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45"/>
  </p:notesMasterIdLst>
  <p:handoutMasterIdLst>
    <p:handoutMasterId r:id="rId146"/>
  </p:handoutMasterIdLst>
  <p:sldIdLst>
    <p:sldId id="271" r:id="rId8"/>
    <p:sldId id="272" r:id="rId9"/>
    <p:sldId id="273" r:id="rId10"/>
    <p:sldId id="274" r:id="rId11"/>
    <p:sldId id="275" r:id="rId12"/>
    <p:sldId id="296" r:id="rId13"/>
    <p:sldId id="297" r:id="rId14"/>
    <p:sldId id="298" r:id="rId15"/>
    <p:sldId id="313" r:id="rId16"/>
    <p:sldId id="314" r:id="rId17"/>
    <p:sldId id="315" r:id="rId18"/>
    <p:sldId id="316" r:id="rId19"/>
    <p:sldId id="317" r:id="rId20"/>
    <p:sldId id="318" r:id="rId21"/>
    <p:sldId id="299" r:id="rId22"/>
    <p:sldId id="300" r:id="rId23"/>
    <p:sldId id="301" r:id="rId24"/>
    <p:sldId id="327" r:id="rId25"/>
    <p:sldId id="302" r:id="rId26"/>
    <p:sldId id="303" r:id="rId27"/>
    <p:sldId id="304" r:id="rId28"/>
    <p:sldId id="305" r:id="rId29"/>
    <p:sldId id="306" r:id="rId30"/>
    <p:sldId id="320" r:id="rId31"/>
    <p:sldId id="309" r:id="rId32"/>
    <p:sldId id="310" r:id="rId33"/>
    <p:sldId id="311" r:id="rId34"/>
    <p:sldId id="321" r:id="rId35"/>
    <p:sldId id="322" r:id="rId36"/>
    <p:sldId id="323" r:id="rId37"/>
    <p:sldId id="324" r:id="rId38"/>
    <p:sldId id="326" r:id="rId39"/>
    <p:sldId id="325" r:id="rId40"/>
    <p:sldId id="295" r:id="rId41"/>
    <p:sldId id="329" r:id="rId42"/>
    <p:sldId id="330" r:id="rId43"/>
    <p:sldId id="331" r:id="rId44"/>
    <p:sldId id="332" r:id="rId45"/>
    <p:sldId id="333" r:id="rId46"/>
    <p:sldId id="294" r:id="rId47"/>
    <p:sldId id="335" r:id="rId48"/>
    <p:sldId id="336" r:id="rId49"/>
    <p:sldId id="337" r:id="rId50"/>
    <p:sldId id="338" r:id="rId51"/>
    <p:sldId id="339" r:id="rId52"/>
    <p:sldId id="340" r:id="rId53"/>
    <p:sldId id="341" r:id="rId54"/>
    <p:sldId id="342" r:id="rId55"/>
    <p:sldId id="343" r:id="rId56"/>
    <p:sldId id="347" r:id="rId57"/>
    <p:sldId id="348" r:id="rId58"/>
    <p:sldId id="349" r:id="rId59"/>
    <p:sldId id="350" r:id="rId60"/>
    <p:sldId id="346" r:id="rId61"/>
    <p:sldId id="293" r:id="rId62"/>
    <p:sldId id="363" r:id="rId63"/>
    <p:sldId id="364" r:id="rId64"/>
    <p:sldId id="354" r:id="rId65"/>
    <p:sldId id="355" r:id="rId66"/>
    <p:sldId id="365" r:id="rId67"/>
    <p:sldId id="357" r:id="rId68"/>
    <p:sldId id="358" r:id="rId69"/>
    <p:sldId id="359" r:id="rId70"/>
    <p:sldId id="366" r:id="rId71"/>
    <p:sldId id="367" r:id="rId72"/>
    <p:sldId id="368" r:id="rId73"/>
    <p:sldId id="369" r:id="rId74"/>
    <p:sldId id="370" r:id="rId75"/>
    <p:sldId id="371" r:id="rId76"/>
    <p:sldId id="372" r:id="rId77"/>
    <p:sldId id="373" r:id="rId78"/>
    <p:sldId id="377" r:id="rId79"/>
    <p:sldId id="375" r:id="rId80"/>
    <p:sldId id="376" r:id="rId81"/>
    <p:sldId id="292" r:id="rId82"/>
    <p:sldId id="379" r:id="rId83"/>
    <p:sldId id="380" r:id="rId84"/>
    <p:sldId id="381" r:id="rId85"/>
    <p:sldId id="382" r:id="rId86"/>
    <p:sldId id="396" r:id="rId87"/>
    <p:sldId id="397" r:id="rId88"/>
    <p:sldId id="384" r:id="rId89"/>
    <p:sldId id="385" r:id="rId90"/>
    <p:sldId id="386" r:id="rId91"/>
    <p:sldId id="387" r:id="rId92"/>
    <p:sldId id="388" r:id="rId93"/>
    <p:sldId id="389" r:id="rId94"/>
    <p:sldId id="390" r:id="rId95"/>
    <p:sldId id="391" r:id="rId96"/>
    <p:sldId id="398" r:id="rId97"/>
    <p:sldId id="399" r:id="rId98"/>
    <p:sldId id="400" r:id="rId99"/>
    <p:sldId id="395" r:id="rId100"/>
    <p:sldId id="291" r:id="rId101"/>
    <p:sldId id="402" r:id="rId102"/>
    <p:sldId id="403" r:id="rId103"/>
    <p:sldId id="404" r:id="rId104"/>
    <p:sldId id="442" r:id="rId105"/>
    <p:sldId id="405" r:id="rId106"/>
    <p:sldId id="290" r:id="rId107"/>
    <p:sldId id="407" r:id="rId108"/>
    <p:sldId id="408" r:id="rId109"/>
    <p:sldId id="409" r:id="rId110"/>
    <p:sldId id="410" r:id="rId111"/>
    <p:sldId id="411" r:id="rId112"/>
    <p:sldId id="412" r:id="rId113"/>
    <p:sldId id="413" r:id="rId114"/>
    <p:sldId id="414" r:id="rId115"/>
    <p:sldId id="415" r:id="rId116"/>
    <p:sldId id="416" r:id="rId117"/>
    <p:sldId id="417" r:id="rId118"/>
    <p:sldId id="289" r:id="rId119"/>
    <p:sldId id="419" r:id="rId120"/>
    <p:sldId id="426" r:id="rId121"/>
    <p:sldId id="421" r:id="rId122"/>
    <p:sldId id="422" r:id="rId123"/>
    <p:sldId id="423" r:id="rId124"/>
    <p:sldId id="424" r:id="rId125"/>
    <p:sldId id="425" r:id="rId126"/>
    <p:sldId id="427" r:id="rId127"/>
    <p:sldId id="428" r:id="rId128"/>
    <p:sldId id="429" r:id="rId129"/>
    <p:sldId id="430" r:id="rId130"/>
    <p:sldId id="431" r:id="rId131"/>
    <p:sldId id="432" r:id="rId132"/>
    <p:sldId id="433" r:id="rId133"/>
    <p:sldId id="288" r:id="rId134"/>
    <p:sldId id="435" r:id="rId135"/>
    <p:sldId id="436" r:id="rId136"/>
    <p:sldId id="439" r:id="rId137"/>
    <p:sldId id="440" r:id="rId138"/>
    <p:sldId id="441" r:id="rId139"/>
    <p:sldId id="438" r:id="rId140"/>
    <p:sldId id="280" r:id="rId141"/>
    <p:sldId id="282" r:id="rId142"/>
    <p:sldId id="284" r:id="rId143"/>
    <p:sldId id="285" r:id="rId144"/>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16"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yuezjhw (Monk)" initials="W(" lastIdx="1" clrIdx="0">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DAE2"/>
    <a:srgbClr val="404040"/>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6399" autoAdjust="0"/>
  </p:normalViewPr>
  <p:slideViewPr>
    <p:cSldViewPr snapToGrid="0" snapToObjects="1">
      <p:cViewPr varScale="1">
        <p:scale>
          <a:sx n="103" d="100"/>
          <a:sy n="103" d="100"/>
        </p:scale>
        <p:origin x="72" y="264"/>
      </p:cViewPr>
      <p:guideLst>
        <p:guide orient="horz" pos="935"/>
        <p:guide pos="3816"/>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viewProps" Target="viewProps.xml"/><Relationship Id="rId5" Type="http://schemas.openxmlformats.org/officeDocument/2006/relationships/slideMaster" Target="slideMasters/slideMaster2.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theme" Target="theme/theme1.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tableStyles" Target="tableStyle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By integrating the user authentication, user management, and policy association functions, the CloudCampus Solution provides unified authentication and access policy control for </a:t>
            </a:r>
            <a:r>
              <a:rPr lang="en-US" altLang="zh-CN" smtClean="0"/>
              <a:t>both </a:t>
            </a:r>
            <a:r>
              <a:rPr lang="en-US" smtClean="0"/>
              <a:t>wired and wireless users. Administrators can have a consistent user management experience, with simplified O&amp;M for wired and wireless networks.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0875218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366875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4864110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5054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834501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ensure reliability, routers and firewalls are usually deployed in redundancy mode. It is recommended that devices be deployed in redundancy mode at the egress of a large- or medium-sized campus network.</a:t>
            </a:r>
            <a:endParaRPr lang="en-US" altLang="zh-CN" dirty="0" smtClean="0"/>
          </a:p>
          <a:p>
            <a:r>
              <a:rPr lang="en-US" dirty="0" smtClean="0"/>
              <a:t>WAN-side connection design:</a:t>
            </a:r>
            <a:endParaRPr lang="en-US" altLang="zh-CN" dirty="0" smtClean="0"/>
          </a:p>
          <a:p>
            <a:pPr lvl="1"/>
            <a:r>
              <a:rPr lang="en-US" dirty="0" smtClean="0"/>
              <a:t>Egress link type</a:t>
            </a:r>
          </a:p>
          <a:p>
            <a:pPr lvl="2"/>
            <a:r>
              <a:rPr lang="en-US" dirty="0" smtClean="0"/>
              <a:t>Ethernet: Select routers (NE or AR series) or firewalls as egress devices.</a:t>
            </a:r>
          </a:p>
          <a:p>
            <a:pPr lvl="2"/>
            <a:r>
              <a:rPr lang="en-US" dirty="0" smtClean="0"/>
              <a:t>For non-Ethernet links, such as EI, CE1, and CPOS links, select routers as egress devices.</a:t>
            </a:r>
          </a:p>
          <a:p>
            <a:pPr lvl="1"/>
            <a:r>
              <a:rPr lang="en-US" dirty="0" smtClean="0"/>
              <a:t>SD-WAN requirements:</a:t>
            </a:r>
          </a:p>
          <a:p>
            <a:pPr lvl="2"/>
            <a:r>
              <a:rPr lang="en-US" dirty="0" smtClean="0"/>
              <a:t>If there are SD-WAN requirements, select AR routers as egress devices.</a:t>
            </a:r>
          </a:p>
          <a:p>
            <a:pPr lvl="2"/>
            <a:r>
              <a:rPr lang="en-US" dirty="0" smtClean="0"/>
              <a:t>If there is no SD-WAN requirement, select firewalls or NE routers as egress devices.</a:t>
            </a:r>
          </a:p>
          <a:p>
            <a:pPr lvl="1"/>
            <a:r>
              <a:rPr lang="en-US" dirty="0" smtClean="0"/>
              <a:t>Protocol interconnection requirements:</a:t>
            </a:r>
          </a:p>
          <a:p>
            <a:pPr lvl="2"/>
            <a:r>
              <a:rPr lang="en-US" dirty="0" smtClean="0"/>
              <a:t>If BGP runs between egress devices and external networks, it is recommended that routers be used as the egress devices. This is because routers have a larger number of routing table entries and higher performance and many routing policies need to be deployed on egress devices.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5576616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768248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27165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817872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Routes for the traffic from intranet users to the Internet:</a:t>
            </a:r>
            <a:endParaRPr lang="en-US" altLang="zh-CN" dirty="0" smtClean="0"/>
          </a:p>
          <a:p>
            <a:pPr lvl="1"/>
            <a:r>
              <a:rPr lang="en-US" dirty="0" smtClean="0"/>
              <a:t>[Border] </a:t>
            </a:r>
            <a:r>
              <a:rPr lang="en-US" dirty="0" err="1" smtClean="0"/>
              <a:t>ip</a:t>
            </a:r>
            <a:r>
              <a:rPr lang="en-US" dirty="0" smtClean="0"/>
              <a:t> route-static </a:t>
            </a:r>
            <a:r>
              <a:rPr lang="en-US" dirty="0" err="1" smtClean="0"/>
              <a:t>vpn</a:t>
            </a:r>
            <a:r>
              <a:rPr lang="en-US" dirty="0" smtClean="0"/>
              <a:t>-instance vpn1 0.0.0.0 0 10.11.0.1</a:t>
            </a:r>
          </a:p>
          <a:p>
            <a:pPr lvl="1"/>
            <a:r>
              <a:rPr lang="en-US" dirty="0" smtClean="0"/>
              <a:t>[vsys1] </a:t>
            </a:r>
            <a:r>
              <a:rPr lang="en-US" dirty="0" err="1" smtClean="0"/>
              <a:t>ip</a:t>
            </a:r>
            <a:r>
              <a:rPr lang="en-US" dirty="0" smtClean="0"/>
              <a:t> route-static 0.0.0.0 0 public</a:t>
            </a:r>
          </a:p>
          <a:p>
            <a:pPr lvl="1"/>
            <a:r>
              <a:rPr lang="en-US" dirty="0" smtClean="0"/>
              <a:t>[FW] </a:t>
            </a:r>
            <a:r>
              <a:rPr lang="en-US" dirty="0" err="1" smtClean="0"/>
              <a:t>ip</a:t>
            </a:r>
            <a:r>
              <a:rPr lang="en-US" dirty="0" smtClean="0"/>
              <a:t> route-static 0.0.0.0 0 1.2.3.4</a:t>
            </a:r>
          </a:p>
          <a:p>
            <a:r>
              <a:rPr lang="en-US" dirty="0" smtClean="0"/>
              <a:t>Return route:</a:t>
            </a:r>
            <a:endParaRPr lang="en-US" altLang="zh-CN" dirty="0" smtClean="0"/>
          </a:p>
          <a:p>
            <a:pPr lvl="1"/>
            <a:r>
              <a:rPr lang="en-US" dirty="0" smtClean="0"/>
              <a:t>[vsys1] </a:t>
            </a:r>
            <a:r>
              <a:rPr lang="en-US" dirty="0" err="1" smtClean="0"/>
              <a:t>ip</a:t>
            </a:r>
            <a:r>
              <a:rPr lang="en-US" dirty="0" smtClean="0"/>
              <a:t> route-static 10.11.0.0 24 10.11.0.254</a:t>
            </a:r>
          </a:p>
          <a:p>
            <a:pPr lvl="1"/>
            <a:r>
              <a:rPr lang="en-US" dirty="0" smtClean="0"/>
              <a:t>Note: No return route needs to be configured for the return traffic in the public system. After a return packet matches the session table in the public system, the packet is directly forwarded to vsys1 for processing.</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4791346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Routes for the traffic from intranet users to the Internet:</a:t>
            </a:r>
            <a:endParaRPr lang="en-US" altLang="zh-CN" smtClean="0"/>
          </a:p>
          <a:p>
            <a:pPr lvl="1"/>
            <a:r>
              <a:rPr lang="en-US" smtClean="0"/>
              <a:t>[Border] ip route-static vpn-instance vpn1 0.0.0.0 0 10.11.0.1</a:t>
            </a:r>
          </a:p>
          <a:p>
            <a:pPr lvl="1"/>
            <a:r>
              <a:rPr lang="en-US" smtClean="0"/>
              <a:t>[vsys1] ip route-static 0.0.0.0 0 public</a:t>
            </a:r>
          </a:p>
          <a:p>
            <a:pPr lvl="1"/>
            <a:r>
              <a:rPr lang="en-US" smtClean="0"/>
              <a:t>[FW] ip route-static 0.0.0.0 0  10.10.0.254</a:t>
            </a:r>
          </a:p>
          <a:p>
            <a:r>
              <a:rPr lang="en-US" smtClean="0"/>
              <a:t>Return routes:</a:t>
            </a:r>
            <a:endParaRPr lang="en-US" altLang="zh-CN" smtClean="0"/>
          </a:p>
          <a:p>
            <a:pPr lvl="1"/>
            <a:r>
              <a:rPr lang="en-US" smtClean="0"/>
              <a:t>[Border] ip route-static 10.11.0.0 24 10.10.0.1</a:t>
            </a:r>
          </a:p>
          <a:p>
            <a:pPr lvl="1"/>
            <a:r>
              <a:rPr lang="en-US" smtClean="0"/>
              <a:t>[vsys1] ip route-static 10.11.0.0 24 10.11.0.254</a:t>
            </a:r>
          </a:p>
          <a:p>
            <a:pPr lvl="1"/>
            <a:r>
              <a:rPr lang="en-US" smtClean="0"/>
              <a:t>Note: No return route needs to be configured for the return traffic in the public system. After a return packet matches the session table in the public system, the packet is directly forwarded to vsys1 for processing.</a:t>
            </a:r>
            <a:endParaRPr lang="en-US" altLang="zh-CN" smtClean="0"/>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9138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663324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virtualized campus network, when the user gateways are located inside the fabric, each Layer 3 egress interface for connecting the fabric to an external network corresponds to a Layer 3 logical interface on the firewall. Each logical interface can be bound to a security zone. If the user gateways are located outside a fabric, you need to bind the gateways to security zones based on the security policies of these gateways.</a:t>
            </a:r>
            <a:endParaRPr lang="en-US" altLang="zh-CN" smtClean="0"/>
          </a:p>
          <a:p>
            <a:r>
              <a:rPr lang="en-US" smtClean="0"/>
              <a:t>Most security policies are implemented based on security zones. Each security zone identifies a network, and a firewall connects networks. Firewalls use security zones to divide networks and mark the routes of packets. When packets travel between security zones, security check is triggered and corresponding security policies are enforced. Security zones are isolated by default.</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653269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after security policies are configured, VNs on the intranet can communicate with each other, and the external networks can access servers in the DMZ. In addition, different security protection policies can be applied to traffic in different security zones. </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314363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346983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traditional campus network, the intranet is often considered secure, and threats mainly come from external networks. Firewalls are often deployed to ensure security on campus borders. As security challenges increase, border defense at the egress cannot meet requirements. The security model needs to shift from passive into proactive and the security scope needs to be expanded from external networks to the intranet to solve security problems from the source (terminals), improving enterprise-wide information security level.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1852819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8729953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Security measures:</a:t>
            </a:r>
            <a:endParaRPr lang="en-US" altLang="zh-CN" dirty="0" smtClean="0"/>
          </a:p>
          <a:p>
            <a:pPr lvl="1">
              <a:lnSpc>
                <a:spcPct val="114000"/>
              </a:lnSpc>
            </a:pPr>
            <a:r>
              <a:rPr lang="en-US" dirty="0" smtClean="0"/>
              <a:t>Enable traffic suppression and storm control.</a:t>
            </a:r>
            <a:endParaRPr lang="en-US" altLang="zh-CN" dirty="0" smtClean="0"/>
          </a:p>
          <a:p>
            <a:pPr lvl="2">
              <a:lnSpc>
                <a:spcPct val="114000"/>
              </a:lnSpc>
            </a:pPr>
            <a:r>
              <a:rPr lang="en-US" dirty="0" smtClean="0"/>
              <a:t>Control broadcast, multicast, and unknown unicast packets to prevent broadcast storms. Traffic suppression limits the traffic using the configured threshold, and storm control blocks the traffic by shutting down interfaces.</a:t>
            </a:r>
          </a:p>
          <a:p>
            <a:pPr lvl="1">
              <a:lnSpc>
                <a:spcPct val="114000"/>
              </a:lnSpc>
            </a:pPr>
            <a:r>
              <a:rPr lang="en-US" dirty="0" smtClean="0"/>
              <a:t>Enable DHCP snooping and configure uplink interfaces as trusted interfaces.</a:t>
            </a:r>
            <a:endParaRPr lang="en-US" altLang="zh-CN" dirty="0" smtClean="0"/>
          </a:p>
          <a:p>
            <a:pPr lvl="2">
              <a:lnSpc>
                <a:spcPct val="114000"/>
              </a:lnSpc>
            </a:pPr>
            <a:r>
              <a:rPr lang="en-US" dirty="0" smtClean="0"/>
              <a:t>DHCP snooping defends against bogus DHCP server attacks, DHCP server </a:t>
            </a:r>
            <a:r>
              <a:rPr lang="en-US" dirty="0" err="1" smtClean="0"/>
              <a:t>DoS</a:t>
            </a:r>
            <a:r>
              <a:rPr lang="en-US" dirty="0" smtClean="0"/>
              <a:t> attacks, bogus DHCP packet attacks, and other DHCP attacks. DHCP snooping allows administrators to configure trusted and untrusted interfaces, so DHCP clients can obtain IP addresses from authorized DHCP servers. A trusted interface forwards the DHCP packets it receives, whereas an untrusted interface discards the DHCP ACK packets and DHCP Offer packets received from a DHCP server.</a:t>
            </a:r>
          </a:p>
          <a:p>
            <a:pPr lvl="2">
              <a:lnSpc>
                <a:spcPct val="114000"/>
              </a:lnSpc>
            </a:pPr>
            <a:r>
              <a:rPr lang="en-US" dirty="0" smtClean="0"/>
              <a:t>An interface directly or indirectly connected to the DHCP server trusted by the administrator needs to be configured as a trusted interface, and other interfaces are configured as untrusted interfaces. This ensures that DHCP clients obtain IP addresses only from authorized DHCP servers and prevents bogus DHCP servers from assigning IP addresses to DHCP clients.</a:t>
            </a:r>
          </a:p>
          <a:p>
            <a:pPr lvl="1">
              <a:lnSpc>
                <a:spcPct val="114000"/>
              </a:lnSpc>
            </a:pPr>
            <a:r>
              <a:rPr lang="en-US" altLang="zh-CN" dirty="0" smtClean="0"/>
              <a:t>Enable IPSG and DAI.</a:t>
            </a:r>
          </a:p>
          <a:p>
            <a:pPr lvl="2">
              <a:lnSpc>
                <a:spcPct val="114000"/>
              </a:lnSpc>
            </a:pPr>
            <a:r>
              <a:rPr lang="en-US" altLang="zh-CN" dirty="0" smtClean="0"/>
              <a:t>IPSG prevents unauthorized hosts from using IP addresses of authorized hosts or specified IP addresses to access or attack the network.</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6335472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lnSpc>
                <a:spcPct val="100000"/>
              </a:lnSpc>
            </a:pPr>
            <a:r>
              <a:rPr lang="en-US" altLang="zh-CN" dirty="0" smtClean="0"/>
              <a:t>You can configure DAI to defend against man-in-the-middle (MITM) attacks and prevent theft of authorized user information. When a device receives an ARP packet, it matches the source IP address, source MAC address, VLAN ID, and interface number of the ARP packet against binding entries. If a match is found, the device considers the ARP packet valid and allows it to pass through. Otherwise, the device discards the packet.</a:t>
            </a:r>
          </a:p>
          <a:p>
            <a:pPr lvl="1">
              <a:lnSpc>
                <a:spcPct val="100000"/>
              </a:lnSpc>
            </a:pPr>
            <a:r>
              <a:rPr lang="en-US" dirty="0" smtClean="0"/>
              <a:t>Enable port isolation.</a:t>
            </a:r>
            <a:endParaRPr lang="en-US" altLang="zh-CN" dirty="0" smtClean="0"/>
          </a:p>
          <a:p>
            <a:pPr lvl="2">
              <a:lnSpc>
                <a:spcPct val="100000"/>
              </a:lnSpc>
            </a:pPr>
            <a:r>
              <a:rPr lang="en-US" dirty="0" smtClean="0"/>
              <a:t>You are advised to configure port isolation on the interfaces connecting an access switch to terminals. This configuration secures user communication and prevents invalid broadcast packets from affecting user services.</a:t>
            </a:r>
          </a:p>
          <a:p>
            <a:pPr lvl="1">
              <a:lnSpc>
                <a:spcPct val="100000"/>
              </a:lnSpc>
            </a:pPr>
            <a:r>
              <a:rPr lang="en-US" dirty="0" smtClean="0"/>
              <a:t>Enable CPU attack defense.</a:t>
            </a:r>
            <a:endParaRPr lang="en-US" altLang="zh-CN" dirty="0" smtClean="0"/>
          </a:p>
          <a:p>
            <a:pPr lvl="2">
              <a:lnSpc>
                <a:spcPct val="100000"/>
              </a:lnSpc>
            </a:pPr>
            <a:r>
              <a:rPr lang="en-US" dirty="0" smtClean="0"/>
              <a:t>CPU attack defense limits the rate of packets sent to the CPU so that only a limited number of packets are sent to the CPU within a certain period of time. This ensures that the CPU can properly process services.</a:t>
            </a:r>
          </a:p>
          <a:p>
            <a:pPr lvl="2">
              <a:lnSpc>
                <a:spcPct val="100000"/>
              </a:lnSpc>
            </a:pPr>
            <a:r>
              <a:rPr lang="en-US" dirty="0" smtClean="0"/>
              <a:t>Control Plane Committed Access Rate (CPCAR) is the core of CPU attack defense. CPCAR limits the rate of protocol packets sent to the control plane to ensure security of the control plane.</a:t>
            </a:r>
          </a:p>
          <a:p>
            <a:pPr lvl="1">
              <a:lnSpc>
                <a:spcPct val="100000"/>
              </a:lnSpc>
            </a:pPr>
            <a:r>
              <a:rPr lang="en-US" dirty="0" smtClean="0"/>
              <a:t>Enable attack source tracing.</a:t>
            </a:r>
            <a:endParaRPr lang="en-US" altLang="zh-CN" dirty="0" smtClean="0"/>
          </a:p>
          <a:p>
            <a:pPr lvl="2">
              <a:lnSpc>
                <a:spcPct val="100000"/>
              </a:lnSpc>
            </a:pPr>
            <a:r>
              <a:rPr lang="en-US" dirty="0" smtClean="0"/>
              <a:t>Attack source tracing defends against </a:t>
            </a:r>
            <a:r>
              <a:rPr lang="en-US" dirty="0" err="1" smtClean="0"/>
              <a:t>DoS</a:t>
            </a:r>
            <a:r>
              <a:rPr lang="en-US" dirty="0" smtClean="0"/>
              <a:t> attacks. A device enabled with attack source tracing analyzes packets sent to the CPU, collects statistics on the packets, and allows a user to set a packet rate threshold for the packets. Packets sent at a threshold-crossing rate are considered as attack packets. The device finds the source user address or source interface of the attacker by analyzing the attack packets and generates logs or alarms to alert a network administrator. The network administrator then takes measures to defend against the attack or configure the device to discard packets sent by the attack source.</a:t>
            </a:r>
          </a:p>
          <a:p>
            <a:pPr lvl="1">
              <a:lnSpc>
                <a:spcPct val="100000"/>
              </a:lnSpc>
            </a:pPr>
            <a:r>
              <a:rPr lang="en-US" dirty="0" smtClean="0"/>
              <a:t>Enable port attack defense.</a:t>
            </a:r>
            <a:endParaRPr lang="en-US" altLang="zh-CN" dirty="0" smtClean="0"/>
          </a:p>
          <a:p>
            <a:pPr lvl="2">
              <a:lnSpc>
                <a:spcPct val="100000"/>
              </a:lnSpc>
            </a:pPr>
            <a:r>
              <a:rPr lang="en-US" dirty="0" smtClean="0"/>
              <a:t>Port attack defense is an anti-</a:t>
            </a:r>
            <a:r>
              <a:rPr lang="en-US" dirty="0" err="1" smtClean="0"/>
              <a:t>DoS</a:t>
            </a:r>
            <a:r>
              <a:rPr lang="en-US" dirty="0" smtClean="0"/>
              <a:t> attack method. It defends against attacks based on ports and prevents protocol packets on ports from occupying bandwidth and causing other packets to be discarded.</a:t>
            </a:r>
          </a:p>
          <a:p>
            <a:pPr lvl="2">
              <a:lnSpc>
                <a:spcPct val="100000"/>
              </a:lnSpc>
            </a:pPr>
            <a:r>
              <a:rPr lang="en-US" dirty="0" smtClean="0"/>
              <a:t>By default, port attack defense is enabled on the device for common user protocol packets, such as ARP, ICMP, DHCP, and IGMP packets. If a user attack occurs, the device restricts the attack impact within the port, reducing the impact on other ports.</a:t>
            </a:r>
          </a:p>
          <a:p>
            <a:pPr lvl="1">
              <a:lnSpc>
                <a:spcPct val="100000"/>
              </a:lnSpc>
            </a:pPr>
            <a:r>
              <a:rPr lang="en-US" dirty="0" smtClean="0"/>
              <a:t>Enable user-level rate limiting.</a:t>
            </a:r>
            <a:endParaRPr lang="en-US" altLang="zh-CN" dirty="0" smtClean="0"/>
          </a:p>
          <a:p>
            <a:pPr lvl="2">
              <a:lnSpc>
                <a:spcPct val="100000"/>
              </a:lnSpc>
            </a:pPr>
            <a:r>
              <a:rPr lang="en-US" dirty="0" smtClean="0"/>
              <a:t>User-level rate limiting identifies users based on MAC addresses, and rate-limits specified protocol packets, such as ARP, ND, DHCP Request, DHCPv6 Request, IGMP, 802.1X, and HTTPS-SYN packets. If a user undergoes a </a:t>
            </a:r>
            <a:r>
              <a:rPr lang="en-US" dirty="0" err="1" smtClean="0"/>
              <a:t>DoS</a:t>
            </a:r>
            <a:r>
              <a:rPr lang="en-US" dirty="0" smtClean="0"/>
              <a:t> attack, other users are not affected.</a:t>
            </a:r>
          </a:p>
          <a:p>
            <a:pPr lvl="2">
              <a:lnSpc>
                <a:spcPct val="100000"/>
              </a:lnSpc>
            </a:pPr>
            <a:r>
              <a:rPr lang="en-US" dirty="0" smtClean="0"/>
              <a:t>Host CAR is the core of user-level rate limiting. By default, user-level rate limiting is enabled.</a:t>
            </a:r>
          </a:p>
          <a:p>
            <a:pPr>
              <a:lnSpc>
                <a:spcPct val="100000"/>
              </a:lnSpc>
            </a:pPr>
            <a:endParaRPr lang="en-US" altLang="zh-CN" dirty="0"/>
          </a:p>
        </p:txBody>
      </p:sp>
    </p:spTree>
    <p:extLst>
      <p:ext uri="{BB962C8B-B14F-4D97-AF65-F5344CB8AC3E}">
        <p14:creationId xmlns:p14="http://schemas.microsoft.com/office/powerpoint/2010/main" val="297003136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335997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Wireless air interface security design:</a:t>
            </a:r>
            <a:endParaRPr lang="en-US" altLang="zh-CN" dirty="0" smtClean="0"/>
          </a:p>
          <a:p>
            <a:pPr lvl="1"/>
            <a:r>
              <a:rPr lang="en-US" dirty="0" smtClean="0"/>
              <a:t>The Wireless Intrusion Detection System (WIDS) can detect rogue and interfering APs, bridges, and STAs, as well as ad-hoc devices.</a:t>
            </a:r>
            <a:endParaRPr lang="en-US" altLang="zh-CN" dirty="0" smtClean="0"/>
          </a:p>
          <a:p>
            <a:pPr lvl="1"/>
            <a:r>
              <a:rPr lang="en-US" dirty="0" smtClean="0"/>
              <a:t>The Wireless Intrusion Prevention System (WIPS) can disconnect authorized users from rogue APs, disconnect rogue and interfering devices from the WLAN, and contain such devices.</a:t>
            </a:r>
            <a:endParaRPr lang="en-US" altLang="zh-CN" dirty="0" smtClean="0"/>
          </a:p>
          <a:p>
            <a:pPr lvl="1"/>
            <a:r>
              <a:rPr lang="en-US" dirty="0" smtClean="0"/>
              <a:t>Attack detection: The WIDS and WIPS can also detect attacks such as flood attacks, weak initialization vector (IV) attacks, spoofing attacks, brute force WPA/WPA2/WAPI pre-shared key (PSK) cracking, and brute force WEP shared key cracking in a timely manner. The two systems then record logs, statistics, and alarms to notify network administrators of such attacks. The WLAN device adds devices that initiate flood attacks and brute force key cracking attacks to the dynamic blacklist and rejects packets from such devices within the aging time of the dynamic blacklist.</a:t>
            </a:r>
          </a:p>
          <a:p>
            <a:pPr lvl="1"/>
            <a:r>
              <a:rPr lang="en-US" dirty="0" smtClean="0"/>
              <a:t>PMF: Management frames on a WLAN are not encrypted, which may cause security problems. The PMF standard is released by the Wi-Fi Alliance based on IEEE 802.11w. It aims to apply security measures defined in WPA2 to unicast and multicast management action frames to improve network trustworthiness.</a:t>
            </a:r>
            <a:endParaRPr lang="en-US" altLang="zh-CN" dirty="0" smtClean="0"/>
          </a:p>
          <a:p>
            <a:pPr lvl="1"/>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2478376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2"/>
            <a:ext cx="5580063" cy="9131617"/>
          </a:xfrm>
        </p:spPr>
        <p:txBody>
          <a:bodyPr/>
          <a:lstStyle/>
          <a:p>
            <a:pPr>
              <a:lnSpc>
                <a:spcPct val="114000"/>
              </a:lnSpc>
            </a:pPr>
            <a:r>
              <a:rPr lang="en-US" dirty="0" smtClean="0"/>
              <a:t>STA access security design:</a:t>
            </a:r>
            <a:endParaRPr lang="en-US" altLang="zh-CN" dirty="0" smtClean="0"/>
          </a:p>
          <a:p>
            <a:pPr lvl="1">
              <a:lnSpc>
                <a:spcPct val="114000"/>
              </a:lnSpc>
            </a:pPr>
            <a:r>
              <a:rPr lang="en-US" dirty="0" smtClean="0"/>
              <a:t>Four WLAN security policies are available: Wired Equivalent Privacy (WEP), Wi-Fi Protected Access (WPA), WPA2, and WLAN Authentication and Privacy Infrastructure (WAPI). Each security policy has a series of security mechanisms, including link authentication used to establish a wireless link, user authentication used when users attempt to connect to a wireless network, and data encryption used during service transmission.</a:t>
            </a:r>
            <a:endParaRPr lang="en-US" altLang="zh-CN" dirty="0" smtClean="0"/>
          </a:p>
          <a:p>
            <a:pPr lvl="2">
              <a:lnSpc>
                <a:spcPct val="114000"/>
              </a:lnSpc>
            </a:pPr>
            <a:r>
              <a:rPr lang="en-US" dirty="0" smtClean="0"/>
              <a:t>WEP uses a shared key to authenticate users and encrypt service packets. Since the shared key is easy to decipher, the WEP security policy is not recommended due to its low security.</a:t>
            </a:r>
            <a:endParaRPr lang="en-US" altLang="zh-CN" dirty="0" smtClean="0"/>
          </a:p>
          <a:p>
            <a:pPr lvl="2">
              <a:lnSpc>
                <a:spcPct val="114000"/>
              </a:lnSpc>
            </a:pPr>
            <a:r>
              <a:rPr lang="en-US" dirty="0" smtClean="0"/>
              <a:t>WLAN devices support the STA blacklist and whitelist function to filter access requests from STAs based on specified rules, allowing authorized STAs to access the WLAN and rejecting unauthorized STAs.</a:t>
            </a:r>
            <a:endParaRPr lang="en-US" altLang="zh-CN" dirty="0" smtClean="0"/>
          </a:p>
          <a:p>
            <a:pPr lvl="2">
              <a:lnSpc>
                <a:spcPct val="114000"/>
              </a:lnSpc>
            </a:pPr>
            <a:r>
              <a:rPr lang="en-US" dirty="0" smtClean="0"/>
              <a:t>When a WLAN uses WPA/WPA2-PSK, WAPI-PSK, or WEP-Shared-Key as the security policy, attackers can use the brute force method to decrypt the password. Defense against brute-force key cracking can prolong the time needed to decrypt passwords.</a:t>
            </a:r>
          </a:p>
          <a:p>
            <a:pPr lvl="1">
              <a:lnSpc>
                <a:spcPct val="114000"/>
              </a:lnSpc>
            </a:pPr>
            <a:r>
              <a:rPr lang="en-US" dirty="0" smtClean="0"/>
              <a:t>The STA access security design is to properly plan and design the access policies of STAs, securing and facilitating STA access.</a:t>
            </a:r>
            <a:endParaRPr lang="en-US" altLang="zh-CN" dirty="0" smtClean="0"/>
          </a:p>
          <a:p>
            <a:pPr lvl="1">
              <a:lnSpc>
                <a:spcPct val="114000"/>
              </a:lnSpc>
            </a:pPr>
            <a:r>
              <a:rPr lang="en-US" dirty="0" smtClean="0"/>
              <a:t>The following is an example of the STA access authentication policy. The following access authentication modes are recommended on enterprise wireless networks:</a:t>
            </a:r>
          </a:p>
          <a:p>
            <a:pPr lvl="2">
              <a:lnSpc>
                <a:spcPct val="114000"/>
              </a:lnSpc>
            </a:pPr>
            <a:r>
              <a:rPr lang="en-US" dirty="0" smtClean="0"/>
              <a:t>Enterprise employees: WPA/WPA2-802.1X authentication</a:t>
            </a:r>
          </a:p>
          <a:p>
            <a:pPr lvl="2">
              <a:lnSpc>
                <a:spcPct val="114000"/>
              </a:lnSpc>
            </a:pPr>
            <a:r>
              <a:rPr lang="en-US" dirty="0" smtClean="0"/>
              <a:t>Guests: WPA/WPA2-PPSK or Portal authentication</a:t>
            </a:r>
          </a:p>
          <a:p>
            <a:pPr lvl="2">
              <a:lnSpc>
                <a:spcPct val="114000"/>
              </a:lnSpc>
            </a:pPr>
            <a:r>
              <a:rPr lang="en-US" dirty="0" smtClean="0"/>
              <a:t>Dumb terminals: MAC address authentication</a:t>
            </a:r>
          </a:p>
          <a:p>
            <a:pPr lvl="1">
              <a:lnSpc>
                <a:spcPct val="114000"/>
              </a:lnSpc>
            </a:pPr>
            <a:r>
              <a:rPr lang="en-US" dirty="0" smtClean="0"/>
              <a:t>In addition, if users do not need to communicate with each other, it is recommended that user isolation be configured.</a:t>
            </a:r>
            <a:endParaRPr lang="en-US" altLang="zh-CN" dirty="0" smtClean="0"/>
          </a:p>
          <a:p>
            <a:pPr>
              <a:lnSpc>
                <a:spcPct val="114000"/>
              </a:lnSpc>
            </a:pPr>
            <a:r>
              <a:rPr lang="en-US" dirty="0" smtClean="0"/>
              <a:t>Wireless service security design:</a:t>
            </a:r>
            <a:endParaRPr lang="en-US" altLang="zh-CN" dirty="0" smtClean="0"/>
          </a:p>
          <a:p>
            <a:pPr lvl="1">
              <a:lnSpc>
                <a:spcPct val="114000"/>
              </a:lnSpc>
            </a:pPr>
            <a:r>
              <a:rPr lang="en-US" dirty="0" smtClean="0"/>
              <a:t>Sensitive information encryption: When sensitive information is transmitted between an AP and an AC, the information can be encrypted to ensure security. Sensitive information includes the FTP user name, FTP password, AP login user name, AP login password, and service configuration key. During inter-AC roaming, the sensitive information encryption function can also be configured to protect data transmitted between ACs.</a:t>
            </a:r>
          </a:p>
          <a:p>
            <a:pPr lvl="1">
              <a:lnSpc>
                <a:spcPct val="114000"/>
              </a:lnSpc>
            </a:pPr>
            <a:r>
              <a:rPr lang="en-US" dirty="0" smtClean="0"/>
              <a:t>Integrity check: When CAPWAP packets are transmitted between an AP and an AC, these packets may be forged or tampered with or attackers may construct malformed packets to launch attacks. Integrity check can protect CAPWAP packets between the AP and AC. If the AP and AC are both located on the intranet, this function does not need to be enabled. It is recommended that this function be enabled when the AP is connected to the AC across the Internet or the ACs are distributed across the Internet.</a:t>
            </a:r>
            <a:endParaRPr lang="en-US" altLang="zh-CN" dirty="0"/>
          </a:p>
        </p:txBody>
      </p:sp>
    </p:spTree>
    <p:extLst>
      <p:ext uri="{BB962C8B-B14F-4D97-AF65-F5344CB8AC3E}">
        <p14:creationId xmlns:p14="http://schemas.microsoft.com/office/powerpoint/2010/main" val="86964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CPE: Customer Premises Equipment</a:t>
            </a:r>
            <a:endParaRPr lang="en-US" altLang="zh-CN" smtClean="0"/>
          </a:p>
          <a:p>
            <a:r>
              <a:rPr lang="en-US" smtClean="0"/>
              <a:t>GUI: Graphical User Interface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167795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695072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4012814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Service category examples:</a:t>
            </a:r>
            <a:endParaRPr lang="en-US" altLang="zh-CN" smtClean="0"/>
          </a:p>
          <a:p>
            <a:pPr lvl="1"/>
            <a:r>
              <a:rPr lang="en-US" smtClean="0"/>
              <a:t>Network protocols: STP, OSPF, IGMP, etc.</a:t>
            </a:r>
            <a:endParaRPr lang="en-US" altLang="zh-CN" smtClean="0"/>
          </a:p>
          <a:p>
            <a:pPr lvl="1"/>
            <a:r>
              <a:rPr lang="en-US" smtClean="0"/>
              <a:t>Management protocols: ICMP, SNMP, Telnet, etc.</a:t>
            </a:r>
            <a:endParaRPr lang="en-US" altLang="zh-CN" smtClean="0"/>
          </a:p>
          <a:p>
            <a:pPr lvl="1"/>
            <a:r>
              <a:rPr lang="en-US" smtClean="0"/>
              <a:t>Voice signaling: signaling protocols such as SIP, H.323, H.248, and Media Gateway Control Protocol (MGCP).</a:t>
            </a:r>
            <a:endParaRPr lang="en-US" altLang="zh-CN" smtClean="0"/>
          </a:p>
          <a:p>
            <a:pPr lvl="1"/>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168007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Service category examples:</a:t>
            </a:r>
            <a:endParaRPr lang="en-US" altLang="zh-CN" smtClean="0"/>
          </a:p>
          <a:p>
            <a:pPr lvl="1"/>
            <a:r>
              <a:rPr lang="en-US" smtClean="0"/>
              <a:t>Gaming: for example, online games that transmit operation instructions through RTP or UDP, which poses higher requirements on the network.</a:t>
            </a:r>
            <a:endParaRPr lang="en-US" altLang="zh-CN" smtClean="0"/>
          </a:p>
          <a:p>
            <a:pPr lvl="1"/>
            <a:r>
              <a:rPr lang="en-US" altLang="zh-CN" smtClean="0"/>
              <a:t>Low-latency data services: </a:t>
            </a:r>
            <a:r>
              <a:rPr lang="en-US" smtClean="0"/>
              <a:t>for example, long delay on an online ordering system may reduce the revenue and efficiency of enterprises.</a:t>
            </a:r>
            <a:endParaRPr lang="en-US" altLang="zh-CN" smtClean="0"/>
          </a:p>
          <a:p>
            <a:pPr lvl="1"/>
            <a:r>
              <a:rPr lang="en-US" altLang="zh-CN" smtClean="0"/>
              <a:t>Large-volume </a:t>
            </a:r>
            <a:r>
              <a:rPr lang="en-US" smtClean="0"/>
              <a:t>data services: for example, FTP, database backup, and file dump.</a:t>
            </a:r>
            <a:endParaRPr lang="en-US" altLang="zh-CN" smtClean="0"/>
          </a:p>
          <a:p>
            <a:pPr lvl="1"/>
            <a:r>
              <a:rPr lang="en-US" smtClean="0"/>
              <a:t>Common services: for example, mail and web browsing.</a:t>
            </a:r>
            <a:endParaRPr lang="en-US" altLang="zh-CN" smtClean="0"/>
          </a:p>
          <a:p>
            <a:pPr lvl="1"/>
            <a:r>
              <a:rPr lang="en-US" smtClean="0"/>
              <a:t>Low-priority services: for example, network applications irrelevant to work, such as social networking and entertaining videos.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5113379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Scheduling policy design for wired networks:</a:t>
            </a:r>
            <a:endParaRPr lang="en-US" altLang="zh-CN" dirty="0" smtClean="0"/>
          </a:p>
          <a:p>
            <a:pPr lvl="1"/>
            <a:r>
              <a:rPr lang="en-US" dirty="0" smtClean="0"/>
              <a:t>Traffic identification at the access layer: Access switches function as boundary switches. The switches identify, classify, and mark data flows at the user side. In actual deployments, different interfaces on access switches are connected to different terminals, and different priorities can be allocated to different services on the access switches. Then traffic of the services can be scheduled based on the priorities.</a:t>
            </a:r>
          </a:p>
          <a:p>
            <a:pPr lvl="1"/>
            <a:r>
              <a:rPr lang="en-US" dirty="0" err="1" smtClean="0"/>
              <a:t>DiffServ</a:t>
            </a:r>
            <a:r>
              <a:rPr lang="en-US" dirty="0" smtClean="0"/>
              <a:t> deployment at the aggregation or core layer: Interfaces on aggregation and core switches are configured to trust DSCP or 802.1p priorities and enforce </a:t>
            </a:r>
            <a:r>
              <a:rPr lang="en-US" dirty="0" err="1" smtClean="0"/>
              <a:t>QoS</a:t>
            </a:r>
            <a:r>
              <a:rPr lang="en-US" dirty="0" smtClean="0"/>
              <a:t> policies based on priorities marked at the access layer. This ensures that high-priority services are scheduled first. A switch interface trusts 802.1p priorities by default.</a:t>
            </a:r>
          </a:p>
          <a:p>
            <a:pPr lvl="1"/>
            <a:r>
              <a:rPr lang="en-US" dirty="0" smtClean="0"/>
              <a:t>Bandwidth control on the egress device: Egress devices are also located in the </a:t>
            </a:r>
            <a:r>
              <a:rPr lang="en-US" dirty="0" err="1" smtClean="0"/>
              <a:t>DiffServ</a:t>
            </a:r>
            <a:r>
              <a:rPr lang="en-US" dirty="0" smtClean="0"/>
              <a:t> domain and are configured to trust DSCP or 802.1p priorities of packets and implement </a:t>
            </a:r>
            <a:r>
              <a:rPr lang="en-US" dirty="0" err="1" smtClean="0"/>
              <a:t>QoS</a:t>
            </a:r>
            <a:r>
              <a:rPr lang="en-US" dirty="0" smtClean="0"/>
              <a:t> policies. Due to egress bandwidth limits, you need to consider differences when setting bandwidth parameters for WAN interfaces of egress devices. Additionally, </a:t>
            </a:r>
            <a:r>
              <a:rPr lang="en-US" dirty="0" err="1" smtClean="0"/>
              <a:t>QoS</a:t>
            </a:r>
            <a:r>
              <a:rPr lang="en-US" dirty="0" smtClean="0"/>
              <a:t> policies of egress devices vary according to the enterprise WAN construction mode.</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133398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r>
              <a:rPr lang="en-US" altLang="zh-CN" dirty="0" smtClean="0"/>
              <a:t>WAN </a:t>
            </a:r>
            <a:r>
              <a:rPr lang="en-US" altLang="zh-CN" dirty="0" err="1" smtClean="0"/>
              <a:t>QoS</a:t>
            </a:r>
            <a:r>
              <a:rPr lang="en-US" altLang="zh-CN" dirty="0" smtClean="0"/>
              <a:t> policies can be managed by an enterprise itself in the following scenarios: enterprise-built WAN, private line built using leased fibers, and customized enterprise </a:t>
            </a:r>
            <a:r>
              <a:rPr lang="en-US" altLang="zh-CN" dirty="0" err="1" smtClean="0"/>
              <a:t>QoS</a:t>
            </a:r>
            <a:r>
              <a:rPr lang="en-US" altLang="zh-CN" dirty="0" smtClean="0"/>
              <a:t> policies applied to the carrier WAN. In these scenarios, egress or PE devices do not need to re-mark traffic.</a:t>
            </a:r>
          </a:p>
          <a:p>
            <a:pPr lvl="2"/>
            <a:r>
              <a:rPr lang="en-US" altLang="zh-CN" dirty="0" smtClean="0"/>
              <a:t>WAN </a:t>
            </a:r>
            <a:r>
              <a:rPr lang="en-US" altLang="zh-CN" dirty="0" err="1" smtClean="0"/>
              <a:t>QoS</a:t>
            </a:r>
            <a:r>
              <a:rPr lang="en-US" altLang="zh-CN" dirty="0" smtClean="0"/>
              <a:t> policies are not controlled by an enterprise itself in the following scenarios: The enterprise leases the private line network of a carrier, and the carrier does not trust the packet marking on the enterprise network or the two parties have different definitions for the same packet marking. Thus, egress devices on the campus network need to re-mark traffic.</a:t>
            </a:r>
          </a:p>
          <a:p>
            <a:r>
              <a:rPr lang="en-US" dirty="0" smtClean="0"/>
              <a:t>Scheduling policy design for WLANs:</a:t>
            </a:r>
            <a:endParaRPr lang="en-US" altLang="zh-CN" dirty="0" smtClean="0"/>
          </a:p>
          <a:p>
            <a:pPr lvl="1"/>
            <a:r>
              <a:rPr lang="en-US" dirty="0" smtClean="0"/>
              <a:t>The maximum bandwidth of a single user can be limited based on service requirements. If multiple SSIDs are planned, the total bandwidth of non-critical SSIDs can be limited.</a:t>
            </a:r>
          </a:p>
          <a:p>
            <a:pPr lvl="1"/>
            <a:r>
              <a:rPr lang="en-US" dirty="0" smtClean="0"/>
              <a:t>In high-density scenarios, many users preempt channel resources. As a result, the Internet access service of each user deteriorates. You are advised to enable the following functions in these scenarios:</a:t>
            </a:r>
          </a:p>
          <a:p>
            <a:pPr lvl="2"/>
            <a:r>
              <a:rPr lang="en-US" dirty="0" smtClean="0"/>
              <a:t>Call admission control (CAC): This function controls STA access based on the radio channel utilization and the number of online STAs or signal-to-noise ratio (SNR), thereby ensuring the Internet access service quality of online STAs.</a:t>
            </a:r>
          </a:p>
          <a:p>
            <a:pPr lvl="2"/>
            <a:r>
              <a:rPr lang="en-US" dirty="0" smtClean="0"/>
              <a:t>Dynamic adjustment of enhanced distributed channel access (EDCA) parameters: This function allows APs to adjust EDCA parameters flexibly by detecting the number of STAs to reduce the possibility of collision and improve throughput, thereby enhancing user experience.</a:t>
            </a:r>
          </a:p>
          <a:p>
            <a:pPr lvl="1"/>
            <a:r>
              <a:rPr lang="en-US" dirty="0" smtClean="0"/>
              <a:t>To enable STAs (especially sticky STAs) to re-associate with or roam to APs with stronger signals, enable the function of quickly disconnecting STAs to force low-SNR or low-rate STAs to go offline.</a:t>
            </a:r>
          </a:p>
          <a:p>
            <a:pPr lvl="1"/>
            <a:r>
              <a:rPr lang="en-US" dirty="0" smtClean="0"/>
              <a:t>In scenarios that have high requirements on multicast service experience, you are advised to enable the multicast-to-unicast conversion function to prevent low-rate STAs from affecting multicast services, thus improving multicast service experience (for example, HD </a:t>
            </a:r>
            <a:r>
              <a:rPr lang="en-US" dirty="0" err="1" smtClean="0"/>
              <a:t>VoD</a:t>
            </a:r>
            <a:r>
              <a:rPr lang="en-US" dirty="0" smtClean="0"/>
              <a:t> service).</a:t>
            </a:r>
          </a:p>
          <a:p>
            <a:pPr lvl="1"/>
            <a:r>
              <a:rPr lang="en-US" dirty="0" smtClean="0"/>
              <a:t>In scenarios where VIP user experience needs to be guaranteed, you are advised to enable preferential access of VIP users to ensure preferential access, scheduling, and bandwidth guarantee for VIP users.</a:t>
            </a:r>
          </a:p>
          <a:p>
            <a:endParaRPr lang="en-US" altLang="zh-CN" dirty="0"/>
          </a:p>
        </p:txBody>
      </p:sp>
    </p:spTree>
    <p:extLst>
      <p:ext uri="{BB962C8B-B14F-4D97-AF65-F5344CB8AC3E}">
        <p14:creationId xmlns:p14="http://schemas.microsoft.com/office/powerpoint/2010/main" val="167174606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919252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016774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375396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074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Application identification:</a:t>
            </a:r>
            <a:endParaRPr lang="en-US" altLang="zh-CN" smtClean="0"/>
          </a:p>
          <a:p>
            <a:pPr lvl="1"/>
            <a:r>
              <a:rPr lang="en-US" smtClean="0"/>
              <a:t>Precise identification of applications on a network is the prerequisite and basis for network services such as intelligent traffic steering, QoS, application optimization, and security. Service policies can be applied in subsequent service processes only after applications are identified.</a:t>
            </a:r>
          </a:p>
          <a:p>
            <a:pPr lvl="1"/>
            <a:r>
              <a:rPr lang="en-US" smtClean="0"/>
              <a:t>Two application identification methods are available in the SD-WAN EVPN Interconnection Solution: first packet inspection (FPI) and service awareness (SA).</a:t>
            </a:r>
            <a:endParaRPr lang="en-US" altLang="zh-CN" smtClean="0"/>
          </a:p>
          <a:p>
            <a:r>
              <a:rPr lang="en-US" smtClean="0"/>
              <a:t>Intelligent traffic steering:</a:t>
            </a:r>
            <a:endParaRPr lang="en-US" altLang="zh-CN" smtClean="0"/>
          </a:p>
          <a:p>
            <a:pPr lvl="1"/>
            <a:r>
              <a:rPr lang="en-US" smtClean="0"/>
              <a:t>The SD-WAN EVPN Interconnection Solution supports traffic steering based on the application quality, load balancing, application priority, and bandwidth.</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13754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657746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530592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408979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339964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ADF</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407634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err="1" smtClean="0"/>
              <a:t>QoS</a:t>
            </a:r>
            <a:r>
              <a:rPr lang="en-US" altLang="zh-CN" dirty="0" smtClean="0"/>
              <a:t>:</a:t>
            </a:r>
          </a:p>
          <a:p>
            <a:pPr lvl="1"/>
            <a:r>
              <a:rPr lang="en-US" altLang="zh-CN" dirty="0" err="1" smtClean="0"/>
              <a:t>QoS</a:t>
            </a:r>
            <a:r>
              <a:rPr lang="en-US" altLang="zh-CN" dirty="0" smtClean="0"/>
              <a:t> is a mainstream function that implements differentiated services. With this function, data packets are classified into different priorities or multiple class of services (</a:t>
            </a:r>
            <a:r>
              <a:rPr lang="en-US" altLang="zh-CN" dirty="0" err="1" smtClean="0"/>
              <a:t>CoSs</a:t>
            </a:r>
            <a:r>
              <a:rPr lang="en-US" altLang="zh-CN" dirty="0" smtClean="0"/>
              <a:t>) through traffic classification. These priorities and </a:t>
            </a:r>
            <a:r>
              <a:rPr lang="en-US" altLang="zh-CN" dirty="0" err="1" smtClean="0"/>
              <a:t>CoSs</a:t>
            </a:r>
            <a:r>
              <a:rPr lang="en-US" altLang="zh-CN" dirty="0" smtClean="0"/>
              <a:t> are the prerequisite and basis for the differentiated service (</a:t>
            </a:r>
            <a:r>
              <a:rPr lang="en-US" altLang="zh-CN" dirty="0" err="1" smtClean="0"/>
              <a:t>DiffServ</a:t>
            </a:r>
            <a:r>
              <a:rPr lang="en-US" altLang="zh-CN" dirty="0" smtClean="0"/>
              <a:t>) model. Different traffic policies can be configured based on packet priorities and </a:t>
            </a:r>
            <a:r>
              <a:rPr lang="en-US" altLang="zh-CN" dirty="0" err="1" smtClean="0"/>
              <a:t>CoSs</a:t>
            </a:r>
            <a:r>
              <a:rPr lang="en-US" altLang="zh-CN" dirty="0" smtClean="0"/>
              <a:t> to provide different services.</a:t>
            </a:r>
          </a:p>
          <a:p>
            <a:pPr lvl="1"/>
            <a:r>
              <a:rPr lang="en-US" altLang="zh-CN" dirty="0" smtClean="0"/>
              <a:t>The SD-WAN EVPN Interconnection Solution supports traffic classification based on the IP 5-tuple, application group, and DSCP, and supports </a:t>
            </a:r>
            <a:r>
              <a:rPr lang="en-US" altLang="zh-CN" dirty="0" err="1" smtClean="0"/>
              <a:t>QoS</a:t>
            </a:r>
            <a:r>
              <a:rPr lang="en-US" altLang="zh-CN" dirty="0" smtClean="0"/>
              <a:t> policies such as queue priority-based scheduling, traffic policing, and traffic shaping. It also supports </a:t>
            </a:r>
            <a:r>
              <a:rPr lang="en-US" altLang="zh-CN" dirty="0" err="1" smtClean="0"/>
              <a:t>QoS</a:t>
            </a:r>
            <a:r>
              <a:rPr lang="en-US" altLang="zh-CN" dirty="0" smtClean="0"/>
              <a:t> functions such as multi-dimensional bandwidth allocation and DSCP re-marking through </a:t>
            </a:r>
            <a:r>
              <a:rPr lang="en-US" altLang="zh-CN" dirty="0" err="1" smtClean="0"/>
              <a:t>HQoS</a:t>
            </a:r>
            <a:r>
              <a:rPr lang="en-US" altLang="zh-CN" dirty="0" smtClean="0"/>
              <a:t>.</a:t>
            </a:r>
          </a:p>
          <a:p>
            <a:r>
              <a:rPr lang="en-US" dirty="0" smtClean="0"/>
              <a:t>NAT policy:</a:t>
            </a:r>
            <a:endParaRPr lang="en-US" altLang="zh-CN" dirty="0" smtClean="0"/>
          </a:p>
          <a:p>
            <a:pPr lvl="1"/>
            <a:r>
              <a:rPr lang="en-US" dirty="0" smtClean="0"/>
              <a:t>Network Address Translation (NAT) translates the IP address in an IP packet header into another IP address.</a:t>
            </a:r>
          </a:p>
          <a:p>
            <a:pPr lvl="1"/>
            <a:r>
              <a:rPr lang="en-US" dirty="0" smtClean="0"/>
              <a:t>Huawei SD-WAN EVPN Interconnection Solution supports two types of NAT policies: dynamic NAT and static NAT.</a:t>
            </a:r>
            <a:endParaRPr lang="en-US" altLang="zh-CN" dirty="0" smtClean="0"/>
          </a:p>
          <a:p>
            <a:r>
              <a:rPr lang="en-US" dirty="0" smtClean="0"/>
              <a:t>Application optimization:</a:t>
            </a:r>
            <a:endParaRPr lang="en-US" altLang="zh-CN" dirty="0" smtClean="0"/>
          </a:p>
          <a:p>
            <a:pPr lvl="1"/>
            <a:r>
              <a:rPr lang="en-US" dirty="0" smtClean="0"/>
              <a:t>Huawei SD-WAN EVPN Interconnection Solution uses the forward error correction (FEC) technology to mitigate audio and video packet loss. FEC uses a proxy to obtain data flows with specified 5-tuple information, adds verification information to packets, and verifies the packets at the receive end. If a packet is lost or damaged on the network, the verification information can be used to recover it.</a:t>
            </a:r>
          </a:p>
          <a:p>
            <a:endParaRPr lang="en-US" altLang="zh-CN" dirty="0"/>
          </a:p>
        </p:txBody>
      </p:sp>
    </p:spTree>
    <p:extLst>
      <p:ext uri="{BB962C8B-B14F-4D97-AF65-F5344CB8AC3E}">
        <p14:creationId xmlns:p14="http://schemas.microsoft.com/office/powerpoint/2010/main" val="1967959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Managed service provider (MSP): delivers and manages network-based services, applications, and devices. The serviced objects include enterprises, residential areas, and other service providers.</a:t>
            </a:r>
            <a:endParaRPr lang="en-US" altLang="zh-CN" dirty="0" smtClean="0"/>
          </a:p>
          <a:p>
            <a:r>
              <a:rPr lang="en-US" dirty="0" smtClean="0"/>
              <a:t>Perpetual license + </a:t>
            </a:r>
            <a:r>
              <a:rPr lang="en-US" dirty="0" err="1" smtClean="0"/>
              <a:t>SnS</a:t>
            </a:r>
            <a:r>
              <a:rPr lang="en-US" dirty="0" smtClean="0"/>
              <a:t>: The perpetual license is sold together with </a:t>
            </a:r>
            <a:r>
              <a:rPr lang="en-US" dirty="0" err="1" smtClean="0"/>
              <a:t>SnS</a:t>
            </a:r>
            <a:r>
              <a:rPr lang="en-US" dirty="0" smtClean="0"/>
              <a:t> services, such as software patches, software upgrades (including new features of new releases), and remote support. In the perpetual license + </a:t>
            </a:r>
            <a:r>
              <a:rPr lang="en-US" dirty="0" err="1" smtClean="0"/>
              <a:t>SnS</a:t>
            </a:r>
            <a:r>
              <a:rPr lang="en-US" dirty="0" smtClean="0"/>
              <a:t> mode, a customer needs to pay </a:t>
            </a:r>
            <a:r>
              <a:rPr lang="en-US" dirty="0" err="1" smtClean="0"/>
              <a:t>SnS</a:t>
            </a:r>
            <a:r>
              <a:rPr lang="en-US" dirty="0" smtClean="0"/>
              <a:t> fee for a certain period of time, in addition to purchasing the license upon the first purchase. If the customer does not renew the </a:t>
            </a:r>
            <a:r>
              <a:rPr lang="en-US" dirty="0" err="1" smtClean="0"/>
              <a:t>SnS</a:t>
            </a:r>
            <a:r>
              <a:rPr lang="en-US" dirty="0" smtClean="0"/>
              <a:t> annual fee after it expires, the customer can only use functions provided in the license for the current version and cannot use the service functions covered in the </a:t>
            </a:r>
            <a:r>
              <a:rPr lang="en-US" dirty="0" err="1" smtClean="0"/>
              <a:t>SnS</a:t>
            </a:r>
            <a:r>
              <a:rPr lang="en-US" dirty="0" smtClean="0"/>
              <a:t> annual fee.</a:t>
            </a:r>
            <a:endParaRPr lang="en-US" altLang="zh-CN" dirty="0" smtClean="0"/>
          </a:p>
          <a:p>
            <a:r>
              <a:rPr lang="en-US" dirty="0" smtClean="0"/>
              <a:t>SaaS mode: MSPs are responsible for deploying or leasing hardware infrastructure, and O&amp;M and management of the hardware and software. Software is provided for customers as cloud services and customers need to periodically pay for the cloud services.</a:t>
            </a:r>
            <a:endParaRPr lang="en-US" altLang="zh-CN" dirty="0" smtClean="0"/>
          </a:p>
          <a:p>
            <a:r>
              <a:rPr lang="en-US" dirty="0" smtClean="0"/>
              <a:t>Term Based License (TBL) mode: This mode differs from the perpetual license + </a:t>
            </a:r>
            <a:r>
              <a:rPr lang="en-US" dirty="0" err="1" smtClean="0"/>
              <a:t>SnS</a:t>
            </a:r>
            <a:r>
              <a:rPr lang="en-US" dirty="0" smtClean="0"/>
              <a:t> mode in that the licenses purchased by customers have limited validity periods. If a customer does not renew the subscription after the license expires, the customer can no longer use the software product.</a:t>
            </a:r>
            <a:endParaRPr lang="en-US" altLang="zh-CN" dirty="0" smtClean="0"/>
          </a:p>
          <a:p>
            <a:r>
              <a:rPr lang="en-US" dirty="0" err="1" smtClean="0"/>
              <a:t>SnS</a:t>
            </a:r>
            <a:r>
              <a:rPr lang="en-US" dirty="0" smtClean="0"/>
              <a:t>: refers to </a:t>
            </a:r>
            <a:r>
              <a:rPr lang="en-US" altLang="zh-CN" dirty="0" smtClean="0"/>
              <a:t>Subscription and Support. </a:t>
            </a:r>
            <a:r>
              <a:rPr lang="en-US" dirty="0" smtClean="0"/>
              <a:t>It consists of two parts: software support and software subscription. The complete software charging mode consists of the annual software </a:t>
            </a:r>
            <a:r>
              <a:rPr lang="en-US" dirty="0" err="1" smtClean="0"/>
              <a:t>SnS</a:t>
            </a:r>
            <a:r>
              <a:rPr lang="en-US" dirty="0" smtClean="0"/>
              <a:t> fee and software license fee.</a:t>
            </a:r>
            <a:endParaRPr lang="en-US" altLang="zh-CN" dirty="0" smtClean="0"/>
          </a:p>
          <a:p>
            <a:r>
              <a:rPr lang="en-US" dirty="0" smtClean="0"/>
              <a:t>Note: This course uses the </a:t>
            </a:r>
            <a:r>
              <a:rPr lang="en-US" dirty="0" err="1" smtClean="0"/>
              <a:t>on-premise</a:t>
            </a:r>
            <a:r>
              <a:rPr lang="en-US" dirty="0" smtClean="0"/>
              <a:t> deployment as an example.</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733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95492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Using algorithms to improve efficiency and leveraging scenario-specific continuous learning and expert experience, intelligent O&amp;M frees O&amp;M personnel from nerve-wracking alarms and noises, making O&amp;M automated and intelligent.</a:t>
            </a:r>
            <a:endParaRPr lang="en-US" altLang="zh-CN" smtClean="0">
              <a:sym typeface="Huawei Sans" panose="020C0503030203020204" pitchFamily="34" charset="0"/>
            </a:endParaRP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7494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Efficiently supports WLAN network planning:</a:t>
            </a:r>
          </a:p>
          <a:p>
            <a:pPr lvl="1"/>
            <a:r>
              <a:rPr lang="en-US" smtClean="0"/>
              <a:t>No installation: Cloud-based tool, without the need of software installation.</a:t>
            </a:r>
          </a:p>
          <a:p>
            <a:pPr lvl="1"/>
            <a:r>
              <a:rPr lang="en-US" smtClean="0"/>
              <a:t>All-scenario: All scenarios supported, including indoor, outdoor, agile distributed, and high-density scenarios.</a:t>
            </a:r>
          </a:p>
          <a:p>
            <a:pPr lvl="1"/>
            <a:r>
              <a:rPr lang="en-US" smtClean="0"/>
              <a:t>Efficient: Improved simulation efficiency when compared with the traditional standalone deployment.</a:t>
            </a:r>
          </a:p>
          <a:p>
            <a:pPr lvl="1"/>
            <a:r>
              <a:rPr lang="en-US" smtClean="0"/>
              <a:t>High quality: Supports tens of thousands of WLAN projects.</a:t>
            </a:r>
          </a:p>
          <a:p>
            <a:r>
              <a:rPr lang="en-US" smtClean="0"/>
              <a:t>For more information about the WLAN, such as WLAN planning, SSID planning, and radio calibration, see the Small- and Medium-Sized Cloud-Managed Campus Network Design or HCIX-WLAN series courses.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48615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9319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Network layer</a:t>
            </a:r>
            <a:endParaRPr lang="en-US" altLang="zh-CN" dirty="0" smtClean="0"/>
          </a:p>
          <a:p>
            <a:pPr lvl="1"/>
            <a:r>
              <a:rPr lang="en-US" dirty="0" smtClean="0"/>
              <a:t>Virtualization technologies are introduced to divide the network layer into a physical network and a virtual network.</a:t>
            </a:r>
            <a:endParaRPr lang="en-US" altLang="zh-CN" dirty="0" smtClean="0"/>
          </a:p>
          <a:p>
            <a:pPr lvl="2"/>
            <a:r>
              <a:rPr lang="en-US" dirty="0" smtClean="0"/>
              <a:t>Physical network: is also called the underlay network and provides basic connection services for a campus network. To meet access requirements of multiple types of terminals, the physical network provides converged access for three networks, allowing simultaneous access of wired, wireless, and </a:t>
            </a:r>
            <a:r>
              <a:rPr lang="en-US" dirty="0" err="1" smtClean="0"/>
              <a:t>IoT</a:t>
            </a:r>
            <a:r>
              <a:rPr lang="en-US" dirty="0" smtClean="0"/>
              <a:t> terminals.</a:t>
            </a:r>
            <a:endParaRPr lang="en-US" altLang="zh-CN" dirty="0" smtClean="0"/>
          </a:p>
          <a:p>
            <a:pPr lvl="2"/>
            <a:r>
              <a:rPr lang="en-US" dirty="0" smtClean="0"/>
              <a:t>Virtual network: is also called the overlay network. Virtualization technology is used to construct one or more overlay networks on top of the underlay network. Service policies are deployed on the overlay networks and are separated from the underlay network, decoupling services from networks. Multiple overlay networks can serve different services or customer segments.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20086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Management layer</a:t>
            </a:r>
          </a:p>
          <a:p>
            <a:pPr lvl="1"/>
            <a:r>
              <a:rPr lang="en-US" altLang="zh-CN" dirty="0" smtClean="0"/>
              <a:t>The management layer provides management capabilities, such as configuration management, service management, maintenance and fault detection, as well as security threat analysis. Traditional campus networks use a network management system (NMS) for network management. Although the NMS can display the network status, it lacks flexibility and automatic management capability. Once service requirements change, the network administrator needs to re-plan services and manually modify configurations on network devices (including routers, switches, and firewalls), which is inefficient and error-prone. Therefore, maintaining network flexibility is critical in rapidly changing service environments, which requires the use of automation tools to assist in network and service management. Huawei's </a:t>
            </a:r>
            <a:r>
              <a:rPr lang="en-US" altLang="zh-CN" dirty="0" err="1" smtClean="0"/>
              <a:t>CloudCampus</a:t>
            </a:r>
            <a:r>
              <a:rPr lang="en-US" altLang="zh-CN" dirty="0" smtClean="0"/>
              <a:t> Solution uses </a:t>
            </a:r>
            <a:r>
              <a:rPr lang="en-US" altLang="zh-CN" dirty="0" err="1" smtClean="0"/>
              <a:t>iMaster</a:t>
            </a:r>
            <a:r>
              <a:rPr lang="en-US" altLang="zh-CN" dirty="0" smtClean="0"/>
              <a:t> NCE-Campus to implement automatic network and service provisioning.</a:t>
            </a:r>
          </a:p>
          <a:p>
            <a:pPr lvl="1"/>
            <a:r>
              <a:rPr lang="en-US" dirty="0" err="1" smtClean="0"/>
              <a:t>iMaster</a:t>
            </a:r>
            <a:r>
              <a:rPr lang="en-US" dirty="0" smtClean="0"/>
              <a:t> NCE-Campus abstracts network devices and applications, and rapidly develops and automatically deploys applications through orchestration and by invoking abstract models. </a:t>
            </a:r>
            <a:r>
              <a:rPr lang="en-US" dirty="0" err="1" smtClean="0"/>
              <a:t>iMaster</a:t>
            </a:r>
            <a:r>
              <a:rPr lang="en-US" dirty="0" smtClean="0"/>
              <a:t> NCE-Campus illustrates the entire network but not independent devices (such as switches, routers, and APs) or discrete configurations (such as access control, </a:t>
            </a:r>
            <a:r>
              <a:rPr lang="en-US" dirty="0" err="1" smtClean="0"/>
              <a:t>QoS</a:t>
            </a:r>
            <a:r>
              <a:rPr lang="en-US" dirty="0" smtClean="0"/>
              <a:t>, and routing policies) on devices.</a:t>
            </a:r>
            <a:endParaRPr lang="en-US" altLang="zh-CN" dirty="0" smtClean="0"/>
          </a:p>
          <a:p>
            <a:r>
              <a:rPr lang="en-US" dirty="0" smtClean="0"/>
              <a:t>Application layer</a:t>
            </a:r>
            <a:endParaRPr lang="en-US" altLang="zh-CN" dirty="0" smtClean="0"/>
          </a:p>
          <a:p>
            <a:pPr lvl="1"/>
            <a:r>
              <a:rPr lang="en-US" dirty="0" smtClean="0"/>
              <a:t>Based on </a:t>
            </a:r>
            <a:r>
              <a:rPr lang="en-US" dirty="0" err="1" smtClean="0"/>
              <a:t>iMaster</a:t>
            </a:r>
            <a:r>
              <a:rPr lang="en-US" dirty="0" smtClean="0"/>
              <a:t> NCE-Campus, Huawei </a:t>
            </a:r>
            <a:r>
              <a:rPr lang="en-US" dirty="0" err="1" smtClean="0"/>
              <a:t>CloudCampus</a:t>
            </a:r>
            <a:r>
              <a:rPr lang="en-US" dirty="0" smtClean="0"/>
              <a:t> Solution provides open standards-compliant APIs, through which various information including user identities, network resources, service quality, location information, and network topology, is opened up to upper-layer services. Third parties can use these APIs to customize innovative service applications based on service demands, meeting service requirements in multiple fields such as education, commerce, enterprise, and government.</a:t>
            </a:r>
            <a:endParaRPr lang="en-US" altLang="zh-CN" dirty="0" smtClean="0"/>
          </a:p>
          <a:p>
            <a:pPr lvl="1"/>
            <a:endParaRPr lang="en-US" altLang="zh-CN" dirty="0" smtClean="0"/>
          </a:p>
        </p:txBody>
      </p:sp>
    </p:spTree>
    <p:extLst>
      <p:ext uri="{BB962C8B-B14F-4D97-AF65-F5344CB8AC3E}">
        <p14:creationId xmlns:p14="http://schemas.microsoft.com/office/powerpoint/2010/main" val="181359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On a large- or medium-sized campus network, the virtualization solution may need to be used to decouple services from the network, so as to build a multi-purpose network and achieve flexible, fast service deployment without changing the basic network infrastructure. Using such a solution means that the virtualized campus network architecture must be different from the traditional network architecture.</a:t>
            </a:r>
            <a:endParaRPr lang="en-US" altLang="zh-CN" smtClean="0"/>
          </a:p>
          <a:p>
            <a:r>
              <a:rPr lang="en-US" smtClean="0"/>
              <a:t>This slide presents the virtualized campus network architecture. The underlay is the physical network layer, and the overlay is the virtual network layer constructed on top of the underlay using the Virtual Extensible LAN (VXLAN) technology.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63460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On a fabric network, a VXLAN tunnel endpoint (VTEP) can function as either a border or edge node:</a:t>
            </a:r>
          </a:p>
          <a:p>
            <a:pPr lvl="1"/>
            <a:r>
              <a:rPr lang="en-US" dirty="0" smtClean="0"/>
              <a:t>Border node: It corresponds to a physical network device and forwards data between the fabric and external networks. In most cases, border nodes are VXLAN-capable core switches.</a:t>
            </a:r>
          </a:p>
          <a:p>
            <a:pPr lvl="1"/>
            <a:r>
              <a:rPr lang="en-US" dirty="0" smtClean="0"/>
              <a:t>Edge node: It corresponds to a physical network device. User traffic enters the fabric from the edge node. Typically, edge nodes are VXLAN-capable access or aggregation switches.</a:t>
            </a:r>
            <a:endParaRPr lang="en-US" altLang="zh-CN" dirty="0" smtClean="0"/>
          </a:p>
          <a:p>
            <a:pPr lvl="0"/>
            <a:r>
              <a:rPr lang="en-US" dirty="0" smtClean="0"/>
              <a:t>Policy association:</a:t>
            </a:r>
            <a:endParaRPr lang="en-US" altLang="zh-CN" dirty="0" smtClean="0"/>
          </a:p>
          <a:p>
            <a:pPr lvl="1"/>
            <a:r>
              <a:rPr lang="en-US" dirty="0" smtClean="0"/>
              <a:t>Policy association provides a solution to contradiction between policy strengths and complexity on large campus networks. In the solution, user access policies are centrally managed on the gateway devices and enforced by gateway and authentication access devices.</a:t>
            </a:r>
          </a:p>
          <a:p>
            <a:pPr lvl="1"/>
            <a:r>
              <a:rPr lang="en-US" dirty="0" smtClean="0"/>
              <a:t>After policy association is configured, authentication access devices can transparently transmit BPDUs and report user logout and user access positions in real time. In addition, the authentication control device requests authentication access devices to enforce user access policies, thus controlling user access to the network.</a:t>
            </a:r>
          </a:p>
          <a:p>
            <a:pPr lvl="1"/>
            <a:endParaRPr lang="en-US" altLang="zh-CN" dirty="0" smtClean="0"/>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92590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9312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Request for user identity authentication: The terminal sends its identity credential to the admission device.</a:t>
            </a:r>
          </a:p>
          <a:p>
            <a:pPr marL="228600" indent="-228600">
              <a:buFont typeface="+mj-lt"/>
              <a:buAutoNum type="arabicPeriod"/>
            </a:pPr>
            <a:r>
              <a:rPr lang="en-US" dirty="0" smtClean="0"/>
              <a:t>User identity authentication: The admission device sends the identity credential to the admission server for identity authentication.</a:t>
            </a:r>
          </a:p>
          <a:p>
            <a:pPr marL="228600" indent="-228600">
              <a:buFont typeface="+mj-lt"/>
              <a:buAutoNum type="arabicPeriod"/>
            </a:pPr>
            <a:r>
              <a:rPr lang="en-US" dirty="0" smtClean="0"/>
              <a:t>User identity verification: The admission server stores user identity information and manages users. After receiving the identity credential of the terminal, the admission server verifies the identity of the terminal, determines whether the terminal identity is valid, and delivers the verification result and policy to the admission device.</a:t>
            </a:r>
          </a:p>
          <a:p>
            <a:pPr marL="228600" indent="-228600">
              <a:buFont typeface="+mj-lt"/>
              <a:buAutoNum type="arabicPeriod"/>
            </a:pPr>
            <a:r>
              <a:rPr lang="en-US" dirty="0" smtClean="0"/>
              <a:t>User policy authorization: As a policy enforcement device, the admission device implements policy control over the terminal based on the authorization result provided by the admission server, for example, permitting or denying network access, or performing more complex policy control on the terminal. Complex policy control can be increasing or decreasing the forwarding priority of the terminal, or restricting the network access rate of the terminal.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14441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CAPWAP: Control and Provisioning of Wireless Access Points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71746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Free mobility introduces the concept of security group. Security groups are related only to user identities and are completely decoupled from network information such as user VLANs and IP addresses.</a:t>
            </a:r>
            <a:endParaRPr lang="en-US" altLang="zh-CN" smtClean="0"/>
          </a:p>
          <a:p>
            <a:r>
              <a:rPr lang="en-US" smtClean="0"/>
              <a:t>User policy management and permission control are performed based on security groups.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71907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529317"/>
          </a:xfrm>
        </p:spPr>
        <p:txBody>
          <a:bodyPr/>
          <a:lstStyle/>
          <a:p>
            <a:r>
              <a:rPr lang="en-US" dirty="0" smtClean="0"/>
              <a:t>On large- and medium-sized campus networks, access terminals include smart terminals (such as PCs and mobile phones) and dumb terminals (such as IP phones, printers, and IP cameras). Currently, terminal management on campus networks faces the following challenges:</a:t>
            </a:r>
          </a:p>
          <a:p>
            <a:pPr lvl="1"/>
            <a:r>
              <a:rPr lang="en-US" dirty="0" smtClean="0"/>
              <a:t>The network management system (NMS) can only display the IP and MAC addresses of access terminals, but cannot identify the specific terminal type. As a result, the NMS cannot provide refined management for network terminals. </a:t>
            </a:r>
          </a:p>
          <a:p>
            <a:pPr lvl="1"/>
            <a:r>
              <a:rPr lang="en-US" dirty="0" smtClean="0"/>
              <a:t>Network service configurations and policies vary according to the terminal type. Consequently, administrators need to manually configure different services and policies for each type of service terminals, complicating service deployment and operations. </a:t>
            </a:r>
            <a:endParaRPr lang="en-US" altLang="zh-CN" dirty="0" smtClean="0"/>
          </a:p>
          <a:p>
            <a:pPr lvl="0"/>
            <a:r>
              <a:rPr lang="en-US" dirty="0" smtClean="0"/>
              <a:t>To address these challenges, Huawei provides the automatic terminal identification and policy delivery solution, which delivers the following functions: </a:t>
            </a:r>
          </a:p>
          <a:p>
            <a:pPr lvl="1"/>
            <a:r>
              <a:rPr lang="en-US" dirty="0" err="1" smtClean="0"/>
              <a:t>iMaster</a:t>
            </a:r>
            <a:r>
              <a:rPr lang="en-US" dirty="0" smtClean="0"/>
              <a:t> NCE-Campus can display the network-wide terminal types and operating systems, for example, dumb terminals including printers, IP cameras, smart all-in-one card, and access control system. </a:t>
            </a:r>
            <a:r>
              <a:rPr lang="en-US" dirty="0" err="1" smtClean="0"/>
              <a:t>iMaster</a:t>
            </a:r>
            <a:r>
              <a:rPr lang="en-US" dirty="0" smtClean="0"/>
              <a:t> NCE-Campus can also collect statistics and display traffic by terminal type. </a:t>
            </a:r>
          </a:p>
          <a:p>
            <a:pPr lvl="1"/>
            <a:r>
              <a:rPr lang="en-US" dirty="0" smtClean="0"/>
              <a:t>Administrators do not need to manually configure different services and policies for different types of dumb terminals such as IP phones, printers, and IP cameras on the campus network. Instead, </a:t>
            </a:r>
            <a:r>
              <a:rPr lang="en-US" dirty="0" err="1" smtClean="0"/>
              <a:t>iMaster</a:t>
            </a:r>
            <a:r>
              <a:rPr lang="en-US" dirty="0" smtClean="0"/>
              <a:t> NCE-Campus can automatically identify these terminals and deliver the corresponding admission policies and service configurations to them. </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165720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Passive fingerprint-based identification: Network devices collect fingerprints of packets sent by terminals and report the fingerprints to </a:t>
            </a:r>
            <a:r>
              <a:rPr lang="en-US" dirty="0" err="1" smtClean="0"/>
              <a:t>iMaster</a:t>
            </a:r>
            <a:r>
              <a:rPr lang="en-US" dirty="0" smtClean="0"/>
              <a:t> NCE-Campus, which matches the fingerprints against its fingerprint database for terminal type identification. In this mode, terminals can be identified through a MAC organizationally unique identifier (OUI), HTTP User-Agent, DHCP Option, LLDP, and multicast DNS (</a:t>
            </a:r>
            <a:r>
              <a:rPr lang="en-US" dirty="0" err="1" smtClean="0"/>
              <a:t>mDNS</a:t>
            </a:r>
            <a:r>
              <a:rPr lang="en-US" dirty="0" smtClean="0"/>
              <a:t>).</a:t>
            </a:r>
          </a:p>
          <a:p>
            <a:r>
              <a:rPr lang="en-US" dirty="0" smtClean="0"/>
              <a:t>Proactive scanning and identification: </a:t>
            </a:r>
            <a:r>
              <a:rPr lang="en-US" dirty="0" err="1" smtClean="0"/>
              <a:t>iMaster</a:t>
            </a:r>
            <a:r>
              <a:rPr lang="en-US" dirty="0" smtClean="0"/>
              <a:t> NCE-Campus proactively detects or scans terminals, and identifies terminal types based on fingerprint information of the terminals. In this mode, terminals can be identified through SNMP query or network mapper (</a:t>
            </a:r>
            <a:r>
              <a:rPr lang="en-US" dirty="0" err="1" smtClean="0"/>
              <a:t>Nmap</a:t>
            </a:r>
            <a:r>
              <a:rPr lang="en-US" dirty="0" smtClean="0"/>
              <a: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7767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When terminals access the network, network devices can collect terminal information and report the information to iMaster NCE-Campus. Alternatively, iMaster NCE-Campus can proactively scan terminals </a:t>
            </a:r>
            <a:r>
              <a:rPr lang="en-US" altLang="zh-CN" smtClean="0"/>
              <a:t>to </a:t>
            </a:r>
            <a:r>
              <a:rPr lang="en-US" smtClean="0"/>
              <a:t>identif</a:t>
            </a:r>
            <a:r>
              <a:rPr lang="en-US" altLang="zh-CN" smtClean="0"/>
              <a:t>y</a:t>
            </a:r>
            <a:r>
              <a:rPr lang="en-US" smtClean="0"/>
              <a:t> the terminal type, OS, and manufacturer.</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85233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76530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Using virtualization technologies, multiple virtual networks (VNs) can be created on top of a physical network. Different VNs are used for different services, such as OA, videoconferencing, and security protection.</a:t>
            </a:r>
          </a:p>
          <a:p>
            <a:r>
              <a:rPr lang="en-US" altLang="zh-CN" smtClean="0"/>
              <a:t>VC: Video Conference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3623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501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72551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14000"/>
              </a:lnSpc>
            </a:pPr>
            <a:r>
              <a:rPr lang="en-US" dirty="0" smtClean="0"/>
              <a:t>Large- and medium-sized campus networks often use the tree topology with the core layer as the root, as shown in the figure. This topology is stable and easy to expand and maintain. A campus network can be divided into the following layers: access layer, aggregation layer, core layer, and multiple zones including the egress zone, DC zone, and O&amp;M zone. Internal changes within a module have limited impact on other modules, facilitating fault location.</a:t>
            </a:r>
            <a:endParaRPr lang="en-US" altLang="zh-CN" dirty="0" smtClean="0"/>
          </a:p>
          <a:p>
            <a:pPr>
              <a:lnSpc>
                <a:spcPct val="114000"/>
              </a:lnSpc>
            </a:pPr>
            <a:r>
              <a:rPr lang="en-US" dirty="0" smtClean="0"/>
              <a:t>Terminal layer</a:t>
            </a:r>
            <a:endParaRPr lang="en-US" altLang="zh-CN" dirty="0" smtClean="0"/>
          </a:p>
          <a:p>
            <a:pPr lvl="1">
              <a:lnSpc>
                <a:spcPct val="114000"/>
              </a:lnSpc>
            </a:pPr>
            <a:r>
              <a:rPr lang="en-US" dirty="0" smtClean="0"/>
              <a:t>The terminal layer involves various types of terminals that access the campus network, such as PCs, printers, IP phones, mobile phones, and cameras.</a:t>
            </a:r>
            <a:endParaRPr lang="en-US" altLang="zh-CN" dirty="0" smtClean="0"/>
          </a:p>
          <a:p>
            <a:pPr lvl="0">
              <a:lnSpc>
                <a:spcPct val="114000"/>
              </a:lnSpc>
            </a:pPr>
            <a:r>
              <a:rPr lang="en-US" dirty="0" smtClean="0"/>
              <a:t>Access layer</a:t>
            </a:r>
            <a:endParaRPr lang="en-US" altLang="zh-CN" dirty="0" smtClean="0"/>
          </a:p>
          <a:p>
            <a:pPr lvl="1">
              <a:lnSpc>
                <a:spcPct val="114000"/>
              </a:lnSpc>
            </a:pPr>
            <a:r>
              <a:rPr lang="en-US" dirty="0" smtClean="0"/>
              <a:t>The access layer provides various access modes for users and is the first network layer for terminals to access a campus network. The access layer is usually composed of access switches. There are a large number of access switches that are sparsely distributed in different places on the network. In most cases, an access switch is a simple Layer 2 switch. If the terminal layer has wireless terminals, the access layer provides APs that access the network through access switches.</a:t>
            </a:r>
            <a:endParaRPr lang="en-US" altLang="zh-CN" dirty="0" smtClean="0"/>
          </a:p>
          <a:p>
            <a:pPr lvl="0">
              <a:lnSpc>
                <a:spcPct val="114000"/>
              </a:lnSpc>
            </a:pPr>
            <a:r>
              <a:rPr lang="en-US" dirty="0" smtClean="0"/>
              <a:t>Aggregation layer</a:t>
            </a:r>
            <a:endParaRPr lang="en-US" altLang="zh-CN" dirty="0" smtClean="0"/>
          </a:p>
          <a:p>
            <a:pPr lvl="1">
              <a:lnSpc>
                <a:spcPct val="114000"/>
              </a:lnSpc>
            </a:pPr>
            <a:r>
              <a:rPr lang="en-US" dirty="0" smtClean="0"/>
              <a:t>The aggregation layer connects the access layer to the core layer. The aggregation layer forwards horizontal traffic between users and forwards vertical traffic to the core layer. It can also function as the switching core for a department or zone and connect the department or zone to the exclusive server zone. In addition, the aggregation layer can further extend the quantity of access terminals.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7010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dirty="0" smtClean="0"/>
              <a:t>Core layer</a:t>
            </a:r>
          </a:p>
          <a:p>
            <a:pPr lvl="1"/>
            <a:r>
              <a:rPr lang="en-US" dirty="0" smtClean="0"/>
              <a:t>The core layer is the core for data exchange on a campus network. It connects various components of a campus network, such as the DC zone, aggregation layer, and egress zone. The core layer is responsible for high-speed interconnection of the entire campus network. High-performance core switches need to be deployed to implement high bandwidth utilization and fast convergence upon network faults. It is recommended that the core layer be deployed if a campus has more than three departments. For a wireless network, the core layer includes ACs. After a wireless terminal accesses the network through an AP, the AP communicates with an AC using a CAPWAP tunnel.</a:t>
            </a:r>
          </a:p>
          <a:p>
            <a:pPr lvl="0"/>
            <a:r>
              <a:rPr lang="en-US" dirty="0" smtClean="0"/>
              <a:t>Egress zone</a:t>
            </a:r>
          </a:p>
          <a:p>
            <a:pPr lvl="1"/>
            <a:r>
              <a:rPr lang="en-US" dirty="0" smtClean="0"/>
              <a:t>The campus egress is the boundary between a campus network and an external network. Internal users of the campus network can access the external network through the campus egress zone, and external users can access the internal network through the campus egress zone. The campus egress zone typically has routers and firewalls deployed. The routers enable interconnection between internal and external networks, and the firewalls provide border security protection.</a:t>
            </a:r>
          </a:p>
          <a:p>
            <a:r>
              <a:rPr lang="en-US" dirty="0" smtClean="0"/>
              <a:t>DC zone</a:t>
            </a:r>
          </a:p>
          <a:p>
            <a:pPr lvl="1"/>
            <a:r>
              <a:rPr lang="en-US" dirty="0" smtClean="0"/>
              <a:t>In the DC zone, service servers such as the file server and email server are managed, and services are provided for internal and external users.</a:t>
            </a:r>
          </a:p>
          <a:p>
            <a:pPr lvl="0"/>
            <a:r>
              <a:rPr lang="en-US" dirty="0" smtClean="0"/>
              <a:t>O&amp;M zone</a:t>
            </a:r>
          </a:p>
          <a:p>
            <a:pPr lvl="1"/>
            <a:r>
              <a:rPr lang="en-US" dirty="0" smtClean="0"/>
              <a:t>In the O&amp;M zone, network servers such as the network management system and authentication server are managed. The standard NMS interacts with network devices through the Simple Network Management Protocol (SNMP) and provides configuration, management, and maintenance functions. For example, it provides network topology and port display management, network device configuration management, network fault diagnosis and alarm, as well as network performance and status analysis. Huawei </a:t>
            </a:r>
            <a:r>
              <a:rPr lang="en-US" dirty="0" err="1" smtClean="0"/>
              <a:t>CloudCampus</a:t>
            </a:r>
            <a:r>
              <a:rPr lang="en-US" dirty="0" smtClean="0"/>
              <a:t> Solution provides intelligent O&amp;M based on NETCONF and telemetry.</a:t>
            </a:r>
          </a:p>
          <a:p>
            <a:pPr lvl="0"/>
            <a:r>
              <a:rPr lang="en-US" dirty="0" smtClean="0"/>
              <a:t>In addition to these, a campus may have a demilitarized zone (DMZ). The DMZ contains public servers that can be accessed by guests (non-employees), therefore the access permission to this zone is strictly controlled.</a:t>
            </a:r>
            <a:endParaRPr lang="en-US" altLang="zh-CN" dirty="0" smtClean="0"/>
          </a:p>
          <a:p>
            <a:endParaRPr lang="en-US" altLang="zh-CN" dirty="0" smtClean="0"/>
          </a:p>
        </p:txBody>
      </p:sp>
    </p:spTree>
    <p:extLst>
      <p:ext uri="{BB962C8B-B14F-4D97-AF65-F5344CB8AC3E}">
        <p14:creationId xmlns:p14="http://schemas.microsoft.com/office/powerpoint/2010/main" val="26464141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Layered design:</a:t>
            </a:r>
            <a:endParaRPr lang="en-US" altLang="zh-CN" dirty="0" smtClean="0"/>
          </a:p>
          <a:p>
            <a:pPr lvl="1"/>
            <a:r>
              <a:rPr lang="en-US" dirty="0" smtClean="0"/>
              <a:t>Each layer can be considered a well-structured module with specific roles and functions. This layered structure is easy to expand and maintain, reducing the design complexity and difficulty.</a:t>
            </a:r>
          </a:p>
          <a:p>
            <a:r>
              <a:rPr lang="en-US" dirty="0" smtClean="0"/>
              <a:t>Modular design:</a:t>
            </a:r>
            <a:endParaRPr lang="en-US" altLang="zh-CN" dirty="0" smtClean="0"/>
          </a:p>
          <a:p>
            <a:pPr lvl="1"/>
            <a:r>
              <a:rPr lang="en-US" dirty="0" smtClean="0"/>
              <a:t>Each module corresponds to a department, function, or service area. Modules can be expanded flexibly based on the network scale, and adjustment in a department or area does not affect other departments or areas, which facilitates fault locating.</a:t>
            </a:r>
          </a:p>
          <a:p>
            <a:r>
              <a:rPr lang="en-US" dirty="0" smtClean="0"/>
              <a:t>Redundancy design:</a:t>
            </a:r>
            <a:endParaRPr lang="en-US" altLang="zh-CN" dirty="0" smtClean="0"/>
          </a:p>
          <a:p>
            <a:pPr lvl="1"/>
            <a:r>
              <a:rPr lang="en-US" dirty="0" smtClean="0"/>
              <a:t>Dual-node redundancy design can ensure device-level reliability. Appropriate redundancy improves reliability, but excessive redundancy makes O&amp;M difficult. If dual-node redundancy cannot be implemented, you may consider card-level redundancy, such as dual main control boards or switch fabric units (SFUs), for modular core switches or egress routers. In addition, Eth-Trunk can be deployed for important links to ensure link-level reliability.</a:t>
            </a:r>
          </a:p>
          <a:p>
            <a:r>
              <a:rPr lang="en-US" dirty="0" smtClean="0"/>
              <a:t>Symmetric design:</a:t>
            </a:r>
            <a:endParaRPr lang="en-US" altLang="zh-CN" dirty="0" smtClean="0"/>
          </a:p>
          <a:p>
            <a:pPr lvl="1"/>
            <a:r>
              <a:rPr lang="en-US" dirty="0" smtClean="0"/>
              <a:t>A symmetric network structure makes the topology clearer and facilitates service deployment, protocol design and analysis.</a:t>
            </a:r>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83459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Design method of the hierarchical model for common network architectures:</a:t>
            </a:r>
            <a:endParaRPr lang="en-US" altLang="zh-CN" dirty="0" smtClean="0"/>
          </a:p>
          <a:p>
            <a:pPr marL="588600" lvl="1" indent="-228600">
              <a:buFont typeface="+mj-lt"/>
              <a:buAutoNum type="arabicPeriod"/>
            </a:pPr>
            <a:r>
              <a:rPr lang="en-US" dirty="0" smtClean="0"/>
              <a:t>Determine the number of access switch ports based on the network scale. Typically, one port corresponds to one terminal or one network access point (for example, AP).</a:t>
            </a:r>
          </a:p>
          <a:p>
            <a:pPr marL="588600" lvl="1" indent="-228600">
              <a:buFont typeface="+mj-lt"/>
              <a:buAutoNum type="arabicPeriod"/>
            </a:pPr>
            <a:r>
              <a:rPr lang="en-US" dirty="0" smtClean="0"/>
              <a:t>Select switches based on the port rates of terminals' NICs.</a:t>
            </a:r>
          </a:p>
          <a:p>
            <a:pPr marL="588600" lvl="1" indent="-228600">
              <a:buFont typeface="+mj-lt"/>
              <a:buAutoNum type="arabicPeriod"/>
            </a:pPr>
            <a:r>
              <a:rPr lang="en-US" dirty="0" smtClean="0"/>
              <a:t>Calculate the number of access switches. </a:t>
            </a:r>
          </a:p>
          <a:p>
            <a:pPr lvl="2"/>
            <a:r>
              <a:rPr lang="en-US" dirty="0" smtClean="0"/>
              <a:t>Number of access switches required = Number of access ports/Number of downlink ports on a switch</a:t>
            </a:r>
          </a:p>
          <a:p>
            <a:pPr lvl="2"/>
            <a:r>
              <a:rPr lang="en-US" dirty="0" smtClean="0"/>
              <a:t>If the calculation result is greater than 1, aggregation switches need to be deployed. Otherwise, use the single-layer architecture.</a:t>
            </a:r>
            <a:endParaRPr lang="en-US" altLang="zh-CN" dirty="0" smtClean="0"/>
          </a:p>
          <a:p>
            <a:pPr marL="588600" lvl="1" indent="-228600">
              <a:buFont typeface="+mj-lt"/>
              <a:buAutoNum type="arabicPeriod"/>
            </a:pPr>
            <a:r>
              <a:rPr lang="en-US" dirty="0" smtClean="0"/>
              <a:t>Select aggregation switches based on the uplink port rates of access switches.</a:t>
            </a:r>
            <a:endParaRPr lang="en-US" altLang="zh-CN" dirty="0" smtClean="0"/>
          </a:p>
          <a:p>
            <a:pPr marL="588600" lvl="1" indent="-228600">
              <a:buFont typeface="+mj-lt"/>
              <a:buAutoNum type="arabicPeriod"/>
            </a:pPr>
            <a:r>
              <a:rPr lang="en-US" dirty="0" smtClean="0"/>
              <a:t>Calculate the number of uplinks of access switches using either of the following methods:</a:t>
            </a:r>
            <a:endParaRPr lang="en-US" altLang="zh-CN" dirty="0" smtClean="0"/>
          </a:p>
          <a:p>
            <a:pPr lvl="2"/>
            <a:r>
              <a:rPr lang="en-US" dirty="0" smtClean="0"/>
              <a:t>Based on the network bandwidth: Number of uplinks = Network bandwidth/Uplink port rate of an access switch</a:t>
            </a:r>
            <a:endParaRPr lang="en-US" altLang="zh-CN" dirty="0" smtClean="0"/>
          </a:p>
          <a:p>
            <a:pPr lvl="2"/>
            <a:r>
              <a:rPr lang="en-US" dirty="0" smtClean="0"/>
              <a:t>Based on the network scale: Number of uplinks = (Number of access ports x Access port rate x Bandwidth oversubscription ratio)/Uplink port rate of an access switch</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1724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588600" lvl="1" indent="-228600">
              <a:buFont typeface="+mj-lt"/>
              <a:buAutoNum type="arabicPeriod" startAt="6"/>
            </a:pPr>
            <a:r>
              <a:rPr lang="en-US" dirty="0" smtClean="0"/>
              <a:t>Calculate the number of aggregation switches.</a:t>
            </a:r>
          </a:p>
          <a:p>
            <a:pPr lvl="2"/>
            <a:r>
              <a:rPr lang="en-US" dirty="0" smtClean="0"/>
              <a:t>Number of aggregation switches required = Number of uplinks of access switches/Number of downlink ports of an aggregation switch</a:t>
            </a:r>
            <a:endParaRPr lang="en-US" altLang="zh-CN" dirty="0" smtClean="0"/>
          </a:p>
          <a:p>
            <a:pPr lvl="2"/>
            <a:r>
              <a:rPr lang="en-US" dirty="0" smtClean="0"/>
              <a:t>If the result is greater than 1, select the three-layer architecture. Otherwise, use the two-layer architecture.</a:t>
            </a:r>
          </a:p>
          <a:p>
            <a:pPr lvl="0"/>
            <a:r>
              <a:rPr lang="en-US" dirty="0" smtClean="0"/>
              <a:t>Notes:</a:t>
            </a:r>
            <a:endParaRPr lang="en-US" altLang="zh-CN" dirty="0" smtClean="0"/>
          </a:p>
          <a:p>
            <a:pPr lvl="1"/>
            <a:r>
              <a:rPr lang="en-US" dirty="0" smtClean="0"/>
              <a:t>In the preceding calculations, the calculation results need to be rounded up.</a:t>
            </a:r>
            <a:endParaRPr lang="en-US" altLang="zh-CN" dirty="0" smtClean="0"/>
          </a:p>
          <a:p>
            <a:pPr lvl="1"/>
            <a:r>
              <a:rPr lang="en-US" dirty="0" smtClean="0"/>
              <a:t>Bandwidth oversubscription ratio = Actual downlink bandwidth of a service/Maximum physical bandwidth provided by a single switch</a:t>
            </a:r>
            <a:endParaRPr lang="en-US" altLang="zh-CN" dirty="0" smtClean="0"/>
          </a:p>
          <a:p>
            <a:pPr lvl="2"/>
            <a:r>
              <a:rPr lang="en-US" dirty="0" smtClean="0"/>
              <a:t>Traffic of the service may exhaust the maximum physical bandwidth. However, this probability is low in most cases. Generally, network planning focuses on service experience in common situations. That is, certain bandwidth redundancy is designed when actual possible bandwidth is met.</a:t>
            </a:r>
            <a:endParaRPr lang="en-US" altLang="zh-CN" dirty="0" smtClean="0"/>
          </a:p>
          <a:p>
            <a:pPr lvl="2"/>
            <a:r>
              <a:rPr lang="en-US" dirty="0" smtClean="0"/>
              <a:t>Before designing a network traffic oversubscription ratio, we need to understand the service applications and features to be deployed on the network and determine the network services and traffic models. Additionally, the volume and ratio of traffic must be thoroughly considered before designing an oversubscription ratio and selecting devices.</a:t>
            </a:r>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1592134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763612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01922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Service VLAN:</a:t>
            </a:r>
            <a:endParaRPr lang="en-US" altLang="zh-CN" smtClean="0"/>
          </a:p>
          <a:p>
            <a:pPr lvl="1"/>
            <a:r>
              <a:rPr lang="en-US" smtClean="0"/>
              <a:t>Assign VLANs by logical area, geographical area, personnel structure, or service type.</a:t>
            </a:r>
          </a:p>
          <a:p>
            <a:pPr lvl="2"/>
            <a:r>
              <a:rPr lang="en-US" smtClean="0"/>
              <a:t>Assign VLANs by logical area. For example, VLANs 100 to 199 are used in the core network zone, VLANs 200 to 999 are used in the server zone, and VLANs 2000 to 3499 are used on the access network.</a:t>
            </a:r>
          </a:p>
          <a:p>
            <a:pPr lvl="2"/>
            <a:r>
              <a:rPr lang="en-US" smtClean="0"/>
              <a:t>Assign VLANs by geographical area. For example, VLANs 2000 to 2199 are used in area A, and VLANs 2200 to 2399 are used in area B.</a:t>
            </a:r>
          </a:p>
          <a:p>
            <a:pPr lvl="2"/>
            <a:r>
              <a:rPr lang="en-US" smtClean="0"/>
              <a:t>Assign VLANs by personnel structure. For example, department A uses VLANs 2000 to 2009, and department B uses VLANs 2010 to 2019.</a:t>
            </a:r>
          </a:p>
          <a:p>
            <a:pPr lvl="2"/>
            <a:r>
              <a:rPr lang="en-US" smtClean="0"/>
              <a:t>Assign VLANs by service type. For example, VLANs 200 to 299 are used in the web server zone, VLANs 300 to 399 are used in the app server zone, and VLANs 400 to 499 are used in the database server zone.</a:t>
            </a:r>
          </a:p>
          <a:p>
            <a:pPr lvl="1"/>
            <a:r>
              <a:rPr lang="en-US" smtClean="0"/>
              <a:t>If users are sensitive to the voice latency, the voice service must be preferentially guaranteed. It is recommended that the voice VLAN be planned for the voice service. Huawei switches can automatically identify voice data, transmit voice data in the voice VLAN, and perform QoS guarantee. When network congestion occurs, voice data can be preferentially transmitted.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862591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dirty="0" smtClean="0"/>
              <a:t>If different users have the same multicast data service, you are advised to plan a multicast VLAN and bind the user VLANs to the multicast VLAN. This prevents the upstream gateway from copying multicast data in multiple user VLANs.</a:t>
            </a:r>
          </a:p>
          <a:p>
            <a:pPr lvl="1"/>
            <a:r>
              <a:rPr lang="en-US" dirty="0" smtClean="0"/>
              <a:t>Do not use VLAN 1 as a service VLAN.</a:t>
            </a:r>
          </a:p>
          <a:p>
            <a:r>
              <a:rPr lang="en-US" dirty="0" smtClean="0"/>
              <a:t>Management VLAN:</a:t>
            </a:r>
            <a:endParaRPr lang="en-US" altLang="zh-CN" dirty="0" smtClean="0"/>
          </a:p>
          <a:p>
            <a:pPr lvl="1"/>
            <a:r>
              <a:rPr lang="en-US" dirty="0" smtClean="0"/>
              <a:t>It is recommended that the management VLAN be planned for a Layer 2 switch and the VLANIF interface of the management VLAN be used as the management interface, through which the NMS manages the switch. It is recommended that all Layer 2 switches use the same management VLAN.</a:t>
            </a:r>
          </a:p>
          <a:p>
            <a:pPr lvl="1"/>
            <a:r>
              <a:rPr lang="en-US" dirty="0" smtClean="0"/>
              <a:t>It is recommended that service interfaces be used as management interfaces of Layer 3 devices (gateways and their upstream devices), and no management VLAN needs to be planned for these devices.</a:t>
            </a:r>
            <a:endParaRPr lang="en-US" altLang="zh-CN" dirty="0" smtClean="0"/>
          </a:p>
          <a:p>
            <a:r>
              <a:rPr lang="en-US" dirty="0" smtClean="0"/>
              <a:t>Interconnection VLAN:</a:t>
            </a:r>
            <a:endParaRPr lang="en-US" altLang="zh-CN" dirty="0" smtClean="0"/>
          </a:p>
          <a:p>
            <a:pPr lvl="1"/>
            <a:r>
              <a:rPr lang="en-US" dirty="0" smtClean="0"/>
              <a:t>An interconnection VLAN is usually configured between two Layer 3 switches or between a Layer 3 switch and a router. Create VLANIF interfaces for Layer 3 interconnection.</a:t>
            </a:r>
            <a:endParaRPr lang="en-US" altLang="zh-CN" dirty="0" smtClean="0"/>
          </a:p>
          <a:p>
            <a:endParaRPr lang="en-US" altLang="zh-CN" dirty="0"/>
          </a:p>
        </p:txBody>
      </p:sp>
    </p:spTree>
    <p:extLst>
      <p:ext uri="{BB962C8B-B14F-4D97-AF65-F5344CB8AC3E}">
        <p14:creationId xmlns:p14="http://schemas.microsoft.com/office/powerpoint/2010/main" val="203131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IP address planning complies with the following principles:</a:t>
            </a:r>
            <a:endParaRPr lang="en-US" altLang="zh-CN" smtClean="0"/>
          </a:p>
          <a:p>
            <a:pPr lvl="1"/>
            <a:r>
              <a:rPr lang="en-US" smtClean="0"/>
              <a:t>Unique: Each host on an IP network must have a unique IP address.</a:t>
            </a:r>
            <a:endParaRPr lang="en-US" altLang="zh-CN" smtClean="0"/>
          </a:p>
          <a:p>
            <a:pPr lvl="1"/>
            <a:r>
              <a:rPr lang="en-US" smtClean="0"/>
              <a:t>Contiguous: Node addresses of the same service must be contiguous to facilitate route planning and summarization. Contiguous addresses facilitate route summarization, thereby reducing the size of the routing table and speeding up route calculation and convergence.</a:t>
            </a:r>
            <a:endParaRPr lang="en-US" altLang="zh-CN" smtClean="0"/>
          </a:p>
          <a:p>
            <a:pPr lvl="1"/>
            <a:r>
              <a:rPr lang="en-US" smtClean="0"/>
              <a:t>Scalable: Some IP addresses need to be reserved at each layer, so that no address segments or routing entries need to be added when the network is expanded.</a:t>
            </a:r>
            <a:endParaRPr lang="en-US" altLang="zh-CN" smtClean="0"/>
          </a:p>
          <a:p>
            <a:pPr lvl="1"/>
            <a:r>
              <a:rPr lang="en-US" smtClean="0"/>
              <a:t>Easy to maintain: Device and service address segments need to be clearly distinguished from each other, facilitating subsequent statistics monitoring and security protection based on address segments. IP addresses can be planned based on VLANs.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292427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smtClean="0"/>
              <a:t>Pay attention to the following points when designing the three types of IP addresses:</a:t>
            </a:r>
          </a:p>
          <a:p>
            <a:pPr lvl="1"/>
            <a:r>
              <a:rPr lang="en-US" altLang="zh-CN" smtClean="0"/>
              <a:t>Service IP address:</a:t>
            </a:r>
          </a:p>
          <a:p>
            <a:pPr lvl="2"/>
            <a:r>
              <a:rPr lang="en-US" altLang="zh-CN" smtClean="0"/>
              <a:t>Considering the scope of a broadcast domain and easy planning, it is recommended that an IP address segment with a 24-bit mask be reserved for each service. If the number of service terminals exceeds 200, another IP address segment with a 24-bit mask is reserved.</a:t>
            </a:r>
          </a:p>
          <a:p>
            <a:pPr lvl="1"/>
            <a:r>
              <a:rPr lang="en-US" altLang="zh-CN" smtClean="0"/>
              <a:t>Management IP address:</a:t>
            </a:r>
          </a:p>
          <a:p>
            <a:pPr lvl="2"/>
            <a:r>
              <a:rPr lang="en-US" altLang="zh-CN" smtClean="0"/>
              <a:t>It is recommended that a Layer 3 device use a Layer 3 interface for management and deployment. The interface address is used as the management IP address for local login and communication with iMaster NCE-Campus.</a:t>
            </a:r>
          </a:p>
          <a:p>
            <a:pPr lvl="1"/>
            <a:r>
              <a:rPr lang="en-US" altLang="zh-CN" smtClean="0"/>
              <a:t>Interconnection IP address:</a:t>
            </a:r>
          </a:p>
          <a:p>
            <a:pPr lvl="2"/>
            <a:r>
              <a:rPr lang="en-US" altLang="zh-CN" smtClean="0"/>
              <a:t>Interconnection addresses are usually aggregated before being advertised. Therefore, you need to use contiguous and aggregatable addresses during planning.</a:t>
            </a:r>
          </a:p>
          <a:p>
            <a:pPr lvl="0"/>
            <a:r>
              <a:rPr lang="en-US" altLang="zh-CN" smtClean="0"/>
              <a:t>In addition, if devices at the aggregation and access layers are interconnected, you need to plan IP addresses for policy association in some cases. The IP addresses must be planned based on the entire CloudCampus network and cannot conflict with other service IP addresses.</a:t>
            </a:r>
          </a:p>
          <a:p>
            <a:endParaRPr lang="zh-CN" altLang="en-US" dirty="0"/>
          </a:p>
        </p:txBody>
      </p:sp>
    </p:spTree>
    <p:extLst>
      <p:ext uri="{BB962C8B-B14F-4D97-AF65-F5344CB8AC3E}">
        <p14:creationId xmlns:p14="http://schemas.microsoft.com/office/powerpoint/2010/main" val="20476337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37358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routing design includes internal and egress routing design for a campus network.</a:t>
            </a:r>
            <a:endParaRPr lang="en-US" altLang="zh-CN" dirty="0" smtClean="0"/>
          </a:p>
          <a:p>
            <a:pPr lvl="1"/>
            <a:r>
              <a:rPr lang="en-US" dirty="0" smtClean="0"/>
              <a:t>Internal routing design:</a:t>
            </a:r>
            <a:endParaRPr lang="en-US" altLang="zh-CN" dirty="0" smtClean="0"/>
          </a:p>
          <a:p>
            <a:pPr lvl="2"/>
            <a:r>
              <a:rPr lang="en-US" dirty="0" smtClean="0"/>
              <a:t>The routing design must support communication between devices, between terminals, and between devices and terminals on the campus network, as well as communication between these devices/terminals and the external network.</a:t>
            </a:r>
            <a:endParaRPr lang="en-US" altLang="zh-CN" dirty="0" smtClean="0"/>
          </a:p>
          <a:p>
            <a:pPr lvl="2"/>
            <a:r>
              <a:rPr lang="en-US" dirty="0" smtClean="0"/>
              <a:t>It is recommended that you design internal routes based on the gateway location.</a:t>
            </a:r>
            <a:endParaRPr lang="en-US" altLang="zh-CN" dirty="0" smtClean="0"/>
          </a:p>
          <a:p>
            <a:pPr lvl="3"/>
            <a:r>
              <a:rPr lang="en-US" dirty="0" smtClean="0"/>
              <a:t>If gateways are deployed at the aggregation layer, routes need to be deployed at core and aggregation layers. Routing tables can be dynamically updated along with network topology changes, so an Interior Gateway Protocol (IGP), such as Open Shortest Path First (OSPF), is recommended.</a:t>
            </a:r>
          </a:p>
          <a:p>
            <a:pPr lvl="3"/>
            <a:r>
              <a:rPr lang="en-US" dirty="0" smtClean="0"/>
              <a:t>If gateways are deployed at the core layer, you only need to configure routes at the core layer. It is recommended that static routes be used preferentially. </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927673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smtClean="0"/>
              <a:t>Egress routing design:</a:t>
            </a:r>
          </a:p>
          <a:p>
            <a:pPr lvl="2"/>
            <a:r>
              <a:rPr lang="en-US" altLang="zh-CN" dirty="0" smtClean="0"/>
              <a:t>Egress routes must enable internal terminals to access the Internet and WAN.</a:t>
            </a:r>
          </a:p>
          <a:p>
            <a:pPr lvl="2"/>
            <a:r>
              <a:rPr lang="en-US" altLang="zh-CN" dirty="0" smtClean="0"/>
              <a:t>A large or medium-sized campus network usually has a large number of branches. The egress needs to support multiple links for Internet access and mutual communication between enterprise branches. For this purpose, a large number of routes need to be imported to the campus network. Therefore, you are advised to plan a dynamic routing protocol such as OSPF.</a:t>
            </a:r>
          </a:p>
          <a:p>
            <a:pPr lvl="0"/>
            <a:r>
              <a:rPr lang="en-US" dirty="0" smtClean="0"/>
              <a:t>It is recommended that OSPF be planned for a campus network. The OSPF design precautions are as follows:</a:t>
            </a:r>
          </a:p>
          <a:p>
            <a:pPr lvl="1"/>
            <a:r>
              <a:rPr lang="en-US" dirty="0" smtClean="0"/>
              <a:t>You are advised to use the IP addresses of loopback interfaces as the router IDs. </a:t>
            </a:r>
          </a:p>
          <a:p>
            <a:pPr lvl="1"/>
            <a:r>
              <a:rPr lang="en-US" dirty="0" smtClean="0"/>
              <a:t>Areas are divided according to the core, aggregation, and access layers. It is recommended that egress routers and core switches be deployed in the backbone area. The design of non-backbone areas depends on the geographical location and performance of devices.</a:t>
            </a:r>
          </a:p>
          <a:p>
            <a:pPr lvl="0"/>
            <a:r>
              <a:rPr lang="en-US" dirty="0" smtClean="0"/>
              <a:t>Note:</a:t>
            </a:r>
          </a:p>
          <a:p>
            <a:pPr lvl="1"/>
            <a:r>
              <a:rPr lang="en-US" dirty="0" smtClean="0"/>
              <a:t>This slide describes the routing design in the scenario when VXLAN is deployed across core and access layers.</a:t>
            </a:r>
          </a:p>
          <a:p>
            <a:pPr lvl="1"/>
            <a:r>
              <a:rPr lang="en-US" dirty="0" smtClean="0"/>
              <a:t>In the scenario where VXLAN is deployed across core and aggregation layers, the routing design (for example, OSPF area division) is the same as when VXLAN is deployed across core and access layers. The only difference is that the aggregation device is the border of the routing domain.</a:t>
            </a:r>
            <a:endParaRPr lang="en-US" dirty="0"/>
          </a:p>
        </p:txBody>
      </p:sp>
    </p:spTree>
    <p:extLst>
      <p:ext uri="{BB962C8B-B14F-4D97-AF65-F5344CB8AC3E}">
        <p14:creationId xmlns:p14="http://schemas.microsoft.com/office/powerpoint/2010/main" val="21776622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Typically, egress and core devices on large- and medium-sized campus networks are centrally deployed in a core equipment room. Services transmitted on these devices are complex and their locations on the network are important. In most cases, network engineers need to commission devices onsite during the deployment. Therefore, you are advised to use the web system or CLI to deploy devices at the core layer and upper layers (including core devices, standalone ACs connected in off-path mode, and egress devices). </a:t>
            </a:r>
            <a:endParaRPr lang="en-US" altLang="zh-CN" smtClean="0"/>
          </a:p>
          <a:p>
            <a:r>
              <a:rPr lang="en-US" smtClean="0"/>
              <a:t>A large number of devices (including aggregation devices, access devices, and APs) are deployed at lower layers of the core layer, and service configurations of these devices are similar. Therefore, you are advised to use the DHCP option mode to achieve plug-and-play of devices, thereby simplifying the deployment. </a:t>
            </a:r>
            <a:endParaRPr lang="en-US" altLang="zh-CN" smtClean="0"/>
          </a:p>
          <a:p>
            <a:r>
              <a:rPr lang="en-US" smtClean="0"/>
              <a:t>Note: Core switches obtain basic configurations such as IP addresses using the CLI. Once they establish management channels with iMaster NCE-Campus, iMaster NCE-Campus will automatically deliver services to them. </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7945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16873693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DHCP server pushes PnP VLAN information to its downstream devices through LLDP. Note that:</a:t>
            </a:r>
            <a:endParaRPr lang="en-US" altLang="zh-CN" smtClean="0"/>
          </a:p>
          <a:p>
            <a:pPr lvl="1"/>
            <a:r>
              <a:rPr lang="en-US" smtClean="0"/>
              <a:t>If NETCONF is not enabled on the core switch (DHCP server), the core switch cannot be onboarded on iMaster NCE-Campus. In this case, the administrator needs to manually configure the PnP VLAN on the core switch. Then the switch to be deployed can negotiate with the core switch through LLDP to obtain the configured PnP VLAN.</a:t>
            </a:r>
            <a:endParaRPr lang="en-US" altLang="zh-CN" smtClean="0"/>
          </a:p>
          <a:p>
            <a:r>
              <a:rPr lang="en-US" smtClean="0"/>
              <a:t>Note: The PnP VLAN and management VLAN of a switch can be the same or different.</a:t>
            </a:r>
            <a:endParaRPr lang="en-US" altLang="zh-CN" smtClean="0"/>
          </a:p>
          <a:p>
            <a:r>
              <a:rPr lang="en-US" smtClean="0"/>
              <a:t>LLDP: Link Layer Discovery Protocol</a:t>
            </a:r>
          </a:p>
          <a:p>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519946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This deployment process applies to scenarios with scattered installation time.</a:t>
            </a:r>
            <a:endParaRPr lang="en-US" altLang="zh-CN" dirty="0" smtClean="0">
              <a:latin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469556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This deployment process is applicable to scenarios with concentrated installation time. The administrator is advised to plan the network before onboarding devices. If the network cannot be planned in advance, the administrator can onboard devices first and then determine the network topology.</a:t>
            </a:r>
          </a:p>
          <a:p>
            <a:r>
              <a:rPr lang="en-US" dirty="0" smtClean="0"/>
              <a:t>Network planning before device deployment and onboarding.</a:t>
            </a:r>
            <a:endParaRPr lang="en-US" altLang="zh-CN" dirty="0" smtClean="0"/>
          </a:p>
          <a:p>
            <a:pPr lvl="1"/>
            <a:r>
              <a:rPr lang="en-US" dirty="0" smtClean="0"/>
              <a:t>During network deployment, the administrator plans the network topology by entering device ESNs and specifying stack members and aggregated links on </a:t>
            </a:r>
            <a:r>
              <a:rPr lang="en-US" dirty="0" err="1" smtClean="0"/>
              <a:t>iMaster</a:t>
            </a:r>
            <a:r>
              <a:rPr lang="en-US" dirty="0" smtClean="0"/>
              <a:t> NCE-Campus. </a:t>
            </a:r>
            <a:endParaRPr lang="en-US" altLang="zh-CN" dirty="0" smtClean="0"/>
          </a:p>
          <a:p>
            <a:pPr lvl="1"/>
            <a:r>
              <a:rPr lang="en-US" dirty="0" smtClean="0"/>
              <a:t>Alternatively, the administrator can import the preceding planning information in batches using a template. Using a template to import data in batches simplifies operations and is therefore recommended. </a:t>
            </a:r>
            <a:endParaRPr lang="en-US" altLang="zh-CN" dirty="0" smtClean="0"/>
          </a:p>
          <a:p>
            <a:pPr lvl="1"/>
            <a:r>
              <a:rPr lang="en-US" dirty="0" smtClean="0"/>
              <a:t>Then, the administrator uses the recommended method to deploy and onboard devices.</a:t>
            </a:r>
            <a:endParaRPr lang="en-US" altLang="zh-CN" dirty="0" smtClean="0"/>
          </a:p>
          <a:p>
            <a:pPr lvl="1"/>
            <a:r>
              <a:rPr lang="en-US" dirty="0" smtClean="0"/>
              <a:t>After devices register with </a:t>
            </a:r>
            <a:r>
              <a:rPr lang="en-US" dirty="0" err="1" smtClean="0"/>
              <a:t>iMaster</a:t>
            </a:r>
            <a:r>
              <a:rPr lang="en-US" dirty="0" smtClean="0"/>
              <a:t> NCE-Campus, </a:t>
            </a:r>
            <a:r>
              <a:rPr lang="en-US" dirty="0" err="1" smtClean="0"/>
              <a:t>iMaster</a:t>
            </a:r>
            <a:r>
              <a:rPr lang="en-US" dirty="0" smtClean="0"/>
              <a:t> NCE-Campus automatically checks whether the actual topology of the devices is the same as the planned one. If cables are incorrectly connected during installation, </a:t>
            </a:r>
            <a:r>
              <a:rPr lang="en-US" dirty="0" err="1" smtClean="0"/>
              <a:t>iMaster</a:t>
            </a:r>
            <a:r>
              <a:rPr lang="en-US" dirty="0" smtClean="0"/>
              <a:t> NCE-Campus immediately notifies the administrator. </a:t>
            </a:r>
            <a:endParaRPr lang="en-US" altLang="zh-CN" dirty="0" smtClean="0"/>
          </a:p>
          <a:p>
            <a:pPr lvl="0"/>
            <a:r>
              <a:rPr lang="en-US" dirty="0" smtClean="0"/>
              <a:t>Note: Parameters can be planned for an Eth-Trunk interface. After a device is </a:t>
            </a:r>
            <a:r>
              <a:rPr lang="en-US" dirty="0" err="1" smtClean="0"/>
              <a:t>onboarded</a:t>
            </a:r>
            <a:r>
              <a:rPr lang="en-US" dirty="0" smtClean="0"/>
              <a:t>, it automatically obtains the corresponding Eth-Trunk configuration.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973312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Automatic routing domain configuration: After this function is enabled, the underlay network can be automatically configured. You can specify sites for automatic routing domain configuration and specify OSPF routing parameters. Currently, the following parameters are supported:</a:t>
            </a:r>
          </a:p>
          <a:p>
            <a:pPr lvl="1"/>
            <a:r>
              <a:rPr lang="en-US" dirty="0" smtClean="0"/>
              <a:t>Area: In the single-area scenario, all devices belong to Area 0. In the multi-area scenario, border nodes belong to Area 0, and each edge node and its connected border node belong to an area.</a:t>
            </a:r>
          </a:p>
          <a:p>
            <a:pPr lvl="1"/>
            <a:r>
              <a:rPr lang="en-US" dirty="0" smtClean="0"/>
              <a:t>Network type: You can set the OSPF network type to broadcast, P2MP, or P2P.</a:t>
            </a:r>
          </a:p>
          <a:p>
            <a:pPr lvl="1"/>
            <a:r>
              <a:rPr lang="en-US" dirty="0" smtClean="0"/>
              <a:t>Encryption: You can set the encryption mode between adjacent devices to HMAC-SHA256, MD5, or none.</a:t>
            </a:r>
          </a:p>
          <a:p>
            <a:pPr lvl="1"/>
            <a:r>
              <a:rPr lang="en-US" dirty="0" smtClean="0"/>
              <a:t>OSPF GR: You can enable OSPF GR.</a:t>
            </a:r>
            <a:endParaRPr lang="en-US" altLang="zh-CN" dirty="0" smtClean="0"/>
          </a:p>
          <a:p>
            <a:pPr lvl="0"/>
            <a:r>
              <a:rPr lang="en-US" dirty="0" smtClean="0"/>
              <a:t>Before enabling the automatic routing domain configuration function, you need to plan network resources required for underlay network automation.</a:t>
            </a:r>
          </a:p>
          <a:p>
            <a:pPr lvl="1"/>
            <a:r>
              <a:rPr lang="en-US" dirty="0" smtClean="0"/>
              <a:t>Underlay devices (corresponding network scope of the fabric) are connected through VLANIF interfaces at Layer 3, and you need to assign a VLAN to each interconnection link.</a:t>
            </a:r>
          </a:p>
          <a:p>
            <a:pPr lvl="1"/>
            <a:r>
              <a:rPr lang="en-US" dirty="0" smtClean="0"/>
              <a:t>The VLANIF interfaces for connecting devices are automatically assigned interconnection IP addresses with a 30-bit subnet mask.</a:t>
            </a:r>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543725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61174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dirty="0" smtClean="0"/>
              <a:t>Fabric network resource planning:</a:t>
            </a:r>
            <a:endParaRPr lang="en-US" altLang="zh-CN" b="1" dirty="0" smtClean="0"/>
          </a:p>
          <a:p>
            <a:r>
              <a:rPr lang="en-US" dirty="0" smtClean="0"/>
              <a:t>Before creating virtual networks (VNs), you need to configure global resources, including the VLANs, VXLAN Network Identifiers (VNIs), and bridge domains (BDs). When creating a VN, </a:t>
            </a:r>
            <a:r>
              <a:rPr lang="en-US" dirty="0" err="1" smtClean="0"/>
              <a:t>iMaster</a:t>
            </a:r>
            <a:r>
              <a:rPr lang="en-US" dirty="0" smtClean="0"/>
              <a:t> NCE-Campus automatically allocates resources from the resource pools.</a:t>
            </a:r>
            <a:endParaRPr lang="en-US" altLang="zh-CN" dirty="0" smtClean="0"/>
          </a:p>
          <a:p>
            <a:pPr lvl="1"/>
            <a:r>
              <a:rPr lang="en-US" dirty="0" smtClean="0"/>
              <a:t>Interconnection VLAN: When creating the external network resource for a fabric, configure an interconnection VLAN to interconnect the fabric with the egress network. When creating the network service resource on a fabric, configure an interconnection VLAN to interconnect the fabric with the network management zone.</a:t>
            </a:r>
            <a:endParaRPr lang="en-US" altLang="zh-CN" dirty="0" smtClean="0"/>
          </a:p>
          <a:p>
            <a:pPr lvl="1"/>
            <a:r>
              <a:rPr lang="en-US" dirty="0" smtClean="0"/>
              <a:t>BD: BDs are used to create Layer 2 broadcast domains in a VN. Typically, BDs have a one-to-one mapping relationship with service VLANs. Therefore, a sufficient number of BD resources need to be planned to match the number of service VLANs. The default BD range is 1-4095.</a:t>
            </a:r>
            <a:endParaRPr lang="en-US" altLang="zh-CN" dirty="0" smtClean="0"/>
          </a:p>
          <a:p>
            <a:pPr lvl="1"/>
            <a:r>
              <a:rPr lang="en-US" dirty="0" smtClean="0"/>
              <a:t>VNI: VNIs are similar to VLAN IDs. They are used to identify VXLAN segments and range from 1 to 4095 by default.</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12298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80790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3277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large- and medium-sized campus networks, the virtualization solution is classified into the centralized gateway solution and distributed gateway solution based on the user gateway location. You can select a gateway solution when creating a fabric on iMaster NCE-Campus.</a:t>
            </a:r>
          </a:p>
          <a:p>
            <a:r>
              <a:rPr lang="en-US" smtClean="0"/>
              <a:t>In the centralized gateway solution, a border node functions as the gateway of all users, and all inter-subnet traffic is forwarded by the border node. In the distributed gateway solution, multiple edge nodes function as user gateways, and inter-subnet traffic is forwarded through these edge nodes.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2341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7829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When designing the CloudCampus network virtualization solution, first determine the gateway solution to be used. Then you can perform end-to-end design for the entire campus network based on the selected gateway solution.</a:t>
            </a:r>
          </a:p>
          <a:p>
            <a:r>
              <a:rPr lang="en-US" smtClean="0"/>
              <a:t>The centralized gateway solution supports only one border node, whereas the distributed gateway solution supports multiple border nodes.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97440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Ethernet Network Processor (ENP) card is embedded with the Huawei-developed ENP. The card can function as a common LPU to provide data access and switching services and also as a WLAN AC to provide wireless access control functions. In this way, the card achieves wired and wireless convergence.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359869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29727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20489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When the campus intranet needs to communicate with an external network, for example, the Internet, data center, or another branch, traffic must pass through the border node.</a:t>
            </a:r>
          </a:p>
          <a:p>
            <a:pPr>
              <a:lnSpc>
                <a:spcPct val="114000"/>
              </a:lnSpc>
            </a:pPr>
            <a:r>
              <a:rPr lang="en-US" dirty="0" smtClean="0"/>
              <a:t>There are three interconnection modes between the fabric network and egress device:</a:t>
            </a:r>
            <a:endParaRPr lang="en-US" altLang="zh-CN" dirty="0" smtClean="0"/>
          </a:p>
          <a:p>
            <a:pPr lvl="1">
              <a:lnSpc>
                <a:spcPct val="114000"/>
              </a:lnSpc>
            </a:pPr>
            <a:r>
              <a:rPr lang="en-US" dirty="0" smtClean="0"/>
              <a:t>L3 shared egress:</a:t>
            </a:r>
            <a:endParaRPr lang="en-US" altLang="zh-CN" dirty="0" smtClean="0"/>
          </a:p>
          <a:p>
            <a:pPr lvl="2">
              <a:lnSpc>
                <a:spcPct val="114000"/>
              </a:lnSpc>
            </a:pPr>
            <a:r>
              <a:rPr lang="en-US" dirty="0" smtClean="0"/>
              <a:t>The external gateway connects to and accesses external networks via VLANIF or VBDIF interfaces. VNs can access the public network or private network specified by another site through the shared VRF egress, and service traffic can be diverted to the firewall through the shared VRF egress. When configuring a multi-border fabric, you can configure multiple core devices in one external network.</a:t>
            </a:r>
            <a:endParaRPr lang="en-US" altLang="zh-CN" dirty="0" smtClean="0"/>
          </a:p>
          <a:p>
            <a:pPr lvl="2">
              <a:lnSpc>
                <a:spcPct val="114000"/>
              </a:lnSpc>
            </a:pPr>
            <a:r>
              <a:rPr lang="en-US" dirty="0" smtClean="0"/>
              <a:t>The L3 shared egress mode is applicable to the scenario where the firewall does not need to perform security check on VNs, there are low requirements on security control policies between VNs, and traffic of all VNs is transmitted in the same security zone.</a:t>
            </a:r>
            <a:endParaRPr lang="en-US" altLang="zh-CN" dirty="0" smtClean="0"/>
          </a:p>
          <a:p>
            <a:pPr lvl="2">
              <a:lnSpc>
                <a:spcPct val="114000"/>
              </a:lnSpc>
            </a:pPr>
            <a:r>
              <a:rPr lang="en-US" dirty="0" smtClean="0"/>
              <a:t>To enable communication between VNs and external networks, you must configure return routes to service subnets on the firewall. As a result, service subnets of different VNs can communicate with each other on the firewall. To isolate VNs on the firewall, configure policies based on service network segments in the VNs.</a:t>
            </a:r>
            <a:endParaRPr lang="en-US" altLang="zh-CN" dirty="0" smtClean="0"/>
          </a:p>
          <a:p>
            <a:pPr lvl="2">
              <a:lnSpc>
                <a:spcPct val="114000"/>
              </a:lnSpc>
            </a:pPr>
            <a:r>
              <a:rPr lang="en-US" dirty="0" smtClean="0"/>
              <a:t>As shown in the figure, a shared VRF is created on the border node, the shared L3 egress is bound to the VRF, and routes are configured to enable the communication with external networks.</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5654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dirty="0" smtClean="0"/>
              <a:t>L3 exclusive egress:</a:t>
            </a:r>
            <a:endParaRPr lang="en-US" altLang="zh-CN" dirty="0" smtClean="0"/>
          </a:p>
          <a:p>
            <a:pPr lvl="2"/>
            <a:r>
              <a:rPr lang="en-US" dirty="0" smtClean="0"/>
              <a:t>The external gateway connects to and accesses external networks via VLANIF or VBDIF interfaces. The service VRF (VRF corresponding to a VN) is used as the egress VRF of the external gateway. Tenant traffic is directly sent out through the service VRF. When configuring a multi-border fabric, you can configure multiple core devices in one external network.</a:t>
            </a:r>
            <a:endParaRPr lang="en-US" altLang="zh-CN" dirty="0" smtClean="0"/>
          </a:p>
          <a:p>
            <a:pPr lvl="2"/>
            <a:r>
              <a:rPr lang="en-US" dirty="0" smtClean="0"/>
              <a:t>The L3 exclusive egress mode applies to scenarios where the firewall needs to perform security check on VNs, there are high requirements on security control policies between VNs, and VN traffic is transmitted in multiple security zones.</a:t>
            </a:r>
            <a:endParaRPr lang="en-US" altLang="zh-CN" dirty="0" smtClean="0"/>
          </a:p>
          <a:p>
            <a:pPr lvl="2"/>
            <a:r>
              <a:rPr lang="en-US" dirty="0" smtClean="0"/>
              <a:t>In this scenario, multiple security zones can be configured on the firewall, each corresponding to one L3 exclusive egress. Thus, the traffic of service subnets of different VNs is isolated when reaching the firewall. To enable inter-VN communication through the firewall, you can configure inter-zone security policies to control the application ports used for the communication and limit the bandwidth.</a:t>
            </a:r>
            <a:endParaRPr lang="en-US" altLang="zh-CN" dirty="0" smtClean="0"/>
          </a:p>
          <a:p>
            <a:pPr lvl="2"/>
            <a:r>
              <a:rPr lang="en-US" dirty="0" smtClean="0"/>
              <a:t>As shown in the figure, a VRF on the border node </a:t>
            </a:r>
            <a:r>
              <a:rPr lang="en-US" altLang="zh-CN" dirty="0" smtClean="0"/>
              <a:t>is associated with a VN</a:t>
            </a:r>
            <a:r>
              <a:rPr lang="en-US" dirty="0" smtClean="0"/>
              <a:t>. The VRF for the VN that needs to access an external network is bound to an L3 egress, and routes are configured for each VN that needs to access an external network to enable the communication between the VN and external network.</a:t>
            </a:r>
            <a:endParaRPr lang="en-US" altLang="zh-CN" dirty="0" smtClean="0"/>
          </a:p>
          <a:p>
            <a:pPr lvl="1"/>
            <a:r>
              <a:rPr lang="en-US" dirty="0" smtClean="0"/>
              <a:t>L2 shared egress:</a:t>
            </a:r>
            <a:endParaRPr lang="en-US" altLang="zh-CN" dirty="0" smtClean="0"/>
          </a:p>
          <a:p>
            <a:pPr lvl="2"/>
            <a:r>
              <a:rPr lang="en-US" dirty="0" smtClean="0"/>
              <a:t>The user gateway is located outside the fabric. Service traffic is transparently transmitted from the fabric to external networks through the L2 shared egress. That is, the border node connects to the egress device through a Layer 2 interface, and the user gateway is deployed on the egress device for access to external networks.</a:t>
            </a:r>
          </a:p>
          <a:p>
            <a:pPr lvl="2"/>
            <a:r>
              <a:rPr lang="en-US" dirty="0" smtClean="0"/>
              <a:t>The L2 shared egress mode applies to the scenario where the user gateway is located outside the fabric. In higher education scenarios, if a </a:t>
            </a:r>
            <a:r>
              <a:rPr lang="en-US" altLang="zh-CN" dirty="0" smtClean="0"/>
              <a:t>Broadband Remote Access Server (</a:t>
            </a:r>
            <a:r>
              <a:rPr lang="en-US" dirty="0" smtClean="0"/>
              <a:t>BRAS) is used as the user authentication point and </a:t>
            </a:r>
            <a:r>
              <a:rPr lang="en-US" dirty="0" err="1" smtClean="0"/>
              <a:t>PPPoE</a:t>
            </a:r>
            <a:r>
              <a:rPr lang="en-US" dirty="0" smtClean="0"/>
              <a:t> dialup is required on the network, the L2 shared egress mode can be used. </a:t>
            </a:r>
            <a:endParaRPr lang="en-US" altLang="zh-CN" dirty="0" smtClean="0"/>
          </a:p>
          <a:p>
            <a:r>
              <a:rPr lang="en-US" dirty="0" smtClean="0"/>
              <a:t>Communication between a fabric and external network can be implemented through static routes, BGP routes, BGP4+ routes, or OSPF routes.</a:t>
            </a:r>
            <a:endParaRPr lang="en-US" altLang="zh-CN" dirty="0"/>
          </a:p>
        </p:txBody>
      </p:sp>
    </p:spTree>
    <p:extLst>
      <p:ext uri="{BB962C8B-B14F-4D97-AF65-F5344CB8AC3E}">
        <p14:creationId xmlns:p14="http://schemas.microsoft.com/office/powerpoint/2010/main" val="42846954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Multiple network service resources can be created, or a network service resource can have access addresses for multiple network service resources.</a:t>
            </a:r>
          </a:p>
          <a:p>
            <a:r>
              <a:rPr lang="en-US" dirty="0" smtClean="0"/>
              <a:t>When the border node is directly connected to a server:</a:t>
            </a:r>
            <a:endParaRPr lang="en-US" altLang="zh-CN" dirty="0" smtClean="0"/>
          </a:p>
          <a:p>
            <a:pPr lvl="1"/>
            <a:r>
              <a:rPr lang="en-US" dirty="0" smtClean="0"/>
              <a:t>As shown in the figure, a VRF on the border node is allocated to each network service resource. After a network service resource is selected during VN creation, a static route pointing to the network service resource address will be created on the border node, with the next hop being the network service resource address.</a:t>
            </a:r>
          </a:p>
          <a:p>
            <a:r>
              <a:rPr lang="en-US" dirty="0" smtClean="0"/>
              <a:t>When the border node is directly connected to a switch:</a:t>
            </a:r>
            <a:endParaRPr lang="en-US" altLang="zh-CN" dirty="0" smtClean="0"/>
          </a:p>
          <a:p>
            <a:pPr lvl="1"/>
            <a:r>
              <a:rPr lang="en-US" dirty="0" smtClean="0"/>
              <a:t>If the DHCP server, </a:t>
            </a:r>
            <a:r>
              <a:rPr lang="en-US" dirty="0" err="1" smtClean="0"/>
              <a:t>iMaster</a:t>
            </a:r>
            <a:r>
              <a:rPr lang="en-US" dirty="0" smtClean="0"/>
              <a:t> NCE-Campus, and other network service resources are all deployed in the network management zone, the border node communicates with these network service resources through the directly connected switch (gateway) in the network management zone. If only a small number of network service resources are deployed, it is recommended that these resources be planned in the same network service resource model. This saves interconnection VLAN and IP address resources and simplifies route configuration in the network management zone.</a:t>
            </a:r>
            <a:endParaRPr lang="en-US" altLang="zh-CN" dirty="0" smtClean="0"/>
          </a:p>
          <a:p>
            <a:pPr lvl="1"/>
            <a:r>
              <a:rPr lang="en-US" dirty="0" smtClean="0"/>
              <a:t>As shown in the figure, a VRF on the border node is allocated to each network service resource. After a network service resource is selected during VN creation, a static route pointing to the network service resource address will be created on the border node, with the next hop being the address of the gateway in the network management zone.</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788752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smtClean="0"/>
              <a:t>Note: Routes on the border node are automatically delivered when network service resources are created on </a:t>
            </a:r>
            <a:r>
              <a:rPr lang="en-US" altLang="zh-CN" dirty="0" err="1" smtClean="0"/>
              <a:t>iMaster</a:t>
            </a:r>
            <a:r>
              <a:rPr lang="en-US" altLang="zh-CN" dirty="0" smtClean="0"/>
              <a:t> NCE-Campus. To configure routes on the gateway in the network management zone, log in to the web system or CLI of the gateway device.</a:t>
            </a:r>
          </a:p>
          <a:p>
            <a:r>
              <a:rPr lang="en-US" dirty="0" smtClean="0"/>
              <a:t>When the DHCP server is deployed on an external network:</a:t>
            </a:r>
            <a:endParaRPr lang="en-US" altLang="zh-CN" dirty="0" smtClean="0"/>
          </a:p>
          <a:p>
            <a:pPr lvl="1"/>
            <a:r>
              <a:rPr lang="en-US" dirty="0" smtClean="0"/>
              <a:t>This network service resource model is mainly used for obtaining the DHCP server address. When this model is used, the gateway of the VN subnet can function as the DHCP relay agent and automatically configure the DHCP server address after the gateway is created.</a:t>
            </a:r>
            <a:endParaRPr lang="en-US" altLang="zh-CN" dirty="0" smtClean="0"/>
          </a:p>
          <a:p>
            <a:pPr lvl="1"/>
            <a:r>
              <a:rPr lang="en-US" dirty="0" smtClean="0"/>
              <a:t>As shown in the figure, after the external network and network service resource are selected during VN creation, the Layer 3 egress on the border node is bound to the VRF of the VN, and a route pointing to the external network is created, enabling the VN to access the network service resource.</a:t>
            </a:r>
            <a:endParaRPr lang="en-US" altLang="zh-CN" dirty="0" smtClean="0"/>
          </a:p>
          <a:p>
            <a:pPr lvl="0"/>
            <a:r>
              <a:rPr lang="en-US" dirty="0" smtClean="0"/>
              <a:t>Note: The models shown on this page are logical connectivity diagrams. The actual connections are subject to the actual networking.</a:t>
            </a:r>
            <a:endParaRPr lang="en-US" altLang="zh-CN" dirty="0" smtClean="0"/>
          </a:p>
        </p:txBody>
      </p:sp>
    </p:spTree>
    <p:extLst>
      <p:ext uri="{BB962C8B-B14F-4D97-AF65-F5344CB8AC3E}">
        <p14:creationId xmlns:p14="http://schemas.microsoft.com/office/powerpoint/2010/main" val="35524816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"Fabric extended AP" and "Fabric extended switch": The two types of connections are used to enable communication between the authentication control point and authentication enforcement point through the policy association management VLAN. In this scenario, the fabric extended switch functions as the authentication enforcement point and can be connected to fabric extended APs and terminals.</a:t>
            </a:r>
            <a:endParaRPr lang="en-US" altLang="zh-CN" smtClean="0"/>
          </a:p>
          <a:p>
            <a:r>
              <a:rPr lang="en-US" smtClean="0"/>
              <a:t>Terminal (PCs, phones, dumb terminals, and non-fabric extended access switches/APs): If this type of interface is connected to a terminal, you can associate an authentication profile specific to that terminal type with the terminal based on the user authentication mode design in the access control design. Binding the authentication profile facilitates access control of the terminal.</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575526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VN design:</a:t>
            </a:r>
            <a:endParaRPr lang="en-US" altLang="zh-CN" dirty="0" smtClean="0"/>
          </a:p>
          <a:p>
            <a:pPr lvl="1"/>
            <a:r>
              <a:rPr lang="en-US" dirty="0" smtClean="0"/>
              <a:t>VNs are generally divided based on services on a campus network. An independent service is assigned a VN, and VNs are isolated from each other by default. For example, on a school campus network, guest, teaching, </a:t>
            </a:r>
            <a:r>
              <a:rPr lang="en-US" dirty="0" err="1" smtClean="0"/>
              <a:t>IoT</a:t>
            </a:r>
            <a:r>
              <a:rPr lang="en-US" dirty="0" smtClean="0"/>
              <a:t>, and video surveillance services can each be assigned a separate VN. On an enterprise campus network, office network services, production network services, and R&amp;D services can be allocated to different VNs.</a:t>
            </a:r>
            <a:endParaRPr lang="en-US" altLang="zh-CN" dirty="0" smtClean="0"/>
          </a:p>
          <a:p>
            <a:pPr lvl="0"/>
            <a:r>
              <a:rPr lang="en-US" dirty="0" smtClean="0"/>
              <a:t>Policy design:</a:t>
            </a:r>
          </a:p>
          <a:p>
            <a:pPr lvl="1"/>
            <a:r>
              <a:rPr lang="en-US" dirty="0" smtClean="0"/>
              <a:t>Some isolation requirements caused by different user roles can be fulfilled by deploying policy control technologies (such as free mobility).</a:t>
            </a:r>
            <a:endParaRPr lang="en-US" altLang="zh-CN" dirty="0" smtClean="0"/>
          </a:p>
          <a:p>
            <a:pPr lvl="1"/>
            <a:r>
              <a:rPr lang="en-US" dirty="0" smtClean="0"/>
              <a:t>VNs are isolated by default. To enable mutual access between user groups within a VN, additional VN interworking configuration is required.</a:t>
            </a:r>
            <a:endParaRPr lang="en-US" altLang="zh-CN" dirty="0" smtClean="0"/>
          </a:p>
          <a:p>
            <a:r>
              <a:rPr lang="en-US" dirty="0" smtClean="0"/>
              <a:t>VN access design:</a:t>
            </a:r>
            <a:endParaRPr lang="en-US" altLang="zh-CN" dirty="0" smtClean="0"/>
          </a:p>
          <a:p>
            <a:pPr lvl="1"/>
            <a:r>
              <a:rPr lang="en-US" dirty="0" smtClean="0"/>
              <a:t>Service data enters from a physical network to a VN through an edge node. Service data of users enters different VNs depending on the VLANs to which users belong. Therefore, during network design, you need to plan the mappings between VLANs of physical networks and BDs of VNs, and configure VLANs for wired and wireless users.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39320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87218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5W1H:</a:t>
            </a:r>
          </a:p>
          <a:p>
            <a:pPr lvl="1"/>
            <a:r>
              <a:rPr lang="en-US" altLang="zh-CN" dirty="0" smtClean="0"/>
              <a:t>Who: identity of an access user, for example, a company leader, a common employee, or a guest.</a:t>
            </a:r>
          </a:p>
          <a:p>
            <a:pPr lvl="1"/>
            <a:r>
              <a:rPr lang="en-US" altLang="zh-CN" dirty="0" smtClean="0"/>
              <a:t>Where: user access location, for example, access from within the campus, or remote access.</a:t>
            </a:r>
          </a:p>
          <a:p>
            <a:pPr lvl="1"/>
            <a:r>
              <a:rPr lang="en-US" altLang="zh-CN" dirty="0" smtClean="0"/>
              <a:t>What: type of the terminal used by the access user, for example, mobile phone or PC/laptop.</a:t>
            </a:r>
          </a:p>
          <a:p>
            <a:pPr lvl="1"/>
            <a:r>
              <a:rPr lang="en-US" altLang="zh-CN" dirty="0" smtClean="0"/>
              <a:t>When: time when a user accesses the network, for example, whether the user accesses the network in the daytime or at night.</a:t>
            </a:r>
          </a:p>
          <a:p>
            <a:pPr lvl="1"/>
            <a:r>
              <a:rPr lang="en-US" altLang="zh-CN" dirty="0" smtClean="0"/>
              <a:t>Whose: device owner, for example, whether the device is company-issued or BYOD.</a:t>
            </a:r>
          </a:p>
          <a:p>
            <a:pPr lvl="1"/>
            <a:r>
              <a:rPr lang="en-US" altLang="zh-CN" dirty="0" smtClean="0"/>
              <a:t>How: access mode of a user, for example, wired or wireless access.</a:t>
            </a:r>
          </a:p>
          <a:p>
            <a:endParaRPr lang="zh-CN" altLang="en-US" dirty="0"/>
          </a:p>
        </p:txBody>
      </p:sp>
    </p:spTree>
    <p:extLst>
      <p:ext uri="{BB962C8B-B14F-4D97-AF65-F5344CB8AC3E}">
        <p14:creationId xmlns:p14="http://schemas.microsoft.com/office/powerpoint/2010/main" val="407939829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084728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Application scenarios:</a:t>
            </a:r>
          </a:p>
          <a:p>
            <a:pPr lvl="1">
              <a:lnSpc>
                <a:spcPct val="100000"/>
              </a:lnSpc>
            </a:pPr>
            <a:r>
              <a:rPr lang="en-US" dirty="0" smtClean="0"/>
              <a:t>The static VLAN mode applies when terminals access the network at fixed locations and do not need to be authenticated. This access mode is more secure but lacks flexibility. When the locations of terminals change, you need to configure static VLANs for them again. </a:t>
            </a:r>
          </a:p>
          <a:p>
            <a:pPr lvl="1">
              <a:lnSpc>
                <a:spcPct val="100000"/>
              </a:lnSpc>
            </a:pPr>
            <a:r>
              <a:rPr lang="en-US" dirty="0" smtClean="0"/>
              <a:t>The dynamically authorized VLAN mode applies when terminals need to access the network from any place and need to be authenticated based on the VLAN information delivered during user authentication. This access mode is flexible and the configuration does not need to be modified when the locations of terminals change. Dynamic access is more automated, easy to manage and use, and is therefore recommended.</a:t>
            </a:r>
            <a:endParaRPr lang="en-US" altLang="zh-CN" dirty="0" smtClean="0"/>
          </a:p>
          <a:p>
            <a:pPr>
              <a:lnSpc>
                <a:spcPct val="100000"/>
              </a:lnSpc>
            </a:pPr>
            <a:r>
              <a:rPr lang="en-US" dirty="0" smtClean="0"/>
              <a:t>VN access design for wireless users:</a:t>
            </a:r>
            <a:endParaRPr lang="en-US" altLang="zh-CN" dirty="0" smtClean="0"/>
          </a:p>
          <a:p>
            <a:pPr lvl="1">
              <a:lnSpc>
                <a:spcPct val="100000"/>
              </a:lnSpc>
            </a:pPr>
            <a:r>
              <a:rPr lang="en-US" dirty="0" smtClean="0"/>
              <a:t>If distributed gateways are used and the border nodes have the native AC function deployed, traffic of wireless users is forwarded to the native AC through CAPWAP tunnels. After the native AC </a:t>
            </a:r>
            <a:r>
              <a:rPr lang="en-US" dirty="0" err="1" smtClean="0"/>
              <a:t>decapsulates</a:t>
            </a:r>
            <a:r>
              <a:rPr lang="en-US" dirty="0" smtClean="0"/>
              <a:t> CAPWAP packets, the </a:t>
            </a:r>
            <a:r>
              <a:rPr lang="en-US" dirty="0" err="1" smtClean="0"/>
              <a:t>decapsulated</a:t>
            </a:r>
            <a:r>
              <a:rPr lang="en-US" dirty="0" smtClean="0"/>
              <a:t> packets enter different VNs depending on the VLANs to which the wireless users belong. </a:t>
            </a:r>
          </a:p>
          <a:p>
            <a:pPr lvl="1">
              <a:lnSpc>
                <a:spcPct val="100000"/>
              </a:lnSpc>
            </a:pPr>
            <a:r>
              <a:rPr lang="en-US" dirty="0" smtClean="0"/>
              <a:t>If centralized gateways are used and the border nodes have the native AC function deployed, it is recommended that traffic of wireless users be directly forwarded to the native AC through CAPWAP tunnels. After the native AC </a:t>
            </a:r>
            <a:r>
              <a:rPr lang="en-US" dirty="0" err="1" smtClean="0"/>
              <a:t>decapsulates</a:t>
            </a:r>
            <a:r>
              <a:rPr lang="en-US" dirty="0" smtClean="0"/>
              <a:t> CAPWAP packets, the </a:t>
            </a:r>
            <a:r>
              <a:rPr lang="en-US" dirty="0" err="1" smtClean="0"/>
              <a:t>decapsulated</a:t>
            </a:r>
            <a:r>
              <a:rPr lang="en-US" dirty="0" smtClean="0"/>
              <a:t> packets enter different VNs depending on the VLANs to which the wireless users belong. The administrator needs to configure different VLAN ranges for wired and wireless terminals. The VLANs of wired terminals are bound to BDs on the edge nodes, whereas the VLANs of wireless terminals are bound to BDs on the border nodes. </a:t>
            </a:r>
          </a:p>
          <a:p>
            <a:pPr lvl="0">
              <a:lnSpc>
                <a:spcPct val="100000"/>
              </a:lnSpc>
            </a:pPr>
            <a:r>
              <a:rPr lang="en-US" altLang="zh-CN" dirty="0" smtClean="0"/>
              <a:t>Note: 802.1X authentication and MAC address authentication both support dynamically authorized VLANs.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044804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Inter-VN communication can be implemented through a border node or an external gateway.</a:t>
            </a:r>
            <a:endParaRPr lang="en-US" altLang="zh-CN" smtClean="0"/>
          </a:p>
          <a:p>
            <a:pPr lvl="1"/>
            <a:r>
              <a:rPr lang="en-US" smtClean="0"/>
              <a:t>Through a border node</a:t>
            </a:r>
            <a:endParaRPr lang="en-US" altLang="zh-CN" smtClean="0"/>
          </a:p>
          <a:p>
            <a:pPr lvl="2"/>
            <a:r>
              <a:rPr lang="en-US" smtClean="0"/>
              <a:t>If two VNs belong to the same security zone and have low security control requirements, devices on the two VNs can directly communicate with each other through a border node. In addition, permission control can be implemented based on the free mobility policy. To implement communication between VNs, the border node needs to import their respective network segment routes that are reachable to each other.</a:t>
            </a:r>
            <a:endParaRPr lang="en-US" altLang="zh-CN" smtClean="0"/>
          </a:p>
          <a:p>
            <a:pPr lvl="1"/>
            <a:r>
              <a:rPr lang="en-US" smtClean="0"/>
              <a:t>Through an external gateway</a:t>
            </a:r>
            <a:endParaRPr lang="en-US" altLang="zh-CN" smtClean="0"/>
          </a:p>
          <a:p>
            <a:pPr lvl="2"/>
            <a:r>
              <a:rPr lang="en-US" smtClean="0"/>
              <a:t>If two VNs belong to different security zones and have high security control requirements, it is recommended that devices on the two VNs communicate through an external gateway (a firewall) and that a security zone policy be configured on the firewall for permission control.</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503291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Each VN corresponds to a VRF.</a:t>
            </a:r>
            <a:endParaRPr lang="en-US" altLang="zh-CN" smtClean="0">
              <a:sym typeface="Huawei Sans" panose="020C0503030203020204" pitchFamily="34" charset="0"/>
            </a:endParaRPr>
          </a:p>
          <a:p>
            <a:r>
              <a:rPr lang="en-US" altLang="zh-CN" smtClean="0"/>
              <a:t>Each VN corresponds to multiple subnets, and each subnet corresponds to a BD and VNI.</a:t>
            </a:r>
            <a:endParaRPr lang="en-US" altLang="zh-CN" smtClean="0">
              <a:sym typeface="Huawei Sans" panose="020C0503030203020204" pitchFamily="34" charset="0"/>
            </a:endParaRPr>
          </a:p>
          <a:p>
            <a:r>
              <a:rPr lang="en-US" altLang="zh-CN" smtClean="0"/>
              <a:t>Traffic from a terminal enters the VN based on the VLAN to which the terminal belongs.</a:t>
            </a:r>
            <a:endParaRPr lang="en-US" altLang="zh-CN" smtClean="0">
              <a:sym typeface="Huawei Sans" panose="020C0503030203020204" pitchFamily="34" charset="0"/>
            </a:endParaRP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69851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88958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0181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If 802.1X or MAC address authentication (Layer 2 authentication technologies) is used, the authentication point must be on the same network segment as the user host. It is recommended that the access device function as the authentication point. </a:t>
            </a:r>
            <a:endParaRPr lang="en-US" altLang="zh-CN" smtClean="0">
              <a:sym typeface="Huawei Sans" panose="020C0503030203020204" pitchFamily="34" charset="0"/>
            </a:endParaRPr>
          </a:p>
          <a:p>
            <a:pPr lvl="1"/>
            <a:r>
              <a:rPr lang="en-US" smtClean="0"/>
              <a:t>If a large number of access devices are deployed, the aggregation or core device needs to be deployed as the authentication point. You can also deploy policy association. The gateway functions as the authentication control point, and the access device functions as the authentication enforcement point, thereby simplifying policy deployment.</a:t>
            </a:r>
            <a:endParaRPr lang="en-US" altLang="zh-CN" smtClean="0">
              <a:sym typeface="Huawei Sans" panose="020C0503030203020204" pitchFamily="34" charset="0"/>
            </a:endParaRPr>
          </a:p>
          <a:p>
            <a:r>
              <a:rPr lang="en-US" smtClean="0"/>
              <a:t>If Portal authentication is used, the authentication point can be deployed anywhere as long as it is routable to the user host. Layer 2 Portal authentication is recommended.</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595125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43111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1341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069190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84785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33176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inter-group policy directly reflects whether two security groups can communicate with each other. When planning an inter-group policy, simply set the inter-group policy to permit or deny based on whether the two groups can communicate with each other. The administrator can configure inter-group policies through an intuitive policy control matrix on iMaster NCE-Campus. If no inter-group policy is created between source and destination security groups, the default policy between them is permit.</a:t>
            </a:r>
          </a:p>
          <a:p>
            <a:r>
              <a:rPr lang="en-US" smtClean="0"/>
              <a:t>Take the policy direction into account when planning inter-group policies. Typically, packets are transmitted in two directions between two terminals.</a:t>
            </a:r>
          </a:p>
          <a:p>
            <a:pPr lvl="1"/>
            <a:r>
              <a:rPr lang="en-US" smtClean="0"/>
              <a:t>Huawei switches consider that traffic from A to B is unrelated to traffic from B to A, so they match policies for the two types of traffic separately and determine whether to forward the traffic based on the corresponding policies. This means that a Huawei switch enforces policies on a packet by considering only the source and destination security groups of that packet. For example, the policy "A -&gt;B permit, B -&gt; A deny" means that all packets sent from A to B will be permitted, whereas all packets sent from B to A will be discarded, regardless of whether A or B initiates the access. The default inter-group policy on a switch is permit.</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1143347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If an authentication point and policy enforcement point are deployed on different devices, the IP-security group entries of authenticated users need to be pushed to the specified policy enforcement point. To achieve this, the administrator needs to configure IP-security group entry subscription, that is, specify to which policy enforcement point the IP-security group entries of a certain network segment or security group need to be pushed.</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860167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12334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68954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724233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52756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716775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1372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20588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L2 shared egress mode: The border node is not the user gateway, and the user gateway is a device outside the fabric. The border node connects to the egress device through a Layer 2 interface, and the user gateway is deployed on the egress device for access to the external network.</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58257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this slide, "general scenarios" refer to authentication, non-authentication, and dynamic/static IP address assignment scenarios. </a:t>
            </a:r>
            <a:endParaRPr lang="en-US" altLang="zh-CN" smtClean="0"/>
          </a:p>
          <a:p>
            <a:pPr lvl="0"/>
            <a:r>
              <a:rPr lang="en-US" smtClean="0"/>
              <a:t>In non-authentication scenarios, iMaster NCE-Campus can display information about wired terminals only after the ARP snooping function is enabled on access devices. </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2721102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46389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It is recommended that </a:t>
            </a:r>
            <a:r>
              <a:rPr lang="en-US" altLang="zh-CN" smtClean="0"/>
              <a:t>admission </a:t>
            </a:r>
            <a:r>
              <a:rPr lang="en-US" smtClean="0"/>
              <a:t>and authorization policies be automatically delivered to dumb terminals (such as printers, IP phones, and IP cameras) based on terminal types. This helps implement automatic service provisioning and plug-and-play for dumb terminals.</a:t>
            </a:r>
            <a:endParaRPr lang="en-US" altLang="zh-CN" smtClean="0"/>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57712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195304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Control packets between an AC and AP are forwarded through a CAPWAP tunnel. APs forward service packets of wireless users to the wired side in tunnel forwarding (centralized forwarding) or direct forwarding (local forwarding) mode.</a:t>
            </a:r>
            <a:endParaRPr lang="en-US" altLang="zh-CN" dirty="0" smtClean="0"/>
          </a:p>
          <a:p>
            <a:pPr lvl="1"/>
            <a:r>
              <a:rPr lang="en-US" dirty="0" smtClean="0"/>
              <a:t>Tunnel forwarding:</a:t>
            </a:r>
            <a:endParaRPr lang="en-US" altLang="zh-CN" dirty="0" smtClean="0"/>
          </a:p>
          <a:p>
            <a:pPr lvl="2"/>
            <a:r>
              <a:rPr lang="en-US" dirty="0" smtClean="0"/>
              <a:t>Application scenario: Service packets of wireless users are centrally processed and forwarded by the AC.</a:t>
            </a:r>
            <a:endParaRPr lang="en-US" altLang="zh-CN" dirty="0" smtClean="0"/>
          </a:p>
          <a:p>
            <a:pPr lvl="2"/>
            <a:r>
              <a:rPr lang="en-US" dirty="0" smtClean="0"/>
              <a:t>Advantages: The AC centrally forwards service traffic, ensuring high security and facilitating centralized traffic management and control.</a:t>
            </a:r>
            <a:endParaRPr lang="en-US" altLang="zh-CN" dirty="0" smtClean="0"/>
          </a:p>
          <a:p>
            <a:pPr lvl="2"/>
            <a:r>
              <a:rPr lang="en-US" dirty="0" smtClean="0"/>
              <a:t>Disadvantages: Service packets must be forwarded by the AC, resulting in low forwarding efficiency and a heavy load on the AC.</a:t>
            </a:r>
            <a:endParaRPr lang="en-US" altLang="zh-CN" dirty="0" smtClean="0"/>
          </a:p>
          <a:p>
            <a:pPr lvl="1"/>
            <a:r>
              <a:rPr lang="en-US" dirty="0" smtClean="0"/>
              <a:t>Direct forwarding:</a:t>
            </a:r>
            <a:endParaRPr lang="en-US" altLang="zh-CN" dirty="0" smtClean="0"/>
          </a:p>
          <a:p>
            <a:pPr lvl="2"/>
            <a:r>
              <a:rPr lang="en-US" dirty="0" smtClean="0"/>
              <a:t>Application scenario: Service packets of wireless users are directly forwarded without passing through the AC, saving link bandwidth between the AP and AC.</a:t>
            </a:r>
            <a:endParaRPr lang="en-US" altLang="zh-CN" dirty="0" smtClean="0"/>
          </a:p>
          <a:p>
            <a:pPr lvl="2"/>
            <a:r>
              <a:rPr lang="en-US" dirty="0" smtClean="0"/>
              <a:t>Advantages: Service packets are forwarded without passing through the AC, which is efficient and reduces the load on the AC. </a:t>
            </a:r>
            <a:endParaRPr lang="en-US" altLang="zh-CN" dirty="0" smtClean="0"/>
          </a:p>
          <a:p>
            <a:pPr lvl="2"/>
            <a:r>
              <a:rPr lang="en-US" dirty="0" smtClean="0"/>
              <a:t>Disadvantages: Service data is difficult to manage and control in a centralized manner.</a:t>
            </a:r>
            <a:endParaRPr lang="en-US" altLang="zh-CN" dirty="0" smtClean="0"/>
          </a:p>
          <a:p>
            <a:pPr lvl="1"/>
            <a:r>
              <a:rPr lang="en-US" dirty="0" smtClean="0"/>
              <a:t>The tunnel forwarding mode is recommended for the native AC solution.</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4453724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Description of the centralized gateway scenario</a:t>
            </a:r>
            <a:r>
              <a:rPr lang="en-US" dirty="0" smtClean="0"/>
              <a:t>:</a:t>
            </a:r>
            <a:endParaRPr lang="en-US" altLang="zh-CN" dirty="0" smtClean="0"/>
          </a:p>
          <a:p>
            <a:pPr lvl="1"/>
            <a:r>
              <a:rPr lang="en-US" dirty="0" smtClean="0"/>
              <a:t>User gateway: border node</a:t>
            </a:r>
          </a:p>
          <a:p>
            <a:pPr lvl="1"/>
            <a:r>
              <a:rPr lang="en-US" dirty="0" smtClean="0"/>
              <a:t>Authentication point: edge node for wired users; border node (native AC) for wireless users</a:t>
            </a:r>
          </a:p>
          <a:p>
            <a:pPr lvl="1"/>
            <a:r>
              <a:rPr lang="en-US" dirty="0" smtClean="0"/>
              <a:t>Forwarding model:</a:t>
            </a:r>
          </a:p>
          <a:p>
            <a:pPr lvl="2"/>
            <a:r>
              <a:rPr lang="en-US" dirty="0" smtClean="0"/>
              <a:t>Wired traffic: Traffic enters VNs through the edge node, and free mobility policies are enforced on the edge node.</a:t>
            </a:r>
          </a:p>
          <a:p>
            <a:pPr lvl="2"/>
            <a:r>
              <a:rPr lang="en-US" dirty="0" smtClean="0"/>
              <a:t>Wireless traffic: Free mobility policies are enforced on the border node. The tunnel forwarding mode is recommended. Traffic enters VNs through the border node (native AC).</a:t>
            </a:r>
          </a:p>
          <a:p>
            <a:r>
              <a:rPr lang="en-US" altLang="zh-CN" dirty="0" smtClean="0"/>
              <a:t>Description of the distributed gateway scenario</a:t>
            </a:r>
            <a:r>
              <a:rPr lang="en-US" dirty="0" smtClean="0"/>
              <a:t>:</a:t>
            </a:r>
            <a:endParaRPr lang="en-US" altLang="zh-CN" dirty="0" smtClean="0"/>
          </a:p>
          <a:p>
            <a:pPr lvl="1"/>
            <a:r>
              <a:rPr lang="en-US" dirty="0" smtClean="0"/>
              <a:t>User gateway: edge node for wired users; border node for wireless users</a:t>
            </a:r>
          </a:p>
          <a:p>
            <a:pPr lvl="1"/>
            <a:r>
              <a:rPr lang="en-US" dirty="0" smtClean="0"/>
              <a:t>Authentication point: edge node for wired users; border node (native AC) for wireless users</a:t>
            </a:r>
          </a:p>
          <a:p>
            <a:pPr lvl="1"/>
            <a:r>
              <a:rPr lang="en-US" dirty="0" smtClean="0"/>
              <a:t>Forwarding model:</a:t>
            </a:r>
          </a:p>
          <a:p>
            <a:pPr lvl="2"/>
            <a:r>
              <a:rPr lang="en-US" dirty="0" smtClean="0"/>
              <a:t>Wired traffic: Traffic enters VNs through the edge node, and free mobility policies are enforced on the edge node.</a:t>
            </a:r>
          </a:p>
          <a:p>
            <a:pPr lvl="2"/>
            <a:r>
              <a:rPr lang="en-US" dirty="0" smtClean="0"/>
              <a:t>Wireless traffic: Free mobility policies are enforced on the border node. The tunnel forwarding mode is recommended. Traffic enters VNs through the border node (native AC).</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6320707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Description of the centralized gateway scenario:</a:t>
            </a:r>
            <a:endParaRPr lang="en-US" altLang="zh-CN" dirty="0" smtClean="0"/>
          </a:p>
          <a:p>
            <a:pPr lvl="1"/>
            <a:r>
              <a:rPr lang="en-US" dirty="0" smtClean="0"/>
              <a:t>User gateway: border node</a:t>
            </a:r>
          </a:p>
          <a:p>
            <a:pPr lvl="1"/>
            <a:r>
              <a:rPr lang="en-US" dirty="0" smtClean="0"/>
              <a:t>Authentication point: edge node for wired users; standalone AC for wireless users</a:t>
            </a:r>
          </a:p>
          <a:p>
            <a:pPr lvl="1"/>
            <a:r>
              <a:rPr lang="en-US" dirty="0" smtClean="0"/>
              <a:t>Forwarding model:</a:t>
            </a:r>
          </a:p>
          <a:p>
            <a:pPr lvl="2"/>
            <a:r>
              <a:rPr lang="en-US" dirty="0" smtClean="0"/>
              <a:t>Wired traffic: Traffic enters VNs through the edge node, and free mobility policies are enforced on the edge node.</a:t>
            </a:r>
          </a:p>
          <a:p>
            <a:pPr lvl="2"/>
            <a:r>
              <a:rPr lang="en-US" dirty="0" smtClean="0"/>
              <a:t>Wireless traffic: Free mobility policies are enforced on the border node (the border node needs to subscribe to IP-security group entries). The tunnel forwarding mode is recommended. Traffic enters VNs through the border node (traffic is forwarded from the standalone AC to the border node and then enters VNs).</a:t>
            </a:r>
          </a:p>
          <a:p>
            <a:r>
              <a:rPr lang="en-US" dirty="0" smtClean="0"/>
              <a:t>Description of the distributed gateway scenario:</a:t>
            </a:r>
            <a:endParaRPr lang="en-US" altLang="zh-CN" dirty="0" smtClean="0"/>
          </a:p>
          <a:p>
            <a:pPr lvl="1"/>
            <a:r>
              <a:rPr lang="en-US" dirty="0" smtClean="0"/>
              <a:t>User gateway: edge node for wired users; border node for wireless users when tunnel forwarding mode is used</a:t>
            </a:r>
          </a:p>
          <a:p>
            <a:pPr lvl="1"/>
            <a:r>
              <a:rPr lang="en-US" dirty="0" smtClean="0"/>
              <a:t>Authentication point: edge node for wired users; AC for wireless users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998112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a:t>Forwarding model:</a:t>
            </a:r>
          </a:p>
          <a:p>
            <a:pPr lvl="2"/>
            <a:r>
              <a:rPr lang="en-US" altLang="zh-CN" dirty="0"/>
              <a:t>Wired traffic: Traffic enters VNs through the edge node, and free mobility policies are enforced on the edge node.</a:t>
            </a:r>
          </a:p>
          <a:p>
            <a:pPr lvl="2"/>
            <a:r>
              <a:rPr lang="en-US" altLang="zh-CN" dirty="0"/>
              <a:t>Wireless traffic: The tunnel forwarding mode is recommended. Traffic enters VNs through the border node, and the border node enforces free mobility policies (the border node needs to subscribe to IP-security group entries).</a:t>
            </a:r>
          </a:p>
          <a:p>
            <a:pPr lvl="0"/>
            <a:r>
              <a:rPr lang="en-US" altLang="zh-CN" dirty="0"/>
              <a:t>Note: By default, port isolation is configured by the controller on the interfaces for connecting the border nodes to the standalone ACs. Therefore, when standalone ACs work in VRRP-based hot standby mode, a heartbeat link needs to be deployed between the active and standby ACs, and the switch ports connected to the ACs need to be configured to allow packets from the management VLAN of the ACs.</a:t>
            </a:r>
          </a:p>
          <a:p>
            <a:endParaRPr lang="zh-CN" altLang="en-US" dirty="0"/>
          </a:p>
        </p:txBody>
      </p:sp>
    </p:spTree>
    <p:extLst>
      <p:ext uri="{BB962C8B-B14F-4D97-AF65-F5344CB8AC3E}">
        <p14:creationId xmlns:p14="http://schemas.microsoft.com/office/powerpoint/2010/main" val="83822658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7175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11" Type="http://schemas.openxmlformats.org/officeDocument/2006/relationships/image" Target="../media/image9.png"/><Relationship Id="rId5" Type="http://schemas.openxmlformats.org/officeDocument/2006/relationships/image" Target="../media/image15.png"/><Relationship Id="rId10"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18.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15.png"/><Relationship Id="rId12" Type="http://schemas.openxmlformats.org/officeDocument/2006/relationships/image" Target="../media/image56.png"/><Relationship Id="rId2" Type="http://schemas.openxmlformats.org/officeDocument/2006/relationships/notesSlide" Target="../notesSlides/notesSlide101.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9.png"/><Relationship Id="rId5" Type="http://schemas.openxmlformats.org/officeDocument/2006/relationships/image" Target="../media/image58.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54.png"/><Relationship Id="rId14" Type="http://schemas.openxmlformats.org/officeDocument/2006/relationships/image" Target="../media/image9.png"/></Relationships>
</file>

<file path=ppt/slides/_rels/slide10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2.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0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3.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0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4.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51.png"/></Relationships>
</file>

<file path=ppt/slides/_rels/slide10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5.xml"/><Relationship Id="rId1" Type="http://schemas.openxmlformats.org/officeDocument/2006/relationships/slideLayout" Target="../slideLayouts/slideLayout15.xml"/><Relationship Id="rId5" Type="http://schemas.openxmlformats.org/officeDocument/2006/relationships/image" Target="../media/image9.png"/><Relationship Id="rId4" Type="http://schemas.openxmlformats.org/officeDocument/2006/relationships/image" Target="../media/image11.png"/></Relationships>
</file>

<file path=ppt/slides/_rels/slide10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6.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10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07.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51.png"/><Relationship Id="rId4" Type="http://schemas.openxmlformats.org/officeDocument/2006/relationships/image" Target="../media/image10.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3" Type="http://schemas.openxmlformats.org/officeDocument/2006/relationships/image" Target="../media/image19.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2.png"/><Relationship Id="rId11" Type="http://schemas.microsoft.com/office/2007/relationships/hdphoto" Target="../media/hdphoto1.wdp"/><Relationship Id="rId5" Type="http://schemas.openxmlformats.org/officeDocument/2006/relationships/image" Target="../media/image21.png"/><Relationship Id="rId15" Type="http://schemas.microsoft.com/office/2007/relationships/hdphoto" Target="../media/hdphoto2.wdp"/><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8.png"/></Relationships>
</file>

<file path=ppt/slides/_rels/slide1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7.png"/><Relationship Id="rId2" Type="http://schemas.openxmlformats.org/officeDocument/2006/relationships/notesSlide" Target="../notesSlides/notesSlide110.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9.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0.png"/><Relationship Id="rId7" Type="http://schemas.openxmlformats.org/officeDocument/2006/relationships/image" Target="../media/image30.png"/><Relationship Id="rId2" Type="http://schemas.openxmlformats.org/officeDocument/2006/relationships/notesSlide" Target="../notesSlides/notesSlide113.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11.png"/><Relationship Id="rId10"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5.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117.xml"/><Relationship Id="rId1" Type="http://schemas.openxmlformats.org/officeDocument/2006/relationships/slideLayout" Target="../slideLayouts/slideLayout13.xml"/><Relationship Id="rId6" Type="http://schemas.openxmlformats.org/officeDocument/2006/relationships/image" Target="../media/image9.png"/><Relationship Id="rId11" Type="http://schemas.openxmlformats.org/officeDocument/2006/relationships/image" Target="../media/image73.png"/><Relationship Id="rId5" Type="http://schemas.openxmlformats.org/officeDocument/2006/relationships/image" Target="../media/image11.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20.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8.png"/><Relationship Id="rId10" Type="http://schemas.openxmlformats.org/officeDocument/2006/relationships/image" Target="../media/image31.png"/><Relationship Id="rId4" Type="http://schemas.openxmlformats.org/officeDocument/2006/relationships/image" Target="../media/image7.png"/><Relationship Id="rId9" Type="http://schemas.openxmlformats.org/officeDocument/2006/relationships/image" Target="../media/image3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8.xml"/><Relationship Id="rId1" Type="http://schemas.openxmlformats.org/officeDocument/2006/relationships/slideLayout" Target="../slideLayouts/slideLayout15.xml"/><Relationship Id="rId6" Type="http://schemas.openxmlformats.org/officeDocument/2006/relationships/image" Target="../media/image76.png"/><Relationship Id="rId5" Type="http://schemas.openxmlformats.org/officeDocument/2006/relationships/image" Target="../media/image75.png"/><Relationship Id="rId4" Type="http://schemas.microsoft.com/office/2007/relationships/hdphoto" Target="../media/hdphoto5.wdp"/></Relationships>
</file>

<file path=ppt/slides/_rels/slide1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9.xml"/><Relationship Id="rId1" Type="http://schemas.openxmlformats.org/officeDocument/2006/relationships/slideLayout" Target="../slideLayouts/slideLayout15.xml"/><Relationship Id="rId5" Type="http://schemas.openxmlformats.org/officeDocument/2006/relationships/image" Target="../media/image78.png"/><Relationship Id="rId4" Type="http://schemas.openxmlformats.org/officeDocument/2006/relationships/image" Target="../media/image77.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6.png"/><Relationship Id="rId3"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34.png"/><Relationship Id="rId5" Type="http://schemas.openxmlformats.org/officeDocument/2006/relationships/image" Target="../media/image9.png"/><Relationship Id="rId10" Type="http://schemas.openxmlformats.org/officeDocument/2006/relationships/image" Target="../media/image18.png"/><Relationship Id="rId4" Type="http://schemas.openxmlformats.org/officeDocument/2006/relationships/image" Target="../media/image11.png"/><Relationship Id="rId9" Type="http://schemas.openxmlformats.org/officeDocument/2006/relationships/image" Target="../media/image33.png"/><Relationship Id="rId14"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8.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1.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48.png"/><Relationship Id="rId5" Type="http://schemas.microsoft.com/office/2007/relationships/hdphoto" Target="../media/hdphoto3.wdp"/><Relationship Id="rId10" Type="http://schemas.openxmlformats.org/officeDocument/2006/relationships/image" Target="../media/image47.png"/><Relationship Id="rId4" Type="http://schemas.openxmlformats.org/officeDocument/2006/relationships/image" Target="../media/image42.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18.png"/><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8.png"/><Relationship Id="rId7" Type="http://schemas.openxmlformats.org/officeDocument/2006/relationships/image" Target="../media/image9.png"/><Relationship Id="rId12"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11.png"/><Relationship Id="rId11" Type="http://schemas.openxmlformats.org/officeDocument/2006/relationships/image" Target="../media/image7.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51.png"/><Relationship Id="rId9" Type="http://schemas.openxmlformats.org/officeDocument/2006/relationships/image" Target="../media/image17.png"/></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1.png"/><Relationship Id="rId11" Type="http://schemas.openxmlformats.org/officeDocument/2006/relationships/image" Target="../media/image17.png"/><Relationship Id="rId5" Type="http://schemas.openxmlformats.org/officeDocument/2006/relationships/image" Target="../media/image7.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5.png"/><Relationship Id="rId7"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57.png"/><Relationship Id="rId4" Type="http://schemas.openxmlformats.org/officeDocument/2006/relationships/image" Target="../media/image7.png"/><Relationship Id="rId9"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31.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56.png"/><Relationship Id="rId5" Type="http://schemas.openxmlformats.org/officeDocument/2006/relationships/image" Target="../media/image8.png"/><Relationship Id="rId10" Type="http://schemas.openxmlformats.org/officeDocument/2006/relationships/image" Target="../media/image17.png"/><Relationship Id="rId4" Type="http://schemas.openxmlformats.org/officeDocument/2006/relationships/image" Target="../media/image10.png"/><Relationship Id="rId9" Type="http://schemas.openxmlformats.org/officeDocument/2006/relationships/image" Target="../media/image19.png"/></Relationships>
</file>

<file path=ppt/slides/_rels/slide3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png"/><Relationship Id="rId7"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8.pn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58.png"/><Relationship Id="rId11" Type="http://schemas.openxmlformats.org/officeDocument/2006/relationships/image" Target="../media/image19.png"/><Relationship Id="rId5" Type="http://schemas.openxmlformats.org/officeDocument/2006/relationships/image" Target="../media/image10.png"/><Relationship Id="rId15" Type="http://schemas.openxmlformats.org/officeDocument/2006/relationships/image" Target="../media/image59.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54.png"/><Relationship Id="rId14"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10.pn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58.png"/><Relationship Id="rId11" Type="http://schemas.openxmlformats.org/officeDocument/2006/relationships/image" Target="../media/image30.png"/><Relationship Id="rId5" Type="http://schemas.openxmlformats.org/officeDocument/2006/relationships/image" Target="../media/image10.png"/><Relationship Id="rId10" Type="http://schemas.openxmlformats.org/officeDocument/2006/relationships/image" Target="../media/image17.png"/><Relationship Id="rId4" Type="http://schemas.openxmlformats.org/officeDocument/2006/relationships/image" Target="../media/image9.png"/><Relationship Id="rId9" Type="http://schemas.openxmlformats.org/officeDocument/2006/relationships/image" Target="../media/image19.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51.png"/><Relationship Id="rId5"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image" Target="../media/image60.png"/><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31.png"/><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9.png"/><Relationship Id="rId7" Type="http://schemas.openxmlformats.org/officeDocument/2006/relationships/image" Target="../media/image62.png"/><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2.png"/><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9.png"/><Relationship Id="rId7" Type="http://schemas.openxmlformats.org/officeDocument/2006/relationships/image" Target="../media/image62.png"/><Relationship Id="rId2" Type="http://schemas.openxmlformats.org/officeDocument/2006/relationships/notesSlide" Target="../notesSlides/notesSlide53.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52.png"/><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63.png"/><Relationship Id="rId5" Type="http://schemas.openxmlformats.org/officeDocument/2006/relationships/image" Target="../media/image7.png"/><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11.png"/><Relationship Id="rId12"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30.png"/><Relationship Id="rId5" Type="http://schemas.openxmlformats.org/officeDocument/2006/relationships/image" Target="../media/image51.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3.png"/></Relationships>
</file>

<file path=ppt/slides/_rels/slide6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33.png"/><Relationship Id="rId3" Type="http://schemas.openxmlformats.org/officeDocument/2006/relationships/image" Target="../media/image10.png"/><Relationship Id="rId7" Type="http://schemas.openxmlformats.org/officeDocument/2006/relationships/image" Target="../media/image9.png"/><Relationship Id="rId12" Type="http://schemas.openxmlformats.org/officeDocument/2006/relationships/image" Target="../media/image51.png"/><Relationship Id="rId2" Type="http://schemas.openxmlformats.org/officeDocument/2006/relationships/notesSlide" Target="../notesSlides/notesSlide62.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64.png"/><Relationship Id="rId5" Type="http://schemas.openxmlformats.org/officeDocument/2006/relationships/image" Target="../media/image8.png"/><Relationship Id="rId10" Type="http://schemas.openxmlformats.org/officeDocument/2006/relationships/image" Target="../media/image30.png"/><Relationship Id="rId4" Type="http://schemas.openxmlformats.org/officeDocument/2006/relationships/image" Target="../media/image7.png"/><Relationship Id="rId9" Type="http://schemas.openxmlformats.org/officeDocument/2006/relationships/image" Target="../media/image17.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62.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10.png"/></Relationships>
</file>

<file path=ppt/slides/_rels/slide6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7.png"/></Relationships>
</file>

<file path=ppt/slides/_rels/slide7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9.png"/><Relationship Id="rId7"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3.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65.png"/><Relationship Id="rId2" Type="http://schemas.openxmlformats.org/officeDocument/2006/relationships/notesSlide" Target="../notesSlides/notesSlide74.xml"/><Relationship Id="rId1"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0.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8.xml"/><Relationship Id="rId1" Type="http://schemas.openxmlformats.org/officeDocument/2006/relationships/slideLayout" Target="../slideLayouts/slideLayout15.xml"/><Relationship Id="rId5" Type="http://schemas.openxmlformats.org/officeDocument/2006/relationships/image" Target="../media/image57.png"/><Relationship Id="rId4" Type="http://schemas.openxmlformats.org/officeDocument/2006/relationships/image" Target="../media/image31.png"/></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9.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70.png"/><Relationship Id="rId2" Type="http://schemas.openxmlformats.org/officeDocument/2006/relationships/notesSlide" Target="../notesSlides/notesSlide84.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image" Target="../media/image69.png"/><Relationship Id="rId4" Type="http://schemas.openxmlformats.org/officeDocument/2006/relationships/image" Target="../media/image18.png"/><Relationship Id="rId9" Type="http://schemas.openxmlformats.org/officeDocument/2006/relationships/image" Target="../media/image7.png"/></Relationships>
</file>

<file path=ppt/slides/_rels/slide8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31.png"/></Relationships>
</file>

<file path=ppt/slides/_rels/slide8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31.png"/></Relationships>
</file>

<file path=ppt/slides/_rels/slide8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31.png"/></Relationships>
</file>

<file path=ppt/slides/_rels/slide8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png"/><Relationship Id="rId7" Type="http://schemas.openxmlformats.org/officeDocument/2006/relationships/image" Target="../media/image9.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8.png"/><Relationship Id="rId11" Type="http://schemas.microsoft.com/office/2007/relationships/hdphoto" Target="../media/hdphoto4.wdp"/><Relationship Id="rId5" Type="http://schemas.openxmlformats.org/officeDocument/2006/relationships/image" Target="../media/image7.png"/><Relationship Id="rId10" Type="http://schemas.openxmlformats.org/officeDocument/2006/relationships/image" Target="../media/image71.png"/><Relationship Id="rId4" Type="http://schemas.openxmlformats.org/officeDocument/2006/relationships/image" Target="../media/image10.png"/><Relationship Id="rId9" Type="http://schemas.openxmlformats.org/officeDocument/2006/relationships/image" Target="../media/image60.png"/></Relationships>
</file>

<file path=ppt/slides/_rels/slide8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33.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65.png"/><Relationship Id="rId5" Type="http://schemas.openxmlformats.org/officeDocument/2006/relationships/image" Target="../media/image31.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90.xml"/><Relationship Id="rId1" Type="http://schemas.openxmlformats.org/officeDocument/2006/relationships/slideLayout" Target="../slideLayouts/slideLayout15.xml"/><Relationship Id="rId6" Type="http://schemas.openxmlformats.org/officeDocument/2006/relationships/image" Target="../media/image65.png"/><Relationship Id="rId5" Type="http://schemas.openxmlformats.org/officeDocument/2006/relationships/image" Target="../media/image3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72.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69.png"/><Relationship Id="rId2" Type="http://schemas.openxmlformats.org/officeDocument/2006/relationships/notesSlide" Target="../notesSlides/notesSlide95.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0.png"/></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6.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9.png"/></Relationships>
</file>

<file path=ppt/slides/_rels/slide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7.xml"/><Relationship Id="rId1"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image" Target="../media/image8.png"/><Relationship Id="rId4" Type="http://schemas.openxmlformats.org/officeDocument/2006/relationships/image" Target="../media/image9.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3" name="文本占位符 2"/>
          <p:cNvSpPr>
            <a:spLocks noGrp="1"/>
          </p:cNvSpPr>
          <p:nvPr>
            <p:ph type="body" sz="quarter" idx="14"/>
          </p:nvPr>
        </p:nvSpPr>
        <p:spPr/>
        <p:txBody>
          <a:bodyPr/>
          <a:lstStyle/>
          <a:p>
            <a:r>
              <a:rPr lang="en-US" altLang="zh-CN" dirty="0" smtClean="0"/>
              <a:t>2021.02.15</a:t>
            </a:r>
            <a:endParaRPr lang="zh-CN" altLang="en-US" dirty="0"/>
          </a:p>
        </p:txBody>
      </p:sp>
      <p:sp>
        <p:nvSpPr>
          <p:cNvPr id="4" name="文本占位符 3"/>
          <p:cNvSpPr>
            <a:spLocks noGrp="1"/>
          </p:cNvSpPr>
          <p:nvPr>
            <p:ph type="body" sz="quarter" idx="15"/>
          </p:nvPr>
        </p:nvSpPr>
        <p:spPr/>
        <p:txBody>
          <a:bodyPr/>
          <a:lstStyle/>
          <a:p>
            <a:r>
              <a:rPr lang="en-US" altLang="zh-CN" dirty="0" smtClean="0"/>
              <a:t>Zhu </a:t>
            </a:r>
            <a:r>
              <a:rPr lang="en-US" altLang="zh-CN" dirty="0" err="1" smtClean="0"/>
              <a:t>Shigeng</a:t>
            </a:r>
            <a:r>
              <a:rPr lang="en-US" altLang="zh-CN" dirty="0" smtClean="0"/>
              <a:t>/00261992</a:t>
            </a:r>
            <a:endParaRPr lang="zh-CN" altLang="en-US" dirty="0"/>
          </a:p>
        </p:txBody>
      </p:sp>
      <p:sp>
        <p:nvSpPr>
          <p:cNvPr id="5" name="文本占位符 4"/>
          <p:cNvSpPr>
            <a:spLocks noGrp="1"/>
          </p:cNvSpPr>
          <p:nvPr>
            <p:ph type="body" sz="quarter" idx="16"/>
          </p:nvPr>
        </p:nvSpPr>
        <p:spPr/>
        <p:txBody>
          <a:bodyPr/>
          <a:lstStyle/>
          <a:p>
            <a:r>
              <a:rPr lang="en-US" altLang="zh-CN" dirty="0" smtClean="0"/>
              <a:t>Update</a:t>
            </a:r>
            <a:endParaRPr lang="zh-CN" altLang="en-US" dirty="0"/>
          </a:p>
        </p:txBody>
      </p:sp>
      <p:sp>
        <p:nvSpPr>
          <p:cNvPr id="10" name="文本占位符 9"/>
          <p:cNvSpPr>
            <a:spLocks noGrp="1"/>
          </p:cNvSpPr>
          <p:nvPr>
            <p:ph type="body" sz="quarter" idx="21"/>
          </p:nvPr>
        </p:nvSpPr>
        <p:spPr/>
        <p:txBody>
          <a:bodyPr/>
          <a:lstStyle/>
          <a:p>
            <a:r>
              <a:rPr lang="en-US" altLang="zh-CN" dirty="0"/>
              <a:t>Lu </a:t>
            </a:r>
            <a:r>
              <a:rPr lang="en-US" altLang="zh-CN" dirty="0" err="1" smtClean="0"/>
              <a:t>Yueyue</a:t>
            </a:r>
            <a:r>
              <a:rPr lang="en-US" altLang="zh-CN" dirty="0" smtClean="0"/>
              <a:t>/WX445705</a:t>
            </a:r>
            <a:endParaRPr lang="zh-CN" altLang="en-US" dirty="0"/>
          </a:p>
        </p:txBody>
      </p:sp>
      <p:sp>
        <p:nvSpPr>
          <p:cNvPr id="11" name="文本占位符 10"/>
          <p:cNvSpPr>
            <a:spLocks noGrp="1"/>
          </p:cNvSpPr>
          <p:nvPr>
            <p:ph type="body" sz="quarter" idx="22"/>
          </p:nvPr>
        </p:nvSpPr>
        <p:spPr/>
        <p:txBody>
          <a:bodyPr/>
          <a:lstStyle/>
          <a:p>
            <a:r>
              <a:rPr lang="en-US" altLang="zh-CN" dirty="0" smtClean="0"/>
              <a:t>2021.08.15</a:t>
            </a:r>
            <a:endParaRPr lang="zh-CN" altLang="en-US" dirty="0"/>
          </a:p>
        </p:txBody>
      </p:sp>
      <p:sp>
        <p:nvSpPr>
          <p:cNvPr id="12" name="文本占位符 11"/>
          <p:cNvSpPr>
            <a:spLocks noGrp="1"/>
          </p:cNvSpPr>
          <p:nvPr>
            <p:ph type="body" sz="quarter" idx="23"/>
          </p:nvPr>
        </p:nvSpPr>
        <p:spPr/>
        <p:txBody>
          <a:bodyPr/>
          <a:lstStyle/>
          <a:p>
            <a:r>
              <a:rPr lang="en-US" altLang="zh-CN" dirty="0"/>
              <a:t>Zhu </a:t>
            </a:r>
            <a:r>
              <a:rPr lang="en-US" altLang="zh-CN" dirty="0" err="1" smtClean="0"/>
              <a:t>Shigeng</a:t>
            </a:r>
            <a:r>
              <a:rPr lang="en-US" altLang="zh-CN" dirty="0" smtClean="0"/>
              <a:t>/00261992</a:t>
            </a:r>
            <a:r>
              <a:rPr lang="zh-CN" altLang="en-US" dirty="0"/>
              <a:t> </a:t>
            </a:r>
            <a:r>
              <a:rPr lang="en-US" altLang="zh-CN" dirty="0" smtClean="0"/>
              <a:t>&amp; Liu Wei/00372307</a:t>
            </a:r>
            <a:endParaRPr lang="zh-CN" altLang="en-US"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Highlights: Wired and Wireless Convergence</a:t>
            </a:r>
            <a:endParaRPr lang="en-US" altLang="zh-CN" dirty="0"/>
          </a:p>
        </p:txBody>
      </p:sp>
      <p:sp>
        <p:nvSpPr>
          <p:cNvPr id="122" name="文本占位符 121"/>
          <p:cNvSpPr>
            <a:spLocks noGrp="1"/>
          </p:cNvSpPr>
          <p:nvPr>
            <p:ph type="body" sz="quarter" idx="10"/>
          </p:nvPr>
        </p:nvSpPr>
        <p:spPr bwMode="gray">
          <a:xfrm>
            <a:off x="455612" y="1052514"/>
            <a:ext cx="11293476" cy="835719"/>
          </a:xfrm>
        </p:spPr>
        <p:txBody>
          <a:bodyPr/>
          <a:lstStyle/>
          <a:p>
            <a:r>
              <a:rPr lang="en-US" sz="1800" smtClean="0"/>
              <a:t>Huawei campus switches integrate the WLAN access controller (AC) functionality to implement wired and wireless convergence, providing unified management and experience for wired and wireless users.</a:t>
            </a:r>
            <a:endParaRPr lang="en-US" sz="1800" dirty="0"/>
          </a:p>
        </p:txBody>
      </p:sp>
      <p:sp>
        <p:nvSpPr>
          <p:cNvPr id="56" name="Freeform 6"/>
          <p:cNvSpPr/>
          <p:nvPr/>
        </p:nvSpPr>
        <p:spPr bwMode="gray">
          <a:xfrm>
            <a:off x="3430093" y="3449270"/>
            <a:ext cx="933660" cy="1989240"/>
          </a:xfrm>
          <a:custGeom>
            <a:avLst/>
            <a:gdLst>
              <a:gd name="connsiteX0" fmla="*/ 0 w 721895"/>
              <a:gd name="connsiteY0" fmla="*/ 0 h 1626669"/>
              <a:gd name="connsiteX1" fmla="*/ 548640 w 721895"/>
              <a:gd name="connsiteY1" fmla="*/ 519764 h 1626669"/>
              <a:gd name="connsiteX2" fmla="*/ 721895 w 721895"/>
              <a:gd name="connsiteY2" fmla="*/ 1626669 h 1626669"/>
              <a:gd name="connsiteX0" fmla="*/ 0 w 737770"/>
              <a:gd name="connsiteY0" fmla="*/ 0 h 1629844"/>
              <a:gd name="connsiteX1" fmla="*/ 564515 w 737770"/>
              <a:gd name="connsiteY1" fmla="*/ 522939 h 1629844"/>
              <a:gd name="connsiteX2" fmla="*/ 737770 w 737770"/>
              <a:gd name="connsiteY2" fmla="*/ 1629844 h 1629844"/>
              <a:gd name="connsiteX0" fmla="*/ 0 w 737770"/>
              <a:gd name="connsiteY0" fmla="*/ 0 h 1629844"/>
              <a:gd name="connsiteX1" fmla="*/ 564515 w 737770"/>
              <a:gd name="connsiteY1" fmla="*/ 522939 h 1629844"/>
              <a:gd name="connsiteX2" fmla="*/ 737770 w 737770"/>
              <a:gd name="connsiteY2" fmla="*/ 1629844 h 1629844"/>
              <a:gd name="connsiteX0" fmla="*/ 0 w 749216"/>
              <a:gd name="connsiteY0" fmla="*/ 0 h 1629844"/>
              <a:gd name="connsiteX1" fmla="*/ 685165 w 749216"/>
              <a:gd name="connsiteY1" fmla="*/ 545164 h 1629844"/>
              <a:gd name="connsiteX2" fmla="*/ 737770 w 749216"/>
              <a:gd name="connsiteY2" fmla="*/ 1629844 h 1629844"/>
              <a:gd name="connsiteX0" fmla="*/ 0 w 739178"/>
              <a:gd name="connsiteY0" fmla="*/ 0 h 1623494"/>
              <a:gd name="connsiteX1" fmla="*/ 685165 w 739178"/>
              <a:gd name="connsiteY1" fmla="*/ 545164 h 1623494"/>
              <a:gd name="connsiteX2" fmla="*/ 712370 w 739178"/>
              <a:gd name="connsiteY2" fmla="*/ 1623494 h 1623494"/>
              <a:gd name="connsiteX0" fmla="*/ 0 w 782832"/>
              <a:gd name="connsiteY0" fmla="*/ 0 h 1623494"/>
              <a:gd name="connsiteX1" fmla="*/ 685165 w 782832"/>
              <a:gd name="connsiteY1" fmla="*/ 545164 h 1623494"/>
              <a:gd name="connsiteX2" fmla="*/ 712370 w 782832"/>
              <a:gd name="connsiteY2" fmla="*/ 1623494 h 1623494"/>
              <a:gd name="connsiteX0" fmla="*/ 0 w 831934"/>
              <a:gd name="connsiteY0" fmla="*/ 0 h 1623494"/>
              <a:gd name="connsiteX1" fmla="*/ 770890 w 831934"/>
              <a:gd name="connsiteY1" fmla="*/ 675339 h 1623494"/>
              <a:gd name="connsiteX2" fmla="*/ 712370 w 831934"/>
              <a:gd name="connsiteY2" fmla="*/ 1623494 h 1623494"/>
              <a:gd name="connsiteX0" fmla="*/ 0 w 815046"/>
              <a:gd name="connsiteY0" fmla="*/ 0 h 1623494"/>
              <a:gd name="connsiteX1" fmla="*/ 745490 w 815046"/>
              <a:gd name="connsiteY1" fmla="*/ 627714 h 1623494"/>
              <a:gd name="connsiteX2" fmla="*/ 712370 w 815046"/>
              <a:gd name="connsiteY2" fmla="*/ 1623494 h 1623494"/>
              <a:gd name="connsiteX0" fmla="*/ 0 w 800031"/>
              <a:gd name="connsiteY0" fmla="*/ 0 h 1623494"/>
              <a:gd name="connsiteX1" fmla="*/ 720090 w 800031"/>
              <a:gd name="connsiteY1" fmla="*/ 615014 h 1623494"/>
              <a:gd name="connsiteX2" fmla="*/ 712370 w 800031"/>
              <a:gd name="connsiteY2" fmla="*/ 1623494 h 1623494"/>
              <a:gd name="connsiteX0" fmla="*/ 0 w 979865"/>
              <a:gd name="connsiteY0" fmla="*/ 0 h 1623494"/>
              <a:gd name="connsiteX1" fmla="*/ 948690 w 979865"/>
              <a:gd name="connsiteY1" fmla="*/ 627714 h 1623494"/>
              <a:gd name="connsiteX2" fmla="*/ 712370 w 979865"/>
              <a:gd name="connsiteY2" fmla="*/ 1623494 h 1623494"/>
              <a:gd name="connsiteX0" fmla="*/ 0 w 1007069"/>
              <a:gd name="connsiteY0" fmla="*/ 0 h 1623494"/>
              <a:gd name="connsiteX1" fmla="*/ 948690 w 1007069"/>
              <a:gd name="connsiteY1" fmla="*/ 627714 h 1623494"/>
              <a:gd name="connsiteX2" fmla="*/ 712370 w 1007069"/>
              <a:gd name="connsiteY2" fmla="*/ 1623494 h 1623494"/>
              <a:gd name="connsiteX0" fmla="*/ 0 w 1007069"/>
              <a:gd name="connsiteY0" fmla="*/ 0 h 1623494"/>
              <a:gd name="connsiteX1" fmla="*/ 948690 w 1007069"/>
              <a:gd name="connsiteY1" fmla="*/ 627714 h 1623494"/>
              <a:gd name="connsiteX2" fmla="*/ 712370 w 1007069"/>
              <a:gd name="connsiteY2" fmla="*/ 1623494 h 1623494"/>
              <a:gd name="connsiteX0" fmla="*/ 0 w 952094"/>
              <a:gd name="connsiteY0" fmla="*/ 0 h 1623494"/>
              <a:gd name="connsiteX1" fmla="*/ 869315 w 952094"/>
              <a:gd name="connsiteY1" fmla="*/ 557864 h 1623494"/>
              <a:gd name="connsiteX2" fmla="*/ 712370 w 952094"/>
              <a:gd name="connsiteY2" fmla="*/ 1623494 h 1623494"/>
              <a:gd name="connsiteX0" fmla="*/ 0 w 712370"/>
              <a:gd name="connsiteY0" fmla="*/ 0 h 1623494"/>
              <a:gd name="connsiteX1" fmla="*/ 712370 w 712370"/>
              <a:gd name="connsiteY1" fmla="*/ 1623494 h 1623494"/>
              <a:gd name="connsiteX0" fmla="*/ 0 w 696821"/>
              <a:gd name="connsiteY0" fmla="*/ 0 h 1701239"/>
              <a:gd name="connsiteX1" fmla="*/ 696821 w 696821"/>
              <a:gd name="connsiteY1" fmla="*/ 1701239 h 1701239"/>
              <a:gd name="connsiteX0" fmla="*/ 0 w 696821"/>
              <a:gd name="connsiteY0" fmla="*/ 0 h 1701239"/>
              <a:gd name="connsiteX1" fmla="*/ 696821 w 696821"/>
              <a:gd name="connsiteY1" fmla="*/ 1701239 h 1701239"/>
              <a:gd name="connsiteX0" fmla="*/ 0 w 855399"/>
              <a:gd name="connsiteY0" fmla="*/ 0 h 1701239"/>
              <a:gd name="connsiteX1" fmla="*/ 696821 w 855399"/>
              <a:gd name="connsiteY1" fmla="*/ 1701239 h 1701239"/>
              <a:gd name="connsiteX0" fmla="*/ 0 w 855399"/>
              <a:gd name="connsiteY0" fmla="*/ 0 h 1674390"/>
              <a:gd name="connsiteX1" fmla="*/ 696821 w 855399"/>
              <a:gd name="connsiteY1" fmla="*/ 1674390 h 1674390"/>
              <a:gd name="connsiteX0" fmla="*/ 0 w 821264"/>
              <a:gd name="connsiteY0" fmla="*/ 0 h 1674390"/>
              <a:gd name="connsiteX1" fmla="*/ 696821 w 821264"/>
              <a:gd name="connsiteY1" fmla="*/ 1674390 h 1674390"/>
              <a:gd name="connsiteX0" fmla="*/ 0 w 785884"/>
              <a:gd name="connsiteY0" fmla="*/ 0 h 1674390"/>
              <a:gd name="connsiteX1" fmla="*/ 696821 w 785884"/>
              <a:gd name="connsiteY1" fmla="*/ 1674390 h 1674390"/>
            </a:gdLst>
            <a:ahLst/>
            <a:cxnLst>
              <a:cxn ang="0">
                <a:pos x="connsiteX0" y="connsiteY0"/>
              </a:cxn>
              <a:cxn ang="0">
                <a:pos x="connsiteX1" y="connsiteY1"/>
              </a:cxn>
            </a:cxnLst>
            <a:rect l="l" t="t" r="r" b="b"/>
            <a:pathLst>
              <a:path w="785884" h="1674390">
                <a:moveTo>
                  <a:pt x="0" y="0"/>
                </a:moveTo>
                <a:cubicBezTo>
                  <a:pt x="817529" y="334749"/>
                  <a:pt x="889340" y="1105683"/>
                  <a:pt x="696821" y="1674390"/>
                </a:cubicBezTo>
              </a:path>
            </a:pathLst>
          </a:custGeom>
          <a:noFill/>
          <a:ln w="19050">
            <a:solidFill>
              <a:srgbClr val="30B5C5"/>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ounded Rectangle 197"/>
          <p:cNvSpPr/>
          <p:nvPr/>
        </p:nvSpPr>
        <p:spPr bwMode="gray">
          <a:xfrm>
            <a:off x="3697502" y="1956865"/>
            <a:ext cx="1994301" cy="1232463"/>
          </a:xfrm>
          <a:prstGeom prst="roundRect">
            <a:avLst>
              <a:gd name="adj" fmla="val 7423"/>
            </a:avLst>
          </a:prstGeom>
          <a:solidFill>
            <a:schemeClr val="bg1">
              <a:lumMod val="95000"/>
            </a:scheme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Straight Connector 196"/>
          <p:cNvCxnSpPr/>
          <p:nvPr/>
        </p:nvCxnSpPr>
        <p:spPr bwMode="gray">
          <a:xfrm flipH="1">
            <a:off x="3944525" y="2911559"/>
            <a:ext cx="4368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1169372088"/>
          <p:cNvSpPr/>
          <p:nvPr/>
        </p:nvSpPr>
        <p:spPr bwMode="gray">
          <a:xfrm>
            <a:off x="4828907" y="2020473"/>
            <a:ext cx="81785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NM Area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Straight Connector 201"/>
          <p:cNvCxnSpPr/>
          <p:nvPr/>
        </p:nvCxnSpPr>
        <p:spPr bwMode="gray">
          <a:xfrm>
            <a:off x="3944525" y="2344906"/>
            <a:ext cx="0" cy="5322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56300" y="2170205"/>
            <a:ext cx="382138" cy="312657"/>
          </a:xfrm>
          <a:prstGeom prst="rect">
            <a:avLst/>
          </a:prstGeom>
        </p:spPr>
      </p:pic>
      <p:pic>
        <p:nvPicPr>
          <p:cNvPr id="62" name="图片 105" descr="AP.png"/>
          <p:cNvPicPr>
            <a:picLocks noChangeAspect="1"/>
          </p:cNvPicPr>
          <p:nvPr/>
        </p:nvPicPr>
        <p:blipFill>
          <a:blip r:embed="rId4" cstate="print"/>
          <a:stretch>
            <a:fillRect/>
          </a:stretch>
        </p:blipFill>
        <p:spPr bwMode="gray">
          <a:xfrm>
            <a:off x="3851900" y="5360756"/>
            <a:ext cx="398346" cy="325921"/>
          </a:xfrm>
          <a:prstGeom prst="rect">
            <a:avLst/>
          </a:prstGeom>
        </p:spPr>
      </p:pic>
      <p:cxnSp>
        <p:nvCxnSpPr>
          <p:cNvPr id="63" name="Straight Connector 206"/>
          <p:cNvCxnSpPr>
            <a:stCxn id="62" idx="0"/>
          </p:cNvCxnSpPr>
          <p:nvPr/>
        </p:nvCxnSpPr>
        <p:spPr bwMode="gray">
          <a:xfrm flipV="1">
            <a:off x="4051074" y="5138442"/>
            <a:ext cx="1101" cy="222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105" descr="AP.png"/>
          <p:cNvPicPr>
            <a:picLocks noChangeAspect="1"/>
          </p:cNvPicPr>
          <p:nvPr/>
        </p:nvPicPr>
        <p:blipFill>
          <a:blip r:embed="rId4" cstate="print"/>
          <a:stretch>
            <a:fillRect/>
          </a:stretch>
        </p:blipFill>
        <p:spPr bwMode="gray">
          <a:xfrm>
            <a:off x="2083986" y="5360756"/>
            <a:ext cx="398346" cy="325921"/>
          </a:xfrm>
          <a:prstGeom prst="rect">
            <a:avLst/>
          </a:prstGeom>
        </p:spPr>
      </p:pic>
      <p:cxnSp>
        <p:nvCxnSpPr>
          <p:cNvPr id="65" name="Straight Connector 210"/>
          <p:cNvCxnSpPr/>
          <p:nvPr/>
        </p:nvCxnSpPr>
        <p:spPr bwMode="gray">
          <a:xfrm>
            <a:off x="2418624" y="3355345"/>
            <a:ext cx="57789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6" name="Straight Connector 217"/>
          <p:cNvCxnSpPr/>
          <p:nvPr/>
        </p:nvCxnSpPr>
        <p:spPr bwMode="gray">
          <a:xfrm flipV="1">
            <a:off x="1310438" y="3518305"/>
            <a:ext cx="909014"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218"/>
          <p:cNvCxnSpPr/>
          <p:nvPr/>
        </p:nvCxnSpPr>
        <p:spPr bwMode="gray">
          <a:xfrm flipV="1">
            <a:off x="1310438" y="3518305"/>
            <a:ext cx="1885251"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219"/>
          <p:cNvCxnSpPr/>
          <p:nvPr/>
        </p:nvCxnSpPr>
        <p:spPr bwMode="gray">
          <a:xfrm flipH="1" flipV="1">
            <a:off x="2219452" y="3518305"/>
            <a:ext cx="64880"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1" name="Group 228"/>
          <p:cNvGrpSpPr/>
          <p:nvPr/>
        </p:nvGrpSpPr>
        <p:grpSpPr bwMode="gray">
          <a:xfrm>
            <a:off x="1641771" y="4975745"/>
            <a:ext cx="311225" cy="73633"/>
            <a:chOff x="559282" y="6488261"/>
            <a:chExt cx="261965" cy="61979"/>
          </a:xfrm>
          <a:solidFill>
            <a:schemeClr val="bg1">
              <a:lumMod val="50000"/>
            </a:schemeClr>
          </a:solidFill>
        </p:grpSpPr>
        <p:sp>
          <p:nvSpPr>
            <p:cNvPr id="72" name="Oval 229"/>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230"/>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231"/>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Group 234"/>
          <p:cNvGrpSpPr/>
          <p:nvPr/>
        </p:nvGrpSpPr>
        <p:grpSpPr bwMode="gray">
          <a:xfrm>
            <a:off x="3409615" y="4975745"/>
            <a:ext cx="311225" cy="73633"/>
            <a:chOff x="559282" y="6488261"/>
            <a:chExt cx="261965" cy="61979"/>
          </a:xfrm>
          <a:solidFill>
            <a:schemeClr val="bg1">
              <a:lumMod val="50000"/>
            </a:schemeClr>
          </a:solidFill>
        </p:grpSpPr>
        <p:sp>
          <p:nvSpPr>
            <p:cNvPr id="78" name="Oval 2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2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2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1" name="Straight Connector 242"/>
          <p:cNvCxnSpPr>
            <a:stCxn id="64" idx="0"/>
          </p:cNvCxnSpPr>
          <p:nvPr/>
        </p:nvCxnSpPr>
        <p:spPr bwMode="gray">
          <a:xfrm flipV="1">
            <a:off x="2283159" y="5138442"/>
            <a:ext cx="1173" cy="2223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245"/>
          <p:cNvCxnSpPr/>
          <p:nvPr/>
        </p:nvCxnSpPr>
        <p:spPr bwMode="gray">
          <a:xfrm>
            <a:off x="3195689" y="2058736"/>
            <a:ext cx="0" cy="11336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246"/>
          <p:cNvCxnSpPr/>
          <p:nvPr/>
        </p:nvCxnSpPr>
        <p:spPr bwMode="gray">
          <a:xfrm>
            <a:off x="2219451" y="2058736"/>
            <a:ext cx="0" cy="11336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Oval 248"/>
          <p:cNvSpPr/>
          <p:nvPr/>
        </p:nvSpPr>
        <p:spPr bwMode="gray">
          <a:xfrm rot="2386141">
            <a:off x="1416776" y="4569759"/>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249"/>
          <p:cNvSpPr/>
          <p:nvPr/>
        </p:nvSpPr>
        <p:spPr bwMode="gray">
          <a:xfrm rot="993025">
            <a:off x="2206963" y="4618678"/>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250"/>
          <p:cNvSpPr/>
          <p:nvPr/>
        </p:nvSpPr>
        <p:spPr bwMode="gray">
          <a:xfrm rot="20551939">
            <a:off x="2901038" y="4618544"/>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251"/>
          <p:cNvSpPr/>
          <p:nvPr/>
        </p:nvSpPr>
        <p:spPr bwMode="gray">
          <a:xfrm rot="19168173">
            <a:off x="3710875" y="4570924"/>
            <a:ext cx="252862" cy="8916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04275" y="1965987"/>
            <a:ext cx="400477" cy="327662"/>
          </a:xfrm>
          <a:prstGeom prst="rect">
            <a:avLst/>
          </a:prstGeom>
        </p:spPr>
      </p:pic>
      <p:pic>
        <p:nvPicPr>
          <p:cNvPr id="89"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995450" y="1965987"/>
            <a:ext cx="400477" cy="327662"/>
          </a:xfrm>
          <a:prstGeom prst="rect">
            <a:avLst/>
          </a:prstGeom>
        </p:spPr>
      </p:pic>
      <p:cxnSp>
        <p:nvCxnSpPr>
          <p:cNvPr id="90" name="Straight Connector 276"/>
          <p:cNvCxnSpPr>
            <a:stCxn id="88" idx="3"/>
            <a:endCxn id="89" idx="1"/>
          </p:cNvCxnSpPr>
          <p:nvPr/>
        </p:nvCxnSpPr>
        <p:spPr bwMode="gray">
          <a:xfrm>
            <a:off x="2404752" y="2129818"/>
            <a:ext cx="590698"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2" name="Straight Connector 280"/>
          <p:cNvCxnSpPr/>
          <p:nvPr/>
        </p:nvCxnSpPr>
        <p:spPr bwMode="gray">
          <a:xfrm flipH="1">
            <a:off x="2222941" y="2908279"/>
            <a:ext cx="1566284" cy="2844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281"/>
          <p:cNvCxnSpPr/>
          <p:nvPr/>
        </p:nvCxnSpPr>
        <p:spPr bwMode="gray">
          <a:xfrm flipH="1">
            <a:off x="3198305" y="2908279"/>
            <a:ext cx="590920" cy="2844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285"/>
          <p:cNvCxnSpPr/>
          <p:nvPr/>
        </p:nvCxnSpPr>
        <p:spPr bwMode="gray">
          <a:xfrm flipV="1">
            <a:off x="2284332" y="3518305"/>
            <a:ext cx="911358"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288"/>
          <p:cNvCxnSpPr/>
          <p:nvPr/>
        </p:nvCxnSpPr>
        <p:spPr bwMode="gray">
          <a:xfrm flipH="1" flipV="1">
            <a:off x="2219452" y="3518305"/>
            <a:ext cx="857657"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291"/>
          <p:cNvCxnSpPr/>
          <p:nvPr/>
        </p:nvCxnSpPr>
        <p:spPr bwMode="gray">
          <a:xfrm flipH="1" flipV="1">
            <a:off x="3195689" y="3518305"/>
            <a:ext cx="856486"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295"/>
          <p:cNvCxnSpPr/>
          <p:nvPr/>
        </p:nvCxnSpPr>
        <p:spPr bwMode="gray">
          <a:xfrm flipH="1" flipV="1">
            <a:off x="2219452" y="3518305"/>
            <a:ext cx="1832723"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298"/>
          <p:cNvCxnSpPr/>
          <p:nvPr/>
        </p:nvCxnSpPr>
        <p:spPr bwMode="gray">
          <a:xfrm flipV="1">
            <a:off x="3077109" y="3518305"/>
            <a:ext cx="118581" cy="133138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306"/>
          <p:cNvSpPr txBox="1"/>
          <p:nvPr/>
        </p:nvSpPr>
        <p:spPr bwMode="gray">
          <a:xfrm>
            <a:off x="3293936" y="3213394"/>
            <a:ext cx="1300347"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Native AC</a:t>
            </a:r>
            <a:endParaRPr lang="en-US" altLang="zh-CN"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 </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0" name="图片 14" descr="日志告警服务器-蓝.png"/>
          <p:cNvPicPr>
            <a:picLocks noChangeAspect="1"/>
          </p:cNvPicPr>
          <p:nvPr/>
        </p:nvPicPr>
        <p:blipFill>
          <a:blip r:embed="rId6" cstate="print"/>
          <a:stretch>
            <a:fillRect/>
          </a:stretch>
        </p:blipFill>
        <p:spPr bwMode="gray">
          <a:xfrm>
            <a:off x="2773450" y="5891300"/>
            <a:ext cx="361871" cy="225959"/>
          </a:xfrm>
          <a:prstGeom prst="rect">
            <a:avLst/>
          </a:prstGeom>
        </p:spPr>
      </p:pic>
      <p:pic>
        <p:nvPicPr>
          <p:cNvPr id="101" name="图片 11" descr="开放网络-蓝.png"/>
          <p:cNvPicPr>
            <a:picLocks noChangeAspect="1"/>
          </p:cNvPicPr>
          <p:nvPr/>
        </p:nvPicPr>
        <p:blipFill>
          <a:blip r:embed="rId7" cstate="print"/>
          <a:stretch>
            <a:fillRect/>
          </a:stretch>
        </p:blipFill>
        <p:spPr bwMode="gray">
          <a:xfrm>
            <a:off x="1681053" y="5864998"/>
            <a:ext cx="361871" cy="278562"/>
          </a:xfrm>
          <a:prstGeom prst="rect">
            <a:avLst/>
          </a:prstGeom>
        </p:spPr>
      </p:pic>
      <p:pic>
        <p:nvPicPr>
          <p:cNvPr id="102" name="图片 157" descr="故障链路.png"/>
          <p:cNvPicPr>
            <a:picLocks noChangeAspect="1"/>
          </p:cNvPicPr>
          <p:nvPr/>
        </p:nvPicPr>
        <p:blipFill>
          <a:blip r:embed="rId8" cstate="print"/>
          <a:stretch>
            <a:fillRect/>
          </a:stretch>
        </p:blipFill>
        <p:spPr bwMode="gray">
          <a:xfrm>
            <a:off x="2209014" y="5855760"/>
            <a:ext cx="398346" cy="297039"/>
          </a:xfrm>
          <a:prstGeom prst="rect">
            <a:avLst/>
          </a:prstGeom>
        </p:spPr>
      </p:pic>
      <p:sp>
        <p:nvSpPr>
          <p:cNvPr id="103" name="Freeform 5"/>
          <p:cNvSpPr>
            <a:spLocks noEditPoints="1"/>
          </p:cNvSpPr>
          <p:nvPr/>
        </p:nvSpPr>
        <p:spPr bwMode="gray">
          <a:xfrm flipH="1">
            <a:off x="3402147" y="5863744"/>
            <a:ext cx="305780" cy="281069"/>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chemeClr val="tx1">
              <a:lumMod val="75000"/>
              <a:lumOff val="25000"/>
              <a:alpha val="68000"/>
            </a:schemeClr>
          </a:solid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212"/>
          <p:cNvSpPr txBox="1"/>
          <p:nvPr/>
        </p:nvSpPr>
        <p:spPr bwMode="gray">
          <a:xfrm>
            <a:off x="4213255" y="4162738"/>
            <a:ext cx="937967" cy="276999"/>
          </a:xfrm>
          <a:prstGeom prst="rect">
            <a:avLst/>
          </a:prstGeom>
          <a:noFill/>
        </p:spPr>
        <p:txBody>
          <a:bodyPr wrap="square" rtlCol="0">
            <a:spAutoFit/>
          </a:bodyPr>
          <a:lstStyle/>
          <a:p>
            <a:pPr algn="ctr" fontAlgn="ctr"/>
            <a:r>
              <a:rPr lang="en-US" sz="1200" b="1" dirty="0" smtClean="0">
                <a:solidFill>
                  <a:srgbClr val="30B5C5"/>
                </a:solidFill>
                <a:latin typeface="Huawei Sans" panose="020C0503030203020204" pitchFamily="34" charset="0"/>
              </a:rPr>
              <a:t>CAPWAP</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279897" y="2785190"/>
            <a:ext cx="1294081" cy="238663"/>
          </a:xfrm>
          <a:prstGeom prst="rect">
            <a:avLst/>
          </a:prstGeom>
        </p:spPr>
      </p:pic>
      <p:pic>
        <p:nvPicPr>
          <p:cNvPr id="112" name="图片 76" descr="接入交换机.png"/>
          <p:cNvPicPr>
            <a:picLocks noChangeAspect="1"/>
          </p:cNvPicPr>
          <p:nvPr/>
        </p:nvPicPr>
        <p:blipFill>
          <a:blip r:embed="rId10" cstate="print"/>
          <a:stretch>
            <a:fillRect/>
          </a:stretch>
        </p:blipFill>
        <p:spPr bwMode="gray">
          <a:xfrm>
            <a:off x="3767370" y="2793272"/>
            <a:ext cx="359999" cy="294545"/>
          </a:xfrm>
          <a:prstGeom prst="rect">
            <a:avLst/>
          </a:prstGeom>
        </p:spPr>
      </p:pic>
      <p:pic>
        <p:nvPicPr>
          <p:cNvPr id="113" name="图片 86" descr="核心交换机.png"/>
          <p:cNvPicPr>
            <a:picLocks noChangeAspect="1"/>
          </p:cNvPicPr>
          <p:nvPr/>
        </p:nvPicPr>
        <p:blipFill>
          <a:blip r:embed="rId11" cstate="print"/>
          <a:stretch>
            <a:fillRect/>
          </a:stretch>
        </p:blipFill>
        <p:spPr bwMode="gray">
          <a:xfrm>
            <a:off x="2015786" y="3183749"/>
            <a:ext cx="414309" cy="338981"/>
          </a:xfrm>
          <a:prstGeom prst="rect">
            <a:avLst/>
          </a:prstGeom>
        </p:spPr>
      </p:pic>
      <p:pic>
        <p:nvPicPr>
          <p:cNvPr id="114" name="图片 86" descr="核心交换机.png"/>
          <p:cNvPicPr>
            <a:picLocks noChangeAspect="1"/>
          </p:cNvPicPr>
          <p:nvPr/>
        </p:nvPicPr>
        <p:blipFill>
          <a:blip r:embed="rId11" cstate="print"/>
          <a:stretch>
            <a:fillRect/>
          </a:stretch>
        </p:blipFill>
        <p:spPr bwMode="gray">
          <a:xfrm>
            <a:off x="2988535" y="3183749"/>
            <a:ext cx="414309" cy="338981"/>
          </a:xfrm>
          <a:prstGeom prst="rect">
            <a:avLst/>
          </a:prstGeom>
        </p:spPr>
      </p:pic>
      <p:sp>
        <p:nvSpPr>
          <p:cNvPr id="111" name="圆角矩形 110"/>
          <p:cNvSpPr/>
          <p:nvPr/>
        </p:nvSpPr>
        <p:spPr bwMode="gray">
          <a:xfrm>
            <a:off x="3306835" y="3314228"/>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76" descr="接入交换机.png"/>
          <p:cNvPicPr>
            <a:picLocks noChangeAspect="1"/>
          </p:cNvPicPr>
          <p:nvPr/>
        </p:nvPicPr>
        <p:blipFill>
          <a:blip r:embed="rId10" cstate="print"/>
          <a:stretch>
            <a:fillRect/>
          </a:stretch>
        </p:blipFill>
        <p:spPr bwMode="gray">
          <a:xfrm>
            <a:off x="1138265" y="4849690"/>
            <a:ext cx="359999" cy="294545"/>
          </a:xfrm>
          <a:prstGeom prst="rect">
            <a:avLst/>
          </a:prstGeom>
        </p:spPr>
      </p:pic>
      <p:pic>
        <p:nvPicPr>
          <p:cNvPr id="116" name="图片 76" descr="接入交换机.png"/>
          <p:cNvPicPr>
            <a:picLocks noChangeAspect="1"/>
          </p:cNvPicPr>
          <p:nvPr/>
        </p:nvPicPr>
        <p:blipFill>
          <a:blip r:embed="rId10" cstate="print"/>
          <a:stretch>
            <a:fillRect/>
          </a:stretch>
        </p:blipFill>
        <p:spPr bwMode="gray">
          <a:xfrm>
            <a:off x="2100872" y="4849690"/>
            <a:ext cx="359999" cy="294545"/>
          </a:xfrm>
          <a:prstGeom prst="rect">
            <a:avLst/>
          </a:prstGeom>
        </p:spPr>
      </p:pic>
      <p:pic>
        <p:nvPicPr>
          <p:cNvPr id="117" name="图片 76" descr="接入交换机.png"/>
          <p:cNvPicPr>
            <a:picLocks noChangeAspect="1"/>
          </p:cNvPicPr>
          <p:nvPr/>
        </p:nvPicPr>
        <p:blipFill>
          <a:blip r:embed="rId10" cstate="print"/>
          <a:stretch>
            <a:fillRect/>
          </a:stretch>
        </p:blipFill>
        <p:spPr bwMode="gray">
          <a:xfrm>
            <a:off x="2887829" y="4849690"/>
            <a:ext cx="359999" cy="294545"/>
          </a:xfrm>
          <a:prstGeom prst="rect">
            <a:avLst/>
          </a:prstGeom>
        </p:spPr>
      </p:pic>
      <p:pic>
        <p:nvPicPr>
          <p:cNvPr id="118" name="图片 76" descr="接入交换机.png"/>
          <p:cNvPicPr>
            <a:picLocks noChangeAspect="1"/>
          </p:cNvPicPr>
          <p:nvPr/>
        </p:nvPicPr>
        <p:blipFill>
          <a:blip r:embed="rId10" cstate="print"/>
          <a:stretch>
            <a:fillRect/>
          </a:stretch>
        </p:blipFill>
        <p:spPr bwMode="gray">
          <a:xfrm>
            <a:off x="3861056" y="4849690"/>
            <a:ext cx="359999" cy="294545"/>
          </a:xfrm>
          <a:prstGeom prst="rect">
            <a:avLst/>
          </a:prstGeom>
        </p:spPr>
      </p:pic>
      <p:sp>
        <p:nvSpPr>
          <p:cNvPr id="119" name="矩形 118"/>
          <p:cNvSpPr/>
          <p:nvPr/>
        </p:nvSpPr>
        <p:spPr bwMode="gray">
          <a:xfrm>
            <a:off x="6943660" y="2198792"/>
            <a:ext cx="4096685" cy="3708708"/>
          </a:xfrm>
          <a:prstGeom prst="rect">
            <a:avLst/>
          </a:prstGeom>
        </p:spPr>
        <p:txBody>
          <a:bodyPr wrap="square">
            <a:spAutoFit/>
          </a:bodyPr>
          <a:lstStyle/>
          <a:p>
            <a:pPr fontAlgn="ctr">
              <a:lnSpc>
                <a:spcPts val="2000"/>
              </a:lnSpc>
              <a:spcAft>
                <a:spcPts val="600"/>
              </a:spcAft>
            </a:pPr>
            <a:r>
              <a:rPr lang="en-US" sz="1600" b="1" dirty="0" smtClean="0">
                <a:solidFill>
                  <a:srgbClr val="C7000B"/>
                </a:solidFill>
                <a:latin typeface="Huawei Sans" panose="020C0503030203020204" pitchFamily="34" charset="0"/>
              </a:rPr>
              <a:t>Unified forwarding</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r>
              <a:rPr lang="en-US" sz="1400" dirty="0" smtClean="0">
                <a:solidFill>
                  <a:srgbClr val="1D1D1A"/>
                </a:solidFill>
                <a:latin typeface="Huawei Sans" panose="020C0503030203020204" pitchFamily="34" charset="0"/>
              </a:rPr>
              <a:t>Wired and wireless traffic is centrally processed by the core switch before being forwarded.</a:t>
            </a:r>
            <a:endParaRPr lang="en-US" altLang="zh-CN" sz="140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endParaRPr lang="en-US" altLang="zh-CN" sz="1600" b="1" dirty="0" smtClean="0">
              <a:solidFill>
                <a:srgbClr val="C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r>
              <a:rPr lang="en-US" sz="1600" b="1" dirty="0" smtClean="0">
                <a:solidFill>
                  <a:srgbClr val="C7000B"/>
                </a:solidFill>
                <a:latin typeface="Huawei Sans" panose="020C0503030203020204" pitchFamily="34" charset="0"/>
              </a:rPr>
              <a:t>Unified authentication</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r>
              <a:rPr lang="en-US" sz="1400" dirty="0" smtClean="0">
                <a:solidFill>
                  <a:prstClr val="black"/>
                </a:solidFill>
                <a:latin typeface="Huawei Sans" panose="020C0503030203020204" pitchFamily="34" charset="0"/>
              </a:rPr>
              <a:t>The core switch functions as the unified authentication point and Layer 3 gateway for both wired and wireless users.</a:t>
            </a:r>
            <a:endParaRPr lang="en-US" altLang="zh-CN" sz="14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r>
              <a:rPr lang="en-US" sz="1600" b="1" dirty="0" smtClean="0">
                <a:solidFill>
                  <a:srgbClr val="C7000B"/>
                </a:solidFill>
                <a:latin typeface="Huawei Sans" panose="020C0503030203020204" pitchFamily="34" charset="0"/>
              </a:rPr>
              <a:t>Unified policy execution</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000"/>
              </a:lnSpc>
              <a:spcAft>
                <a:spcPts val="600"/>
              </a:spcAft>
            </a:pPr>
            <a:r>
              <a:rPr lang="en-US" sz="1400" dirty="0" smtClean="0">
                <a:solidFill>
                  <a:prstClr val="black"/>
                </a:solidFill>
                <a:latin typeface="Huawei Sans" panose="020C0503030203020204" pitchFamily="34" charset="0"/>
              </a:rPr>
              <a:t>The core switch is the policy enforcement point for </a:t>
            </a:r>
            <a:r>
              <a:rPr lang="en-US" altLang="zh-CN" sz="1400" dirty="0" smtClean="0">
                <a:solidFill>
                  <a:prstClr val="black"/>
                </a:solidFill>
                <a:latin typeface="Huawei Sans" panose="020C0503030203020204" pitchFamily="34" charset="0"/>
              </a:rPr>
              <a:t>both </a:t>
            </a:r>
            <a:r>
              <a:rPr lang="en-US" sz="1400" dirty="0" smtClean="0">
                <a:solidFill>
                  <a:prstClr val="black"/>
                </a:solidFill>
                <a:latin typeface="Huawei Sans" panose="020C0503030203020204" pitchFamily="34" charset="0"/>
              </a:rPr>
              <a:t>wired and wireless users.</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39672253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dirty="0">
                <a:solidFill>
                  <a:schemeClr val="bg1">
                    <a:lumMod val="50000"/>
                  </a:schemeClr>
                </a:solidFill>
              </a:rPr>
              <a:t>Fabric and Overlay Network Design</a:t>
            </a:r>
          </a:p>
          <a:p>
            <a:r>
              <a:rPr lang="en-US" altLang="zh-CN" sz="1800" dirty="0">
                <a:solidFill>
                  <a:schemeClr val="bg1">
                    <a:lumMod val="50000"/>
                  </a:schemeClr>
                </a:solidFill>
              </a:rPr>
              <a:t>Admission Control and Free Mobility Design</a:t>
            </a:r>
          </a:p>
          <a:p>
            <a:r>
              <a:rPr lang="en-US" altLang="zh-CN" sz="1800" dirty="0">
                <a:solidFill>
                  <a:schemeClr val="bg1">
                    <a:lumMod val="50000"/>
                  </a:schemeClr>
                </a:solidFill>
              </a:rPr>
              <a:t>WLAN Design</a:t>
            </a:r>
          </a:p>
          <a:p>
            <a:r>
              <a:rPr lang="en-US" altLang="zh-CN" sz="1800" b="1" dirty="0"/>
              <a:t>Egress Network Design</a:t>
            </a:r>
          </a:p>
          <a:p>
            <a:r>
              <a:rPr lang="en-US" altLang="zh-CN" sz="1800" dirty="0">
                <a:solidFill>
                  <a:schemeClr val="bg1">
                    <a:lumMod val="50000"/>
                  </a:schemeClr>
                </a:solidFill>
              </a:rPr>
              <a:t>Network Security and </a:t>
            </a:r>
            <a:r>
              <a:rPr lang="en-US" altLang="zh-CN" sz="1800" dirty="0" err="1">
                <a:solidFill>
                  <a:schemeClr val="bg1">
                    <a:lumMod val="50000"/>
                  </a:schemeClr>
                </a:solidFill>
              </a:rPr>
              <a:t>QoS</a:t>
            </a:r>
            <a:r>
              <a:rPr lang="en-US" altLang="zh-CN" sz="1800" dirty="0">
                <a:solidFill>
                  <a:schemeClr val="bg1">
                    <a:lumMod val="50000"/>
                  </a:schemeClr>
                </a:solidFill>
              </a:rPr>
              <a:t> Design</a:t>
            </a:r>
          </a:p>
          <a:p>
            <a:r>
              <a:rPr lang="en-US" altLang="zh-CN" sz="1800" dirty="0">
                <a:solidFill>
                  <a:schemeClr val="bg1">
                    <a:lumMod val="50000"/>
                  </a:schemeClr>
                </a:solidFill>
              </a:rPr>
              <a:t>O&amp;M </a:t>
            </a:r>
            <a:r>
              <a:rPr lang="en-US" altLang="zh-CN" sz="1800" dirty="0" smtClean="0">
                <a:solidFill>
                  <a:schemeClr val="bg1">
                    <a:lumMod val="50000"/>
                  </a:schemeClr>
                </a:solidFill>
              </a:rPr>
              <a:t>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90802403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ounded Rectangle 96"/>
          <p:cNvSpPr/>
          <p:nvPr/>
        </p:nvSpPr>
        <p:spPr bwMode="gray">
          <a:xfrm>
            <a:off x="795419" y="1619879"/>
            <a:ext cx="4422753" cy="810007"/>
          </a:xfrm>
          <a:prstGeom prst="roundRect">
            <a:avLst>
              <a:gd name="adj" fmla="val 7423"/>
            </a:avLst>
          </a:prstGeom>
          <a:pattFill prst="dkUpDiag">
            <a:fgClr>
              <a:srgbClr val="E3F6F8"/>
            </a:fgClr>
            <a:bgClr>
              <a:schemeClr val="bg1"/>
            </a:bgClr>
          </a:patt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Network Egress Design Overview</a:t>
            </a:r>
            <a:endParaRPr lang="en-US" altLang="zh-CN" dirty="0">
              <a:sym typeface="Huawei Sans" panose="020C0503030203020204" pitchFamily="34" charset="0"/>
            </a:endParaRPr>
          </a:p>
        </p:txBody>
      </p:sp>
      <p:sp>
        <p:nvSpPr>
          <p:cNvPr id="127" name="文本占位符 126"/>
          <p:cNvSpPr>
            <a:spLocks noGrp="1"/>
          </p:cNvSpPr>
          <p:nvPr>
            <p:ph type="body" sz="quarter" idx="10"/>
          </p:nvPr>
        </p:nvSpPr>
        <p:spPr bwMode="gray">
          <a:xfrm>
            <a:off x="5222250" y="1052513"/>
            <a:ext cx="6526837" cy="5148261"/>
          </a:xfrm>
        </p:spPr>
        <p:txBody>
          <a:bodyPr/>
          <a:lstStyle/>
          <a:p>
            <a:r>
              <a:rPr lang="en-US" sz="1400" dirty="0" smtClean="0"/>
              <a:t>As the boundary between a campus network and external networks (including the Internet and WAN), the egress zone is responsible for communication and security protection between internal and external networks.</a:t>
            </a:r>
          </a:p>
          <a:p>
            <a:r>
              <a:rPr lang="en-US" sz="1400" dirty="0" smtClean="0"/>
              <a:t>The requirements for the egress zone design are as follows:</a:t>
            </a:r>
            <a:endParaRPr lang="en-US" altLang="zh-CN" sz="1400" dirty="0" smtClean="0">
              <a:sym typeface="Huawei Sans" panose="020C0503030203020204" pitchFamily="34" charset="0"/>
            </a:endParaRPr>
          </a:p>
          <a:p>
            <a:pPr lvl="1"/>
            <a:r>
              <a:rPr lang="en-US" sz="1200" b="1" dirty="0" smtClean="0"/>
              <a:t>Network connectivity: </a:t>
            </a:r>
            <a:r>
              <a:rPr lang="en-US" sz="1200" dirty="0" smtClean="0"/>
              <a:t>Internal users can access external networks. If the campus network provides access for external users, external users should be able to access the internal network.</a:t>
            </a:r>
            <a:endParaRPr lang="en-US" altLang="zh-CN" sz="1200" dirty="0" smtClean="0">
              <a:sym typeface="Huawei Sans" panose="020C0503030203020204" pitchFamily="34" charset="0"/>
            </a:endParaRPr>
          </a:p>
          <a:p>
            <a:pPr lvl="1"/>
            <a:r>
              <a:rPr lang="en-US" sz="1200" b="1" dirty="0" smtClean="0"/>
              <a:t>Network security: </a:t>
            </a:r>
            <a:r>
              <a:rPr lang="en-US" sz="1200" dirty="0" smtClean="0"/>
              <a:t>To ensure that the campus network is secure and controllable, especially border security, firewalls and the Intrusion Prevention System (IPS) devices need to be configured. Security components are selected based on security requirements and investment scales.</a:t>
            </a:r>
          </a:p>
          <a:p>
            <a:pPr lvl="1"/>
            <a:r>
              <a:rPr lang="en-US" sz="1200" b="1" dirty="0" smtClean="0"/>
              <a:t>Flexible access modes: </a:t>
            </a:r>
            <a:r>
              <a:rPr lang="en-US" sz="1200" dirty="0" smtClean="0"/>
              <a:t>Various access modes are provided, including LAN-side and WAN-side access.</a:t>
            </a:r>
          </a:p>
          <a:p>
            <a:pPr lvl="1"/>
            <a:r>
              <a:rPr lang="en-US" sz="1200" b="1" dirty="0" smtClean="0"/>
              <a:t>Strong service control capability: </a:t>
            </a:r>
            <a:r>
              <a:rPr lang="en-US" sz="1200" dirty="0" smtClean="0"/>
              <a:t>Service deployment and isolation are easy to implement, and various VPN access modes are provided, including IPsec VPN, SSL VPN, and MPLS VPN.</a:t>
            </a:r>
            <a:endParaRPr lang="en-US" altLang="zh-CN" sz="1200" dirty="0">
              <a:sym typeface="Huawei Sans" panose="020C0503030203020204" pitchFamily="34" charset="0"/>
            </a:endParaRPr>
          </a:p>
        </p:txBody>
      </p:sp>
      <p:pic>
        <p:nvPicPr>
          <p:cNvPr id="9" name="图片 105" descr="AP.png"/>
          <p:cNvPicPr>
            <a:picLocks noChangeAspect="1"/>
          </p:cNvPicPr>
          <p:nvPr/>
        </p:nvPicPr>
        <p:blipFill>
          <a:blip r:embed="rId3" cstate="print"/>
          <a:stretch>
            <a:fillRect/>
          </a:stretch>
        </p:blipFill>
        <p:spPr bwMode="gray">
          <a:xfrm>
            <a:off x="4139806" y="4860690"/>
            <a:ext cx="335297" cy="274335"/>
          </a:xfrm>
          <a:prstGeom prst="rect">
            <a:avLst/>
          </a:prstGeom>
        </p:spPr>
      </p:pic>
      <p:cxnSp>
        <p:nvCxnSpPr>
          <p:cNvPr id="10" name="Straight Connector 9"/>
          <p:cNvCxnSpPr>
            <a:stCxn id="9" idx="0"/>
            <a:endCxn id="37" idx="2"/>
          </p:cNvCxnSpPr>
          <p:nvPr/>
        </p:nvCxnSpPr>
        <p:spPr bwMode="gray">
          <a:xfrm flipV="1">
            <a:off x="4307455" y="4673563"/>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5" descr="AP.png"/>
          <p:cNvPicPr>
            <a:picLocks noChangeAspect="1"/>
          </p:cNvPicPr>
          <p:nvPr/>
        </p:nvPicPr>
        <p:blipFill>
          <a:blip r:embed="rId3" cstate="print"/>
          <a:stretch>
            <a:fillRect/>
          </a:stretch>
        </p:blipFill>
        <p:spPr bwMode="gray">
          <a:xfrm>
            <a:off x="2651711" y="4860690"/>
            <a:ext cx="335297" cy="274335"/>
          </a:xfrm>
          <a:prstGeom prst="rect">
            <a:avLst/>
          </a:prstGeom>
        </p:spPr>
      </p:pic>
      <p:cxnSp>
        <p:nvCxnSpPr>
          <p:cNvPr id="14" name="Straight Connector 14"/>
          <p:cNvCxnSpPr>
            <a:stCxn id="12" idx="3"/>
            <a:endCxn id="13" idx="1"/>
          </p:cNvCxnSpPr>
          <p:nvPr/>
        </p:nvCxnSpPr>
        <p:spPr bwMode="gray">
          <a:xfrm>
            <a:off x="2926649" y="3139936"/>
            <a:ext cx="493160"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cstate="print"/>
          <a:stretch>
            <a:fillRect/>
          </a:stretch>
        </p:blipFill>
        <p:spPr bwMode="gray">
          <a:xfrm>
            <a:off x="1832949" y="3739272"/>
            <a:ext cx="335297" cy="274335"/>
          </a:xfrm>
          <a:prstGeom prst="rect">
            <a:avLst/>
          </a:prstGeom>
        </p:spPr>
      </p:pic>
      <p:pic>
        <p:nvPicPr>
          <p:cNvPr id="16" name="图片 87" descr="汇聚交换机.png"/>
          <p:cNvPicPr>
            <a:picLocks noChangeAspect="1"/>
          </p:cNvPicPr>
          <p:nvPr/>
        </p:nvPicPr>
        <p:blipFill>
          <a:blip r:embed="rId4" cstate="print"/>
          <a:stretch>
            <a:fillRect/>
          </a:stretch>
        </p:blipFill>
        <p:spPr bwMode="gray">
          <a:xfrm>
            <a:off x="2652698" y="3739272"/>
            <a:ext cx="335297" cy="274335"/>
          </a:xfrm>
          <a:prstGeom prst="rect">
            <a:avLst/>
          </a:prstGeom>
        </p:spPr>
      </p:pic>
      <p:cxnSp>
        <p:nvCxnSpPr>
          <p:cNvPr id="17" name="Straight Connector 17"/>
          <p:cNvCxnSpPr>
            <a:stCxn id="15" idx="3"/>
            <a:endCxn id="16" idx="1"/>
          </p:cNvCxnSpPr>
          <p:nvPr/>
        </p:nvCxnSpPr>
        <p:spPr bwMode="gray">
          <a:xfrm>
            <a:off x="2168246" y="3876440"/>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4" cstate="print"/>
          <a:stretch>
            <a:fillRect/>
          </a:stretch>
        </p:blipFill>
        <p:spPr bwMode="gray">
          <a:xfrm>
            <a:off x="3319997" y="3739272"/>
            <a:ext cx="335297" cy="274335"/>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4140733" y="3739272"/>
            <a:ext cx="335297" cy="274335"/>
          </a:xfrm>
          <a:prstGeom prst="rect">
            <a:avLst/>
          </a:prstGeom>
        </p:spPr>
      </p:pic>
      <p:cxnSp>
        <p:nvCxnSpPr>
          <p:cNvPr id="20" name="Straight Connector 22"/>
          <p:cNvCxnSpPr>
            <a:stCxn id="18" idx="3"/>
            <a:endCxn id="19" idx="1"/>
          </p:cNvCxnSpPr>
          <p:nvPr/>
        </p:nvCxnSpPr>
        <p:spPr bwMode="gray">
          <a:xfrm>
            <a:off x="3655294" y="3876440"/>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Straight Connector 23"/>
          <p:cNvCxnSpPr>
            <a:stCxn id="15" idx="0"/>
            <a:endCxn id="12" idx="2"/>
          </p:cNvCxnSpPr>
          <p:nvPr/>
        </p:nvCxnSpPr>
        <p:spPr bwMode="gray">
          <a:xfrm flipV="1">
            <a:off x="2000598" y="3277103"/>
            <a:ext cx="758403"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4"/>
          <p:cNvCxnSpPr>
            <a:stCxn id="16" idx="0"/>
            <a:endCxn id="13" idx="2"/>
          </p:cNvCxnSpPr>
          <p:nvPr/>
        </p:nvCxnSpPr>
        <p:spPr bwMode="gray">
          <a:xfrm flipV="1">
            <a:off x="2820347" y="3277103"/>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a:stCxn id="18" idx="0"/>
            <a:endCxn id="12" idx="2"/>
          </p:cNvCxnSpPr>
          <p:nvPr/>
        </p:nvCxnSpPr>
        <p:spPr bwMode="gray">
          <a:xfrm flipH="1" flipV="1">
            <a:off x="2759001" y="3277103"/>
            <a:ext cx="728645"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6"/>
          <p:cNvCxnSpPr>
            <a:stCxn id="19" idx="0"/>
            <a:endCxn id="13" idx="2"/>
          </p:cNvCxnSpPr>
          <p:nvPr/>
        </p:nvCxnSpPr>
        <p:spPr bwMode="gray">
          <a:xfrm flipH="1" flipV="1">
            <a:off x="3587458" y="3277103"/>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27"/>
          <p:cNvSpPr/>
          <p:nvPr/>
        </p:nvSpPr>
        <p:spPr bwMode="gray">
          <a:xfrm rot="2387647">
            <a:off x="2502653" y="3479765"/>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106" descr="堆叠交换机蓝.png"/>
          <p:cNvPicPr>
            <a:picLocks noChangeAspect="1"/>
          </p:cNvPicPr>
          <p:nvPr/>
        </p:nvPicPr>
        <p:blipFill>
          <a:blip r:embed="rId5" cstate="print"/>
          <a:stretch>
            <a:fillRect/>
          </a:stretch>
        </p:blipFill>
        <p:spPr bwMode="gray">
          <a:xfrm>
            <a:off x="1832052" y="4397761"/>
            <a:ext cx="337091" cy="275802"/>
          </a:xfrm>
          <a:prstGeom prst="rect">
            <a:avLst/>
          </a:prstGeom>
        </p:spPr>
      </p:pic>
      <p:pic>
        <p:nvPicPr>
          <p:cNvPr id="27" name="图片 106" descr="堆叠交换机蓝.png"/>
          <p:cNvPicPr>
            <a:picLocks noChangeAspect="1"/>
          </p:cNvPicPr>
          <p:nvPr/>
        </p:nvPicPr>
        <p:blipFill>
          <a:blip r:embed="rId5" cstate="print"/>
          <a:stretch>
            <a:fillRect/>
          </a:stretch>
        </p:blipFill>
        <p:spPr bwMode="gray">
          <a:xfrm>
            <a:off x="2651801" y="4397761"/>
            <a:ext cx="337091" cy="275802"/>
          </a:xfrm>
          <a:prstGeom prst="rect">
            <a:avLst/>
          </a:prstGeom>
        </p:spPr>
      </p:pic>
      <p:cxnSp>
        <p:nvCxnSpPr>
          <p:cNvPr id="28" name="Straight Connector 30"/>
          <p:cNvCxnSpPr>
            <a:stCxn id="26" idx="0"/>
            <a:endCxn id="15" idx="2"/>
          </p:cNvCxnSpPr>
          <p:nvPr/>
        </p:nvCxnSpPr>
        <p:spPr bwMode="gray">
          <a:xfrm flipV="1">
            <a:off x="2000598"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a:stCxn id="26" idx="0"/>
            <a:endCxn id="16" idx="2"/>
          </p:cNvCxnSpPr>
          <p:nvPr/>
        </p:nvCxnSpPr>
        <p:spPr bwMode="gray">
          <a:xfrm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2"/>
          <p:cNvCxnSpPr>
            <a:stCxn id="27" idx="0"/>
            <a:endCxn id="15" idx="2"/>
          </p:cNvCxnSpPr>
          <p:nvPr/>
        </p:nvCxnSpPr>
        <p:spPr bwMode="gray">
          <a:xfrm flipH="1" flipV="1">
            <a:off x="2000598" y="4013607"/>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27" idx="0"/>
            <a:endCxn id="16" idx="2"/>
          </p:cNvCxnSpPr>
          <p:nvPr/>
        </p:nvCxnSpPr>
        <p:spPr bwMode="gray">
          <a:xfrm flipV="1">
            <a:off x="2820347"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Group 34"/>
          <p:cNvGrpSpPr/>
          <p:nvPr/>
        </p:nvGrpSpPr>
        <p:grpSpPr bwMode="gray">
          <a:xfrm>
            <a:off x="2279489" y="4503864"/>
            <a:ext cx="261965" cy="61979"/>
            <a:chOff x="559282" y="6488261"/>
            <a:chExt cx="261965" cy="61979"/>
          </a:xfrm>
          <a:solidFill>
            <a:schemeClr val="bg1">
              <a:lumMod val="50000"/>
            </a:schemeClr>
          </a:solidFill>
        </p:grpSpPr>
        <p:sp>
          <p:nvSpPr>
            <p:cNvPr id="33"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6" name="图片 106" descr="堆叠交换机蓝.png"/>
          <p:cNvPicPr>
            <a:picLocks noChangeAspect="1"/>
          </p:cNvPicPr>
          <p:nvPr/>
        </p:nvPicPr>
        <p:blipFill>
          <a:blip r:embed="rId5" cstate="print"/>
          <a:stretch>
            <a:fillRect/>
          </a:stretch>
        </p:blipFill>
        <p:spPr bwMode="gray">
          <a:xfrm>
            <a:off x="3319100" y="4397761"/>
            <a:ext cx="337091" cy="275802"/>
          </a:xfrm>
          <a:prstGeom prst="rect">
            <a:avLst/>
          </a:prstGeom>
        </p:spPr>
      </p:pic>
      <p:pic>
        <p:nvPicPr>
          <p:cNvPr id="37" name="图片 106" descr="堆叠交换机蓝.png"/>
          <p:cNvPicPr>
            <a:picLocks noChangeAspect="1"/>
          </p:cNvPicPr>
          <p:nvPr/>
        </p:nvPicPr>
        <p:blipFill>
          <a:blip r:embed="rId5" cstate="print"/>
          <a:stretch>
            <a:fillRect/>
          </a:stretch>
        </p:blipFill>
        <p:spPr bwMode="gray">
          <a:xfrm>
            <a:off x="4139836" y="4397761"/>
            <a:ext cx="337091" cy="275802"/>
          </a:xfrm>
          <a:prstGeom prst="rect">
            <a:avLst/>
          </a:prstGeom>
        </p:spPr>
      </p:pic>
      <p:grpSp>
        <p:nvGrpSpPr>
          <p:cNvPr id="38" name="Group 40"/>
          <p:cNvGrpSpPr/>
          <p:nvPr/>
        </p:nvGrpSpPr>
        <p:grpSpPr bwMode="gray">
          <a:xfrm>
            <a:off x="3767524" y="4503864"/>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Straight Connector 44"/>
          <p:cNvCxnSpPr>
            <a:stCxn id="36" idx="0"/>
            <a:endCxn id="18" idx="2"/>
          </p:cNvCxnSpPr>
          <p:nvPr/>
        </p:nvCxnSpPr>
        <p:spPr bwMode="gray">
          <a:xfrm flipV="1">
            <a:off x="3487646"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5"/>
          <p:cNvCxnSpPr>
            <a:stCxn id="37" idx="0"/>
            <a:endCxn id="19" idx="2"/>
          </p:cNvCxnSpPr>
          <p:nvPr/>
        </p:nvCxnSpPr>
        <p:spPr bwMode="gray">
          <a:xfrm flipV="1">
            <a:off x="4308382" y="4013607"/>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6"/>
          <p:cNvCxnSpPr>
            <a:stCxn id="36" idx="0"/>
            <a:endCxn id="19" idx="2"/>
          </p:cNvCxnSpPr>
          <p:nvPr/>
        </p:nvCxnSpPr>
        <p:spPr bwMode="gray">
          <a:xfrm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7"/>
          <p:cNvCxnSpPr>
            <a:stCxn id="37" idx="0"/>
            <a:endCxn id="18" idx="2"/>
          </p:cNvCxnSpPr>
          <p:nvPr/>
        </p:nvCxnSpPr>
        <p:spPr bwMode="gray">
          <a:xfrm flipH="1" flipV="1">
            <a:off x="3487646" y="4013607"/>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8"/>
          <p:cNvCxnSpPr>
            <a:stCxn id="11" idx="0"/>
            <a:endCxn id="27" idx="2"/>
          </p:cNvCxnSpPr>
          <p:nvPr/>
        </p:nvCxnSpPr>
        <p:spPr bwMode="gray">
          <a:xfrm flipV="1">
            <a:off x="2819360" y="4673563"/>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3418912" y="1660897"/>
            <a:ext cx="337091" cy="275801"/>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2590455" y="1660897"/>
            <a:ext cx="337091" cy="275801"/>
          </a:xfrm>
          <a:prstGeom prst="rect">
            <a:avLst/>
          </a:prstGeom>
          <a:noFill/>
        </p:spPr>
      </p:pic>
      <p:cxnSp>
        <p:nvCxnSpPr>
          <p:cNvPr id="49" name="Straight Connector 52"/>
          <p:cNvCxnSpPr>
            <a:stCxn id="48" idx="2"/>
            <a:endCxn id="58" idx="0"/>
          </p:cNvCxnSpPr>
          <p:nvPr/>
        </p:nvCxnSpPr>
        <p:spPr bwMode="gray">
          <a:xfrm>
            <a:off x="3587458"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3"/>
          <p:cNvCxnSpPr>
            <a:stCxn id="47" idx="2"/>
            <a:endCxn id="57" idx="0"/>
          </p:cNvCxnSpPr>
          <p:nvPr/>
        </p:nvCxnSpPr>
        <p:spPr bwMode="gray">
          <a:xfrm>
            <a:off x="2759001" y="1936698"/>
            <a:ext cx="0" cy="169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4"/>
          <p:cNvCxnSpPr>
            <a:stCxn id="47" idx="3"/>
            <a:endCxn id="48" idx="1"/>
          </p:cNvCxnSpPr>
          <p:nvPr/>
        </p:nvCxnSpPr>
        <p:spPr bwMode="gray">
          <a:xfrm>
            <a:off x="2927546" y="1798798"/>
            <a:ext cx="49136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Oval 57"/>
          <p:cNvSpPr/>
          <p:nvPr/>
        </p:nvSpPr>
        <p:spPr bwMode="gray">
          <a:xfrm rot="1782887">
            <a:off x="1933720" y="421749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8"/>
          <p:cNvSpPr/>
          <p:nvPr/>
        </p:nvSpPr>
        <p:spPr bwMode="gray">
          <a:xfrm rot="19401600">
            <a:off x="2581315" y="42059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Oval 59"/>
          <p:cNvSpPr/>
          <p:nvPr/>
        </p:nvSpPr>
        <p:spPr bwMode="gray">
          <a:xfrm rot="1782887">
            <a:off x="3406824" y="422902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60"/>
          <p:cNvSpPr/>
          <p:nvPr/>
        </p:nvSpPr>
        <p:spPr bwMode="gray">
          <a:xfrm rot="19401600">
            <a:off x="4070537" y="422426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72"/>
          <p:cNvSpPr/>
          <p:nvPr/>
        </p:nvSpPr>
        <p:spPr bwMode="gray">
          <a:xfrm rot="19137847">
            <a:off x="3274497" y="3467994"/>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18912" y="2106182"/>
            <a:ext cx="337091" cy="275801"/>
          </a:xfrm>
          <a:prstGeom prst="rect">
            <a:avLst/>
          </a:prstGeom>
        </p:spPr>
      </p:pic>
      <p:pic>
        <p:nvPicPr>
          <p:cNvPr id="5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590455" y="2106182"/>
            <a:ext cx="337091" cy="275801"/>
          </a:xfrm>
          <a:prstGeom prst="rect">
            <a:avLst/>
          </a:prstGeom>
        </p:spPr>
      </p:pic>
      <p:cxnSp>
        <p:nvCxnSpPr>
          <p:cNvPr id="59" name="Straight Connector 93"/>
          <p:cNvCxnSpPr>
            <a:stCxn id="57" idx="3"/>
            <a:endCxn id="58" idx="1"/>
          </p:cNvCxnSpPr>
          <p:nvPr/>
        </p:nvCxnSpPr>
        <p:spPr bwMode="gray">
          <a:xfrm>
            <a:off x="2927546" y="2244083"/>
            <a:ext cx="49136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86"/>
          <p:cNvSpPr txBox="1"/>
          <p:nvPr/>
        </p:nvSpPr>
        <p:spPr bwMode="gray">
          <a:xfrm>
            <a:off x="676276" y="3030882"/>
            <a:ext cx="896399" cy="276999"/>
          </a:xfrm>
          <a:prstGeom prst="rect">
            <a:avLst/>
          </a:prstGeom>
          <a:noFill/>
        </p:spPr>
        <p:txBody>
          <a:bodyPr wrap="none" rtlCol="0">
            <a:no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88"/>
          <p:cNvSpPr txBox="1"/>
          <p:nvPr/>
        </p:nvSpPr>
        <p:spPr bwMode="gray">
          <a:xfrm>
            <a:off x="676276" y="3695814"/>
            <a:ext cx="1161700" cy="426144"/>
          </a:xfrm>
          <a:prstGeom prst="rect">
            <a:avLst/>
          </a:prstGeom>
          <a:noFill/>
        </p:spPr>
        <p:txBody>
          <a:bodyPr wrap="square" rtlCol="0">
            <a:no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9"/>
          <p:cNvSpPr txBox="1"/>
          <p:nvPr/>
        </p:nvSpPr>
        <p:spPr bwMode="gray">
          <a:xfrm>
            <a:off x="676276" y="4419716"/>
            <a:ext cx="1029449" cy="276999"/>
          </a:xfrm>
          <a:prstGeom prst="rect">
            <a:avLst/>
          </a:prstGeom>
          <a:noFill/>
        </p:spPr>
        <p:txBody>
          <a:bodyPr wrap="none" rtlCol="0">
            <a:no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Connector 81"/>
          <p:cNvCxnSpPr/>
          <p:nvPr/>
        </p:nvCxnSpPr>
        <p:spPr bwMode="gray">
          <a:xfrm>
            <a:off x="742504" y="5205154"/>
            <a:ext cx="4356000" cy="0"/>
          </a:xfrm>
          <a:prstGeom prst="line">
            <a:avLst/>
          </a:prstGeom>
          <a:noFill/>
          <a:ln w="19050" cap="flat" cmpd="sng" algn="ctr">
            <a:solidFill>
              <a:sysClr val="window" lastClr="FFFFFF">
                <a:lumMod val="85000"/>
              </a:sysClr>
            </a:solidFill>
            <a:prstDash val="sysDot"/>
            <a:miter lim="800000"/>
          </a:ln>
          <a:effectLst/>
        </p:spPr>
      </p:cxnSp>
      <p:cxnSp>
        <p:nvCxnSpPr>
          <p:cNvPr id="66" name="Straight Connector 82"/>
          <p:cNvCxnSpPr/>
          <p:nvPr/>
        </p:nvCxnSpPr>
        <p:spPr bwMode="gray">
          <a:xfrm flipV="1">
            <a:off x="742504" y="5695244"/>
            <a:ext cx="4356000" cy="10473"/>
          </a:xfrm>
          <a:prstGeom prst="line">
            <a:avLst/>
          </a:prstGeom>
          <a:noFill/>
          <a:ln w="19050" cap="flat" cmpd="sng" algn="ctr">
            <a:solidFill>
              <a:sysClr val="window" lastClr="FFFFFF">
                <a:lumMod val="85000"/>
              </a:sysClr>
            </a:solidFill>
            <a:prstDash val="sysDot"/>
            <a:miter lim="800000"/>
          </a:ln>
          <a:effectLst/>
        </p:spPr>
      </p:cxnSp>
      <p:cxnSp>
        <p:nvCxnSpPr>
          <p:cNvPr id="67" name="Straight Connector 19"/>
          <p:cNvCxnSpPr/>
          <p:nvPr/>
        </p:nvCxnSpPr>
        <p:spPr bwMode="gray">
          <a:xfrm>
            <a:off x="3368596" y="5998406"/>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68" name="TextBox 20"/>
          <p:cNvSpPr txBox="1"/>
          <p:nvPr/>
        </p:nvSpPr>
        <p:spPr bwMode="gray">
          <a:xfrm>
            <a:off x="3637078" y="5855840"/>
            <a:ext cx="1083951" cy="253916"/>
          </a:xfrm>
          <a:prstGeom prst="rect">
            <a:avLst/>
          </a:prstGeom>
          <a:noFill/>
        </p:spPr>
        <p:txBody>
          <a:bodyPr wrap="none" rtlCol="0">
            <a:noAutofit/>
          </a:bodyPr>
          <a:lstStyle/>
          <a:p>
            <a:pPr fontAlgn="ctr">
              <a:spcBef>
                <a:spcPts val="0"/>
              </a:spcBef>
              <a:spcAft>
                <a:spcPts val="0"/>
              </a:spcAft>
            </a:pPr>
            <a:r>
              <a:rPr lang="en-US" sz="1200" dirty="0" err="1" smtClean="0">
                <a:solidFill>
                  <a:prstClr val="black"/>
                </a:solidFill>
                <a:latin typeface="Huawei Sans" panose="020C0503030203020204" pitchFamily="34" charset="0"/>
              </a:rPr>
              <a:t>iStack</a:t>
            </a:r>
            <a:r>
              <a:rPr lang="en-US" sz="1200" dirty="0" smtClean="0">
                <a:solidFill>
                  <a:prstClr val="black"/>
                </a:solidFill>
                <a:latin typeface="Huawei Sans" panose="020C0503030203020204" pitchFamily="34" charset="0"/>
              </a:rPr>
              <a:t>/CSS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14" descr="日志告警服务器-蓝.png"/>
          <p:cNvPicPr>
            <a:picLocks noChangeAspect="1"/>
          </p:cNvPicPr>
          <p:nvPr/>
        </p:nvPicPr>
        <p:blipFill>
          <a:blip r:embed="rId8" cstate="print"/>
          <a:stretch>
            <a:fillRect/>
          </a:stretch>
        </p:blipFill>
        <p:spPr bwMode="gray">
          <a:xfrm>
            <a:off x="1784168" y="5376151"/>
            <a:ext cx="304595" cy="190195"/>
          </a:xfrm>
          <a:prstGeom prst="rect">
            <a:avLst/>
          </a:prstGeom>
        </p:spPr>
      </p:pic>
      <p:pic>
        <p:nvPicPr>
          <p:cNvPr id="70" name="图片 42" descr="IP电话.png"/>
          <p:cNvPicPr>
            <a:picLocks noChangeAspect="1"/>
          </p:cNvPicPr>
          <p:nvPr/>
        </p:nvPicPr>
        <p:blipFill>
          <a:blip r:embed="rId9" cstate="print"/>
          <a:stretch>
            <a:fillRect/>
          </a:stretch>
        </p:blipFill>
        <p:spPr bwMode="gray">
          <a:xfrm>
            <a:off x="2639812" y="5313658"/>
            <a:ext cx="335265" cy="315180"/>
          </a:xfrm>
          <a:prstGeom prst="rect">
            <a:avLst/>
          </a:prstGeom>
        </p:spPr>
      </p:pic>
      <p:pic>
        <p:nvPicPr>
          <p:cNvPr id="71" name="图片 11" descr="开放网络-蓝.png"/>
          <p:cNvPicPr>
            <a:picLocks noChangeAspect="1"/>
          </p:cNvPicPr>
          <p:nvPr/>
        </p:nvPicPr>
        <p:blipFill>
          <a:blip r:embed="rId10" cstate="print"/>
          <a:stretch>
            <a:fillRect/>
          </a:stretch>
        </p:blipFill>
        <p:spPr bwMode="gray">
          <a:xfrm>
            <a:off x="3303283" y="5354012"/>
            <a:ext cx="304595" cy="234472"/>
          </a:xfrm>
          <a:prstGeom prst="rect">
            <a:avLst/>
          </a:prstGeom>
        </p:spPr>
      </p:pic>
      <p:pic>
        <p:nvPicPr>
          <p:cNvPr id="72" name="图片 158" descr="SAN网络-蓝.png"/>
          <p:cNvPicPr>
            <a:picLocks noChangeAspect="1"/>
          </p:cNvPicPr>
          <p:nvPr/>
        </p:nvPicPr>
        <p:blipFill>
          <a:blip r:embed="rId11" cstate="print"/>
          <a:stretch>
            <a:fillRect/>
          </a:stretch>
        </p:blipFill>
        <p:spPr bwMode="gray">
          <a:xfrm>
            <a:off x="2281227" y="5335170"/>
            <a:ext cx="166121" cy="272157"/>
          </a:xfrm>
          <a:prstGeom prst="rect">
            <a:avLst/>
          </a:prstGeom>
        </p:spPr>
      </p:pic>
      <p:pic>
        <p:nvPicPr>
          <p:cNvPr id="73" name="图片 47" descr="打印机.png"/>
          <p:cNvPicPr>
            <a:picLocks noChangeAspect="1"/>
          </p:cNvPicPr>
          <p:nvPr/>
        </p:nvPicPr>
        <p:blipFill>
          <a:blip r:embed="rId12" cstate="print"/>
          <a:stretch>
            <a:fillRect/>
          </a:stretch>
        </p:blipFill>
        <p:spPr bwMode="gray">
          <a:xfrm>
            <a:off x="4179184" y="5338246"/>
            <a:ext cx="334175" cy="266004"/>
          </a:xfrm>
          <a:prstGeom prst="rect">
            <a:avLst/>
          </a:prstGeom>
        </p:spPr>
      </p:pic>
      <p:pic>
        <p:nvPicPr>
          <p:cNvPr id="74" name="图片 157" descr="故障链路.png"/>
          <p:cNvPicPr>
            <a:picLocks noChangeAspect="1"/>
          </p:cNvPicPr>
          <p:nvPr/>
        </p:nvPicPr>
        <p:blipFill>
          <a:blip r:embed="rId13" cstate="print"/>
          <a:stretch>
            <a:fillRect/>
          </a:stretch>
        </p:blipFill>
        <p:spPr bwMode="gray">
          <a:xfrm>
            <a:off x="3725883" y="5346236"/>
            <a:ext cx="335297" cy="250025"/>
          </a:xfrm>
          <a:prstGeom prst="rect">
            <a:avLst/>
          </a:prstGeom>
        </p:spPr>
      </p:pic>
      <p:sp>
        <p:nvSpPr>
          <p:cNvPr id="81" name="TextBox 89"/>
          <p:cNvSpPr txBox="1"/>
          <p:nvPr/>
        </p:nvSpPr>
        <p:spPr bwMode="gray">
          <a:xfrm>
            <a:off x="676276" y="5334053"/>
            <a:ext cx="1107892" cy="276999"/>
          </a:xfrm>
          <a:prstGeom prst="rect">
            <a:avLst/>
          </a:prstGeom>
          <a:noFill/>
        </p:spPr>
        <p:txBody>
          <a:bodyPr wrap="none" rtlCol="0">
            <a:noAutofit/>
          </a:bodyPr>
          <a:lstStyle/>
          <a:p>
            <a:pPr fontAlgn="ctr"/>
            <a:r>
              <a:rPr lang="en-US" sz="1200" dirty="0" smtClean="0">
                <a:latin typeface="Huawei Sans" panose="020C0503030203020204" pitchFamily="34" charset="0"/>
              </a:rPr>
              <a:t>Terminal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Straight Connector 81"/>
          <p:cNvCxnSpPr/>
          <p:nvPr/>
        </p:nvCxnSpPr>
        <p:spPr bwMode="gray">
          <a:xfrm>
            <a:off x="742504" y="4157758"/>
            <a:ext cx="4356000" cy="0"/>
          </a:xfrm>
          <a:prstGeom prst="line">
            <a:avLst/>
          </a:prstGeom>
          <a:noFill/>
          <a:ln w="19050" cap="flat" cmpd="sng" algn="ctr">
            <a:solidFill>
              <a:sysClr val="window" lastClr="FFFFFF">
                <a:lumMod val="85000"/>
              </a:sysClr>
            </a:solidFill>
            <a:prstDash val="sysDot"/>
            <a:miter lim="800000"/>
          </a:ln>
          <a:effectLst/>
        </p:spPr>
      </p:cxnSp>
      <p:cxnSp>
        <p:nvCxnSpPr>
          <p:cNvPr id="83" name="Straight Connector 81"/>
          <p:cNvCxnSpPr/>
          <p:nvPr/>
        </p:nvCxnSpPr>
        <p:spPr bwMode="gray">
          <a:xfrm>
            <a:off x="742504" y="3496855"/>
            <a:ext cx="4356000" cy="0"/>
          </a:xfrm>
          <a:prstGeom prst="line">
            <a:avLst/>
          </a:prstGeom>
          <a:noFill/>
          <a:ln w="19050" cap="flat" cmpd="sng" algn="ctr">
            <a:solidFill>
              <a:sysClr val="window" lastClr="FFFFFF">
                <a:lumMod val="85000"/>
              </a:sysClr>
            </a:solidFill>
            <a:prstDash val="sysDot"/>
            <a:miter lim="800000"/>
          </a:ln>
          <a:effectLst/>
        </p:spPr>
      </p:cxnSp>
      <p:cxnSp>
        <p:nvCxnSpPr>
          <p:cNvPr id="84" name="Straight Connector 81"/>
          <p:cNvCxnSpPr/>
          <p:nvPr/>
        </p:nvCxnSpPr>
        <p:spPr bwMode="gray">
          <a:xfrm>
            <a:off x="742504" y="2881219"/>
            <a:ext cx="4356000" cy="0"/>
          </a:xfrm>
          <a:prstGeom prst="line">
            <a:avLst/>
          </a:prstGeom>
          <a:noFill/>
          <a:ln w="19050" cap="flat" cmpd="sng" algn="ctr">
            <a:solidFill>
              <a:sysClr val="window" lastClr="FFFFFF">
                <a:lumMod val="85000"/>
              </a:sysClr>
            </a:solidFill>
            <a:prstDash val="sysDot"/>
            <a:miter lim="800000"/>
          </a:ln>
          <a:effectLst/>
        </p:spPr>
      </p:cxnSp>
      <p:cxnSp>
        <p:nvCxnSpPr>
          <p:cNvPr id="85" name="Straight Connector 79"/>
          <p:cNvCxnSpPr/>
          <p:nvPr/>
        </p:nvCxnSpPr>
        <p:spPr bwMode="gray">
          <a:xfrm flipH="1">
            <a:off x="3615376" y="2872486"/>
            <a:ext cx="309238" cy="330261"/>
          </a:xfrm>
          <a:prstGeom prst="line">
            <a:avLst/>
          </a:prstGeom>
          <a:noFill/>
          <a:ln w="19050" cap="flat" cmpd="sng" algn="ctr">
            <a:solidFill>
              <a:sysClr val="windowText" lastClr="000000"/>
            </a:solidFill>
            <a:prstDash val="solid"/>
            <a:miter lim="800000"/>
          </a:ln>
          <a:effectLst/>
        </p:spPr>
      </p:cxnSp>
      <p:cxnSp>
        <p:nvCxnSpPr>
          <p:cNvPr id="86" name="Straight Connector 79"/>
          <p:cNvCxnSpPr/>
          <p:nvPr/>
        </p:nvCxnSpPr>
        <p:spPr bwMode="gray">
          <a:xfrm flipH="1">
            <a:off x="3918726" y="2874709"/>
            <a:ext cx="1185521" cy="0"/>
          </a:xfrm>
          <a:prstGeom prst="line">
            <a:avLst/>
          </a:prstGeom>
          <a:noFill/>
          <a:ln w="19050" cap="flat" cmpd="sng" algn="ctr">
            <a:solidFill>
              <a:sysClr val="windowText" lastClr="000000"/>
            </a:solidFill>
            <a:prstDash val="solid"/>
            <a:miter lim="800000"/>
          </a:ln>
          <a:effectLst/>
        </p:spPr>
      </p:cxnSp>
      <p:cxnSp>
        <p:nvCxnSpPr>
          <p:cNvPr id="87" name="Straight Connector 79"/>
          <p:cNvCxnSpPr/>
          <p:nvPr/>
        </p:nvCxnSpPr>
        <p:spPr bwMode="gray">
          <a:xfrm flipH="1">
            <a:off x="2789791" y="2810013"/>
            <a:ext cx="309238" cy="330261"/>
          </a:xfrm>
          <a:prstGeom prst="line">
            <a:avLst/>
          </a:prstGeom>
          <a:noFill/>
          <a:ln w="19050" cap="flat" cmpd="sng" algn="ctr">
            <a:solidFill>
              <a:sysClr val="windowText" lastClr="000000"/>
            </a:solidFill>
            <a:prstDash val="solid"/>
            <a:miter lim="800000"/>
          </a:ln>
          <a:effectLst/>
        </p:spPr>
      </p:cxnSp>
      <p:cxnSp>
        <p:nvCxnSpPr>
          <p:cNvPr id="88" name="Straight Connector 79"/>
          <p:cNvCxnSpPr/>
          <p:nvPr/>
        </p:nvCxnSpPr>
        <p:spPr bwMode="gray">
          <a:xfrm flipH="1" flipV="1">
            <a:off x="3178003" y="2754790"/>
            <a:ext cx="343673" cy="363166"/>
          </a:xfrm>
          <a:prstGeom prst="line">
            <a:avLst/>
          </a:prstGeom>
          <a:noFill/>
          <a:ln w="19050" cap="flat" cmpd="sng" algn="ctr">
            <a:solidFill>
              <a:sysClr val="windowText" lastClr="000000"/>
            </a:solidFill>
            <a:prstDash val="solid"/>
            <a:miter lim="800000"/>
          </a:ln>
          <a:effectLst/>
        </p:spPr>
      </p:cxnSp>
      <p:cxnSp>
        <p:nvCxnSpPr>
          <p:cNvPr id="89" name="Straight Connector 79"/>
          <p:cNvCxnSpPr/>
          <p:nvPr/>
        </p:nvCxnSpPr>
        <p:spPr bwMode="gray">
          <a:xfrm flipH="1" flipV="1">
            <a:off x="2422564" y="2812236"/>
            <a:ext cx="343673" cy="363166"/>
          </a:xfrm>
          <a:prstGeom prst="line">
            <a:avLst/>
          </a:prstGeom>
          <a:noFill/>
          <a:ln w="19050" cap="flat" cmpd="sng" algn="ctr">
            <a:solidFill>
              <a:sysClr val="windowText" lastClr="000000"/>
            </a:solidFill>
            <a:prstDash val="solid"/>
            <a:miter lim="800000"/>
          </a:ln>
          <a:effectLst/>
        </p:spPr>
      </p:cxnSp>
      <p:cxnSp>
        <p:nvCxnSpPr>
          <p:cNvPr id="91" name="Straight Connector 79"/>
          <p:cNvCxnSpPr/>
          <p:nvPr/>
        </p:nvCxnSpPr>
        <p:spPr bwMode="gray">
          <a:xfrm flipH="1">
            <a:off x="1998666" y="2752865"/>
            <a:ext cx="1190149" cy="0"/>
          </a:xfrm>
          <a:prstGeom prst="line">
            <a:avLst/>
          </a:prstGeom>
          <a:noFill/>
          <a:ln w="19050" cap="flat" cmpd="sng" algn="ctr">
            <a:solidFill>
              <a:sysClr val="windowText" lastClr="000000"/>
            </a:solidFill>
            <a:prstDash val="solid"/>
            <a:miter lim="800000"/>
          </a:ln>
          <a:effectLst/>
        </p:spPr>
      </p:cxnSp>
      <p:cxnSp>
        <p:nvCxnSpPr>
          <p:cNvPr id="92" name="Straight Connector 79"/>
          <p:cNvCxnSpPr/>
          <p:nvPr/>
        </p:nvCxnSpPr>
        <p:spPr bwMode="gray">
          <a:xfrm flipH="1">
            <a:off x="1998666" y="2812236"/>
            <a:ext cx="430513" cy="0"/>
          </a:xfrm>
          <a:prstGeom prst="line">
            <a:avLst/>
          </a:prstGeom>
          <a:noFill/>
          <a:ln w="19050" cap="flat" cmpd="sng" algn="ctr">
            <a:solidFill>
              <a:sysClr val="windowText" lastClr="000000"/>
            </a:solidFill>
            <a:prstDash val="solid"/>
            <a:miter lim="800000"/>
          </a:ln>
          <a:effectLst/>
        </p:spPr>
      </p:cxnSp>
      <p:sp>
        <p:nvSpPr>
          <p:cNvPr id="93" name="Freeform 159"/>
          <p:cNvSpPr/>
          <p:nvPr/>
        </p:nvSpPr>
        <p:spPr bwMode="gray">
          <a:xfrm flipH="1">
            <a:off x="1300756" y="2459902"/>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lumMod val="50000"/>
                  </a:prstClr>
                </a:solidFill>
                <a:latin typeface="Huawei Sans" panose="020C0503030203020204" pitchFamily="34" charset="0"/>
              </a:rPr>
              <a:t>DC</a:t>
            </a:r>
            <a:endParaRPr kumimoji="0" lang="en-US" sz="120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Straight Connector 79"/>
          <p:cNvCxnSpPr/>
          <p:nvPr/>
        </p:nvCxnSpPr>
        <p:spPr bwMode="gray">
          <a:xfrm flipH="1">
            <a:off x="3093141" y="2812236"/>
            <a:ext cx="1185521" cy="0"/>
          </a:xfrm>
          <a:prstGeom prst="line">
            <a:avLst/>
          </a:prstGeom>
          <a:noFill/>
          <a:ln w="19050" cap="flat" cmpd="sng" algn="ctr">
            <a:solidFill>
              <a:sysClr val="windowText" lastClr="000000"/>
            </a:solidFill>
            <a:prstDash val="solid"/>
            <a:miter lim="800000"/>
          </a:ln>
          <a:effectLst/>
        </p:spPr>
      </p:cxnSp>
      <p:pic>
        <p:nvPicPr>
          <p:cNvPr id="13" name="图片 86" descr="核心交换机.png"/>
          <p:cNvPicPr>
            <a:picLocks noChangeAspect="1"/>
          </p:cNvPicPr>
          <p:nvPr/>
        </p:nvPicPr>
        <p:blipFill>
          <a:blip r:embed="rId14" cstate="print"/>
          <a:stretch>
            <a:fillRect/>
          </a:stretch>
        </p:blipFill>
        <p:spPr bwMode="gray">
          <a:xfrm>
            <a:off x="3419809" y="3002768"/>
            <a:ext cx="335297" cy="274335"/>
          </a:xfrm>
          <a:prstGeom prst="rect">
            <a:avLst/>
          </a:prstGeom>
        </p:spPr>
      </p:pic>
      <p:pic>
        <p:nvPicPr>
          <p:cNvPr id="12" name="图片 86" descr="核心交换机.png"/>
          <p:cNvPicPr>
            <a:picLocks noChangeAspect="1"/>
          </p:cNvPicPr>
          <p:nvPr/>
        </p:nvPicPr>
        <p:blipFill>
          <a:blip r:embed="rId14" cstate="print"/>
          <a:stretch>
            <a:fillRect/>
          </a:stretch>
        </p:blipFill>
        <p:spPr bwMode="gray">
          <a:xfrm>
            <a:off x="2591352" y="3002768"/>
            <a:ext cx="335297" cy="274335"/>
          </a:xfrm>
          <a:prstGeom prst="rect">
            <a:avLst/>
          </a:prstGeom>
        </p:spPr>
      </p:pic>
      <p:sp>
        <p:nvSpPr>
          <p:cNvPr id="95" name="圆角矩形 94"/>
          <p:cNvSpPr/>
          <p:nvPr/>
        </p:nvSpPr>
        <p:spPr bwMode="gray">
          <a:xfrm>
            <a:off x="4222834" y="2709299"/>
            <a:ext cx="995339"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O&amp;M zone</a:t>
            </a:r>
            <a:endParaRPr kumimoji="0" lang="en-US" altLang="zh-CN"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Straight Connector 53"/>
          <p:cNvCxnSpPr>
            <a:stCxn id="57" idx="2"/>
            <a:endCxn id="12" idx="0"/>
          </p:cNvCxnSpPr>
          <p:nvPr/>
        </p:nvCxnSpPr>
        <p:spPr bwMode="gray">
          <a:xfrm>
            <a:off x="2759001"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53"/>
          <p:cNvCxnSpPr>
            <a:stCxn id="58" idx="2"/>
            <a:endCxn id="13" idx="0"/>
          </p:cNvCxnSpPr>
          <p:nvPr/>
        </p:nvCxnSpPr>
        <p:spPr bwMode="gray">
          <a:xfrm>
            <a:off x="3587458" y="2381983"/>
            <a:ext cx="0" cy="6207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7" name="Group 17"/>
          <p:cNvGrpSpPr/>
          <p:nvPr/>
        </p:nvGrpSpPr>
        <p:grpSpPr bwMode="gray">
          <a:xfrm>
            <a:off x="2381498" y="1226341"/>
            <a:ext cx="712054" cy="358898"/>
            <a:chOff x="8038337" y="4961247"/>
            <a:chExt cx="712054" cy="358898"/>
          </a:xfrm>
        </p:grpSpPr>
        <p:grpSp>
          <p:nvGrpSpPr>
            <p:cNvPr id="108"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0"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TextBox 114"/>
            <p:cNvSpPr txBox="1"/>
            <p:nvPr/>
          </p:nvSpPr>
          <p:spPr bwMode="gray">
            <a:xfrm>
              <a:off x="8038337" y="5059455"/>
              <a:ext cx="712054" cy="253916"/>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Internet</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Group 115"/>
          <p:cNvGrpSpPr/>
          <p:nvPr/>
        </p:nvGrpSpPr>
        <p:grpSpPr bwMode="gray">
          <a:xfrm>
            <a:off x="3261606" y="1226341"/>
            <a:ext cx="633070" cy="359818"/>
            <a:chOff x="8077829" y="4961247"/>
            <a:chExt cx="633070" cy="359818"/>
          </a:xfrm>
        </p:grpSpPr>
        <p:grpSp>
          <p:nvGrpSpPr>
            <p:cNvPr id="117"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11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TextBox 117"/>
            <p:cNvSpPr txBox="1"/>
            <p:nvPr/>
          </p:nvSpPr>
          <p:spPr bwMode="gray">
            <a:xfrm>
              <a:off x="8132915" y="5059455"/>
              <a:ext cx="522900" cy="261610"/>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WAN</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6" name="TextBox 86"/>
          <p:cNvSpPr txBox="1"/>
          <p:nvPr/>
        </p:nvSpPr>
        <p:spPr bwMode="gray">
          <a:xfrm>
            <a:off x="785800" y="1874376"/>
            <a:ext cx="1048685" cy="276999"/>
          </a:xfrm>
          <a:prstGeom prst="rect">
            <a:avLst/>
          </a:prstGeom>
          <a:noFill/>
        </p:spPr>
        <p:txBody>
          <a:bodyPr wrap="none" rtlCol="0">
            <a:noAutofit/>
          </a:bodyPr>
          <a:lstStyle/>
          <a:p>
            <a:pPr fontAlgn="ctr"/>
            <a:r>
              <a:rPr lang="en-US" sz="1200" b="1" dirty="0" smtClean="0">
                <a:latin typeface="Huawei Sans" panose="020C0503030203020204" pitchFamily="34" charset="0"/>
              </a:rPr>
              <a:t>Egress zone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4756710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7" name="肘形连接符 146"/>
          <p:cNvCxnSpPr/>
          <p:nvPr/>
        </p:nvCxnSpPr>
        <p:spPr bwMode="gray">
          <a:xfrm rot="16200000" flipV="1">
            <a:off x="166091" y="2755372"/>
            <a:ext cx="1968054" cy="728133"/>
          </a:xfrm>
          <a:prstGeom prst="bentConnector3">
            <a:avLst>
              <a:gd name="adj1" fmla="val 9004"/>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肘形连接符 148"/>
          <p:cNvCxnSpPr/>
          <p:nvPr/>
        </p:nvCxnSpPr>
        <p:spPr bwMode="gray">
          <a:xfrm rot="16200000" flipV="1">
            <a:off x="428312" y="2736897"/>
            <a:ext cx="1968054" cy="728133"/>
          </a:xfrm>
          <a:prstGeom prst="bentConnector3">
            <a:avLst>
              <a:gd name="adj1" fmla="val 14015"/>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肘形连接符 150"/>
          <p:cNvCxnSpPr/>
          <p:nvPr/>
        </p:nvCxnSpPr>
        <p:spPr bwMode="gray">
          <a:xfrm rot="16200000" flipV="1">
            <a:off x="690533" y="2736897"/>
            <a:ext cx="1968054" cy="728133"/>
          </a:xfrm>
          <a:prstGeom prst="bentConnector3">
            <a:avLst>
              <a:gd name="adj1" fmla="val 21759"/>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肘形连接符 152"/>
          <p:cNvCxnSpPr/>
          <p:nvPr/>
        </p:nvCxnSpPr>
        <p:spPr bwMode="gray">
          <a:xfrm rot="16200000" flipV="1">
            <a:off x="952753" y="2731701"/>
            <a:ext cx="1968054" cy="728133"/>
          </a:xfrm>
          <a:prstGeom prst="bentConnector3">
            <a:avLst>
              <a:gd name="adj1" fmla="val 2904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肘形连接符 154"/>
          <p:cNvCxnSpPr/>
          <p:nvPr/>
        </p:nvCxnSpPr>
        <p:spPr bwMode="gray">
          <a:xfrm rot="5400000" flipH="1" flipV="1">
            <a:off x="1644605" y="2973080"/>
            <a:ext cx="1950963" cy="262222"/>
          </a:xfrm>
          <a:prstGeom prst="bentConnector3">
            <a:avLst>
              <a:gd name="adj1" fmla="val 1553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肘形连接符 156"/>
          <p:cNvCxnSpPr/>
          <p:nvPr/>
        </p:nvCxnSpPr>
        <p:spPr bwMode="gray">
          <a:xfrm rot="5400000" flipH="1" flipV="1">
            <a:off x="1937190" y="2937584"/>
            <a:ext cx="1950900" cy="322885"/>
          </a:xfrm>
          <a:prstGeom prst="bentConnector3">
            <a:avLst>
              <a:gd name="adj1" fmla="val 8643"/>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 1"/>
          <p:cNvSpPr>
            <a:spLocks noGrp="1"/>
          </p:cNvSpPr>
          <p:nvPr>
            <p:ph type="title"/>
          </p:nvPr>
        </p:nvSpPr>
        <p:spPr bwMode="gray"/>
        <p:txBody>
          <a:bodyPr/>
          <a:lstStyle/>
          <a:p>
            <a:r>
              <a:rPr lang="en-US" dirty="0" smtClean="0"/>
              <a:t>Egress Network Service Scenarios (1)</a:t>
            </a:r>
            <a:endParaRPr lang="en-US" altLang="zh-CN" dirty="0">
              <a:sym typeface="Huawei Sans" panose="020C0503030203020204" pitchFamily="34" charset="0"/>
            </a:endParaRPr>
          </a:p>
        </p:txBody>
      </p:sp>
      <p:sp>
        <p:nvSpPr>
          <p:cNvPr id="128" name="TextBox 177"/>
          <p:cNvSpPr txBox="1"/>
          <p:nvPr/>
        </p:nvSpPr>
        <p:spPr bwMode="gray">
          <a:xfrm>
            <a:off x="905113" y="4043807"/>
            <a:ext cx="2428886" cy="1490133"/>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pic>
        <p:nvPicPr>
          <p:cNvPr id="13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206687" y="5023013"/>
            <a:ext cx="369473" cy="302297"/>
          </a:xfrm>
          <a:prstGeom prst="rect">
            <a:avLst/>
          </a:prstGeom>
        </p:spPr>
      </p:pic>
      <p:pic>
        <p:nvPicPr>
          <p:cNvPr id="1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206687" y="4245734"/>
            <a:ext cx="369473" cy="302297"/>
          </a:xfrm>
          <a:prstGeom prst="rect">
            <a:avLst/>
          </a:prstGeom>
          <a:noFill/>
        </p:spPr>
      </p:pic>
      <p:pic>
        <p:nvPicPr>
          <p:cNvPr id="1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62954" y="5023013"/>
            <a:ext cx="369473" cy="302297"/>
          </a:xfrm>
          <a:prstGeom prst="rect">
            <a:avLst/>
          </a:prstGeom>
        </p:spPr>
      </p:pic>
      <p:pic>
        <p:nvPicPr>
          <p:cNvPr id="13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62954" y="4245734"/>
            <a:ext cx="369473" cy="302297"/>
          </a:xfrm>
          <a:prstGeom prst="rect">
            <a:avLst/>
          </a:prstGeom>
          <a:noFill/>
        </p:spPr>
      </p:pic>
      <p:cxnSp>
        <p:nvCxnSpPr>
          <p:cNvPr id="138" name="直接连接符 137"/>
          <p:cNvCxnSpPr>
            <a:stCxn id="135" idx="3"/>
            <a:endCxn id="137" idx="1"/>
          </p:cNvCxnSpPr>
          <p:nvPr/>
        </p:nvCxnSpPr>
        <p:spPr bwMode="gray">
          <a:xfrm>
            <a:off x="1576160" y="4396883"/>
            <a:ext cx="10867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5" idx="2"/>
            <a:endCxn id="134" idx="0"/>
          </p:cNvCxnSpPr>
          <p:nvPr/>
        </p:nvCxnSpPr>
        <p:spPr bwMode="gray">
          <a:xfrm flipH="1">
            <a:off x="1391424"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37" idx="2"/>
            <a:endCxn id="136" idx="0"/>
          </p:cNvCxnSpPr>
          <p:nvPr/>
        </p:nvCxnSpPr>
        <p:spPr bwMode="gray">
          <a:xfrm flipH="1">
            <a:off x="2847691"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36" idx="1"/>
            <a:endCxn id="134" idx="3"/>
          </p:cNvCxnSpPr>
          <p:nvPr/>
        </p:nvCxnSpPr>
        <p:spPr bwMode="gray">
          <a:xfrm flipH="1">
            <a:off x="1576160" y="5174162"/>
            <a:ext cx="108679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503596" y="1403469"/>
            <a:ext cx="1276050" cy="760627"/>
            <a:chOff x="695363" y="1448357"/>
            <a:chExt cx="929071" cy="475412"/>
          </a:xfrm>
        </p:grpSpPr>
        <p:sp>
          <p:nvSpPr>
            <p:cNvPr id="142"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95363" y="1670484"/>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矩形 145"/>
          <p:cNvSpPr/>
          <p:nvPr/>
        </p:nvSpPr>
        <p:spPr bwMode="gray">
          <a:xfrm>
            <a:off x="1453949" y="4634317"/>
            <a:ext cx="1361660" cy="305105"/>
          </a:xfrm>
          <a:prstGeom prst="rect">
            <a:avLst/>
          </a:prstGeom>
        </p:spPr>
        <p:txBody>
          <a:bodyPr wrap="square">
            <a:noAutofit/>
          </a:bodyPr>
          <a:lstStyle/>
          <a:p>
            <a:pPr algn="ctr" fontAlgn="ctr"/>
            <a:r>
              <a:rPr lang="en-US" sz="1400" b="1" dirty="0" smtClean="0">
                <a:solidFill>
                  <a:srgbClr val="56C4D2"/>
                </a:solidFill>
                <a:latin typeface="Huawei Sans" panose="020C0503030203020204" pitchFamily="34" charset="0"/>
              </a:rPr>
              <a:t>Egress zone</a:t>
            </a:r>
            <a:endParaRPr lang="en-US" altLang="zh-CN" sz="14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auto">
          <a:xfrm>
            <a:off x="470659" y="2308190"/>
            <a:ext cx="277907" cy="993695"/>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auto">
          <a:xfrm>
            <a:off x="765257" y="2177332"/>
            <a:ext cx="277907" cy="125541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NAT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auto">
          <a:xfrm>
            <a:off x="1022147" y="2213947"/>
            <a:ext cx="277907" cy="118218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Remote access</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p:cNvSpPr/>
          <p:nvPr/>
        </p:nvSpPr>
        <p:spPr bwMode="auto">
          <a:xfrm>
            <a:off x="1278249" y="2116523"/>
            <a:ext cx="476050" cy="137702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auto">
          <a:xfrm>
            <a:off x="2713760" y="2429492"/>
            <a:ext cx="277907" cy="77263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auto">
          <a:xfrm>
            <a:off x="3047789" y="2131128"/>
            <a:ext cx="527046" cy="136936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2271880" y="1403469"/>
            <a:ext cx="1276050" cy="760627"/>
            <a:chOff x="695363" y="1448357"/>
            <a:chExt cx="929071" cy="475412"/>
          </a:xfrm>
        </p:grpSpPr>
        <p:sp>
          <p:nvSpPr>
            <p:cNvPr id="160"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95363" y="1680970"/>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 name="表格 6"/>
          <p:cNvGraphicFramePr>
            <a:graphicFrameLocks noGrp="1"/>
          </p:cNvGraphicFramePr>
          <p:nvPr>
            <p:extLst>
              <p:ext uri="{D42A27DB-BD31-4B8C-83A1-F6EECF244321}">
                <p14:modId xmlns:p14="http://schemas.microsoft.com/office/powerpoint/2010/main" val="1085618867"/>
              </p:ext>
            </p:extLst>
          </p:nvPr>
        </p:nvGraphicFramePr>
        <p:xfrm>
          <a:off x="3630590" y="1774933"/>
          <a:ext cx="8102755" cy="3383280"/>
        </p:xfrm>
        <a:graphic>
          <a:graphicData uri="http://schemas.openxmlformats.org/drawingml/2006/table">
            <a:tbl>
              <a:tblPr firstRow="1" firstCol="1" lastRow="1" lastCol="1" bandRow="1" bandCol="1">
                <a:tableStyleId>{5940675A-B579-460E-94D1-54222C63F5DA}</a:tableStyleId>
              </a:tblPr>
              <a:tblGrid>
                <a:gridCol w="1221328"/>
                <a:gridCol w="1194319"/>
                <a:gridCol w="4665306"/>
                <a:gridCol w="1021802"/>
              </a:tblGrid>
              <a:tr h="400680">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Service 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Sub-scenario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Description</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Applicable Network</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5459">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Security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Firewall</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b="0" dirty="0" smtClean="0">
                          <a:solidFill>
                            <a:schemeClr val="tx1"/>
                          </a:solidFill>
                          <a:latin typeface="Huawei Sans" panose="020C0503030203020204" pitchFamily="34" charset="0"/>
                        </a:rPr>
                        <a:t>A firewall uses security zones to divide networks and identify packet forwarding paths. When a packet is transmitted between security zones, the firewall can perform a security check and enforce corresponding security policies.</a:t>
                      </a:r>
                      <a:endParaRPr lang="en-US" altLang="zh-CN" sz="1200" b="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 and leased line</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URL filtering</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21911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URL filtering controls internal users' access to external URLs. It allows or forbids users to access certain web page resources, thereby regulating online behaviors.</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NAT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Source NAT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Intranet users usually use private IP addresses to access the Internet. To ensure successful access to Internet services, private IP addresses must be translated into public IP addresses.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5459">
                <a:tc vMerge="1">
                  <a:txBody>
                    <a:bodyPr/>
                    <a:lstStyle/>
                    <a:p>
                      <a:pPr algn="ctr">
                        <a:lnSpc>
                          <a:spcPct val="100000"/>
                        </a:lnSpc>
                        <a:spcBef>
                          <a:spcPts val="0"/>
                        </a:spcBef>
                        <a:spcAft>
                          <a:spcPts val="0"/>
                        </a:spcAft>
                      </a:pPr>
                      <a:endParaRPr lang="zh-CN" sz="14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72000" marR="72000" marT="72000" marB="72000"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 server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Servers deployed on the campus network, such as the file server, can be mapped to the Internet using public IP addresses or public IP addresses and port numbers through the NAT server, so that they can be accessed from the Internet.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7821331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7" name="肘形连接符 146"/>
          <p:cNvCxnSpPr/>
          <p:nvPr/>
        </p:nvCxnSpPr>
        <p:spPr bwMode="gray">
          <a:xfrm rot="16200000" flipV="1">
            <a:off x="166091" y="2755372"/>
            <a:ext cx="1968054" cy="728133"/>
          </a:xfrm>
          <a:prstGeom prst="bentConnector3">
            <a:avLst>
              <a:gd name="adj1" fmla="val 9004"/>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肘形连接符 148"/>
          <p:cNvCxnSpPr/>
          <p:nvPr/>
        </p:nvCxnSpPr>
        <p:spPr bwMode="gray">
          <a:xfrm rot="16200000" flipV="1">
            <a:off x="428312" y="2736897"/>
            <a:ext cx="1968054" cy="728133"/>
          </a:xfrm>
          <a:prstGeom prst="bentConnector3">
            <a:avLst>
              <a:gd name="adj1" fmla="val 14015"/>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肘形连接符 150"/>
          <p:cNvCxnSpPr/>
          <p:nvPr/>
        </p:nvCxnSpPr>
        <p:spPr bwMode="gray">
          <a:xfrm rot="16200000" flipV="1">
            <a:off x="690533" y="2736897"/>
            <a:ext cx="1968054" cy="728133"/>
          </a:xfrm>
          <a:prstGeom prst="bentConnector3">
            <a:avLst>
              <a:gd name="adj1" fmla="val 21759"/>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 name="肘形连接符 152"/>
          <p:cNvCxnSpPr/>
          <p:nvPr/>
        </p:nvCxnSpPr>
        <p:spPr bwMode="gray">
          <a:xfrm rot="16200000" flipV="1">
            <a:off x="952753" y="2731701"/>
            <a:ext cx="1968054" cy="728133"/>
          </a:xfrm>
          <a:prstGeom prst="bentConnector3">
            <a:avLst>
              <a:gd name="adj1" fmla="val 2904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5" name="肘形连接符 154"/>
          <p:cNvCxnSpPr/>
          <p:nvPr/>
        </p:nvCxnSpPr>
        <p:spPr bwMode="gray">
          <a:xfrm rot="5400000" flipH="1" flipV="1">
            <a:off x="1644605" y="2973080"/>
            <a:ext cx="1950963" cy="262222"/>
          </a:xfrm>
          <a:prstGeom prst="bentConnector3">
            <a:avLst>
              <a:gd name="adj1" fmla="val 15537"/>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7" name="肘形连接符 156"/>
          <p:cNvCxnSpPr/>
          <p:nvPr/>
        </p:nvCxnSpPr>
        <p:spPr bwMode="gray">
          <a:xfrm rot="5400000" flipH="1" flipV="1">
            <a:off x="1937190" y="2937584"/>
            <a:ext cx="1950900" cy="322885"/>
          </a:xfrm>
          <a:prstGeom prst="bentConnector3">
            <a:avLst>
              <a:gd name="adj1" fmla="val 8643"/>
            </a:avLst>
          </a:prstGeom>
          <a:noFill/>
          <a:ln w="19050">
            <a:solidFill>
              <a:srgbClr val="56C4D2"/>
            </a:solidFill>
            <a:prstDash val="soli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标题 1"/>
          <p:cNvSpPr>
            <a:spLocks noGrp="1"/>
          </p:cNvSpPr>
          <p:nvPr>
            <p:ph type="title"/>
          </p:nvPr>
        </p:nvSpPr>
        <p:spPr bwMode="gray"/>
        <p:txBody>
          <a:bodyPr/>
          <a:lstStyle/>
          <a:p>
            <a:r>
              <a:rPr lang="en-US" dirty="0" smtClean="0"/>
              <a:t>Egress Network Service Scenarios (2)</a:t>
            </a:r>
            <a:endParaRPr lang="en-US" altLang="zh-CN" dirty="0">
              <a:sym typeface="Huawei Sans" panose="020C0503030203020204" pitchFamily="34" charset="0"/>
            </a:endParaRPr>
          </a:p>
        </p:txBody>
      </p:sp>
      <p:sp>
        <p:nvSpPr>
          <p:cNvPr id="128" name="TextBox 177"/>
          <p:cNvSpPr txBox="1"/>
          <p:nvPr/>
        </p:nvSpPr>
        <p:spPr bwMode="gray">
          <a:xfrm>
            <a:off x="905113" y="4043807"/>
            <a:ext cx="2428886" cy="1490133"/>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latin typeface="Arial" panose="020C0503030203020204" pitchFamily="34" charset="0"/>
                <a:ea typeface="方正兰亭黑简体" panose="02000000000000000000" pitchFamily="2" charset="-122"/>
              </a:defRPr>
            </a:lvl1pPr>
          </a:lstStyle>
          <a:p>
            <a:pPr fontAlgn="ctr"/>
            <a:endParaRPr lang="en-US" altLang="zh-CN" dirty="0">
              <a:latin typeface="Huawei Sans" panose="020C0503030203020204" pitchFamily="34" charset="0"/>
              <a:sym typeface="Huawei Sans" panose="020C0503030203020204" pitchFamily="34" charset="0"/>
            </a:endParaRPr>
          </a:p>
        </p:txBody>
      </p:sp>
      <p:pic>
        <p:nvPicPr>
          <p:cNvPr id="13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206687" y="5023013"/>
            <a:ext cx="369473" cy="302297"/>
          </a:xfrm>
          <a:prstGeom prst="rect">
            <a:avLst/>
          </a:prstGeom>
        </p:spPr>
      </p:pic>
      <p:pic>
        <p:nvPicPr>
          <p:cNvPr id="1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206687" y="4245734"/>
            <a:ext cx="369473" cy="302297"/>
          </a:xfrm>
          <a:prstGeom prst="rect">
            <a:avLst/>
          </a:prstGeom>
          <a:noFill/>
        </p:spPr>
      </p:pic>
      <p:pic>
        <p:nvPicPr>
          <p:cNvPr id="1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62954" y="5023013"/>
            <a:ext cx="369473" cy="302297"/>
          </a:xfrm>
          <a:prstGeom prst="rect">
            <a:avLst/>
          </a:prstGeom>
        </p:spPr>
      </p:pic>
      <p:pic>
        <p:nvPicPr>
          <p:cNvPr id="13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62954" y="4245734"/>
            <a:ext cx="369473" cy="302297"/>
          </a:xfrm>
          <a:prstGeom prst="rect">
            <a:avLst/>
          </a:prstGeom>
          <a:noFill/>
        </p:spPr>
      </p:pic>
      <p:cxnSp>
        <p:nvCxnSpPr>
          <p:cNvPr id="138" name="直接连接符 137"/>
          <p:cNvCxnSpPr>
            <a:stCxn id="135" idx="3"/>
            <a:endCxn id="137" idx="1"/>
          </p:cNvCxnSpPr>
          <p:nvPr/>
        </p:nvCxnSpPr>
        <p:spPr bwMode="gray">
          <a:xfrm>
            <a:off x="1576160" y="4396883"/>
            <a:ext cx="10867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35" idx="2"/>
            <a:endCxn id="134" idx="0"/>
          </p:cNvCxnSpPr>
          <p:nvPr/>
        </p:nvCxnSpPr>
        <p:spPr bwMode="gray">
          <a:xfrm flipH="1">
            <a:off x="1391424"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37" idx="2"/>
            <a:endCxn id="136" idx="0"/>
          </p:cNvCxnSpPr>
          <p:nvPr/>
        </p:nvCxnSpPr>
        <p:spPr bwMode="gray">
          <a:xfrm flipH="1">
            <a:off x="2847691" y="4548031"/>
            <a:ext cx="0" cy="4749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36" idx="1"/>
            <a:endCxn id="134" idx="3"/>
          </p:cNvCxnSpPr>
          <p:nvPr/>
        </p:nvCxnSpPr>
        <p:spPr bwMode="gray">
          <a:xfrm flipH="1">
            <a:off x="1576160" y="5174162"/>
            <a:ext cx="108679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bwMode="gray">
          <a:xfrm>
            <a:off x="503596" y="1403469"/>
            <a:ext cx="1276050" cy="760627"/>
            <a:chOff x="695363" y="1448357"/>
            <a:chExt cx="929071" cy="475412"/>
          </a:xfrm>
        </p:grpSpPr>
        <p:sp>
          <p:nvSpPr>
            <p:cNvPr id="142"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695363" y="1670484"/>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6" name="矩形 145"/>
          <p:cNvSpPr/>
          <p:nvPr/>
        </p:nvSpPr>
        <p:spPr bwMode="gray">
          <a:xfrm>
            <a:off x="1453949" y="4634317"/>
            <a:ext cx="1361660" cy="305105"/>
          </a:xfrm>
          <a:prstGeom prst="rect">
            <a:avLst/>
          </a:prstGeom>
        </p:spPr>
        <p:txBody>
          <a:bodyPr wrap="square">
            <a:noAutofit/>
          </a:bodyPr>
          <a:lstStyle/>
          <a:p>
            <a:pPr algn="ctr" fontAlgn="ctr"/>
            <a:r>
              <a:rPr lang="en-US" sz="1400" b="1" dirty="0" smtClean="0">
                <a:solidFill>
                  <a:srgbClr val="56C4D2"/>
                </a:solidFill>
                <a:latin typeface="Huawei Sans" panose="020C0503030203020204" pitchFamily="34" charset="0"/>
              </a:rPr>
              <a:t>Egress zone</a:t>
            </a:r>
            <a:endParaRPr lang="en-US" altLang="zh-CN" sz="14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auto">
          <a:xfrm>
            <a:off x="470659" y="2308190"/>
            <a:ext cx="277907" cy="993695"/>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bwMode="auto">
          <a:xfrm>
            <a:off x="765257" y="2177332"/>
            <a:ext cx="277907" cy="125541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NAT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p:cNvSpPr/>
          <p:nvPr/>
        </p:nvSpPr>
        <p:spPr bwMode="auto">
          <a:xfrm>
            <a:off x="1022147" y="2213947"/>
            <a:ext cx="277907" cy="1182180"/>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Remote access</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p:cNvSpPr/>
          <p:nvPr/>
        </p:nvSpPr>
        <p:spPr bwMode="auto">
          <a:xfrm>
            <a:off x="1278249" y="2116523"/>
            <a:ext cx="476050" cy="137702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auto">
          <a:xfrm>
            <a:off x="2713760" y="2429492"/>
            <a:ext cx="277907" cy="77263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Security</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auto">
          <a:xfrm>
            <a:off x="3047789" y="2131128"/>
            <a:ext cx="500141" cy="1369368"/>
          </a:xfrm>
          <a:prstGeom prst="rect">
            <a:avLst/>
          </a:prstGeom>
        </p:spPr>
        <p:txBody>
          <a:bodyPr vert="vert270" wrap="square">
            <a:noAutofit/>
          </a:bodyPr>
          <a:lstStyle/>
          <a:p>
            <a:pPr algn="ctr" fontAlgn="ctr"/>
            <a:r>
              <a:rPr lang="en-US" sz="1200" b="1" dirty="0" smtClean="0">
                <a:solidFill>
                  <a:srgbClr val="30B5C5"/>
                </a:solidFill>
                <a:latin typeface="Huawei Sans" panose="020C0503030203020204" pitchFamily="34" charset="0"/>
              </a:rPr>
              <a:t>Multi-campus interconnection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2271880" y="1403469"/>
            <a:ext cx="1276050" cy="760627"/>
            <a:chOff x="695363" y="1448357"/>
            <a:chExt cx="929071" cy="475412"/>
          </a:xfrm>
        </p:grpSpPr>
        <p:sp>
          <p:nvSpPr>
            <p:cNvPr id="160" name="Freeform 159"/>
            <p:cNvSpPr/>
            <p:nvPr/>
          </p:nvSpPr>
          <p:spPr bwMode="gray">
            <a:xfrm flipH="1">
              <a:off x="714952" y="14483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文本框 160"/>
            <p:cNvSpPr txBox="1"/>
            <p:nvPr/>
          </p:nvSpPr>
          <p:spPr bwMode="gray">
            <a:xfrm>
              <a:off x="695363" y="1680970"/>
              <a:ext cx="909482" cy="229615"/>
            </a:xfrm>
            <a:prstGeom prst="rect">
              <a:avLst/>
            </a:prstGeom>
            <a:noFill/>
          </p:spPr>
          <p:txBody>
            <a:bodyPr wrap="square" rtlCol="0">
              <a:noAutofit/>
            </a:bodyPr>
            <a:lstStyle/>
            <a:p>
              <a:pPr algn="ctr" fontAlgn="ctr"/>
              <a:r>
                <a:rPr lang="en-US" sz="1400" dirty="0" smtClean="0">
                  <a:latin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 name="表格 6"/>
          <p:cNvGraphicFramePr>
            <a:graphicFrameLocks noGrp="1"/>
          </p:cNvGraphicFramePr>
          <p:nvPr>
            <p:extLst/>
          </p:nvPr>
        </p:nvGraphicFramePr>
        <p:xfrm>
          <a:off x="3630590" y="1774933"/>
          <a:ext cx="8102755" cy="3204339"/>
        </p:xfrm>
        <a:graphic>
          <a:graphicData uri="http://schemas.openxmlformats.org/drawingml/2006/table">
            <a:tbl>
              <a:tblPr firstRow="1" firstCol="1" lastRow="1" lastCol="1" bandRow="1" bandCol="1">
                <a:tableStyleId>{5940675A-B579-460E-94D1-54222C63F5DA}</a:tableStyleId>
              </a:tblPr>
              <a:tblGrid>
                <a:gridCol w="1295973"/>
                <a:gridCol w="1343608"/>
                <a:gridCol w="4441372"/>
                <a:gridCol w="1021802"/>
              </a:tblGrid>
              <a:tr h="400680">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Service 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Sub-scenario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Description</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Applicable Network</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31520">
                <a:tc>
                  <a:txBody>
                    <a:bodyPr/>
                    <a:lstStyle/>
                    <a:p>
                      <a:pPr algn="ctr" fontAlgn="ctr">
                        <a:lnSpc>
                          <a:spcPct val="100000"/>
                        </a:lnSpc>
                        <a:spcBef>
                          <a:spcPts val="0"/>
                        </a:spcBef>
                        <a:spcAft>
                          <a:spcPts val="0"/>
                        </a:spcAft>
                      </a:pPr>
                      <a:r>
                        <a:rPr lang="en-US" sz="1200" dirty="0" smtClean="0">
                          <a:latin typeface="Huawei Sans" panose="020C0503030203020204" pitchFamily="34" charset="0"/>
                        </a:rPr>
                        <a:t>Remote access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SSL VPN access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solidFill>
                            <a:schemeClr val="tx1"/>
                          </a:solidFill>
                          <a:latin typeface="Huawei Sans" panose="020C0503030203020204" pitchFamily="34" charset="0"/>
                        </a:rPr>
                        <a:t>The SSL VPN gateway connects to the Internet and provides SSL VPN services for mobile office users (employees on business trips). After a mobile user uses a terminal (such as a laptop or smart phone) to establish an SSL VPN tunnel with the gateway, the user can remotely access intranet resources such as the web server, file server, and mail server through the SSL VPN tunnel.</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8070">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Multi-campus</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lnSpc>
                          <a:spcPct val="100000"/>
                        </a:lnSpc>
                        <a:spcBef>
                          <a:spcPts val="0"/>
                        </a:spcBef>
                        <a:spcAft>
                          <a:spcPts val="0"/>
                        </a:spcAft>
                      </a:pPr>
                      <a:r>
                        <a:rPr lang="en-US" sz="1200" dirty="0" smtClean="0">
                          <a:latin typeface="Huawei Sans" panose="020C0503030203020204" pitchFamily="34" charset="0"/>
                        </a:rPr>
                        <a:t>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Traditional MPLS VPN 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CE devices can be connected to the MPLS VPN network.</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Leased line</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5459">
                <a:tc vMerge="1">
                  <a:txBody>
                    <a:bodyPr/>
                    <a:lstStyle/>
                    <a:p>
                      <a:pPr algn="ctr">
                        <a:lnSpc>
                          <a:spcPct val="100000"/>
                        </a:lnSpc>
                        <a:spcBef>
                          <a:spcPts val="0"/>
                        </a:spcBef>
                        <a:spcAft>
                          <a:spcPts val="0"/>
                        </a:spcAft>
                      </a:pPr>
                      <a:endParaRPr lang="zh-CN" sz="1200" dirty="0">
                        <a:effectLst/>
                        <a:latin typeface="Arial"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IPsec VPN</a:t>
                      </a:r>
                    </a:p>
                    <a:p>
                      <a:pPr algn="ctr" fontAlgn="ctr">
                        <a:lnSpc>
                          <a:spcPct val="100000"/>
                        </a:lnSpc>
                        <a:spcBef>
                          <a:spcPts val="0"/>
                        </a:spcBef>
                        <a:spcAft>
                          <a:spcPts val="0"/>
                        </a:spcAft>
                      </a:pPr>
                      <a:r>
                        <a:rPr lang="en-US" sz="1200" dirty="0" smtClean="0">
                          <a:latin typeface="Huawei Sans" panose="020C0503030203020204" pitchFamily="34" charset="0"/>
                        </a:rPr>
                        <a:t>interconnection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IPsec VPN tunnels are established between multiple campuses to ensure secure data transmission on a low-security bearer network.</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Internet and leased line</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1814158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WAN-side Connection </a:t>
            </a:r>
            <a:r>
              <a:rPr lang="en-US" altLang="zh-CN" dirty="0" smtClean="0"/>
              <a:t>Design</a:t>
            </a:r>
            <a:endParaRPr lang="en-US" altLang="zh-CN" dirty="0">
              <a:sym typeface="Huawei Sans" panose="020C0503030203020204" pitchFamily="34" charset="0"/>
            </a:endParaRPr>
          </a:p>
        </p:txBody>
      </p:sp>
      <p:cxnSp>
        <p:nvCxnSpPr>
          <p:cNvPr id="54" name="直接连接符 53"/>
          <p:cNvCxnSpPr>
            <a:stCxn id="57" idx="2"/>
            <a:endCxn id="58" idx="0"/>
          </p:cNvCxnSpPr>
          <p:nvPr/>
        </p:nvCxnSpPr>
        <p:spPr bwMode="gray">
          <a:xfrm>
            <a:off x="1512677" y="1568233"/>
            <a:ext cx="0" cy="624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1057936" y="1089102"/>
            <a:ext cx="909482" cy="480535"/>
            <a:chOff x="591922" y="1761021"/>
            <a:chExt cx="909482" cy="480535"/>
          </a:xfrm>
        </p:grpSpPr>
        <p:sp>
          <p:nvSpPr>
            <p:cNvPr id="5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1327940" y="2192724"/>
            <a:ext cx="369473" cy="302297"/>
          </a:xfrm>
          <a:prstGeom prst="rect">
            <a:avLst/>
          </a:prstGeom>
          <a:noFill/>
        </p:spPr>
      </p:pic>
      <p:grpSp>
        <p:nvGrpSpPr>
          <p:cNvPr id="59" name="组合 58"/>
          <p:cNvGrpSpPr/>
          <p:nvPr/>
        </p:nvGrpSpPr>
        <p:grpSpPr bwMode="gray">
          <a:xfrm>
            <a:off x="3143533" y="1089102"/>
            <a:ext cx="909482" cy="480535"/>
            <a:chOff x="591922" y="1761021"/>
            <a:chExt cx="909482" cy="480535"/>
          </a:xfrm>
        </p:grpSpPr>
        <p:sp>
          <p:nvSpPr>
            <p:cNvPr id="6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bwMode="gray">
          <a:xfrm>
            <a:off x="2186144" y="1089102"/>
            <a:ext cx="909482" cy="480535"/>
            <a:chOff x="591922" y="1761021"/>
            <a:chExt cx="909482" cy="480535"/>
          </a:xfrm>
        </p:grpSpPr>
        <p:sp>
          <p:nvSpPr>
            <p:cNvPr id="6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5" name="肘形连接符 64"/>
          <p:cNvCxnSpPr/>
          <p:nvPr/>
        </p:nvCxnSpPr>
        <p:spPr bwMode="gray">
          <a:xfrm rot="5400000" flipH="1" flipV="1">
            <a:off x="3056987" y="1607878"/>
            <a:ext cx="626197" cy="546908"/>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66" name="肘形连接符 65"/>
          <p:cNvCxnSpPr/>
          <p:nvPr/>
        </p:nvCxnSpPr>
        <p:spPr bwMode="gray">
          <a:xfrm rot="16200000" flipV="1">
            <a:off x="2478710" y="1676091"/>
            <a:ext cx="626197" cy="410481"/>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5279948" y="1087177"/>
            <a:ext cx="909482" cy="493910"/>
            <a:chOff x="611505" y="1761021"/>
            <a:chExt cx="909482" cy="493910"/>
          </a:xfrm>
        </p:grpSpPr>
        <p:sp>
          <p:nvSpPr>
            <p:cNvPr id="6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611505" y="1854770"/>
              <a:ext cx="909482" cy="400161"/>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 name="组合 69"/>
          <p:cNvGrpSpPr/>
          <p:nvPr/>
        </p:nvGrpSpPr>
        <p:grpSpPr bwMode="gray">
          <a:xfrm>
            <a:off x="4302976" y="1089102"/>
            <a:ext cx="909482" cy="480535"/>
            <a:chOff x="591922" y="1761021"/>
            <a:chExt cx="909482" cy="480535"/>
          </a:xfrm>
        </p:grpSpPr>
        <p:sp>
          <p:nvSpPr>
            <p:cNvPr id="7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3" name="直接连接符 72"/>
          <p:cNvCxnSpPr>
            <a:stCxn id="72" idx="2"/>
            <a:endCxn id="77" idx="0"/>
          </p:cNvCxnSpPr>
          <p:nvPr/>
        </p:nvCxnSpPr>
        <p:spPr bwMode="gray">
          <a:xfrm>
            <a:off x="4757717" y="1568233"/>
            <a:ext cx="1" cy="6261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9" idx="2"/>
            <a:endCxn id="78" idx="0"/>
          </p:cNvCxnSpPr>
          <p:nvPr/>
        </p:nvCxnSpPr>
        <p:spPr bwMode="gray">
          <a:xfrm flipH="1">
            <a:off x="5725165" y="1581087"/>
            <a:ext cx="9524" cy="613343"/>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8" idx="1"/>
            <a:endCxn id="77" idx="3"/>
          </p:cNvCxnSpPr>
          <p:nvPr/>
        </p:nvCxnSpPr>
        <p:spPr bwMode="gray">
          <a:xfrm flipH="1">
            <a:off x="4942454" y="2345579"/>
            <a:ext cx="597974"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7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2866629" y="2194430"/>
            <a:ext cx="369473" cy="302297"/>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4572981" y="2194430"/>
            <a:ext cx="369473" cy="302297"/>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5540428" y="2194430"/>
            <a:ext cx="369473" cy="302297"/>
          </a:xfrm>
          <a:prstGeom prst="rect">
            <a:avLst/>
          </a:prstGeom>
          <a:noFill/>
        </p:spPr>
      </p:pic>
      <p:pic>
        <p:nvPicPr>
          <p:cNvPr id="7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327940" y="2795417"/>
            <a:ext cx="369473" cy="302297"/>
          </a:xfrm>
          <a:prstGeom prst="rect">
            <a:avLst/>
          </a:prstGeom>
        </p:spPr>
      </p:pic>
      <p:cxnSp>
        <p:nvCxnSpPr>
          <p:cNvPr id="80" name="直接连接符 79"/>
          <p:cNvCxnSpPr>
            <a:stCxn id="58" idx="2"/>
            <a:endCxn id="79" idx="0"/>
          </p:cNvCxnSpPr>
          <p:nvPr/>
        </p:nvCxnSpPr>
        <p:spPr bwMode="gray">
          <a:xfrm>
            <a:off x="1512677" y="2495021"/>
            <a:ext cx="0" cy="3003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670185" y="2812992"/>
            <a:ext cx="868341"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866629" y="2795417"/>
            <a:ext cx="369473" cy="302297"/>
          </a:xfrm>
          <a:prstGeom prst="rect">
            <a:avLst/>
          </a:prstGeom>
        </p:spPr>
      </p:pic>
      <p:cxnSp>
        <p:nvCxnSpPr>
          <p:cNvPr id="83" name="直接连接符 82"/>
          <p:cNvCxnSpPr>
            <a:stCxn id="76" idx="2"/>
            <a:endCxn id="82" idx="0"/>
          </p:cNvCxnSpPr>
          <p:nvPr/>
        </p:nvCxnSpPr>
        <p:spPr bwMode="gray">
          <a:xfrm>
            <a:off x="3051366" y="2496727"/>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572981" y="2795417"/>
            <a:ext cx="369473" cy="302297"/>
          </a:xfrm>
          <a:prstGeom prst="rect">
            <a:avLst/>
          </a:prstGeom>
        </p:spPr>
      </p:pic>
      <p:pic>
        <p:nvPicPr>
          <p:cNvPr id="85"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540428" y="2795417"/>
            <a:ext cx="369473" cy="302297"/>
          </a:xfrm>
          <a:prstGeom prst="rect">
            <a:avLst/>
          </a:prstGeom>
        </p:spPr>
      </p:pic>
      <p:cxnSp>
        <p:nvCxnSpPr>
          <p:cNvPr id="86" name="直接连接符 85"/>
          <p:cNvCxnSpPr>
            <a:stCxn id="77" idx="2"/>
            <a:endCxn id="84" idx="0"/>
          </p:cNvCxnSpPr>
          <p:nvPr/>
        </p:nvCxnSpPr>
        <p:spPr bwMode="gray">
          <a:xfrm>
            <a:off x="4757718" y="2496727"/>
            <a:ext cx="0" cy="298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8" idx="2"/>
            <a:endCxn id="85" idx="0"/>
          </p:cNvCxnSpPr>
          <p:nvPr/>
        </p:nvCxnSpPr>
        <p:spPr bwMode="gray">
          <a:xfrm>
            <a:off x="5725165" y="2496727"/>
            <a:ext cx="0" cy="29869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1"/>
            <a:endCxn id="84" idx="3"/>
          </p:cNvCxnSpPr>
          <p:nvPr/>
        </p:nvCxnSpPr>
        <p:spPr bwMode="gray">
          <a:xfrm flipH="1">
            <a:off x="4942454" y="2946566"/>
            <a:ext cx="597974"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7422167" y="1089102"/>
            <a:ext cx="909482" cy="480535"/>
            <a:chOff x="591922" y="1761021"/>
            <a:chExt cx="909482" cy="480535"/>
          </a:xfrm>
        </p:grpSpPr>
        <p:sp>
          <p:nvSpPr>
            <p:cNvPr id="90"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p:nvPr/>
        </p:nvGrpSpPr>
        <p:grpSpPr bwMode="gray">
          <a:xfrm>
            <a:off x="6464778" y="1089102"/>
            <a:ext cx="909482" cy="480535"/>
            <a:chOff x="591922" y="1761021"/>
            <a:chExt cx="909482" cy="480535"/>
          </a:xfrm>
        </p:grpSpPr>
        <p:sp>
          <p:nvSpPr>
            <p:cNvPr id="93"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连接符 94"/>
          <p:cNvCxnSpPr>
            <a:stCxn id="94" idx="2"/>
            <a:endCxn id="98" idx="0"/>
          </p:cNvCxnSpPr>
          <p:nvPr/>
        </p:nvCxnSpPr>
        <p:spPr bwMode="gray">
          <a:xfrm>
            <a:off x="6919519" y="1568233"/>
            <a:ext cx="1"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1" idx="2"/>
            <a:endCxn id="99" idx="0"/>
          </p:cNvCxnSpPr>
          <p:nvPr/>
        </p:nvCxnSpPr>
        <p:spPr bwMode="gray">
          <a:xfrm>
            <a:off x="7876908" y="1554627"/>
            <a:ext cx="1"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9" idx="1"/>
            <a:endCxn id="98" idx="3"/>
          </p:cNvCxnSpPr>
          <p:nvPr/>
        </p:nvCxnSpPr>
        <p:spPr bwMode="gray">
          <a:xfrm flipH="1">
            <a:off x="7104256" y="2342770"/>
            <a:ext cx="5879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98"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6734783" y="2191621"/>
            <a:ext cx="369473" cy="302297"/>
          </a:xfrm>
          <a:prstGeom prst="rect">
            <a:avLst/>
          </a:prstGeom>
          <a:noFill/>
        </p:spPr>
      </p:pic>
      <p:pic>
        <p:nvPicPr>
          <p:cNvPr id="99"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7692172" y="2191621"/>
            <a:ext cx="369473" cy="302297"/>
          </a:xfrm>
          <a:prstGeom prst="rect">
            <a:avLst/>
          </a:prstGeom>
          <a:noFill/>
        </p:spPr>
      </p:pic>
      <p:pic>
        <p:nvPicPr>
          <p:cNvPr id="10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734783" y="2795417"/>
            <a:ext cx="369473" cy="302297"/>
          </a:xfrm>
          <a:prstGeom prst="rect">
            <a:avLst/>
          </a:prstGeom>
        </p:spPr>
      </p:pic>
      <p:pic>
        <p:nvPicPr>
          <p:cNvPr id="101"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692172" y="2795417"/>
            <a:ext cx="369473" cy="302297"/>
          </a:xfrm>
          <a:prstGeom prst="rect">
            <a:avLst/>
          </a:prstGeom>
        </p:spPr>
      </p:pic>
      <p:cxnSp>
        <p:nvCxnSpPr>
          <p:cNvPr id="102" name="直接连接符 101"/>
          <p:cNvCxnSpPr>
            <a:stCxn id="98" idx="2"/>
            <a:endCxn id="100" idx="0"/>
          </p:cNvCxnSpPr>
          <p:nvPr/>
        </p:nvCxnSpPr>
        <p:spPr bwMode="gray">
          <a:xfrm>
            <a:off x="6919520" y="2493918"/>
            <a:ext cx="0" cy="3014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9" idx="2"/>
            <a:endCxn id="101" idx="0"/>
          </p:cNvCxnSpPr>
          <p:nvPr/>
        </p:nvCxnSpPr>
        <p:spPr bwMode="gray">
          <a:xfrm>
            <a:off x="7876909" y="2493918"/>
            <a:ext cx="0" cy="301499"/>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1" idx="1"/>
            <a:endCxn id="100" idx="3"/>
          </p:cNvCxnSpPr>
          <p:nvPr/>
        </p:nvCxnSpPr>
        <p:spPr bwMode="gray">
          <a:xfrm flipH="1">
            <a:off x="7104256" y="2946566"/>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4" idx="2"/>
            <a:endCxn id="99" idx="0"/>
          </p:cNvCxnSpPr>
          <p:nvPr/>
        </p:nvCxnSpPr>
        <p:spPr bwMode="gray">
          <a:xfrm>
            <a:off x="6919519" y="1568233"/>
            <a:ext cx="957390" cy="6233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1" idx="2"/>
            <a:endCxn id="98" idx="0"/>
          </p:cNvCxnSpPr>
          <p:nvPr/>
        </p:nvCxnSpPr>
        <p:spPr bwMode="gray">
          <a:xfrm flipH="1">
            <a:off x="6919520" y="1554627"/>
            <a:ext cx="957388" cy="63699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bwMode="gray">
          <a:xfrm>
            <a:off x="9738139" y="1089102"/>
            <a:ext cx="909482" cy="480535"/>
            <a:chOff x="591922" y="1761021"/>
            <a:chExt cx="909482" cy="480535"/>
          </a:xfrm>
        </p:grpSpPr>
        <p:sp>
          <p:nvSpPr>
            <p:cNvPr id="10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109"/>
          <p:cNvGrpSpPr/>
          <p:nvPr/>
        </p:nvGrpSpPr>
        <p:grpSpPr bwMode="gray">
          <a:xfrm>
            <a:off x="8780750" y="1089102"/>
            <a:ext cx="909482" cy="480535"/>
            <a:chOff x="591922" y="1761021"/>
            <a:chExt cx="909482" cy="480535"/>
          </a:xfrm>
        </p:grpSpPr>
        <p:sp>
          <p:nvSpPr>
            <p:cNvPr id="11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3" name="直接连接符 112"/>
          <p:cNvCxnSpPr>
            <a:stCxn id="112" idx="2"/>
            <a:endCxn id="116" idx="0"/>
          </p:cNvCxnSpPr>
          <p:nvPr/>
        </p:nvCxnSpPr>
        <p:spPr bwMode="gray">
          <a:xfrm>
            <a:off x="9235491" y="1568233"/>
            <a:ext cx="1"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2"/>
            <a:endCxn id="117" idx="0"/>
          </p:cNvCxnSpPr>
          <p:nvPr/>
        </p:nvCxnSpPr>
        <p:spPr bwMode="gray">
          <a:xfrm>
            <a:off x="10192880" y="1554627"/>
            <a:ext cx="1"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H="1">
            <a:off x="9416526" y="2344174"/>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16"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9050755" y="2188812"/>
            <a:ext cx="369473" cy="302297"/>
          </a:xfrm>
          <a:prstGeom prst="rect">
            <a:avLst/>
          </a:prstGeom>
          <a:noFill/>
        </p:spPr>
      </p:pic>
      <p:pic>
        <p:nvPicPr>
          <p:cNvPr id="117" name="Picture 2" descr="G:\做的项目\公共\扁平图标切换\更新2015_01_21\oss扁平图标库2015_01_21更新-04.png"/>
          <p:cNvPicPr>
            <a:picLocks noChangeAspect="1" noChangeArrowheads="1"/>
          </p:cNvPicPr>
          <p:nvPr/>
        </p:nvPicPr>
        <p:blipFill>
          <a:blip r:embed="rId3"/>
          <a:stretch>
            <a:fillRect/>
          </a:stretch>
        </p:blipFill>
        <p:spPr bwMode="gray">
          <a:xfrm>
            <a:off x="10008144" y="2188812"/>
            <a:ext cx="369473" cy="302297"/>
          </a:xfrm>
          <a:prstGeom prst="rect">
            <a:avLst/>
          </a:prstGeom>
          <a:noFill/>
        </p:spPr>
      </p:pic>
      <p:pic>
        <p:nvPicPr>
          <p:cNvPr id="11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9050755" y="2795417"/>
            <a:ext cx="369473" cy="302297"/>
          </a:xfrm>
          <a:prstGeom prst="rect">
            <a:avLst/>
          </a:prstGeom>
        </p:spPr>
      </p:pic>
      <p:pic>
        <p:nvPicPr>
          <p:cNvPr id="11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0008144" y="2795417"/>
            <a:ext cx="369473" cy="302297"/>
          </a:xfrm>
          <a:prstGeom prst="rect">
            <a:avLst/>
          </a:prstGeom>
        </p:spPr>
      </p:pic>
      <p:cxnSp>
        <p:nvCxnSpPr>
          <p:cNvPr id="120" name="直接连接符 119"/>
          <p:cNvCxnSpPr>
            <a:stCxn id="116" idx="2"/>
            <a:endCxn id="118" idx="0"/>
          </p:cNvCxnSpPr>
          <p:nvPr/>
        </p:nvCxnSpPr>
        <p:spPr bwMode="gray">
          <a:xfrm>
            <a:off x="9235492" y="2491109"/>
            <a:ext cx="0" cy="3043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7" idx="2"/>
            <a:endCxn id="119" idx="0"/>
          </p:cNvCxnSpPr>
          <p:nvPr/>
        </p:nvCxnSpPr>
        <p:spPr bwMode="gray">
          <a:xfrm>
            <a:off x="10192881" y="2491109"/>
            <a:ext cx="0" cy="304308"/>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9" idx="1"/>
            <a:endCxn id="118" idx="3"/>
          </p:cNvCxnSpPr>
          <p:nvPr/>
        </p:nvCxnSpPr>
        <p:spPr bwMode="gray">
          <a:xfrm flipH="1">
            <a:off x="9420228" y="2946566"/>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2" idx="2"/>
            <a:endCxn id="117" idx="0"/>
          </p:cNvCxnSpPr>
          <p:nvPr/>
        </p:nvCxnSpPr>
        <p:spPr bwMode="gray">
          <a:xfrm>
            <a:off x="9235491" y="1568233"/>
            <a:ext cx="957390" cy="620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09" idx="2"/>
            <a:endCxn id="116" idx="0"/>
          </p:cNvCxnSpPr>
          <p:nvPr/>
        </p:nvCxnSpPr>
        <p:spPr bwMode="gray">
          <a:xfrm flipH="1">
            <a:off x="9235492" y="1554627"/>
            <a:ext cx="957388" cy="63418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5" name="组合 124"/>
          <p:cNvGrpSpPr/>
          <p:nvPr/>
        </p:nvGrpSpPr>
        <p:grpSpPr bwMode="gray">
          <a:xfrm>
            <a:off x="10705767" y="1089102"/>
            <a:ext cx="909482" cy="480535"/>
            <a:chOff x="591922" y="1761021"/>
            <a:chExt cx="909482" cy="480535"/>
          </a:xfrm>
        </p:grpSpPr>
        <p:sp>
          <p:nvSpPr>
            <p:cNvPr id="12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591922" y="1921441"/>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LTE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8" name="直接连接符 127"/>
          <p:cNvCxnSpPr>
            <a:stCxn id="127" idx="2"/>
            <a:endCxn id="117" idx="0"/>
          </p:cNvCxnSpPr>
          <p:nvPr/>
        </p:nvCxnSpPr>
        <p:spPr bwMode="gray">
          <a:xfrm flipH="1">
            <a:off x="10192881" y="1554627"/>
            <a:ext cx="967627" cy="634185"/>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bwMode="gray">
          <a:xfrm>
            <a:off x="923188" y="3108775"/>
            <a:ext cx="1437654" cy="305105"/>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Single router and single egress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2251329" y="3108775"/>
            <a:ext cx="1600462"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router and dual egresses</a:t>
            </a:r>
            <a:endParaRPr lang="en-US" altLang="zh-CN" sz="1200" dirty="0">
              <a:latin typeface="Huawei Sans" panose="020C0503030203020204" pitchFamily="34" charset="0"/>
              <a:sym typeface="Huawei Sans" panose="020C0503030203020204" pitchFamily="34" charset="0"/>
            </a:endParaRPr>
          </a:p>
        </p:txBody>
      </p:sp>
      <p:sp>
        <p:nvSpPr>
          <p:cNvPr id="131" name="文本框 130"/>
          <p:cNvSpPr txBox="1"/>
          <p:nvPr/>
        </p:nvSpPr>
        <p:spPr bwMode="gray">
          <a:xfrm>
            <a:off x="4503953" y="3108775"/>
            <a:ext cx="1449713"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single egress</a:t>
            </a:r>
            <a:endParaRPr lang="en-US" altLang="zh-CN" sz="1200" dirty="0">
              <a:latin typeface="Huawei Sans" panose="020C0503030203020204" pitchFamily="34" charset="0"/>
              <a:sym typeface="Huawei Sans" panose="020C0503030203020204" pitchFamily="34" charset="0"/>
            </a:endParaRPr>
          </a:p>
        </p:txBody>
      </p:sp>
      <p:sp>
        <p:nvSpPr>
          <p:cNvPr id="132" name="文本框 131"/>
          <p:cNvSpPr txBox="1"/>
          <p:nvPr/>
        </p:nvSpPr>
        <p:spPr bwMode="gray">
          <a:xfrm>
            <a:off x="6677968" y="3108775"/>
            <a:ext cx="1386479"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dual egresses</a:t>
            </a:r>
            <a:endParaRPr lang="en-US" altLang="zh-CN" sz="1200" dirty="0">
              <a:latin typeface="Huawei Sans" panose="020C0503030203020204" pitchFamily="34" charset="0"/>
              <a:sym typeface="Huawei Sans" panose="020C0503030203020204" pitchFamily="34" charset="0"/>
            </a:endParaRPr>
          </a:p>
        </p:txBody>
      </p:sp>
      <p:sp>
        <p:nvSpPr>
          <p:cNvPr id="133" name="文本框 132"/>
          <p:cNvSpPr txBox="1"/>
          <p:nvPr/>
        </p:nvSpPr>
        <p:spPr bwMode="gray">
          <a:xfrm>
            <a:off x="8947652" y="3108775"/>
            <a:ext cx="1570621"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routers and multiple egresses</a:t>
            </a:r>
            <a:endParaRPr lang="en-US" altLang="zh-CN" sz="1200" dirty="0">
              <a:latin typeface="Huawei Sans" panose="020C0503030203020204" pitchFamily="34" charset="0"/>
              <a:sym typeface="Huawei Sans" panose="020C0503030203020204" pitchFamily="34" charset="0"/>
            </a:endParaRPr>
          </a:p>
        </p:txBody>
      </p:sp>
      <p:sp>
        <p:nvSpPr>
          <p:cNvPr id="134" name="文本框 133"/>
          <p:cNvSpPr txBox="1"/>
          <p:nvPr/>
        </p:nvSpPr>
        <p:spPr bwMode="gray">
          <a:xfrm>
            <a:off x="3235201" y="2812992"/>
            <a:ext cx="106755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5902018" y="2812992"/>
            <a:ext cx="909806"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8063821" y="2812992"/>
            <a:ext cx="9015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10379793" y="2812992"/>
            <a:ext cx="1050744" cy="305105"/>
          </a:xfrm>
          <a:prstGeom prst="rect">
            <a:avLst/>
          </a:prstGeom>
          <a:noFill/>
        </p:spPr>
        <p:txBody>
          <a:bodyPr wrap="square" rtlCol="0">
            <a:noAutofit/>
          </a:bodyPr>
          <a:lstStyle/>
          <a:p>
            <a:pPr fontAlgn="ctr"/>
            <a:r>
              <a:rPr lang="en-US" sz="1200" dirty="0" smtClean="0">
                <a:latin typeface="Huawei Sans" panose="020C0503030203020204" pitchFamily="34" charset="0"/>
              </a:rPr>
              <a:t>Optional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462545" y="964196"/>
            <a:ext cx="483869" cy="2486166"/>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Router as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圆角矩形 75"/>
          <p:cNvSpPr/>
          <p:nvPr/>
        </p:nvSpPr>
        <p:spPr bwMode="gray">
          <a:xfrm>
            <a:off x="995591" y="964196"/>
            <a:ext cx="10700403" cy="248616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75"/>
          <p:cNvSpPr/>
          <p:nvPr/>
        </p:nvSpPr>
        <p:spPr bwMode="gray">
          <a:xfrm>
            <a:off x="462545" y="3528892"/>
            <a:ext cx="483869" cy="2653222"/>
          </a:xfrm>
          <a:prstGeom prst="roundRect">
            <a:avLst>
              <a:gd name="adj" fmla="val 10604"/>
            </a:avLst>
          </a:prstGeom>
          <a:gradFill>
            <a:gsLst>
              <a:gs pos="100000">
                <a:schemeClr val="bg1"/>
              </a:gs>
              <a:gs pos="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400" dirty="0" smtClean="0">
                <a:solidFill>
                  <a:srgbClr val="30B5C5"/>
                </a:solidFill>
                <a:latin typeface="Huawei Sans" panose="020C0503030203020204" pitchFamily="34" charset="0"/>
              </a:rPr>
              <a:t>Firewall as egress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75"/>
          <p:cNvSpPr/>
          <p:nvPr/>
        </p:nvSpPr>
        <p:spPr bwMode="gray">
          <a:xfrm>
            <a:off x="995591" y="3528892"/>
            <a:ext cx="7785159" cy="265322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4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6"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421044" y="5408696"/>
            <a:ext cx="369473" cy="302297"/>
          </a:xfrm>
          <a:prstGeom prst="rect">
            <a:avLst/>
          </a:prstGeom>
        </p:spPr>
      </p:pic>
      <p:cxnSp>
        <p:nvCxnSpPr>
          <p:cNvPr id="177" name="直接连接符 176"/>
          <p:cNvCxnSpPr>
            <a:stCxn id="180" idx="2"/>
            <a:endCxn id="176" idx="0"/>
          </p:cNvCxnSpPr>
          <p:nvPr/>
        </p:nvCxnSpPr>
        <p:spPr bwMode="gray">
          <a:xfrm>
            <a:off x="1604574" y="4209822"/>
            <a:ext cx="1207" cy="11988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8" name="组合 177"/>
          <p:cNvGrpSpPr/>
          <p:nvPr/>
        </p:nvGrpSpPr>
        <p:grpSpPr bwMode="gray">
          <a:xfrm>
            <a:off x="1149833" y="3730691"/>
            <a:ext cx="909482" cy="480535"/>
            <a:chOff x="591922" y="1761021"/>
            <a:chExt cx="909482" cy="480535"/>
          </a:xfrm>
        </p:grpSpPr>
        <p:sp>
          <p:nvSpPr>
            <p:cNvPr id="179"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文本框 179"/>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1" name="组合 180"/>
          <p:cNvGrpSpPr/>
          <p:nvPr/>
        </p:nvGrpSpPr>
        <p:grpSpPr bwMode="gray">
          <a:xfrm>
            <a:off x="3239346" y="3729287"/>
            <a:ext cx="909482" cy="480535"/>
            <a:chOff x="591922" y="1761021"/>
            <a:chExt cx="909482" cy="480535"/>
          </a:xfrm>
        </p:grpSpPr>
        <p:sp>
          <p:nvSpPr>
            <p:cNvPr id="18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文本框 182"/>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8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958796" y="5407292"/>
            <a:ext cx="369473" cy="302297"/>
          </a:xfrm>
          <a:prstGeom prst="rect">
            <a:avLst/>
          </a:prstGeom>
        </p:spPr>
      </p:pic>
      <p:grpSp>
        <p:nvGrpSpPr>
          <p:cNvPr id="185" name="组合 184"/>
          <p:cNvGrpSpPr/>
          <p:nvPr/>
        </p:nvGrpSpPr>
        <p:grpSpPr bwMode="gray">
          <a:xfrm>
            <a:off x="2281957" y="3729287"/>
            <a:ext cx="909482" cy="480535"/>
            <a:chOff x="591922" y="1761021"/>
            <a:chExt cx="909482" cy="480535"/>
          </a:xfrm>
        </p:grpSpPr>
        <p:sp>
          <p:nvSpPr>
            <p:cNvPr id="18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8" name="肘形连接符 187"/>
          <p:cNvCxnSpPr/>
          <p:nvPr/>
        </p:nvCxnSpPr>
        <p:spPr bwMode="gray">
          <a:xfrm rot="5400000" flipH="1" flipV="1">
            <a:off x="2851123" y="4532578"/>
            <a:ext cx="1198874" cy="550554"/>
          </a:xfrm>
          <a:prstGeom prst="bentConnector3">
            <a:avLst/>
          </a:prstGeom>
          <a:ln w="19050">
            <a:solidFill>
              <a:schemeClr val="tx1">
                <a:lumMod val="50000"/>
                <a:lumOff val="50000"/>
              </a:schemeClr>
            </a:solidFill>
          </a:ln>
          <a:extLst/>
        </p:spPr>
        <p:style>
          <a:lnRef idx="1">
            <a:schemeClr val="accent1"/>
          </a:lnRef>
          <a:fillRef idx="0">
            <a:schemeClr val="accent1"/>
          </a:fillRef>
          <a:effectRef idx="0">
            <a:schemeClr val="accent1"/>
          </a:effectRef>
          <a:fontRef idx="minor">
            <a:schemeClr val="tx1"/>
          </a:fontRef>
        </p:style>
      </p:cxnSp>
      <p:cxnSp>
        <p:nvCxnSpPr>
          <p:cNvPr id="189" name="肘形连接符 188"/>
          <p:cNvCxnSpPr/>
          <p:nvPr/>
        </p:nvCxnSpPr>
        <p:spPr bwMode="gray">
          <a:xfrm rot="16200000" flipV="1">
            <a:off x="2302579" y="4604437"/>
            <a:ext cx="1198874" cy="406835"/>
          </a:xfrm>
          <a:prstGeom prst="bentConnector3">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cxnSp>
      <p:grpSp>
        <p:nvGrpSpPr>
          <p:cNvPr id="190" name="组合 189"/>
          <p:cNvGrpSpPr/>
          <p:nvPr/>
        </p:nvGrpSpPr>
        <p:grpSpPr bwMode="gray">
          <a:xfrm>
            <a:off x="5375228" y="3730691"/>
            <a:ext cx="909482" cy="505836"/>
            <a:chOff x="610972" y="1761021"/>
            <a:chExt cx="909482" cy="505836"/>
          </a:xfrm>
        </p:grpSpPr>
        <p:sp>
          <p:nvSpPr>
            <p:cNvPr id="19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gray">
            <a:xfrm>
              <a:off x="610972" y="1855545"/>
              <a:ext cx="909482" cy="411312"/>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3"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668794" y="5407289"/>
            <a:ext cx="369473" cy="302297"/>
          </a:xfrm>
          <a:prstGeom prst="rect">
            <a:avLst/>
          </a:prstGeom>
        </p:spPr>
      </p:pic>
      <p:grpSp>
        <p:nvGrpSpPr>
          <p:cNvPr id="194" name="组合 193"/>
          <p:cNvGrpSpPr/>
          <p:nvPr/>
        </p:nvGrpSpPr>
        <p:grpSpPr bwMode="gray">
          <a:xfrm>
            <a:off x="4398789" y="3730691"/>
            <a:ext cx="909482" cy="480535"/>
            <a:chOff x="591922" y="1761021"/>
            <a:chExt cx="909482" cy="480535"/>
          </a:xfrm>
        </p:grpSpPr>
        <p:sp>
          <p:nvSpPr>
            <p:cNvPr id="195"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文本框 195"/>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97"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5626183" y="5407289"/>
            <a:ext cx="369473" cy="302297"/>
          </a:xfrm>
          <a:prstGeom prst="rect">
            <a:avLst/>
          </a:prstGeom>
        </p:spPr>
      </p:pic>
      <p:cxnSp>
        <p:nvCxnSpPr>
          <p:cNvPr id="198" name="直接连接符 197"/>
          <p:cNvCxnSpPr>
            <a:stCxn id="196" idx="2"/>
            <a:endCxn id="193" idx="0"/>
          </p:cNvCxnSpPr>
          <p:nvPr/>
        </p:nvCxnSpPr>
        <p:spPr bwMode="gray">
          <a:xfrm>
            <a:off x="4853530" y="4209822"/>
            <a:ext cx="1" cy="11974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92" idx="2"/>
            <a:endCxn id="197" idx="0"/>
          </p:cNvCxnSpPr>
          <p:nvPr/>
        </p:nvCxnSpPr>
        <p:spPr bwMode="gray">
          <a:xfrm flipH="1">
            <a:off x="5810920" y="4236527"/>
            <a:ext cx="19049" cy="117076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97" idx="1"/>
            <a:endCxn id="193" idx="3"/>
          </p:cNvCxnSpPr>
          <p:nvPr/>
        </p:nvCxnSpPr>
        <p:spPr bwMode="gray">
          <a:xfrm flipH="1">
            <a:off x="5038267" y="555843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bwMode="gray">
          <a:xfrm>
            <a:off x="7525440" y="3730691"/>
            <a:ext cx="909482" cy="502884"/>
            <a:chOff x="601447" y="1761021"/>
            <a:chExt cx="909482" cy="502884"/>
          </a:xfrm>
        </p:grpSpPr>
        <p:sp>
          <p:nvSpPr>
            <p:cNvPr id="202"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文本框 202"/>
            <p:cNvSpPr txBox="1"/>
            <p:nvPr/>
          </p:nvSpPr>
          <p:spPr bwMode="gray">
            <a:xfrm>
              <a:off x="601447" y="1844559"/>
              <a:ext cx="909482" cy="419346"/>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Internet2</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6828531" y="5407289"/>
            <a:ext cx="369473" cy="302297"/>
          </a:xfrm>
          <a:prstGeom prst="rect">
            <a:avLst/>
          </a:prstGeom>
        </p:spPr>
      </p:pic>
      <p:grpSp>
        <p:nvGrpSpPr>
          <p:cNvPr id="205" name="组合 204"/>
          <p:cNvGrpSpPr/>
          <p:nvPr/>
        </p:nvGrpSpPr>
        <p:grpSpPr bwMode="gray">
          <a:xfrm>
            <a:off x="6558526" y="3730691"/>
            <a:ext cx="909482" cy="480535"/>
            <a:chOff x="591922" y="1761021"/>
            <a:chExt cx="909482" cy="480535"/>
          </a:xfrm>
        </p:grpSpPr>
        <p:sp>
          <p:nvSpPr>
            <p:cNvPr id="206"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文本框 206"/>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0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7785920" y="5407289"/>
            <a:ext cx="369473" cy="302297"/>
          </a:xfrm>
          <a:prstGeom prst="rect">
            <a:avLst/>
          </a:prstGeom>
        </p:spPr>
      </p:pic>
      <p:cxnSp>
        <p:nvCxnSpPr>
          <p:cNvPr id="209" name="直接连接符 208"/>
          <p:cNvCxnSpPr>
            <a:stCxn id="212" idx="2"/>
            <a:endCxn id="204" idx="0"/>
          </p:cNvCxnSpPr>
          <p:nvPr/>
        </p:nvCxnSpPr>
        <p:spPr bwMode="gray">
          <a:xfrm>
            <a:off x="7013268" y="4940205"/>
            <a:ext cx="0"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3" idx="2"/>
            <a:endCxn id="208" idx="0"/>
          </p:cNvCxnSpPr>
          <p:nvPr/>
        </p:nvCxnSpPr>
        <p:spPr bwMode="gray">
          <a:xfrm>
            <a:off x="7970657" y="4940205"/>
            <a:ext cx="0"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8" idx="1"/>
            <a:endCxn id="204" idx="3"/>
          </p:cNvCxnSpPr>
          <p:nvPr/>
        </p:nvCxnSpPr>
        <p:spPr bwMode="gray">
          <a:xfrm flipH="1">
            <a:off x="7198004" y="5558438"/>
            <a:ext cx="5879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12" name="图片 211" descr="接入交换机.png"/>
          <p:cNvPicPr>
            <a:picLocks noChangeAspect="1"/>
          </p:cNvPicPr>
          <p:nvPr/>
        </p:nvPicPr>
        <p:blipFill>
          <a:blip r:embed="rId5" cstate="print"/>
          <a:stretch>
            <a:fillRect/>
          </a:stretch>
        </p:blipFill>
        <p:spPr bwMode="gray">
          <a:xfrm>
            <a:off x="6851504" y="4675501"/>
            <a:ext cx="323527" cy="264704"/>
          </a:xfrm>
          <a:prstGeom prst="rect">
            <a:avLst/>
          </a:prstGeom>
        </p:spPr>
      </p:pic>
      <p:pic>
        <p:nvPicPr>
          <p:cNvPr id="213" name="图片 212" descr="接入交换机.png"/>
          <p:cNvPicPr>
            <a:picLocks noChangeAspect="1"/>
          </p:cNvPicPr>
          <p:nvPr/>
        </p:nvPicPr>
        <p:blipFill>
          <a:blip r:embed="rId5" cstate="print"/>
          <a:stretch>
            <a:fillRect/>
          </a:stretch>
        </p:blipFill>
        <p:spPr bwMode="gray">
          <a:xfrm>
            <a:off x="7808893" y="4675501"/>
            <a:ext cx="323527" cy="264704"/>
          </a:xfrm>
          <a:prstGeom prst="rect">
            <a:avLst/>
          </a:prstGeom>
        </p:spPr>
      </p:pic>
      <p:cxnSp>
        <p:nvCxnSpPr>
          <p:cNvPr id="214" name="直接连接符 213"/>
          <p:cNvCxnSpPr>
            <a:stCxn id="212" idx="2"/>
            <a:endCxn id="208" idx="0"/>
          </p:cNvCxnSpPr>
          <p:nvPr/>
        </p:nvCxnSpPr>
        <p:spPr bwMode="gray">
          <a:xfrm>
            <a:off x="7013268" y="4940205"/>
            <a:ext cx="957389" cy="4670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207" idx="2"/>
            <a:endCxn id="212" idx="0"/>
          </p:cNvCxnSpPr>
          <p:nvPr/>
        </p:nvCxnSpPr>
        <p:spPr bwMode="gray">
          <a:xfrm>
            <a:off x="7013267" y="4209822"/>
            <a:ext cx="1" cy="4656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13" idx="2"/>
            <a:endCxn id="204" idx="0"/>
          </p:cNvCxnSpPr>
          <p:nvPr/>
        </p:nvCxnSpPr>
        <p:spPr bwMode="gray">
          <a:xfrm flipH="1">
            <a:off x="7013268" y="4940205"/>
            <a:ext cx="957389" cy="467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endCxn id="213" idx="0"/>
          </p:cNvCxnSpPr>
          <p:nvPr/>
        </p:nvCxnSpPr>
        <p:spPr bwMode="gray">
          <a:xfrm>
            <a:off x="7970657" y="4217949"/>
            <a:ext cx="0" cy="457552"/>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8" name="文本框 217"/>
          <p:cNvSpPr txBox="1"/>
          <p:nvPr/>
        </p:nvSpPr>
        <p:spPr bwMode="gray">
          <a:xfrm>
            <a:off x="998553"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firewall and single egress</a:t>
            </a:r>
            <a:endParaRPr lang="en-US" altLang="zh-CN" sz="1200" dirty="0">
              <a:latin typeface="Huawei Sans" panose="020C0503030203020204" pitchFamily="34" charset="0"/>
              <a:sym typeface="Huawei Sans" panose="020C0503030203020204" pitchFamily="34" charset="0"/>
            </a:endParaRPr>
          </a:p>
        </p:txBody>
      </p:sp>
      <p:sp>
        <p:nvSpPr>
          <p:cNvPr id="219" name="文本框 218"/>
          <p:cNvSpPr txBox="1"/>
          <p:nvPr/>
        </p:nvSpPr>
        <p:spPr bwMode="gray">
          <a:xfrm>
            <a:off x="2423953"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Single firewall and dual egresses</a:t>
            </a:r>
            <a:endParaRPr lang="en-US" altLang="zh-CN" sz="1200" dirty="0">
              <a:latin typeface="Huawei Sans" panose="020C0503030203020204" pitchFamily="34" charset="0"/>
              <a:sym typeface="Huawei Sans" panose="020C0503030203020204" pitchFamily="34" charset="0"/>
            </a:endParaRPr>
          </a:p>
        </p:txBody>
      </p:sp>
      <p:sp>
        <p:nvSpPr>
          <p:cNvPr id="220" name="文本框 219"/>
          <p:cNvSpPr txBox="1"/>
          <p:nvPr/>
        </p:nvSpPr>
        <p:spPr bwMode="gray">
          <a:xfrm>
            <a:off x="4597398"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firewalls and single egress</a:t>
            </a:r>
            <a:endParaRPr lang="en-US" altLang="zh-CN" sz="1200" dirty="0">
              <a:latin typeface="Huawei Sans" panose="020C0503030203020204" pitchFamily="34" charset="0"/>
              <a:sym typeface="Huawei Sans" panose="020C0503030203020204" pitchFamily="34" charset="0"/>
            </a:endParaRPr>
          </a:p>
        </p:txBody>
      </p:sp>
      <p:sp>
        <p:nvSpPr>
          <p:cNvPr id="221" name="文本框 220"/>
          <p:cNvSpPr txBox="1"/>
          <p:nvPr/>
        </p:nvSpPr>
        <p:spPr bwMode="gray">
          <a:xfrm>
            <a:off x="6781011" y="5764137"/>
            <a:ext cx="1427837"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Dual firewalls and dual egresses</a:t>
            </a:r>
            <a:endParaRPr lang="en-US" altLang="zh-CN" sz="1200" dirty="0">
              <a:latin typeface="Huawei Sans" panose="020C0503030203020204" pitchFamily="34" charset="0"/>
              <a:sym typeface="Huawei Sans" panose="020C0503030203020204" pitchFamily="34" charset="0"/>
            </a:endParaRPr>
          </a:p>
        </p:txBody>
      </p:sp>
      <p:sp>
        <p:nvSpPr>
          <p:cNvPr id="224" name="文本框 223"/>
          <p:cNvSpPr txBox="1"/>
          <p:nvPr/>
        </p:nvSpPr>
        <p:spPr bwMode="gray">
          <a:xfrm>
            <a:off x="9589402" y="5511423"/>
            <a:ext cx="2065816" cy="305105"/>
          </a:xfrm>
          <a:prstGeom prst="rect">
            <a:avLst/>
          </a:prstGeom>
          <a:noFill/>
        </p:spPr>
        <p:txBody>
          <a:bodyPr wrap="square" rtlCol="0" anchor="ctr">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5" name="直接连接符 224"/>
          <p:cNvCxnSpPr/>
          <p:nvPr/>
        </p:nvCxnSpPr>
        <p:spPr bwMode="gray">
          <a:xfrm flipH="1">
            <a:off x="9206203" y="5658103"/>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sp>
        <p:nvSpPr>
          <p:cNvPr id="228" name="圆角矩形 75"/>
          <p:cNvSpPr/>
          <p:nvPr/>
        </p:nvSpPr>
        <p:spPr bwMode="gray">
          <a:xfrm>
            <a:off x="8876562" y="3613585"/>
            <a:ext cx="2872525" cy="154520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spcAft>
                <a:spcPts val="600"/>
              </a:spcAft>
            </a:pPr>
            <a:r>
              <a:rPr lang="en-US" sz="1200" dirty="0" smtClean="0">
                <a:solidFill>
                  <a:schemeClr val="tx1"/>
                </a:solidFill>
                <a:latin typeface="Huawei Sans" panose="020C0503030203020204" pitchFamily="34" charset="0"/>
              </a:rPr>
              <a:t>The following factors need to be considered during the WAN-side connection design:</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Egress link type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SD-WAN requirements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Protocol interconnection requirements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gray">
          <a:xfrm>
            <a:off x="10379792" y="2200411"/>
            <a:ext cx="1290802" cy="305105"/>
          </a:xfrm>
          <a:prstGeom prst="rect">
            <a:avLst/>
          </a:prstGeom>
          <a:noFill/>
        </p:spPr>
        <p:txBody>
          <a:bodyPr wrap="square" rtlCol="0">
            <a:noAutofit/>
          </a:bodyPr>
          <a:lstStyle/>
          <a:p>
            <a:pPr fontAlgn="ctr"/>
            <a:r>
              <a:rPr lang="en-US" sz="1200" dirty="0" smtClean="0">
                <a:latin typeface="Huawei Sans" panose="020C0503030203020204" pitchFamily="34" charset="0"/>
              </a:rPr>
              <a:t>Must be ARs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360057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LAN-side Connection Design</a:t>
            </a:r>
            <a:endParaRPr lang="en-US" altLang="zh-CN" dirty="0">
              <a:sym typeface="Huawei Sans" panose="020C0503030203020204" pitchFamily="34" charset="0"/>
            </a:endParaRPr>
          </a:p>
        </p:txBody>
      </p:sp>
      <p:pic>
        <p:nvPicPr>
          <p:cNvPr id="14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02241" y="1265906"/>
            <a:ext cx="369473" cy="302297"/>
          </a:xfrm>
          <a:prstGeom prst="rect">
            <a:avLst/>
          </a:prstGeom>
        </p:spPr>
      </p:pic>
      <p:cxnSp>
        <p:nvCxnSpPr>
          <p:cNvPr id="146" name="直接连接符 145"/>
          <p:cNvCxnSpPr>
            <a:stCxn id="145" idx="2"/>
            <a:endCxn id="148" idx="0"/>
          </p:cNvCxnSpPr>
          <p:nvPr/>
        </p:nvCxnSpPr>
        <p:spPr bwMode="gray">
          <a:xfrm>
            <a:off x="686978" y="1568203"/>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7"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509411" y="3694685"/>
            <a:ext cx="369473" cy="302297"/>
          </a:xfrm>
          <a:prstGeom prst="rect">
            <a:avLst/>
          </a:prstGeom>
          <a:noFill/>
        </p:spPr>
      </p:pic>
      <p:pic>
        <p:nvPicPr>
          <p:cNvPr id="148" name="图片 86" descr="核心交换机.png"/>
          <p:cNvPicPr>
            <a:picLocks noChangeAspect="1"/>
          </p:cNvPicPr>
          <p:nvPr/>
        </p:nvPicPr>
        <p:blipFill>
          <a:blip r:embed="rId5" cstate="print"/>
          <a:stretch>
            <a:fillRect/>
          </a:stretch>
        </p:blipFill>
        <p:spPr bwMode="gray">
          <a:xfrm>
            <a:off x="502241" y="2250592"/>
            <a:ext cx="370800" cy="303383"/>
          </a:xfrm>
          <a:prstGeom prst="rect">
            <a:avLst/>
          </a:prstGeom>
        </p:spPr>
      </p:pic>
      <p:pic>
        <p:nvPicPr>
          <p:cNvPr id="149"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535910" y="1265906"/>
            <a:ext cx="369473" cy="302297"/>
          </a:xfrm>
          <a:prstGeom prst="rect">
            <a:avLst/>
          </a:prstGeom>
        </p:spPr>
      </p:pic>
      <p:cxnSp>
        <p:nvCxnSpPr>
          <p:cNvPr id="150" name="直接连接符 149"/>
          <p:cNvCxnSpPr/>
          <p:nvPr/>
        </p:nvCxnSpPr>
        <p:spPr bwMode="gray">
          <a:xfrm>
            <a:off x="1688843" y="1568203"/>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1" name="图片 86" descr="核心交换机.png"/>
          <p:cNvPicPr>
            <a:picLocks noChangeAspect="1"/>
          </p:cNvPicPr>
          <p:nvPr/>
        </p:nvPicPr>
        <p:blipFill>
          <a:blip r:embed="rId5" cstate="print"/>
          <a:stretch>
            <a:fillRect/>
          </a:stretch>
        </p:blipFill>
        <p:spPr bwMode="gray">
          <a:xfrm>
            <a:off x="1535910" y="2250592"/>
            <a:ext cx="370800" cy="303383"/>
          </a:xfrm>
          <a:prstGeom prst="rect">
            <a:avLst/>
          </a:prstGeom>
        </p:spPr>
      </p:pic>
      <p:cxnSp>
        <p:nvCxnSpPr>
          <p:cNvPr id="152" name="直接连接符 151"/>
          <p:cNvCxnSpPr/>
          <p:nvPr/>
        </p:nvCxnSpPr>
        <p:spPr bwMode="gray">
          <a:xfrm>
            <a:off x="1743983" y="1563510"/>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bwMode="gray">
          <a:xfrm>
            <a:off x="1621566" y="1775794"/>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611417" y="1263134"/>
            <a:ext cx="369473" cy="302297"/>
          </a:xfrm>
          <a:prstGeom prst="rect">
            <a:avLst/>
          </a:prstGeom>
        </p:spPr>
      </p:pic>
      <p:pic>
        <p:nvPicPr>
          <p:cNvPr id="15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3567506" y="1263134"/>
            <a:ext cx="369473" cy="302297"/>
          </a:xfrm>
          <a:prstGeom prst="rect">
            <a:avLst/>
          </a:prstGeom>
        </p:spPr>
      </p:pic>
      <p:cxnSp>
        <p:nvCxnSpPr>
          <p:cNvPr id="156" name="直接连接符 155"/>
          <p:cNvCxnSpPr>
            <a:stCxn id="155" idx="1"/>
            <a:endCxn id="154" idx="3"/>
          </p:cNvCxnSpPr>
          <p:nvPr/>
        </p:nvCxnSpPr>
        <p:spPr bwMode="gray">
          <a:xfrm flipH="1">
            <a:off x="2980890" y="1414283"/>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157" name="图片 86" descr="核心交换机.png"/>
          <p:cNvPicPr>
            <a:picLocks noChangeAspect="1"/>
          </p:cNvPicPr>
          <p:nvPr/>
        </p:nvPicPr>
        <p:blipFill>
          <a:blip r:embed="rId5" cstate="print"/>
          <a:stretch>
            <a:fillRect/>
          </a:stretch>
        </p:blipFill>
        <p:spPr bwMode="gray">
          <a:xfrm>
            <a:off x="2610090" y="2252513"/>
            <a:ext cx="370800" cy="303383"/>
          </a:xfrm>
          <a:prstGeom prst="rect">
            <a:avLst/>
          </a:prstGeom>
        </p:spPr>
      </p:pic>
      <p:pic>
        <p:nvPicPr>
          <p:cNvPr id="158" name="图片 86" descr="核心交换机.png"/>
          <p:cNvPicPr>
            <a:picLocks noChangeAspect="1"/>
          </p:cNvPicPr>
          <p:nvPr/>
        </p:nvPicPr>
        <p:blipFill>
          <a:blip r:embed="rId5" cstate="print"/>
          <a:stretch>
            <a:fillRect/>
          </a:stretch>
        </p:blipFill>
        <p:spPr bwMode="gray">
          <a:xfrm>
            <a:off x="3566179" y="2252513"/>
            <a:ext cx="370800" cy="303383"/>
          </a:xfrm>
          <a:prstGeom prst="rect">
            <a:avLst/>
          </a:prstGeom>
        </p:spPr>
      </p:pic>
      <p:grpSp>
        <p:nvGrpSpPr>
          <p:cNvPr id="159" name="组合 158"/>
          <p:cNvGrpSpPr/>
          <p:nvPr/>
        </p:nvGrpSpPr>
        <p:grpSpPr bwMode="gray">
          <a:xfrm>
            <a:off x="2980890" y="2276005"/>
            <a:ext cx="585289" cy="248087"/>
            <a:chOff x="3229772" y="2341282"/>
            <a:chExt cx="585289" cy="248087"/>
          </a:xfrm>
        </p:grpSpPr>
        <p:cxnSp>
          <p:nvCxnSpPr>
            <p:cNvPr id="160" name="直接连接符 159"/>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3" name="文本框 162"/>
          <p:cNvSpPr txBox="1"/>
          <p:nvPr/>
        </p:nvSpPr>
        <p:spPr bwMode="gray">
          <a:xfrm>
            <a:off x="3055196" y="2051394"/>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gray">
          <a:xfrm>
            <a:off x="495070" y="2582277"/>
            <a:ext cx="1520406" cy="649137"/>
          </a:xfrm>
          <a:prstGeom prst="rect">
            <a:avLst/>
          </a:prstGeom>
          <a:noFill/>
        </p:spPr>
        <p:txBody>
          <a:bodyPr wrap="square" rtlCol="0">
            <a:noAutofit/>
          </a:bodyPr>
          <a:lstStyle/>
          <a:p>
            <a:pPr algn="ctr" fontAlgn="ctr"/>
            <a:r>
              <a:rPr lang="en-US" sz="1200" dirty="0" smtClean="0">
                <a:latin typeface="Huawei Sans" panose="020C0503030203020204" pitchFamily="34" charset="0"/>
              </a:rPr>
              <a:t>A single firewall is connected to a single core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bwMode="gray">
          <a:xfrm>
            <a:off x="2289150" y="2582277"/>
            <a:ext cx="1973207" cy="859248"/>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firewalls are connected to a CSS of core switches in square-looped mode</a:t>
            </a:r>
            <a:endParaRPr lang="en-US" dirty="0">
              <a:latin typeface="Huawei Sans" panose="020C0503030203020204" pitchFamily="34" charset="0"/>
            </a:endParaRPr>
          </a:p>
        </p:txBody>
      </p:sp>
      <p:cxnSp>
        <p:nvCxnSpPr>
          <p:cNvPr id="166" name="直接连接符 165"/>
          <p:cNvCxnSpPr>
            <a:stCxn id="147" idx="2"/>
            <a:endCxn id="167" idx="0"/>
          </p:cNvCxnSpPr>
          <p:nvPr/>
        </p:nvCxnSpPr>
        <p:spPr bwMode="gray">
          <a:xfrm>
            <a:off x="694148" y="3996982"/>
            <a:ext cx="663" cy="6774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7" name="图片 86" descr="核心交换机.png"/>
          <p:cNvPicPr>
            <a:picLocks noChangeAspect="1"/>
          </p:cNvPicPr>
          <p:nvPr/>
        </p:nvPicPr>
        <p:blipFill>
          <a:blip r:embed="rId5" cstate="print"/>
          <a:stretch>
            <a:fillRect/>
          </a:stretch>
        </p:blipFill>
        <p:spPr bwMode="gray">
          <a:xfrm>
            <a:off x="509411" y="4674421"/>
            <a:ext cx="370800" cy="303383"/>
          </a:xfrm>
          <a:prstGeom prst="rect">
            <a:avLst/>
          </a:prstGeom>
        </p:spPr>
      </p:pic>
      <p:cxnSp>
        <p:nvCxnSpPr>
          <p:cNvPr id="168" name="直接连接符 167"/>
          <p:cNvCxnSpPr/>
          <p:nvPr/>
        </p:nvCxnSpPr>
        <p:spPr bwMode="gray">
          <a:xfrm>
            <a:off x="1696014" y="3992032"/>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9" name="图片 86" descr="核心交换机.png"/>
          <p:cNvPicPr>
            <a:picLocks noChangeAspect="1"/>
          </p:cNvPicPr>
          <p:nvPr/>
        </p:nvPicPr>
        <p:blipFill>
          <a:blip r:embed="rId5" cstate="print"/>
          <a:stretch>
            <a:fillRect/>
          </a:stretch>
        </p:blipFill>
        <p:spPr bwMode="gray">
          <a:xfrm>
            <a:off x="1543081" y="4674421"/>
            <a:ext cx="370800" cy="303383"/>
          </a:xfrm>
          <a:prstGeom prst="rect">
            <a:avLst/>
          </a:prstGeom>
        </p:spPr>
      </p:pic>
      <p:cxnSp>
        <p:nvCxnSpPr>
          <p:cNvPr id="170" name="直接连接符 169"/>
          <p:cNvCxnSpPr/>
          <p:nvPr/>
        </p:nvCxnSpPr>
        <p:spPr bwMode="gray">
          <a:xfrm>
            <a:off x="1751154" y="3987339"/>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bwMode="gray">
          <a:xfrm>
            <a:off x="1628737" y="4199623"/>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2" name="直接连接符 171"/>
          <p:cNvCxnSpPr/>
          <p:nvPr/>
        </p:nvCxnSpPr>
        <p:spPr bwMode="gray">
          <a:xfrm flipH="1">
            <a:off x="2988061" y="3838112"/>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173" name="图片 86" descr="核心交换机.png"/>
          <p:cNvPicPr>
            <a:picLocks noChangeAspect="1"/>
          </p:cNvPicPr>
          <p:nvPr/>
        </p:nvPicPr>
        <p:blipFill>
          <a:blip r:embed="rId5" cstate="print"/>
          <a:stretch>
            <a:fillRect/>
          </a:stretch>
        </p:blipFill>
        <p:spPr bwMode="gray">
          <a:xfrm>
            <a:off x="2617261" y="4676342"/>
            <a:ext cx="370800" cy="303383"/>
          </a:xfrm>
          <a:prstGeom prst="rect">
            <a:avLst/>
          </a:prstGeom>
        </p:spPr>
      </p:pic>
      <p:pic>
        <p:nvPicPr>
          <p:cNvPr id="174" name="图片 86" descr="核心交换机.png"/>
          <p:cNvPicPr>
            <a:picLocks noChangeAspect="1"/>
          </p:cNvPicPr>
          <p:nvPr/>
        </p:nvPicPr>
        <p:blipFill>
          <a:blip r:embed="rId5" cstate="print"/>
          <a:stretch>
            <a:fillRect/>
          </a:stretch>
        </p:blipFill>
        <p:spPr bwMode="gray">
          <a:xfrm>
            <a:off x="3573350" y="4676342"/>
            <a:ext cx="370800" cy="303383"/>
          </a:xfrm>
          <a:prstGeom prst="rect">
            <a:avLst/>
          </a:prstGeom>
        </p:spPr>
      </p:pic>
      <p:grpSp>
        <p:nvGrpSpPr>
          <p:cNvPr id="175" name="组合 174"/>
          <p:cNvGrpSpPr/>
          <p:nvPr/>
        </p:nvGrpSpPr>
        <p:grpSpPr bwMode="gray">
          <a:xfrm>
            <a:off x="2988061" y="4699834"/>
            <a:ext cx="585289" cy="248087"/>
            <a:chOff x="3229772" y="2341282"/>
            <a:chExt cx="585289" cy="248087"/>
          </a:xfrm>
        </p:grpSpPr>
        <p:cxnSp>
          <p:nvCxnSpPr>
            <p:cNvPr id="222" name="直接连接符 221"/>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29" name="椭圆 228"/>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0" name="文本框 229"/>
          <p:cNvSpPr txBox="1"/>
          <p:nvPr/>
        </p:nvSpPr>
        <p:spPr bwMode="gray">
          <a:xfrm>
            <a:off x="3062367" y="4475223"/>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文本框 230"/>
          <p:cNvSpPr txBox="1"/>
          <p:nvPr/>
        </p:nvSpPr>
        <p:spPr bwMode="gray">
          <a:xfrm>
            <a:off x="502241" y="4996463"/>
            <a:ext cx="1520406" cy="658780"/>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A single router is connected to a single core switch</a:t>
            </a:r>
            <a:endParaRPr lang="en-US" dirty="0">
              <a:latin typeface="Huawei Sans" panose="020C0503030203020204" pitchFamily="34" charset="0"/>
            </a:endParaRPr>
          </a:p>
        </p:txBody>
      </p:sp>
      <p:sp>
        <p:nvSpPr>
          <p:cNvPr id="232" name="文本框 231"/>
          <p:cNvSpPr txBox="1"/>
          <p:nvPr/>
        </p:nvSpPr>
        <p:spPr bwMode="gray">
          <a:xfrm>
            <a:off x="2289150" y="4996462"/>
            <a:ext cx="1839281" cy="828337"/>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routers are connected to a CSS of core switches in square-looped mode</a:t>
            </a:r>
            <a:endParaRPr lang="en-US" dirty="0">
              <a:latin typeface="Huawei Sans" panose="020C0503030203020204" pitchFamily="34" charset="0"/>
            </a:endParaRPr>
          </a:p>
        </p:txBody>
      </p:sp>
      <p:pic>
        <p:nvPicPr>
          <p:cNvPr id="233"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1543081" y="3694685"/>
            <a:ext cx="369473" cy="302297"/>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2617260" y="3696606"/>
            <a:ext cx="369473" cy="302297"/>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3572509" y="3696606"/>
            <a:ext cx="369473" cy="302297"/>
          </a:xfrm>
          <a:prstGeom prst="rect">
            <a:avLst/>
          </a:prstGeom>
          <a:noFill/>
        </p:spPr>
      </p:pic>
      <p:pic>
        <p:nvPicPr>
          <p:cNvPr id="236"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628938" y="1263134"/>
            <a:ext cx="369473" cy="302297"/>
          </a:xfrm>
          <a:prstGeom prst="rect">
            <a:avLst/>
          </a:prstGeom>
        </p:spPr>
      </p:pic>
      <p:pic>
        <p:nvPicPr>
          <p:cNvPr id="237"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5585027" y="1263134"/>
            <a:ext cx="369473" cy="302297"/>
          </a:xfrm>
          <a:prstGeom prst="rect">
            <a:avLst/>
          </a:prstGeom>
        </p:spPr>
      </p:pic>
      <p:cxnSp>
        <p:nvCxnSpPr>
          <p:cNvPr id="238" name="直接连接符 237"/>
          <p:cNvCxnSpPr>
            <a:stCxn id="237" idx="1"/>
            <a:endCxn id="236" idx="3"/>
          </p:cNvCxnSpPr>
          <p:nvPr/>
        </p:nvCxnSpPr>
        <p:spPr bwMode="gray">
          <a:xfrm flipH="1">
            <a:off x="4998411" y="1414283"/>
            <a:ext cx="586616"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pic>
        <p:nvPicPr>
          <p:cNvPr id="239" name="图片 86" descr="核心交换机.png"/>
          <p:cNvPicPr>
            <a:picLocks noChangeAspect="1"/>
          </p:cNvPicPr>
          <p:nvPr/>
        </p:nvPicPr>
        <p:blipFill>
          <a:blip r:embed="rId5" cstate="print"/>
          <a:stretch>
            <a:fillRect/>
          </a:stretch>
        </p:blipFill>
        <p:spPr bwMode="gray">
          <a:xfrm>
            <a:off x="4627611" y="2252513"/>
            <a:ext cx="370800" cy="303383"/>
          </a:xfrm>
          <a:prstGeom prst="rect">
            <a:avLst/>
          </a:prstGeom>
        </p:spPr>
      </p:pic>
      <p:cxnSp>
        <p:nvCxnSpPr>
          <p:cNvPr id="240" name="直接连接符 239"/>
          <p:cNvCxnSpPr>
            <a:stCxn id="236" idx="2"/>
            <a:endCxn id="239" idx="0"/>
          </p:cNvCxnSpPr>
          <p:nvPr/>
        </p:nvCxnSpPr>
        <p:spPr bwMode="gray">
          <a:xfrm flipH="1">
            <a:off x="4813011" y="1565431"/>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37" idx="2"/>
            <a:endCxn id="242" idx="0"/>
          </p:cNvCxnSpPr>
          <p:nvPr/>
        </p:nvCxnSpPr>
        <p:spPr bwMode="gray">
          <a:xfrm flipH="1">
            <a:off x="5769100" y="1565431"/>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2" name="图片 86" descr="核心交换机.png"/>
          <p:cNvPicPr>
            <a:picLocks noChangeAspect="1"/>
          </p:cNvPicPr>
          <p:nvPr/>
        </p:nvPicPr>
        <p:blipFill>
          <a:blip r:embed="rId5" cstate="print"/>
          <a:stretch>
            <a:fillRect/>
          </a:stretch>
        </p:blipFill>
        <p:spPr bwMode="gray">
          <a:xfrm>
            <a:off x="5583700" y="2252513"/>
            <a:ext cx="370800" cy="303383"/>
          </a:xfrm>
          <a:prstGeom prst="rect">
            <a:avLst/>
          </a:prstGeom>
        </p:spPr>
      </p:pic>
      <p:grpSp>
        <p:nvGrpSpPr>
          <p:cNvPr id="243" name="组合 242"/>
          <p:cNvGrpSpPr/>
          <p:nvPr/>
        </p:nvGrpSpPr>
        <p:grpSpPr bwMode="gray">
          <a:xfrm>
            <a:off x="4998411" y="2276005"/>
            <a:ext cx="585289" cy="248087"/>
            <a:chOff x="3229772" y="2341282"/>
            <a:chExt cx="585289" cy="248087"/>
          </a:xfrm>
        </p:grpSpPr>
        <p:cxnSp>
          <p:nvCxnSpPr>
            <p:cNvPr id="244" name="直接连接符 243"/>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46" name="椭圆 245"/>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7" name="文本框 246"/>
          <p:cNvSpPr txBox="1"/>
          <p:nvPr/>
        </p:nvSpPr>
        <p:spPr bwMode="gray">
          <a:xfrm>
            <a:off x="5072717" y="2051394"/>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文本框 247"/>
          <p:cNvSpPr txBox="1"/>
          <p:nvPr/>
        </p:nvSpPr>
        <p:spPr bwMode="gray">
          <a:xfrm>
            <a:off x="4306671" y="2582277"/>
            <a:ext cx="1973207" cy="859248"/>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firewalls are connected to a CSS of core switches in dual-homed mode</a:t>
            </a:r>
            <a:endParaRPr lang="en-US" dirty="0">
              <a:latin typeface="Huawei Sans" panose="020C0503030203020204" pitchFamily="34" charset="0"/>
            </a:endParaRPr>
          </a:p>
        </p:txBody>
      </p:sp>
      <p:cxnSp>
        <p:nvCxnSpPr>
          <p:cNvPr id="249" name="直接连接符 248"/>
          <p:cNvCxnSpPr>
            <a:stCxn id="237" idx="2"/>
            <a:endCxn id="239" idx="0"/>
          </p:cNvCxnSpPr>
          <p:nvPr/>
        </p:nvCxnSpPr>
        <p:spPr bwMode="gray">
          <a:xfrm flipH="1">
            <a:off x="4813011" y="1565431"/>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42" idx="0"/>
            <a:endCxn id="236" idx="2"/>
          </p:cNvCxnSpPr>
          <p:nvPr/>
        </p:nvCxnSpPr>
        <p:spPr bwMode="gray">
          <a:xfrm flipH="1" flipV="1">
            <a:off x="4813675" y="1565431"/>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1" name="椭圆 250"/>
          <p:cNvSpPr/>
          <p:nvPr/>
        </p:nvSpPr>
        <p:spPr bwMode="gray">
          <a:xfrm rot="20368889">
            <a:off x="4709988" y="1698591"/>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椭圆 251"/>
          <p:cNvSpPr/>
          <p:nvPr/>
        </p:nvSpPr>
        <p:spPr bwMode="gray">
          <a:xfrm rot="1171769">
            <a:off x="5426900" y="1695130"/>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3" name="直接连接符 252"/>
          <p:cNvCxnSpPr/>
          <p:nvPr/>
        </p:nvCxnSpPr>
        <p:spPr bwMode="gray">
          <a:xfrm flipH="1">
            <a:off x="4998412" y="3828469"/>
            <a:ext cx="586616" cy="0"/>
          </a:xfrm>
          <a:prstGeom prst="line">
            <a:avLst/>
          </a:prstGeom>
          <a:ln w="28575">
            <a:solidFill>
              <a:srgbClr val="C7000B"/>
            </a:solidFill>
            <a:prstDash val="solid"/>
          </a:ln>
        </p:spPr>
        <p:style>
          <a:lnRef idx="1">
            <a:schemeClr val="accent1"/>
          </a:lnRef>
          <a:fillRef idx="0">
            <a:schemeClr val="accent1"/>
          </a:fillRef>
          <a:effectRef idx="0">
            <a:schemeClr val="accent1"/>
          </a:effectRef>
          <a:fontRef idx="minor">
            <a:schemeClr val="tx1"/>
          </a:fontRef>
        </p:style>
      </p:cxnSp>
      <p:pic>
        <p:nvPicPr>
          <p:cNvPr id="254" name="图片 86" descr="核心交换机.png"/>
          <p:cNvPicPr>
            <a:picLocks noChangeAspect="1"/>
          </p:cNvPicPr>
          <p:nvPr/>
        </p:nvPicPr>
        <p:blipFill>
          <a:blip r:embed="rId5" cstate="print"/>
          <a:stretch>
            <a:fillRect/>
          </a:stretch>
        </p:blipFill>
        <p:spPr bwMode="gray">
          <a:xfrm>
            <a:off x="4627612" y="4666699"/>
            <a:ext cx="370800" cy="303383"/>
          </a:xfrm>
          <a:prstGeom prst="rect">
            <a:avLst/>
          </a:prstGeom>
        </p:spPr>
      </p:pic>
      <p:cxnSp>
        <p:nvCxnSpPr>
          <p:cNvPr id="255" name="直接连接符 254"/>
          <p:cNvCxnSpPr>
            <a:endCxn id="254" idx="0"/>
          </p:cNvCxnSpPr>
          <p:nvPr/>
        </p:nvCxnSpPr>
        <p:spPr bwMode="gray">
          <a:xfrm flipH="1">
            <a:off x="4813012" y="3979617"/>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a:endCxn id="257" idx="0"/>
          </p:cNvCxnSpPr>
          <p:nvPr/>
        </p:nvCxnSpPr>
        <p:spPr bwMode="gray">
          <a:xfrm flipH="1">
            <a:off x="5769101" y="3979617"/>
            <a:ext cx="664"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7" name="图片 86" descr="核心交换机.png"/>
          <p:cNvPicPr>
            <a:picLocks noChangeAspect="1"/>
          </p:cNvPicPr>
          <p:nvPr/>
        </p:nvPicPr>
        <p:blipFill>
          <a:blip r:embed="rId5" cstate="print"/>
          <a:stretch>
            <a:fillRect/>
          </a:stretch>
        </p:blipFill>
        <p:spPr bwMode="gray">
          <a:xfrm>
            <a:off x="5583701" y="4666699"/>
            <a:ext cx="370800" cy="303383"/>
          </a:xfrm>
          <a:prstGeom prst="rect">
            <a:avLst/>
          </a:prstGeom>
        </p:spPr>
      </p:pic>
      <p:grpSp>
        <p:nvGrpSpPr>
          <p:cNvPr id="258" name="组合 257"/>
          <p:cNvGrpSpPr/>
          <p:nvPr/>
        </p:nvGrpSpPr>
        <p:grpSpPr bwMode="gray">
          <a:xfrm>
            <a:off x="4998412" y="4690191"/>
            <a:ext cx="585289" cy="248087"/>
            <a:chOff x="3229772" y="2341282"/>
            <a:chExt cx="585289" cy="248087"/>
          </a:xfrm>
        </p:grpSpPr>
        <p:cxnSp>
          <p:nvCxnSpPr>
            <p:cNvPr id="259" name="直接连接符 258"/>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61" name="椭圆 260"/>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2" name="文本框 261"/>
          <p:cNvSpPr txBox="1"/>
          <p:nvPr/>
        </p:nvSpPr>
        <p:spPr bwMode="gray">
          <a:xfrm>
            <a:off x="5072718" y="4465580"/>
            <a:ext cx="491695"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a:off x="4325525" y="4996463"/>
            <a:ext cx="1751591" cy="828336"/>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dirty="0" smtClean="0">
                <a:latin typeface="Huawei Sans" panose="020C0503030203020204" pitchFamily="34" charset="0"/>
              </a:rPr>
              <a:t>Two routers are connected to a CSS of core switches in dual-homed mode</a:t>
            </a:r>
            <a:endParaRPr lang="en-US" dirty="0">
              <a:latin typeface="Huawei Sans" panose="020C0503030203020204" pitchFamily="34" charset="0"/>
            </a:endParaRPr>
          </a:p>
        </p:txBody>
      </p:sp>
      <p:cxnSp>
        <p:nvCxnSpPr>
          <p:cNvPr id="264" name="直接连接符 263"/>
          <p:cNvCxnSpPr>
            <a:endCxn id="254" idx="0"/>
          </p:cNvCxnSpPr>
          <p:nvPr/>
        </p:nvCxnSpPr>
        <p:spPr bwMode="gray">
          <a:xfrm flipH="1">
            <a:off x="4813012" y="3979617"/>
            <a:ext cx="956753"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a:stCxn id="257" idx="0"/>
          </p:cNvCxnSpPr>
          <p:nvPr/>
        </p:nvCxnSpPr>
        <p:spPr bwMode="gray">
          <a:xfrm flipH="1" flipV="1">
            <a:off x="4813676" y="3979617"/>
            <a:ext cx="955425" cy="687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6" name="椭圆 265"/>
          <p:cNvSpPr/>
          <p:nvPr/>
        </p:nvSpPr>
        <p:spPr bwMode="gray">
          <a:xfrm rot="20368889">
            <a:off x="4709989" y="4112777"/>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椭圆 266"/>
          <p:cNvSpPr/>
          <p:nvPr/>
        </p:nvSpPr>
        <p:spPr bwMode="gray">
          <a:xfrm rot="1171769">
            <a:off x="5426901" y="4109316"/>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8"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4627611" y="3686963"/>
            <a:ext cx="369473" cy="302297"/>
          </a:xfrm>
          <a:prstGeom prst="rect">
            <a:avLst/>
          </a:prstGeom>
          <a:noFill/>
        </p:spPr>
      </p:pic>
      <p:pic>
        <p:nvPicPr>
          <p:cNvPr id="269" name="Picture 2" descr="G:\做的项目\公共\扁平图标切换\更新2015_01_21\oss扁平图标库2015_01_21更新-04.png"/>
          <p:cNvPicPr>
            <a:picLocks noChangeAspect="1" noChangeArrowheads="1"/>
          </p:cNvPicPr>
          <p:nvPr/>
        </p:nvPicPr>
        <p:blipFill>
          <a:blip r:embed="rId4"/>
          <a:stretch>
            <a:fillRect/>
          </a:stretch>
        </p:blipFill>
        <p:spPr bwMode="gray">
          <a:xfrm>
            <a:off x="5582860" y="3686963"/>
            <a:ext cx="369473" cy="302297"/>
          </a:xfrm>
          <a:prstGeom prst="rect">
            <a:avLst/>
          </a:prstGeom>
          <a:noFill/>
        </p:spPr>
      </p:pic>
      <p:grpSp>
        <p:nvGrpSpPr>
          <p:cNvPr id="270" name="组合 269"/>
          <p:cNvGrpSpPr/>
          <p:nvPr/>
        </p:nvGrpSpPr>
        <p:grpSpPr bwMode="gray">
          <a:xfrm>
            <a:off x="2693155" y="1561119"/>
            <a:ext cx="184737" cy="682637"/>
            <a:chOff x="3281159" y="1629587"/>
            <a:chExt cx="184737" cy="682637"/>
          </a:xfrm>
        </p:grpSpPr>
        <p:cxnSp>
          <p:nvCxnSpPr>
            <p:cNvPr id="271" name="直接连接符 270"/>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3" name="椭圆 272"/>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4" name="组合 273"/>
          <p:cNvGrpSpPr/>
          <p:nvPr/>
        </p:nvGrpSpPr>
        <p:grpSpPr bwMode="gray">
          <a:xfrm>
            <a:off x="3646921" y="1560481"/>
            <a:ext cx="184737" cy="682637"/>
            <a:chOff x="3281159" y="1629587"/>
            <a:chExt cx="184737" cy="682637"/>
          </a:xfrm>
        </p:grpSpPr>
        <p:cxnSp>
          <p:nvCxnSpPr>
            <p:cNvPr id="275" name="直接连接符 274"/>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7" name="椭圆 276"/>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8" name="组合 277"/>
          <p:cNvGrpSpPr/>
          <p:nvPr/>
        </p:nvGrpSpPr>
        <p:grpSpPr bwMode="gray">
          <a:xfrm>
            <a:off x="2692719" y="4001029"/>
            <a:ext cx="184737" cy="682637"/>
            <a:chOff x="3281159" y="1629587"/>
            <a:chExt cx="184737" cy="682637"/>
          </a:xfrm>
        </p:grpSpPr>
        <p:cxnSp>
          <p:nvCxnSpPr>
            <p:cNvPr id="279" name="直接连接符 278"/>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1" name="椭圆 280"/>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2" name="组合 281"/>
          <p:cNvGrpSpPr/>
          <p:nvPr/>
        </p:nvGrpSpPr>
        <p:grpSpPr bwMode="gray">
          <a:xfrm>
            <a:off x="3646921" y="4001616"/>
            <a:ext cx="184737" cy="682637"/>
            <a:chOff x="3281159" y="1629587"/>
            <a:chExt cx="184737" cy="682637"/>
          </a:xfrm>
        </p:grpSpPr>
        <p:cxnSp>
          <p:nvCxnSpPr>
            <p:cNvPr id="283" name="直接连接符 282"/>
            <p:cNvCxnSpPr/>
            <p:nvPr/>
          </p:nvCxnSpPr>
          <p:spPr bwMode="gray">
            <a:xfrm>
              <a:off x="3348436" y="1629835"/>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bwMode="gray">
            <a:xfrm>
              <a:off x="3403576" y="1629587"/>
              <a:ext cx="663" cy="6823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5" name="椭圆 284"/>
            <p:cNvSpPr/>
            <p:nvPr/>
          </p:nvSpPr>
          <p:spPr bwMode="gray">
            <a:xfrm>
              <a:off x="3281159" y="1837426"/>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6" name="圆角矩形 75"/>
          <p:cNvSpPr/>
          <p:nvPr/>
        </p:nvSpPr>
        <p:spPr bwMode="gray">
          <a:xfrm>
            <a:off x="6410099" y="1264348"/>
            <a:ext cx="51521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LAN-side connection design</a:t>
            </a:r>
            <a:endParaRPr lang="en-US" sz="1600" dirty="0">
              <a:solidFill>
                <a:srgbClr val="30B5C5"/>
              </a:solidFill>
              <a:latin typeface="Huawei Sans" panose="020C0503030203020204" pitchFamily="34" charset="0"/>
            </a:endParaRPr>
          </a:p>
        </p:txBody>
      </p:sp>
      <p:sp>
        <p:nvSpPr>
          <p:cNvPr id="287" name="圆角矩形 75"/>
          <p:cNvSpPr/>
          <p:nvPr/>
        </p:nvSpPr>
        <p:spPr bwMode="gray">
          <a:xfrm>
            <a:off x="6410099" y="1660346"/>
            <a:ext cx="5152104" cy="355707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It is recommended that core switches be deployed in cluster or stack mode to form a logical switch, thereby ensuring reliability of core switches.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Egress gateways are usually deployed in a two-node cluster to meet reliability requirements. Different types of gateways differ slightly in their two-node cluster deployment capabilities. For example, the link between the active and standby firewalls in a two-node cluster is used only for heartbeat and entry synchronization, and not for traffic forwarding. The link between routers functioning as gateways can be used for service interconnection and for synchronizing and backing up information between them.</a:t>
            </a:r>
          </a:p>
          <a:p>
            <a:pPr marL="176213" indent="-176213" fontAlgn="ctr">
              <a:lnSpc>
                <a:spcPts val="1800"/>
              </a:lnSpc>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It is recommended that egress gateways and core switches be connected in dual-homed mode and link aggregation be used to enhance the link-level reliability and forwarding bandwidth between devices.</a:t>
            </a:r>
            <a:endParaRPr lang="en-US" sz="1200" dirty="0">
              <a:solidFill>
                <a:schemeClr val="tx1"/>
              </a:solidFill>
              <a:latin typeface="Huawei Sans" panose="020C0503030203020204" pitchFamily="34" charset="0"/>
            </a:endParaRPr>
          </a:p>
        </p:txBody>
      </p:sp>
      <p:sp>
        <p:nvSpPr>
          <p:cNvPr id="288" name="文本框 287"/>
          <p:cNvSpPr txBox="1"/>
          <p:nvPr/>
        </p:nvSpPr>
        <p:spPr bwMode="gray">
          <a:xfrm>
            <a:off x="9383737" y="5278278"/>
            <a:ext cx="2464116" cy="305105"/>
          </a:xfrm>
          <a:prstGeom prst="rect">
            <a:avLst/>
          </a:prstGeom>
          <a:noFill/>
        </p:spPr>
        <p:txBody>
          <a:bodyPr wrap="square" rtlCol="0">
            <a:noAutofit/>
          </a:bodyPr>
          <a:lstStyle/>
          <a:p>
            <a:pPr fontAlgn="ctr"/>
            <a:r>
              <a:rPr lang="en-US" sz="1200" dirty="0" smtClean="0">
                <a:latin typeface="Huawei Sans" panose="020C0503030203020204" pitchFamily="34" charset="0"/>
              </a:rPr>
              <a:t>Hot standby heartbeat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9" name="直接连接符 288"/>
          <p:cNvCxnSpPr/>
          <p:nvPr/>
        </p:nvCxnSpPr>
        <p:spPr bwMode="gray">
          <a:xfrm flipH="1">
            <a:off x="8986151" y="5418006"/>
            <a:ext cx="360000" cy="0"/>
          </a:xfrm>
          <a:prstGeom prst="line">
            <a:avLst/>
          </a:prstGeom>
          <a:ln w="19050">
            <a:solidFill>
              <a:srgbClr val="C7000B"/>
            </a:solidFill>
            <a:prstDash val="dash"/>
          </a:ln>
        </p:spPr>
        <p:style>
          <a:lnRef idx="1">
            <a:schemeClr val="accent1"/>
          </a:lnRef>
          <a:fillRef idx="0">
            <a:schemeClr val="accent1"/>
          </a:fillRef>
          <a:effectRef idx="0">
            <a:schemeClr val="accent1"/>
          </a:effectRef>
          <a:fontRef idx="minor">
            <a:schemeClr val="tx1"/>
          </a:fontRef>
        </p:style>
      </p:cxnSp>
      <p:grpSp>
        <p:nvGrpSpPr>
          <p:cNvPr id="292" name="组合 291"/>
          <p:cNvGrpSpPr/>
          <p:nvPr/>
        </p:nvGrpSpPr>
        <p:grpSpPr bwMode="gray">
          <a:xfrm>
            <a:off x="8985163" y="5668973"/>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9383738" y="5639400"/>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9073783" y="6013101"/>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9383738" y="5916475"/>
            <a:ext cx="1699010"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98594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Firewall Hot Standby</a:t>
            </a:r>
            <a:endParaRPr lang="en-US" altLang="zh-CN" dirty="0">
              <a:sym typeface="Huawei Sans" panose="020C0503030203020204" pitchFamily="34" charset="0"/>
            </a:endParaRPr>
          </a:p>
        </p:txBody>
      </p:sp>
      <p:sp>
        <p:nvSpPr>
          <p:cNvPr id="15" name="文本占位符 14"/>
          <p:cNvSpPr>
            <a:spLocks noGrp="1"/>
          </p:cNvSpPr>
          <p:nvPr>
            <p:ph type="body" sz="quarter" idx="10"/>
          </p:nvPr>
        </p:nvSpPr>
        <p:spPr bwMode="gray">
          <a:xfrm>
            <a:off x="455612" y="1052514"/>
            <a:ext cx="11293476" cy="602873"/>
          </a:xfrm>
        </p:spPr>
        <p:txBody>
          <a:bodyPr/>
          <a:lstStyle/>
          <a:p>
            <a:r>
              <a:rPr lang="en-US" sz="1800" dirty="0" smtClean="0"/>
              <a:t>When firewalls function as egress devices, you are advised to deploy HSB to improve firewall reliability.</a:t>
            </a:r>
            <a:endParaRPr lang="en-US" altLang="zh-CN" sz="1800" dirty="0"/>
          </a:p>
        </p:txBody>
      </p:sp>
      <p:grpSp>
        <p:nvGrpSpPr>
          <p:cNvPr id="21" name="组合 20"/>
          <p:cNvGrpSpPr/>
          <p:nvPr/>
        </p:nvGrpSpPr>
        <p:grpSpPr bwMode="gray">
          <a:xfrm>
            <a:off x="10033538" y="3487449"/>
            <a:ext cx="1790063" cy="848147"/>
            <a:chOff x="9959703" y="3666516"/>
            <a:chExt cx="1790063" cy="848147"/>
          </a:xfrm>
        </p:grpSpPr>
        <p:grpSp>
          <p:nvGrpSpPr>
            <p:cNvPr id="292" name="组合 291"/>
            <p:cNvGrpSpPr/>
            <p:nvPr/>
          </p:nvGrpSpPr>
          <p:grpSpPr bwMode="gray">
            <a:xfrm>
              <a:off x="9959703" y="3696089"/>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10345484" y="3666516"/>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10048323" y="4040217"/>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10345483" y="3943591"/>
              <a:ext cx="1404283"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7" name="直接连接符 146"/>
            <p:cNvCxnSpPr/>
            <p:nvPr/>
          </p:nvCxnSpPr>
          <p:spPr bwMode="gray">
            <a:xfrm flipH="1">
              <a:off x="9960691" y="4359010"/>
              <a:ext cx="360000" cy="0"/>
            </a:xfrm>
            <a:prstGeom prst="line">
              <a:avLst/>
            </a:prstGeom>
            <a:noFill/>
            <a:ln w="28575">
              <a:solidFill>
                <a:srgbClr val="62B230"/>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文本框 147"/>
            <p:cNvSpPr txBox="1"/>
            <p:nvPr/>
          </p:nvSpPr>
          <p:spPr bwMode="gray">
            <a:xfrm>
              <a:off x="10345485" y="4209558"/>
              <a:ext cx="1176472"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Service packet</a:t>
              </a:r>
              <a:endParaRPr lang="en-US" altLang="zh-CN" sz="1200" dirty="0">
                <a:latin typeface="Huawei Sans" panose="020C0503030203020204" pitchFamily="34" charset="0"/>
                <a:sym typeface="Huawei Sans" panose="020C0503030203020204" pitchFamily="34" charset="0"/>
              </a:endParaRPr>
            </a:p>
          </p:txBody>
        </p:sp>
      </p:grpSp>
      <p:sp>
        <p:nvSpPr>
          <p:cNvPr id="114" name="文本框 113"/>
          <p:cNvSpPr txBox="1"/>
          <p:nvPr/>
        </p:nvSpPr>
        <p:spPr bwMode="gray">
          <a:xfrm>
            <a:off x="2742048" y="2705208"/>
            <a:ext cx="1391674" cy="353212"/>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400" dirty="0" smtClean="0">
                <a:solidFill>
                  <a:srgbClr val="C7000B"/>
                </a:solidFill>
                <a:latin typeface="Huawei Sans" panose="020C0503030203020204" pitchFamily="34" charset="0"/>
              </a:rPr>
              <a:t>Hot standby</a:t>
            </a:r>
            <a:endParaRPr lang="en-US" altLang="zh-CN" sz="1400" dirty="0">
              <a:solidFill>
                <a:srgbClr val="C7000B"/>
              </a:solidFill>
              <a:latin typeface="Huawei Sans" panose="020C0503030203020204" pitchFamily="34" charset="0"/>
              <a:sym typeface="Huawei Sans" panose="020C0503030203020204" pitchFamily="34" charset="0"/>
            </a:endParaRPr>
          </a:p>
        </p:txBody>
      </p:sp>
      <p:grpSp>
        <p:nvGrpSpPr>
          <p:cNvPr id="134" name="组合 133"/>
          <p:cNvGrpSpPr/>
          <p:nvPr/>
        </p:nvGrpSpPr>
        <p:grpSpPr bwMode="gray">
          <a:xfrm>
            <a:off x="2466539" y="3911523"/>
            <a:ext cx="1920191" cy="287204"/>
            <a:chOff x="3229772" y="2341282"/>
            <a:chExt cx="585289" cy="248087"/>
          </a:xfrm>
        </p:grpSpPr>
        <p:cxnSp>
          <p:nvCxnSpPr>
            <p:cNvPr id="135" name="直接连接符 134"/>
            <p:cNvCxnSpPr/>
            <p:nvPr/>
          </p:nvCxnSpPr>
          <p:spPr bwMode="gray">
            <a:xfrm flipH="1">
              <a:off x="3229772" y="244082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flipH="1">
              <a:off x="3229772" y="249971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bwMode="gray">
            <a:xfrm>
              <a:off x="3499390" y="2341282"/>
              <a:ext cx="25088"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4" name="直接连接符 73"/>
          <p:cNvCxnSpPr>
            <a:stCxn id="109" idx="2"/>
            <a:endCxn id="111" idx="0"/>
          </p:cNvCxnSpPr>
          <p:nvPr/>
        </p:nvCxnSpPr>
        <p:spPr bwMode="gray">
          <a:xfrm flipH="1">
            <a:off x="2466539" y="2806394"/>
            <a:ext cx="1" cy="1086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110" idx="2"/>
            <a:endCxn id="112" idx="0"/>
          </p:cNvCxnSpPr>
          <p:nvPr/>
        </p:nvCxnSpPr>
        <p:spPr bwMode="gray">
          <a:xfrm flipH="1">
            <a:off x="4386729" y="2785522"/>
            <a:ext cx="1" cy="110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1" name="图片 86" descr="核心交换机.png"/>
          <p:cNvPicPr>
            <a:picLocks noChangeAspect="1"/>
          </p:cNvPicPr>
          <p:nvPr/>
        </p:nvPicPr>
        <p:blipFill>
          <a:blip r:embed="rId3" cstate="print"/>
          <a:stretch>
            <a:fillRect/>
          </a:stretch>
        </p:blipFill>
        <p:spPr bwMode="gray">
          <a:xfrm>
            <a:off x="2251907" y="3892843"/>
            <a:ext cx="429265" cy="351218"/>
          </a:xfrm>
          <a:prstGeom prst="rect">
            <a:avLst/>
          </a:prstGeom>
        </p:spPr>
      </p:pic>
      <p:pic>
        <p:nvPicPr>
          <p:cNvPr id="112" name="图片 86" descr="核心交换机.png"/>
          <p:cNvPicPr>
            <a:picLocks noChangeAspect="1"/>
          </p:cNvPicPr>
          <p:nvPr/>
        </p:nvPicPr>
        <p:blipFill>
          <a:blip r:embed="rId3" cstate="print"/>
          <a:stretch>
            <a:fillRect/>
          </a:stretch>
        </p:blipFill>
        <p:spPr bwMode="gray">
          <a:xfrm>
            <a:off x="4172096" y="3892843"/>
            <a:ext cx="429265" cy="351218"/>
          </a:xfrm>
          <a:prstGeom prst="rect">
            <a:avLst/>
          </a:prstGeom>
        </p:spPr>
      </p:pic>
      <p:grpSp>
        <p:nvGrpSpPr>
          <p:cNvPr id="77" name="组合 76"/>
          <p:cNvGrpSpPr/>
          <p:nvPr/>
        </p:nvGrpSpPr>
        <p:grpSpPr bwMode="gray">
          <a:xfrm>
            <a:off x="2466539" y="2466940"/>
            <a:ext cx="2022923" cy="287204"/>
            <a:chOff x="3229772" y="2341282"/>
            <a:chExt cx="585289" cy="248087"/>
          </a:xfrm>
        </p:grpSpPr>
        <p:cxnSp>
          <p:nvCxnSpPr>
            <p:cNvPr id="78" name="直接连接符 77"/>
            <p:cNvCxnSpPr/>
            <p:nvPr/>
          </p:nvCxnSpPr>
          <p:spPr bwMode="gray">
            <a:xfrm flipH="1">
              <a:off x="3229772" y="2440826"/>
              <a:ext cx="585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H="1">
              <a:off x="3229772" y="2499716"/>
              <a:ext cx="585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bwMode="gray">
            <a:xfrm>
              <a:off x="3483115" y="2341282"/>
              <a:ext cx="26397" cy="24808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252675" y="2456433"/>
            <a:ext cx="427729" cy="349961"/>
          </a:xfrm>
          <a:prstGeom prst="rect">
            <a:avLst/>
          </a:prstGeom>
        </p:spPr>
      </p:pic>
      <p:pic>
        <p:nvPicPr>
          <p:cNvPr id="1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4172865" y="2435561"/>
            <a:ext cx="427729" cy="349961"/>
          </a:xfrm>
          <a:prstGeom prst="rect">
            <a:avLst/>
          </a:prstGeom>
        </p:spPr>
      </p:pic>
      <p:cxnSp>
        <p:nvCxnSpPr>
          <p:cNvPr id="82" name="直接连接符 81"/>
          <p:cNvCxnSpPr>
            <a:stCxn id="109" idx="2"/>
            <a:endCxn id="112" idx="0"/>
          </p:cNvCxnSpPr>
          <p:nvPr/>
        </p:nvCxnSpPr>
        <p:spPr bwMode="gray">
          <a:xfrm>
            <a:off x="2466540" y="2806394"/>
            <a:ext cx="1920189" cy="1086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111" idx="0"/>
            <a:endCxn id="110" idx="2"/>
          </p:cNvCxnSpPr>
          <p:nvPr/>
        </p:nvCxnSpPr>
        <p:spPr bwMode="gray">
          <a:xfrm flipV="1">
            <a:off x="2466539" y="2785522"/>
            <a:ext cx="1920191" cy="110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bwMode="gray">
          <a:xfrm rot="5400000">
            <a:off x="2660932" y="2645189"/>
            <a:ext cx="123313" cy="81164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1894608" y="1998883"/>
            <a:ext cx="1143868" cy="353212"/>
          </a:xfrm>
          <a:prstGeom prst="rect">
            <a:avLst/>
          </a:prstGeom>
          <a:noFill/>
        </p:spPr>
        <p:txBody>
          <a:bodyPr wrap="square" rtlCol="0" anchor="ctr">
            <a:noAutofit/>
          </a:bodyPr>
          <a:lstStyle/>
          <a:p>
            <a:pPr algn="ctr" fontAlgn="ctr"/>
            <a:r>
              <a:rPr lang="en-US" sz="1400" dirty="0" smtClean="0">
                <a:latin typeface="Huawei Sans" panose="020C0503030203020204" pitchFamily="34" charset="0"/>
              </a:rPr>
              <a:t>Active firewall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3693539" y="1998883"/>
            <a:ext cx="1386381" cy="353212"/>
          </a:xfrm>
          <a:prstGeom prst="rect">
            <a:avLst/>
          </a:prstGeom>
          <a:noFill/>
        </p:spPr>
        <p:txBody>
          <a:bodyPr wrap="square" rtlCol="0" anchor="ctr">
            <a:noAutofit/>
          </a:bodyPr>
          <a:lstStyle/>
          <a:p>
            <a:pPr algn="ctr" fontAlgn="ctr"/>
            <a:r>
              <a:rPr lang="en-US" sz="1400" dirty="0" smtClean="0">
                <a:latin typeface="Huawei Sans" panose="020C0503030203020204" pitchFamily="34" charset="0"/>
              </a:rPr>
              <a:t>Standby firewall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椭圆 91"/>
          <p:cNvSpPr/>
          <p:nvPr/>
        </p:nvSpPr>
        <p:spPr bwMode="gray">
          <a:xfrm rot="5400000">
            <a:off x="4097747" y="2645189"/>
            <a:ext cx="123313" cy="81164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922968" y="3892843"/>
            <a:ext cx="1396233" cy="353212"/>
          </a:xfrm>
          <a:prstGeom prst="rect">
            <a:avLst/>
          </a:prstGeom>
          <a:noFill/>
        </p:spPr>
        <p:txBody>
          <a:bodyPr wrap="square" rtlCol="0">
            <a:noAutofit/>
          </a:bodyPr>
          <a:lstStyle/>
          <a:p>
            <a:pPr algn="ctr" fontAlgn="ctr"/>
            <a:r>
              <a:rPr lang="en-US" sz="1400" dirty="0" smtClean="0">
                <a:latin typeface="Huawei Sans" panose="020C0503030203020204" pitchFamily="34" charset="0"/>
              </a:rPr>
              <a:t>Core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p:nvPr/>
        </p:nvCxnSpPr>
        <p:spPr bwMode="gray">
          <a:xfrm>
            <a:off x="2338333" y="2806394"/>
            <a:ext cx="0" cy="1629756"/>
          </a:xfrm>
          <a:prstGeom prst="line">
            <a:avLst/>
          </a:prstGeom>
          <a:noFill/>
          <a:ln w="28575">
            <a:solidFill>
              <a:srgbClr val="62B230"/>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8" name="任意多边形 17"/>
          <p:cNvSpPr/>
          <p:nvPr/>
        </p:nvSpPr>
        <p:spPr bwMode="gray">
          <a:xfrm>
            <a:off x="2687734" y="2815206"/>
            <a:ext cx="1698996" cy="1620944"/>
          </a:xfrm>
          <a:custGeom>
            <a:avLst/>
            <a:gdLst>
              <a:gd name="connsiteX0" fmla="*/ 1457325 w 1527482"/>
              <a:gd name="connsiteY0" fmla="*/ 1400175 h 1417358"/>
              <a:gd name="connsiteX1" fmla="*/ 1409700 w 1527482"/>
              <a:gd name="connsiteY1" fmla="*/ 1343025 h 1417358"/>
              <a:gd name="connsiteX2" fmla="*/ 1428750 w 1527482"/>
              <a:gd name="connsiteY2" fmla="*/ 809625 h 1417358"/>
              <a:gd name="connsiteX3" fmla="*/ 0 w 1527482"/>
              <a:gd name="connsiteY3" fmla="*/ 0 h 1417358"/>
              <a:gd name="connsiteX0" fmla="*/ 1457325 w 1558520"/>
              <a:gd name="connsiteY0" fmla="*/ 1400175 h 1417358"/>
              <a:gd name="connsiteX1" fmla="*/ 1495425 w 1558520"/>
              <a:gd name="connsiteY1" fmla="*/ 1343025 h 1417358"/>
              <a:gd name="connsiteX2" fmla="*/ 1428750 w 1558520"/>
              <a:gd name="connsiteY2" fmla="*/ 809625 h 1417358"/>
              <a:gd name="connsiteX3" fmla="*/ 0 w 1558520"/>
              <a:gd name="connsiteY3" fmla="*/ 0 h 1417358"/>
              <a:gd name="connsiteX0" fmla="*/ 1457325 w 1543163"/>
              <a:gd name="connsiteY0" fmla="*/ 1400175 h 1400175"/>
              <a:gd name="connsiteX1" fmla="*/ 1428750 w 1543163"/>
              <a:gd name="connsiteY1" fmla="*/ 809625 h 1400175"/>
              <a:gd name="connsiteX2" fmla="*/ 0 w 1543163"/>
              <a:gd name="connsiteY2" fmla="*/ 0 h 1400175"/>
              <a:gd name="connsiteX0" fmla="*/ 1457325 w 1545540"/>
              <a:gd name="connsiteY0" fmla="*/ 1400175 h 1400175"/>
              <a:gd name="connsiteX1" fmla="*/ 1428750 w 1545540"/>
              <a:gd name="connsiteY1" fmla="*/ 809625 h 1400175"/>
              <a:gd name="connsiteX2" fmla="*/ 0 w 1545540"/>
              <a:gd name="connsiteY2" fmla="*/ 0 h 1400175"/>
              <a:gd name="connsiteX0" fmla="*/ 1457325 w 1467596"/>
              <a:gd name="connsiteY0" fmla="*/ 1400175 h 1400175"/>
              <a:gd name="connsiteX1" fmla="*/ 1428750 w 1467596"/>
              <a:gd name="connsiteY1" fmla="*/ 809625 h 1400175"/>
              <a:gd name="connsiteX2" fmla="*/ 0 w 1467596"/>
              <a:gd name="connsiteY2" fmla="*/ 0 h 1400175"/>
            </a:gdLst>
            <a:ahLst/>
            <a:cxnLst>
              <a:cxn ang="0">
                <a:pos x="connsiteX0" y="connsiteY0"/>
              </a:cxn>
              <a:cxn ang="0">
                <a:pos x="connsiteX1" y="connsiteY1"/>
              </a:cxn>
              <a:cxn ang="0">
                <a:pos x="connsiteX2" y="connsiteY2"/>
              </a:cxn>
            </a:cxnLst>
            <a:rect l="l" t="t" r="r" b="b"/>
            <a:pathLst>
              <a:path w="1467596" h="1400175">
                <a:moveTo>
                  <a:pt x="1457325" y="1400175"/>
                </a:moveTo>
                <a:cubicBezTo>
                  <a:pt x="1460897" y="1153319"/>
                  <a:pt x="1490662" y="881062"/>
                  <a:pt x="1428750" y="809625"/>
                </a:cubicBezTo>
                <a:cubicBezTo>
                  <a:pt x="1366838" y="738188"/>
                  <a:pt x="0" y="0"/>
                  <a:pt x="0" y="0"/>
                </a:cubicBezTo>
              </a:path>
            </a:pathLst>
          </a:custGeom>
          <a:noFill/>
          <a:ln w="28575">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00" name="文本框 99"/>
          <p:cNvSpPr txBox="1"/>
          <p:nvPr/>
        </p:nvSpPr>
        <p:spPr bwMode="gray">
          <a:xfrm>
            <a:off x="7107573" y="2705208"/>
            <a:ext cx="1391674" cy="353212"/>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400" dirty="0" smtClean="0">
                <a:solidFill>
                  <a:srgbClr val="C7000B"/>
                </a:solidFill>
                <a:latin typeface="Huawei Sans" panose="020C0503030203020204" pitchFamily="34" charset="0"/>
              </a:rPr>
              <a:t>Hot standby</a:t>
            </a:r>
            <a:endParaRPr lang="en-US" altLang="zh-CN" sz="1400" dirty="0">
              <a:solidFill>
                <a:srgbClr val="C7000B"/>
              </a:solidFill>
              <a:latin typeface="Huawei Sans" panose="020C0503030203020204" pitchFamily="34" charset="0"/>
              <a:sym typeface="Huawei Sans" panose="020C0503030203020204" pitchFamily="34" charset="0"/>
            </a:endParaRPr>
          </a:p>
        </p:txBody>
      </p:sp>
      <p:grpSp>
        <p:nvGrpSpPr>
          <p:cNvPr id="101" name="组合 100"/>
          <p:cNvGrpSpPr/>
          <p:nvPr/>
        </p:nvGrpSpPr>
        <p:grpSpPr bwMode="gray">
          <a:xfrm>
            <a:off x="6879689" y="3911523"/>
            <a:ext cx="1920191" cy="287204"/>
            <a:chOff x="3229772" y="2341282"/>
            <a:chExt cx="585289" cy="248087"/>
          </a:xfrm>
        </p:grpSpPr>
        <p:cxnSp>
          <p:nvCxnSpPr>
            <p:cNvPr id="103" name="直接连接符 102"/>
            <p:cNvCxnSpPr/>
            <p:nvPr/>
          </p:nvCxnSpPr>
          <p:spPr bwMode="gray">
            <a:xfrm flipH="1">
              <a:off x="3229772" y="244082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flipH="1">
              <a:off x="3229772" y="249971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bwMode="gray">
            <a:xfrm>
              <a:off x="3499390" y="2341282"/>
              <a:ext cx="25088"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7" name="直接连接符 106"/>
          <p:cNvCxnSpPr>
            <a:stCxn id="153" idx="2"/>
            <a:endCxn id="141" idx="0"/>
          </p:cNvCxnSpPr>
          <p:nvPr/>
        </p:nvCxnSpPr>
        <p:spPr bwMode="gray">
          <a:xfrm flipH="1">
            <a:off x="6879689" y="2806394"/>
            <a:ext cx="1" cy="1086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54" idx="2"/>
            <a:endCxn id="142" idx="0"/>
          </p:cNvCxnSpPr>
          <p:nvPr/>
        </p:nvCxnSpPr>
        <p:spPr bwMode="gray">
          <a:xfrm flipH="1">
            <a:off x="8799879" y="2785522"/>
            <a:ext cx="1" cy="110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1" name="图片 86" descr="核心交换机.png"/>
          <p:cNvPicPr>
            <a:picLocks noChangeAspect="1"/>
          </p:cNvPicPr>
          <p:nvPr/>
        </p:nvPicPr>
        <p:blipFill>
          <a:blip r:embed="rId3" cstate="print"/>
          <a:stretch>
            <a:fillRect/>
          </a:stretch>
        </p:blipFill>
        <p:spPr bwMode="gray">
          <a:xfrm>
            <a:off x="6665057" y="3892843"/>
            <a:ext cx="429265" cy="351218"/>
          </a:xfrm>
          <a:prstGeom prst="rect">
            <a:avLst/>
          </a:prstGeom>
        </p:spPr>
      </p:pic>
      <p:pic>
        <p:nvPicPr>
          <p:cNvPr id="142" name="图片 86" descr="核心交换机.png"/>
          <p:cNvPicPr>
            <a:picLocks noChangeAspect="1"/>
          </p:cNvPicPr>
          <p:nvPr/>
        </p:nvPicPr>
        <p:blipFill>
          <a:blip r:embed="rId3" cstate="print"/>
          <a:stretch>
            <a:fillRect/>
          </a:stretch>
        </p:blipFill>
        <p:spPr bwMode="gray">
          <a:xfrm>
            <a:off x="8585246" y="3892843"/>
            <a:ext cx="429265" cy="351218"/>
          </a:xfrm>
          <a:prstGeom prst="rect">
            <a:avLst/>
          </a:prstGeom>
        </p:spPr>
      </p:pic>
      <p:grpSp>
        <p:nvGrpSpPr>
          <p:cNvPr id="143" name="组合 142"/>
          <p:cNvGrpSpPr/>
          <p:nvPr/>
        </p:nvGrpSpPr>
        <p:grpSpPr bwMode="gray">
          <a:xfrm>
            <a:off x="6879689" y="2466940"/>
            <a:ext cx="2022923" cy="287204"/>
            <a:chOff x="3229772" y="2341282"/>
            <a:chExt cx="585289" cy="248087"/>
          </a:xfrm>
        </p:grpSpPr>
        <p:cxnSp>
          <p:nvCxnSpPr>
            <p:cNvPr id="144" name="直接连接符 143"/>
            <p:cNvCxnSpPr/>
            <p:nvPr/>
          </p:nvCxnSpPr>
          <p:spPr bwMode="gray">
            <a:xfrm flipH="1">
              <a:off x="3229772" y="2440826"/>
              <a:ext cx="585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bwMode="gray">
            <a:xfrm flipH="1">
              <a:off x="3229772" y="2499716"/>
              <a:ext cx="585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椭圆 151"/>
            <p:cNvSpPr/>
            <p:nvPr/>
          </p:nvSpPr>
          <p:spPr bwMode="gray">
            <a:xfrm>
              <a:off x="3483115" y="2341282"/>
              <a:ext cx="26397" cy="24808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3" name="图片 9"/>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65825" y="2456433"/>
            <a:ext cx="427729" cy="349961"/>
          </a:xfrm>
          <a:prstGeom prst="rect">
            <a:avLst/>
          </a:prstGeom>
        </p:spPr>
      </p:pic>
      <p:pic>
        <p:nvPicPr>
          <p:cNvPr id="154"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8586015" y="2435561"/>
            <a:ext cx="427729" cy="349961"/>
          </a:xfrm>
          <a:prstGeom prst="rect">
            <a:avLst/>
          </a:prstGeom>
        </p:spPr>
      </p:pic>
      <p:cxnSp>
        <p:nvCxnSpPr>
          <p:cNvPr id="155" name="直接连接符 154"/>
          <p:cNvCxnSpPr>
            <a:stCxn id="153" idx="2"/>
            <a:endCxn id="142" idx="0"/>
          </p:cNvCxnSpPr>
          <p:nvPr/>
        </p:nvCxnSpPr>
        <p:spPr bwMode="gray">
          <a:xfrm>
            <a:off x="6879690" y="2806394"/>
            <a:ext cx="1920189" cy="1086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1" idx="0"/>
            <a:endCxn id="154" idx="2"/>
          </p:cNvCxnSpPr>
          <p:nvPr/>
        </p:nvCxnSpPr>
        <p:spPr bwMode="gray">
          <a:xfrm flipV="1">
            <a:off x="6879689" y="2785522"/>
            <a:ext cx="1920191" cy="110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bwMode="gray">
          <a:xfrm rot="5400000">
            <a:off x="7074082" y="2645189"/>
            <a:ext cx="123313" cy="81164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文本框 157"/>
          <p:cNvSpPr txBox="1"/>
          <p:nvPr/>
        </p:nvSpPr>
        <p:spPr bwMode="gray">
          <a:xfrm>
            <a:off x="6132021" y="1944037"/>
            <a:ext cx="1495342" cy="462905"/>
          </a:xfrm>
          <a:prstGeom prst="rect">
            <a:avLst/>
          </a:prstGeom>
          <a:noFill/>
        </p:spPr>
        <p:txBody>
          <a:bodyPr wrap="square" rtlCol="0" anchor="ctr">
            <a:noAutofit/>
          </a:bodyPr>
          <a:lstStyle/>
          <a:p>
            <a:pPr algn="ctr" fontAlgn="ctr"/>
            <a:r>
              <a:rPr lang="en-US" sz="1400" dirty="0" smtClean="0">
                <a:latin typeface="Huawei Sans" panose="020C0503030203020204" pitchFamily="34" charset="0"/>
              </a:rPr>
              <a:t>Active firewall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latin typeface="Huawei Sans" panose="020C0503030203020204" pitchFamily="34" charset="0"/>
              </a:rPr>
              <a:t>fails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文本框 158"/>
          <p:cNvSpPr txBox="1"/>
          <p:nvPr/>
        </p:nvSpPr>
        <p:spPr bwMode="gray">
          <a:xfrm>
            <a:off x="8106689" y="1998883"/>
            <a:ext cx="1386381" cy="353212"/>
          </a:xfrm>
          <a:prstGeom prst="rect">
            <a:avLst/>
          </a:prstGeom>
          <a:noFill/>
        </p:spPr>
        <p:txBody>
          <a:bodyPr wrap="square" rtlCol="0" anchor="ctr">
            <a:noAutofit/>
          </a:bodyPr>
          <a:lstStyle/>
          <a:p>
            <a:pPr algn="ctr" fontAlgn="ctr"/>
            <a:r>
              <a:rPr lang="en-US" sz="1400" dirty="0" smtClean="0">
                <a:latin typeface="Huawei Sans" panose="020C0503030203020204" pitchFamily="34" charset="0"/>
              </a:rPr>
              <a:t>Standby firewall</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椭圆 159"/>
          <p:cNvSpPr/>
          <p:nvPr/>
        </p:nvSpPr>
        <p:spPr bwMode="gray">
          <a:xfrm rot="5400000">
            <a:off x="8510897" y="2645189"/>
            <a:ext cx="123313" cy="811647"/>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2" name="直接连接符 161"/>
          <p:cNvCxnSpPr/>
          <p:nvPr/>
        </p:nvCxnSpPr>
        <p:spPr bwMode="gray">
          <a:xfrm>
            <a:off x="8902612" y="2806394"/>
            <a:ext cx="0" cy="1629756"/>
          </a:xfrm>
          <a:prstGeom prst="line">
            <a:avLst/>
          </a:prstGeom>
          <a:noFill/>
          <a:ln w="28575">
            <a:solidFill>
              <a:srgbClr val="62B230"/>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63" name="任意多边形 162"/>
          <p:cNvSpPr/>
          <p:nvPr/>
        </p:nvSpPr>
        <p:spPr bwMode="gray">
          <a:xfrm flipH="1">
            <a:off x="6858515" y="2815206"/>
            <a:ext cx="1698996" cy="1620944"/>
          </a:xfrm>
          <a:custGeom>
            <a:avLst/>
            <a:gdLst>
              <a:gd name="connsiteX0" fmla="*/ 1457325 w 1527482"/>
              <a:gd name="connsiteY0" fmla="*/ 1400175 h 1417358"/>
              <a:gd name="connsiteX1" fmla="*/ 1409700 w 1527482"/>
              <a:gd name="connsiteY1" fmla="*/ 1343025 h 1417358"/>
              <a:gd name="connsiteX2" fmla="*/ 1428750 w 1527482"/>
              <a:gd name="connsiteY2" fmla="*/ 809625 h 1417358"/>
              <a:gd name="connsiteX3" fmla="*/ 0 w 1527482"/>
              <a:gd name="connsiteY3" fmla="*/ 0 h 1417358"/>
              <a:gd name="connsiteX0" fmla="*/ 1457325 w 1558520"/>
              <a:gd name="connsiteY0" fmla="*/ 1400175 h 1417358"/>
              <a:gd name="connsiteX1" fmla="*/ 1495425 w 1558520"/>
              <a:gd name="connsiteY1" fmla="*/ 1343025 h 1417358"/>
              <a:gd name="connsiteX2" fmla="*/ 1428750 w 1558520"/>
              <a:gd name="connsiteY2" fmla="*/ 809625 h 1417358"/>
              <a:gd name="connsiteX3" fmla="*/ 0 w 1558520"/>
              <a:gd name="connsiteY3" fmla="*/ 0 h 1417358"/>
              <a:gd name="connsiteX0" fmla="*/ 1457325 w 1543163"/>
              <a:gd name="connsiteY0" fmla="*/ 1400175 h 1400175"/>
              <a:gd name="connsiteX1" fmla="*/ 1428750 w 1543163"/>
              <a:gd name="connsiteY1" fmla="*/ 809625 h 1400175"/>
              <a:gd name="connsiteX2" fmla="*/ 0 w 1543163"/>
              <a:gd name="connsiteY2" fmla="*/ 0 h 1400175"/>
              <a:gd name="connsiteX0" fmla="*/ 1457325 w 1545540"/>
              <a:gd name="connsiteY0" fmla="*/ 1400175 h 1400175"/>
              <a:gd name="connsiteX1" fmla="*/ 1428750 w 1545540"/>
              <a:gd name="connsiteY1" fmla="*/ 809625 h 1400175"/>
              <a:gd name="connsiteX2" fmla="*/ 0 w 1545540"/>
              <a:gd name="connsiteY2" fmla="*/ 0 h 1400175"/>
              <a:gd name="connsiteX0" fmla="*/ 1457325 w 1467596"/>
              <a:gd name="connsiteY0" fmla="*/ 1400175 h 1400175"/>
              <a:gd name="connsiteX1" fmla="*/ 1428750 w 1467596"/>
              <a:gd name="connsiteY1" fmla="*/ 809625 h 1400175"/>
              <a:gd name="connsiteX2" fmla="*/ 0 w 1467596"/>
              <a:gd name="connsiteY2" fmla="*/ 0 h 1400175"/>
            </a:gdLst>
            <a:ahLst/>
            <a:cxnLst>
              <a:cxn ang="0">
                <a:pos x="connsiteX0" y="connsiteY0"/>
              </a:cxn>
              <a:cxn ang="0">
                <a:pos x="connsiteX1" y="connsiteY1"/>
              </a:cxn>
              <a:cxn ang="0">
                <a:pos x="connsiteX2" y="connsiteY2"/>
              </a:cxn>
            </a:cxnLst>
            <a:rect l="l" t="t" r="r" b="b"/>
            <a:pathLst>
              <a:path w="1467596" h="1400175">
                <a:moveTo>
                  <a:pt x="1457325" y="1400175"/>
                </a:moveTo>
                <a:cubicBezTo>
                  <a:pt x="1460897" y="1153319"/>
                  <a:pt x="1490662" y="881062"/>
                  <a:pt x="1428750" y="809625"/>
                </a:cubicBezTo>
                <a:cubicBezTo>
                  <a:pt x="1366838" y="738188"/>
                  <a:pt x="0" y="0"/>
                  <a:pt x="0" y="0"/>
                </a:cubicBezTo>
              </a:path>
            </a:pathLst>
          </a:custGeom>
          <a:noFill/>
          <a:ln w="28575">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5" name="文本占位符 14"/>
          <p:cNvSpPr txBox="1">
            <a:spLocks/>
          </p:cNvSpPr>
          <p:nvPr/>
        </p:nvSpPr>
        <p:spPr bwMode="gray">
          <a:xfrm>
            <a:off x="455612" y="4857797"/>
            <a:ext cx="11293475" cy="128234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400" dirty="0" smtClean="0">
                <a:latin typeface="Huawei Sans" panose="020C0503030203020204" pitchFamily="34" charset="0"/>
              </a:rPr>
              <a:t>As shown in the figures, the firewalls act as egress devices of the campus network and are directly connected to the core switches. The two firewalls are configured to work in HSB mode, and the Eth-Trunk links connecting the firewalls and core switches work in active/standby mode. When the active firewall is faulty, the standby firewall takes over services from it and forwards service packets.</a:t>
            </a:r>
            <a:endParaRPr lang="en-US" sz="1400" dirty="0">
              <a:latin typeface="Huawei Sans" panose="020C0503030203020204" pitchFamily="34" charset="0"/>
            </a:endParaRPr>
          </a:p>
        </p:txBody>
      </p:sp>
      <p:sp>
        <p:nvSpPr>
          <p:cNvPr id="22" name="乘号 21"/>
          <p:cNvSpPr/>
          <p:nvPr/>
        </p:nvSpPr>
        <p:spPr bwMode="gray">
          <a:xfrm>
            <a:off x="6693952" y="2420496"/>
            <a:ext cx="371475" cy="407461"/>
          </a:xfrm>
          <a:prstGeom prst="mathMultiply">
            <a:avLst>
              <a:gd name="adj1" fmla="val 10700"/>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66" name="Right Arrow 157"/>
          <p:cNvSpPr/>
          <p:nvPr/>
        </p:nvSpPr>
        <p:spPr bwMode="gray">
          <a:xfrm>
            <a:off x="5341808" y="3186517"/>
            <a:ext cx="793607"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36682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Off-Path Deployment of Firewalls</a:t>
            </a:r>
            <a:endParaRPr lang="en-US" altLang="zh-CN" dirty="0">
              <a:sym typeface="Huawei Sans" panose="020C0503030203020204" pitchFamily="34" charset="0"/>
            </a:endParaRPr>
          </a:p>
        </p:txBody>
      </p:sp>
      <p:sp>
        <p:nvSpPr>
          <p:cNvPr id="286" name="圆角矩形 75"/>
          <p:cNvSpPr/>
          <p:nvPr/>
        </p:nvSpPr>
        <p:spPr bwMode="gray">
          <a:xfrm>
            <a:off x="6391421" y="1494511"/>
            <a:ext cx="5232887"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Deploying firewalls in off-path mode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圆角矩形 75"/>
          <p:cNvSpPr/>
          <p:nvPr/>
        </p:nvSpPr>
        <p:spPr bwMode="gray">
          <a:xfrm>
            <a:off x="6391422" y="1890511"/>
            <a:ext cx="5232888" cy="377250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In addition to in-path deployment, firewalls can be deployed in off-path mode. Generally, off-path deployment of firewalls is selected based on the following principles: </a:t>
            </a: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Whether traffic passes through a firewall can be flexibly defined. </a:t>
            </a: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Expansion is easy, for example, in the network reconstruction scenario.</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A firewall fault has little impact on services. </a:t>
            </a: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On a campus network:</a:t>
            </a: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If a firewall is used as the egress gateway, the firewall usually provides functions such as security policies, NAT, and VPN gateway. If the north-south traffic must pass through the firewall and if scalability is not considered, in-path deployment is recommended for the firewall. </a:t>
            </a: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If a router is used as the egress gateway and the firewall only provides advanced security functions, such as intrusion prevention, antivirus, and URL filtering, off-path deployment can be used for the firewall. </a:t>
            </a:r>
            <a:endParaRPr lang="en-US" sz="1200" dirty="0">
              <a:solidFill>
                <a:schemeClr val="tx1"/>
              </a:solidFill>
              <a:latin typeface="Huawei Sans" panose="020C0503030203020204" pitchFamily="34" charset="0"/>
            </a:endParaRPr>
          </a:p>
        </p:txBody>
      </p:sp>
      <p:cxnSp>
        <p:nvCxnSpPr>
          <p:cNvPr id="290" name="直接连接符 289"/>
          <p:cNvCxnSpPr/>
          <p:nvPr/>
        </p:nvCxnSpPr>
        <p:spPr bwMode="gray">
          <a:xfrm flipH="1">
            <a:off x="4014926" y="4931572"/>
            <a:ext cx="360000" cy="0"/>
          </a:xfrm>
          <a:prstGeom prst="line">
            <a:avLst/>
          </a:prstGeom>
          <a:ln w="19050">
            <a:solidFill>
              <a:srgbClr val="C7000B"/>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1" name="文本框 290"/>
          <p:cNvSpPr txBox="1"/>
          <p:nvPr/>
        </p:nvSpPr>
        <p:spPr bwMode="gray">
          <a:xfrm>
            <a:off x="4399719" y="4782120"/>
            <a:ext cx="1757800" cy="305105"/>
          </a:xfrm>
          <a:prstGeom prst="rect">
            <a:avLst/>
          </a:prstGeom>
          <a:noFill/>
        </p:spPr>
        <p:txBody>
          <a:bodyPr wrap="square" rtlCol="0">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HSB heartbeat link </a:t>
            </a:r>
            <a:endParaRPr lang="en-US" sz="1200" dirty="0">
              <a:latin typeface="Huawei Sans" panose="020C0503030203020204" pitchFamily="34" charset="0"/>
            </a:endParaRPr>
          </a:p>
        </p:txBody>
      </p:sp>
      <p:grpSp>
        <p:nvGrpSpPr>
          <p:cNvPr id="292" name="组合 291"/>
          <p:cNvGrpSpPr/>
          <p:nvPr/>
        </p:nvGrpSpPr>
        <p:grpSpPr bwMode="gray">
          <a:xfrm>
            <a:off x="4013938" y="5105690"/>
            <a:ext cx="361977" cy="230167"/>
            <a:chOff x="3229772" y="2341282"/>
            <a:chExt cx="585289" cy="248087"/>
          </a:xfrm>
        </p:grpSpPr>
        <p:cxnSp>
          <p:nvCxnSpPr>
            <p:cNvPr id="293" name="直接连接符 292"/>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295" name="椭圆 294"/>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6" name="文本框 295"/>
          <p:cNvSpPr txBox="1"/>
          <p:nvPr/>
        </p:nvSpPr>
        <p:spPr bwMode="gray">
          <a:xfrm>
            <a:off x="4399719" y="5076117"/>
            <a:ext cx="1176472" cy="305105"/>
          </a:xfrm>
          <a:prstGeom prst="rect">
            <a:avLst/>
          </a:prstGeom>
          <a:noFill/>
        </p:spPr>
        <p:txBody>
          <a:bodyPr wrap="square" rtlCol="0">
            <a:noAutofit/>
          </a:bodyPr>
          <a:lstStyle/>
          <a:p>
            <a:pP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4102558" y="5449818"/>
            <a:ext cx="184737"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文本框 297"/>
          <p:cNvSpPr txBox="1"/>
          <p:nvPr/>
        </p:nvSpPr>
        <p:spPr bwMode="gray">
          <a:xfrm>
            <a:off x="4399719" y="5353192"/>
            <a:ext cx="1757800" cy="305105"/>
          </a:xfrm>
          <a:prstGeom prst="rect">
            <a:avLst/>
          </a:prstGeom>
          <a:noFill/>
        </p:spPr>
        <p:txBody>
          <a:bodyPr wrap="square" rtlCol="0">
            <a:noAutofit/>
          </a:bodyPr>
          <a:lstStyle/>
          <a:p>
            <a:pPr fontAlgn="ctr"/>
            <a:r>
              <a:rPr lang="en-US" sz="1200" dirty="0" smtClean="0">
                <a:latin typeface="Huawei Sans" panose="020C0503030203020204" pitchFamily="34" charset="0"/>
              </a:rPr>
              <a:t>Link 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1" name="图片 86" descr="核心交换机.png"/>
          <p:cNvPicPr>
            <a:picLocks noChangeAspect="1"/>
          </p:cNvPicPr>
          <p:nvPr/>
        </p:nvPicPr>
        <p:blipFill>
          <a:blip r:embed="rId3" cstate="print"/>
          <a:stretch>
            <a:fillRect/>
          </a:stretch>
        </p:blipFill>
        <p:spPr bwMode="gray">
          <a:xfrm>
            <a:off x="1783354" y="3171494"/>
            <a:ext cx="370800" cy="303383"/>
          </a:xfrm>
          <a:prstGeom prst="rect">
            <a:avLst/>
          </a:prstGeom>
        </p:spPr>
      </p:pic>
      <p:pic>
        <p:nvPicPr>
          <p:cNvPr id="112" name="图片 86" descr="核心交换机.png"/>
          <p:cNvPicPr>
            <a:picLocks noChangeAspect="1"/>
          </p:cNvPicPr>
          <p:nvPr/>
        </p:nvPicPr>
        <p:blipFill>
          <a:blip r:embed="rId3" cstate="print"/>
          <a:stretch>
            <a:fillRect/>
          </a:stretch>
        </p:blipFill>
        <p:spPr bwMode="gray">
          <a:xfrm>
            <a:off x="2747329" y="3171494"/>
            <a:ext cx="370800" cy="303383"/>
          </a:xfrm>
          <a:prstGeom prst="rect">
            <a:avLst/>
          </a:prstGeom>
        </p:spPr>
      </p:pic>
      <p:cxnSp>
        <p:nvCxnSpPr>
          <p:cNvPr id="113" name="直接连接符 112"/>
          <p:cNvCxnSpPr>
            <a:endCxn id="112" idx="3"/>
          </p:cNvCxnSpPr>
          <p:nvPr/>
        </p:nvCxnSpPr>
        <p:spPr bwMode="gray">
          <a:xfrm flipH="1">
            <a:off x="3118129" y="3044531"/>
            <a:ext cx="693968" cy="2786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807197" y="5354987"/>
            <a:ext cx="3004900" cy="569277"/>
          </a:xfrm>
          <a:prstGeom prst="rect">
            <a:avLst/>
          </a:prstGeom>
          <a:noFill/>
        </p:spPr>
        <p:txBody>
          <a:bodyPr wrap="square" rtlCol="0">
            <a:noAutofit/>
          </a:bodyPr>
          <a:lstStyle>
            <a:defPPr>
              <a:defRPr lang="en-US"/>
            </a:defPPr>
            <a:lvl1pPr fontAlgn="base">
              <a:defRPr sz="1200">
                <a:latin typeface="Arial" panose="020C0503030203020204" pitchFamily="34" charset="0"/>
                <a:ea typeface="方正兰亭黑简体" panose="02000000000000000000" pitchFamily="2" charset="-122"/>
              </a:defRPr>
            </a:lvl1pPr>
          </a:lstStyle>
          <a:p>
            <a:pPr algn="ctr" fontAlgn="ctr"/>
            <a:r>
              <a:rPr lang="en-US" sz="1400" dirty="0" smtClean="0">
                <a:latin typeface="Huawei Sans" panose="020C0503030203020204" pitchFamily="34" charset="0"/>
              </a:rPr>
              <a:t>Two firewalls connected to the border node in off-path mode</a:t>
            </a:r>
            <a:endParaRPr lang="en-US" sz="1400" dirty="0">
              <a:latin typeface="Huawei Sans" panose="020C0503030203020204" pitchFamily="34" charset="0"/>
            </a:endParaRPr>
          </a:p>
        </p:txBody>
      </p:sp>
      <p:grpSp>
        <p:nvGrpSpPr>
          <p:cNvPr id="3" name="组合 2"/>
          <p:cNvGrpSpPr/>
          <p:nvPr/>
        </p:nvGrpSpPr>
        <p:grpSpPr bwMode="gray">
          <a:xfrm>
            <a:off x="2477988" y="1494511"/>
            <a:ext cx="909482" cy="480535"/>
            <a:chOff x="1988815" y="2229100"/>
            <a:chExt cx="909482" cy="480535"/>
          </a:xfrm>
        </p:grpSpPr>
        <p:sp>
          <p:nvSpPr>
            <p:cNvPr id="115" name="Freeform 159"/>
            <p:cNvSpPr/>
            <p:nvPr/>
          </p:nvSpPr>
          <p:spPr bwMode="gray">
            <a:xfrm flipH="1">
              <a:off x="2018231" y="2229100"/>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1988815" y="2403126"/>
              <a:ext cx="909482" cy="298466"/>
            </a:xfrm>
            <a:prstGeom prst="rect">
              <a:avLst/>
            </a:prstGeom>
            <a:noFill/>
          </p:spPr>
          <p:txBody>
            <a:bodyPr wrap="square" rtlCol="0">
              <a:no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7" name="组合 116"/>
          <p:cNvGrpSpPr/>
          <p:nvPr/>
        </p:nvGrpSpPr>
        <p:grpSpPr bwMode="gray">
          <a:xfrm>
            <a:off x="1514013" y="1494511"/>
            <a:ext cx="909482" cy="480535"/>
            <a:chOff x="591922" y="1761021"/>
            <a:chExt cx="909482" cy="480535"/>
          </a:xfrm>
        </p:grpSpPr>
        <p:sp>
          <p:nvSpPr>
            <p:cNvPr id="11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0" name="直接连接符 119"/>
          <p:cNvCxnSpPr>
            <a:stCxn id="64" idx="2"/>
            <a:endCxn id="111" idx="0"/>
          </p:cNvCxnSpPr>
          <p:nvPr/>
        </p:nvCxnSpPr>
        <p:spPr bwMode="gray">
          <a:xfrm>
            <a:off x="1966040" y="2553423"/>
            <a:ext cx="2714" cy="6180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69" idx="2"/>
            <a:endCxn id="112" idx="0"/>
          </p:cNvCxnSpPr>
          <p:nvPr/>
        </p:nvCxnSpPr>
        <p:spPr bwMode="gray">
          <a:xfrm>
            <a:off x="2926202" y="2553423"/>
            <a:ext cx="6527" cy="61807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24" name="图片 87" descr="汇聚交换机.png"/>
          <p:cNvPicPr>
            <a:picLocks noChangeAspect="1"/>
          </p:cNvPicPr>
          <p:nvPr/>
        </p:nvPicPr>
        <p:blipFill>
          <a:blip r:embed="rId4" cstate="print"/>
          <a:stretch>
            <a:fillRect/>
          </a:stretch>
        </p:blipFill>
        <p:spPr bwMode="gray">
          <a:xfrm>
            <a:off x="3002986" y="4097743"/>
            <a:ext cx="335297" cy="274335"/>
          </a:xfrm>
          <a:prstGeom prst="rect">
            <a:avLst/>
          </a:prstGeom>
        </p:spPr>
      </p:pic>
      <p:cxnSp>
        <p:nvCxnSpPr>
          <p:cNvPr id="125" name="直接连接符 124"/>
          <p:cNvCxnSpPr>
            <a:stCxn id="111" idx="2"/>
            <a:endCxn id="123" idx="0"/>
          </p:cNvCxnSpPr>
          <p:nvPr/>
        </p:nvCxnSpPr>
        <p:spPr bwMode="gray">
          <a:xfrm flipH="1">
            <a:off x="1781691" y="3474877"/>
            <a:ext cx="187063"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2" idx="2"/>
            <a:endCxn id="123" idx="0"/>
          </p:cNvCxnSpPr>
          <p:nvPr/>
        </p:nvCxnSpPr>
        <p:spPr bwMode="gray">
          <a:xfrm flipH="1">
            <a:off x="1781691" y="3474877"/>
            <a:ext cx="1151038"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1" idx="2"/>
            <a:endCxn id="124" idx="0"/>
          </p:cNvCxnSpPr>
          <p:nvPr/>
        </p:nvCxnSpPr>
        <p:spPr bwMode="gray">
          <a:xfrm>
            <a:off x="1968754" y="3474877"/>
            <a:ext cx="1201881"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2" idx="2"/>
            <a:endCxn id="124" idx="0"/>
          </p:cNvCxnSpPr>
          <p:nvPr/>
        </p:nvCxnSpPr>
        <p:spPr bwMode="gray">
          <a:xfrm>
            <a:off x="2932729" y="3474877"/>
            <a:ext cx="237906" cy="622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1" idx="1"/>
          </p:cNvCxnSpPr>
          <p:nvPr/>
        </p:nvCxnSpPr>
        <p:spPr bwMode="gray">
          <a:xfrm flipH="1" flipV="1">
            <a:off x="1140426" y="3033138"/>
            <a:ext cx="642928" cy="290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bwMode="gray">
          <a:xfrm flipH="1" flipV="1">
            <a:off x="1141821" y="2945861"/>
            <a:ext cx="1599644" cy="251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a:off x="2150776" y="2966056"/>
            <a:ext cx="1654808" cy="2178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bwMode="gray">
          <a:xfrm rot="17691681">
            <a:off x="1314014" y="3016435"/>
            <a:ext cx="288000" cy="122873"/>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p:nvPr/>
        </p:nvSpPr>
        <p:spPr bwMode="gray">
          <a:xfrm rot="14817198">
            <a:off x="3268146" y="3033741"/>
            <a:ext cx="288000" cy="148760"/>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33"/>
          <p:cNvGrpSpPr/>
          <p:nvPr/>
        </p:nvGrpSpPr>
        <p:grpSpPr bwMode="gray">
          <a:xfrm>
            <a:off x="2158716" y="3196971"/>
            <a:ext cx="585289" cy="248087"/>
            <a:chOff x="3229772" y="2341282"/>
            <a:chExt cx="585289" cy="248087"/>
          </a:xfrm>
        </p:grpSpPr>
        <p:cxnSp>
          <p:nvCxnSpPr>
            <p:cNvPr id="135" name="直接连接符 134"/>
            <p:cNvCxnSpPr/>
            <p:nvPr/>
          </p:nvCxnSpPr>
          <p:spPr bwMode="gray">
            <a:xfrm flipH="1">
              <a:off x="3229772" y="2421776"/>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flipH="1">
              <a:off x="3229772" y="2509241"/>
              <a:ext cx="585289" cy="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bwMode="gray">
            <a:xfrm>
              <a:off x="3455707" y="2341282"/>
              <a:ext cx="130330" cy="248087"/>
            </a:xfrm>
            <a:prstGeom prst="ellipse">
              <a:avLst/>
            </a:prstGeom>
            <a:ln w="19050">
              <a:solidFill>
                <a:srgbClr val="30B5C5"/>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椭圆 137"/>
          <p:cNvSpPr/>
          <p:nvPr/>
        </p:nvSpPr>
        <p:spPr bwMode="gray">
          <a:xfrm rot="1650076">
            <a:off x="1802913" y="3738526"/>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rot="19306013">
            <a:off x="2652536" y="3729483"/>
            <a:ext cx="468270" cy="113654"/>
          </a:xfrm>
          <a:prstGeom prst="ellipse">
            <a:avLst/>
          </a:prstGeom>
          <a:ln w="19050">
            <a:solidFill>
              <a:schemeClr val="tx1"/>
            </a:solidFill>
          </a:ln>
          <a:extLst/>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969664" y="2778260"/>
            <a:ext cx="369473" cy="302297"/>
          </a:xfrm>
          <a:prstGeom prst="rect">
            <a:avLst/>
          </a:prstGeom>
        </p:spPr>
      </p:pic>
      <p:pic>
        <p:nvPicPr>
          <p:cNvPr id="1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3630623" y="2778260"/>
            <a:ext cx="369473" cy="302297"/>
          </a:xfrm>
          <a:prstGeom prst="rect">
            <a:avLst/>
          </a:prstGeom>
        </p:spPr>
      </p:pic>
      <p:cxnSp>
        <p:nvCxnSpPr>
          <p:cNvPr id="122" name="肘形连接符 121"/>
          <p:cNvCxnSpPr/>
          <p:nvPr/>
        </p:nvCxnSpPr>
        <p:spPr bwMode="gray">
          <a:xfrm rot="5400000" flipH="1" flipV="1">
            <a:off x="2484880" y="1465199"/>
            <a:ext cx="12700" cy="2660959"/>
          </a:xfrm>
          <a:prstGeom prst="bentConnector3">
            <a:avLst>
              <a:gd name="adj1" fmla="val 1253087"/>
            </a:avLst>
          </a:prstGeom>
          <a:ln w="19050">
            <a:solidFill>
              <a:srgbClr val="C7000B"/>
            </a:solidFill>
            <a:prstDash val="dash"/>
            <a:headEnd type="oval" w="med" len="med"/>
            <a:tailEnd type="oval" w="med" len="med"/>
          </a:ln>
          <a:extLst/>
        </p:spPr>
        <p:style>
          <a:lnRef idx="1">
            <a:schemeClr val="accent1"/>
          </a:lnRef>
          <a:fillRef idx="0">
            <a:schemeClr val="accent1"/>
          </a:fillRef>
          <a:effectRef idx="0">
            <a:schemeClr val="accent1"/>
          </a:effectRef>
          <a:fontRef idx="minor">
            <a:schemeClr val="tx1"/>
          </a:fontRef>
        </p:style>
      </p:cxnSp>
      <p:pic>
        <p:nvPicPr>
          <p:cNvPr id="96" name="图片 11" descr="开放网络-蓝.png"/>
          <p:cNvPicPr>
            <a:picLocks noChangeAspect="1"/>
          </p:cNvPicPr>
          <p:nvPr/>
        </p:nvPicPr>
        <p:blipFill>
          <a:blip r:embed="rId6" cstate="print"/>
          <a:stretch>
            <a:fillRect/>
          </a:stretch>
        </p:blipFill>
        <p:spPr bwMode="gray">
          <a:xfrm>
            <a:off x="1269704" y="4713965"/>
            <a:ext cx="304595" cy="234472"/>
          </a:xfrm>
          <a:prstGeom prst="rect">
            <a:avLst/>
          </a:prstGeom>
        </p:spPr>
      </p:pic>
      <p:pic>
        <p:nvPicPr>
          <p:cNvPr id="97" name="图片 11" descr="开放网络-蓝.png"/>
          <p:cNvPicPr>
            <a:picLocks noChangeAspect="1"/>
          </p:cNvPicPr>
          <p:nvPr/>
        </p:nvPicPr>
        <p:blipFill>
          <a:blip r:embed="rId6" cstate="print"/>
          <a:stretch>
            <a:fillRect/>
          </a:stretch>
        </p:blipFill>
        <p:spPr bwMode="gray">
          <a:xfrm>
            <a:off x="1936166" y="4713965"/>
            <a:ext cx="304595" cy="234472"/>
          </a:xfrm>
          <a:prstGeom prst="rect">
            <a:avLst/>
          </a:prstGeom>
        </p:spPr>
      </p:pic>
      <p:pic>
        <p:nvPicPr>
          <p:cNvPr id="98" name="图片 11" descr="开放网络-蓝.png"/>
          <p:cNvPicPr>
            <a:picLocks noChangeAspect="1"/>
          </p:cNvPicPr>
          <p:nvPr/>
        </p:nvPicPr>
        <p:blipFill>
          <a:blip r:embed="rId6" cstate="print"/>
          <a:stretch>
            <a:fillRect/>
          </a:stretch>
        </p:blipFill>
        <p:spPr bwMode="gray">
          <a:xfrm>
            <a:off x="3018337" y="4713965"/>
            <a:ext cx="304595" cy="234472"/>
          </a:xfrm>
          <a:prstGeom prst="rect">
            <a:avLst/>
          </a:prstGeom>
        </p:spPr>
      </p:pic>
      <p:cxnSp>
        <p:nvCxnSpPr>
          <p:cNvPr id="99" name="直接连接符 98"/>
          <p:cNvCxnSpPr>
            <a:stCxn id="124" idx="2"/>
            <a:endCxn id="98" idx="0"/>
          </p:cNvCxnSpPr>
          <p:nvPr/>
        </p:nvCxnSpPr>
        <p:spPr bwMode="gray">
          <a:xfrm>
            <a:off x="3170635" y="4372078"/>
            <a:ext cx="0" cy="341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23" idx="0"/>
            <a:endCxn id="97" idx="0"/>
          </p:cNvCxnSpPr>
          <p:nvPr/>
        </p:nvCxnSpPr>
        <p:spPr bwMode="gray">
          <a:xfrm>
            <a:off x="1781691" y="4097743"/>
            <a:ext cx="306773"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23" idx="0"/>
            <a:endCxn id="96" idx="0"/>
          </p:cNvCxnSpPr>
          <p:nvPr/>
        </p:nvCxnSpPr>
        <p:spPr bwMode="gray">
          <a:xfrm flipH="1">
            <a:off x="1422002" y="4097743"/>
            <a:ext cx="359689" cy="616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4" cstate="print"/>
          <a:stretch>
            <a:fillRect/>
          </a:stretch>
        </p:blipFill>
        <p:spPr bwMode="gray">
          <a:xfrm>
            <a:off x="1614042" y="4097743"/>
            <a:ext cx="335297" cy="274335"/>
          </a:xfrm>
          <a:prstGeom prst="rect">
            <a:avLst/>
          </a:prstGeom>
        </p:spPr>
      </p:pic>
      <p:sp>
        <p:nvSpPr>
          <p:cNvPr id="108" name="文本框 107"/>
          <p:cNvSpPr txBox="1"/>
          <p:nvPr/>
        </p:nvSpPr>
        <p:spPr bwMode="gray">
          <a:xfrm>
            <a:off x="1014441" y="4979970"/>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bwMode="gray">
          <a:xfrm>
            <a:off x="1692284" y="4979970"/>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OA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p:cNvSpPr txBox="1"/>
          <p:nvPr/>
        </p:nvSpPr>
        <p:spPr bwMode="gray">
          <a:xfrm>
            <a:off x="2763074" y="4979970"/>
            <a:ext cx="815120"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RD 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11"/>
          <p:cNvSpPr/>
          <p:nvPr/>
        </p:nvSpPr>
        <p:spPr bwMode="gray">
          <a:xfrm>
            <a:off x="1279089" y="3040000"/>
            <a:ext cx="1977766" cy="1715734"/>
          </a:xfrm>
          <a:custGeom>
            <a:avLst/>
            <a:gdLst>
              <a:gd name="connsiteX0" fmla="*/ 815472 w 1967773"/>
              <a:gd name="connsiteY0" fmla="*/ 1920321 h 1920321"/>
              <a:gd name="connsiteX1" fmla="*/ 598189 w 1967773"/>
              <a:gd name="connsiteY1" fmla="*/ 1060242 h 1920321"/>
              <a:gd name="connsiteX2" fmla="*/ 643456 w 1967773"/>
              <a:gd name="connsiteY2" fmla="*/ 326911 h 1920321"/>
              <a:gd name="connsiteX3" fmla="*/ 660 w 1967773"/>
              <a:gd name="connsiteY3" fmla="*/ 986 h 1920321"/>
              <a:gd name="connsiteX4" fmla="*/ 779258 w 1967773"/>
              <a:gd name="connsiteY4" fmla="*/ 227323 h 1920321"/>
              <a:gd name="connsiteX5" fmla="*/ 1639337 w 1967773"/>
              <a:gd name="connsiteY5" fmla="*/ 272590 h 1920321"/>
              <a:gd name="connsiteX6" fmla="*/ 1919995 w 1967773"/>
              <a:gd name="connsiteY6" fmla="*/ 1214151 h 1920321"/>
              <a:gd name="connsiteX7" fmla="*/ 1965262 w 1967773"/>
              <a:gd name="connsiteY7" fmla="*/ 1793573 h 1920321"/>
              <a:gd name="connsiteX0" fmla="*/ 816055 w 1968356"/>
              <a:gd name="connsiteY0" fmla="*/ 1920876 h 1920876"/>
              <a:gd name="connsiteX1" fmla="*/ 598772 w 1968356"/>
              <a:gd name="connsiteY1" fmla="*/ 1060797 h 1920876"/>
              <a:gd name="connsiteX2" fmla="*/ 598771 w 1968356"/>
              <a:gd name="connsiteY2" fmla="*/ 354626 h 1920876"/>
              <a:gd name="connsiteX3" fmla="*/ 1243 w 1968356"/>
              <a:gd name="connsiteY3" fmla="*/ 1541 h 1920876"/>
              <a:gd name="connsiteX4" fmla="*/ 779841 w 1968356"/>
              <a:gd name="connsiteY4" fmla="*/ 227878 h 1920876"/>
              <a:gd name="connsiteX5" fmla="*/ 1639920 w 1968356"/>
              <a:gd name="connsiteY5" fmla="*/ 273145 h 1920876"/>
              <a:gd name="connsiteX6" fmla="*/ 1920578 w 1968356"/>
              <a:gd name="connsiteY6" fmla="*/ 1214706 h 1920876"/>
              <a:gd name="connsiteX7" fmla="*/ 1965845 w 1968356"/>
              <a:gd name="connsiteY7" fmla="*/ 1794128 h 1920876"/>
              <a:gd name="connsiteX0" fmla="*/ 816434 w 1968735"/>
              <a:gd name="connsiteY0" fmla="*/ 1921158 h 1921158"/>
              <a:gd name="connsiteX1" fmla="*/ 599151 w 1968735"/>
              <a:gd name="connsiteY1" fmla="*/ 1061079 h 1921158"/>
              <a:gd name="connsiteX2" fmla="*/ 599150 w 1968735"/>
              <a:gd name="connsiteY2" fmla="*/ 354908 h 1921158"/>
              <a:gd name="connsiteX3" fmla="*/ 1622 w 1968735"/>
              <a:gd name="connsiteY3" fmla="*/ 1823 h 1921158"/>
              <a:gd name="connsiteX4" fmla="*/ 807380 w 1968735"/>
              <a:gd name="connsiteY4" fmla="*/ 219107 h 1921158"/>
              <a:gd name="connsiteX5" fmla="*/ 1640299 w 1968735"/>
              <a:gd name="connsiteY5" fmla="*/ 273427 h 1921158"/>
              <a:gd name="connsiteX6" fmla="*/ 1920957 w 1968735"/>
              <a:gd name="connsiteY6" fmla="*/ 1214988 h 1921158"/>
              <a:gd name="connsiteX7" fmla="*/ 1966224 w 1968735"/>
              <a:gd name="connsiteY7" fmla="*/ 1794410 h 1921158"/>
              <a:gd name="connsiteX0" fmla="*/ 816434 w 1968735"/>
              <a:gd name="connsiteY0" fmla="*/ 1921420 h 1921420"/>
              <a:gd name="connsiteX1" fmla="*/ 599151 w 1968735"/>
              <a:gd name="connsiteY1" fmla="*/ 1061341 h 1921420"/>
              <a:gd name="connsiteX2" fmla="*/ 599150 w 1968735"/>
              <a:gd name="connsiteY2" fmla="*/ 355170 h 1921420"/>
              <a:gd name="connsiteX3" fmla="*/ 1622 w 1968735"/>
              <a:gd name="connsiteY3" fmla="*/ 2085 h 1921420"/>
              <a:gd name="connsiteX4" fmla="*/ 807380 w 1968735"/>
              <a:gd name="connsiteY4" fmla="*/ 219369 h 1921420"/>
              <a:gd name="connsiteX5" fmla="*/ 1640299 w 1968735"/>
              <a:gd name="connsiteY5" fmla="*/ 273689 h 1921420"/>
              <a:gd name="connsiteX6" fmla="*/ 1920957 w 1968735"/>
              <a:gd name="connsiteY6" fmla="*/ 1215250 h 1921420"/>
              <a:gd name="connsiteX7" fmla="*/ 1966224 w 1968735"/>
              <a:gd name="connsiteY7" fmla="*/ 1794672 h 1921420"/>
              <a:gd name="connsiteX0" fmla="*/ 825465 w 1977766"/>
              <a:gd name="connsiteY0" fmla="*/ 1903193 h 1903193"/>
              <a:gd name="connsiteX1" fmla="*/ 608182 w 1977766"/>
              <a:gd name="connsiteY1" fmla="*/ 1043114 h 1903193"/>
              <a:gd name="connsiteX2" fmla="*/ 608181 w 1977766"/>
              <a:gd name="connsiteY2" fmla="*/ 336943 h 1903193"/>
              <a:gd name="connsiteX3" fmla="*/ 1600 w 1977766"/>
              <a:gd name="connsiteY3" fmla="*/ 1965 h 1903193"/>
              <a:gd name="connsiteX4" fmla="*/ 816411 w 1977766"/>
              <a:gd name="connsiteY4" fmla="*/ 201142 h 1903193"/>
              <a:gd name="connsiteX5" fmla="*/ 1649330 w 1977766"/>
              <a:gd name="connsiteY5" fmla="*/ 255462 h 1903193"/>
              <a:gd name="connsiteX6" fmla="*/ 1929988 w 1977766"/>
              <a:gd name="connsiteY6" fmla="*/ 1197023 h 1903193"/>
              <a:gd name="connsiteX7" fmla="*/ 1975255 w 1977766"/>
              <a:gd name="connsiteY7" fmla="*/ 1776445 h 19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7766" h="1903193">
                <a:moveTo>
                  <a:pt x="825465" y="1903193"/>
                </a:moveTo>
                <a:cubicBezTo>
                  <a:pt x="731158" y="1605937"/>
                  <a:pt x="644396" y="1304156"/>
                  <a:pt x="608182" y="1043114"/>
                </a:cubicBezTo>
                <a:cubicBezTo>
                  <a:pt x="571968" y="782072"/>
                  <a:pt x="709278" y="510468"/>
                  <a:pt x="608181" y="336943"/>
                </a:cubicBezTo>
                <a:cubicBezTo>
                  <a:pt x="507084" y="163418"/>
                  <a:pt x="-33105" y="24599"/>
                  <a:pt x="1600" y="1965"/>
                </a:cubicBezTo>
                <a:cubicBezTo>
                  <a:pt x="36305" y="-20669"/>
                  <a:pt x="541789" y="158893"/>
                  <a:pt x="816411" y="201142"/>
                </a:cubicBezTo>
                <a:cubicBezTo>
                  <a:pt x="1091033" y="243392"/>
                  <a:pt x="1463734" y="89482"/>
                  <a:pt x="1649330" y="255462"/>
                </a:cubicBezTo>
                <a:cubicBezTo>
                  <a:pt x="1834926" y="421442"/>
                  <a:pt x="1875667" y="943526"/>
                  <a:pt x="1929988" y="1197023"/>
                </a:cubicBezTo>
                <a:cubicBezTo>
                  <a:pt x="1984309" y="1450520"/>
                  <a:pt x="1979782" y="1613482"/>
                  <a:pt x="1975255" y="1776445"/>
                </a:cubicBezTo>
              </a:path>
            </a:pathLst>
          </a:custGeom>
          <a:noFill/>
          <a:ln w="28575">
            <a:solidFill>
              <a:srgbClr val="ED6D0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7" name="直接连接符 146"/>
          <p:cNvCxnSpPr/>
          <p:nvPr/>
        </p:nvCxnSpPr>
        <p:spPr bwMode="gray">
          <a:xfrm flipH="1">
            <a:off x="4014926" y="5768611"/>
            <a:ext cx="360000" cy="0"/>
          </a:xfrm>
          <a:prstGeom prst="line">
            <a:avLst/>
          </a:prstGeom>
          <a:noFill/>
          <a:ln w="28575">
            <a:solidFill>
              <a:srgbClr val="62B23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48" name="文本框 147"/>
          <p:cNvSpPr txBox="1"/>
          <p:nvPr/>
        </p:nvSpPr>
        <p:spPr bwMode="gray">
          <a:xfrm>
            <a:off x="4399719" y="5619159"/>
            <a:ext cx="2522374"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PC1 to the Internet</a:t>
            </a:r>
            <a:endParaRPr lang="en-US" altLang="zh-CN" sz="1200" dirty="0">
              <a:latin typeface="Huawei Sans" panose="020C0503030203020204" pitchFamily="34" charset="0"/>
              <a:sym typeface="Huawei Sans" panose="020C0503030203020204" pitchFamily="34" charset="0"/>
            </a:endParaRPr>
          </a:p>
        </p:txBody>
      </p:sp>
      <p:cxnSp>
        <p:nvCxnSpPr>
          <p:cNvPr id="149" name="直接连接符 148"/>
          <p:cNvCxnSpPr/>
          <p:nvPr/>
        </p:nvCxnSpPr>
        <p:spPr bwMode="gray">
          <a:xfrm flipH="1">
            <a:off x="4014926" y="6045686"/>
            <a:ext cx="360000" cy="0"/>
          </a:xfrm>
          <a:prstGeom prst="line">
            <a:avLst/>
          </a:prstGeom>
          <a:noFill/>
          <a:ln w="28575">
            <a:solidFill>
              <a:srgbClr val="ED6D00"/>
            </a:solidFill>
            <a:prstDash val="dashDot"/>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150" name="文本框 149"/>
          <p:cNvSpPr txBox="1"/>
          <p:nvPr/>
        </p:nvSpPr>
        <p:spPr bwMode="gray">
          <a:xfrm>
            <a:off x="4399719" y="5896234"/>
            <a:ext cx="1991702"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Traffic from PC2 to PC3</a:t>
            </a:r>
            <a:endParaRPr lang="en-US" altLang="zh-CN" sz="1200" dirty="0">
              <a:latin typeface="Huawei Sans" panose="020C0503030203020204" pitchFamily="34" charset="0"/>
              <a:sym typeface="Huawei Sans" panose="020C0503030203020204" pitchFamily="34" charset="0"/>
            </a:endParaRPr>
          </a:p>
        </p:txBody>
      </p:sp>
      <p:pic>
        <p:nvPicPr>
          <p:cNvPr id="64"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1781303" y="2251126"/>
            <a:ext cx="369473" cy="302297"/>
          </a:xfrm>
          <a:prstGeom prst="rect">
            <a:avLst/>
          </a:prstGeom>
          <a:noFill/>
        </p:spPr>
      </p:pic>
      <p:pic>
        <p:nvPicPr>
          <p:cNvPr id="69"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2741465" y="2251126"/>
            <a:ext cx="369473" cy="302297"/>
          </a:xfrm>
          <a:prstGeom prst="rect">
            <a:avLst/>
          </a:prstGeom>
          <a:noFill/>
        </p:spPr>
      </p:pic>
      <p:cxnSp>
        <p:nvCxnSpPr>
          <p:cNvPr id="73" name="直接连接符 72"/>
          <p:cNvCxnSpPr>
            <a:endCxn id="64" idx="0"/>
          </p:cNvCxnSpPr>
          <p:nvPr/>
        </p:nvCxnSpPr>
        <p:spPr bwMode="gray">
          <a:xfrm>
            <a:off x="1966039" y="1973642"/>
            <a:ext cx="1" cy="277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69" idx="0"/>
          </p:cNvCxnSpPr>
          <p:nvPr/>
        </p:nvCxnSpPr>
        <p:spPr bwMode="gray">
          <a:xfrm>
            <a:off x="2914238" y="1973642"/>
            <a:ext cx="0" cy="2774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nvSpPr>
        <p:spPr bwMode="gray">
          <a:xfrm>
            <a:off x="1027075" y="2002813"/>
            <a:ext cx="1063515" cy="2723096"/>
          </a:xfrm>
          <a:custGeom>
            <a:avLst/>
            <a:gdLst>
              <a:gd name="connsiteX0" fmla="*/ 380247 w 1054759"/>
              <a:gd name="connsiteY0" fmla="*/ 2571184 h 2571184"/>
              <a:gd name="connsiteX1" fmla="*/ 941561 w 1054759"/>
              <a:gd name="connsiteY1" fmla="*/ 1312752 h 2571184"/>
              <a:gd name="connsiteX2" fmla="*/ 1 w 1054759"/>
              <a:gd name="connsiteY2" fmla="*/ 769544 h 2571184"/>
              <a:gd name="connsiteX3" fmla="*/ 950615 w 1054759"/>
              <a:gd name="connsiteY3" fmla="*/ 1004934 h 2571184"/>
              <a:gd name="connsiteX4" fmla="*/ 986829 w 1054759"/>
              <a:gd name="connsiteY4" fmla="*/ 0 h 2571184"/>
              <a:gd name="connsiteX0" fmla="*/ 316875 w 987241"/>
              <a:gd name="connsiteY0" fmla="*/ 2571184 h 2571184"/>
              <a:gd name="connsiteX1" fmla="*/ 878189 w 987241"/>
              <a:gd name="connsiteY1" fmla="*/ 1312752 h 2571184"/>
              <a:gd name="connsiteX2" fmla="*/ 3 w 987241"/>
              <a:gd name="connsiteY2" fmla="*/ 814811 h 2571184"/>
              <a:gd name="connsiteX3" fmla="*/ 887243 w 987241"/>
              <a:gd name="connsiteY3" fmla="*/ 1004934 h 2571184"/>
              <a:gd name="connsiteX4" fmla="*/ 923457 w 987241"/>
              <a:gd name="connsiteY4" fmla="*/ 0 h 2571184"/>
              <a:gd name="connsiteX0" fmla="*/ 316978 w 987344"/>
              <a:gd name="connsiteY0" fmla="*/ 2571184 h 2571184"/>
              <a:gd name="connsiteX1" fmla="*/ 823971 w 987344"/>
              <a:gd name="connsiteY1" fmla="*/ 1421393 h 2571184"/>
              <a:gd name="connsiteX2" fmla="*/ 106 w 987344"/>
              <a:gd name="connsiteY2" fmla="*/ 814811 h 2571184"/>
              <a:gd name="connsiteX3" fmla="*/ 887346 w 987344"/>
              <a:gd name="connsiteY3" fmla="*/ 1004934 h 2571184"/>
              <a:gd name="connsiteX4" fmla="*/ 923560 w 987344"/>
              <a:gd name="connsiteY4" fmla="*/ 0 h 2571184"/>
              <a:gd name="connsiteX0" fmla="*/ 317046 w 997522"/>
              <a:gd name="connsiteY0" fmla="*/ 2571184 h 2571184"/>
              <a:gd name="connsiteX1" fmla="*/ 824039 w 997522"/>
              <a:gd name="connsiteY1" fmla="*/ 1421393 h 2571184"/>
              <a:gd name="connsiteX2" fmla="*/ 174 w 997522"/>
              <a:gd name="connsiteY2" fmla="*/ 814811 h 2571184"/>
              <a:gd name="connsiteX3" fmla="*/ 905521 w 997522"/>
              <a:gd name="connsiteY3" fmla="*/ 950614 h 2571184"/>
              <a:gd name="connsiteX4" fmla="*/ 923628 w 997522"/>
              <a:gd name="connsiteY4" fmla="*/ 0 h 2571184"/>
              <a:gd name="connsiteX0" fmla="*/ 187794 w 859484"/>
              <a:gd name="connsiteY0" fmla="*/ 2571184 h 2571184"/>
              <a:gd name="connsiteX1" fmla="*/ 694787 w 859484"/>
              <a:gd name="connsiteY1" fmla="*/ 1421393 h 2571184"/>
              <a:gd name="connsiteX2" fmla="*/ 202 w 859484"/>
              <a:gd name="connsiteY2" fmla="*/ 760491 h 2571184"/>
              <a:gd name="connsiteX3" fmla="*/ 776269 w 859484"/>
              <a:gd name="connsiteY3" fmla="*/ 950614 h 2571184"/>
              <a:gd name="connsiteX4" fmla="*/ 794376 w 859484"/>
              <a:gd name="connsiteY4" fmla="*/ 0 h 2571184"/>
              <a:gd name="connsiteX0" fmla="*/ 187794 w 893332"/>
              <a:gd name="connsiteY0" fmla="*/ 2715643 h 2715643"/>
              <a:gd name="connsiteX1" fmla="*/ 694787 w 893332"/>
              <a:gd name="connsiteY1" fmla="*/ 1565852 h 2715643"/>
              <a:gd name="connsiteX2" fmla="*/ 202 w 893332"/>
              <a:gd name="connsiteY2" fmla="*/ 904950 h 2715643"/>
              <a:gd name="connsiteX3" fmla="*/ 776269 w 893332"/>
              <a:gd name="connsiteY3" fmla="*/ 1095073 h 2715643"/>
              <a:gd name="connsiteX4" fmla="*/ 855214 w 893332"/>
              <a:gd name="connsiteY4" fmla="*/ 0 h 271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332" h="2715643">
                <a:moveTo>
                  <a:pt x="187794" y="2715643"/>
                </a:moveTo>
                <a:cubicBezTo>
                  <a:pt x="500138" y="2236563"/>
                  <a:pt x="726052" y="1867634"/>
                  <a:pt x="694787" y="1565852"/>
                </a:cubicBezTo>
                <a:cubicBezTo>
                  <a:pt x="663522" y="1264070"/>
                  <a:pt x="-13378" y="983413"/>
                  <a:pt x="202" y="904950"/>
                </a:cubicBezTo>
                <a:cubicBezTo>
                  <a:pt x="13782" y="826487"/>
                  <a:pt x="643907" y="1221821"/>
                  <a:pt x="776269" y="1095073"/>
                </a:cubicBezTo>
                <a:cubicBezTo>
                  <a:pt x="908631" y="968325"/>
                  <a:pt x="919342" y="438338"/>
                  <a:pt x="855214" y="0"/>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a:stCxn id="69" idx="1"/>
            <a:endCxn id="64" idx="3"/>
          </p:cNvCxnSpPr>
          <p:nvPr/>
        </p:nvCxnSpPr>
        <p:spPr bwMode="gray">
          <a:xfrm flipH="1">
            <a:off x="2150776" y="2402275"/>
            <a:ext cx="5906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3708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Egress Routing Design: In-Path Firewall Deployment</a:t>
            </a:r>
            <a:endParaRPr lang="en-US" altLang="zh-CN" dirty="0"/>
          </a:p>
        </p:txBody>
      </p:sp>
      <p:sp>
        <p:nvSpPr>
          <p:cNvPr id="3" name="文本占位符 2"/>
          <p:cNvSpPr>
            <a:spLocks noGrp="1"/>
          </p:cNvSpPr>
          <p:nvPr>
            <p:ph type="body" sz="quarter" idx="10"/>
          </p:nvPr>
        </p:nvSpPr>
        <p:spPr bwMode="gray">
          <a:xfrm>
            <a:off x="455612" y="1052514"/>
            <a:ext cx="11155363" cy="1343875"/>
          </a:xfrm>
        </p:spPr>
        <p:txBody>
          <a:bodyPr/>
          <a:lstStyle/>
          <a:p>
            <a:pPr algn="l"/>
            <a:r>
              <a:rPr lang="en-US" sz="1400" dirty="0" smtClean="0"/>
              <a:t>Routes between a firewall and core switch include routes from the campus intranet to external networks on the core switch as well as return routes from external networks to the campus intranet on the firewall.</a:t>
            </a:r>
            <a:endParaRPr lang="en-US" altLang="zh-CN" sz="1400" dirty="0" smtClean="0"/>
          </a:p>
          <a:p>
            <a:pPr algn="l"/>
            <a:r>
              <a:rPr lang="en-US" sz="1400" dirty="0" smtClean="0"/>
              <a:t>If a firewall is deployed in in-path mode, you are advised to configure static routes for communication between the core switch and firewall.</a:t>
            </a:r>
            <a:endParaRPr lang="en-US" altLang="zh-CN" sz="1400" dirty="0" smtClean="0"/>
          </a:p>
        </p:txBody>
      </p:sp>
      <p:sp>
        <p:nvSpPr>
          <p:cNvPr id="86" name="文本框 85"/>
          <p:cNvSpPr txBox="1"/>
          <p:nvPr/>
        </p:nvSpPr>
        <p:spPr bwMode="gray">
          <a:xfrm>
            <a:off x="1518658" y="3271449"/>
            <a:ext cx="2878659" cy="1412869"/>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1518658" y="5323843"/>
            <a:ext cx="2878659" cy="779326"/>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1481443" y="3306285"/>
            <a:ext cx="470000"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FW</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481443" y="5819249"/>
            <a:ext cx="761747"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2106096" y="3333321"/>
            <a:ext cx="1704089" cy="320645"/>
          </a:xfrm>
          <a:prstGeom prst="rect">
            <a:avLst/>
          </a:prstGeom>
          <a:solidFill>
            <a:schemeClr val="bg1">
              <a:lumMod val="65000"/>
            </a:schemeClr>
          </a:solidFill>
        </p:spPr>
        <p:txBody>
          <a:bodyPr wrap="square" rtlCol="0" anchor="ctr" anchorCtr="0">
            <a:noAutofit/>
          </a:bodyPr>
          <a:lstStyle/>
          <a:p>
            <a:pPr algn="ctr" defTabSz="914400" fontAlgn="ctr">
              <a:spcBef>
                <a:spcPct val="0"/>
              </a:spcBef>
              <a:spcAft>
                <a:spcPct val="0"/>
              </a:spcAft>
            </a:pPr>
            <a:r>
              <a:rPr lang="en-US" sz="1200" dirty="0" smtClean="0">
                <a:solidFill>
                  <a:schemeClr val="bg1"/>
                </a:solidFill>
                <a:latin typeface="Huawei Sans" panose="020C0503030203020204" pitchFamily="34" charset="0"/>
              </a:rPr>
              <a:t>Public</a:t>
            </a:r>
            <a:endParaRPr lang="en-US" altLang="zh-CN" sz="1200" kern="0" dirty="0">
              <a:solidFill>
                <a:schemeClr val="bg1"/>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05" name="文本框 104"/>
          <p:cNvSpPr txBox="1"/>
          <p:nvPr/>
        </p:nvSpPr>
        <p:spPr bwMode="gray">
          <a:xfrm>
            <a:off x="2106097" y="5377617"/>
            <a:ext cx="576000" cy="403092"/>
          </a:xfrm>
          <a:prstGeom prst="rect">
            <a:avLst/>
          </a:prstGeom>
          <a:solidFill>
            <a:srgbClr val="BEE9EE"/>
          </a:solidFill>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VRF1</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07" name="文本框 106"/>
          <p:cNvSpPr txBox="1"/>
          <p:nvPr/>
        </p:nvSpPr>
        <p:spPr bwMode="gray">
          <a:xfrm>
            <a:off x="3239115" y="5377617"/>
            <a:ext cx="576000" cy="403092"/>
          </a:xfrm>
          <a:prstGeom prst="rect">
            <a:avLst/>
          </a:prstGeom>
          <a:solidFill>
            <a:srgbClr val="BFEBD3"/>
          </a:solidFill>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VRF2</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109" name="Straight Connector 166"/>
          <p:cNvCxnSpPr/>
          <p:nvPr/>
        </p:nvCxnSpPr>
        <p:spPr bwMode="gray">
          <a:xfrm flipV="1">
            <a:off x="2385388" y="4651838"/>
            <a:ext cx="0" cy="725779"/>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11" name="Straight Connector 166"/>
          <p:cNvCxnSpPr>
            <a:stCxn id="107" idx="0"/>
            <a:endCxn id="153" idx="2"/>
          </p:cNvCxnSpPr>
          <p:nvPr/>
        </p:nvCxnSpPr>
        <p:spPr bwMode="gray">
          <a:xfrm flipH="1" flipV="1">
            <a:off x="3522186" y="4651838"/>
            <a:ext cx="4929" cy="725779"/>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51" name="文本框 150"/>
          <p:cNvSpPr txBox="1"/>
          <p:nvPr/>
        </p:nvSpPr>
        <p:spPr bwMode="gray">
          <a:xfrm>
            <a:off x="2106097" y="4170101"/>
            <a:ext cx="576000" cy="481737"/>
          </a:xfrm>
          <a:prstGeom prst="rect">
            <a:avLst/>
          </a:prstGeom>
          <a:solidFill>
            <a:srgbClr val="BEE9EE"/>
          </a:solidFill>
        </p:spPr>
        <p:txBody>
          <a:bodyPr wrap="square" rtlCol="0" anchor="ctr">
            <a:noAutofit/>
          </a:bodyPr>
          <a:lstStyle>
            <a:defPPr>
              <a:defRPr lang="en-US"/>
            </a:defPPr>
            <a:lvl1pPr marR="0" lvl="0" indent="0" algn="ctr" defTabSz="914400" fontAlgn="base">
              <a:lnSpc>
                <a:spcPct val="100000"/>
              </a:lnSpc>
              <a:spcBef>
                <a:spcPct val="0"/>
              </a:spcBef>
              <a:spcAft>
                <a:spcPct val="0"/>
              </a:spcAft>
              <a:buClrTx/>
              <a:buSzTx/>
              <a:buFontTx/>
              <a:buNone/>
              <a:tabLst/>
              <a:defRPr kumimoji="0" sz="1200" b="0" i="0" u="none" strike="noStrike" kern="0" cap="none" spc="0" normalizeH="0" baseline="0">
                <a:ln>
                  <a:noFill/>
                </a:ln>
                <a:solidFill>
                  <a:srgbClr val="000000"/>
                </a:solidFill>
                <a:effectLst/>
                <a:uLnTx/>
                <a:uFillTx/>
                <a:latin typeface="Arial" panose="020C0503030203020204" pitchFamily="34" charset="0"/>
                <a:ea typeface="方正兰亭黑简体" panose="02000000000000000000" pitchFamily="2" charset="-122"/>
                <a:cs typeface="Times New Roman" panose="02020603050405020304" pitchFamily="18" charset="0"/>
              </a:defRPr>
            </a:lvl1pPr>
          </a:lstStyle>
          <a:p>
            <a:pPr fontAlgn="ctr"/>
            <a:r>
              <a:rPr lang="en-US" dirty="0" smtClean="0">
                <a:latin typeface="Huawei Sans" panose="020C0503030203020204" pitchFamily="34" charset="0"/>
              </a:rPr>
              <a:t>vsys1</a:t>
            </a:r>
            <a:endParaRPr lang="en-US" altLang="zh-CN" dirty="0">
              <a:latin typeface="Huawei Sans" panose="020C0503030203020204" pitchFamily="34" charset="0"/>
              <a:sym typeface="Huawei Sans" panose="020C0503030203020204" pitchFamily="34" charset="0"/>
            </a:endParaRPr>
          </a:p>
        </p:txBody>
      </p:sp>
      <p:sp>
        <p:nvSpPr>
          <p:cNvPr id="153" name="文本框 152"/>
          <p:cNvSpPr txBox="1"/>
          <p:nvPr/>
        </p:nvSpPr>
        <p:spPr bwMode="gray">
          <a:xfrm>
            <a:off x="3234186" y="4170101"/>
            <a:ext cx="576000" cy="481737"/>
          </a:xfrm>
          <a:prstGeom prst="rect">
            <a:avLst/>
          </a:prstGeom>
          <a:solidFill>
            <a:srgbClr val="BFEBD3"/>
          </a:solidFill>
        </p:spPr>
        <p:txBody>
          <a:bodyPr wrap="square" rtlCol="0" anchor="ctr">
            <a:noAutofit/>
          </a:bodyPr>
          <a:lstStyle>
            <a:defPPr>
              <a:defRPr lang="en-US"/>
            </a:defPPr>
            <a:lvl1pPr marR="0" lvl="0" indent="0" algn="ctr" defTabSz="914400" fontAlgn="base">
              <a:lnSpc>
                <a:spcPct val="100000"/>
              </a:lnSpc>
              <a:spcBef>
                <a:spcPct val="0"/>
              </a:spcBef>
              <a:spcAft>
                <a:spcPct val="0"/>
              </a:spcAft>
              <a:buClrTx/>
              <a:buSzTx/>
              <a:buFontTx/>
              <a:buNone/>
              <a:tabLst/>
              <a:defRPr kumimoji="0" sz="1200" b="0" i="0" u="none" strike="noStrike" kern="0" cap="none" spc="0" normalizeH="0" baseline="0">
                <a:ln>
                  <a:noFill/>
                </a:ln>
                <a:solidFill>
                  <a:srgbClr val="000000"/>
                </a:solidFill>
                <a:effectLst/>
                <a:uLnTx/>
                <a:uFillTx/>
                <a:latin typeface="Arial" panose="020C0503030203020204" pitchFamily="34" charset="0"/>
                <a:ea typeface="方正兰亭黑简体" panose="02000000000000000000" pitchFamily="2" charset="-122"/>
                <a:cs typeface="Times New Roman" panose="02020603050405020304" pitchFamily="18" charset="0"/>
              </a:defRPr>
            </a:lvl1pPr>
          </a:lstStyle>
          <a:p>
            <a:pPr fontAlgn="ctr"/>
            <a:r>
              <a:rPr lang="en-US" dirty="0" smtClean="0">
                <a:latin typeface="Huawei Sans" panose="020C0503030203020204" pitchFamily="34" charset="0"/>
              </a:rPr>
              <a:t>vsys2</a:t>
            </a:r>
            <a:endParaRPr lang="en-US" altLang="zh-CN" dirty="0">
              <a:latin typeface="Huawei Sans" panose="020C0503030203020204" pitchFamily="34" charset="0"/>
              <a:sym typeface="Huawei Sans" panose="020C0503030203020204" pitchFamily="34" charset="0"/>
            </a:endParaRPr>
          </a:p>
        </p:txBody>
      </p:sp>
      <p:sp>
        <p:nvSpPr>
          <p:cNvPr id="197" name="文本框 196"/>
          <p:cNvSpPr txBox="1"/>
          <p:nvPr/>
        </p:nvSpPr>
        <p:spPr bwMode="gray">
          <a:xfrm>
            <a:off x="647095" y="5027822"/>
            <a:ext cx="1800031" cy="276999"/>
          </a:xfrm>
          <a:prstGeom prst="rect">
            <a:avLst/>
          </a:prstGeom>
          <a:noFill/>
        </p:spPr>
        <p:txBody>
          <a:bodyPr wrap="square" rtlCol="0">
            <a:spAutoFit/>
          </a:bodyPr>
          <a:lstStyle/>
          <a:p>
            <a:pPr algn="r" fontAlgn="ctr"/>
            <a:r>
              <a:rPr lang="en-US" sz="1200" dirty="0" smtClean="0">
                <a:latin typeface="Huawei Sans" panose="020C0503030203020204" pitchFamily="34" charset="0"/>
              </a:rPr>
              <a:t>10.11.0.254  VLANIF11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848610" y="4668504"/>
            <a:ext cx="159851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10.11.0.1  VLANIF11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p:nvPr/>
        </p:nvSpPr>
        <p:spPr bwMode="gray">
          <a:xfrm>
            <a:off x="2311762" y="5280298"/>
            <a:ext cx="144000" cy="144000"/>
          </a:xfrm>
          <a:prstGeom prst="ellipse">
            <a:avLst/>
          </a:prstGeom>
          <a:solidFill>
            <a:schemeClr val="bg1"/>
          </a:solidFill>
          <a:ln>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0" name="椭圆 29"/>
          <p:cNvSpPr/>
          <p:nvPr/>
        </p:nvSpPr>
        <p:spPr bwMode="gray">
          <a:xfrm>
            <a:off x="2311762" y="4575154"/>
            <a:ext cx="144000" cy="144000"/>
          </a:xfrm>
          <a:prstGeom prst="ellipse">
            <a:avLst/>
          </a:prstGeom>
          <a:solidFill>
            <a:schemeClr val="bg1"/>
          </a:solidFill>
          <a:ln>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4" name="椭圆 33"/>
          <p:cNvSpPr/>
          <p:nvPr/>
        </p:nvSpPr>
        <p:spPr bwMode="gray">
          <a:xfrm>
            <a:off x="2311762" y="4098131"/>
            <a:ext cx="144000" cy="144000"/>
          </a:xfrm>
          <a:prstGeom prst="ellipse">
            <a:avLst/>
          </a:prstGeom>
          <a:solidFill>
            <a:srgbClr val="56C4D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5" name="文本框 34"/>
          <p:cNvSpPr txBox="1"/>
          <p:nvPr/>
        </p:nvSpPr>
        <p:spPr bwMode="gray">
          <a:xfrm>
            <a:off x="1505797" y="3923632"/>
            <a:ext cx="89159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Virtual-if1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2886140" y="3579445"/>
            <a:ext cx="144000" cy="144000"/>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文本框 36"/>
          <p:cNvSpPr txBox="1"/>
          <p:nvPr/>
        </p:nvSpPr>
        <p:spPr bwMode="gray">
          <a:xfrm>
            <a:off x="2974367" y="3606312"/>
            <a:ext cx="89159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Virtual-if0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p:nvPr/>
        </p:nvSpPr>
        <p:spPr bwMode="gray">
          <a:xfrm>
            <a:off x="3450186" y="5280298"/>
            <a:ext cx="144000" cy="144000"/>
          </a:xfrm>
          <a:prstGeom prst="ellipse">
            <a:avLst/>
          </a:prstGeom>
          <a:solidFill>
            <a:schemeClr val="bg1"/>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椭圆 40"/>
          <p:cNvSpPr/>
          <p:nvPr/>
        </p:nvSpPr>
        <p:spPr bwMode="gray">
          <a:xfrm>
            <a:off x="3450186" y="4575154"/>
            <a:ext cx="144000" cy="144000"/>
          </a:xfrm>
          <a:prstGeom prst="ellipse">
            <a:avLst/>
          </a:prstGeom>
          <a:solidFill>
            <a:schemeClr val="bg1"/>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2" name="椭圆 41"/>
          <p:cNvSpPr/>
          <p:nvPr/>
        </p:nvSpPr>
        <p:spPr bwMode="gray">
          <a:xfrm>
            <a:off x="3450186" y="4098131"/>
            <a:ext cx="144000" cy="144000"/>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3" name="文本框 42"/>
          <p:cNvSpPr txBox="1"/>
          <p:nvPr/>
        </p:nvSpPr>
        <p:spPr bwMode="gray">
          <a:xfrm>
            <a:off x="3573285" y="3923632"/>
            <a:ext cx="891591" cy="276999"/>
          </a:xfrm>
          <a:prstGeom prst="rect">
            <a:avLst/>
          </a:prstGeom>
          <a:noFill/>
        </p:spPr>
        <p:txBody>
          <a:bodyPr wrap="none" rtlCol="0">
            <a:spAutoFit/>
          </a:bodyPr>
          <a:lstStyle/>
          <a:p>
            <a:pPr fontAlgn="ctr"/>
            <a:r>
              <a:rPr lang="en-US" sz="1200" dirty="0" smtClean="0">
                <a:latin typeface="Huawei Sans" panose="020C0503030203020204" pitchFamily="34" charset="0"/>
              </a:rPr>
              <a:t>Virtual-if2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3534389" y="5028841"/>
            <a:ext cx="1771639" cy="276999"/>
          </a:xfrm>
          <a:prstGeom prst="rect">
            <a:avLst/>
          </a:prstGeom>
          <a:noFill/>
        </p:spPr>
        <p:txBody>
          <a:bodyPr wrap="none" rtlCol="0">
            <a:spAutoFit/>
          </a:bodyPr>
          <a:lstStyle/>
          <a:p>
            <a:pPr fontAlgn="ctr"/>
            <a:r>
              <a:rPr lang="en-US" sz="1200" dirty="0" smtClean="0">
                <a:latin typeface="Huawei Sans" panose="020C0503030203020204" pitchFamily="34" charset="0"/>
              </a:rPr>
              <a:t>VLANIF12  10.12.0.254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3534389" y="4668504"/>
            <a:ext cx="1598515" cy="276999"/>
          </a:xfrm>
          <a:prstGeom prst="rect">
            <a:avLst/>
          </a:prstGeom>
          <a:noFill/>
        </p:spPr>
        <p:txBody>
          <a:bodyPr wrap="none" rtlCol="0">
            <a:spAutoFit/>
          </a:bodyPr>
          <a:lstStyle/>
          <a:p>
            <a:pPr fontAlgn="ctr"/>
            <a:r>
              <a:rPr lang="en-US" sz="1200" dirty="0" smtClean="0">
                <a:latin typeface="Huawei Sans" panose="020C0503030203020204" pitchFamily="34" charset="0"/>
              </a:rPr>
              <a:t>VLANIF12  10.12.0.1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bwMode="gray">
          <a:xfrm>
            <a:off x="2488245" y="2327030"/>
            <a:ext cx="909482" cy="480535"/>
            <a:chOff x="591922" y="1761021"/>
            <a:chExt cx="909482" cy="480535"/>
          </a:xfrm>
        </p:grpSpPr>
        <p:sp>
          <p:nvSpPr>
            <p:cNvPr id="5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91922" y="1935047"/>
              <a:ext cx="909482" cy="305105"/>
            </a:xfrm>
            <a:prstGeom prst="rect">
              <a:avLst/>
            </a:prstGeom>
            <a:noFill/>
          </p:spPr>
          <p:txBody>
            <a:bodyPr wrap="square" rtlCol="0">
              <a:no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3" name="直接连接符 52"/>
          <p:cNvCxnSpPr>
            <a:stCxn id="52" idx="2"/>
          </p:cNvCxnSpPr>
          <p:nvPr/>
        </p:nvCxnSpPr>
        <p:spPr bwMode="gray">
          <a:xfrm>
            <a:off x="2942986" y="2806161"/>
            <a:ext cx="0" cy="5271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bwMode="gray">
          <a:xfrm>
            <a:off x="2879695" y="3233500"/>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文本框 55"/>
          <p:cNvSpPr txBox="1"/>
          <p:nvPr/>
        </p:nvSpPr>
        <p:spPr bwMode="gray">
          <a:xfrm>
            <a:off x="2933800" y="3005408"/>
            <a:ext cx="1305165" cy="276999"/>
          </a:xfrm>
          <a:prstGeom prst="rect">
            <a:avLst/>
          </a:prstGeom>
          <a:noFill/>
        </p:spPr>
        <p:txBody>
          <a:bodyPr wrap="none" rtlCol="0">
            <a:spAutoFit/>
          </a:bodyPr>
          <a:lstStyle/>
          <a:p>
            <a:pPr fontAlgn="ctr"/>
            <a:r>
              <a:rPr lang="en-US" sz="1200" dirty="0" smtClean="0">
                <a:latin typeface="Huawei Sans" panose="020C0503030203020204" pitchFamily="34" charset="0"/>
              </a:rPr>
              <a:t>GE0/0/1  1.2.3.3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7126073" y="2432502"/>
            <a:ext cx="4617768"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Route design for intranet users to access the Internet</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75"/>
          <p:cNvSpPr/>
          <p:nvPr/>
        </p:nvSpPr>
        <p:spPr bwMode="gray">
          <a:xfrm>
            <a:off x="7126073" y="2826488"/>
            <a:ext cx="4617768" cy="3101068"/>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1450" indent="-171450" defTabSz="914400" fontAlgn="ctr">
              <a:spcAft>
                <a:spcPts val="600"/>
              </a:spcAft>
              <a:buSzPct val="100000"/>
              <a:buFont typeface="Arial" panose="020B0604020202020204" pitchFamily="34" charset="0"/>
              <a:buChar char="•"/>
              <a:defRPr/>
            </a:pPr>
            <a:r>
              <a:rPr lang="en-US" sz="1200" dirty="0" smtClean="0">
                <a:solidFill>
                  <a:srgbClr val="000000"/>
                </a:solidFill>
                <a:latin typeface="Huawei Sans" panose="020C0503030203020204" pitchFamily="34" charset="0"/>
              </a:rPr>
              <a:t>Routes for traffic from Intranet users to the Internet:</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spcAft>
                <a:spcPts val="600"/>
              </a:spcAft>
              <a:buSzPct val="100000"/>
              <a:buFont typeface="+mj-lt"/>
              <a:buAutoNum type="arabicPeriod"/>
              <a:defRPr/>
            </a:pPr>
            <a:r>
              <a:rPr lang="en-US" sz="1200" dirty="0" smtClean="0">
                <a:solidFill>
                  <a:srgbClr val="000000"/>
                </a:solidFill>
                <a:latin typeface="Huawei Sans" panose="020C0503030203020204" pitchFamily="34" charset="0"/>
              </a:rPr>
              <a:t>Border: default static VPN route, with the next hop being the IP address of the private network interface VLANIF11 of vsys1</a:t>
            </a:r>
            <a:r>
              <a:rPr lang="en-US" sz="1200" dirty="0">
                <a:solidFill>
                  <a:srgbClr val="000000"/>
                </a:solidFill>
                <a:latin typeface="Huawei Sans" panose="020C0503030203020204" pitchFamily="34" charset="0"/>
              </a:rPr>
              <a:t>.</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spcAft>
                <a:spcPts val="600"/>
              </a:spcAft>
              <a:buSzPct val="100000"/>
              <a:buFont typeface="+mj-lt"/>
              <a:buAutoNum type="arabicPeriod"/>
              <a:defRPr/>
            </a:pPr>
            <a:r>
              <a:rPr lang="en-US" sz="1200" dirty="0" smtClean="0">
                <a:solidFill>
                  <a:srgbClr val="000000"/>
                </a:solidFill>
                <a:latin typeface="Huawei Sans" panose="020C0503030203020204" pitchFamily="34" charset="0"/>
              </a:rPr>
              <a:t>vsys1: default static route, with the next hop being Public, which directs traffic from intranet users to the Internet to the public system.</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spcAft>
                <a:spcPts val="600"/>
              </a:spcAft>
              <a:buSzPct val="100000"/>
              <a:buFont typeface="+mj-lt"/>
              <a:buAutoNum type="arabicPeriod"/>
              <a:defRPr/>
            </a:pPr>
            <a:r>
              <a:rPr lang="en-US" sz="1200" dirty="0" smtClean="0">
                <a:solidFill>
                  <a:srgbClr val="000000"/>
                </a:solidFill>
                <a:latin typeface="Huawei Sans" panose="020C0503030203020204" pitchFamily="34" charset="0"/>
              </a:rPr>
              <a:t>FW: default static route, with the next hop being the public network gateway address.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spcAft>
                <a:spcPts val="600"/>
              </a:spcAft>
              <a:buSzPct val="100000"/>
              <a:buFont typeface="Arial" panose="020B0604020202020204" pitchFamily="34" charset="0"/>
              <a:buChar char="•"/>
              <a:defRPr/>
            </a:pPr>
            <a:r>
              <a:rPr lang="en-US" sz="1200" dirty="0" smtClean="0">
                <a:solidFill>
                  <a:srgbClr val="000000"/>
                </a:solidFill>
                <a:latin typeface="Huawei Sans" panose="020C0503030203020204" pitchFamily="34" charset="0"/>
              </a:rPr>
              <a:t>Return route:</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SzPct val="100000"/>
              <a:buFont typeface="Huawei Sans" panose="020C0503030203020204" pitchFamily="34" charset="0"/>
              <a:buChar char="▫"/>
              <a:defRPr/>
            </a:pPr>
            <a:r>
              <a:rPr lang="en-US" sz="1200" dirty="0" smtClean="0">
                <a:solidFill>
                  <a:srgbClr val="000000"/>
                </a:solidFill>
                <a:latin typeface="Huawei Sans" panose="020C0503030203020204" pitchFamily="34" charset="0"/>
              </a:rPr>
              <a:t>vsys1: static route, with the next hop being the IP address of the Layer 3 interface corresponding to VRF1 on the border node, which diverts return traffic from the Internet to users in vsys1 to the intranet.</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2323694" y="2794165"/>
            <a:ext cx="63671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1.2.3.4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p:nvPr/>
        </p:nvSpPr>
        <p:spPr bwMode="auto">
          <a:xfrm>
            <a:off x="2467140" y="2926743"/>
            <a:ext cx="554178" cy="3132306"/>
          </a:xfrm>
          <a:custGeom>
            <a:avLst/>
            <a:gdLst>
              <a:gd name="connsiteX0" fmla="*/ 28791 w 763543"/>
              <a:gd name="connsiteY0" fmla="*/ 3200400 h 3200400"/>
              <a:gd name="connsiteX1" fmla="*/ 77429 w 763543"/>
              <a:gd name="connsiteY1" fmla="*/ 1303506 h 3200400"/>
              <a:gd name="connsiteX2" fmla="*/ 690271 w 763543"/>
              <a:gd name="connsiteY2" fmla="*/ 807396 h 3200400"/>
              <a:gd name="connsiteX3" fmla="*/ 729182 w 763543"/>
              <a:gd name="connsiteY3" fmla="*/ 0 h 3200400"/>
              <a:gd name="connsiteX0" fmla="*/ 20006 w 726148"/>
              <a:gd name="connsiteY0" fmla="*/ 3200400 h 3200400"/>
              <a:gd name="connsiteX1" fmla="*/ 68644 w 726148"/>
              <a:gd name="connsiteY1" fmla="*/ 1303506 h 3200400"/>
              <a:gd name="connsiteX2" fmla="*/ 516115 w 726148"/>
              <a:gd name="connsiteY2" fmla="*/ 807396 h 3200400"/>
              <a:gd name="connsiteX3" fmla="*/ 720397 w 726148"/>
              <a:gd name="connsiteY3" fmla="*/ 0 h 3200400"/>
              <a:gd name="connsiteX0" fmla="*/ 20006 w 563018"/>
              <a:gd name="connsiteY0" fmla="*/ 3132306 h 3132306"/>
              <a:gd name="connsiteX1" fmla="*/ 68644 w 563018"/>
              <a:gd name="connsiteY1" fmla="*/ 1235412 h 3132306"/>
              <a:gd name="connsiteX2" fmla="*/ 516115 w 563018"/>
              <a:gd name="connsiteY2" fmla="*/ 739302 h 3132306"/>
              <a:gd name="connsiteX3" fmla="*/ 525844 w 563018"/>
              <a:gd name="connsiteY3" fmla="*/ 0 h 3132306"/>
              <a:gd name="connsiteX0" fmla="*/ 20006 w 554178"/>
              <a:gd name="connsiteY0" fmla="*/ 3132306 h 3132306"/>
              <a:gd name="connsiteX1" fmla="*/ 68644 w 554178"/>
              <a:gd name="connsiteY1" fmla="*/ 1235412 h 3132306"/>
              <a:gd name="connsiteX2" fmla="*/ 516115 w 554178"/>
              <a:gd name="connsiteY2" fmla="*/ 739302 h 3132306"/>
              <a:gd name="connsiteX3" fmla="*/ 525844 w 554178"/>
              <a:gd name="connsiteY3" fmla="*/ 0 h 3132306"/>
            </a:gdLst>
            <a:ahLst/>
            <a:cxnLst>
              <a:cxn ang="0">
                <a:pos x="connsiteX0" y="connsiteY0"/>
              </a:cxn>
              <a:cxn ang="0">
                <a:pos x="connsiteX1" y="connsiteY1"/>
              </a:cxn>
              <a:cxn ang="0">
                <a:pos x="connsiteX2" y="connsiteY2"/>
              </a:cxn>
              <a:cxn ang="0">
                <a:pos x="connsiteX3" y="connsiteY3"/>
              </a:cxn>
            </a:cxnLst>
            <a:rect l="l" t="t" r="r" b="b"/>
            <a:pathLst>
              <a:path w="554178" h="3132306">
                <a:moveTo>
                  <a:pt x="20006" y="3132306"/>
                </a:moveTo>
                <a:cubicBezTo>
                  <a:pt x="-10799" y="2383276"/>
                  <a:pt x="-14041" y="1634246"/>
                  <a:pt x="68644" y="1235412"/>
                </a:cubicBezTo>
                <a:cubicBezTo>
                  <a:pt x="151329" y="836578"/>
                  <a:pt x="439915" y="945204"/>
                  <a:pt x="516115" y="739302"/>
                </a:cubicBezTo>
                <a:cubicBezTo>
                  <a:pt x="592315" y="533400"/>
                  <a:pt x="531518" y="275617"/>
                  <a:pt x="525844" y="0"/>
                </a:cubicBezTo>
              </a:path>
            </a:pathLst>
          </a:custGeom>
          <a:noFill/>
          <a:ln w="1905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8" name="椭圆 47"/>
          <p:cNvSpPr/>
          <p:nvPr/>
        </p:nvSpPr>
        <p:spPr bwMode="gray">
          <a:xfrm>
            <a:off x="5085817" y="2365765"/>
            <a:ext cx="144000" cy="144000"/>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文本框 48"/>
          <p:cNvSpPr txBox="1"/>
          <p:nvPr/>
        </p:nvSpPr>
        <p:spPr bwMode="gray">
          <a:xfrm>
            <a:off x="5317851" y="2317270"/>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Virtual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p:nvPr/>
        </p:nvSpPr>
        <p:spPr bwMode="gray">
          <a:xfrm>
            <a:off x="5085817" y="2603103"/>
            <a:ext cx="144000" cy="144000"/>
          </a:xfrm>
          <a:prstGeom prst="ellipse">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9" name="文本框 58"/>
          <p:cNvSpPr txBox="1"/>
          <p:nvPr/>
        </p:nvSpPr>
        <p:spPr bwMode="gray">
          <a:xfrm>
            <a:off x="5317852" y="2554608"/>
            <a:ext cx="1398340" cy="276999"/>
          </a:xfrm>
          <a:prstGeom prst="rect">
            <a:avLst/>
          </a:prstGeom>
          <a:noFill/>
        </p:spPr>
        <p:txBody>
          <a:bodyPr wrap="square" rtlCol="0">
            <a:spAutoFit/>
          </a:bodyPr>
          <a:lstStyle/>
          <a:p>
            <a:pPr fontAlgn="ctr"/>
            <a:r>
              <a:rPr lang="en-US" sz="1200" dirty="0" smtClean="0">
                <a:latin typeface="Huawei Sans" panose="020C0503030203020204" pitchFamily="34" charset="0"/>
              </a:rPr>
              <a:t>Logical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p:nvPr/>
        </p:nvSpPr>
        <p:spPr bwMode="gray">
          <a:xfrm>
            <a:off x="5085817" y="2840442"/>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2" name="文本框 61"/>
          <p:cNvSpPr txBox="1"/>
          <p:nvPr/>
        </p:nvSpPr>
        <p:spPr bwMode="gray">
          <a:xfrm>
            <a:off x="5317851" y="2791947"/>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Physical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Straight Connector 166"/>
          <p:cNvCxnSpPr/>
          <p:nvPr/>
        </p:nvCxnSpPr>
        <p:spPr bwMode="gray">
          <a:xfrm flipV="1">
            <a:off x="4908737" y="3171333"/>
            <a:ext cx="321080" cy="3322"/>
          </a:xfrm>
          <a:prstGeom prst="line">
            <a:avLst/>
          </a:prstGeom>
          <a:noFill/>
          <a:ln w="1905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1" name="文本框 70"/>
          <p:cNvSpPr txBox="1"/>
          <p:nvPr/>
        </p:nvSpPr>
        <p:spPr bwMode="gray">
          <a:xfrm>
            <a:off x="5317851" y="3025905"/>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User traffic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513524" y="5366907"/>
            <a:ext cx="2447840" cy="830997"/>
          </a:xfrm>
          <a:prstGeom prst="rect">
            <a:avLst/>
          </a:prstGeom>
          <a:noFill/>
        </p:spPr>
        <p:txBody>
          <a:bodyPr wrap="square" rtlCol="0">
            <a:spAutoFit/>
          </a:bodyPr>
          <a:lstStyle/>
          <a:p>
            <a:pPr fontAlgn="ctr"/>
            <a:r>
              <a:rPr lang="en-US" sz="1200" dirty="0" smtClean="0">
                <a:latin typeface="Huawei Sans" panose="020C0503030203020204" pitchFamily="34" charset="0"/>
              </a:rPr>
              <a:t>Note: In this example, the border node is interconnected with external networks in L3 exclusive egress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435002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79"/>
          <p:cNvSpPr txBox="1"/>
          <p:nvPr/>
        </p:nvSpPr>
        <p:spPr bwMode="gray">
          <a:xfrm>
            <a:off x="531059" y="3994745"/>
            <a:ext cx="1890632" cy="1320180"/>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531059" y="4018805"/>
            <a:ext cx="761747"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1315196" y="4449005"/>
            <a:ext cx="1045980" cy="304323"/>
          </a:xfrm>
          <a:prstGeom prst="rect">
            <a:avLst/>
          </a:prstGeom>
          <a:solidFill>
            <a:srgbClr val="BEE9EE"/>
          </a:solidFill>
        </p:spPr>
        <p:txBody>
          <a:bodyPr wrap="square" rtlCol="0" anchor="ctr">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VRF1</a:t>
            </a:r>
            <a:endParaRPr kumimoji="0" lang="zh-CN" altLang="en-US"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84" name="文本框 83"/>
          <p:cNvSpPr txBox="1"/>
          <p:nvPr/>
        </p:nvSpPr>
        <p:spPr bwMode="gray">
          <a:xfrm>
            <a:off x="1853413" y="3734994"/>
            <a:ext cx="1564852"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  10.2.0.254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853413" y="3397214"/>
            <a:ext cx="1391728"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  10.2.0.1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p:cNvGrpSpPr/>
          <p:nvPr/>
        </p:nvGrpSpPr>
        <p:grpSpPr bwMode="gray">
          <a:xfrm>
            <a:off x="1389880" y="2206422"/>
            <a:ext cx="909482" cy="480535"/>
            <a:chOff x="591922" y="1761021"/>
            <a:chExt cx="909482" cy="480535"/>
          </a:xfrm>
        </p:grpSpPr>
        <p:sp>
          <p:nvSpPr>
            <p:cNvPr id="89"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591922" y="1935047"/>
              <a:ext cx="909482" cy="305105"/>
            </a:xfrm>
            <a:prstGeom prst="rect">
              <a:avLst/>
            </a:prstGeom>
            <a:noFill/>
          </p:spPr>
          <p:txBody>
            <a:bodyPr wrap="square" rtlCol="0">
              <a:noAutofit/>
            </a:bodyPr>
            <a:lstStyle/>
            <a:p>
              <a:pPr algn="ctr" font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0" name="直接连接符 99"/>
          <p:cNvCxnSpPr/>
          <p:nvPr/>
        </p:nvCxnSpPr>
        <p:spPr bwMode="gray">
          <a:xfrm>
            <a:off x="1853952" y="2685553"/>
            <a:ext cx="0" cy="405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bwMode="gray">
          <a:xfrm>
            <a:off x="1853413" y="2861643"/>
            <a:ext cx="1305165"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  1.2.3.3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1266175" y="2650590"/>
            <a:ext cx="636713"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1.2.3.4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531059" y="3116905"/>
            <a:ext cx="1890632" cy="289371"/>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531059" y="3116905"/>
            <a:ext cx="425116"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a:off x="2332027" y="4526480"/>
            <a:ext cx="144000" cy="144000"/>
          </a:xfrm>
          <a:prstGeom prst="ellipse">
            <a:avLst/>
          </a:prstGeom>
          <a:solidFill>
            <a:schemeClr val="bg1"/>
          </a:solidFill>
          <a:ln>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bwMode="gray">
          <a:xfrm>
            <a:off x="1772621" y="3308297"/>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32" idx="6"/>
            <a:endCxn id="133" idx="2"/>
          </p:cNvCxnSpPr>
          <p:nvPr/>
        </p:nvCxnSpPr>
        <p:spPr bwMode="gray">
          <a:xfrm>
            <a:off x="2476027" y="4219065"/>
            <a:ext cx="212011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bwMode="gray">
          <a:xfrm>
            <a:off x="1315196" y="4041567"/>
            <a:ext cx="1045980" cy="320645"/>
          </a:xfrm>
          <a:prstGeom prst="rect">
            <a:avLst/>
          </a:prstGeom>
          <a:solidFill>
            <a:schemeClr val="bg1">
              <a:lumMod val="65000"/>
            </a:schemeClr>
          </a:solidFill>
        </p:spPr>
        <p:txBody>
          <a:bodyPr wrap="square" rtlCol="0" anchor="ctr" anchorCtr="0">
            <a:noAutofit/>
          </a:bodyPr>
          <a:lstStyle/>
          <a:p>
            <a:pPr algn="ctr" defTabSz="914400" fontAlgn="base">
              <a:spcBef>
                <a:spcPct val="0"/>
              </a:spcBef>
              <a:spcAft>
                <a:spcPct val="0"/>
              </a:spcAft>
            </a:pPr>
            <a:r>
              <a:rPr lang="en-US" altLang="zh-CN" sz="1200" kern="0" dirty="0">
                <a:solidFill>
                  <a:schemeClr val="bg1"/>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Public</a:t>
            </a:r>
            <a:endParaRPr lang="zh-CN" altLang="en-US" sz="1200" kern="0" dirty="0">
              <a:solidFill>
                <a:schemeClr val="bg1"/>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17" name="文本框 116"/>
          <p:cNvSpPr txBox="1"/>
          <p:nvPr/>
        </p:nvSpPr>
        <p:spPr bwMode="gray">
          <a:xfrm>
            <a:off x="1315196" y="4840121"/>
            <a:ext cx="1045980" cy="304323"/>
          </a:xfrm>
          <a:prstGeom prst="rect">
            <a:avLst/>
          </a:prstGeom>
          <a:solidFill>
            <a:srgbClr val="BFEBD3"/>
          </a:solidFill>
        </p:spPr>
        <p:txBody>
          <a:bodyPr wrap="square" rtlCol="0" anchor="ctr">
            <a:noAutofit/>
          </a:bodyPr>
          <a:lstStyle>
            <a:defPPr>
              <a:defRPr lang="en-US"/>
            </a:defPPr>
            <a:lvl1pPr marR="0" lvl="0" indent="0" algn="ctr" defTabSz="914400" fontAlgn="base">
              <a:lnSpc>
                <a:spcPct val="100000"/>
              </a:lnSpc>
              <a:spcBef>
                <a:spcPct val="0"/>
              </a:spcBef>
              <a:spcAft>
                <a:spcPct val="0"/>
              </a:spcAft>
              <a:buClrTx/>
              <a:buSzTx/>
              <a:buFontTx/>
              <a:buNone/>
              <a:tabLst/>
              <a:defRPr kumimoji="0" sz="1200" b="0" i="0" u="none" strike="noStrike" kern="0" cap="none" spc="0" normalizeH="0" baseline="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defRPr>
            </a:lvl1pPr>
          </a:lstStyle>
          <a:p>
            <a:r>
              <a:rPr lang="en-US" altLang="zh-CN" dirty="0" smtClean="0">
                <a:sym typeface="Huawei Sans" panose="020C0503030203020204" pitchFamily="34" charset="0"/>
              </a:rPr>
              <a:t>VRF2</a:t>
            </a:r>
            <a:endParaRPr lang="zh-CN" altLang="en-US" dirty="0">
              <a:sym typeface="Huawei Sans" panose="020C0503030203020204" pitchFamily="34" charset="0"/>
            </a:endParaRPr>
          </a:p>
        </p:txBody>
      </p:sp>
      <p:sp>
        <p:nvSpPr>
          <p:cNvPr id="127" name="文本框 126"/>
          <p:cNvSpPr txBox="1"/>
          <p:nvPr/>
        </p:nvSpPr>
        <p:spPr bwMode="gray">
          <a:xfrm>
            <a:off x="4625902" y="3994745"/>
            <a:ext cx="2078233" cy="1320180"/>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6288113" y="5018838"/>
            <a:ext cx="470000"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FW</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4710383" y="4449005"/>
            <a:ext cx="771202" cy="304323"/>
          </a:xfrm>
          <a:prstGeom prst="rect">
            <a:avLst/>
          </a:prstGeom>
          <a:solidFill>
            <a:srgbClr val="BEE9EE"/>
          </a:solidFill>
        </p:spPr>
        <p:txBody>
          <a:bodyPr wrap="square" rtlCol="0" anchor="ctr">
            <a:noAutofit/>
          </a:bodyPr>
          <a:lstStyle/>
          <a:p>
            <a:pPr lvl="0" algn="ctr" defTabSz="914400" fontAlgn="base">
              <a:spcBef>
                <a:spcPct val="0"/>
              </a:spcBef>
              <a:spcAft>
                <a:spcPct val="0"/>
              </a:spcAft>
              <a:defRPr/>
            </a:pPr>
            <a:r>
              <a:rPr lang="en-US" altLang="zh-CN" sz="1200" kern="0" dirty="0" smtClean="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vsys1</a:t>
            </a:r>
            <a:endParaRPr lang="zh-CN" altLang="en-US" sz="1200" kern="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30" name="矩形 129"/>
          <p:cNvSpPr/>
          <p:nvPr/>
        </p:nvSpPr>
        <p:spPr bwMode="gray">
          <a:xfrm>
            <a:off x="4710383" y="4041567"/>
            <a:ext cx="771202" cy="320645"/>
          </a:xfrm>
          <a:prstGeom prst="rect">
            <a:avLst/>
          </a:prstGeom>
          <a:solidFill>
            <a:schemeClr val="bg1">
              <a:lumMod val="65000"/>
            </a:schemeClr>
          </a:solidFill>
        </p:spPr>
        <p:txBody>
          <a:bodyPr wrap="square" rtlCol="0" anchor="ctr" anchorCtr="0">
            <a:noAutofit/>
          </a:bodyPr>
          <a:lstStyle/>
          <a:p>
            <a:pPr algn="ctr" defTabSz="914400" fontAlgn="base">
              <a:spcBef>
                <a:spcPct val="0"/>
              </a:spcBef>
              <a:spcAft>
                <a:spcPct val="0"/>
              </a:spcAft>
            </a:pPr>
            <a:r>
              <a:rPr lang="en-US" altLang="zh-CN" sz="1200" kern="0" dirty="0">
                <a:solidFill>
                  <a:schemeClr val="bg1"/>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Public</a:t>
            </a:r>
            <a:endParaRPr lang="zh-CN" altLang="en-US" sz="1200" kern="0" dirty="0">
              <a:solidFill>
                <a:schemeClr val="bg1"/>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31" name="文本框 130"/>
          <p:cNvSpPr txBox="1"/>
          <p:nvPr/>
        </p:nvSpPr>
        <p:spPr bwMode="gray">
          <a:xfrm>
            <a:off x="4710383" y="4840121"/>
            <a:ext cx="771202" cy="304323"/>
          </a:xfrm>
          <a:prstGeom prst="rect">
            <a:avLst/>
          </a:prstGeom>
          <a:solidFill>
            <a:srgbClr val="BFEBD3"/>
          </a:solidFill>
        </p:spPr>
        <p:txBody>
          <a:bodyPr wrap="square" rtlCol="0" anchor="ctr">
            <a:noAutofit/>
          </a:bodyPr>
          <a:lstStyle>
            <a:defPPr>
              <a:defRPr lang="en-US"/>
            </a:defPPr>
            <a:lvl1pPr marR="0" lvl="0" indent="0" algn="ctr" defTabSz="914400" fontAlgn="base">
              <a:lnSpc>
                <a:spcPct val="100000"/>
              </a:lnSpc>
              <a:spcBef>
                <a:spcPct val="0"/>
              </a:spcBef>
              <a:spcAft>
                <a:spcPct val="0"/>
              </a:spcAft>
              <a:buClrTx/>
              <a:buSzTx/>
              <a:buFontTx/>
              <a:buNone/>
              <a:tabLst/>
              <a:defRPr kumimoji="0" sz="1200" b="0" i="0" u="none" strike="noStrike" kern="0" cap="none" spc="0" normalizeH="0" baseline="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defRPr>
            </a:lvl1pPr>
          </a:lstStyle>
          <a:p>
            <a:r>
              <a:rPr lang="en-US" altLang="zh-CN" dirty="0" smtClean="0">
                <a:sym typeface="Huawei Sans" panose="020C0503030203020204" pitchFamily="34" charset="0"/>
              </a:rPr>
              <a:t>vsys2</a:t>
            </a:r>
            <a:endParaRPr lang="zh-CN" altLang="en-US" dirty="0">
              <a:sym typeface="Huawei Sans" panose="020C0503030203020204" pitchFamily="34" charset="0"/>
            </a:endParaRPr>
          </a:p>
        </p:txBody>
      </p:sp>
      <p:sp>
        <p:nvSpPr>
          <p:cNvPr id="132" name="椭圆 131"/>
          <p:cNvSpPr/>
          <p:nvPr/>
        </p:nvSpPr>
        <p:spPr bwMode="gray">
          <a:xfrm>
            <a:off x="2332027" y="4147065"/>
            <a:ext cx="144000" cy="144000"/>
          </a:xfrm>
          <a:prstGeom prst="ellipse">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bwMode="gray">
          <a:xfrm>
            <a:off x="4596142" y="4147065"/>
            <a:ext cx="144000" cy="144000"/>
          </a:xfrm>
          <a:prstGeom prst="ellipse">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bwMode="gray">
          <a:xfrm>
            <a:off x="4596142" y="4526480"/>
            <a:ext cx="144000" cy="144000"/>
          </a:xfrm>
          <a:prstGeom prst="ellipse">
            <a:avLst/>
          </a:prstGeom>
          <a:solidFill>
            <a:schemeClr val="bg1"/>
          </a:solidFill>
          <a:ln>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bwMode="gray">
          <a:xfrm>
            <a:off x="2337424" y="4924663"/>
            <a:ext cx="144000" cy="144000"/>
          </a:xfrm>
          <a:prstGeom prst="ellipse">
            <a:avLst/>
          </a:prstGeom>
          <a:solidFill>
            <a:schemeClr val="bg1"/>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bwMode="gray">
          <a:xfrm>
            <a:off x="4596142" y="4924663"/>
            <a:ext cx="144000" cy="144000"/>
          </a:xfrm>
          <a:prstGeom prst="ellipse">
            <a:avLst/>
          </a:prstGeom>
          <a:solidFill>
            <a:schemeClr val="bg1"/>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bwMode="gray">
          <a:xfrm>
            <a:off x="5427248" y="4145365"/>
            <a:ext cx="144000" cy="144000"/>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bwMode="gray">
          <a:xfrm>
            <a:off x="5427248" y="4524115"/>
            <a:ext cx="144000" cy="144000"/>
          </a:xfrm>
          <a:prstGeom prst="ellipse">
            <a:avLst/>
          </a:prstGeom>
          <a:solidFill>
            <a:srgbClr val="56C4D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bwMode="gray">
          <a:xfrm>
            <a:off x="5427248" y="4926197"/>
            <a:ext cx="144000" cy="144000"/>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bwMode="gray">
          <a:xfrm>
            <a:off x="5539550" y="4078865"/>
            <a:ext cx="89159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Virtual-if0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5539550" y="4465082"/>
            <a:ext cx="89159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Virtual-if1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5539550" y="4866744"/>
            <a:ext cx="89159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Virtual-if2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3" name="直接连接符 142"/>
          <p:cNvCxnSpPr>
            <a:stCxn id="110" idx="6"/>
            <a:endCxn id="134" idx="2"/>
          </p:cNvCxnSpPr>
          <p:nvPr/>
        </p:nvCxnSpPr>
        <p:spPr bwMode="gray">
          <a:xfrm>
            <a:off x="2476027" y="4598480"/>
            <a:ext cx="212011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35" idx="6"/>
            <a:endCxn id="136" idx="2"/>
          </p:cNvCxnSpPr>
          <p:nvPr/>
        </p:nvCxnSpPr>
        <p:spPr bwMode="gray">
          <a:xfrm>
            <a:off x="2481424" y="4996663"/>
            <a:ext cx="211471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45" name="椭圆 144"/>
          <p:cNvSpPr/>
          <p:nvPr/>
        </p:nvSpPr>
        <p:spPr bwMode="gray">
          <a:xfrm>
            <a:off x="1772621" y="3931537"/>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6" name="直接连接符 145"/>
          <p:cNvCxnSpPr>
            <a:stCxn id="145" idx="0"/>
            <a:endCxn id="111" idx="4"/>
          </p:cNvCxnSpPr>
          <p:nvPr/>
        </p:nvCxnSpPr>
        <p:spPr bwMode="gray">
          <a:xfrm flipV="1">
            <a:off x="1844621" y="3452297"/>
            <a:ext cx="0" cy="479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7" name="椭圆 146"/>
          <p:cNvSpPr/>
          <p:nvPr/>
        </p:nvSpPr>
        <p:spPr bwMode="gray">
          <a:xfrm>
            <a:off x="1772621" y="3037073"/>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文本框 147"/>
          <p:cNvSpPr txBox="1"/>
          <p:nvPr/>
        </p:nvSpPr>
        <p:spPr bwMode="gray">
          <a:xfrm>
            <a:off x="3094723" y="3924980"/>
            <a:ext cx="877163"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VLANIF10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p:nvPr/>
        </p:nvSpPr>
        <p:spPr bwMode="gray">
          <a:xfrm>
            <a:off x="3094723" y="4354284"/>
            <a:ext cx="877163"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VLANIF11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p:cNvSpPr txBox="1"/>
          <p:nvPr/>
        </p:nvSpPr>
        <p:spPr bwMode="gray">
          <a:xfrm>
            <a:off x="3094723" y="4750631"/>
            <a:ext cx="877163"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VLANIF12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文本框 150"/>
          <p:cNvSpPr txBox="1"/>
          <p:nvPr/>
        </p:nvSpPr>
        <p:spPr bwMode="gray">
          <a:xfrm>
            <a:off x="2374493" y="4558401"/>
            <a:ext cx="98296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bwMode="gray">
          <a:xfrm>
            <a:off x="3885666" y="4558401"/>
            <a:ext cx="809837"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文本框 152"/>
          <p:cNvSpPr txBox="1"/>
          <p:nvPr/>
        </p:nvSpPr>
        <p:spPr bwMode="gray">
          <a:xfrm>
            <a:off x="2374493" y="4971106"/>
            <a:ext cx="98296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3885666" y="4971106"/>
            <a:ext cx="809837"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bwMode="gray">
          <a:xfrm>
            <a:off x="2374493" y="4188083"/>
            <a:ext cx="982961" cy="276999"/>
          </a:xfrm>
          <a:prstGeom prst="rect">
            <a:avLst/>
          </a:prstGeom>
          <a:noFill/>
        </p:spPr>
        <p:txBody>
          <a:bodyPr wrap="none" rtlCol="0">
            <a:sp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10.10.0.254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155"/>
          <p:cNvSpPr txBox="1"/>
          <p:nvPr/>
        </p:nvSpPr>
        <p:spPr bwMode="gray">
          <a:xfrm>
            <a:off x="3885666" y="4188083"/>
            <a:ext cx="809837" cy="276999"/>
          </a:xfrm>
          <a:prstGeom prst="rect">
            <a:avLst/>
          </a:prstGeom>
          <a:noFill/>
        </p:spPr>
        <p:txBody>
          <a:bodyPr wrap="none" rtlCol="0">
            <a:spAutoFit/>
          </a:bodyPr>
          <a:lstStyle/>
          <a:p>
            <a:pPr algn="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任意多边形 156"/>
          <p:cNvSpPr/>
          <p:nvPr/>
        </p:nvSpPr>
        <p:spPr bwMode="auto">
          <a:xfrm>
            <a:off x="1116831" y="2874153"/>
            <a:ext cx="4420415" cy="2724522"/>
          </a:xfrm>
          <a:custGeom>
            <a:avLst/>
            <a:gdLst>
              <a:gd name="connsiteX0" fmla="*/ 145488 w 4824506"/>
              <a:gd name="connsiteY0" fmla="*/ 2855168 h 2855168"/>
              <a:gd name="connsiteX1" fmla="*/ 126827 w 4824506"/>
              <a:gd name="connsiteY1" fmla="*/ 2659225 h 2855168"/>
              <a:gd name="connsiteX2" fmla="*/ 378753 w 4824506"/>
              <a:gd name="connsiteY2" fmla="*/ 1978090 h 2855168"/>
              <a:gd name="connsiteX3" fmla="*/ 4297610 w 4824506"/>
              <a:gd name="connsiteY3" fmla="*/ 1996751 h 2855168"/>
              <a:gd name="connsiteX4" fmla="*/ 4428239 w 4824506"/>
              <a:gd name="connsiteY4" fmla="*/ 1558213 h 2855168"/>
              <a:gd name="connsiteX5" fmla="*/ 985243 w 4824506"/>
              <a:gd name="connsiteY5" fmla="*/ 1492898 h 2855168"/>
              <a:gd name="connsiteX6" fmla="*/ 919929 w 4824506"/>
              <a:gd name="connsiteY6" fmla="*/ 0 h 2855168"/>
              <a:gd name="connsiteX0" fmla="*/ 37523 w 4716541"/>
              <a:gd name="connsiteY0" fmla="*/ 2855168 h 2855168"/>
              <a:gd name="connsiteX1" fmla="*/ 18862 w 4716541"/>
              <a:gd name="connsiteY1" fmla="*/ 2659225 h 2855168"/>
              <a:gd name="connsiteX2" fmla="*/ 270788 w 4716541"/>
              <a:gd name="connsiteY2" fmla="*/ 1978090 h 2855168"/>
              <a:gd name="connsiteX3" fmla="*/ 4189645 w 4716541"/>
              <a:gd name="connsiteY3" fmla="*/ 1996751 h 2855168"/>
              <a:gd name="connsiteX4" fmla="*/ 4320274 w 4716541"/>
              <a:gd name="connsiteY4" fmla="*/ 1558213 h 2855168"/>
              <a:gd name="connsiteX5" fmla="*/ 877278 w 4716541"/>
              <a:gd name="connsiteY5" fmla="*/ 1492898 h 2855168"/>
              <a:gd name="connsiteX6" fmla="*/ 811964 w 4716541"/>
              <a:gd name="connsiteY6" fmla="*/ 0 h 2855168"/>
              <a:gd name="connsiteX0" fmla="*/ 0 w 4697679"/>
              <a:gd name="connsiteY0" fmla="*/ 2659225 h 2659225"/>
              <a:gd name="connsiteX1" fmla="*/ 251926 w 4697679"/>
              <a:gd name="connsiteY1" fmla="*/ 1978090 h 2659225"/>
              <a:gd name="connsiteX2" fmla="*/ 4170783 w 4697679"/>
              <a:gd name="connsiteY2" fmla="*/ 1996751 h 2659225"/>
              <a:gd name="connsiteX3" fmla="*/ 4301412 w 4697679"/>
              <a:gd name="connsiteY3" fmla="*/ 1558213 h 2659225"/>
              <a:gd name="connsiteX4" fmla="*/ 858416 w 4697679"/>
              <a:gd name="connsiteY4" fmla="*/ 1492898 h 2659225"/>
              <a:gd name="connsiteX5" fmla="*/ 793102 w 4697679"/>
              <a:gd name="connsiteY5" fmla="*/ 0 h 2659225"/>
              <a:gd name="connsiteX0" fmla="*/ 262986 w 4736730"/>
              <a:gd name="connsiteY0" fmla="*/ 2738064 h 2738064"/>
              <a:gd name="connsiteX1" fmla="*/ 290977 w 4736730"/>
              <a:gd name="connsiteY1" fmla="*/ 1978090 h 2738064"/>
              <a:gd name="connsiteX2" fmla="*/ 4209834 w 4736730"/>
              <a:gd name="connsiteY2" fmla="*/ 1996751 h 2738064"/>
              <a:gd name="connsiteX3" fmla="*/ 4340463 w 4736730"/>
              <a:gd name="connsiteY3" fmla="*/ 1558213 h 2738064"/>
              <a:gd name="connsiteX4" fmla="*/ 897467 w 4736730"/>
              <a:gd name="connsiteY4" fmla="*/ 1492898 h 2738064"/>
              <a:gd name="connsiteX5" fmla="*/ 832153 w 4736730"/>
              <a:gd name="connsiteY5" fmla="*/ 0 h 2738064"/>
              <a:gd name="connsiteX0" fmla="*/ 273617 w 4747361"/>
              <a:gd name="connsiteY0" fmla="*/ 2738064 h 2738064"/>
              <a:gd name="connsiteX1" fmla="*/ 301608 w 4747361"/>
              <a:gd name="connsiteY1" fmla="*/ 1978090 h 2738064"/>
              <a:gd name="connsiteX2" fmla="*/ 4220465 w 4747361"/>
              <a:gd name="connsiteY2" fmla="*/ 1996751 h 2738064"/>
              <a:gd name="connsiteX3" fmla="*/ 4351094 w 4747361"/>
              <a:gd name="connsiteY3" fmla="*/ 1558213 h 2738064"/>
              <a:gd name="connsiteX4" fmla="*/ 908098 w 4747361"/>
              <a:gd name="connsiteY4" fmla="*/ 1492898 h 2738064"/>
              <a:gd name="connsiteX5" fmla="*/ 842784 w 4747361"/>
              <a:gd name="connsiteY5" fmla="*/ 0 h 2738064"/>
              <a:gd name="connsiteX0" fmla="*/ 997 w 4474741"/>
              <a:gd name="connsiteY0" fmla="*/ 2738064 h 2738064"/>
              <a:gd name="connsiteX1" fmla="*/ 28988 w 4474741"/>
              <a:gd name="connsiteY1" fmla="*/ 1978090 h 2738064"/>
              <a:gd name="connsiteX2" fmla="*/ 3947845 w 4474741"/>
              <a:gd name="connsiteY2" fmla="*/ 1996751 h 2738064"/>
              <a:gd name="connsiteX3" fmla="*/ 4078474 w 4474741"/>
              <a:gd name="connsiteY3" fmla="*/ 1558213 h 2738064"/>
              <a:gd name="connsiteX4" fmla="*/ 635478 w 4474741"/>
              <a:gd name="connsiteY4" fmla="*/ 1492898 h 2738064"/>
              <a:gd name="connsiteX5" fmla="*/ 570164 w 4474741"/>
              <a:gd name="connsiteY5" fmla="*/ 0 h 2738064"/>
              <a:gd name="connsiteX0" fmla="*/ 327 w 4468609"/>
              <a:gd name="connsiteY0" fmla="*/ 2738064 h 2738064"/>
              <a:gd name="connsiteX1" fmla="*/ 121625 w 4468609"/>
              <a:gd name="connsiteY1" fmla="*/ 2100727 h 2738064"/>
              <a:gd name="connsiteX2" fmla="*/ 3947175 w 4468609"/>
              <a:gd name="connsiteY2" fmla="*/ 1996751 h 2738064"/>
              <a:gd name="connsiteX3" fmla="*/ 4077804 w 4468609"/>
              <a:gd name="connsiteY3" fmla="*/ 1558213 h 2738064"/>
              <a:gd name="connsiteX4" fmla="*/ 634808 w 4468609"/>
              <a:gd name="connsiteY4" fmla="*/ 1492898 h 2738064"/>
              <a:gd name="connsiteX5" fmla="*/ 569494 w 4468609"/>
              <a:gd name="connsiteY5" fmla="*/ 0 h 2738064"/>
              <a:gd name="connsiteX0" fmla="*/ 266711 w 4641687"/>
              <a:gd name="connsiteY0" fmla="*/ 2738064 h 2738064"/>
              <a:gd name="connsiteX1" fmla="*/ 294703 w 4641687"/>
              <a:gd name="connsiteY1" fmla="*/ 2100727 h 2738064"/>
              <a:gd name="connsiteX2" fmla="*/ 4120253 w 4641687"/>
              <a:gd name="connsiteY2" fmla="*/ 1996751 h 2738064"/>
              <a:gd name="connsiteX3" fmla="*/ 4250882 w 4641687"/>
              <a:gd name="connsiteY3" fmla="*/ 1558213 h 2738064"/>
              <a:gd name="connsiteX4" fmla="*/ 807886 w 4641687"/>
              <a:gd name="connsiteY4" fmla="*/ 1492898 h 2738064"/>
              <a:gd name="connsiteX5" fmla="*/ 742572 w 4641687"/>
              <a:gd name="connsiteY5" fmla="*/ 0 h 2738064"/>
              <a:gd name="connsiteX0" fmla="*/ 2651 w 4377627"/>
              <a:gd name="connsiteY0" fmla="*/ 2738064 h 2738064"/>
              <a:gd name="connsiteX1" fmla="*/ 30643 w 4377627"/>
              <a:gd name="connsiteY1" fmla="*/ 2100727 h 2738064"/>
              <a:gd name="connsiteX2" fmla="*/ 3856193 w 4377627"/>
              <a:gd name="connsiteY2" fmla="*/ 1996751 h 2738064"/>
              <a:gd name="connsiteX3" fmla="*/ 3986822 w 4377627"/>
              <a:gd name="connsiteY3" fmla="*/ 1558213 h 2738064"/>
              <a:gd name="connsiteX4" fmla="*/ 543826 w 4377627"/>
              <a:gd name="connsiteY4" fmla="*/ 1492898 h 2738064"/>
              <a:gd name="connsiteX5" fmla="*/ 478512 w 4377627"/>
              <a:gd name="connsiteY5" fmla="*/ 0 h 2738064"/>
              <a:gd name="connsiteX0" fmla="*/ 2651 w 4237167"/>
              <a:gd name="connsiteY0" fmla="*/ 2738064 h 2738064"/>
              <a:gd name="connsiteX1" fmla="*/ 30643 w 4237167"/>
              <a:gd name="connsiteY1" fmla="*/ 2100727 h 2738064"/>
              <a:gd name="connsiteX2" fmla="*/ 3856193 w 4237167"/>
              <a:gd name="connsiteY2" fmla="*/ 1996751 h 2738064"/>
              <a:gd name="connsiteX3" fmla="*/ 3725564 w 4237167"/>
              <a:gd name="connsiteY3" fmla="*/ 1558213 h 2738064"/>
              <a:gd name="connsiteX4" fmla="*/ 543826 w 4237167"/>
              <a:gd name="connsiteY4" fmla="*/ 1492898 h 2738064"/>
              <a:gd name="connsiteX5" fmla="*/ 478512 w 4237167"/>
              <a:gd name="connsiteY5" fmla="*/ 0 h 2738064"/>
              <a:gd name="connsiteX0" fmla="*/ 2651 w 4237167"/>
              <a:gd name="connsiteY0" fmla="*/ 2738064 h 2738064"/>
              <a:gd name="connsiteX1" fmla="*/ 30643 w 4237167"/>
              <a:gd name="connsiteY1" fmla="*/ 2100727 h 2738064"/>
              <a:gd name="connsiteX2" fmla="*/ 3856193 w 4237167"/>
              <a:gd name="connsiteY2" fmla="*/ 1996751 h 2738064"/>
              <a:gd name="connsiteX3" fmla="*/ 3725564 w 4237167"/>
              <a:gd name="connsiteY3" fmla="*/ 1558213 h 2738064"/>
              <a:gd name="connsiteX4" fmla="*/ 543826 w 4237167"/>
              <a:gd name="connsiteY4" fmla="*/ 1492898 h 2738064"/>
              <a:gd name="connsiteX5" fmla="*/ 478512 w 4237167"/>
              <a:gd name="connsiteY5" fmla="*/ 0 h 2738064"/>
              <a:gd name="connsiteX0" fmla="*/ 2651 w 4237167"/>
              <a:gd name="connsiteY0" fmla="*/ 2738064 h 2738064"/>
              <a:gd name="connsiteX1" fmla="*/ 30643 w 4237167"/>
              <a:gd name="connsiteY1" fmla="*/ 2100727 h 2738064"/>
              <a:gd name="connsiteX2" fmla="*/ 3856193 w 4237167"/>
              <a:gd name="connsiteY2" fmla="*/ 1996751 h 2738064"/>
              <a:gd name="connsiteX3" fmla="*/ 3725564 w 4237167"/>
              <a:gd name="connsiteY3" fmla="*/ 1558213 h 2738064"/>
              <a:gd name="connsiteX4" fmla="*/ 543826 w 4237167"/>
              <a:gd name="connsiteY4" fmla="*/ 1492898 h 2738064"/>
              <a:gd name="connsiteX5" fmla="*/ 478512 w 4237167"/>
              <a:gd name="connsiteY5" fmla="*/ 0 h 2738064"/>
              <a:gd name="connsiteX0" fmla="*/ 2651 w 4237167"/>
              <a:gd name="connsiteY0" fmla="*/ 2352633 h 2352633"/>
              <a:gd name="connsiteX1" fmla="*/ 30643 w 4237167"/>
              <a:gd name="connsiteY1" fmla="*/ 1715296 h 2352633"/>
              <a:gd name="connsiteX2" fmla="*/ 3856193 w 4237167"/>
              <a:gd name="connsiteY2" fmla="*/ 1611320 h 2352633"/>
              <a:gd name="connsiteX3" fmla="*/ 3725564 w 4237167"/>
              <a:gd name="connsiteY3" fmla="*/ 1172782 h 2352633"/>
              <a:gd name="connsiteX4" fmla="*/ 543826 w 4237167"/>
              <a:gd name="connsiteY4" fmla="*/ 1107467 h 2352633"/>
              <a:gd name="connsiteX5" fmla="*/ 506504 w 4237167"/>
              <a:gd name="connsiteY5" fmla="*/ 0 h 2352633"/>
              <a:gd name="connsiteX0" fmla="*/ 2651 w 4237167"/>
              <a:gd name="connsiteY0" fmla="*/ 2352633 h 2352633"/>
              <a:gd name="connsiteX1" fmla="*/ 30643 w 4237167"/>
              <a:gd name="connsiteY1" fmla="*/ 1715296 h 2352633"/>
              <a:gd name="connsiteX2" fmla="*/ 3856193 w 4237167"/>
              <a:gd name="connsiteY2" fmla="*/ 1611320 h 2352633"/>
              <a:gd name="connsiteX3" fmla="*/ 3725564 w 4237167"/>
              <a:gd name="connsiteY3" fmla="*/ 1172782 h 2352633"/>
              <a:gd name="connsiteX4" fmla="*/ 543826 w 4237167"/>
              <a:gd name="connsiteY4" fmla="*/ 1107467 h 2352633"/>
              <a:gd name="connsiteX5" fmla="*/ 506504 w 4237167"/>
              <a:gd name="connsiteY5" fmla="*/ 0 h 2352633"/>
              <a:gd name="connsiteX0" fmla="*/ 60157 w 4294673"/>
              <a:gd name="connsiteY0" fmla="*/ 2352633 h 2352633"/>
              <a:gd name="connsiteX1" fmla="*/ 88149 w 4294673"/>
              <a:gd name="connsiteY1" fmla="*/ 1715296 h 2352633"/>
              <a:gd name="connsiteX2" fmla="*/ 3913699 w 4294673"/>
              <a:gd name="connsiteY2" fmla="*/ 1611320 h 2352633"/>
              <a:gd name="connsiteX3" fmla="*/ 3783070 w 4294673"/>
              <a:gd name="connsiteY3" fmla="*/ 1172782 h 2352633"/>
              <a:gd name="connsiteX4" fmla="*/ 601332 w 4294673"/>
              <a:gd name="connsiteY4" fmla="*/ 1107467 h 2352633"/>
              <a:gd name="connsiteX5" fmla="*/ 564010 w 4294673"/>
              <a:gd name="connsiteY5" fmla="*/ 0 h 2352633"/>
              <a:gd name="connsiteX0" fmla="*/ 60157 w 4292436"/>
              <a:gd name="connsiteY0" fmla="*/ 2352633 h 2352633"/>
              <a:gd name="connsiteX1" fmla="*/ 88149 w 4292436"/>
              <a:gd name="connsiteY1" fmla="*/ 1715296 h 2352633"/>
              <a:gd name="connsiteX2" fmla="*/ 3913699 w 4292436"/>
              <a:gd name="connsiteY2" fmla="*/ 1611320 h 2352633"/>
              <a:gd name="connsiteX3" fmla="*/ 3783070 w 4292436"/>
              <a:gd name="connsiteY3" fmla="*/ 1172782 h 2352633"/>
              <a:gd name="connsiteX4" fmla="*/ 643615 w 4292436"/>
              <a:gd name="connsiteY4" fmla="*/ 1047307 h 2352633"/>
              <a:gd name="connsiteX5" fmla="*/ 564010 w 4292436"/>
              <a:gd name="connsiteY5" fmla="*/ 0 h 2352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2436" h="2352633">
                <a:moveTo>
                  <a:pt x="60157" y="2352633"/>
                </a:moveTo>
                <a:cubicBezTo>
                  <a:pt x="52381" y="2206453"/>
                  <a:pt x="-87577" y="1856367"/>
                  <a:pt x="88149" y="1715296"/>
                </a:cubicBezTo>
                <a:cubicBezTo>
                  <a:pt x="263875" y="1574225"/>
                  <a:pt x="3297879" y="1701739"/>
                  <a:pt x="3913699" y="1611320"/>
                </a:cubicBezTo>
                <a:cubicBezTo>
                  <a:pt x="4529519" y="1520901"/>
                  <a:pt x="4328084" y="1266784"/>
                  <a:pt x="3783070" y="1172782"/>
                </a:cubicBezTo>
                <a:cubicBezTo>
                  <a:pt x="3238056" y="1078780"/>
                  <a:pt x="676271" y="1137654"/>
                  <a:pt x="643615" y="1047307"/>
                </a:cubicBezTo>
                <a:cubicBezTo>
                  <a:pt x="610959" y="956960"/>
                  <a:pt x="556235" y="520240"/>
                  <a:pt x="564010" y="0"/>
                </a:cubicBezTo>
              </a:path>
            </a:pathLst>
          </a:custGeom>
          <a:noFill/>
          <a:ln w="1905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bwMode="gray"/>
        <p:txBody>
          <a:bodyPr/>
          <a:lstStyle/>
          <a:p>
            <a:r>
              <a:rPr lang="en-US" smtClean="0"/>
              <a:t>Egress Routing Design: Off-Path Firewall Deployment</a:t>
            </a:r>
            <a:endParaRPr lang="en-US" altLang="zh-CN" dirty="0"/>
          </a:p>
        </p:txBody>
      </p:sp>
      <p:sp>
        <p:nvSpPr>
          <p:cNvPr id="3" name="文本占位符 2"/>
          <p:cNvSpPr>
            <a:spLocks noGrp="1"/>
          </p:cNvSpPr>
          <p:nvPr>
            <p:ph type="body" sz="quarter" idx="10"/>
          </p:nvPr>
        </p:nvSpPr>
        <p:spPr bwMode="gray">
          <a:xfrm>
            <a:off x="455612" y="1052514"/>
            <a:ext cx="11293476" cy="1172164"/>
          </a:xfrm>
        </p:spPr>
        <p:txBody>
          <a:bodyPr/>
          <a:lstStyle/>
          <a:p>
            <a:pPr algn="l"/>
            <a:r>
              <a:rPr lang="en-US" sz="1400" dirty="0" smtClean="0"/>
              <a:t>In the scenario where the firewall is deployed in off-path mode:</a:t>
            </a:r>
            <a:endParaRPr lang="en-US" altLang="zh-CN" sz="1400" dirty="0" smtClean="0"/>
          </a:p>
          <a:p>
            <a:pPr marL="542925" lvl="1" indent="-247650"/>
            <a:r>
              <a:rPr lang="en-US" sz="1200" dirty="0" smtClean="0"/>
              <a:t>It is recommended that static routes be configured for communication between the core switch and firewall.</a:t>
            </a:r>
            <a:endParaRPr lang="en-US" altLang="zh-CN" sz="1200" dirty="0" smtClean="0"/>
          </a:p>
          <a:p>
            <a:pPr marL="542925" lvl="1" indent="-247650"/>
            <a:r>
              <a:rPr lang="en-US" sz="1200" dirty="0" smtClean="0"/>
              <a:t>It is recommended that a dynamic routing protocol (OSPF) be configured for communication between the core switch and egress router.</a:t>
            </a:r>
            <a:endParaRPr lang="en-US" altLang="zh-CN" sz="1200" dirty="0" smtClean="0"/>
          </a:p>
        </p:txBody>
      </p:sp>
      <p:cxnSp>
        <p:nvCxnSpPr>
          <p:cNvPr id="64" name="肘形连接符 63"/>
          <p:cNvCxnSpPr/>
          <p:nvPr/>
        </p:nvCxnSpPr>
        <p:spPr bwMode="gray">
          <a:xfrm rot="10800000">
            <a:off x="2421696" y="5379414"/>
            <a:ext cx="368159" cy="211783"/>
          </a:xfrm>
          <a:prstGeom prst="bentConnector3">
            <a:avLst>
              <a:gd name="adj1" fmla="val 100688"/>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bwMode="gray">
          <a:xfrm>
            <a:off x="2781364" y="5449997"/>
            <a:ext cx="1514411" cy="461665"/>
          </a:xfrm>
          <a:prstGeom prst="rect">
            <a:avLst/>
          </a:prstGeom>
          <a:noFill/>
        </p:spPr>
        <p:txBody>
          <a:bodyPr wrap="square" rtlCol="0">
            <a:spAutoFit/>
          </a:bodyPr>
          <a:lstStyle/>
          <a:p>
            <a:pPr fontAlgn="ctr"/>
            <a:r>
              <a:rPr lang="en-US" sz="1200" dirty="0" smtClean="0">
                <a:latin typeface="Huawei Sans" panose="020C0503030203020204" pitchFamily="34" charset="0"/>
              </a:rPr>
              <a:t>Physical interface: 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圆角矩形 75"/>
          <p:cNvSpPr/>
          <p:nvPr/>
        </p:nvSpPr>
        <p:spPr bwMode="gray">
          <a:xfrm>
            <a:off x="6805745" y="2125387"/>
            <a:ext cx="4909158"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Route design for intranet users to access the Internet</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75"/>
          <p:cNvSpPr/>
          <p:nvPr/>
        </p:nvSpPr>
        <p:spPr bwMode="gray">
          <a:xfrm>
            <a:off x="6805745" y="2516465"/>
            <a:ext cx="4909158" cy="3572882"/>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1450" indent="-171450" defTabSz="914400" fontAlgn="ctr">
              <a:buSzPct val="100000"/>
              <a:buFont typeface="Arial" panose="020B0604020202020204" pitchFamily="34" charset="0"/>
              <a:buChar char="•"/>
              <a:defRPr/>
            </a:pPr>
            <a:r>
              <a:rPr lang="en-US" sz="1200" dirty="0" smtClean="0">
                <a:solidFill>
                  <a:srgbClr val="000000"/>
                </a:solidFill>
                <a:latin typeface="Huawei Sans" panose="020C0503030203020204" pitchFamily="34" charset="0"/>
              </a:rPr>
              <a:t>Routes for traffic from Intranet users to the Internet:</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buSzPct val="100000"/>
              <a:buFont typeface="+mj-lt"/>
              <a:buAutoNum type="arabicPeriod"/>
              <a:defRPr/>
            </a:pPr>
            <a:r>
              <a:rPr lang="en-US" sz="1200" dirty="0" smtClean="0">
                <a:solidFill>
                  <a:srgbClr val="000000"/>
                </a:solidFill>
                <a:latin typeface="Huawei Sans" panose="020C0503030203020204" pitchFamily="34" charset="0"/>
              </a:rPr>
              <a:t>Border: default static VPN route, with the next hop being the IP address of the private network interface VLANIF11 of vsys1.</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buSzPct val="100000"/>
              <a:buFont typeface="+mj-lt"/>
              <a:buAutoNum type="arabicPeriod"/>
              <a:defRPr/>
            </a:pPr>
            <a:r>
              <a:rPr lang="en-US" sz="1200" dirty="0" smtClean="0">
                <a:solidFill>
                  <a:srgbClr val="000000"/>
                </a:solidFill>
                <a:latin typeface="Huawei Sans" panose="020C0503030203020204" pitchFamily="34" charset="0"/>
              </a:rPr>
              <a:t>vsys1: default static route, with the next hop being Public, which directs traffic from intranet users to the Internet to the public system.</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buSzPct val="100000"/>
              <a:buFont typeface="+mj-lt"/>
              <a:buAutoNum type="arabicPeriod"/>
              <a:defRPr/>
            </a:pPr>
            <a:r>
              <a:rPr lang="en-US" sz="1200" dirty="0" smtClean="0">
                <a:solidFill>
                  <a:srgbClr val="000000"/>
                </a:solidFill>
                <a:latin typeface="Huawei Sans" panose="020C0503030203020204" pitchFamily="34" charset="0"/>
              </a:rPr>
              <a:t>FW: default static route, with the next hop being the address of VLANIF10 on the border node.</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408600" indent="-228600" defTabSz="914400" fontAlgn="ctr">
              <a:buSzPct val="100000"/>
              <a:buFont typeface="+mj-lt"/>
              <a:buAutoNum type="arabicPeriod"/>
              <a:defRPr/>
            </a:pPr>
            <a:r>
              <a:rPr lang="en-US" sz="1200" dirty="0" smtClean="0">
                <a:solidFill>
                  <a:srgbClr val="000000"/>
                </a:solidFill>
                <a:latin typeface="Huawei Sans" panose="020C0503030203020204" pitchFamily="34" charset="0"/>
              </a:rPr>
              <a:t>Border: Deploy a dynamic routing protocol between the border node and AR to implement interworking and enable access the Internet.</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buSzPct val="100000"/>
              <a:buFont typeface="Arial" panose="020B0604020202020204" pitchFamily="34" charset="0"/>
              <a:buChar char="•"/>
              <a:defRPr/>
            </a:pPr>
            <a:r>
              <a:rPr lang="en-US" sz="1200" dirty="0" smtClean="0">
                <a:solidFill>
                  <a:srgbClr val="000000"/>
                </a:solidFill>
                <a:latin typeface="Huawei Sans" panose="020C0503030203020204" pitchFamily="34" charset="0"/>
              </a:rPr>
              <a:t>Return routes: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SzPct val="100000"/>
              <a:buFont typeface="Huawei Sans" panose="020C0503030203020204" pitchFamily="34" charset="0"/>
              <a:buChar char="▫"/>
              <a:defRPr/>
            </a:pPr>
            <a:r>
              <a:rPr lang="en-US" sz="1200" dirty="0" smtClean="0">
                <a:solidFill>
                  <a:srgbClr val="000000"/>
                </a:solidFill>
                <a:latin typeface="Huawei Sans" panose="020C0503030203020204" pitchFamily="34" charset="0"/>
              </a:rPr>
              <a:t>Border: static route, with the next hop being the address of VLANIF10 on the FW.</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SzPct val="100000"/>
              <a:buFont typeface="Huawei Sans" panose="020C0503030203020204" pitchFamily="34" charset="0"/>
              <a:buChar char="▫"/>
              <a:defRPr/>
            </a:pPr>
            <a:r>
              <a:rPr lang="en-US" sz="1200" dirty="0" smtClean="0">
                <a:solidFill>
                  <a:srgbClr val="000000"/>
                </a:solidFill>
                <a:latin typeface="Huawei Sans" panose="020C0503030203020204" pitchFamily="34" charset="0"/>
              </a:rPr>
              <a:t>vsys1: static route, with the next hop being the IP address of the Layer 3 interface corresponding to VRF1 on the border node, which diverts return traffic from the Internet to users in vsys1 to the intranet.</a:t>
            </a:r>
            <a:endParaRPr lang="en-US" sz="1200" dirty="0">
              <a:solidFill>
                <a:srgbClr val="000000"/>
              </a:solidFill>
              <a:latin typeface="Huawei Sans" panose="020C0503030203020204" pitchFamily="34" charset="0"/>
            </a:endParaRPr>
          </a:p>
        </p:txBody>
      </p:sp>
      <p:sp>
        <p:nvSpPr>
          <p:cNvPr id="118" name="椭圆 117"/>
          <p:cNvSpPr/>
          <p:nvPr/>
        </p:nvSpPr>
        <p:spPr bwMode="gray">
          <a:xfrm>
            <a:off x="5085817" y="2365765"/>
            <a:ext cx="144000" cy="144000"/>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9" name="文本框 118"/>
          <p:cNvSpPr txBox="1"/>
          <p:nvPr/>
        </p:nvSpPr>
        <p:spPr bwMode="gray">
          <a:xfrm>
            <a:off x="5317851" y="2317270"/>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Virtual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5085817" y="2603103"/>
            <a:ext cx="144000" cy="144000"/>
          </a:xfrm>
          <a:prstGeom prst="ellipse">
            <a:avLst/>
          </a:prstGeom>
          <a:solidFill>
            <a:schemeClr val="bg1"/>
          </a:solid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1" name="文本框 120"/>
          <p:cNvSpPr txBox="1"/>
          <p:nvPr/>
        </p:nvSpPr>
        <p:spPr bwMode="gray">
          <a:xfrm>
            <a:off x="5317852" y="2554608"/>
            <a:ext cx="1398340" cy="276999"/>
          </a:xfrm>
          <a:prstGeom prst="rect">
            <a:avLst/>
          </a:prstGeom>
          <a:noFill/>
        </p:spPr>
        <p:txBody>
          <a:bodyPr wrap="square" rtlCol="0">
            <a:spAutoFit/>
          </a:bodyPr>
          <a:lstStyle/>
          <a:p>
            <a:pPr fontAlgn="ctr"/>
            <a:r>
              <a:rPr lang="en-US" sz="1200" dirty="0" smtClean="0">
                <a:latin typeface="Huawei Sans" panose="020C0503030203020204" pitchFamily="34" charset="0"/>
              </a:rPr>
              <a:t>Logical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p:nvPr/>
        </p:nvSpPr>
        <p:spPr bwMode="gray">
          <a:xfrm>
            <a:off x="5085817" y="2840442"/>
            <a:ext cx="144000" cy="1440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文本框 122"/>
          <p:cNvSpPr txBox="1"/>
          <p:nvPr/>
        </p:nvSpPr>
        <p:spPr bwMode="gray">
          <a:xfrm>
            <a:off x="5317851" y="2791947"/>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Physical interface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Straight Connector 166"/>
          <p:cNvCxnSpPr/>
          <p:nvPr/>
        </p:nvCxnSpPr>
        <p:spPr bwMode="gray">
          <a:xfrm flipV="1">
            <a:off x="4908737" y="3171333"/>
            <a:ext cx="321080" cy="3322"/>
          </a:xfrm>
          <a:prstGeom prst="line">
            <a:avLst/>
          </a:prstGeom>
          <a:noFill/>
          <a:ln w="1905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25" name="文本框 124"/>
          <p:cNvSpPr txBox="1"/>
          <p:nvPr/>
        </p:nvSpPr>
        <p:spPr bwMode="gray">
          <a:xfrm>
            <a:off x="5317851" y="3025905"/>
            <a:ext cx="1432495" cy="276999"/>
          </a:xfrm>
          <a:prstGeom prst="rect">
            <a:avLst/>
          </a:prstGeom>
          <a:noFill/>
        </p:spPr>
        <p:txBody>
          <a:bodyPr wrap="square" rtlCol="0">
            <a:spAutoFit/>
          </a:bodyPr>
          <a:lstStyle/>
          <a:p>
            <a:pPr fontAlgn="ctr"/>
            <a:r>
              <a:rPr lang="en-US" sz="1200" dirty="0" smtClean="0">
                <a:latin typeface="Huawei Sans" panose="020C0503030203020204" pitchFamily="34" charset="0"/>
              </a:rPr>
              <a:t>User traffic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4513524" y="5366907"/>
            <a:ext cx="2447840" cy="830997"/>
          </a:xfrm>
          <a:prstGeom prst="rect">
            <a:avLst/>
          </a:prstGeom>
          <a:noFill/>
        </p:spPr>
        <p:txBody>
          <a:bodyPr wrap="square" rtlCol="0">
            <a:spAutoFit/>
          </a:bodyPr>
          <a:lstStyle/>
          <a:p>
            <a:pPr fontAlgn="ctr"/>
            <a:r>
              <a:rPr lang="en-US" sz="1200" dirty="0" smtClean="0">
                <a:latin typeface="Huawei Sans" panose="020C0503030203020204" pitchFamily="34" charset="0"/>
              </a:rPr>
              <a:t>Note: In this example, the border node is interconnected with external networks in L3 exclusive egress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08269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Highlights: WLAN and IoT Convergence</a:t>
            </a:r>
            <a:endParaRPr lang="en-US" altLang="zh-CN" dirty="0"/>
          </a:p>
        </p:txBody>
      </p:sp>
      <p:sp>
        <p:nvSpPr>
          <p:cNvPr id="3" name="文本占位符 2"/>
          <p:cNvSpPr>
            <a:spLocks noGrp="1"/>
          </p:cNvSpPr>
          <p:nvPr>
            <p:ph type="body" sz="quarter" idx="10"/>
          </p:nvPr>
        </p:nvSpPr>
        <p:spPr bwMode="gray">
          <a:xfrm>
            <a:off x="455612" y="1052514"/>
            <a:ext cx="11293476" cy="386810"/>
          </a:xfrm>
        </p:spPr>
        <p:txBody>
          <a:bodyPr/>
          <a:lstStyle/>
          <a:p>
            <a:pPr algn="l"/>
            <a:r>
              <a:rPr lang="en-US" sz="1400" dirty="0" smtClean="0"/>
              <a:t>Huawei APs integrate </a:t>
            </a:r>
            <a:r>
              <a:rPr lang="en-US" sz="1400" dirty="0" err="1" smtClean="0"/>
              <a:t>IoT</a:t>
            </a:r>
            <a:r>
              <a:rPr lang="en-US" sz="1400" dirty="0" smtClean="0"/>
              <a:t> modules to provide functions of </a:t>
            </a:r>
            <a:r>
              <a:rPr lang="en-US" sz="1400" dirty="0" err="1" smtClean="0"/>
              <a:t>IoT</a:t>
            </a:r>
            <a:r>
              <a:rPr lang="en-US" sz="1400" dirty="0" smtClean="0"/>
              <a:t> base stations, implementing Wi-Fi and </a:t>
            </a:r>
            <a:r>
              <a:rPr lang="en-US" sz="1400" dirty="0" err="1" smtClean="0"/>
              <a:t>IoT</a:t>
            </a:r>
            <a:r>
              <a:rPr lang="en-US" sz="1400" dirty="0" smtClean="0"/>
              <a:t> convergence as well as simplified management.</a:t>
            </a:r>
            <a:endParaRPr lang="en-US" sz="1400" dirty="0"/>
          </a:p>
        </p:txBody>
      </p:sp>
      <p:sp>
        <p:nvSpPr>
          <p:cNvPr id="69" name="圆角矩形 68"/>
          <p:cNvSpPr/>
          <p:nvPr/>
        </p:nvSpPr>
        <p:spPr bwMode="gray">
          <a:xfrm>
            <a:off x="696976" y="3326647"/>
            <a:ext cx="4611624" cy="2833255"/>
          </a:xfrm>
          <a:prstGeom prst="roundRect">
            <a:avLst>
              <a:gd name="adj" fmla="val 2222"/>
            </a:avLst>
          </a:prstGeom>
          <a:solidFill>
            <a:sysClr val="window" lastClr="FFFFFF">
              <a:lumMod val="95000"/>
            </a:sysClr>
          </a:solidFill>
          <a:ln w="38100" cap="flat" cmpd="sng" algn="ctr">
            <a:noFill/>
            <a:prstDash val="solid"/>
            <a:miter lim="800000"/>
          </a:ln>
          <a:effectLst/>
        </p:spPr>
        <p:txBody>
          <a:bodyPr vert="eaVert" lIns="144000" tIns="36000" rIns="36000" bIns="36000" rtlCol="0" anchor="b" anchorCtr="1"/>
          <a:lstStyle/>
          <a:p>
            <a:pPr marL="85725" marR="0" lvl="0" indent="0" defTabSz="914400" eaLnBrk="1" fontAlgn="ctr" latinLnBrk="0" hangingPunct="1">
              <a:lnSpc>
                <a:spcPts val="3000"/>
              </a:lnSpc>
              <a:spcBef>
                <a:spcPts val="0"/>
              </a:spcBef>
              <a:spcAft>
                <a:spcPts val="600"/>
              </a:spcAft>
              <a:buClrTx/>
              <a:buSzTx/>
              <a:buFontTx/>
              <a:buNone/>
              <a:tabLst/>
              <a:defRPr/>
            </a:pPr>
            <a:endParaRPr kumimoji="0" lang="en-US" altLang="zh-CN" sz="1600" b="1" i="0" u="none" strike="noStrike" kern="0" cap="none" spc="500" normalizeH="0" baseline="0" noProof="0" dirty="0" smtClean="0">
              <a:ln>
                <a:noFill/>
              </a:ln>
              <a:solidFill>
                <a:prstClr val="white">
                  <a:lumMod val="6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p:nvPr/>
        </p:nvCxnSpPr>
        <p:spPr bwMode="gray">
          <a:xfrm>
            <a:off x="2623646" y="2742447"/>
            <a:ext cx="0" cy="17208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descr="SAN网络-蓝.png"/>
          <p:cNvPicPr>
            <a:picLocks noChangeAspect="1"/>
          </p:cNvPicPr>
          <p:nvPr/>
        </p:nvPicPr>
        <p:blipFill>
          <a:blip r:embed="rId3" cstate="print"/>
          <a:stretch>
            <a:fillRect/>
          </a:stretch>
        </p:blipFill>
        <p:spPr bwMode="gray">
          <a:xfrm>
            <a:off x="1530852" y="5152325"/>
            <a:ext cx="243218" cy="398465"/>
          </a:xfrm>
          <a:prstGeom prst="rect">
            <a:avLst/>
          </a:prstGeom>
        </p:spPr>
      </p:pic>
      <p:pic>
        <p:nvPicPr>
          <p:cNvPr id="76" name="图片 75" descr="笔记本电脑.png"/>
          <p:cNvPicPr>
            <a:picLocks noChangeAspect="1"/>
          </p:cNvPicPr>
          <p:nvPr/>
        </p:nvPicPr>
        <p:blipFill>
          <a:blip r:embed="rId4" cstate="print"/>
          <a:stretch>
            <a:fillRect/>
          </a:stretch>
        </p:blipFill>
        <p:spPr bwMode="gray">
          <a:xfrm>
            <a:off x="848310" y="5243153"/>
            <a:ext cx="490708" cy="307637"/>
          </a:xfrm>
          <a:prstGeom prst="rect">
            <a:avLst/>
          </a:prstGeom>
        </p:spPr>
      </p:pic>
      <p:sp>
        <p:nvSpPr>
          <p:cNvPr id="91" name="任意多边形 90"/>
          <p:cNvSpPr/>
          <p:nvPr/>
        </p:nvSpPr>
        <p:spPr bwMode="gray">
          <a:xfrm>
            <a:off x="2173387" y="2646848"/>
            <a:ext cx="899706" cy="60157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ysClr val="window" lastClr="FFFFFF">
              <a:lumMod val="75000"/>
            </a:sysClr>
          </a:solidFill>
          <a:ln w="12700" cap="flat" cmpd="sng" algn="ctr">
            <a:no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Internet</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105" descr="wifi信号蓝.png"/>
          <p:cNvPicPr>
            <a:picLocks noChangeAspect="1"/>
          </p:cNvPicPr>
          <p:nvPr/>
        </p:nvPicPr>
        <p:blipFill>
          <a:blip r:embed="rId5" cstate="print"/>
          <a:stretch>
            <a:fillRect/>
          </a:stretch>
        </p:blipFill>
        <p:spPr bwMode="gray">
          <a:xfrm rot="10800000">
            <a:off x="2450999" y="4691369"/>
            <a:ext cx="352590" cy="295240"/>
          </a:xfrm>
          <a:prstGeom prst="rect">
            <a:avLst/>
          </a:prstGeom>
        </p:spPr>
      </p:pic>
      <p:sp>
        <p:nvSpPr>
          <p:cNvPr id="107" name="文本框 106"/>
          <p:cNvSpPr txBox="1"/>
          <p:nvPr/>
        </p:nvSpPr>
        <p:spPr bwMode="gray">
          <a:xfrm>
            <a:off x="1719733" y="4208421"/>
            <a:ext cx="639919" cy="276999"/>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200" b="0" dirty="0" err="1" smtClean="0">
                <a:solidFill>
                  <a:prstClr val="black"/>
                </a:solidFill>
                <a:latin typeface="Huawei Sans" panose="020C0503030203020204" pitchFamily="34" charset="0"/>
              </a:rPr>
              <a:t>IoT</a:t>
            </a:r>
            <a:r>
              <a:rPr lang="en-US" sz="1200" b="0" dirty="0" smtClean="0">
                <a:solidFill>
                  <a:prstClr val="black"/>
                </a:solidFill>
                <a:latin typeface="Huawei Sans" panose="020C0503030203020204" pitchFamily="34" charset="0"/>
              </a:rPr>
              <a:t> AP</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8" name="图片 107" descr="云AP蓝.png"/>
          <p:cNvPicPr>
            <a:picLocks noChangeAspect="1"/>
          </p:cNvPicPr>
          <p:nvPr/>
        </p:nvPicPr>
        <p:blipFill>
          <a:blip r:embed="rId6" cstate="print"/>
          <a:stretch>
            <a:fillRect/>
          </a:stretch>
        </p:blipFill>
        <p:spPr bwMode="gray">
          <a:xfrm>
            <a:off x="2353645" y="4130265"/>
            <a:ext cx="539595" cy="441487"/>
          </a:xfrm>
          <a:prstGeom prst="rect">
            <a:avLst/>
          </a:prstGeom>
        </p:spPr>
      </p:pic>
      <p:pic>
        <p:nvPicPr>
          <p:cNvPr id="109" name="图片 10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62082" y="2305182"/>
            <a:ext cx="1638874" cy="302252"/>
          </a:xfrm>
          <a:prstGeom prst="rect">
            <a:avLst/>
          </a:prstGeom>
        </p:spPr>
      </p:pic>
      <p:pic>
        <p:nvPicPr>
          <p:cNvPr id="11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400100" y="3477384"/>
            <a:ext cx="446281" cy="365138"/>
          </a:xfrm>
          <a:prstGeom prst="rect">
            <a:avLst/>
          </a:prstGeom>
          <a:noFill/>
        </p:spPr>
      </p:pic>
      <p:sp>
        <p:nvSpPr>
          <p:cNvPr id="120" name="文本框 119"/>
          <p:cNvSpPr txBox="1"/>
          <p:nvPr/>
        </p:nvSpPr>
        <p:spPr bwMode="gray">
          <a:xfrm>
            <a:off x="767805" y="3393185"/>
            <a:ext cx="648959" cy="307777"/>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Huawei Sans" panose="020C0503030203020204" pitchFamily="34" charset="0"/>
              </a:rPr>
              <a:t>Store</a:t>
            </a:r>
            <a:endParaRPr lang="en-US" sz="1400" b="1" dirty="0">
              <a:solidFill>
                <a:schemeClr val="bg1">
                  <a:lumMod val="50000"/>
                </a:schemeClr>
              </a:solidFill>
              <a:latin typeface="Huawei Sans" panose="020C0503030203020204" pitchFamily="34" charset="0"/>
            </a:endParaRPr>
          </a:p>
        </p:txBody>
      </p:sp>
      <p:pic>
        <p:nvPicPr>
          <p:cNvPr id="121" name="图片 40" descr="交换机.png"/>
          <p:cNvPicPr>
            <a:picLocks noChangeAspect="1"/>
          </p:cNvPicPr>
          <p:nvPr/>
        </p:nvPicPr>
        <p:blipFill>
          <a:blip r:embed="rId9" cstate="print"/>
          <a:stretch>
            <a:fillRect/>
          </a:stretch>
        </p:blipFill>
        <p:spPr bwMode="gray">
          <a:xfrm>
            <a:off x="3032927" y="2273739"/>
            <a:ext cx="446281" cy="365138"/>
          </a:xfrm>
          <a:prstGeom prst="rect">
            <a:avLst/>
          </a:prstGeom>
        </p:spPr>
      </p:pic>
      <p:sp>
        <p:nvSpPr>
          <p:cNvPr id="122" name="文本框 121"/>
          <p:cNvSpPr txBox="1"/>
          <p:nvPr/>
        </p:nvSpPr>
        <p:spPr bwMode="gray">
          <a:xfrm>
            <a:off x="3507017" y="2197645"/>
            <a:ext cx="1774005" cy="461665"/>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err="1" smtClean="0">
                <a:solidFill>
                  <a:prstClr val="black"/>
                </a:solidFill>
                <a:latin typeface="Huawei Sans" panose="020C0503030203020204" pitchFamily="34" charset="0"/>
              </a:rPr>
              <a:t>IoT</a:t>
            </a:r>
            <a:r>
              <a:rPr lang="en-US" sz="1200" b="0" dirty="0" smtClean="0">
                <a:solidFill>
                  <a:prstClr val="black"/>
                </a:solidFill>
                <a:latin typeface="Huawei Sans" panose="020C0503030203020204" pitchFamily="34" charset="0"/>
              </a:rPr>
              <a:t> service management platform</a:t>
            </a:r>
            <a:endParaRPr lang="en-US" sz="1200" b="0" dirty="0">
              <a:solidFill>
                <a:prstClr val="black"/>
              </a:solidFill>
              <a:latin typeface="Huawei Sans" panose="020C0503030203020204" pitchFamily="34" charset="0"/>
            </a:endParaRPr>
          </a:p>
        </p:txBody>
      </p:sp>
      <p:sp>
        <p:nvSpPr>
          <p:cNvPr id="123" name="文本框 122"/>
          <p:cNvSpPr txBox="1"/>
          <p:nvPr/>
        </p:nvSpPr>
        <p:spPr bwMode="gray">
          <a:xfrm>
            <a:off x="1979991" y="5608686"/>
            <a:ext cx="553357" cy="46166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Wi-Fi</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Tag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4" name="图片 20" descr="RRU蓝.png"/>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Lst>
          </a:blip>
          <a:stretch>
            <a:fillRect/>
          </a:stretch>
        </p:blipFill>
        <p:spPr bwMode="gray">
          <a:xfrm>
            <a:off x="2080167" y="5261968"/>
            <a:ext cx="353004" cy="288822"/>
          </a:xfrm>
          <a:prstGeom prst="rect">
            <a:avLst/>
          </a:prstGeom>
        </p:spPr>
      </p:pic>
      <p:pic>
        <p:nvPicPr>
          <p:cNvPr id="125" name="图片 136" descr="Web服务器-蓝.png"/>
          <p:cNvPicPr>
            <a:picLocks noChangeAspect="1"/>
          </p:cNvPicPr>
          <p:nvPr/>
        </p:nvPicPr>
        <p:blipFill>
          <a:blip r:embed="rId12" cstate="print"/>
          <a:stretch>
            <a:fillRect/>
          </a:stretch>
        </p:blipFill>
        <p:spPr bwMode="gray">
          <a:xfrm>
            <a:off x="2735646" y="5197868"/>
            <a:ext cx="245116" cy="352922"/>
          </a:xfrm>
          <a:prstGeom prst="rect">
            <a:avLst/>
          </a:prstGeom>
        </p:spPr>
      </p:pic>
      <p:pic>
        <p:nvPicPr>
          <p:cNvPr id="126" name="图片 131" descr="数据中心-蓝.png"/>
          <p:cNvPicPr>
            <a:picLocks noChangeAspect="1"/>
          </p:cNvPicPr>
          <p:nvPr/>
        </p:nvPicPr>
        <p:blipFill>
          <a:blip r:embed="rId13" cstate="print"/>
          <a:stretch>
            <a:fillRect/>
          </a:stretch>
        </p:blipFill>
        <p:spPr bwMode="gray">
          <a:xfrm>
            <a:off x="3362853" y="5143382"/>
            <a:ext cx="302916" cy="407408"/>
          </a:xfrm>
          <a:prstGeom prst="rect">
            <a:avLst/>
          </a:prstGeom>
        </p:spPr>
      </p:pic>
      <p:sp>
        <p:nvSpPr>
          <p:cNvPr id="127" name="椭圆 126"/>
          <p:cNvSpPr/>
          <p:nvPr/>
        </p:nvSpPr>
        <p:spPr bwMode="gray">
          <a:xfrm>
            <a:off x="4442581" y="5311978"/>
            <a:ext cx="238812" cy="238812"/>
          </a:xfrm>
          <a:prstGeom prst="ellipse">
            <a:avLst/>
          </a:prstGeom>
          <a:noFill/>
          <a:ln w="38100" cap="flat" cmpd="sng" algn="ctr">
            <a:solidFill>
              <a:srgbClr val="565656"/>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967828" y="5608686"/>
            <a:ext cx="805029" cy="46166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Wi-Fi</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Terminal</a:t>
            </a:r>
            <a:endParaRPr lang="en-US" sz="1200" b="0" dirty="0">
              <a:solidFill>
                <a:prstClr val="black"/>
              </a:solidFill>
              <a:latin typeface="Huawei Sans" panose="020C0503030203020204" pitchFamily="34" charset="0"/>
            </a:endParaRPr>
          </a:p>
        </p:txBody>
      </p:sp>
      <p:sp>
        <p:nvSpPr>
          <p:cNvPr id="129" name="文本框 128"/>
          <p:cNvSpPr txBox="1"/>
          <p:nvPr/>
        </p:nvSpPr>
        <p:spPr bwMode="gray">
          <a:xfrm>
            <a:off x="2423630" y="5608686"/>
            <a:ext cx="869149" cy="46166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Bluetooth</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Tag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3256067" y="5608686"/>
            <a:ext cx="516488" cy="46166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RFID</a:t>
            </a: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Tag</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Picture 17" descr="E:\2016.01\1.12 扁平化图标\蓝色\AR-蓝色最新-15.png"/>
          <p:cNvPicPr>
            <a:picLocks noChangeAspect="1" noChangeArrowheads="1"/>
          </p:cNvPicPr>
          <p:nvPr/>
        </p:nvPicPr>
        <p:blipFill>
          <a:blip r:embed="rId14" cstate="print">
            <a:extLst>
              <a:ext uri="{BEBA8EAE-BF5A-486C-A8C5-ECC9F3942E4B}">
                <a14:imgProps xmlns:a14="http://schemas.microsoft.com/office/drawing/2010/main">
                  <a14:imgLayer r:embed="rId15">
                    <a14:imgEffect>
                      <a14:saturation sat="0"/>
                    </a14:imgEffect>
                  </a14:imgLayer>
                </a14:imgProps>
              </a:ext>
            </a:extLst>
          </a:blip>
          <a:srcRect/>
          <a:stretch>
            <a:fillRect/>
          </a:stretch>
        </p:blipFill>
        <p:spPr bwMode="gray">
          <a:xfrm>
            <a:off x="3825447" y="5261034"/>
            <a:ext cx="354145" cy="289756"/>
          </a:xfrm>
          <a:prstGeom prst="rect">
            <a:avLst/>
          </a:prstGeom>
          <a:noFill/>
        </p:spPr>
      </p:pic>
      <p:sp>
        <p:nvSpPr>
          <p:cNvPr id="132" name="文本框 131"/>
          <p:cNvSpPr txBox="1"/>
          <p:nvPr/>
        </p:nvSpPr>
        <p:spPr bwMode="gray">
          <a:xfrm>
            <a:off x="3677751" y="5608686"/>
            <a:ext cx="649538" cy="461665"/>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err="1" smtClean="0">
                <a:solidFill>
                  <a:prstClr val="black"/>
                </a:solidFill>
                <a:latin typeface="Huawei Sans" panose="020C0503030203020204" pitchFamily="34" charset="0"/>
              </a:rPr>
              <a:t>IoT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Sensor</a:t>
            </a:r>
            <a:endParaRPr lang="en-US" sz="1200" b="0" dirty="0">
              <a:solidFill>
                <a:prstClr val="black"/>
              </a:solidFill>
              <a:latin typeface="Huawei Sans" panose="020C0503030203020204" pitchFamily="34" charset="0"/>
            </a:endParaRPr>
          </a:p>
        </p:txBody>
      </p:sp>
      <p:sp>
        <p:nvSpPr>
          <p:cNvPr id="133" name="文本框 132"/>
          <p:cNvSpPr txBox="1"/>
          <p:nvPr/>
        </p:nvSpPr>
        <p:spPr bwMode="gray">
          <a:xfrm>
            <a:off x="4110582" y="5608686"/>
            <a:ext cx="902811"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Wristband</a:t>
            </a:r>
            <a:endParaRPr lang="en-US" sz="1200" b="0" dirty="0">
              <a:solidFill>
                <a:prstClr val="black"/>
              </a:solidFill>
              <a:latin typeface="Huawei Sans" panose="020C0503030203020204" pitchFamily="34" charset="0"/>
            </a:endParaRPr>
          </a:p>
        </p:txBody>
      </p:sp>
      <p:sp>
        <p:nvSpPr>
          <p:cNvPr id="134" name="Right Arrow 158"/>
          <p:cNvSpPr/>
          <p:nvPr/>
        </p:nvSpPr>
        <p:spPr bwMode="gray">
          <a:xfrm flipH="1">
            <a:off x="2986067" y="4093648"/>
            <a:ext cx="1002499" cy="494305"/>
          </a:xfrm>
          <a:prstGeom prst="rightArrow">
            <a:avLst>
              <a:gd name="adj1" fmla="val 79333"/>
              <a:gd name="adj2" fmla="val 50000"/>
            </a:avLst>
          </a:prstGeom>
          <a:gradFill flip="none" rotWithShape="1">
            <a:gsLst>
              <a:gs pos="15000">
                <a:srgbClr val="1AABE2">
                  <a:lumMod val="5000"/>
                  <a:lumOff val="95000"/>
                  <a:alpha val="0"/>
                </a:srgbClr>
              </a:gs>
              <a:gs pos="81000">
                <a:srgbClr val="BEE9EE"/>
              </a:gs>
            </a:gsLst>
            <a:lin ang="0" scaled="1"/>
            <a:tileRect/>
          </a:gradFill>
          <a:ln w="12700" cap="flat" cmpd="sng" algn="ctr">
            <a:gradFill flip="none" rotWithShape="1">
              <a:gsLst>
                <a:gs pos="11000">
                  <a:srgbClr val="1AABE2">
                    <a:lumMod val="0"/>
                    <a:lumOff val="100000"/>
                    <a:alpha val="0"/>
                  </a:srgbClr>
                </a:gs>
                <a:gs pos="74000">
                  <a:srgbClr val="94DAE2"/>
                </a:gs>
              </a:gsLst>
              <a:lin ang="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圆角矩形 134"/>
          <p:cNvSpPr/>
          <p:nvPr/>
        </p:nvSpPr>
        <p:spPr bwMode="gray">
          <a:xfrm>
            <a:off x="3556718" y="3602836"/>
            <a:ext cx="1588536" cy="1209716"/>
          </a:xfrm>
          <a:prstGeom prst="roundRect">
            <a:avLst>
              <a:gd name="adj" fmla="val 5442"/>
            </a:avLst>
          </a:prstGeom>
          <a:solidFill>
            <a:srgbClr val="94DAE2"/>
          </a:solidFill>
          <a:ln w="12700" cap="flat" cmpd="sng" algn="ctr">
            <a:noFill/>
            <a:prstDash val="solid"/>
            <a:miter lim="800000"/>
          </a:ln>
          <a:effectLst/>
        </p:spPr>
        <p:txBody>
          <a:bodyPr wrap="squar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gray">
          <a:xfrm>
            <a:off x="3752036" y="3735629"/>
            <a:ext cx="1197900" cy="254360"/>
          </a:xfrm>
          <a:prstGeom prst="roundRect">
            <a:avLst/>
          </a:prstGeom>
          <a:solidFill>
            <a:sysClr val="window" lastClr="FFFFFF"/>
          </a:solidFill>
          <a:ln>
            <a:noFill/>
          </a:ln>
        </p:spPr>
        <p:txBody>
          <a:bodyPr wrap="non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30B5C5"/>
                </a:solidFill>
                <a:latin typeface="Huawei Sans" panose="020C0503030203020204" pitchFamily="34" charset="0"/>
              </a:rPr>
              <a:t>Bluetooth</a:t>
            </a:r>
            <a:endParaRPr lang="en-US" sz="1200" b="0" dirty="0">
              <a:solidFill>
                <a:srgbClr val="30B5C5"/>
              </a:solidFill>
              <a:latin typeface="Huawei Sans" panose="020C0503030203020204" pitchFamily="34" charset="0"/>
            </a:endParaRPr>
          </a:p>
        </p:txBody>
      </p:sp>
      <p:sp>
        <p:nvSpPr>
          <p:cNvPr id="137" name="文本框 136"/>
          <p:cNvSpPr txBox="1"/>
          <p:nvPr/>
        </p:nvSpPr>
        <p:spPr bwMode="gray">
          <a:xfrm>
            <a:off x="3752036" y="4066566"/>
            <a:ext cx="1197900" cy="254360"/>
          </a:xfrm>
          <a:prstGeom prst="roundRect">
            <a:avLst/>
          </a:prstGeom>
          <a:solidFill>
            <a:sysClr val="window" lastClr="FFFFFF"/>
          </a:solidFill>
          <a:ln>
            <a:noFill/>
          </a:ln>
        </p:spPr>
        <p:txBody>
          <a:bodyPr wrap="non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30B5C5"/>
                </a:solidFill>
                <a:latin typeface="Huawei Sans" panose="020C0503030203020204" pitchFamily="34" charset="0"/>
              </a:rPr>
              <a:t>RFID</a:t>
            </a:r>
            <a:endParaRPr kumimoji="0" lang="en-US" altLang="zh-CN" sz="1200" b="0"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文本框 137"/>
          <p:cNvSpPr txBox="1"/>
          <p:nvPr/>
        </p:nvSpPr>
        <p:spPr bwMode="gray">
          <a:xfrm>
            <a:off x="3752036" y="4397503"/>
            <a:ext cx="1197900" cy="254360"/>
          </a:xfrm>
          <a:prstGeom prst="roundRect">
            <a:avLst/>
          </a:prstGeom>
          <a:solidFill>
            <a:sysClr val="window" lastClr="FFFFFF"/>
          </a:solidFill>
          <a:ln>
            <a:noFill/>
          </a:ln>
        </p:spPr>
        <p:txBody>
          <a:bodyPr wrap="none"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30B5C5"/>
                </a:solidFill>
                <a:latin typeface="Huawei Sans" panose="020C0503030203020204" pitchFamily="34" charset="0"/>
              </a:rPr>
              <a:t>ZigBee</a:t>
            </a:r>
            <a:endParaRPr kumimoji="0" lang="en-US" altLang="zh-CN" sz="1200" b="0"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圆角矩形 75"/>
          <p:cNvSpPr/>
          <p:nvPr/>
        </p:nvSpPr>
        <p:spPr bwMode="gray">
          <a:xfrm>
            <a:off x="5668617" y="1484030"/>
            <a:ext cx="5987674" cy="360000"/>
          </a:xfrm>
          <a:prstGeom prst="roundRect">
            <a:avLst>
              <a:gd name="adj" fmla="val 10604"/>
            </a:avLst>
          </a:prstGeom>
          <a:gradFill>
            <a:gsLst>
              <a:gs pos="0">
                <a:schemeClr val="bg1"/>
              </a:gs>
              <a:gs pos="100000">
                <a:schemeClr val="bg1">
                  <a:lumMod val="7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Scenarios and challenges</a:t>
            </a:r>
            <a:endParaRPr lang="en-US" sz="1600" dirty="0">
              <a:solidFill>
                <a:schemeClr val="bg1">
                  <a:lumMod val="50000"/>
                </a:schemeClr>
              </a:solidFill>
              <a:latin typeface="Huawei Sans" panose="020C0503030203020204" pitchFamily="34" charset="0"/>
            </a:endParaRPr>
          </a:p>
        </p:txBody>
      </p:sp>
      <p:sp>
        <p:nvSpPr>
          <p:cNvPr id="140" name="圆角矩形 75"/>
          <p:cNvSpPr/>
          <p:nvPr/>
        </p:nvSpPr>
        <p:spPr bwMode="gray">
          <a:xfrm>
            <a:off x="5668617" y="1930324"/>
            <a:ext cx="5987674" cy="1396324"/>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ctr" anchorCtr="0"/>
          <a:lstStyle/>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solidFill>
                  <a:srgbClr val="000000"/>
                </a:solidFill>
                <a:latin typeface="Huawei Sans" panose="020C0503030203020204" pitchFamily="34" charset="0"/>
              </a:rPr>
              <a:t>Scenarios: retail, healthcare, education, enterprise, and other campuses where innovative digital services need to be provided based on </a:t>
            </a:r>
            <a:r>
              <a:rPr lang="en-US" sz="1200" b="0" dirty="0" err="1" smtClean="0">
                <a:solidFill>
                  <a:srgbClr val="000000"/>
                </a:solidFill>
                <a:latin typeface="Huawei Sans" panose="020C0503030203020204" pitchFamily="34" charset="0"/>
              </a:rPr>
              <a:t>IoT</a:t>
            </a:r>
            <a:r>
              <a:rPr lang="en-US" sz="1200" dirty="0">
                <a:solidFill>
                  <a:srgbClr val="000000"/>
                </a:solidFill>
                <a:latin typeface="Huawei Sans" panose="020C0503030203020204" pitchFamily="34" charset="0"/>
              </a:rPr>
              <a:t>.</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solidFill>
                  <a:srgbClr val="000000"/>
                </a:solidFill>
                <a:latin typeface="Huawei Sans" panose="020C0503030203020204" pitchFamily="34" charset="0"/>
              </a:rPr>
              <a:t>Challenges: Wi-Fi and </a:t>
            </a:r>
            <a:r>
              <a:rPr lang="en-US" sz="1200" b="0" dirty="0" err="1" smtClean="0">
                <a:solidFill>
                  <a:srgbClr val="000000"/>
                </a:solidFill>
                <a:latin typeface="Huawei Sans" panose="020C0503030203020204" pitchFamily="34" charset="0"/>
              </a:rPr>
              <a:t>IoT</a:t>
            </a:r>
            <a:r>
              <a:rPr lang="en-US" sz="1200" b="0" dirty="0" smtClean="0">
                <a:solidFill>
                  <a:srgbClr val="000000"/>
                </a:solidFill>
                <a:latin typeface="Huawei Sans" panose="020C0503030203020204" pitchFamily="34" charset="0"/>
              </a:rPr>
              <a:t> (such as Bluetooth and RFID) networks are deployed separately. Numerous wireless networks are deployed, resulting in high costs and inflexible service expansion. There is also radio interference between these wireless networks, affecting service experience.</a:t>
            </a:r>
            <a:endParaRPr lang="en-US" sz="1200" b="0" dirty="0">
              <a:solidFill>
                <a:srgbClr val="000000"/>
              </a:solidFill>
              <a:latin typeface="Huawei Sans" panose="020C0503030203020204" pitchFamily="34" charset="0"/>
            </a:endParaRPr>
          </a:p>
        </p:txBody>
      </p:sp>
      <p:sp>
        <p:nvSpPr>
          <p:cNvPr id="141" name="圆角矩形 75"/>
          <p:cNvSpPr/>
          <p:nvPr/>
        </p:nvSpPr>
        <p:spPr bwMode="gray">
          <a:xfrm>
            <a:off x="5668617" y="3423676"/>
            <a:ext cx="598767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Huawei </a:t>
            </a:r>
            <a:r>
              <a:rPr lang="en-US" sz="1600" dirty="0" err="1" smtClean="0">
                <a:solidFill>
                  <a:srgbClr val="30B5C5"/>
                </a:solidFill>
                <a:latin typeface="Huawei Sans" panose="020C0503030203020204" pitchFamily="34" charset="0"/>
              </a:rPr>
              <a:t>IoT</a:t>
            </a:r>
            <a:r>
              <a:rPr lang="en-US" sz="1600" dirty="0" smtClean="0">
                <a:solidFill>
                  <a:srgbClr val="30B5C5"/>
                </a:solidFill>
                <a:latin typeface="Huawei Sans" panose="020C0503030203020204" pitchFamily="34" charset="0"/>
              </a:rPr>
              <a:t> AP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圆角矩形 75"/>
          <p:cNvSpPr/>
          <p:nvPr/>
        </p:nvSpPr>
        <p:spPr bwMode="gray">
          <a:xfrm>
            <a:off x="5668617" y="3869969"/>
            <a:ext cx="5987674" cy="2289933"/>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solidFill>
                  <a:srgbClr val="000000"/>
                </a:solidFill>
                <a:latin typeface="Huawei Sans" panose="020C0503030203020204" pitchFamily="34" charset="0"/>
              </a:rPr>
              <a:t>Wi-Fi &amp; </a:t>
            </a:r>
            <a:r>
              <a:rPr lang="en-US" sz="1200" b="0" dirty="0" err="1" smtClean="0">
                <a:solidFill>
                  <a:srgbClr val="000000"/>
                </a:solidFill>
                <a:latin typeface="Huawei Sans" panose="020C0503030203020204" pitchFamily="34" charset="0"/>
              </a:rPr>
              <a:t>IoT</a:t>
            </a:r>
            <a:r>
              <a:rPr lang="en-US" sz="1200" b="0" dirty="0" smtClean="0">
                <a:solidFill>
                  <a:srgbClr val="000000"/>
                </a:solidFill>
                <a:latin typeface="Huawei Sans" panose="020C0503030203020204" pitchFamily="34" charset="0"/>
              </a:rPr>
              <a:t> converged architecture</a:t>
            </a:r>
            <a:r>
              <a:rPr lang="en-US" sz="1200" dirty="0">
                <a:solidFill>
                  <a:srgbClr val="000000"/>
                </a:solidFill>
                <a:latin typeface="Huawei Sans" panose="020C0503030203020204" pitchFamily="34" charset="0"/>
              </a:rPr>
              <a:t>.</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solidFill>
                  <a:srgbClr val="000000"/>
                </a:solidFill>
                <a:latin typeface="Huawei Sans" panose="020C0503030203020204" pitchFamily="34" charset="0"/>
              </a:rPr>
              <a:t>Converged site for the AP and </a:t>
            </a:r>
            <a:r>
              <a:rPr lang="en-US" sz="1200" b="0" dirty="0" err="1" smtClean="0">
                <a:solidFill>
                  <a:srgbClr val="000000"/>
                </a:solidFill>
                <a:latin typeface="Huawei Sans" panose="020C0503030203020204" pitchFamily="34" charset="0"/>
              </a:rPr>
              <a:t>IoT</a:t>
            </a:r>
            <a:r>
              <a:rPr lang="en-US" sz="1200" b="0" dirty="0" smtClean="0">
                <a:solidFill>
                  <a:srgbClr val="000000"/>
                </a:solidFill>
                <a:latin typeface="Huawei Sans" panose="020C0503030203020204" pitchFamily="34" charset="0"/>
              </a:rPr>
              <a:t> base station, reducing auxiliary resources (such as access and power supply management) by 50%.</a:t>
            </a:r>
          </a:p>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solidFill>
                  <a:srgbClr val="000000"/>
                </a:solidFill>
                <a:latin typeface="Huawei Sans" panose="020C0503030203020204" pitchFamily="34" charset="0"/>
              </a:rPr>
              <a:t>Cloud-based management and plug-and-play, facilitating service configuration.</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spcBef>
                <a:spcPts val="0"/>
              </a:spcBef>
              <a:spcAft>
                <a:spcPts val="600"/>
              </a:spcAft>
              <a:buClrTx/>
              <a:buSzTx/>
              <a:buFont typeface="Arial" panose="020B0604020202020204" pitchFamily="34" charset="0"/>
              <a:buChar char="•"/>
              <a:tabLst/>
              <a:defRPr/>
            </a:pPr>
            <a:r>
              <a:rPr lang="en-US" sz="1200" b="0" dirty="0" smtClean="0">
                <a:latin typeface="Huawei Sans" panose="020C0503030203020204" pitchFamily="34" charset="0"/>
              </a:rPr>
              <a:t>Wi-Fi and </a:t>
            </a:r>
            <a:r>
              <a:rPr lang="en-US" sz="1200" b="0" dirty="0" err="1" smtClean="0">
                <a:latin typeface="Huawei Sans" panose="020C0503030203020204" pitchFamily="34" charset="0"/>
              </a:rPr>
              <a:t>IoT</a:t>
            </a:r>
            <a:r>
              <a:rPr lang="en-US" sz="1200" b="0" dirty="0" smtClean="0">
                <a:latin typeface="Huawei Sans" panose="020C0503030203020204" pitchFamily="34" charset="0"/>
              </a:rPr>
              <a:t> configuration association, allowing automatic Wi-Fi channel switching when a conflict is detected.</a:t>
            </a:r>
            <a:endParaRPr lang="en-US" sz="1200" b="0" dirty="0">
              <a:latin typeface="Huawei Sans" panose="020C0503030203020204" pitchFamily="34" charset="0"/>
            </a:endParaRPr>
          </a:p>
        </p:txBody>
      </p:sp>
      <p:sp>
        <p:nvSpPr>
          <p:cNvPr id="143" name="圆角矩形 142"/>
          <p:cNvSpPr/>
          <p:nvPr/>
        </p:nvSpPr>
        <p:spPr bwMode="gray">
          <a:xfrm>
            <a:off x="696976" y="1702499"/>
            <a:ext cx="4611623" cy="486852"/>
          </a:xfrm>
          <a:prstGeom prst="roundRect">
            <a:avLst/>
          </a:prstGeom>
          <a:solidFill>
            <a:srgbClr val="56C4D2"/>
          </a:solidFill>
          <a:ln w="12700">
            <a:noFill/>
            <a:miter lim="800000"/>
            <a:headEnd/>
            <a:tailEnd/>
          </a:ln>
        </p:spPr>
        <p:txBody>
          <a:bodyPr anchor="ctr"/>
          <a:lstStyle/>
          <a:p>
            <a:pPr marL="0" marR="0" lvl="0" indent="0" algn="ctr" defTabSz="1219403"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4BACC6">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225"/>
          <p:cNvSpPr txBox="1">
            <a:spLocks noChangeArrowheads="1"/>
          </p:cNvSpPr>
          <p:nvPr/>
        </p:nvSpPr>
        <p:spPr bwMode="gray">
          <a:xfrm>
            <a:off x="846829" y="1721703"/>
            <a:ext cx="1199171"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ctr" latinLnBrk="0" hangingPunct="1">
              <a:lnSpc>
                <a:spcPct val="100000"/>
              </a:lnSpc>
              <a:spcBef>
                <a:spcPct val="0"/>
              </a:spcBef>
              <a:spcAft>
                <a:spcPct val="0"/>
              </a:spcAft>
              <a:buClrTx/>
              <a:buSzPct val="100000"/>
              <a:buFontTx/>
              <a:buNone/>
              <a:tabLst/>
              <a:defRPr/>
            </a:pPr>
            <a:r>
              <a:rPr lang="en-US" sz="1200" b="0" dirty="0" smtClean="0">
                <a:solidFill>
                  <a:schemeClr val="bg1"/>
                </a:solidFill>
                <a:latin typeface="Huawei Sans" panose="020C0503030203020204" pitchFamily="34" charset="0"/>
              </a:rPr>
              <a:t>ESL management</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225"/>
          <p:cNvSpPr txBox="1">
            <a:spLocks noChangeArrowheads="1"/>
          </p:cNvSpPr>
          <p:nvPr/>
        </p:nvSpPr>
        <p:spPr bwMode="gray">
          <a:xfrm>
            <a:off x="1888021" y="1721703"/>
            <a:ext cx="1031977"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ctr" latinLnBrk="0" hangingPunct="1">
              <a:lnSpc>
                <a:spcPct val="100000"/>
              </a:lnSpc>
              <a:spcBef>
                <a:spcPct val="0"/>
              </a:spcBef>
              <a:spcAft>
                <a:spcPct val="0"/>
              </a:spcAft>
              <a:buClrTx/>
              <a:buSzPct val="100000"/>
              <a:buFontTx/>
              <a:buNone/>
              <a:tabLst/>
              <a:defRPr/>
            </a:pPr>
            <a:r>
              <a:rPr lang="en-US" sz="1200" b="0" dirty="0" smtClean="0">
                <a:solidFill>
                  <a:schemeClr val="bg1"/>
                </a:solidFill>
                <a:latin typeface="Huawei Sans" panose="020C0503030203020204" pitchFamily="34" charset="0"/>
              </a:rPr>
              <a:t>Healthcare </a:t>
            </a:r>
            <a:r>
              <a:rPr lang="en-US" sz="1200" b="0" dirty="0" err="1" smtClean="0">
                <a:solidFill>
                  <a:schemeClr val="bg1"/>
                </a:solidFill>
                <a:latin typeface="Huawei Sans" panose="020C0503030203020204" pitchFamily="34" charset="0"/>
              </a:rPr>
              <a:t>IoT</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225"/>
          <p:cNvSpPr txBox="1">
            <a:spLocks noChangeArrowheads="1"/>
          </p:cNvSpPr>
          <p:nvPr/>
        </p:nvSpPr>
        <p:spPr bwMode="gray">
          <a:xfrm>
            <a:off x="2762019" y="1721703"/>
            <a:ext cx="1390834"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ctr" latinLnBrk="0" hangingPunct="1">
              <a:lnSpc>
                <a:spcPct val="100000"/>
              </a:lnSpc>
              <a:spcBef>
                <a:spcPct val="0"/>
              </a:spcBef>
              <a:spcAft>
                <a:spcPct val="0"/>
              </a:spcAft>
              <a:buClrTx/>
              <a:buSzPct val="100000"/>
              <a:buFontTx/>
              <a:buNone/>
              <a:tabLst/>
              <a:defRPr/>
            </a:pPr>
            <a:r>
              <a:rPr lang="en-US" sz="1200" b="0" dirty="0" smtClean="0">
                <a:solidFill>
                  <a:schemeClr val="bg1"/>
                </a:solidFill>
                <a:latin typeface="Huawei Sans" panose="020C0503030203020204" pitchFamily="34" charset="0"/>
              </a:rPr>
              <a:t>Health management</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225"/>
          <p:cNvSpPr txBox="1">
            <a:spLocks noChangeArrowheads="1"/>
          </p:cNvSpPr>
          <p:nvPr/>
        </p:nvSpPr>
        <p:spPr bwMode="gray">
          <a:xfrm>
            <a:off x="3994875" y="1721703"/>
            <a:ext cx="1305197"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ctr" latinLnBrk="0" hangingPunct="1">
              <a:lnSpc>
                <a:spcPct val="100000"/>
              </a:lnSpc>
              <a:spcBef>
                <a:spcPct val="0"/>
              </a:spcBef>
              <a:spcAft>
                <a:spcPct val="0"/>
              </a:spcAft>
              <a:buClrTx/>
              <a:buSzPct val="100000"/>
              <a:buFontTx/>
              <a:buNone/>
              <a:tabLst/>
              <a:defRPr/>
            </a:pPr>
            <a:r>
              <a:rPr lang="en-US" sz="1200" b="0" dirty="0" smtClean="0">
                <a:solidFill>
                  <a:schemeClr val="bg1"/>
                </a:solidFill>
                <a:latin typeface="Huawei Sans" panose="020C0503030203020204" pitchFamily="34" charset="0"/>
              </a:rPr>
              <a:t>Asset management</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8" name="图片 147" descr="云AP蓝.png"/>
          <p:cNvPicPr>
            <a:picLocks noChangeAspect="1"/>
          </p:cNvPicPr>
          <p:nvPr/>
        </p:nvPicPr>
        <p:blipFill>
          <a:blip r:embed="rId6" cstate="print"/>
          <a:stretch>
            <a:fillRect/>
          </a:stretch>
        </p:blipFill>
        <p:spPr bwMode="gray">
          <a:xfrm>
            <a:off x="8406012" y="5529919"/>
            <a:ext cx="368550" cy="301541"/>
          </a:xfrm>
          <a:prstGeom prst="rect">
            <a:avLst/>
          </a:prstGeom>
        </p:spPr>
      </p:pic>
      <p:pic>
        <p:nvPicPr>
          <p:cNvPr id="149" name="图片 148" descr="wifi信号蓝.png"/>
          <p:cNvPicPr>
            <a:picLocks noChangeAspect="1"/>
          </p:cNvPicPr>
          <p:nvPr/>
        </p:nvPicPr>
        <p:blipFill>
          <a:blip r:embed="rId5" cstate="print"/>
          <a:stretch>
            <a:fillRect/>
          </a:stretch>
        </p:blipFill>
        <p:spPr bwMode="gray">
          <a:xfrm rot="16200000">
            <a:off x="7902089" y="5545340"/>
            <a:ext cx="352590" cy="295240"/>
          </a:xfrm>
          <a:prstGeom prst="rect">
            <a:avLst/>
          </a:prstGeom>
        </p:spPr>
      </p:pic>
      <p:pic>
        <p:nvPicPr>
          <p:cNvPr id="150" name="图片 149" descr="wifi信号蓝.png"/>
          <p:cNvPicPr>
            <a:picLocks noChangeAspect="1"/>
          </p:cNvPicPr>
          <p:nvPr/>
        </p:nvPicPr>
        <p:blipFill>
          <a:blip r:embed="rId5" cstate="print"/>
          <a:stretch>
            <a:fillRect/>
          </a:stretch>
        </p:blipFill>
        <p:spPr bwMode="gray">
          <a:xfrm rot="5400000">
            <a:off x="8925895" y="5545340"/>
            <a:ext cx="352590" cy="295240"/>
          </a:xfrm>
          <a:prstGeom prst="rect">
            <a:avLst/>
          </a:prstGeom>
        </p:spPr>
      </p:pic>
      <p:sp>
        <p:nvSpPr>
          <p:cNvPr id="151" name="文本框 150"/>
          <p:cNvSpPr txBox="1"/>
          <p:nvPr/>
        </p:nvSpPr>
        <p:spPr bwMode="gray">
          <a:xfrm>
            <a:off x="6553623" y="5462066"/>
            <a:ext cx="1332416" cy="461665"/>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2.4 GHz (Wi-Fi) </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Channel-6</a:t>
            </a:r>
            <a:endParaRPr lang="en-US" sz="1200" b="0" dirty="0">
              <a:solidFill>
                <a:prstClr val="black"/>
              </a:solidFill>
              <a:latin typeface="Huawei Sans" panose="020C0503030203020204" pitchFamily="34" charset="0"/>
            </a:endParaRPr>
          </a:p>
        </p:txBody>
      </p:sp>
      <p:sp>
        <p:nvSpPr>
          <p:cNvPr id="152" name="文本框 151"/>
          <p:cNvSpPr txBox="1"/>
          <p:nvPr/>
        </p:nvSpPr>
        <p:spPr bwMode="gray">
          <a:xfrm>
            <a:off x="9249810" y="5462066"/>
            <a:ext cx="1247457" cy="461665"/>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2.4 GHz (RFID)</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Channel-11</a:t>
            </a:r>
            <a:endParaRPr lang="en-US" sz="1200" b="0" dirty="0">
              <a:solidFill>
                <a:prstClr val="black"/>
              </a:solidFill>
              <a:latin typeface="Huawei Sans" panose="020C0503030203020204" pitchFamily="34" charset="0"/>
            </a:endParaRPr>
          </a:p>
        </p:txBody>
      </p:sp>
      <p:pic>
        <p:nvPicPr>
          <p:cNvPr id="153" name="图片 152" descr="SAN网络-蓝.png"/>
          <p:cNvPicPr>
            <a:picLocks noChangeAspect="1"/>
          </p:cNvPicPr>
          <p:nvPr/>
        </p:nvPicPr>
        <p:blipFill>
          <a:blip r:embed="rId3" cstate="print"/>
          <a:stretch>
            <a:fillRect/>
          </a:stretch>
        </p:blipFill>
        <p:spPr bwMode="gray">
          <a:xfrm>
            <a:off x="6202343" y="5516665"/>
            <a:ext cx="243218" cy="398465"/>
          </a:xfrm>
          <a:prstGeom prst="rect">
            <a:avLst/>
          </a:prstGeom>
        </p:spPr>
      </p:pic>
      <p:pic>
        <p:nvPicPr>
          <p:cNvPr id="154" name="图片 131" descr="数据中心-蓝.png"/>
          <p:cNvPicPr>
            <a:picLocks noChangeAspect="1"/>
          </p:cNvPicPr>
          <p:nvPr/>
        </p:nvPicPr>
        <p:blipFill>
          <a:blip r:embed="rId13" cstate="print"/>
          <a:stretch>
            <a:fillRect/>
          </a:stretch>
        </p:blipFill>
        <p:spPr bwMode="gray">
          <a:xfrm>
            <a:off x="10572948" y="5501245"/>
            <a:ext cx="302916" cy="407408"/>
          </a:xfrm>
          <a:prstGeom prst="rect">
            <a:avLst/>
          </a:prstGeom>
        </p:spPr>
      </p:pic>
    </p:spTree>
    <p:extLst>
      <p:ext uri="{BB962C8B-B14F-4D97-AF65-F5344CB8AC3E}">
        <p14:creationId xmlns:p14="http://schemas.microsoft.com/office/powerpoint/2010/main" val="235058619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Rounded Rectangle 96"/>
          <p:cNvSpPr/>
          <p:nvPr/>
        </p:nvSpPr>
        <p:spPr bwMode="gray">
          <a:xfrm>
            <a:off x="851281" y="3600261"/>
            <a:ext cx="1319030" cy="951692"/>
          </a:xfrm>
          <a:prstGeom prst="roundRect">
            <a:avLst>
              <a:gd name="adj" fmla="val 7423"/>
            </a:avLst>
          </a:prstGeom>
          <a:pattFill prst="dkUpDiag">
            <a:fgClr>
              <a:srgbClr val="E3F6F8"/>
            </a:fgClr>
            <a:bgClr>
              <a:schemeClr val="bg1"/>
            </a:bgClr>
          </a:patt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Rounded Rectangle 96"/>
          <p:cNvSpPr/>
          <p:nvPr/>
        </p:nvSpPr>
        <p:spPr bwMode="gray">
          <a:xfrm>
            <a:off x="2272641" y="3319429"/>
            <a:ext cx="2879951" cy="752827"/>
          </a:xfrm>
          <a:prstGeom prst="roundRect">
            <a:avLst>
              <a:gd name="adj" fmla="val 7423"/>
            </a:avLst>
          </a:prstGeom>
          <a:pattFill prst="dkUpDiag">
            <a:fgClr>
              <a:srgbClr val="F8E0E2"/>
            </a:fgClr>
            <a:bgClr>
              <a:schemeClr val="bg1"/>
            </a:bgClr>
          </a:pattFill>
          <a:ln>
            <a:solidFill>
              <a:srgbClr val="EEB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ounded Rectangle 96"/>
          <p:cNvSpPr/>
          <p:nvPr/>
        </p:nvSpPr>
        <p:spPr bwMode="gray">
          <a:xfrm>
            <a:off x="2272641" y="4153442"/>
            <a:ext cx="2879951" cy="1929641"/>
          </a:xfrm>
          <a:prstGeom prst="roundRect">
            <a:avLst>
              <a:gd name="adj" fmla="val 7423"/>
            </a:avLst>
          </a:prstGeom>
          <a:pattFill prst="dkUpDiag">
            <a:fgClr>
              <a:srgbClr val="E7F3E1"/>
            </a:fgClr>
            <a:bgClr>
              <a:schemeClr val="bg1"/>
            </a:bgClr>
          </a:pattFill>
          <a:ln>
            <a:solidFill>
              <a:srgbClr val="D0E8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任意多边形 215"/>
          <p:cNvSpPr/>
          <p:nvPr/>
        </p:nvSpPr>
        <p:spPr bwMode="gray">
          <a:xfrm>
            <a:off x="2553953" y="4531551"/>
            <a:ext cx="1863004" cy="915295"/>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Security Zone Design</a:t>
            </a:r>
            <a:endParaRPr lang="en-US" altLang="zh-CN" dirty="0">
              <a:sym typeface="Huawei Sans" panose="020C0503030203020204" pitchFamily="34" charset="0"/>
            </a:endParaRPr>
          </a:p>
        </p:txBody>
      </p:sp>
      <p:sp>
        <p:nvSpPr>
          <p:cNvPr id="15" name="文本占位符 14"/>
          <p:cNvSpPr>
            <a:spLocks noGrp="1"/>
          </p:cNvSpPr>
          <p:nvPr>
            <p:ph type="body" sz="quarter" idx="10"/>
          </p:nvPr>
        </p:nvSpPr>
        <p:spPr bwMode="gray">
          <a:xfrm>
            <a:off x="455612" y="1052514"/>
            <a:ext cx="11293476" cy="2007234"/>
          </a:xfrm>
        </p:spPr>
        <p:txBody>
          <a:bodyPr/>
          <a:lstStyle/>
          <a:p>
            <a:pPr algn="l"/>
            <a:r>
              <a:rPr lang="en-US" sz="1400" dirty="0" smtClean="0"/>
              <a:t>A security zone, also known as a zone, is a collection of networks connected through one or more interfaces, where users have the same security attributes. There are typically three types of security zones: Trust, DMZ, and </a:t>
            </a:r>
            <a:r>
              <a:rPr lang="en-US" sz="1400" dirty="0" err="1" smtClean="0"/>
              <a:t>Untrust</a:t>
            </a:r>
            <a:r>
              <a:rPr lang="en-US" sz="1400" dirty="0" smtClean="0"/>
              <a:t>.</a:t>
            </a:r>
            <a:endParaRPr lang="en-US" altLang="zh-CN" sz="1400" dirty="0" smtClean="0"/>
          </a:p>
          <a:p>
            <a:pPr marL="542925" lvl="1" indent="-247650"/>
            <a:r>
              <a:rPr lang="en-US" sz="1200" dirty="0" smtClean="0"/>
              <a:t>The Trust zone is a security zone with a high security level. It is typically used to define the zone where intranet users are located.</a:t>
            </a:r>
          </a:p>
          <a:p>
            <a:pPr marL="542925" lvl="1" indent="-247650"/>
            <a:r>
              <a:rPr lang="en-US" sz="1200" dirty="0" smtClean="0"/>
              <a:t>The DMZ is a security zone with a medium security level. It is typically used to define the zone where the servers that need to provide services for external networks are located.</a:t>
            </a:r>
          </a:p>
          <a:p>
            <a:pPr marL="542925" lvl="1" indent="-247650"/>
            <a:r>
              <a:rPr lang="en-US" sz="1200" dirty="0" smtClean="0"/>
              <a:t>The </a:t>
            </a:r>
            <a:r>
              <a:rPr lang="en-US" sz="1200" dirty="0" err="1" smtClean="0"/>
              <a:t>Untrust</a:t>
            </a:r>
            <a:r>
              <a:rPr lang="en-US" sz="1200" dirty="0" smtClean="0"/>
              <a:t> zone is a security zone with a low security level. It is typically used to define insecure networks such as the Internet.</a:t>
            </a:r>
            <a:endParaRPr lang="en-US" altLang="zh-CN" sz="1200" dirty="0"/>
          </a:p>
        </p:txBody>
      </p:sp>
      <p:sp>
        <p:nvSpPr>
          <p:cNvPr id="64" name="圆角矩形 75"/>
          <p:cNvSpPr/>
          <p:nvPr/>
        </p:nvSpPr>
        <p:spPr bwMode="gray">
          <a:xfrm>
            <a:off x="6297876" y="3404168"/>
            <a:ext cx="482883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Security zone planning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75"/>
          <p:cNvSpPr/>
          <p:nvPr/>
        </p:nvSpPr>
        <p:spPr bwMode="gray">
          <a:xfrm>
            <a:off x="6297877" y="3800167"/>
            <a:ext cx="4828832" cy="228291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176213" indent="-176213" fontAlgn="ctr">
              <a:lnSpc>
                <a:spcPct val="15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 campus intranet is considered secure, but is faced with security threats from the outside. Therefore, assign the Internet to the </a:t>
            </a:r>
            <a:r>
              <a:rPr lang="en-US" sz="1200" dirty="0" err="1" smtClean="0">
                <a:solidFill>
                  <a:schemeClr val="tx1"/>
                </a:solidFill>
                <a:latin typeface="Huawei Sans" panose="020C0503030203020204" pitchFamily="34" charset="0"/>
              </a:rPr>
              <a:t>Untrust</a:t>
            </a:r>
            <a:r>
              <a:rPr lang="en-US" sz="1200" dirty="0" smtClean="0">
                <a:solidFill>
                  <a:schemeClr val="tx1"/>
                </a:solidFill>
                <a:latin typeface="Huawei Sans" panose="020C0503030203020204" pitchFamily="34" charset="0"/>
              </a:rPr>
              <a:t> zone and the campus intranet to the Trust zone. Deploy security devices at the campus network egress to isolate the intranet from the Internet and defend the intranet against external threats. Allocate the data center to the DMZ, and deploy firewalls in the DMZ to isolate traffic between the campus intranet and servers in the data center.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27739" y="3977215"/>
            <a:ext cx="337091" cy="275801"/>
          </a:xfrm>
          <a:prstGeom prst="rect">
            <a:avLst/>
          </a:prstGeom>
        </p:spPr>
      </p:pic>
      <p:pic>
        <p:nvPicPr>
          <p:cNvPr id="15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91847" y="3977215"/>
            <a:ext cx="337091" cy="275801"/>
          </a:xfrm>
          <a:prstGeom prst="rect">
            <a:avLst/>
          </a:prstGeom>
        </p:spPr>
      </p:pic>
      <p:cxnSp>
        <p:nvCxnSpPr>
          <p:cNvPr id="161" name="Straight Connector 93"/>
          <p:cNvCxnSpPr>
            <a:stCxn id="150" idx="3"/>
            <a:endCxn id="149" idx="1"/>
          </p:cNvCxnSpPr>
          <p:nvPr/>
        </p:nvCxnSpPr>
        <p:spPr bwMode="gray">
          <a:xfrm>
            <a:off x="3228938" y="4115116"/>
            <a:ext cx="49880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8" name="Straight Connector 79"/>
          <p:cNvCxnSpPr/>
          <p:nvPr/>
        </p:nvCxnSpPr>
        <p:spPr bwMode="gray">
          <a:xfrm flipH="1" flipV="1">
            <a:off x="1574902" y="4115116"/>
            <a:ext cx="1315715" cy="0"/>
          </a:xfrm>
          <a:prstGeom prst="line">
            <a:avLst/>
          </a:prstGeom>
          <a:noFill/>
          <a:ln w="19050" cap="flat" cmpd="sng" algn="ctr">
            <a:solidFill>
              <a:sysClr val="windowText" lastClr="000000"/>
            </a:solidFill>
            <a:prstDash val="solid"/>
            <a:miter lim="800000"/>
          </a:ln>
          <a:effectLst/>
        </p:spPr>
      </p:cxnSp>
      <p:sp>
        <p:nvSpPr>
          <p:cNvPr id="190" name="Freeform 159"/>
          <p:cNvSpPr/>
          <p:nvPr/>
        </p:nvSpPr>
        <p:spPr bwMode="gray">
          <a:xfrm flipH="1">
            <a:off x="977235" y="3877409"/>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12700"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white">
                    <a:lumMod val="50000"/>
                  </a:prstClr>
                </a:solidFill>
                <a:latin typeface="Huawei Sans" panose="020C0503030203020204" pitchFamily="34" charset="0"/>
              </a:rPr>
              <a:t>Data center</a:t>
            </a:r>
            <a:endParaRPr kumimoji="0" lang="en-US" sz="120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5" name="Straight Connector 53"/>
          <p:cNvCxnSpPr>
            <a:stCxn id="150" idx="2"/>
            <a:endCxn id="222" idx="0"/>
          </p:cNvCxnSpPr>
          <p:nvPr/>
        </p:nvCxnSpPr>
        <p:spPr bwMode="gray">
          <a:xfrm flipH="1">
            <a:off x="3060392" y="4253016"/>
            <a:ext cx="1" cy="278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53"/>
          <p:cNvCxnSpPr>
            <a:stCxn id="149" idx="2"/>
            <a:endCxn id="263" idx="0"/>
          </p:cNvCxnSpPr>
          <p:nvPr/>
        </p:nvCxnSpPr>
        <p:spPr bwMode="gray">
          <a:xfrm flipH="1">
            <a:off x="3896284" y="4253016"/>
            <a:ext cx="1" cy="278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5" name="TextBox 86"/>
          <p:cNvSpPr txBox="1"/>
          <p:nvPr/>
        </p:nvSpPr>
        <p:spPr bwMode="gray">
          <a:xfrm>
            <a:off x="4560718" y="4154779"/>
            <a:ext cx="569387" cy="276999"/>
          </a:xfrm>
          <a:prstGeom prst="rect">
            <a:avLst/>
          </a:prstGeom>
          <a:noFill/>
        </p:spPr>
        <p:txBody>
          <a:bodyPr wrap="none" rtlCol="0">
            <a:spAutoFit/>
          </a:bodyPr>
          <a:lstStyle/>
          <a:p>
            <a:pPr fontAlgn="ctr"/>
            <a:r>
              <a:rPr lang="en-US" sz="1200" b="1" dirty="0" smtClean="0">
                <a:latin typeface="Huawei Sans" panose="020C0503030203020204" pitchFamily="34" charset="0"/>
              </a:rPr>
              <a:t>Trust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2" name="图片 86" descr="核心交换机.png"/>
          <p:cNvPicPr>
            <a:picLocks noChangeAspect="1"/>
          </p:cNvPicPr>
          <p:nvPr/>
        </p:nvPicPr>
        <p:blipFill>
          <a:blip r:embed="rId4" cstate="print"/>
          <a:stretch>
            <a:fillRect/>
          </a:stretch>
        </p:blipFill>
        <p:spPr bwMode="gray">
          <a:xfrm>
            <a:off x="2890617" y="4531551"/>
            <a:ext cx="339550" cy="277814"/>
          </a:xfrm>
          <a:prstGeom prst="rect">
            <a:avLst/>
          </a:prstGeom>
        </p:spPr>
      </p:pic>
      <p:pic>
        <p:nvPicPr>
          <p:cNvPr id="223" name="图片 87" descr="汇聚交换机.png"/>
          <p:cNvPicPr>
            <a:picLocks noChangeAspect="1"/>
          </p:cNvPicPr>
          <p:nvPr/>
        </p:nvPicPr>
        <p:blipFill>
          <a:blip r:embed="rId5" cstate="print"/>
          <a:stretch>
            <a:fillRect/>
          </a:stretch>
        </p:blipFill>
        <p:spPr bwMode="gray">
          <a:xfrm>
            <a:off x="2779340" y="5297614"/>
            <a:ext cx="260030" cy="212753"/>
          </a:xfrm>
          <a:prstGeom prst="rect">
            <a:avLst/>
          </a:prstGeom>
        </p:spPr>
      </p:pic>
      <p:pic>
        <p:nvPicPr>
          <p:cNvPr id="224" name="图片 105" descr="AP.png"/>
          <p:cNvPicPr>
            <a:picLocks noChangeAspect="1"/>
          </p:cNvPicPr>
          <p:nvPr/>
        </p:nvPicPr>
        <p:blipFill>
          <a:blip r:embed="rId6" cstate="print"/>
          <a:stretch>
            <a:fillRect/>
          </a:stretch>
        </p:blipFill>
        <p:spPr bwMode="gray">
          <a:xfrm>
            <a:off x="4681557" y="5857932"/>
            <a:ext cx="260030" cy="212753"/>
          </a:xfrm>
          <a:prstGeom prst="rect">
            <a:avLst/>
          </a:prstGeom>
        </p:spPr>
      </p:pic>
      <p:pic>
        <p:nvPicPr>
          <p:cNvPr id="225" name="图片 76" descr="接入交换机.png"/>
          <p:cNvPicPr>
            <a:picLocks noChangeAspect="1"/>
          </p:cNvPicPr>
          <p:nvPr/>
        </p:nvPicPr>
        <p:blipFill>
          <a:blip r:embed="rId7" cstate="print"/>
          <a:stretch>
            <a:fillRect/>
          </a:stretch>
        </p:blipFill>
        <p:spPr bwMode="gray">
          <a:xfrm>
            <a:off x="2779340" y="5857932"/>
            <a:ext cx="260030" cy="212753"/>
          </a:xfrm>
          <a:prstGeom prst="rect">
            <a:avLst/>
          </a:prstGeom>
        </p:spPr>
      </p:pic>
      <p:pic>
        <p:nvPicPr>
          <p:cNvPr id="226" name="图片 76" descr="接入交换机.png"/>
          <p:cNvPicPr>
            <a:picLocks noChangeAspect="1"/>
          </p:cNvPicPr>
          <p:nvPr/>
        </p:nvPicPr>
        <p:blipFill>
          <a:blip r:embed="rId7" cstate="print"/>
          <a:stretch>
            <a:fillRect/>
          </a:stretch>
        </p:blipFill>
        <p:spPr bwMode="gray">
          <a:xfrm>
            <a:off x="3933492" y="5857932"/>
            <a:ext cx="260030" cy="212753"/>
          </a:xfrm>
          <a:prstGeom prst="rect">
            <a:avLst/>
          </a:prstGeom>
        </p:spPr>
      </p:pic>
      <p:pic>
        <p:nvPicPr>
          <p:cNvPr id="227" name="图片 87" descr="汇聚交换机.png"/>
          <p:cNvPicPr>
            <a:picLocks noChangeAspect="1"/>
          </p:cNvPicPr>
          <p:nvPr/>
        </p:nvPicPr>
        <p:blipFill>
          <a:blip r:embed="rId5" cstate="print"/>
          <a:stretch>
            <a:fillRect/>
          </a:stretch>
        </p:blipFill>
        <p:spPr bwMode="gray">
          <a:xfrm>
            <a:off x="3933492" y="5297614"/>
            <a:ext cx="260030" cy="212753"/>
          </a:xfrm>
          <a:prstGeom prst="rect">
            <a:avLst/>
          </a:prstGeom>
        </p:spPr>
      </p:pic>
      <p:cxnSp>
        <p:nvCxnSpPr>
          <p:cNvPr id="228" name="Straight Connector 166"/>
          <p:cNvCxnSpPr>
            <a:stCxn id="223" idx="2"/>
            <a:endCxn id="225" idx="0"/>
          </p:cNvCxnSpPr>
          <p:nvPr/>
        </p:nvCxnSpPr>
        <p:spPr bwMode="gray">
          <a:xfrm>
            <a:off x="2909355" y="5510366"/>
            <a:ext cx="0" cy="3475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166"/>
          <p:cNvCxnSpPr>
            <a:stCxn id="227" idx="2"/>
            <a:endCxn id="226" idx="0"/>
          </p:cNvCxnSpPr>
          <p:nvPr/>
        </p:nvCxnSpPr>
        <p:spPr bwMode="gray">
          <a:xfrm>
            <a:off x="4063508" y="5510366"/>
            <a:ext cx="0" cy="3475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166"/>
          <p:cNvCxnSpPr>
            <a:stCxn id="224" idx="1"/>
            <a:endCxn id="226" idx="3"/>
          </p:cNvCxnSpPr>
          <p:nvPr/>
        </p:nvCxnSpPr>
        <p:spPr bwMode="gray">
          <a:xfrm flipH="1">
            <a:off x="4193523" y="5964308"/>
            <a:ext cx="4880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4" name="文本框 253"/>
          <p:cNvSpPr txBox="1"/>
          <p:nvPr/>
        </p:nvSpPr>
        <p:spPr bwMode="gray">
          <a:xfrm>
            <a:off x="3099715" y="4915376"/>
            <a:ext cx="676788"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Fabric</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TextBox 86"/>
          <p:cNvSpPr txBox="1"/>
          <p:nvPr/>
        </p:nvSpPr>
        <p:spPr bwMode="gray">
          <a:xfrm>
            <a:off x="4414238" y="3351311"/>
            <a:ext cx="750526" cy="276999"/>
          </a:xfrm>
          <a:prstGeom prst="rect">
            <a:avLst/>
          </a:prstGeom>
          <a:noFill/>
        </p:spPr>
        <p:txBody>
          <a:bodyPr wrap="none" rtlCol="0">
            <a:spAutoFit/>
          </a:bodyPr>
          <a:lstStyle/>
          <a:p>
            <a:pPr fontAlgn="ctr"/>
            <a:r>
              <a:rPr lang="en-US" sz="1200" b="1" dirty="0" err="1" smtClean="0">
                <a:latin typeface="Huawei Sans" panose="020C0503030203020204" pitchFamily="34" charset="0"/>
              </a:rPr>
              <a:t>Untrust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TextBox 86"/>
          <p:cNvSpPr txBox="1"/>
          <p:nvPr/>
        </p:nvSpPr>
        <p:spPr bwMode="gray">
          <a:xfrm>
            <a:off x="1599664" y="3633083"/>
            <a:ext cx="535724" cy="276999"/>
          </a:xfrm>
          <a:prstGeom prst="rect">
            <a:avLst/>
          </a:prstGeom>
          <a:noFill/>
        </p:spPr>
        <p:txBody>
          <a:bodyPr wrap="none" rtlCol="0">
            <a:spAutoFit/>
          </a:bodyPr>
          <a:lstStyle/>
          <a:p>
            <a:pPr fontAlgn="ctr"/>
            <a:r>
              <a:rPr lang="en-US" sz="1200" b="1" dirty="0" smtClean="0">
                <a:latin typeface="Huawei Sans" panose="020C0503030203020204" pitchFamily="34" charset="0"/>
              </a:rPr>
              <a:t>DMZ</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3" name="图片 86" descr="核心交换机.png"/>
          <p:cNvPicPr>
            <a:picLocks noChangeAspect="1"/>
          </p:cNvPicPr>
          <p:nvPr/>
        </p:nvPicPr>
        <p:blipFill>
          <a:blip r:embed="rId4" cstate="print"/>
          <a:stretch>
            <a:fillRect/>
          </a:stretch>
        </p:blipFill>
        <p:spPr bwMode="gray">
          <a:xfrm>
            <a:off x="3726509" y="4531551"/>
            <a:ext cx="339550" cy="277814"/>
          </a:xfrm>
          <a:prstGeom prst="rect">
            <a:avLst/>
          </a:prstGeom>
        </p:spPr>
      </p:pic>
      <p:cxnSp>
        <p:nvCxnSpPr>
          <p:cNvPr id="264" name="Straight Connector 53"/>
          <p:cNvCxnSpPr>
            <a:stCxn id="150" idx="2"/>
            <a:endCxn id="263" idx="0"/>
          </p:cNvCxnSpPr>
          <p:nvPr/>
        </p:nvCxnSpPr>
        <p:spPr bwMode="gray">
          <a:xfrm>
            <a:off x="3060393" y="4253016"/>
            <a:ext cx="835891" cy="278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53"/>
          <p:cNvCxnSpPr>
            <a:stCxn id="149" idx="2"/>
          </p:cNvCxnSpPr>
          <p:nvPr/>
        </p:nvCxnSpPr>
        <p:spPr bwMode="gray">
          <a:xfrm flipH="1">
            <a:off x="3060393" y="4253016"/>
            <a:ext cx="835892" cy="2680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53"/>
          <p:cNvCxnSpPr/>
          <p:nvPr/>
        </p:nvCxnSpPr>
        <p:spPr bwMode="gray">
          <a:xfrm flipH="1">
            <a:off x="3060392" y="3702701"/>
            <a:ext cx="1" cy="278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53"/>
          <p:cNvCxnSpPr/>
          <p:nvPr/>
        </p:nvCxnSpPr>
        <p:spPr bwMode="gray">
          <a:xfrm flipH="1">
            <a:off x="3901889" y="3702701"/>
            <a:ext cx="1" cy="278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7" name="Group 17"/>
          <p:cNvGrpSpPr/>
          <p:nvPr/>
        </p:nvGrpSpPr>
        <p:grpSpPr bwMode="gray">
          <a:xfrm>
            <a:off x="2678555" y="3449789"/>
            <a:ext cx="740908" cy="375207"/>
            <a:chOff x="8023910" y="4961247"/>
            <a:chExt cx="740908" cy="375207"/>
          </a:xfrm>
        </p:grpSpPr>
        <p:grpSp>
          <p:nvGrpSpPr>
            <p:cNvPr id="198"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200"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9" name="TextBox 114"/>
            <p:cNvSpPr txBox="1"/>
            <p:nvPr/>
          </p:nvSpPr>
          <p:spPr bwMode="gray">
            <a:xfrm>
              <a:off x="8023910" y="5059455"/>
              <a:ext cx="74090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Internet</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6" name="Group 115"/>
          <p:cNvGrpSpPr/>
          <p:nvPr/>
        </p:nvGrpSpPr>
        <p:grpSpPr bwMode="gray">
          <a:xfrm>
            <a:off x="3573090" y="3449789"/>
            <a:ext cx="633070" cy="375207"/>
            <a:chOff x="8077829" y="4961247"/>
            <a:chExt cx="633070" cy="375207"/>
          </a:xfrm>
        </p:grpSpPr>
        <p:grpSp>
          <p:nvGrpSpPr>
            <p:cNvPr id="207" name="组合 35"/>
            <p:cNvGrpSpPr/>
            <p:nvPr/>
          </p:nvGrpSpPr>
          <p:grpSpPr bwMode="gray">
            <a:xfrm>
              <a:off x="8077829" y="4961247"/>
              <a:ext cx="633070" cy="358898"/>
              <a:chOff x="3269076" y="1744970"/>
              <a:chExt cx="1860118" cy="1054529"/>
            </a:xfrm>
            <a:solidFill>
              <a:sysClr val="window" lastClr="FFFFFF">
                <a:lumMod val="75000"/>
              </a:sysClr>
            </a:solidFill>
          </p:grpSpPr>
          <p:sp>
            <p:nvSpPr>
              <p:cNvPr id="20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8" name="TextBox 117"/>
            <p:cNvSpPr txBox="1"/>
            <p:nvPr/>
          </p:nvSpPr>
          <p:spPr bwMode="gray">
            <a:xfrm>
              <a:off x="8118488" y="5059455"/>
              <a:ext cx="551754"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smtClean="0">
                  <a:solidFill>
                    <a:prstClr val="black"/>
                  </a:solidFill>
                  <a:latin typeface="Huawei Sans" panose="020C0503030203020204" pitchFamily="34" charset="0"/>
                </a:rPr>
                <a:t>WAN</a:t>
              </a:r>
              <a:endParaRPr kumimoji="0" lang="en-US" altLang="zh-CN" sz="120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44852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Security Policy Design</a:t>
            </a:r>
            <a:endParaRPr lang="en-US" altLang="zh-CN" dirty="0"/>
          </a:p>
        </p:txBody>
      </p:sp>
      <p:sp>
        <p:nvSpPr>
          <p:cNvPr id="3" name="文本占位符 2"/>
          <p:cNvSpPr>
            <a:spLocks noGrp="1"/>
          </p:cNvSpPr>
          <p:nvPr>
            <p:ph type="body" sz="quarter" idx="10"/>
          </p:nvPr>
        </p:nvSpPr>
        <p:spPr bwMode="gray">
          <a:xfrm>
            <a:off x="455612" y="1052514"/>
            <a:ext cx="11293476" cy="1137593"/>
          </a:xfrm>
        </p:spPr>
        <p:txBody>
          <a:bodyPr/>
          <a:lstStyle/>
          <a:p>
            <a:pPr algn="l"/>
            <a:r>
              <a:rPr lang="en-US" sz="1600" smtClean="0"/>
              <a:t>After security zones are created on the firewall, these security zones are isolated from each other by default. To enable communication between security zones (for example, the campus intranet accesses the Internet), you need to configure Layer 3 connectivity and security policies on the firewall.</a:t>
            </a:r>
            <a:endParaRPr lang="en-US" altLang="zh-CN" sz="1600" dirty="0"/>
          </a:p>
        </p:txBody>
      </p:sp>
      <p:sp>
        <p:nvSpPr>
          <p:cNvPr id="4" name="文本框 3"/>
          <p:cNvSpPr txBox="1"/>
          <p:nvPr/>
        </p:nvSpPr>
        <p:spPr bwMode="gray">
          <a:xfrm>
            <a:off x="1946303" y="3157635"/>
            <a:ext cx="3395243" cy="1534556"/>
          </a:xfrm>
          <a:prstGeom prst="rect">
            <a:avLst/>
          </a:prstGeom>
          <a:solidFill>
            <a:schemeClr val="bg1">
              <a:lumMod val="95000"/>
            </a:schemeClr>
          </a:solidFill>
          <a:ln>
            <a:solidFill>
              <a:schemeClr val="bg1">
                <a:lumMod val="75000"/>
              </a:schemeClr>
            </a:solidFill>
          </a:ln>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4321248" y="3355735"/>
            <a:ext cx="933785" cy="248697"/>
          </a:xfrm>
          <a:prstGeom prst="rect">
            <a:avLst/>
          </a:prstGeom>
          <a:solidFill>
            <a:schemeClr val="bg1">
              <a:lumMod val="65000"/>
            </a:schemeClr>
          </a:solidFill>
        </p:spPr>
        <p:txBody>
          <a:bodyPr wrap="square" rtlCol="0" anchor="ctr" anchorCtr="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err="1" smtClean="0">
                <a:solidFill>
                  <a:schemeClr val="bg1"/>
                </a:solidFill>
                <a:latin typeface="Huawei Sans" panose="020C0503030203020204" pitchFamily="34" charset="0"/>
              </a:rPr>
              <a:t>Untrust</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9" name="文本框 8"/>
          <p:cNvSpPr txBox="1"/>
          <p:nvPr/>
        </p:nvSpPr>
        <p:spPr bwMode="gray">
          <a:xfrm>
            <a:off x="3187785" y="3746820"/>
            <a:ext cx="883575"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p:cNvSpPr/>
          <p:nvPr/>
        </p:nvSpPr>
        <p:spPr bwMode="gray">
          <a:xfrm>
            <a:off x="1910439" y="3408083"/>
            <a:ext cx="144000" cy="144000"/>
          </a:xfrm>
          <a:prstGeom prst="ellipse">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4" name="文本框 13"/>
          <p:cNvSpPr txBox="1"/>
          <p:nvPr/>
        </p:nvSpPr>
        <p:spPr bwMode="gray">
          <a:xfrm>
            <a:off x="2744415" y="2345385"/>
            <a:ext cx="1769144" cy="830997"/>
          </a:xfrm>
          <a:prstGeom prst="rect">
            <a:avLst/>
          </a:prstGeom>
          <a:noFill/>
        </p:spPr>
        <p:txBody>
          <a:bodyPr wrap="square" rtlCol="0">
            <a:spAutoFit/>
          </a:bodyPr>
          <a:lstStyle/>
          <a:p>
            <a:pPr fontAlgn="ctr"/>
            <a:r>
              <a:rPr lang="en-US" sz="1200" dirty="0" smtClean="0">
                <a:latin typeface="Huawei Sans" panose="020C0503030203020204" pitchFamily="34" charset="0"/>
              </a:rPr>
              <a:t>Security policy 2</a:t>
            </a:r>
          </a:p>
          <a:p>
            <a:pPr marL="180000" indent="-180000" fontAlgn="ctr">
              <a:buFont typeface="Arial" panose="020B0604020202020204" pitchFamily="34" charset="0"/>
              <a:buChar char="•"/>
            </a:pPr>
            <a:r>
              <a:rPr lang="en-US" sz="1200" dirty="0" smtClean="0">
                <a:latin typeface="Huawei Sans" panose="020C0503030203020204" pitchFamily="34" charset="0"/>
              </a:rPr>
              <a:t>Intrusion detection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Antivirus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URL filtering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箭头连接符 15"/>
          <p:cNvCxnSpPr>
            <a:stCxn id="20" idx="3"/>
            <a:endCxn id="6" idx="1"/>
          </p:cNvCxnSpPr>
          <p:nvPr/>
        </p:nvCxnSpPr>
        <p:spPr bwMode="gray">
          <a:xfrm>
            <a:off x="2994905" y="3480084"/>
            <a:ext cx="1326343" cy="0"/>
          </a:xfrm>
          <a:prstGeom prst="straightConnector1">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2061120" y="3355735"/>
            <a:ext cx="933785" cy="248697"/>
          </a:xfrm>
          <a:prstGeom prst="rect">
            <a:avLst/>
          </a:prstGeom>
          <a:solidFill>
            <a:schemeClr val="bg1">
              <a:lumMod val="65000"/>
            </a:schemeClr>
          </a:solidFill>
        </p:spPr>
        <p:txBody>
          <a:bodyPr wrap="square" rtlCol="0" anchor="ctr" anchorCtr="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chemeClr val="bg1"/>
                </a:solidFill>
                <a:latin typeface="Huawei Sans" panose="020C0503030203020204" pitchFamily="34" charset="0"/>
              </a:rPr>
              <a:t>DMZ</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23" name="文本框 22"/>
          <p:cNvSpPr txBox="1"/>
          <p:nvPr/>
        </p:nvSpPr>
        <p:spPr bwMode="gray">
          <a:xfrm>
            <a:off x="4321248" y="4328363"/>
            <a:ext cx="933785" cy="248697"/>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defPPr>
              <a:defRPr lang="en-US"/>
            </a:defPPr>
            <a:lvl1pPr marR="0" lvl="0" indent="0" algn="ctr" defTabSz="914088" eaLnBrk="0" fontAlgn="base" hangingPunct="0">
              <a:lnSpc>
                <a:spcPct val="100000"/>
              </a:lnSpc>
              <a:spcBef>
                <a:spcPts val="0"/>
              </a:spcBef>
              <a:spcAft>
                <a:spcPct val="0"/>
              </a:spcAft>
              <a:buClrTx/>
              <a:buSzTx/>
              <a:buFontTx/>
              <a:buNone/>
              <a:tabLst/>
              <a:defRPr kumimoji="0" sz="1200" b="0" i="0" u="none" strike="noStrike" kern="0" cap="none" spc="0" normalizeH="0" baseline="0">
                <a:ln>
                  <a:noFill/>
                </a:ln>
                <a:solidFill>
                  <a:schemeClr val="bg1"/>
                </a:solidFill>
                <a:effectLst/>
                <a:uLnTx/>
                <a:uFillTx/>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VN2-Trust</a:t>
            </a:r>
            <a:endParaRPr lang="en-US" altLang="zh-CN" dirty="0">
              <a:latin typeface="Huawei Sans" panose="020C0503030203020204" pitchFamily="34" charset="0"/>
              <a:sym typeface="Huawei Sans" panose="020C0503030203020204" pitchFamily="34" charset="0"/>
            </a:endParaRPr>
          </a:p>
        </p:txBody>
      </p:sp>
      <p:cxnSp>
        <p:nvCxnSpPr>
          <p:cNvPr id="24" name="直接箭头连接符 23"/>
          <p:cNvCxnSpPr>
            <a:stCxn id="25" idx="3"/>
            <a:endCxn id="23" idx="1"/>
          </p:cNvCxnSpPr>
          <p:nvPr/>
        </p:nvCxnSpPr>
        <p:spPr bwMode="gray">
          <a:xfrm>
            <a:off x="2994905" y="4452712"/>
            <a:ext cx="1326343"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2061120" y="4328363"/>
            <a:ext cx="933785" cy="248697"/>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defPPr>
              <a:defRPr lang="en-US"/>
            </a:defPPr>
            <a:lvl1pPr marR="0" lvl="0" indent="0" algn="ctr" defTabSz="914088" eaLnBrk="0" fontAlgn="base" hangingPunct="0">
              <a:lnSpc>
                <a:spcPct val="100000"/>
              </a:lnSpc>
              <a:spcBef>
                <a:spcPts val="0"/>
              </a:spcBef>
              <a:spcAft>
                <a:spcPct val="0"/>
              </a:spcAft>
              <a:buClrTx/>
              <a:buSzTx/>
              <a:buFontTx/>
              <a:buNone/>
              <a:tabLst/>
              <a:defRPr kumimoji="0" sz="1200" b="0" i="0" u="none" strike="noStrike" kern="0" cap="none" spc="0" normalizeH="0" baseline="0">
                <a:ln>
                  <a:noFill/>
                </a:ln>
                <a:solidFill>
                  <a:schemeClr val="bg1"/>
                </a:solidFill>
                <a:effectLst/>
                <a:uLnTx/>
                <a:uFillTx/>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VN1-Trust</a:t>
            </a:r>
            <a:endParaRPr lang="en-US" altLang="zh-CN" dirty="0">
              <a:latin typeface="Huawei Sans" panose="020C0503030203020204" pitchFamily="34" charset="0"/>
              <a:sym typeface="Huawei Sans" panose="020C0503030203020204" pitchFamily="34" charset="0"/>
            </a:endParaRPr>
          </a:p>
        </p:txBody>
      </p:sp>
      <p:grpSp>
        <p:nvGrpSpPr>
          <p:cNvPr id="36" name="组合 35"/>
          <p:cNvGrpSpPr/>
          <p:nvPr/>
        </p:nvGrpSpPr>
        <p:grpSpPr bwMode="gray">
          <a:xfrm>
            <a:off x="4321248" y="2352615"/>
            <a:ext cx="909482" cy="480535"/>
            <a:chOff x="591922" y="1761021"/>
            <a:chExt cx="909482" cy="480535"/>
          </a:xfrm>
        </p:grpSpPr>
        <p:sp>
          <p:nvSpPr>
            <p:cNvPr id="37"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椭圆 38"/>
          <p:cNvSpPr/>
          <p:nvPr/>
        </p:nvSpPr>
        <p:spPr bwMode="gray">
          <a:xfrm>
            <a:off x="2443861" y="4548191"/>
            <a:ext cx="144000" cy="144000"/>
          </a:xfrm>
          <a:prstGeom prst="ellipse">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椭圆 39"/>
          <p:cNvSpPr/>
          <p:nvPr/>
        </p:nvSpPr>
        <p:spPr bwMode="gray">
          <a:xfrm>
            <a:off x="4716140" y="4548191"/>
            <a:ext cx="144000" cy="144000"/>
          </a:xfrm>
          <a:prstGeom prst="ellipse">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椭圆 40"/>
          <p:cNvSpPr/>
          <p:nvPr/>
        </p:nvSpPr>
        <p:spPr bwMode="gray">
          <a:xfrm>
            <a:off x="4703989" y="3239196"/>
            <a:ext cx="144000" cy="144000"/>
          </a:xfrm>
          <a:prstGeom prst="ellipse">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42" name="直接箭头连接符 41"/>
          <p:cNvCxnSpPr>
            <a:stCxn id="41" idx="0"/>
            <a:endCxn id="38" idx="2"/>
          </p:cNvCxnSpPr>
          <p:nvPr/>
        </p:nvCxnSpPr>
        <p:spPr bwMode="gray">
          <a:xfrm flipV="1">
            <a:off x="4775989" y="2831746"/>
            <a:ext cx="0" cy="40745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11" idx="2"/>
          </p:cNvCxnSpPr>
          <p:nvPr/>
        </p:nvCxnSpPr>
        <p:spPr bwMode="gray">
          <a:xfrm flipH="1" flipV="1">
            <a:off x="1074318" y="3478679"/>
            <a:ext cx="836121" cy="1404"/>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bwMode="gray">
          <a:xfrm>
            <a:off x="704927" y="3157635"/>
            <a:ext cx="909482" cy="480535"/>
            <a:chOff x="591922" y="1761021"/>
            <a:chExt cx="909482" cy="480535"/>
          </a:xfrm>
        </p:grpSpPr>
        <p:sp>
          <p:nvSpPr>
            <p:cNvPr id="34"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DMZ</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p:cNvCxnSpPr>
            <a:stCxn id="39" idx="4"/>
            <a:endCxn id="29" idx="0"/>
          </p:cNvCxnSpPr>
          <p:nvPr/>
        </p:nvCxnSpPr>
        <p:spPr bwMode="gray">
          <a:xfrm>
            <a:off x="2515861" y="4692191"/>
            <a:ext cx="0" cy="693386"/>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bwMode="gray">
          <a:xfrm>
            <a:off x="2061120" y="5211551"/>
            <a:ext cx="909482" cy="480535"/>
            <a:chOff x="591922" y="1761021"/>
            <a:chExt cx="909482" cy="480535"/>
          </a:xfrm>
        </p:grpSpPr>
        <p:sp>
          <p:nvSpPr>
            <p:cNvPr id="28"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VN1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3" name="直接箭头连接符 52"/>
          <p:cNvCxnSpPr/>
          <p:nvPr/>
        </p:nvCxnSpPr>
        <p:spPr bwMode="gray">
          <a:xfrm flipH="1">
            <a:off x="4785614" y="4692191"/>
            <a:ext cx="0" cy="731886"/>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bwMode="gray">
          <a:xfrm>
            <a:off x="4321248" y="5211551"/>
            <a:ext cx="909482" cy="480535"/>
            <a:chOff x="591922" y="1761021"/>
            <a:chExt cx="909482" cy="480535"/>
          </a:xfrm>
        </p:grpSpPr>
        <p:sp>
          <p:nvSpPr>
            <p:cNvPr id="31" name="Freeform 159"/>
            <p:cNvSpPr/>
            <p:nvPr/>
          </p:nvSpPr>
          <p:spPr bwMode="gray">
            <a:xfrm flipH="1">
              <a:off x="639829" y="1761021"/>
              <a:ext cx="813669" cy="48053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591922" y="1935047"/>
              <a:ext cx="909482" cy="305105"/>
            </a:xfrm>
            <a:prstGeom prst="rect">
              <a:avLst/>
            </a:prstGeom>
            <a:noFill/>
          </p:spPr>
          <p:txBody>
            <a:bodyPr wrap="square" rtlCol="0">
              <a:noAutofit/>
            </a:bodyPr>
            <a:lstStyle/>
            <a:p>
              <a:pPr algn="ctr" fontAlgn="ctr"/>
              <a:r>
                <a:rPr lang="en-US" sz="1200" dirty="0" smtClean="0">
                  <a:latin typeface="Huawei Sans" panose="020C0503030203020204" pitchFamily="34" charset="0"/>
                </a:rPr>
                <a:t>VN2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7" name="任意多边形 56"/>
          <p:cNvSpPr/>
          <p:nvPr/>
        </p:nvSpPr>
        <p:spPr bwMode="gray">
          <a:xfrm>
            <a:off x="1597795" y="2878707"/>
            <a:ext cx="3087296" cy="405381"/>
          </a:xfrm>
          <a:custGeom>
            <a:avLst/>
            <a:gdLst>
              <a:gd name="connsiteX0" fmla="*/ 3051208 w 3330063"/>
              <a:gd name="connsiteY0" fmla="*/ 0 h 422057"/>
              <a:gd name="connsiteX1" fmla="*/ 3031958 w 3330063"/>
              <a:gd name="connsiteY1" fmla="*/ 385010 h 422057"/>
              <a:gd name="connsiteX2" fmla="*/ 0 w 3330063"/>
              <a:gd name="connsiteY2" fmla="*/ 385010 h 422057"/>
              <a:gd name="connsiteX0" fmla="*/ 3051208 w 3286149"/>
              <a:gd name="connsiteY0" fmla="*/ 0 h 398822"/>
              <a:gd name="connsiteX1" fmla="*/ 2954956 w 3286149"/>
              <a:gd name="connsiteY1" fmla="*/ 327258 h 398822"/>
              <a:gd name="connsiteX2" fmla="*/ 0 w 3286149"/>
              <a:gd name="connsiteY2" fmla="*/ 385010 h 398822"/>
              <a:gd name="connsiteX0" fmla="*/ 3051208 w 3140831"/>
              <a:gd name="connsiteY0" fmla="*/ 0 h 405381"/>
              <a:gd name="connsiteX1" fmla="*/ 2954956 w 3140831"/>
              <a:gd name="connsiteY1" fmla="*/ 327258 h 405381"/>
              <a:gd name="connsiteX2" fmla="*/ 0 w 3140831"/>
              <a:gd name="connsiteY2" fmla="*/ 385010 h 405381"/>
              <a:gd name="connsiteX0" fmla="*/ 3051208 w 3066085"/>
              <a:gd name="connsiteY0" fmla="*/ 0 h 405381"/>
              <a:gd name="connsiteX1" fmla="*/ 2954956 w 3066085"/>
              <a:gd name="connsiteY1" fmla="*/ 327258 h 405381"/>
              <a:gd name="connsiteX2" fmla="*/ 0 w 3066085"/>
              <a:gd name="connsiteY2" fmla="*/ 385010 h 405381"/>
              <a:gd name="connsiteX0" fmla="*/ 3051208 w 3087296"/>
              <a:gd name="connsiteY0" fmla="*/ 0 h 405381"/>
              <a:gd name="connsiteX1" fmla="*/ 3070459 w 3087296"/>
              <a:gd name="connsiteY1" fmla="*/ 327258 h 405381"/>
              <a:gd name="connsiteX2" fmla="*/ 0 w 3087296"/>
              <a:gd name="connsiteY2" fmla="*/ 385010 h 405381"/>
            </a:gdLst>
            <a:ahLst/>
            <a:cxnLst>
              <a:cxn ang="0">
                <a:pos x="connsiteX0" y="connsiteY0"/>
              </a:cxn>
              <a:cxn ang="0">
                <a:pos x="connsiteX1" y="connsiteY1"/>
              </a:cxn>
              <a:cxn ang="0">
                <a:pos x="connsiteX2" y="connsiteY2"/>
              </a:cxn>
            </a:cxnLst>
            <a:rect l="l" t="t" r="r" b="b"/>
            <a:pathLst>
              <a:path w="3087296" h="405381">
                <a:moveTo>
                  <a:pt x="3051208" y="0"/>
                </a:moveTo>
                <a:cubicBezTo>
                  <a:pt x="3112970" y="170047"/>
                  <a:pt x="3078481" y="234214"/>
                  <a:pt x="3070459" y="327258"/>
                </a:cubicBezTo>
                <a:cubicBezTo>
                  <a:pt x="3062437" y="420302"/>
                  <a:pt x="1261711" y="417094"/>
                  <a:pt x="0" y="385010"/>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8" name="任意多边形 57"/>
          <p:cNvSpPr/>
          <p:nvPr/>
        </p:nvSpPr>
        <p:spPr bwMode="gray">
          <a:xfrm>
            <a:off x="2628234" y="4577908"/>
            <a:ext cx="2010618" cy="620485"/>
          </a:xfrm>
          <a:custGeom>
            <a:avLst/>
            <a:gdLst>
              <a:gd name="connsiteX0" fmla="*/ 182177 w 2316056"/>
              <a:gd name="connsiteY0" fmla="*/ 716935 h 737645"/>
              <a:gd name="connsiteX1" fmla="*/ 153302 w 2316056"/>
              <a:gd name="connsiteY1" fmla="*/ 659184 h 737645"/>
              <a:gd name="connsiteX2" fmla="*/ 143676 w 2316056"/>
              <a:gd name="connsiteY2" fmla="*/ 81668 h 737645"/>
              <a:gd name="connsiteX3" fmla="*/ 2107230 w 2316056"/>
              <a:gd name="connsiteY3" fmla="*/ 62418 h 737645"/>
              <a:gd name="connsiteX4" fmla="*/ 2164982 w 2316056"/>
              <a:gd name="connsiteY4" fmla="*/ 630308 h 737645"/>
              <a:gd name="connsiteX0" fmla="*/ 173357 w 2307236"/>
              <a:gd name="connsiteY0" fmla="*/ 716935 h 716935"/>
              <a:gd name="connsiteX1" fmla="*/ 134856 w 2307236"/>
              <a:gd name="connsiteY1" fmla="*/ 81668 h 716935"/>
              <a:gd name="connsiteX2" fmla="*/ 2098410 w 2307236"/>
              <a:gd name="connsiteY2" fmla="*/ 62418 h 716935"/>
              <a:gd name="connsiteX3" fmla="*/ 2156162 w 2307236"/>
              <a:gd name="connsiteY3" fmla="*/ 630308 h 716935"/>
              <a:gd name="connsiteX0" fmla="*/ 38520 w 2172399"/>
              <a:gd name="connsiteY0" fmla="*/ 713695 h 713695"/>
              <a:gd name="connsiteX1" fmla="*/ 19 w 2172399"/>
              <a:gd name="connsiteY1" fmla="*/ 78428 h 713695"/>
              <a:gd name="connsiteX2" fmla="*/ 1963573 w 2172399"/>
              <a:gd name="connsiteY2" fmla="*/ 59178 h 713695"/>
              <a:gd name="connsiteX3" fmla="*/ 2021325 w 2172399"/>
              <a:gd name="connsiteY3" fmla="*/ 627068 h 713695"/>
              <a:gd name="connsiteX0" fmla="*/ 55318 w 2189197"/>
              <a:gd name="connsiteY0" fmla="*/ 691293 h 691293"/>
              <a:gd name="connsiteX1" fmla="*/ 16817 w 2189197"/>
              <a:gd name="connsiteY1" fmla="*/ 56026 h 691293"/>
              <a:gd name="connsiteX2" fmla="*/ 1980371 w 2189197"/>
              <a:gd name="connsiteY2" fmla="*/ 36776 h 691293"/>
              <a:gd name="connsiteX3" fmla="*/ 2038123 w 2189197"/>
              <a:gd name="connsiteY3" fmla="*/ 604666 h 691293"/>
              <a:gd name="connsiteX0" fmla="*/ 55318 w 2089546"/>
              <a:gd name="connsiteY0" fmla="*/ 712549 h 712549"/>
              <a:gd name="connsiteX1" fmla="*/ 16817 w 2089546"/>
              <a:gd name="connsiteY1" fmla="*/ 77282 h 712549"/>
              <a:gd name="connsiteX2" fmla="*/ 1980371 w 2089546"/>
              <a:gd name="connsiteY2" fmla="*/ 58032 h 712549"/>
              <a:gd name="connsiteX3" fmla="*/ 2038123 w 2089546"/>
              <a:gd name="connsiteY3" fmla="*/ 625922 h 712549"/>
              <a:gd name="connsiteX0" fmla="*/ 55318 w 2089546"/>
              <a:gd name="connsiteY0" fmla="*/ 674435 h 674435"/>
              <a:gd name="connsiteX1" fmla="*/ 16817 w 2089546"/>
              <a:gd name="connsiteY1" fmla="*/ 39168 h 674435"/>
              <a:gd name="connsiteX2" fmla="*/ 1980371 w 2089546"/>
              <a:gd name="connsiteY2" fmla="*/ 19918 h 674435"/>
              <a:gd name="connsiteX3" fmla="*/ 2038123 w 2089546"/>
              <a:gd name="connsiteY3" fmla="*/ 587808 h 674435"/>
              <a:gd name="connsiteX0" fmla="*/ 55318 w 2170640"/>
              <a:gd name="connsiteY0" fmla="*/ 692705 h 692705"/>
              <a:gd name="connsiteX1" fmla="*/ 16817 w 2170640"/>
              <a:gd name="connsiteY1" fmla="*/ 57438 h 692705"/>
              <a:gd name="connsiteX2" fmla="*/ 1980371 w 2170640"/>
              <a:gd name="connsiteY2" fmla="*/ 38188 h 692705"/>
              <a:gd name="connsiteX3" fmla="*/ 1999622 w 2170640"/>
              <a:gd name="connsiteY3" fmla="*/ 625328 h 692705"/>
              <a:gd name="connsiteX0" fmla="*/ 55318 w 2135867"/>
              <a:gd name="connsiteY0" fmla="*/ 692705 h 692705"/>
              <a:gd name="connsiteX1" fmla="*/ 16817 w 2135867"/>
              <a:gd name="connsiteY1" fmla="*/ 57438 h 692705"/>
              <a:gd name="connsiteX2" fmla="*/ 1980371 w 2135867"/>
              <a:gd name="connsiteY2" fmla="*/ 38188 h 692705"/>
              <a:gd name="connsiteX3" fmla="*/ 1999622 w 2135867"/>
              <a:gd name="connsiteY3" fmla="*/ 625328 h 692705"/>
              <a:gd name="connsiteX0" fmla="*/ 55318 w 2018348"/>
              <a:gd name="connsiteY0" fmla="*/ 671658 h 671658"/>
              <a:gd name="connsiteX1" fmla="*/ 16817 w 2018348"/>
              <a:gd name="connsiteY1" fmla="*/ 36391 h 671658"/>
              <a:gd name="connsiteX2" fmla="*/ 1980371 w 2018348"/>
              <a:gd name="connsiteY2" fmla="*/ 17141 h 671658"/>
              <a:gd name="connsiteX3" fmla="*/ 1999622 w 2018348"/>
              <a:gd name="connsiteY3" fmla="*/ 604281 h 671658"/>
              <a:gd name="connsiteX0" fmla="*/ 173356 w 2136386"/>
              <a:gd name="connsiteY0" fmla="*/ 621511 h 631136"/>
              <a:gd name="connsiteX1" fmla="*/ 134855 w 2136386"/>
              <a:gd name="connsiteY1" fmla="*/ 63246 h 631136"/>
              <a:gd name="connsiteX2" fmla="*/ 2098409 w 2136386"/>
              <a:gd name="connsiteY2" fmla="*/ 43996 h 631136"/>
              <a:gd name="connsiteX3" fmla="*/ 2117660 w 2136386"/>
              <a:gd name="connsiteY3" fmla="*/ 631136 h 631136"/>
              <a:gd name="connsiteX0" fmla="*/ 47588 w 2010618"/>
              <a:gd name="connsiteY0" fmla="*/ 610860 h 620485"/>
              <a:gd name="connsiteX1" fmla="*/ 9087 w 2010618"/>
              <a:gd name="connsiteY1" fmla="*/ 52595 h 620485"/>
              <a:gd name="connsiteX2" fmla="*/ 1972641 w 2010618"/>
              <a:gd name="connsiteY2" fmla="*/ 33345 h 620485"/>
              <a:gd name="connsiteX3" fmla="*/ 1991892 w 2010618"/>
              <a:gd name="connsiteY3" fmla="*/ 620485 h 620485"/>
            </a:gdLst>
            <a:ahLst/>
            <a:cxnLst>
              <a:cxn ang="0">
                <a:pos x="connsiteX0" y="connsiteY0"/>
              </a:cxn>
              <a:cxn ang="0">
                <a:pos x="connsiteX1" y="connsiteY1"/>
              </a:cxn>
              <a:cxn ang="0">
                <a:pos x="connsiteX2" y="connsiteY2"/>
              </a:cxn>
              <a:cxn ang="0">
                <a:pos x="connsiteX3" y="connsiteY3"/>
              </a:cxn>
            </a:cxnLst>
            <a:rect l="l" t="t" r="r" b="b"/>
            <a:pathLst>
              <a:path w="2010618" h="620485">
                <a:moveTo>
                  <a:pt x="47588" y="610860"/>
                </a:moveTo>
                <a:cubicBezTo>
                  <a:pt x="39567" y="478513"/>
                  <a:pt x="-22997" y="119971"/>
                  <a:pt x="9087" y="52595"/>
                </a:cubicBezTo>
                <a:cubicBezTo>
                  <a:pt x="41171" y="-14781"/>
                  <a:pt x="1911681" y="-13176"/>
                  <a:pt x="1972641" y="33345"/>
                </a:cubicBezTo>
                <a:cubicBezTo>
                  <a:pt x="2033601" y="79866"/>
                  <a:pt x="2006330" y="382260"/>
                  <a:pt x="1991892" y="620485"/>
                </a:cubicBezTo>
              </a:path>
            </a:pathLst>
          </a:custGeom>
          <a:noFill/>
          <a:ln w="28575">
            <a:solidFill>
              <a:srgbClr val="ED6D0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6" name="文本框 25"/>
          <p:cNvSpPr txBox="1"/>
          <p:nvPr/>
        </p:nvSpPr>
        <p:spPr bwMode="gray">
          <a:xfrm>
            <a:off x="2796652" y="4677257"/>
            <a:ext cx="1683794" cy="646331"/>
          </a:xfrm>
          <a:prstGeom prst="rect">
            <a:avLst/>
          </a:prstGeom>
          <a:noFill/>
        </p:spPr>
        <p:txBody>
          <a:bodyPr wrap="none" rtlCol="0">
            <a:spAutoFit/>
          </a:bodyPr>
          <a:lstStyle/>
          <a:p>
            <a:pPr fontAlgn="ctr"/>
            <a:r>
              <a:rPr lang="en-US" sz="1200" dirty="0" smtClean="0">
                <a:latin typeface="Huawei Sans" panose="020C0503030203020204" pitchFamily="34" charset="0"/>
              </a:rPr>
              <a:t>Security policy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Intrusion detection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latin typeface="Huawei Sans" panose="020C0503030203020204" pitchFamily="34" charset="0"/>
              </a:rPr>
              <a:t>Antivirus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p:nvPr/>
        </p:nvCxnSpPr>
        <p:spPr bwMode="gray">
          <a:xfrm flipH="1">
            <a:off x="5182824" y="5785679"/>
            <a:ext cx="360000" cy="0"/>
          </a:xfrm>
          <a:prstGeom prst="line">
            <a:avLst/>
          </a:prstGeom>
          <a:noFill/>
          <a:ln w="28575">
            <a:solidFill>
              <a:srgbClr val="62B23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60" name="文本框 59"/>
          <p:cNvSpPr txBox="1"/>
          <p:nvPr/>
        </p:nvSpPr>
        <p:spPr bwMode="gray">
          <a:xfrm>
            <a:off x="5567617" y="5636227"/>
            <a:ext cx="3652583"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Path for traffic from the Internet to DMZ</a:t>
            </a:r>
            <a:endParaRPr lang="en-US" altLang="zh-CN" sz="1200" dirty="0">
              <a:latin typeface="Huawei Sans" panose="020C0503030203020204" pitchFamily="34" charset="0"/>
              <a:sym typeface="Huawei Sans" panose="020C0503030203020204" pitchFamily="34" charset="0"/>
            </a:endParaRPr>
          </a:p>
        </p:txBody>
      </p:sp>
      <p:cxnSp>
        <p:nvCxnSpPr>
          <p:cNvPr id="61" name="直接连接符 60"/>
          <p:cNvCxnSpPr/>
          <p:nvPr/>
        </p:nvCxnSpPr>
        <p:spPr bwMode="gray">
          <a:xfrm flipH="1">
            <a:off x="5182824" y="6062754"/>
            <a:ext cx="360000" cy="0"/>
          </a:xfrm>
          <a:prstGeom prst="line">
            <a:avLst/>
          </a:prstGeom>
          <a:noFill/>
          <a:ln w="28575">
            <a:solidFill>
              <a:srgbClr val="ED6D00"/>
            </a:solidFill>
            <a:prstDash val="dashDot"/>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
        <p:nvSpPr>
          <p:cNvPr id="62" name="文本框 61"/>
          <p:cNvSpPr txBox="1"/>
          <p:nvPr/>
        </p:nvSpPr>
        <p:spPr bwMode="gray">
          <a:xfrm>
            <a:off x="5567617" y="5913302"/>
            <a:ext cx="3328733" cy="305105"/>
          </a:xfrm>
          <a:prstGeom prst="rect">
            <a:avLst/>
          </a:prstGeom>
          <a:noFill/>
        </p:spPr>
        <p:txBody>
          <a:bodyPr wrap="square" rtlCol="0" anchor="ctr">
            <a:noAutofit/>
          </a:bodyPr>
          <a:lstStyle>
            <a:defPPr>
              <a:defRPr lang="en-US"/>
            </a:defPPr>
            <a:lvl1pPr algn="ctr" fontAlgn="base">
              <a:defRPr sz="1400">
                <a:latin typeface="Arial" panose="020C0503030203020204" pitchFamily="34" charset="0"/>
                <a:ea typeface="方正兰亭黑简体" panose="02000000000000000000" pitchFamily="2" charset="-122"/>
              </a:defRPr>
            </a:lvl1pPr>
          </a:lstStyle>
          <a:p>
            <a:pPr algn="l" fontAlgn="ctr"/>
            <a:r>
              <a:rPr lang="en-US" sz="1200" dirty="0" smtClean="0">
                <a:latin typeface="Huawei Sans" panose="020C0503030203020204" pitchFamily="34" charset="0"/>
              </a:rPr>
              <a:t>Path for traffic from VN1 to VN2</a:t>
            </a:r>
            <a:endParaRPr lang="en-US" altLang="zh-CN" sz="1200" dirty="0">
              <a:latin typeface="Huawei Sans" panose="020C0503030203020204" pitchFamily="34" charset="0"/>
              <a:sym typeface="Huawei Sans" panose="020C0503030203020204" pitchFamily="34" charset="0"/>
            </a:endParaRPr>
          </a:p>
        </p:txBody>
      </p:sp>
      <p:graphicFrame>
        <p:nvGraphicFramePr>
          <p:cNvPr id="63" name="表格 62"/>
          <p:cNvGraphicFramePr>
            <a:graphicFrameLocks noGrp="1"/>
          </p:cNvGraphicFramePr>
          <p:nvPr>
            <p:extLst/>
          </p:nvPr>
        </p:nvGraphicFramePr>
        <p:xfrm>
          <a:off x="6265951" y="2759930"/>
          <a:ext cx="5309938" cy="2183740"/>
        </p:xfrm>
        <a:graphic>
          <a:graphicData uri="http://schemas.openxmlformats.org/drawingml/2006/table">
            <a:tbl>
              <a:tblPr firstRow="1" firstCol="1" lastRow="1" lastCol="1" bandRow="1" bandCol="1"/>
              <a:tblGrid>
                <a:gridCol w="1087349"/>
                <a:gridCol w="1666875"/>
                <a:gridCol w="1057275"/>
                <a:gridCol w="1498439"/>
              </a:tblGrid>
              <a:tr h="245387">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Destination Zone</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Traffic Source</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Trust Level</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Recommended Security Policies</a:t>
                      </a:r>
                      <a:endParaRPr lang="en-US" altLang="zh-CN" sz="1200" b="1"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14630">
                <a:tc rowSpan="2">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Internet</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External users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Untrusted</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rowSpan="2">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Intrusion detection, URL filtering,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14630">
                <a:tc vMerge="1">
                  <a:txBody>
                    <a:bodyPr/>
                    <a:lstStyle/>
                    <a:p>
                      <a:pPr algn="ctr">
                        <a:lnSpc>
                          <a:spcPts val="1200"/>
                        </a:lnSpc>
                        <a:spcBef>
                          <a:spcPts val="400"/>
                        </a:spcBef>
                        <a:spcAft>
                          <a:spcPts val="400"/>
                        </a:spcAft>
                      </a:pPr>
                      <a:endParaRPr lang="zh-CN" sz="1200" b="0" dirty="0">
                        <a:solidFill>
                          <a:schemeClr val="tx1"/>
                        </a:solidFill>
                        <a:effectLst/>
                        <a:latin typeface="Arial" panose="020B0503020204020204" pitchFamily="34" charset="-122"/>
                        <a:ea typeface="微软雅黑" panose="020B0503020204020204" pitchFamily="34" charset="-122"/>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Employees on the go</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Medium</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vMerge="1">
                  <a:txBody>
                    <a:bodyPr/>
                    <a:lstStyle/>
                    <a:p>
                      <a:pPr marL="0" algn="l" defTabSz="1219110" rtl="0" eaLnBrk="1" latinLnBrk="0" hangingPunct="1">
                        <a:lnSpc>
                          <a:spcPct val="1400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630">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WAN</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Enterprise branch</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Medium</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URL filtering,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14630">
                <a:tc rowSpan="2">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Intranet</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Enterprise employees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High</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tc>
                <a:tc rowSpan="2">
                  <a:txBody>
                    <a:bodyPr/>
                    <a:lstStyle/>
                    <a:p>
                      <a:pPr marL="0" marR="0" lvl="0" indent="0" algn="l" defTabSz="914034" rtl="0" eaLnBrk="1" fontAlgn="ctr" latinLnBrk="0" hangingPunct="1">
                        <a:lnSpc>
                          <a:spcPct val="100000"/>
                        </a:lnSpc>
                        <a:spcBef>
                          <a:spcPts val="0"/>
                        </a:spcBef>
                        <a:spcAft>
                          <a:spcPts val="600"/>
                        </a:spcAft>
                        <a:buClrTx/>
                        <a:buSzTx/>
                        <a:buFontTx/>
                        <a:buNone/>
                        <a:tabLst/>
                        <a:defRPr/>
                      </a:pPr>
                      <a:r>
                        <a:rPr lang="en-US" sz="1200" b="0" dirty="0" smtClean="0">
                          <a:solidFill>
                            <a:schemeClr val="tx1"/>
                          </a:solidFill>
                          <a:latin typeface="Huawei Sans" panose="020C0503030203020204" pitchFamily="34" charset="0"/>
                        </a:rPr>
                        <a:t>URL filtering, antivirus</a:t>
                      </a:r>
                      <a:endParaRPr lang="en-US" sz="1200" b="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r h="314630">
                <a:tc vMerge="1">
                  <a:txBody>
                    <a:bodyPr/>
                    <a:lstStyle/>
                    <a:p>
                      <a:pPr algn="ctr">
                        <a:lnSpc>
                          <a:spcPts val="12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Guests</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Low</a:t>
                      </a:r>
                      <a:endParaRPr lang="en-US" altLang="zh-CN" sz="1200" b="0" kern="1200" dirty="0">
                        <a:solidFill>
                          <a:schemeClr val="tx1"/>
                        </a:solidFill>
                        <a:effectLst/>
                        <a:latin typeface="Huawei Sans" panose="020C0503030203020204" pitchFamily="34" charset="0"/>
                        <a:ea typeface="+mn-ea"/>
                        <a:cs typeface="宋体"/>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vMerge="1">
                  <a:txBody>
                    <a:bodyPr/>
                    <a:lstStyle/>
                    <a:p>
                      <a:pPr>
                        <a:lnSpc>
                          <a:spcPct val="140000"/>
                        </a:lnSpc>
                        <a:spcBef>
                          <a:spcPts val="400"/>
                        </a:spcBef>
                        <a:spcAft>
                          <a:spcPts val="400"/>
                        </a:spcAft>
                      </a:pPr>
                      <a:endParaRPr lang="zh-CN" sz="1200" b="0" kern="1200" dirty="0">
                        <a:solidFill>
                          <a:schemeClr val="tx1"/>
                        </a:solidFill>
                        <a:effectLst/>
                        <a:latin typeface="Arial" panose="020B0503020204020204" pitchFamily="34" charset="-122"/>
                        <a:ea typeface="微软雅黑" panose="020B0503020204020204" pitchFamily="34" charset="-122"/>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4" name="文本框 63"/>
          <p:cNvSpPr txBox="1"/>
          <p:nvPr/>
        </p:nvSpPr>
        <p:spPr bwMode="gray">
          <a:xfrm>
            <a:off x="6163925" y="2383625"/>
            <a:ext cx="5089855" cy="307777"/>
          </a:xfrm>
          <a:prstGeom prst="rect">
            <a:avLst/>
          </a:prstGeom>
          <a:noFill/>
        </p:spPr>
        <p:txBody>
          <a:bodyPr wrap="none" rtlCol="0">
            <a:spAutoFit/>
          </a:bodyPr>
          <a:lstStyle/>
          <a:p>
            <a:pPr fontAlgn="ctr"/>
            <a:r>
              <a:rPr lang="en-US" sz="1400" b="1" dirty="0" smtClean="0">
                <a:latin typeface="Huawei Sans" panose="020C0503030203020204" pitchFamily="34" charset="0"/>
              </a:rPr>
              <a:t>Recommended security policy design for common zones: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8734419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dirty="0">
                <a:solidFill>
                  <a:schemeClr val="bg1">
                    <a:lumMod val="50000"/>
                  </a:schemeClr>
                </a:solidFill>
              </a:rPr>
              <a:t>Fabric and Overlay Network Design</a:t>
            </a:r>
          </a:p>
          <a:p>
            <a:r>
              <a:rPr lang="en-US" altLang="zh-CN" sz="1800" dirty="0">
                <a:solidFill>
                  <a:schemeClr val="bg1">
                    <a:lumMod val="50000"/>
                  </a:schemeClr>
                </a:solidFill>
              </a:rPr>
              <a:t>Admission Control and Free Mobility Design</a:t>
            </a:r>
          </a:p>
          <a:p>
            <a:r>
              <a:rPr lang="en-US" altLang="zh-CN" sz="1800" dirty="0">
                <a:solidFill>
                  <a:schemeClr val="bg1">
                    <a:lumMod val="50000"/>
                  </a:schemeClr>
                </a:solidFill>
              </a:rPr>
              <a:t>WLAN Design</a:t>
            </a:r>
          </a:p>
          <a:p>
            <a:r>
              <a:rPr lang="en-US" altLang="zh-CN" sz="1800" dirty="0">
                <a:solidFill>
                  <a:schemeClr val="bg1">
                    <a:lumMod val="50000"/>
                  </a:schemeClr>
                </a:solidFill>
              </a:rPr>
              <a:t>Egress Network Design</a:t>
            </a:r>
          </a:p>
          <a:p>
            <a:r>
              <a:rPr lang="en-US" altLang="zh-CN" sz="1800" b="1" dirty="0"/>
              <a:t>Network Security and </a:t>
            </a:r>
            <a:r>
              <a:rPr lang="en-US" altLang="zh-CN" sz="1800" b="1" dirty="0" err="1"/>
              <a:t>QoS</a:t>
            </a:r>
            <a:r>
              <a:rPr lang="en-US" altLang="zh-CN" sz="1800" b="1" dirty="0"/>
              <a:t> Design</a:t>
            </a:r>
          </a:p>
          <a:p>
            <a:r>
              <a:rPr lang="en-US" altLang="zh-CN" sz="1800" dirty="0">
                <a:solidFill>
                  <a:schemeClr val="bg1">
                    <a:lumMod val="50000"/>
                  </a:schemeClr>
                </a:solidFill>
              </a:rPr>
              <a:t>O&amp;M </a:t>
            </a:r>
            <a:r>
              <a:rPr lang="en-US" altLang="zh-CN" sz="1800" dirty="0" smtClean="0">
                <a:solidFill>
                  <a:schemeClr val="bg1">
                    <a:lumMod val="50000"/>
                  </a:schemeClr>
                </a:solidFill>
              </a:rPr>
              <a:t>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175862059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2" name="直接连接符 121"/>
          <p:cNvCxnSpPr/>
          <p:nvPr/>
        </p:nvCxnSpPr>
        <p:spPr bwMode="gray">
          <a:xfrm>
            <a:off x="3944980" y="4709331"/>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Overall Security Design</a:t>
            </a:r>
            <a:endParaRPr lang="en-US" altLang="zh-CN" dirty="0"/>
          </a:p>
        </p:txBody>
      </p:sp>
      <p:sp>
        <p:nvSpPr>
          <p:cNvPr id="5" name="文本占位符 4"/>
          <p:cNvSpPr>
            <a:spLocks noGrp="1"/>
          </p:cNvSpPr>
          <p:nvPr>
            <p:ph type="body" sz="quarter" idx="10"/>
          </p:nvPr>
        </p:nvSpPr>
        <p:spPr bwMode="gray">
          <a:xfrm>
            <a:off x="6236730" y="1052514"/>
            <a:ext cx="5512357" cy="4875042"/>
          </a:xfrm>
        </p:spPr>
        <p:txBody>
          <a:bodyPr/>
          <a:lstStyle/>
          <a:p>
            <a:r>
              <a:rPr lang="en-US" sz="1600" dirty="0" smtClean="0"/>
              <a:t>Campus network security design principles</a:t>
            </a:r>
          </a:p>
          <a:p>
            <a:pPr lvl="1"/>
            <a:r>
              <a:rPr lang="en-US" sz="1400" dirty="0" smtClean="0"/>
              <a:t>There is no absolutely secure network but only more comprehensive protection measures.</a:t>
            </a:r>
          </a:p>
          <a:p>
            <a:pPr lvl="1"/>
            <a:r>
              <a:rPr lang="en-US" sz="1400" dirty="0" smtClean="0"/>
              <a:t>Security is changing dynamically. Different networks have different security requirements. Therefore, on-demand network security design is the best choice.</a:t>
            </a:r>
          </a:p>
          <a:p>
            <a:pPr lvl="1"/>
            <a:r>
              <a:rPr lang="en-US" sz="1400" dirty="0" smtClean="0"/>
              <a:t>Security is a system issue. Security design is required in all aspects of the network. In addition to egress security, campus networks also need to consider intranet security and security compliance.</a:t>
            </a:r>
          </a:p>
          <a:p>
            <a:r>
              <a:rPr lang="en-US" sz="1600" dirty="0" smtClean="0"/>
              <a:t>Campus network security system</a:t>
            </a:r>
          </a:p>
          <a:p>
            <a:pPr lvl="1"/>
            <a:r>
              <a:rPr lang="en-US" sz="1400" dirty="0" smtClean="0"/>
              <a:t>Egress security</a:t>
            </a:r>
          </a:p>
          <a:p>
            <a:pPr lvl="1"/>
            <a:r>
              <a:rPr lang="en-US" sz="1400" dirty="0" smtClean="0"/>
              <a:t>Intranet security: wired network security and wireless network security</a:t>
            </a:r>
            <a:endParaRPr lang="en-US" sz="1400" dirty="0"/>
          </a:p>
        </p:txBody>
      </p:sp>
      <p:sp>
        <p:nvSpPr>
          <p:cNvPr id="4" name="圆角矩形 3"/>
          <p:cNvSpPr/>
          <p:nvPr/>
        </p:nvSpPr>
        <p:spPr bwMode="gray">
          <a:xfrm>
            <a:off x="3924804" y="1313124"/>
            <a:ext cx="1557595"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pic>
        <p:nvPicPr>
          <p:cNvPr id="10" name="图片 87" descr="汇聚交换机.png"/>
          <p:cNvPicPr>
            <a:picLocks noChangeAspect="1"/>
          </p:cNvPicPr>
          <p:nvPr/>
        </p:nvPicPr>
        <p:blipFill>
          <a:blip r:embed="rId3"/>
          <a:stretch>
            <a:fillRect/>
          </a:stretch>
        </p:blipFill>
        <p:spPr bwMode="gray">
          <a:xfrm>
            <a:off x="2306485" y="3734507"/>
            <a:ext cx="369473" cy="302297"/>
          </a:xfrm>
          <a:prstGeom prst="rect">
            <a:avLst/>
          </a:prstGeom>
        </p:spPr>
      </p:pic>
      <p:pic>
        <p:nvPicPr>
          <p:cNvPr id="11" name="图片 76" descr="接入交换机.png"/>
          <p:cNvPicPr>
            <a:picLocks noChangeAspect="1"/>
          </p:cNvPicPr>
          <p:nvPr/>
        </p:nvPicPr>
        <p:blipFill>
          <a:blip r:embed="rId4"/>
          <a:stretch>
            <a:fillRect/>
          </a:stretch>
        </p:blipFill>
        <p:spPr bwMode="gray">
          <a:xfrm>
            <a:off x="1619232" y="4537299"/>
            <a:ext cx="369473" cy="302297"/>
          </a:xfrm>
          <a:prstGeom prst="rect">
            <a:avLst/>
          </a:prstGeom>
        </p:spPr>
      </p:pic>
      <p:pic>
        <p:nvPicPr>
          <p:cNvPr id="15"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2662042" y="1342427"/>
            <a:ext cx="369473" cy="302297"/>
          </a:xfrm>
          <a:prstGeom prst="rect">
            <a:avLst/>
          </a:prstGeom>
          <a:noFill/>
        </p:spPr>
      </p:pic>
      <p:pic>
        <p:nvPicPr>
          <p:cNvPr id="16" name="图片 86" descr="核心交换机.png"/>
          <p:cNvPicPr>
            <a:picLocks noChangeAspect="1"/>
          </p:cNvPicPr>
          <p:nvPr/>
        </p:nvPicPr>
        <p:blipFill>
          <a:blip r:embed="rId6"/>
          <a:stretch>
            <a:fillRect/>
          </a:stretch>
        </p:blipFill>
        <p:spPr bwMode="gray">
          <a:xfrm>
            <a:off x="2662042" y="2558342"/>
            <a:ext cx="369473" cy="302297"/>
          </a:xfrm>
          <a:prstGeom prst="rect">
            <a:avLst/>
          </a:prstGeom>
        </p:spPr>
      </p:pic>
      <p:pic>
        <p:nvPicPr>
          <p:cNvPr id="17" name="图片 86" descr="核心交换机.png"/>
          <p:cNvPicPr>
            <a:picLocks noChangeAspect="1"/>
          </p:cNvPicPr>
          <p:nvPr/>
        </p:nvPicPr>
        <p:blipFill>
          <a:blip r:embed="rId6"/>
          <a:stretch>
            <a:fillRect/>
          </a:stretch>
        </p:blipFill>
        <p:spPr bwMode="gray">
          <a:xfrm>
            <a:off x="3352879" y="2558342"/>
            <a:ext cx="369473" cy="302297"/>
          </a:xfrm>
          <a:prstGeom prst="rect">
            <a:avLst/>
          </a:prstGeom>
        </p:spPr>
      </p:pic>
      <p:cxnSp>
        <p:nvCxnSpPr>
          <p:cNvPr id="18" name="直接连接符 17"/>
          <p:cNvCxnSpPr>
            <a:stCxn id="16" idx="3"/>
            <a:endCxn id="17" idx="1"/>
          </p:cNvCxnSpPr>
          <p:nvPr/>
        </p:nvCxnSpPr>
        <p:spPr bwMode="gray">
          <a:xfrm>
            <a:off x="3031515" y="2709491"/>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3"/>
          <a:stretch>
            <a:fillRect/>
          </a:stretch>
        </p:blipFill>
        <p:spPr bwMode="gray">
          <a:xfrm>
            <a:off x="1619232" y="3734507"/>
            <a:ext cx="369473" cy="302297"/>
          </a:xfrm>
          <a:prstGeom prst="rect">
            <a:avLst/>
          </a:prstGeom>
        </p:spPr>
      </p:pic>
      <p:cxnSp>
        <p:nvCxnSpPr>
          <p:cNvPr id="20" name="直接连接符 19"/>
          <p:cNvCxnSpPr>
            <a:stCxn id="19" idx="3"/>
            <a:endCxn id="10" idx="1"/>
          </p:cNvCxnSpPr>
          <p:nvPr/>
        </p:nvCxnSpPr>
        <p:spPr bwMode="gray">
          <a:xfrm>
            <a:off x="1988705" y="3885656"/>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bwMode="gray">
          <a:xfrm>
            <a:off x="1726270" y="4207162"/>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464523" y="2560072"/>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464523" y="3675501"/>
            <a:ext cx="1078084"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464523" y="4807508"/>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64523" y="1644724"/>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105130" y="5723547"/>
            <a:ext cx="1102591" cy="246221"/>
          </a:xfrm>
          <a:prstGeom prst="rect">
            <a:avLst/>
          </a:prstGeom>
          <a:noFill/>
          <a:ln>
            <a:noFill/>
          </a:ln>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CSS/</a:t>
            </a:r>
            <a:r>
              <a:rPr lang="en-US" sz="1200" dirty="0" err="1" smtClean="0">
                <a:solidFill>
                  <a:schemeClr val="bg1">
                    <a:lumMod val="50000"/>
                  </a:schemeClr>
                </a:solidFill>
                <a:latin typeface="Huawei Sans" panose="020C0503030203020204" pitchFamily="34" charset="0"/>
              </a:rPr>
              <a:t>iStack</a:t>
            </a:r>
            <a:r>
              <a:rPr lang="en-US" sz="1200" dirty="0" smtClean="0">
                <a:solidFill>
                  <a:schemeClr val="bg1">
                    <a:lumMod val="50000"/>
                  </a:schemeClr>
                </a:solidFill>
                <a:latin typeface="Huawei Sans" panose="020C0503030203020204" pitchFamily="34" charset="0"/>
              </a:rPr>
              <a:t> link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16" idx="2"/>
            <a:endCxn id="19" idx="0"/>
          </p:cNvCxnSpPr>
          <p:nvPr/>
        </p:nvCxnSpPr>
        <p:spPr bwMode="gray">
          <a:xfrm flipH="1">
            <a:off x="1803969" y="2860639"/>
            <a:ext cx="1042810"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7" idx="2"/>
            <a:endCxn id="10" idx="0"/>
          </p:cNvCxnSpPr>
          <p:nvPr/>
        </p:nvCxnSpPr>
        <p:spPr bwMode="gray">
          <a:xfrm flipH="1">
            <a:off x="2491222" y="2860639"/>
            <a:ext cx="1046394"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3"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3352879" y="1342427"/>
            <a:ext cx="369473" cy="302297"/>
          </a:xfrm>
          <a:prstGeom prst="rect">
            <a:avLst/>
          </a:prstGeom>
          <a:noFill/>
        </p:spPr>
      </p:pic>
      <p:cxnSp>
        <p:nvCxnSpPr>
          <p:cNvPr id="44" name="直接连接符 43"/>
          <p:cNvCxnSpPr>
            <a:stCxn id="15" idx="2"/>
            <a:endCxn id="16" idx="0"/>
          </p:cNvCxnSpPr>
          <p:nvPr/>
        </p:nvCxnSpPr>
        <p:spPr bwMode="gray">
          <a:xfrm>
            <a:off x="2846779" y="1644724"/>
            <a:ext cx="0" cy="91361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2"/>
            <a:endCxn id="17" idx="0"/>
          </p:cNvCxnSpPr>
          <p:nvPr/>
        </p:nvCxnSpPr>
        <p:spPr bwMode="gray">
          <a:xfrm>
            <a:off x="3537616" y="1644724"/>
            <a:ext cx="0" cy="91361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5" idx="3"/>
            <a:endCxn id="43" idx="1"/>
          </p:cNvCxnSpPr>
          <p:nvPr/>
        </p:nvCxnSpPr>
        <p:spPr bwMode="gray">
          <a:xfrm>
            <a:off x="3031515" y="1493576"/>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7" name="图片 87" descr="汇聚交换机.png"/>
          <p:cNvPicPr>
            <a:picLocks noChangeAspect="1"/>
          </p:cNvPicPr>
          <p:nvPr/>
        </p:nvPicPr>
        <p:blipFill>
          <a:blip r:embed="rId3"/>
          <a:stretch>
            <a:fillRect/>
          </a:stretch>
        </p:blipFill>
        <p:spPr bwMode="gray">
          <a:xfrm>
            <a:off x="4259748" y="1995514"/>
            <a:ext cx="305350" cy="249832"/>
          </a:xfrm>
          <a:prstGeom prst="rect">
            <a:avLst/>
          </a:prstGeom>
        </p:spPr>
      </p:pic>
      <p:pic>
        <p:nvPicPr>
          <p:cNvPr id="48" name="图片 87" descr="汇聚交换机.png"/>
          <p:cNvPicPr>
            <a:picLocks noChangeAspect="1"/>
          </p:cNvPicPr>
          <p:nvPr/>
        </p:nvPicPr>
        <p:blipFill>
          <a:blip r:embed="rId3"/>
          <a:stretch>
            <a:fillRect/>
          </a:stretch>
        </p:blipFill>
        <p:spPr bwMode="gray">
          <a:xfrm>
            <a:off x="4812132" y="1995514"/>
            <a:ext cx="305350" cy="249832"/>
          </a:xfrm>
          <a:prstGeom prst="rect">
            <a:avLst/>
          </a:prstGeom>
        </p:spPr>
      </p:pic>
      <p:cxnSp>
        <p:nvCxnSpPr>
          <p:cNvPr id="49" name="直接连接符 48"/>
          <p:cNvCxnSpPr>
            <a:stCxn id="47" idx="2"/>
            <a:endCxn id="16" idx="0"/>
          </p:cNvCxnSpPr>
          <p:nvPr/>
        </p:nvCxnSpPr>
        <p:spPr bwMode="gray">
          <a:xfrm flipH="1">
            <a:off x="2846779" y="2245346"/>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2"/>
            <a:endCxn id="17" idx="0"/>
          </p:cNvCxnSpPr>
          <p:nvPr/>
        </p:nvCxnSpPr>
        <p:spPr bwMode="gray">
          <a:xfrm flipH="1">
            <a:off x="3537616" y="2245346"/>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812852" y="58466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7" idx="3"/>
            <a:endCxn id="48" idx="1"/>
          </p:cNvCxnSpPr>
          <p:nvPr/>
        </p:nvCxnSpPr>
        <p:spPr bwMode="gray">
          <a:xfrm>
            <a:off x="4565098" y="2120430"/>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3" name="图片 72" descr="交换机.png"/>
          <p:cNvPicPr>
            <a:picLocks noChangeAspect="1"/>
          </p:cNvPicPr>
          <p:nvPr/>
        </p:nvPicPr>
        <p:blipFill>
          <a:blip r:embed="rId7" cstate="print"/>
          <a:stretch>
            <a:fillRect/>
          </a:stretch>
        </p:blipFill>
        <p:spPr bwMode="gray">
          <a:xfrm>
            <a:off x="4801941" y="1532002"/>
            <a:ext cx="334188" cy="274333"/>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010809" y="1432498"/>
            <a:ext cx="649960" cy="369474"/>
          </a:xfrm>
          <a:prstGeom prst="rect">
            <a:avLst/>
          </a:prstGeom>
        </p:spPr>
      </p:pic>
      <p:sp>
        <p:nvSpPr>
          <p:cNvPr id="56" name="文本框 55"/>
          <p:cNvSpPr txBox="1"/>
          <p:nvPr/>
        </p:nvSpPr>
        <p:spPr bwMode="gray">
          <a:xfrm rot="5400000">
            <a:off x="4863203" y="1846679"/>
            <a:ext cx="369332" cy="1064919"/>
          </a:xfrm>
          <a:prstGeom prst="rect">
            <a:avLst/>
          </a:prstGeom>
          <a:noFill/>
        </p:spPr>
        <p:txBody>
          <a:bodyPr vert="vert270"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19" idx="2"/>
            <a:endCxn id="11" idx="0"/>
          </p:cNvCxnSpPr>
          <p:nvPr/>
        </p:nvCxnSpPr>
        <p:spPr bwMode="gray">
          <a:xfrm>
            <a:off x="1803969" y="4036804"/>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80" name="图片 76" descr="接入交换机.png"/>
          <p:cNvPicPr>
            <a:picLocks noChangeAspect="1"/>
          </p:cNvPicPr>
          <p:nvPr/>
        </p:nvPicPr>
        <p:blipFill>
          <a:blip r:embed="rId4"/>
          <a:stretch>
            <a:fillRect/>
          </a:stretch>
        </p:blipFill>
        <p:spPr bwMode="gray">
          <a:xfrm>
            <a:off x="2306484" y="4537299"/>
            <a:ext cx="369473" cy="302297"/>
          </a:xfrm>
          <a:prstGeom prst="rect">
            <a:avLst/>
          </a:prstGeom>
        </p:spPr>
      </p:pic>
      <p:cxnSp>
        <p:nvCxnSpPr>
          <p:cNvPr id="81" name="直接连接符 80"/>
          <p:cNvCxnSpPr>
            <a:stCxn id="10" idx="2"/>
            <a:endCxn id="80" idx="0"/>
          </p:cNvCxnSpPr>
          <p:nvPr/>
        </p:nvCxnSpPr>
        <p:spPr bwMode="gray">
          <a:xfrm flipH="1">
            <a:off x="2491221" y="4036804"/>
            <a:ext cx="1"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1" idx="3"/>
            <a:endCxn id="80" idx="1"/>
          </p:cNvCxnSpPr>
          <p:nvPr/>
        </p:nvCxnSpPr>
        <p:spPr bwMode="gray">
          <a:xfrm>
            <a:off x="1988705" y="4688448"/>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89" name="图片 87" descr="汇聚交换机.png"/>
          <p:cNvPicPr>
            <a:picLocks noChangeAspect="1"/>
          </p:cNvPicPr>
          <p:nvPr/>
        </p:nvPicPr>
        <p:blipFill>
          <a:blip r:embed="rId3"/>
          <a:stretch>
            <a:fillRect/>
          </a:stretch>
        </p:blipFill>
        <p:spPr bwMode="gray">
          <a:xfrm>
            <a:off x="4447496" y="3734507"/>
            <a:ext cx="369473" cy="302297"/>
          </a:xfrm>
          <a:prstGeom prst="rect">
            <a:avLst/>
          </a:prstGeom>
        </p:spPr>
      </p:pic>
      <p:pic>
        <p:nvPicPr>
          <p:cNvPr id="90" name="图片 76" descr="接入交换机.png"/>
          <p:cNvPicPr>
            <a:picLocks noChangeAspect="1"/>
          </p:cNvPicPr>
          <p:nvPr/>
        </p:nvPicPr>
        <p:blipFill>
          <a:blip r:embed="rId4"/>
          <a:stretch>
            <a:fillRect/>
          </a:stretch>
        </p:blipFill>
        <p:spPr bwMode="gray">
          <a:xfrm>
            <a:off x="3760243" y="4537299"/>
            <a:ext cx="369473" cy="302297"/>
          </a:xfrm>
          <a:prstGeom prst="rect">
            <a:avLst/>
          </a:prstGeom>
        </p:spPr>
      </p:pic>
      <p:pic>
        <p:nvPicPr>
          <p:cNvPr id="91" name="图片 87" descr="汇聚交换机.png"/>
          <p:cNvPicPr>
            <a:picLocks noChangeAspect="1"/>
          </p:cNvPicPr>
          <p:nvPr/>
        </p:nvPicPr>
        <p:blipFill>
          <a:blip r:embed="rId3"/>
          <a:stretch>
            <a:fillRect/>
          </a:stretch>
        </p:blipFill>
        <p:spPr bwMode="gray">
          <a:xfrm>
            <a:off x="3760243" y="3734507"/>
            <a:ext cx="369473" cy="302297"/>
          </a:xfrm>
          <a:prstGeom prst="rect">
            <a:avLst/>
          </a:prstGeom>
        </p:spPr>
      </p:pic>
      <p:cxnSp>
        <p:nvCxnSpPr>
          <p:cNvPr id="92" name="直接连接符 91"/>
          <p:cNvCxnSpPr>
            <a:stCxn id="91" idx="3"/>
            <a:endCxn id="89" idx="1"/>
          </p:cNvCxnSpPr>
          <p:nvPr/>
        </p:nvCxnSpPr>
        <p:spPr bwMode="gray">
          <a:xfrm>
            <a:off x="4129716" y="3885656"/>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bwMode="gray">
          <a:xfrm>
            <a:off x="3867281" y="4207162"/>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连接符 93"/>
          <p:cNvCxnSpPr>
            <a:stCxn id="91" idx="2"/>
            <a:endCxn id="90" idx="0"/>
          </p:cNvCxnSpPr>
          <p:nvPr/>
        </p:nvCxnSpPr>
        <p:spPr bwMode="gray">
          <a:xfrm>
            <a:off x="3944980" y="4036804"/>
            <a:ext cx="0"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95" name="图片 76" descr="接入交换机.png"/>
          <p:cNvPicPr>
            <a:picLocks noChangeAspect="1"/>
          </p:cNvPicPr>
          <p:nvPr/>
        </p:nvPicPr>
        <p:blipFill>
          <a:blip r:embed="rId4"/>
          <a:stretch>
            <a:fillRect/>
          </a:stretch>
        </p:blipFill>
        <p:spPr bwMode="gray">
          <a:xfrm>
            <a:off x="4447495" y="4537299"/>
            <a:ext cx="369473" cy="302297"/>
          </a:xfrm>
          <a:prstGeom prst="rect">
            <a:avLst/>
          </a:prstGeom>
        </p:spPr>
      </p:pic>
      <p:cxnSp>
        <p:nvCxnSpPr>
          <p:cNvPr id="96" name="直接连接符 95"/>
          <p:cNvCxnSpPr>
            <a:stCxn id="89" idx="2"/>
            <a:endCxn id="95" idx="0"/>
          </p:cNvCxnSpPr>
          <p:nvPr/>
        </p:nvCxnSpPr>
        <p:spPr bwMode="gray">
          <a:xfrm flipH="1">
            <a:off x="4632232" y="4036804"/>
            <a:ext cx="1" cy="50049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0" idx="3"/>
            <a:endCxn id="95" idx="1"/>
          </p:cNvCxnSpPr>
          <p:nvPr/>
        </p:nvCxnSpPr>
        <p:spPr bwMode="gray">
          <a:xfrm>
            <a:off x="4129716" y="4688448"/>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6" idx="2"/>
            <a:endCxn id="91" idx="0"/>
          </p:cNvCxnSpPr>
          <p:nvPr/>
        </p:nvCxnSpPr>
        <p:spPr bwMode="gray">
          <a:xfrm>
            <a:off x="2846779" y="2860639"/>
            <a:ext cx="1098201"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7" idx="2"/>
            <a:endCxn id="89" idx="0"/>
          </p:cNvCxnSpPr>
          <p:nvPr/>
        </p:nvCxnSpPr>
        <p:spPr bwMode="gray">
          <a:xfrm>
            <a:off x="3537616" y="2860639"/>
            <a:ext cx="1094617" cy="8738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bwMode="gray">
          <a:xfrm rot="2855837">
            <a:off x="2223924" y="3299804"/>
            <a:ext cx="635217" cy="135751"/>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rot="18971797">
            <a:off x="3498130" y="3299804"/>
            <a:ext cx="635217" cy="135751"/>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右大括号 105"/>
          <p:cNvSpPr/>
          <p:nvPr/>
        </p:nvSpPr>
        <p:spPr bwMode="gray">
          <a:xfrm>
            <a:off x="5708965" y="1342427"/>
            <a:ext cx="148614" cy="1217645"/>
          </a:xfrm>
          <a:prstGeom prst="rightBrace">
            <a:avLst>
              <a:gd name="adj1" fmla="val 31915"/>
              <a:gd name="adj2" fmla="val 50000"/>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cs typeface="+mn-ea"/>
              <a:sym typeface="+mn-lt"/>
            </a:endParaRPr>
          </a:p>
        </p:txBody>
      </p:sp>
      <p:pic>
        <p:nvPicPr>
          <p:cNvPr id="108"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662365" y="1957720"/>
            <a:ext cx="368827" cy="301768"/>
          </a:xfrm>
          <a:prstGeom prst="rect">
            <a:avLst/>
          </a:prstGeom>
        </p:spPr>
      </p:pic>
      <p:pic>
        <p:nvPicPr>
          <p:cNvPr id="111"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347002" y="1957720"/>
            <a:ext cx="368827" cy="301768"/>
          </a:xfrm>
          <a:prstGeom prst="rect">
            <a:avLst/>
          </a:prstGeom>
        </p:spPr>
      </p:pic>
      <p:cxnSp>
        <p:nvCxnSpPr>
          <p:cNvPr id="112" name="直接连接符 111"/>
          <p:cNvCxnSpPr>
            <a:stCxn id="108" idx="3"/>
            <a:endCxn id="111" idx="1"/>
          </p:cNvCxnSpPr>
          <p:nvPr/>
        </p:nvCxnSpPr>
        <p:spPr bwMode="gray">
          <a:xfrm>
            <a:off x="3031192" y="2108604"/>
            <a:ext cx="31581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右大括号 114"/>
          <p:cNvSpPr/>
          <p:nvPr/>
        </p:nvSpPr>
        <p:spPr bwMode="gray">
          <a:xfrm>
            <a:off x="5708965" y="2596921"/>
            <a:ext cx="148614" cy="2814703"/>
          </a:xfrm>
          <a:prstGeom prst="rightBrace">
            <a:avLst>
              <a:gd name="adj1" fmla="val 31915"/>
              <a:gd name="adj2" fmla="val 50000"/>
            </a:avLst>
          </a:prstGeom>
          <a:noFill/>
          <a:ln w="12700">
            <a:solidFill>
              <a:srgbClr val="30B5C5"/>
            </a:solidFill>
            <a:prstDash val="soli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cs typeface="+mn-ea"/>
              <a:sym typeface="+mn-lt"/>
            </a:endParaRPr>
          </a:p>
        </p:txBody>
      </p:sp>
      <p:pic>
        <p:nvPicPr>
          <p:cNvPr id="121" name="图片 105" descr="AP.png"/>
          <p:cNvPicPr>
            <a:picLocks noChangeAspect="1"/>
          </p:cNvPicPr>
          <p:nvPr/>
        </p:nvPicPr>
        <p:blipFill>
          <a:blip r:embed="rId10" cstate="print"/>
          <a:stretch>
            <a:fillRect/>
          </a:stretch>
        </p:blipFill>
        <p:spPr bwMode="gray">
          <a:xfrm>
            <a:off x="3760243" y="5109856"/>
            <a:ext cx="368827" cy="301768"/>
          </a:xfrm>
          <a:prstGeom prst="rect">
            <a:avLst/>
          </a:prstGeom>
        </p:spPr>
      </p:pic>
      <p:sp>
        <p:nvSpPr>
          <p:cNvPr id="60" name="文本框 59"/>
          <p:cNvSpPr txBox="1"/>
          <p:nvPr/>
        </p:nvSpPr>
        <p:spPr bwMode="gray">
          <a:xfrm>
            <a:off x="5876695" y="1720416"/>
            <a:ext cx="861133" cy="523220"/>
          </a:xfrm>
          <a:prstGeom prst="rect">
            <a:avLst/>
          </a:prstGeom>
          <a:noFill/>
        </p:spPr>
        <p:txBody>
          <a:bodyPr wrap="none" rtlCol="0">
            <a:spAutoFit/>
          </a:bodyPr>
          <a:lstStyle/>
          <a:p>
            <a:pPr fontAlgn="ctr">
              <a:spcBef>
                <a:spcPct val="0"/>
              </a:spcBef>
              <a:spcAft>
                <a:spcPct val="0"/>
              </a:spcAft>
              <a:defRPr/>
            </a:pPr>
            <a:r>
              <a:rPr lang="en-US" sz="1400" b="1" dirty="0">
                <a:solidFill>
                  <a:srgbClr val="30B5C5"/>
                </a:solidFill>
                <a:latin typeface="Huawei Sans" panose="020C0503030203020204" pitchFamily="34" charset="0"/>
              </a:rPr>
              <a:t>Egress </a:t>
            </a:r>
          </a:p>
          <a:p>
            <a:pPr fontAlgn="ctr">
              <a:spcBef>
                <a:spcPct val="0"/>
              </a:spcBef>
              <a:spcAft>
                <a:spcPct val="0"/>
              </a:spcAft>
              <a:defRPr/>
            </a:pPr>
            <a:r>
              <a:rPr lang="en-US" sz="1400" b="1" dirty="0">
                <a:solidFill>
                  <a:srgbClr val="30B5C5"/>
                </a:solidFill>
                <a:latin typeface="Huawei Sans" panose="020C0503030203020204" pitchFamily="34" charset="0"/>
              </a:rPr>
              <a:t>security</a:t>
            </a:r>
          </a:p>
        </p:txBody>
      </p:sp>
      <p:sp>
        <p:nvSpPr>
          <p:cNvPr id="61" name="文本框 60"/>
          <p:cNvSpPr txBox="1"/>
          <p:nvPr/>
        </p:nvSpPr>
        <p:spPr bwMode="gray">
          <a:xfrm>
            <a:off x="5876695" y="3763831"/>
            <a:ext cx="926887" cy="523220"/>
          </a:xfrm>
          <a:prstGeom prst="rect">
            <a:avLst/>
          </a:prstGeom>
          <a:noFill/>
        </p:spPr>
        <p:txBody>
          <a:bodyPr wrap="square" rtlCol="0">
            <a:spAutoFit/>
          </a:bodyPr>
          <a:lstStyle/>
          <a:p>
            <a:pPr fontAlgn="ctr">
              <a:spcBef>
                <a:spcPct val="0"/>
              </a:spcBef>
              <a:spcAft>
                <a:spcPct val="0"/>
              </a:spcAft>
              <a:defRPr/>
            </a:pPr>
            <a:r>
              <a:rPr lang="en-US" sz="1400" b="1" dirty="0">
                <a:solidFill>
                  <a:srgbClr val="30B5C5"/>
                </a:solidFill>
                <a:latin typeface="Huawei Sans" panose="020C0503030203020204" pitchFamily="34" charset="0"/>
              </a:rPr>
              <a:t>Intranet security</a:t>
            </a:r>
          </a:p>
        </p:txBody>
      </p:sp>
      <p:sp>
        <p:nvSpPr>
          <p:cNvPr id="62" name="五边形 61"/>
          <p:cNvSpPr/>
          <p:nvPr/>
        </p:nvSpPr>
        <p:spPr bwMode="gray">
          <a:xfrm>
            <a:off x="9243060" y="114957"/>
            <a:ext cx="151005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Security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10669087" y="114957"/>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err="1" smtClean="0">
                <a:latin typeface="Huawei Sans" panose="020C0503030203020204" pitchFamily="34" charset="0"/>
              </a:rPr>
              <a:t>QoS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8296350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Egress Network Security Design</a:t>
            </a:r>
            <a:endParaRPr lang="en-US" altLang="zh-CN" dirty="0"/>
          </a:p>
        </p:txBody>
      </p:sp>
      <p:sp>
        <p:nvSpPr>
          <p:cNvPr id="5" name="文本占位符 4"/>
          <p:cNvSpPr>
            <a:spLocks noGrp="1"/>
          </p:cNvSpPr>
          <p:nvPr>
            <p:ph type="body" sz="quarter" idx="10"/>
          </p:nvPr>
        </p:nvSpPr>
        <p:spPr bwMode="gray">
          <a:xfrm>
            <a:off x="455612" y="1052514"/>
            <a:ext cx="11293476" cy="4062411"/>
          </a:xfrm>
        </p:spPr>
        <p:txBody>
          <a:bodyPr/>
          <a:lstStyle/>
          <a:p>
            <a:pPr algn="l"/>
            <a:r>
              <a:rPr lang="en-US" sz="1400" dirty="0" smtClean="0"/>
              <a:t>Network services provided by the campus intranet to external networks, such as the enterprise website access service and email service, may have potential security risks, threatening the security of the campus intranet. It is recommended that the following security services be deployed on the egress firewall of the campus network to protect the network border:</a:t>
            </a:r>
          </a:p>
          <a:p>
            <a:pPr marL="542925" lvl="1" indent="-257175"/>
            <a:r>
              <a:rPr lang="en-US" sz="1200" dirty="0" smtClean="0"/>
              <a:t>Assign networks for the employees, server networks, and external networks to different security zones, so as to inspect and protect inter-zone traffic.</a:t>
            </a:r>
          </a:p>
          <a:p>
            <a:pPr marL="542925" lvl="1" indent="-257175"/>
            <a:r>
              <a:rPr lang="en-US" sz="1200" dirty="0" smtClean="0"/>
              <a:t>Enable the content security protection functions based on the type of network services provided for external networks by an enterprise. For example, enable antivirus and intrusion prevention for all servers.</a:t>
            </a:r>
          </a:p>
          <a:p>
            <a:pPr marL="542925" lvl="1" indent="-257175"/>
            <a:r>
              <a:rPr lang="en-US" sz="1200" dirty="0" smtClean="0"/>
              <a:t>If employees need to access an external network, enable functions such as URL filtering and antivirus to defend against external threats and prevent information leakage, thereby ensuring enterprise network security.</a:t>
            </a:r>
            <a:endParaRPr lang="en-US" altLang="zh-CN" sz="1200" dirty="0" smtClean="0"/>
          </a:p>
          <a:p>
            <a:pPr algn="l"/>
            <a:endParaRPr lang="en-US" altLang="zh-CN" sz="1400" dirty="0"/>
          </a:p>
        </p:txBody>
      </p:sp>
      <p:sp>
        <p:nvSpPr>
          <p:cNvPr id="10" name="五边形 9"/>
          <p:cNvSpPr/>
          <p:nvPr/>
        </p:nvSpPr>
        <p:spPr bwMode="gray">
          <a:xfrm>
            <a:off x="9243060" y="114957"/>
            <a:ext cx="151005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Security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10669087" y="114957"/>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err="1" smtClean="0">
                <a:latin typeface="Huawei Sans" panose="020C0503030203020204" pitchFamily="34" charset="0"/>
              </a:rPr>
              <a:t>QoS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占位符 4"/>
          <p:cNvSpPr txBox="1">
            <a:spLocks/>
          </p:cNvSpPr>
          <p:nvPr/>
        </p:nvSpPr>
        <p:spPr bwMode="gray">
          <a:xfrm>
            <a:off x="455612" y="3506175"/>
            <a:ext cx="5392738" cy="160875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en-US" altLang="zh-CN" sz="1400" dirty="0"/>
              <a:t>Egress security solution design:</a:t>
            </a:r>
          </a:p>
          <a:p>
            <a:pPr marL="542925" lvl="1" indent="-257175"/>
            <a:r>
              <a:rPr lang="en-US" altLang="zh-CN" sz="1200" dirty="0"/>
              <a:t>Dedicated security devices, such as firewalls and intrusion prevention systems, are recommended.</a:t>
            </a:r>
          </a:p>
          <a:p>
            <a:pPr marL="542925" lvl="1" indent="-257175"/>
            <a:r>
              <a:rPr lang="en-US" altLang="zh-CN" sz="1200" dirty="0"/>
              <a:t>Routers with the </a:t>
            </a:r>
            <a:r>
              <a:rPr lang="en-US" altLang="zh-CN" sz="1200" dirty="0" smtClean="0"/>
              <a:t>abovementioned security </a:t>
            </a:r>
            <a:r>
              <a:rPr lang="en-US" altLang="zh-CN" sz="1200" dirty="0"/>
              <a:t>functions can also be used.</a:t>
            </a:r>
          </a:p>
        </p:txBody>
      </p:sp>
      <p:graphicFrame>
        <p:nvGraphicFramePr>
          <p:cNvPr id="8" name="表格 7"/>
          <p:cNvGraphicFramePr>
            <a:graphicFrameLocks noGrp="1"/>
          </p:cNvGraphicFramePr>
          <p:nvPr>
            <p:extLst/>
          </p:nvPr>
        </p:nvGraphicFramePr>
        <p:xfrm>
          <a:off x="6096000" y="4005313"/>
          <a:ext cx="5646736" cy="2011680"/>
        </p:xfrm>
        <a:graphic>
          <a:graphicData uri="http://schemas.openxmlformats.org/drawingml/2006/table">
            <a:tbl>
              <a:tblPr firstRow="1" firstCol="1" lastRow="1" lastCol="1" bandRow="1" bandCol="1"/>
              <a:tblGrid>
                <a:gridCol w="925929"/>
                <a:gridCol w="4720807"/>
              </a:tblGrid>
              <a:tr h="246628">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Function</a:t>
                      </a:r>
                      <a:endParaRPr lang="en-US" altLang="zh-CN" sz="1200" b="1" kern="1200" dirty="0">
                        <a:solidFill>
                          <a:schemeClr val="tx1"/>
                        </a:solidFill>
                        <a:effectLst/>
                        <a:latin typeface="Huawei Sans" panose="020C0503030203020204" pitchFamily="34" charset="0"/>
                        <a:ea typeface="+mn-ea"/>
                        <a:cs typeface="+mn-cs"/>
                        <a:sym typeface="+mn-lt"/>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400"/>
                        </a:spcBef>
                        <a:spcAft>
                          <a:spcPts val="400"/>
                        </a:spcAft>
                      </a:pPr>
                      <a:r>
                        <a:rPr lang="en-US" sz="1200" b="1" dirty="0" smtClean="0">
                          <a:solidFill>
                            <a:schemeClr val="tx1"/>
                          </a:solidFill>
                          <a:latin typeface="Huawei Sans" panose="020C0503030203020204" pitchFamily="34" charset="0"/>
                        </a:rPr>
                        <a:t>Description</a:t>
                      </a:r>
                      <a:endParaRPr lang="en-US" sz="1200" b="1"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Intrusion prevention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Compares traffic against the intrusion prevention signature database to prevent application-layer attacks, such as buffer overflows, Trojan horses, backdoor attacks, and worms. </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Antivirus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Inspects files transmitted on the network for viruses to protect intranets from data breaches and system crashes caused by viruses.</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tcPr>
                </a:tc>
              </a:tr>
              <a:tr h="416482">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ctr"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URL filtering</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b="1" kern="1200">
                          <a:solidFill>
                            <a:schemeClr val="lt1"/>
                          </a:solidFill>
                          <a:latin typeface="Arial"/>
                          <a:ea typeface="华文细黑"/>
                          <a:cs typeface="宋体"/>
                        </a:defRPr>
                      </a:lvl1pPr>
                      <a:lvl2pPr marL="457017" algn="l" defTabSz="914034" rtl="0" eaLnBrk="1" latinLnBrk="0" hangingPunct="1">
                        <a:defRPr sz="1799" b="1" kern="1200">
                          <a:solidFill>
                            <a:schemeClr val="lt1"/>
                          </a:solidFill>
                          <a:latin typeface="Arial"/>
                          <a:ea typeface="华文细黑"/>
                          <a:cs typeface="宋体"/>
                        </a:defRPr>
                      </a:lvl2pPr>
                      <a:lvl3pPr marL="914034" algn="l" defTabSz="914034" rtl="0" eaLnBrk="1" latinLnBrk="0" hangingPunct="1">
                        <a:defRPr sz="1799" b="1" kern="1200">
                          <a:solidFill>
                            <a:schemeClr val="lt1"/>
                          </a:solidFill>
                          <a:latin typeface="Arial"/>
                          <a:ea typeface="华文细黑"/>
                          <a:cs typeface="宋体"/>
                        </a:defRPr>
                      </a:lvl3pPr>
                      <a:lvl4pPr marL="1371051" algn="l" defTabSz="914034" rtl="0" eaLnBrk="1" latinLnBrk="0" hangingPunct="1">
                        <a:defRPr sz="1799" b="1" kern="1200">
                          <a:solidFill>
                            <a:schemeClr val="lt1"/>
                          </a:solidFill>
                          <a:latin typeface="Arial"/>
                          <a:ea typeface="华文细黑"/>
                          <a:cs typeface="宋体"/>
                        </a:defRPr>
                      </a:lvl4pPr>
                      <a:lvl5pPr marL="1828068" algn="l" defTabSz="914034" rtl="0" eaLnBrk="1" latinLnBrk="0" hangingPunct="1">
                        <a:defRPr sz="1799" b="1" kern="1200">
                          <a:solidFill>
                            <a:schemeClr val="lt1"/>
                          </a:solidFill>
                          <a:latin typeface="Arial"/>
                          <a:ea typeface="华文细黑"/>
                          <a:cs typeface="宋体"/>
                        </a:defRPr>
                      </a:lvl5pPr>
                      <a:lvl6pPr marL="2285086" algn="l" defTabSz="914034" rtl="0" eaLnBrk="1" latinLnBrk="0" hangingPunct="1">
                        <a:defRPr sz="1799" b="1" kern="1200">
                          <a:solidFill>
                            <a:schemeClr val="lt1"/>
                          </a:solidFill>
                          <a:latin typeface="Arial"/>
                          <a:ea typeface="华文细黑"/>
                          <a:cs typeface="宋体"/>
                        </a:defRPr>
                      </a:lvl6pPr>
                      <a:lvl7pPr marL="2742103" algn="l" defTabSz="914034" rtl="0" eaLnBrk="1" latinLnBrk="0" hangingPunct="1">
                        <a:defRPr sz="1799" b="1" kern="1200">
                          <a:solidFill>
                            <a:schemeClr val="lt1"/>
                          </a:solidFill>
                          <a:latin typeface="Arial"/>
                          <a:ea typeface="华文细黑"/>
                          <a:cs typeface="宋体"/>
                        </a:defRPr>
                      </a:lvl7pPr>
                      <a:lvl8pPr marL="3199120" algn="l" defTabSz="914034" rtl="0" eaLnBrk="1" latinLnBrk="0" hangingPunct="1">
                        <a:defRPr sz="1799" b="1" kern="1200">
                          <a:solidFill>
                            <a:schemeClr val="lt1"/>
                          </a:solidFill>
                          <a:latin typeface="Arial"/>
                          <a:ea typeface="华文细黑"/>
                          <a:cs typeface="宋体"/>
                        </a:defRPr>
                      </a:lvl8pPr>
                      <a:lvl9pPr marL="3656137" algn="l" defTabSz="914034" rtl="0" eaLnBrk="1" latinLnBrk="0" hangingPunct="1">
                        <a:defRPr sz="1799" b="1" kern="1200">
                          <a:solidFill>
                            <a:schemeClr val="lt1"/>
                          </a:solidFill>
                          <a:latin typeface="Arial"/>
                          <a:ea typeface="华文细黑"/>
                          <a:cs typeface="宋体"/>
                        </a:defRPr>
                      </a:lvl9pPr>
                    </a:lstStyle>
                    <a:p>
                      <a:pPr marL="0" algn="l" defTabSz="914034" rtl="0" eaLnBrk="1" fontAlgn="ctr" latinLnBrk="0" hangingPunct="1">
                        <a:lnSpc>
                          <a:spcPct val="100000"/>
                        </a:lnSpc>
                        <a:spcBef>
                          <a:spcPts val="0"/>
                        </a:spcBef>
                        <a:spcAft>
                          <a:spcPts val="600"/>
                        </a:spcAft>
                      </a:pPr>
                      <a:r>
                        <a:rPr lang="en-US" sz="1200" b="0" dirty="0" smtClean="0">
                          <a:solidFill>
                            <a:schemeClr val="tx1"/>
                          </a:solidFill>
                          <a:latin typeface="Huawei Sans" panose="020C0503030203020204" pitchFamily="34" charset="0"/>
                        </a:rPr>
                        <a:t>Permits or denies access to URLs to control the online behavior of users. </a:t>
                      </a:r>
                      <a:endParaRPr lang="en-US" altLang="zh-CN" sz="1200" b="0" kern="1200" dirty="0">
                        <a:solidFill>
                          <a:schemeClr val="tx1"/>
                        </a:solidFill>
                        <a:effectLst/>
                        <a:latin typeface="Huawei Sans" panose="020C0503030203020204" pitchFamily="34" charset="0"/>
                        <a:ea typeface="+mn-ea"/>
                        <a:cs typeface="宋体"/>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9" name="文本占位符 4"/>
          <p:cNvSpPr txBox="1">
            <a:spLocks/>
          </p:cNvSpPr>
          <p:nvPr/>
        </p:nvSpPr>
        <p:spPr bwMode="gray">
          <a:xfrm>
            <a:off x="5693720" y="3506175"/>
            <a:ext cx="4119462" cy="4728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Security protection functions:</a:t>
            </a:r>
            <a:endParaRPr lang="en-US" sz="1400" dirty="0">
              <a:latin typeface="Huawei Sans" panose="020C0503030203020204" pitchFamily="34" charset="0"/>
            </a:endParaRPr>
          </a:p>
        </p:txBody>
      </p:sp>
    </p:spTree>
    <p:extLst>
      <p:ext uri="{BB962C8B-B14F-4D97-AF65-F5344CB8AC3E}">
        <p14:creationId xmlns:p14="http://schemas.microsoft.com/office/powerpoint/2010/main" val="301055883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Wired Network Security Design</a:t>
            </a:r>
            <a:endParaRPr lang="en-US" altLang="zh-CN" dirty="0"/>
          </a:p>
        </p:txBody>
      </p:sp>
      <p:graphicFrame>
        <p:nvGraphicFramePr>
          <p:cNvPr id="3" name="内容占位符 3"/>
          <p:cNvGraphicFramePr>
            <a:graphicFrameLocks/>
          </p:cNvGraphicFramePr>
          <p:nvPr>
            <p:extLst/>
          </p:nvPr>
        </p:nvGraphicFramePr>
        <p:xfrm>
          <a:off x="1132697" y="1379033"/>
          <a:ext cx="9939306" cy="2743200"/>
        </p:xfrm>
        <a:graphic>
          <a:graphicData uri="http://schemas.openxmlformats.org/drawingml/2006/table">
            <a:tbl>
              <a:tblPr firstRow="1" bandRow="1">
                <a:tableStyleId>{2D5ABB26-0587-4C30-8999-92F81FD0307C}</a:tableStyleId>
              </a:tblPr>
              <a:tblGrid>
                <a:gridCol w="3582468"/>
                <a:gridCol w="6356838"/>
              </a:tblGrid>
              <a:tr h="0">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Protection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lnSpc>
                          <a:spcPct val="100000"/>
                        </a:lnSpc>
                        <a:spcAft>
                          <a:spcPts val="300"/>
                        </a:spcAft>
                      </a:pPr>
                      <a:r>
                        <a:rPr lang="en-US" sz="1400" dirty="0" smtClean="0">
                          <a:latin typeface="Huawei Sans" panose="020C0503030203020204" pitchFamily="34" charset="0"/>
                        </a:rPr>
                        <a:t>Broadcast storm</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traffic suppression and storm control.</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DHCP attack</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DHCP snooping and configure uplink interfaces as trusted interfaces.</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Impersonating legitimate users</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Aft>
                          <a:spcPts val="300"/>
                        </a:spcAft>
                      </a:pPr>
                      <a:r>
                        <a:rPr lang="en-US" sz="1400" dirty="0" smtClean="0">
                          <a:latin typeface="Huawei Sans" panose="020C0503030203020204" pitchFamily="34" charset="0"/>
                        </a:rPr>
                        <a:t>Enable IP source guard (IPSG) and dynamic ARP inspection (DAI).</a:t>
                      </a:r>
                      <a:endParaRPr lang="en-US" altLang="zh-CN" sz="1400" dirty="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spcAft>
                          <a:spcPts val="300"/>
                        </a:spcAft>
                      </a:pPr>
                      <a:r>
                        <a:rPr lang="en-US" sz="1400" dirty="0" smtClean="0">
                          <a:latin typeface="Huawei Sans" panose="020C0503030203020204" pitchFamily="34" charset="0"/>
                        </a:rPr>
                        <a:t>Mutual access</a:t>
                      </a:r>
                      <a:endParaRPr lang="en-US" altLang="zh-CN" sz="1400" dirty="0">
                        <a:solidFill>
                          <a:schemeClr val="tx1"/>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300"/>
                        </a:spcAft>
                        <a:buClrTx/>
                        <a:buSzTx/>
                        <a:buFontTx/>
                        <a:buNone/>
                        <a:tabLst/>
                        <a:defRPr/>
                      </a:pPr>
                      <a:r>
                        <a:rPr lang="en-US" sz="1400" dirty="0" smtClean="0">
                          <a:latin typeface="Huawei Sans" panose="020C0503030203020204" pitchFamily="34" charset="0"/>
                        </a:rPr>
                        <a:t>Enable port isolation.</a:t>
                      </a:r>
                      <a:endParaRPr lang="en-US" altLang="zh-CN" sz="1400" dirty="0" smtClean="0">
                        <a:solidFill>
                          <a:schemeClr val="tx1"/>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lnSpc>
                          <a:spcPct val="100000"/>
                        </a:lnSpc>
                      </a:pPr>
                      <a:r>
                        <a:rPr lang="en-US" sz="1400" dirty="0" smtClean="0">
                          <a:latin typeface="Huawei Sans" panose="020C0503030203020204" pitchFamily="34" charset="0"/>
                        </a:rPr>
                        <a:t>CPU attack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CPU attack defense.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3">
                  <a:txBody>
                    <a:bodyPr/>
                    <a:lstStyle/>
                    <a:p>
                      <a:pPr algn="ctr" fontAlgn="ctr">
                        <a:lnSpc>
                          <a:spcPct val="100000"/>
                        </a:lnSpc>
                      </a:pPr>
                      <a:r>
                        <a:rPr lang="en-US" sz="1400" dirty="0" smtClean="0">
                          <a:latin typeface="Huawei Sans" panose="020C0503030203020204" pitchFamily="34" charset="0"/>
                        </a:rPr>
                        <a:t>Denial of service (</a:t>
                      </a:r>
                      <a:r>
                        <a:rPr lang="en-US" sz="1400" dirty="0" err="1" smtClean="0">
                          <a:latin typeface="Huawei Sans" panose="020C0503030203020204" pitchFamily="34" charset="0"/>
                        </a:rPr>
                        <a:t>DoS</a:t>
                      </a:r>
                      <a:r>
                        <a:rPr lang="en-US" sz="1400" dirty="0" smtClean="0">
                          <a:latin typeface="Huawei Sans" panose="020C0503030203020204" pitchFamily="34" charset="0"/>
                        </a:rPr>
                        <a:t>) attack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attack source tracing.</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pPr algn="ctr">
                        <a:lnSpc>
                          <a:spcPts val="2000"/>
                        </a:lnSpc>
                      </a:pPr>
                      <a:endParaRPr lang="zh-CN" altLang="en-US" sz="1200" dirty="0">
                        <a:solidFill>
                          <a:schemeClr val="tx1"/>
                        </a:solidFill>
                        <a:latin typeface="Arial"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rPr>
                        <a:t>Enable port attack defense.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pPr algn="ctr">
                        <a:lnSpc>
                          <a:spcPts val="2000"/>
                        </a:lnSpc>
                      </a:pPr>
                      <a:endParaRPr lang="zh-CN" altLang="en-US" sz="1200" dirty="0">
                        <a:solidFill>
                          <a:schemeClr val="tx1"/>
                        </a:solidFill>
                        <a:latin typeface="Arial"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Enable user-level rate limiting.</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 name="五边形 3"/>
          <p:cNvSpPr/>
          <p:nvPr/>
        </p:nvSpPr>
        <p:spPr bwMode="gray">
          <a:xfrm>
            <a:off x="9243060" y="114957"/>
            <a:ext cx="151005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Security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4"/>
          <p:cNvSpPr/>
          <p:nvPr/>
        </p:nvSpPr>
        <p:spPr bwMode="gray">
          <a:xfrm>
            <a:off x="10669087" y="114957"/>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err="1" smtClean="0">
                <a:latin typeface="Huawei Sans" panose="020C0503030203020204" pitchFamily="34" charset="0"/>
              </a:rPr>
              <a:t>QoS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4632012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92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Wireless Network Security Design</a:t>
            </a:r>
            <a:endParaRPr lang="en-US" altLang="zh-CN" dirty="0"/>
          </a:p>
        </p:txBody>
      </p:sp>
      <p:sp>
        <p:nvSpPr>
          <p:cNvPr id="3" name="文本占位符 2"/>
          <p:cNvSpPr>
            <a:spLocks noGrp="1"/>
          </p:cNvSpPr>
          <p:nvPr>
            <p:ph type="body" sz="quarter" idx="10"/>
          </p:nvPr>
        </p:nvSpPr>
        <p:spPr bwMode="gray">
          <a:xfrm>
            <a:off x="455612" y="1052514"/>
            <a:ext cx="11293476" cy="1397013"/>
          </a:xfrm>
        </p:spPr>
        <p:txBody>
          <a:bodyPr/>
          <a:lstStyle/>
          <a:p>
            <a:pPr lvl="0"/>
            <a:r>
              <a:rPr lang="en-US" sz="1400" dirty="0" smtClean="0"/>
              <a:t>On a WLAN, service data is transmitted through radio signals. Such open channels are vulnerable to service data interception and tampering during transmission, such as rogue STAs, spoofing APs, and </a:t>
            </a:r>
            <a:r>
              <a:rPr lang="en-US" sz="1400" dirty="0" err="1" smtClean="0"/>
              <a:t>DoS</a:t>
            </a:r>
            <a:r>
              <a:rPr lang="en-US" sz="1400" dirty="0" smtClean="0"/>
              <a:t> attacks of malicious terminals.</a:t>
            </a:r>
          </a:p>
          <a:p>
            <a:pPr lvl="0"/>
            <a:r>
              <a:rPr lang="en-US" sz="1400" dirty="0" smtClean="0"/>
              <a:t>In addition to the security risks of wired networks, wireless networks also face security risks of wireless air interfaces. Therefore, the security risks of wireless networks mainly involve the security of wireless air interfaces.</a:t>
            </a:r>
            <a:endParaRPr lang="en-US" altLang="zh-CN" sz="1400" dirty="0"/>
          </a:p>
        </p:txBody>
      </p:sp>
      <p:sp>
        <p:nvSpPr>
          <p:cNvPr id="4" name="文本占位符 2"/>
          <p:cNvSpPr txBox="1">
            <a:spLocks/>
          </p:cNvSpPr>
          <p:nvPr/>
        </p:nvSpPr>
        <p:spPr bwMode="gray">
          <a:xfrm>
            <a:off x="6690635" y="2534158"/>
            <a:ext cx="5058452" cy="331309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WLAN security design involves the following:</a:t>
            </a:r>
          </a:p>
          <a:p>
            <a:pPr marL="539750" lvl="1" indent="-222250" fontAlgn="ctr"/>
            <a:r>
              <a:rPr lang="en-US" sz="1400" b="1" dirty="0" smtClean="0">
                <a:solidFill>
                  <a:prstClr val="black"/>
                </a:solidFill>
                <a:latin typeface="Huawei Sans" panose="020C0503030203020204" pitchFamily="34" charset="0"/>
              </a:rPr>
              <a:t>Air interface security: </a:t>
            </a:r>
            <a:r>
              <a:rPr lang="en-US" sz="1400" dirty="0" smtClean="0">
                <a:solidFill>
                  <a:prstClr val="black"/>
                </a:solidFill>
                <a:latin typeface="Huawei Sans" panose="020C0503030203020204" pitchFamily="34" charset="0"/>
              </a:rPr>
              <a:t>identifies and defends against attacks such as rogue APs, rogue STAs, unauthorized ad-hoc networks, and </a:t>
            </a:r>
            <a:r>
              <a:rPr lang="en-US" sz="1400" dirty="0" err="1" smtClean="0">
                <a:solidFill>
                  <a:prstClr val="black"/>
                </a:solidFill>
                <a:latin typeface="Huawei Sans" panose="020C0503030203020204" pitchFamily="34" charset="0"/>
              </a:rPr>
              <a:t>DoS</a:t>
            </a:r>
            <a:r>
              <a:rPr lang="en-US" sz="1400" dirty="0" smtClean="0">
                <a:solidFill>
                  <a:prstClr val="black"/>
                </a:solidFill>
                <a:latin typeface="Huawei Sans" panose="020C0503030203020204" pitchFamily="34" charset="0"/>
              </a:rPr>
              <a:t> attacks.</a:t>
            </a:r>
          </a:p>
          <a:p>
            <a:pPr marL="539750" lvl="1" indent="-222250" fontAlgn="ctr"/>
            <a:r>
              <a:rPr lang="en-US" sz="1400" b="1" dirty="0" smtClean="0">
                <a:solidFill>
                  <a:prstClr val="black"/>
                </a:solidFill>
                <a:latin typeface="Huawei Sans" panose="020C0503030203020204" pitchFamily="34" charset="0"/>
              </a:rPr>
              <a:t>STA access security: </a:t>
            </a:r>
            <a:r>
              <a:rPr lang="en-US" sz="1400" dirty="0" smtClean="0">
                <a:solidFill>
                  <a:prstClr val="black"/>
                </a:solidFill>
                <a:latin typeface="Huawei Sans" panose="020C0503030203020204" pitchFamily="34" charset="0"/>
              </a:rPr>
              <a:t>ensures the validity and security of STAs' access to the WLAN.</a:t>
            </a:r>
          </a:p>
          <a:p>
            <a:pPr marL="539750" lvl="1" indent="-222250" fontAlgn="ctr"/>
            <a:r>
              <a:rPr lang="en-US" sz="1400" b="1" dirty="0" smtClean="0">
                <a:solidFill>
                  <a:prstClr val="black"/>
                </a:solidFill>
                <a:latin typeface="Huawei Sans" panose="020C0503030203020204" pitchFamily="34" charset="0"/>
              </a:rPr>
              <a:t>Service security:</a:t>
            </a:r>
            <a:r>
              <a:rPr lang="en-US" sz="1400" dirty="0" smtClean="0">
                <a:solidFill>
                  <a:prstClr val="black"/>
                </a:solidFill>
                <a:latin typeface="Huawei Sans" panose="020C0503030203020204" pitchFamily="34" charset="0"/>
              </a:rPr>
              <a:t> protects service data of authorized users from being intercepted by unauthorized users during transmission.</a:t>
            </a:r>
            <a:endParaRPr lang="en-US" altLang="zh-CN" sz="1400" dirty="0">
              <a:solidFill>
                <a:prstClr val="black"/>
              </a:solidFill>
              <a:latin typeface="Huawei Sans" panose="020C0503030203020204" pitchFamily="34" charset="0"/>
            </a:endParaRPr>
          </a:p>
        </p:txBody>
      </p:sp>
      <p:cxnSp>
        <p:nvCxnSpPr>
          <p:cNvPr id="5" name="直接连接符 4"/>
          <p:cNvCxnSpPr>
            <a:stCxn id="41" idx="2"/>
            <a:endCxn id="56" idx="0"/>
          </p:cNvCxnSpPr>
          <p:nvPr/>
        </p:nvCxnSpPr>
        <p:spPr bwMode="gray">
          <a:xfrm flipH="1">
            <a:off x="4606227" y="5057697"/>
            <a:ext cx="323"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7" name="图片 87" descr="汇聚交换机.png"/>
          <p:cNvPicPr>
            <a:picLocks noChangeAspect="1"/>
          </p:cNvPicPr>
          <p:nvPr/>
        </p:nvPicPr>
        <p:blipFill>
          <a:blip r:embed="rId3"/>
          <a:stretch>
            <a:fillRect/>
          </a:stretch>
        </p:blipFill>
        <p:spPr bwMode="gray">
          <a:xfrm>
            <a:off x="3160555" y="4183614"/>
            <a:ext cx="369473" cy="302297"/>
          </a:xfrm>
          <a:prstGeom prst="rect">
            <a:avLst/>
          </a:prstGeom>
        </p:spPr>
      </p:pic>
      <p:pic>
        <p:nvPicPr>
          <p:cNvPr id="8" name="图片 76" descr="接入交换机.png"/>
          <p:cNvPicPr>
            <a:picLocks noChangeAspect="1"/>
          </p:cNvPicPr>
          <p:nvPr/>
        </p:nvPicPr>
        <p:blipFill>
          <a:blip r:embed="rId4"/>
          <a:stretch>
            <a:fillRect/>
          </a:stretch>
        </p:blipFill>
        <p:spPr bwMode="gray">
          <a:xfrm>
            <a:off x="2473302" y="4755400"/>
            <a:ext cx="369473" cy="302297"/>
          </a:xfrm>
          <a:prstGeom prst="rect">
            <a:avLst/>
          </a:prstGeom>
        </p:spPr>
      </p:pic>
      <p:pic>
        <p:nvPicPr>
          <p:cNvPr id="9"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3419862" y="2474924"/>
            <a:ext cx="369473" cy="302297"/>
          </a:xfrm>
          <a:prstGeom prst="rect">
            <a:avLst/>
          </a:prstGeom>
          <a:noFill/>
        </p:spPr>
      </p:pic>
      <p:pic>
        <p:nvPicPr>
          <p:cNvPr id="10" name="图片 86" descr="核心交换机.png"/>
          <p:cNvPicPr>
            <a:picLocks noChangeAspect="1"/>
          </p:cNvPicPr>
          <p:nvPr/>
        </p:nvPicPr>
        <p:blipFill>
          <a:blip r:embed="rId6"/>
          <a:stretch>
            <a:fillRect/>
          </a:stretch>
        </p:blipFill>
        <p:spPr bwMode="gray">
          <a:xfrm>
            <a:off x="3419862" y="3594589"/>
            <a:ext cx="369473" cy="302297"/>
          </a:xfrm>
          <a:prstGeom prst="rect">
            <a:avLst/>
          </a:prstGeom>
        </p:spPr>
      </p:pic>
      <p:pic>
        <p:nvPicPr>
          <p:cNvPr id="11" name="图片 86" descr="核心交换机.png"/>
          <p:cNvPicPr>
            <a:picLocks noChangeAspect="1"/>
          </p:cNvPicPr>
          <p:nvPr/>
        </p:nvPicPr>
        <p:blipFill>
          <a:blip r:embed="rId6"/>
          <a:stretch>
            <a:fillRect/>
          </a:stretch>
        </p:blipFill>
        <p:spPr bwMode="gray">
          <a:xfrm>
            <a:off x="4110699" y="3594589"/>
            <a:ext cx="369473" cy="302297"/>
          </a:xfrm>
          <a:prstGeom prst="rect">
            <a:avLst/>
          </a:prstGeom>
        </p:spPr>
      </p:pic>
      <p:cxnSp>
        <p:nvCxnSpPr>
          <p:cNvPr id="12" name="直接连接符 11"/>
          <p:cNvCxnSpPr>
            <a:stCxn id="10" idx="3"/>
            <a:endCxn id="11" idx="1"/>
          </p:cNvCxnSpPr>
          <p:nvPr/>
        </p:nvCxnSpPr>
        <p:spPr bwMode="gray">
          <a:xfrm>
            <a:off x="3789335" y="3745738"/>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3"/>
          <a:stretch>
            <a:fillRect/>
          </a:stretch>
        </p:blipFill>
        <p:spPr bwMode="gray">
          <a:xfrm>
            <a:off x="2473302" y="4183614"/>
            <a:ext cx="369473" cy="302297"/>
          </a:xfrm>
          <a:prstGeom prst="rect">
            <a:avLst/>
          </a:prstGeom>
        </p:spPr>
      </p:pic>
      <p:cxnSp>
        <p:nvCxnSpPr>
          <p:cNvPr id="14" name="直接连接符 13"/>
          <p:cNvCxnSpPr>
            <a:stCxn id="13" idx="3"/>
            <a:endCxn id="7" idx="1"/>
          </p:cNvCxnSpPr>
          <p:nvPr/>
        </p:nvCxnSpPr>
        <p:spPr bwMode="gray">
          <a:xfrm>
            <a:off x="2842775" y="4334763"/>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bwMode="gray">
          <a:xfrm>
            <a:off x="2580340" y="4550394"/>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1289716" y="3622863"/>
            <a:ext cx="896400"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749504" y="4196262"/>
            <a:ext cx="1436612"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1156667" y="4765025"/>
            <a:ext cx="1029449"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177506" y="2680971"/>
            <a:ext cx="1008610"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6135496" y="5893535"/>
            <a:ext cx="830677" cy="246221"/>
          </a:xfrm>
          <a:prstGeom prst="rect">
            <a:avLst/>
          </a:prstGeom>
          <a:noFill/>
          <a:ln>
            <a:noFill/>
          </a:ln>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CSS/</a:t>
            </a:r>
            <a:r>
              <a:rPr lang="en-US" sz="1200" dirty="0" err="1" smtClean="0">
                <a:solidFill>
                  <a:schemeClr val="bg1">
                    <a:lumMod val="50000"/>
                  </a:schemeClr>
                </a:solidFill>
                <a:latin typeface="Huawei Sans" panose="020C0503030203020204" pitchFamily="34" charset="0"/>
              </a:rPr>
              <a:t>iStack</a:t>
            </a:r>
            <a:r>
              <a:rPr lang="en-US" sz="1200" dirty="0" smtClean="0">
                <a:solidFill>
                  <a:schemeClr val="bg1">
                    <a:lumMod val="50000"/>
                  </a:schemeClr>
                </a:solidFill>
                <a:latin typeface="Huawei Sans" panose="020C0503030203020204" pitchFamily="34" charset="0"/>
              </a:rPr>
              <a:t> link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10" idx="2"/>
            <a:endCxn id="13" idx="0"/>
          </p:cNvCxnSpPr>
          <p:nvPr/>
        </p:nvCxnSpPr>
        <p:spPr bwMode="gray">
          <a:xfrm flipH="1">
            <a:off x="2658039" y="3896886"/>
            <a:ext cx="946560"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1" idx="2"/>
            <a:endCxn id="7" idx="0"/>
          </p:cNvCxnSpPr>
          <p:nvPr/>
        </p:nvCxnSpPr>
        <p:spPr bwMode="gray">
          <a:xfrm flipH="1">
            <a:off x="3345292" y="3896886"/>
            <a:ext cx="950144"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3" name="Picture 2" descr="G:\做的项目\公共\扁平图标切换\更新2015_01_21\oss扁平图标库2015_01_21更新-04.png"/>
          <p:cNvPicPr>
            <a:picLocks noChangeAspect="1" noChangeArrowheads="1"/>
          </p:cNvPicPr>
          <p:nvPr/>
        </p:nvPicPr>
        <p:blipFill>
          <a:blip r:embed="rId5"/>
          <a:stretch>
            <a:fillRect/>
          </a:stretch>
        </p:blipFill>
        <p:spPr bwMode="gray">
          <a:xfrm>
            <a:off x="4110699" y="2474924"/>
            <a:ext cx="369473" cy="302297"/>
          </a:xfrm>
          <a:prstGeom prst="rect">
            <a:avLst/>
          </a:prstGeom>
          <a:noFill/>
        </p:spPr>
      </p:pic>
      <p:cxnSp>
        <p:nvCxnSpPr>
          <p:cNvPr id="24" name="直接连接符 23"/>
          <p:cNvCxnSpPr>
            <a:stCxn id="9" idx="2"/>
            <a:endCxn id="10" idx="0"/>
          </p:cNvCxnSpPr>
          <p:nvPr/>
        </p:nvCxnSpPr>
        <p:spPr bwMode="gray">
          <a:xfrm>
            <a:off x="3604599" y="2777221"/>
            <a:ext cx="0" cy="8173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2"/>
            <a:endCxn id="11" idx="0"/>
          </p:cNvCxnSpPr>
          <p:nvPr/>
        </p:nvCxnSpPr>
        <p:spPr bwMode="gray">
          <a:xfrm>
            <a:off x="4295436" y="2777221"/>
            <a:ext cx="0" cy="8173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3"/>
            <a:endCxn id="23" idx="1"/>
          </p:cNvCxnSpPr>
          <p:nvPr/>
        </p:nvCxnSpPr>
        <p:spPr bwMode="gray">
          <a:xfrm>
            <a:off x="3789335" y="2626073"/>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a:off x="5744455" y="6045519"/>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2"/>
            <a:endCxn id="8" idx="0"/>
          </p:cNvCxnSpPr>
          <p:nvPr/>
        </p:nvCxnSpPr>
        <p:spPr bwMode="gray">
          <a:xfrm>
            <a:off x="2658039" y="4485911"/>
            <a:ext cx="0"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37" name="图片 76" descr="接入交换机.png"/>
          <p:cNvPicPr>
            <a:picLocks noChangeAspect="1"/>
          </p:cNvPicPr>
          <p:nvPr/>
        </p:nvPicPr>
        <p:blipFill>
          <a:blip r:embed="rId4"/>
          <a:stretch>
            <a:fillRect/>
          </a:stretch>
        </p:blipFill>
        <p:spPr bwMode="gray">
          <a:xfrm>
            <a:off x="3160554" y="4755400"/>
            <a:ext cx="369473" cy="302297"/>
          </a:xfrm>
          <a:prstGeom prst="rect">
            <a:avLst/>
          </a:prstGeom>
        </p:spPr>
      </p:pic>
      <p:cxnSp>
        <p:nvCxnSpPr>
          <p:cNvPr id="38" name="直接连接符 37"/>
          <p:cNvCxnSpPr>
            <a:stCxn id="7" idx="2"/>
            <a:endCxn id="37" idx="0"/>
          </p:cNvCxnSpPr>
          <p:nvPr/>
        </p:nvCxnSpPr>
        <p:spPr bwMode="gray">
          <a:xfrm flipH="1">
            <a:off x="3345291" y="4485911"/>
            <a:ext cx="1"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8" idx="3"/>
            <a:endCxn id="37" idx="1"/>
          </p:cNvCxnSpPr>
          <p:nvPr/>
        </p:nvCxnSpPr>
        <p:spPr bwMode="gray">
          <a:xfrm>
            <a:off x="2842775" y="4906549"/>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p:cNvPicPr>
            <a:picLocks noChangeAspect="1"/>
          </p:cNvPicPr>
          <p:nvPr/>
        </p:nvPicPr>
        <p:blipFill>
          <a:blip r:embed="rId3"/>
          <a:stretch>
            <a:fillRect/>
          </a:stretch>
        </p:blipFill>
        <p:spPr bwMode="gray">
          <a:xfrm>
            <a:off x="5109066" y="4183614"/>
            <a:ext cx="369473" cy="302297"/>
          </a:xfrm>
          <a:prstGeom prst="rect">
            <a:avLst/>
          </a:prstGeom>
        </p:spPr>
      </p:pic>
      <p:pic>
        <p:nvPicPr>
          <p:cNvPr id="41" name="图片 76" descr="接入交换机.png"/>
          <p:cNvPicPr>
            <a:picLocks noChangeAspect="1"/>
          </p:cNvPicPr>
          <p:nvPr/>
        </p:nvPicPr>
        <p:blipFill>
          <a:blip r:embed="rId4"/>
          <a:stretch>
            <a:fillRect/>
          </a:stretch>
        </p:blipFill>
        <p:spPr bwMode="gray">
          <a:xfrm>
            <a:off x="4421813" y="4755400"/>
            <a:ext cx="369473" cy="302297"/>
          </a:xfrm>
          <a:prstGeom prst="rect">
            <a:avLst/>
          </a:prstGeom>
        </p:spPr>
      </p:pic>
      <p:pic>
        <p:nvPicPr>
          <p:cNvPr id="42" name="图片 87" descr="汇聚交换机.png"/>
          <p:cNvPicPr>
            <a:picLocks noChangeAspect="1"/>
          </p:cNvPicPr>
          <p:nvPr/>
        </p:nvPicPr>
        <p:blipFill>
          <a:blip r:embed="rId3"/>
          <a:stretch>
            <a:fillRect/>
          </a:stretch>
        </p:blipFill>
        <p:spPr bwMode="gray">
          <a:xfrm>
            <a:off x="4421813" y="4183614"/>
            <a:ext cx="369473" cy="302297"/>
          </a:xfrm>
          <a:prstGeom prst="rect">
            <a:avLst/>
          </a:prstGeom>
        </p:spPr>
      </p:pic>
      <p:cxnSp>
        <p:nvCxnSpPr>
          <p:cNvPr id="43" name="直接连接符 42"/>
          <p:cNvCxnSpPr>
            <a:stCxn id="42" idx="3"/>
            <a:endCxn id="40" idx="1"/>
          </p:cNvCxnSpPr>
          <p:nvPr/>
        </p:nvCxnSpPr>
        <p:spPr bwMode="gray">
          <a:xfrm>
            <a:off x="4791286" y="4334763"/>
            <a:ext cx="31778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bwMode="gray">
          <a:xfrm>
            <a:off x="4528851" y="4550394"/>
            <a:ext cx="845474" cy="123410"/>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2" idx="2"/>
            <a:endCxn id="41" idx="0"/>
          </p:cNvCxnSpPr>
          <p:nvPr/>
        </p:nvCxnSpPr>
        <p:spPr bwMode="gray">
          <a:xfrm>
            <a:off x="4606550" y="4485911"/>
            <a:ext cx="0"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6" name="图片 76" descr="接入交换机.png"/>
          <p:cNvPicPr>
            <a:picLocks noChangeAspect="1"/>
          </p:cNvPicPr>
          <p:nvPr/>
        </p:nvPicPr>
        <p:blipFill>
          <a:blip r:embed="rId4"/>
          <a:stretch>
            <a:fillRect/>
          </a:stretch>
        </p:blipFill>
        <p:spPr bwMode="gray">
          <a:xfrm>
            <a:off x="5109065" y="4755400"/>
            <a:ext cx="369473" cy="302297"/>
          </a:xfrm>
          <a:prstGeom prst="rect">
            <a:avLst/>
          </a:prstGeom>
        </p:spPr>
      </p:pic>
      <p:cxnSp>
        <p:nvCxnSpPr>
          <p:cNvPr id="47" name="直接连接符 46"/>
          <p:cNvCxnSpPr>
            <a:stCxn id="40" idx="2"/>
            <a:endCxn id="46" idx="0"/>
          </p:cNvCxnSpPr>
          <p:nvPr/>
        </p:nvCxnSpPr>
        <p:spPr bwMode="gray">
          <a:xfrm flipH="1">
            <a:off x="5293802" y="4485911"/>
            <a:ext cx="1" cy="2694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1" idx="3"/>
            <a:endCxn id="46" idx="1"/>
          </p:cNvCxnSpPr>
          <p:nvPr/>
        </p:nvCxnSpPr>
        <p:spPr bwMode="gray">
          <a:xfrm>
            <a:off x="4791286" y="4906549"/>
            <a:ext cx="31777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0" idx="2"/>
            <a:endCxn id="42" idx="0"/>
          </p:cNvCxnSpPr>
          <p:nvPr/>
        </p:nvCxnSpPr>
        <p:spPr bwMode="gray">
          <a:xfrm>
            <a:off x="3604599" y="3896886"/>
            <a:ext cx="1001951"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1" idx="2"/>
            <a:endCxn id="40" idx="0"/>
          </p:cNvCxnSpPr>
          <p:nvPr/>
        </p:nvCxnSpPr>
        <p:spPr bwMode="gray">
          <a:xfrm>
            <a:off x="4295436" y="3896886"/>
            <a:ext cx="998367" cy="2867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2" name="椭圆 51"/>
          <p:cNvSpPr/>
          <p:nvPr/>
        </p:nvSpPr>
        <p:spPr bwMode="gray">
          <a:xfrm rot="19066184">
            <a:off x="4193460" y="3980417"/>
            <a:ext cx="515902" cy="119665"/>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20185" y="2993967"/>
            <a:ext cx="368827" cy="301768"/>
          </a:xfrm>
          <a:prstGeom prst="rect">
            <a:avLst/>
          </a:prstGeom>
        </p:spPr>
      </p:pic>
      <p:pic>
        <p:nvPicPr>
          <p:cNvPr id="54"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104822" y="2993967"/>
            <a:ext cx="368827" cy="301768"/>
          </a:xfrm>
          <a:prstGeom prst="rect">
            <a:avLst/>
          </a:prstGeom>
        </p:spPr>
      </p:pic>
      <p:cxnSp>
        <p:nvCxnSpPr>
          <p:cNvPr id="55" name="直接连接符 54"/>
          <p:cNvCxnSpPr>
            <a:stCxn id="53" idx="3"/>
            <a:endCxn id="54" idx="1"/>
          </p:cNvCxnSpPr>
          <p:nvPr/>
        </p:nvCxnSpPr>
        <p:spPr bwMode="gray">
          <a:xfrm>
            <a:off x="3789012" y="3144851"/>
            <a:ext cx="315810"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6" name="图片 105" descr="AP.png"/>
          <p:cNvPicPr>
            <a:picLocks noChangeAspect="1"/>
          </p:cNvPicPr>
          <p:nvPr/>
        </p:nvPicPr>
        <p:blipFill>
          <a:blip r:embed="rId8" cstate="print">
            <a:duotone>
              <a:schemeClr val="accent4">
                <a:shade val="45000"/>
                <a:satMod val="135000"/>
              </a:schemeClr>
              <a:prstClr val="white"/>
            </a:duotone>
          </a:blip>
          <a:stretch>
            <a:fillRect/>
          </a:stretch>
        </p:blipFill>
        <p:spPr bwMode="gray">
          <a:xfrm>
            <a:off x="4421813" y="5270207"/>
            <a:ext cx="368827" cy="301768"/>
          </a:xfrm>
          <a:prstGeom prst="rect">
            <a:avLst/>
          </a:prstGeom>
        </p:spPr>
      </p:pic>
      <p:cxnSp>
        <p:nvCxnSpPr>
          <p:cNvPr id="59" name="直接连接符 58"/>
          <p:cNvCxnSpPr>
            <a:stCxn id="46" idx="2"/>
            <a:endCxn id="60" idx="0"/>
          </p:cNvCxnSpPr>
          <p:nvPr/>
        </p:nvCxnSpPr>
        <p:spPr bwMode="gray">
          <a:xfrm flipH="1">
            <a:off x="5293479" y="5057697"/>
            <a:ext cx="323"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0" name="图片 105" descr="AP.png"/>
          <p:cNvPicPr>
            <a:picLocks noChangeAspect="1"/>
          </p:cNvPicPr>
          <p:nvPr/>
        </p:nvPicPr>
        <p:blipFill>
          <a:blip r:embed="rId8" cstate="print"/>
          <a:stretch>
            <a:fillRect/>
          </a:stretch>
        </p:blipFill>
        <p:spPr bwMode="gray">
          <a:xfrm>
            <a:off x="5109065" y="5270207"/>
            <a:ext cx="368827" cy="301768"/>
          </a:xfrm>
          <a:prstGeom prst="rect">
            <a:avLst/>
          </a:prstGeom>
        </p:spPr>
      </p:pic>
      <p:cxnSp>
        <p:nvCxnSpPr>
          <p:cNvPr id="61" name="直接连接符 60"/>
          <p:cNvCxnSpPr>
            <a:stCxn id="37" idx="2"/>
            <a:endCxn id="62" idx="0"/>
          </p:cNvCxnSpPr>
          <p:nvPr/>
        </p:nvCxnSpPr>
        <p:spPr bwMode="gray">
          <a:xfrm>
            <a:off x="3345291" y="5057697"/>
            <a:ext cx="324"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2" name="图片 105" descr="AP.png"/>
          <p:cNvPicPr>
            <a:picLocks noChangeAspect="1"/>
          </p:cNvPicPr>
          <p:nvPr/>
        </p:nvPicPr>
        <p:blipFill>
          <a:blip r:embed="rId8" cstate="print"/>
          <a:stretch>
            <a:fillRect/>
          </a:stretch>
        </p:blipFill>
        <p:spPr bwMode="gray">
          <a:xfrm>
            <a:off x="3161201" y="5270207"/>
            <a:ext cx="368827" cy="301768"/>
          </a:xfrm>
          <a:prstGeom prst="rect">
            <a:avLst/>
          </a:prstGeom>
        </p:spPr>
      </p:pic>
      <p:cxnSp>
        <p:nvCxnSpPr>
          <p:cNvPr id="63" name="直接连接符 62"/>
          <p:cNvCxnSpPr>
            <a:stCxn id="8" idx="2"/>
            <a:endCxn id="64" idx="0"/>
          </p:cNvCxnSpPr>
          <p:nvPr/>
        </p:nvCxnSpPr>
        <p:spPr bwMode="gray">
          <a:xfrm>
            <a:off x="2658039" y="5057697"/>
            <a:ext cx="2572" cy="21251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64" name="图片 105" descr="AP.png"/>
          <p:cNvPicPr>
            <a:picLocks noChangeAspect="1"/>
          </p:cNvPicPr>
          <p:nvPr/>
        </p:nvPicPr>
        <p:blipFill>
          <a:blip r:embed="rId8" cstate="print"/>
          <a:stretch>
            <a:fillRect/>
          </a:stretch>
        </p:blipFill>
        <p:spPr bwMode="gray">
          <a:xfrm>
            <a:off x="2476197" y="5270207"/>
            <a:ext cx="368827" cy="301768"/>
          </a:xfrm>
          <a:prstGeom prst="rect">
            <a:avLst/>
          </a:prstGeom>
        </p:spPr>
      </p:pic>
      <p:pic>
        <p:nvPicPr>
          <p:cNvPr id="69" name="图片 68" descr="笔记本电脑.png"/>
          <p:cNvPicPr>
            <a:picLocks noChangeAspect="1"/>
          </p:cNvPicPr>
          <p:nvPr/>
        </p:nvPicPr>
        <p:blipFill>
          <a:blip r:embed="rId9" cstate="print"/>
          <a:stretch>
            <a:fillRect/>
          </a:stretch>
        </p:blipFill>
        <p:spPr bwMode="gray">
          <a:xfrm>
            <a:off x="2476987" y="5789635"/>
            <a:ext cx="362104" cy="227011"/>
          </a:xfrm>
          <a:prstGeom prst="rect">
            <a:avLst/>
          </a:prstGeom>
        </p:spPr>
      </p:pic>
      <p:pic>
        <p:nvPicPr>
          <p:cNvPr id="70" name="图片 69" descr="笔记本电脑.png"/>
          <p:cNvPicPr>
            <a:picLocks noChangeAspect="1"/>
          </p:cNvPicPr>
          <p:nvPr/>
        </p:nvPicPr>
        <p:blipFill>
          <a:blip r:embed="rId9" cstate="print"/>
          <a:stretch>
            <a:fillRect/>
          </a:stretch>
        </p:blipFill>
        <p:spPr bwMode="gray">
          <a:xfrm>
            <a:off x="4421813" y="5789635"/>
            <a:ext cx="362104" cy="227011"/>
          </a:xfrm>
          <a:prstGeom prst="rect">
            <a:avLst/>
          </a:prstGeom>
        </p:spPr>
      </p:pic>
      <p:pic>
        <p:nvPicPr>
          <p:cNvPr id="71" name="图片 70" descr="故障链路.png"/>
          <p:cNvPicPr>
            <a:picLocks noChangeAspect="1"/>
          </p:cNvPicPr>
          <p:nvPr/>
        </p:nvPicPr>
        <p:blipFill>
          <a:blip r:embed="rId10" cstate="print"/>
          <a:stretch>
            <a:fillRect/>
          </a:stretch>
        </p:blipFill>
        <p:spPr bwMode="gray">
          <a:xfrm>
            <a:off x="3161201" y="5755371"/>
            <a:ext cx="380447" cy="283692"/>
          </a:xfrm>
          <a:prstGeom prst="rect">
            <a:avLst/>
          </a:prstGeom>
        </p:spPr>
      </p:pic>
      <p:pic>
        <p:nvPicPr>
          <p:cNvPr id="72" name="图片 71" descr="故障链路.png"/>
          <p:cNvPicPr>
            <a:picLocks noChangeAspect="1"/>
          </p:cNvPicPr>
          <p:nvPr/>
        </p:nvPicPr>
        <p:blipFill>
          <a:blip r:embed="rId10" cstate="print"/>
          <a:stretch>
            <a:fillRect/>
          </a:stretch>
        </p:blipFill>
        <p:spPr bwMode="gray">
          <a:xfrm>
            <a:off x="5132765" y="5755371"/>
            <a:ext cx="380447" cy="283692"/>
          </a:xfrm>
          <a:prstGeom prst="rect">
            <a:avLst/>
          </a:prstGeom>
        </p:spPr>
      </p:pic>
      <p:sp>
        <p:nvSpPr>
          <p:cNvPr id="73" name="椭圆 72"/>
          <p:cNvSpPr/>
          <p:nvPr/>
        </p:nvSpPr>
        <p:spPr bwMode="gray">
          <a:xfrm rot="2533816" flipH="1">
            <a:off x="3240498" y="3980415"/>
            <a:ext cx="515902" cy="119665"/>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2174236" y="5942828"/>
            <a:ext cx="982962" cy="276999"/>
          </a:xfrm>
          <a:prstGeom prst="rect">
            <a:avLst/>
          </a:prstGeom>
          <a:noFill/>
        </p:spPr>
        <p:txBody>
          <a:bodyPr wrap="none" rtlCol="0">
            <a:spAutoFit/>
          </a:bodyPr>
          <a:lstStyle/>
          <a:p>
            <a:pPr algn="ctr" fontAlgn="ctr">
              <a:spcBef>
                <a:spcPct val="0"/>
              </a:spcBef>
              <a:spcAft>
                <a:spcPct val="0"/>
              </a:spcAft>
              <a:defRPr/>
            </a:pPr>
            <a:r>
              <a:rPr lang="en-US" sz="1200" b="1" dirty="0" smtClean="0">
                <a:latin typeface="Huawei Sans" panose="020C0503030203020204" pitchFamily="34" charset="0"/>
              </a:rPr>
              <a:t>Rogue STA</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bwMode="gray">
          <a:xfrm>
            <a:off x="2242613" y="5419022"/>
            <a:ext cx="211832" cy="471638"/>
          </a:xfrm>
          <a:custGeom>
            <a:avLst/>
            <a:gdLst>
              <a:gd name="connsiteX0" fmla="*/ 192581 w 211832"/>
              <a:gd name="connsiteY0" fmla="*/ 0 h 471638"/>
              <a:gd name="connsiteX1" fmla="*/ 76 w 211832"/>
              <a:gd name="connsiteY1" fmla="*/ 211756 h 471638"/>
              <a:gd name="connsiteX2" fmla="*/ 211832 w 211832"/>
              <a:gd name="connsiteY2" fmla="*/ 471638 h 471638"/>
            </a:gdLst>
            <a:ahLst/>
            <a:cxnLst>
              <a:cxn ang="0">
                <a:pos x="connsiteX0" y="connsiteY0"/>
              </a:cxn>
              <a:cxn ang="0">
                <a:pos x="connsiteX1" y="connsiteY1"/>
              </a:cxn>
              <a:cxn ang="0">
                <a:pos x="connsiteX2" y="connsiteY2"/>
              </a:cxn>
            </a:cxnLst>
            <a:rect l="l" t="t" r="r" b="b"/>
            <a:pathLst>
              <a:path w="211832" h="471638">
                <a:moveTo>
                  <a:pt x="192581" y="0"/>
                </a:moveTo>
                <a:cubicBezTo>
                  <a:pt x="94724" y="66575"/>
                  <a:pt x="-3132" y="133150"/>
                  <a:pt x="76" y="211756"/>
                </a:cubicBezTo>
                <a:cubicBezTo>
                  <a:pt x="3284" y="290362"/>
                  <a:pt x="107558" y="381000"/>
                  <a:pt x="211832" y="471638"/>
                </a:cubicBezTo>
              </a:path>
            </a:pathLst>
          </a:custGeom>
          <a:noFill/>
          <a:ln w="19050">
            <a:solidFill>
              <a:srgbClr val="C7000B"/>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6" name="文本框 75"/>
          <p:cNvSpPr txBox="1"/>
          <p:nvPr/>
        </p:nvSpPr>
        <p:spPr bwMode="gray">
          <a:xfrm>
            <a:off x="1068819" y="5435552"/>
            <a:ext cx="1249160"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rgbClr val="C7000B"/>
                </a:solidFill>
                <a:latin typeface="Huawei Sans" panose="020C0503030203020204" pitchFamily="34" charset="0"/>
              </a:rPr>
              <a:t>A rogue STA goes online</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a:stCxn id="70" idx="0"/>
            <a:endCxn id="56" idx="2"/>
          </p:cNvCxnSpPr>
          <p:nvPr/>
        </p:nvCxnSpPr>
        <p:spPr bwMode="gray">
          <a:xfrm flipV="1">
            <a:off x="4602865" y="5571975"/>
            <a:ext cx="3362" cy="217660"/>
          </a:xfrm>
          <a:prstGeom prst="straightConnector1">
            <a:avLst/>
          </a:prstGeom>
          <a:noFill/>
          <a:ln w="19050">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80" name="文本框 79"/>
          <p:cNvSpPr txBox="1"/>
          <p:nvPr/>
        </p:nvSpPr>
        <p:spPr bwMode="gray">
          <a:xfrm>
            <a:off x="3405024" y="5475862"/>
            <a:ext cx="1085748" cy="646331"/>
          </a:xfrm>
          <a:prstGeom prst="rect">
            <a:avLst/>
          </a:prstGeom>
          <a:noFill/>
        </p:spPr>
        <p:txBody>
          <a:bodyPr wrap="square" rtlCol="0">
            <a:spAutoFit/>
          </a:bodyPr>
          <a:lstStyle/>
          <a:p>
            <a:pPr algn="r" fontAlgn="ctr">
              <a:spcBef>
                <a:spcPct val="0"/>
              </a:spcBef>
              <a:spcAft>
                <a:spcPct val="0"/>
              </a:spcAft>
              <a:defRPr/>
            </a:pPr>
            <a:r>
              <a:rPr lang="en-US" sz="1200" dirty="0" smtClean="0">
                <a:solidFill>
                  <a:srgbClr val="C7000B"/>
                </a:solidFill>
                <a:latin typeface="Huawei Sans" panose="020C0503030203020204" pitchFamily="34" charset="0"/>
              </a:rPr>
              <a:t>STAs access through a rogue AP</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3543607" y="5226137"/>
            <a:ext cx="898003" cy="276999"/>
          </a:xfrm>
          <a:prstGeom prst="rect">
            <a:avLst/>
          </a:prstGeom>
          <a:noFill/>
        </p:spPr>
        <p:txBody>
          <a:bodyPr wrap="none" rtlCol="0">
            <a:spAutoFit/>
          </a:bodyPr>
          <a:lstStyle/>
          <a:p>
            <a:pPr algn="ctr" fontAlgn="ctr">
              <a:spcBef>
                <a:spcPct val="0"/>
              </a:spcBef>
              <a:spcAft>
                <a:spcPct val="0"/>
              </a:spcAft>
              <a:defRPr/>
            </a:pPr>
            <a:r>
              <a:rPr lang="en-US" sz="1200" b="1" dirty="0" smtClean="0">
                <a:latin typeface="Huawei Sans" panose="020C0503030203020204" pitchFamily="34" charset="0"/>
              </a:rPr>
              <a:t>Rogue AP</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图片 82"/>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5106094" y="3594458"/>
            <a:ext cx="372444" cy="305404"/>
          </a:xfrm>
          <a:prstGeom prst="rect">
            <a:avLst/>
          </a:prstGeom>
        </p:spPr>
      </p:pic>
      <p:cxnSp>
        <p:nvCxnSpPr>
          <p:cNvPr id="84" name="直接连接符 83"/>
          <p:cNvCxnSpPr>
            <a:stCxn id="83" idx="1"/>
            <a:endCxn id="11" idx="3"/>
          </p:cNvCxnSpPr>
          <p:nvPr/>
        </p:nvCxnSpPr>
        <p:spPr bwMode="gray">
          <a:xfrm flipH="1" flipV="1">
            <a:off x="4480172" y="3745738"/>
            <a:ext cx="625922" cy="142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87" name="任意多边形 86"/>
          <p:cNvSpPr/>
          <p:nvPr/>
        </p:nvSpPr>
        <p:spPr bwMode="gray">
          <a:xfrm>
            <a:off x="4378858" y="3663756"/>
            <a:ext cx="1057939" cy="1668639"/>
          </a:xfrm>
          <a:custGeom>
            <a:avLst/>
            <a:gdLst>
              <a:gd name="connsiteX0" fmla="*/ 818787 w 1057939"/>
              <a:gd name="connsiteY0" fmla="*/ 61220 h 1668639"/>
              <a:gd name="connsiteX1" fmla="*/ 639 w 1057939"/>
              <a:gd name="connsiteY1" fmla="*/ 51595 h 1668639"/>
              <a:gd name="connsiteX2" fmla="*/ 934290 w 1057939"/>
              <a:gd name="connsiteY2" fmla="*/ 619485 h 1668639"/>
              <a:gd name="connsiteX3" fmla="*/ 1020917 w 1057939"/>
              <a:gd name="connsiteY3" fmla="*/ 1668639 h 1668639"/>
            </a:gdLst>
            <a:ahLst/>
            <a:cxnLst>
              <a:cxn ang="0">
                <a:pos x="connsiteX0" y="connsiteY0"/>
              </a:cxn>
              <a:cxn ang="0">
                <a:pos x="connsiteX1" y="connsiteY1"/>
              </a:cxn>
              <a:cxn ang="0">
                <a:pos x="connsiteX2" y="connsiteY2"/>
              </a:cxn>
              <a:cxn ang="0">
                <a:pos x="connsiteX3" y="connsiteY3"/>
              </a:cxn>
            </a:cxnLst>
            <a:rect l="l" t="t" r="r" b="b"/>
            <a:pathLst>
              <a:path w="1057939" h="1668639">
                <a:moveTo>
                  <a:pt x="818787" y="61220"/>
                </a:moveTo>
                <a:cubicBezTo>
                  <a:pt x="400087" y="9885"/>
                  <a:pt x="-18612" y="-41449"/>
                  <a:pt x="639" y="51595"/>
                </a:cubicBezTo>
                <a:cubicBezTo>
                  <a:pt x="19889" y="144639"/>
                  <a:pt x="764244" y="349978"/>
                  <a:pt x="934290" y="619485"/>
                </a:cubicBezTo>
                <a:cubicBezTo>
                  <a:pt x="1104336" y="888992"/>
                  <a:pt x="1062626" y="1278815"/>
                  <a:pt x="1020917" y="1668639"/>
                </a:cubicBezTo>
              </a:path>
            </a:pathLst>
          </a:custGeom>
          <a:noFill/>
          <a:ln w="19050">
            <a:solidFill>
              <a:srgbClr val="C7000B"/>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8" name="文本框 87"/>
          <p:cNvSpPr txBox="1"/>
          <p:nvPr/>
        </p:nvSpPr>
        <p:spPr bwMode="gray">
          <a:xfrm>
            <a:off x="5036422" y="3881218"/>
            <a:ext cx="1433618" cy="276999"/>
          </a:xfrm>
          <a:prstGeom prst="rect">
            <a:avLst/>
          </a:prstGeom>
          <a:noFill/>
        </p:spPr>
        <p:txBody>
          <a:bodyPr wrap="square" rtlCol="0">
            <a:spAutoFit/>
          </a:bodyPr>
          <a:lstStyle/>
          <a:p>
            <a:pPr algn="ctr" fontAlgn="ctr">
              <a:spcBef>
                <a:spcPct val="0"/>
              </a:spcBef>
              <a:spcAft>
                <a:spcPct val="0"/>
              </a:spcAft>
              <a:defRPr/>
            </a:pPr>
            <a:r>
              <a:rPr lang="en-US" sz="1200" dirty="0" smtClean="0">
                <a:solidFill>
                  <a:srgbClr val="C7000B"/>
                </a:solidFill>
                <a:latin typeface="Huawei Sans" panose="020C0503030203020204" pitchFamily="34" charset="0"/>
              </a:rPr>
              <a:t>Illegal data theft</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五边形 67"/>
          <p:cNvSpPr/>
          <p:nvPr/>
        </p:nvSpPr>
        <p:spPr bwMode="gray">
          <a:xfrm>
            <a:off x="9243060" y="114957"/>
            <a:ext cx="151005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Security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gray">
          <a:xfrm>
            <a:off x="10669087" y="114957"/>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err="1" smtClean="0">
                <a:latin typeface="Huawei Sans" panose="020C0503030203020204" pitchFamily="34" charset="0"/>
              </a:rPr>
              <a:t>QoS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384254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Wireless Network Security Design</a:t>
            </a:r>
            <a:endParaRPr lang="en-US" altLang="zh-CN" dirty="0"/>
          </a:p>
        </p:txBody>
      </p:sp>
      <p:sp>
        <p:nvSpPr>
          <p:cNvPr id="2" name="文本占位符 1"/>
          <p:cNvSpPr>
            <a:spLocks noGrp="1"/>
          </p:cNvSpPr>
          <p:nvPr>
            <p:ph type="body" sz="quarter" idx="10"/>
          </p:nvPr>
        </p:nvSpPr>
        <p:spPr>
          <a:xfrm>
            <a:off x="455612" y="1052514"/>
            <a:ext cx="4523794" cy="431799"/>
          </a:xfrm>
        </p:spPr>
        <p:txBody>
          <a:bodyPr/>
          <a:lstStyle/>
          <a:p>
            <a:r>
              <a:rPr lang="en-US" sz="1800" dirty="0" smtClean="0"/>
              <a:t>Wireless air interface security design:</a:t>
            </a:r>
            <a:endParaRPr lang="en-US" altLang="zh-CN" sz="1800" dirty="0"/>
          </a:p>
        </p:txBody>
      </p:sp>
      <p:graphicFrame>
        <p:nvGraphicFramePr>
          <p:cNvPr id="5" name="内容占位符 3"/>
          <p:cNvGraphicFramePr>
            <a:graphicFrameLocks/>
          </p:cNvGraphicFramePr>
          <p:nvPr>
            <p:extLst/>
          </p:nvPr>
        </p:nvGraphicFramePr>
        <p:xfrm>
          <a:off x="836340" y="1596969"/>
          <a:ext cx="4320000" cy="1832029"/>
        </p:xfrm>
        <a:graphic>
          <a:graphicData uri="http://schemas.openxmlformats.org/drawingml/2006/table">
            <a:tbl>
              <a:tblPr firstRow="1" bandRow="1">
                <a:tableStyleId>{2D5ABB26-0587-4C30-8999-92F81FD0307C}</a:tableStyleId>
              </a:tblPr>
              <a:tblGrid>
                <a:gridCol w="1800000"/>
                <a:gridCol w="2520000"/>
              </a:tblGrid>
              <a:tr h="352313">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Defense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17082">
                <a:tc rowSpan="3">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Wireless attack and spoofing</a:t>
                      </a:r>
                      <a:endParaRPr lang="en-US" altLang="zh-CN" sz="1200" dirty="0" smtClean="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spcAft>
                          <a:spcPts val="600"/>
                        </a:spcAft>
                      </a:pPr>
                      <a:r>
                        <a:rPr lang="en-US" sz="1200" dirty="0" smtClean="0">
                          <a:latin typeface="Huawei Sans" panose="020C0503030203020204" pitchFamily="34" charset="0"/>
                        </a:rPr>
                        <a:t>WIDS</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2">
                <a:tc vMerge="1">
                  <a:txBody>
                    <a:bodyPr/>
                    <a:lstStyle/>
                    <a:p>
                      <a:endParaRPr lang="zh-CN" altLang="en-US" sz="1200" dirty="0"/>
                    </a:p>
                  </a:txBody>
                  <a:tcPr/>
                </a:tc>
                <a:tc>
                  <a:txBody>
                    <a:bodyPr/>
                    <a:lstStyle/>
                    <a:p>
                      <a:pPr algn="ctr" fontAlgn="ctr">
                        <a:lnSpc>
                          <a:spcPct val="100000"/>
                        </a:lnSpc>
                        <a:spcAft>
                          <a:spcPts val="600"/>
                        </a:spcAft>
                      </a:pPr>
                      <a:r>
                        <a:rPr lang="en-US" sz="1200" dirty="0" smtClean="0">
                          <a:latin typeface="Huawei Sans" panose="020C0503030203020204" pitchFamily="34" charset="0"/>
                        </a:rPr>
                        <a:t>WIPS</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7082">
                <a:tc vMerge="1">
                  <a:txBody>
                    <a:bodyPr/>
                    <a:lstStyle/>
                    <a:p>
                      <a:endParaRPr lang="zh-CN" altLang="en-US" sz="1200" dirty="0"/>
                    </a:p>
                  </a:txBody>
                  <a:tcPr/>
                </a:tc>
                <a:tc>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Attack detection</a:t>
                      </a:r>
                      <a:endParaRPr lang="en-US" altLang="zh-CN" sz="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8470">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Unencrypted management frames</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Protected management frame (PMF)</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nvPr>
        </p:nvGraphicFramePr>
        <p:xfrm>
          <a:off x="6496595" y="1600113"/>
          <a:ext cx="4320000" cy="1832032"/>
        </p:xfrm>
        <a:graphic>
          <a:graphicData uri="http://schemas.openxmlformats.org/drawingml/2006/table">
            <a:tbl>
              <a:tblPr firstRow="1" bandRow="1">
                <a:tableStyleId>{2D5ABB26-0587-4C30-8999-92F81FD0307C}</a:tableStyleId>
              </a:tblPr>
              <a:tblGrid>
                <a:gridCol w="1858133"/>
                <a:gridCol w="2461867"/>
              </a:tblGrid>
              <a:tr h="333097">
                <a:tc>
                  <a:txBody>
                    <a:bodyPr/>
                    <a:lstStyle/>
                    <a:p>
                      <a:pPr algn="ctr" fontAlgn="ctr">
                        <a:lnSpc>
                          <a:spcPct val="100000"/>
                        </a:lnSpc>
                      </a:pPr>
                      <a:r>
                        <a:rPr lang="en-US" sz="1400" b="1" dirty="0" smtClean="0">
                          <a:latin typeface="Huawei Sans" panose="020C0503030203020204" pitchFamily="34" charset="0"/>
                        </a:rPr>
                        <a:t>Security Risk</a:t>
                      </a:r>
                      <a:endParaRPr lang="en-US" altLang="zh-CN" sz="1400" b="1" dirty="0">
                        <a:solidFill>
                          <a:srgbClr val="ED6D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Defense Measure</a:t>
                      </a:r>
                      <a:endParaRPr lang="en-US" altLang="zh-CN" sz="1400" b="1" dirty="0">
                        <a:solidFill>
                          <a:srgbClr val="ED6D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99787">
                <a:tc rowSpan="2">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Air interface encryption and access authentication</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600"/>
                        </a:spcAft>
                        <a:buClrTx/>
                        <a:buSzTx/>
                        <a:buFontTx/>
                        <a:buNone/>
                        <a:tabLst/>
                        <a:defRPr/>
                      </a:pPr>
                      <a:r>
                        <a:rPr lang="en-US" sz="1200" dirty="0" smtClean="0">
                          <a:latin typeface="Huawei Sans" panose="020C0503030203020204" pitchFamily="34" charset="0"/>
                        </a:rPr>
                        <a:t>WPA/WPA2</a:t>
                      </a:r>
                      <a:endParaRPr lang="en-US" altLang="zh-CN" sz="1200" kern="1200" dirty="0" smtClean="0">
                        <a:latin typeface="Huawei Sans" panose="020C0503030203020204" pitchFamily="34" charset="0"/>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716">
                <a:tc vMerge="1">
                  <a:txBody>
                    <a:bodyPr/>
                    <a:lstStyle/>
                    <a:p>
                      <a:pPr marL="0" algn="l" defTabSz="914400" rtl="0" eaLnBrk="1" latinLnBrk="0" hangingPunct="1"/>
                      <a:endParaRPr lang="zh-CN" altLang="en-US" sz="1200" kern="1200" dirty="0">
                        <a:solidFill>
                          <a:schemeClr val="dk1"/>
                        </a:solidFill>
                        <a:latin typeface="Arial"/>
                        <a:ea typeface="+mn-ea"/>
                        <a:cs typeface="+mn-cs"/>
                      </a:endParaRPr>
                    </a:p>
                  </a:txBody>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WAPI</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9787">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Terminal access security</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STA blacklist and whitelist</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9645">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Brute-force cracking</a:t>
                      </a:r>
                      <a:endParaRPr lang="en-US" altLang="zh-CN" sz="1200" kern="1200" dirty="0">
                        <a:solidFill>
                          <a:srgbClr val="000000"/>
                        </a:solidFill>
                        <a:latin typeface="Huawei Sans" panose="020C0503030203020204" pitchFamily="34" charset="0"/>
                        <a:ea typeface="+mn-ea"/>
                        <a:cs typeface="+mn-ea"/>
                        <a:sym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lnSpc>
                          <a:spcPct val="100000"/>
                        </a:lnSpc>
                        <a:spcAft>
                          <a:spcPts val="600"/>
                        </a:spcAft>
                      </a:pPr>
                      <a:r>
                        <a:rPr lang="en-US" sz="1200" dirty="0" smtClean="0">
                          <a:latin typeface="Huawei Sans" panose="020C0503030203020204" pitchFamily="34" charset="0"/>
                        </a:rPr>
                        <a:t>Brute-force attack defense and dynamic blacklist</a:t>
                      </a:r>
                      <a:endParaRPr lang="en-US" altLang="zh-CN" sz="1200" kern="1200" dirty="0">
                        <a:solidFill>
                          <a:srgbClr val="000000"/>
                        </a:solidFill>
                        <a:latin typeface="Huawei Sans" panose="020C0503030203020204" pitchFamily="34" charset="0"/>
                        <a:ea typeface="+mn-ea"/>
                        <a:cs typeface="+mn-ea"/>
                        <a:sym typeface="+mn-lt"/>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7" name="文本占位符 1"/>
          <p:cNvSpPr txBox="1">
            <a:spLocks/>
          </p:cNvSpPr>
          <p:nvPr/>
        </p:nvSpPr>
        <p:spPr bwMode="auto">
          <a:xfrm>
            <a:off x="6095999" y="1047750"/>
            <a:ext cx="4481690" cy="4365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STA access security design:</a:t>
            </a:r>
            <a:endParaRPr lang="en-US" altLang="zh-CN" sz="1800" dirty="0">
              <a:latin typeface="Huawei Sans" panose="020C0503030203020204" pitchFamily="34" charset="0"/>
            </a:endParaRPr>
          </a:p>
        </p:txBody>
      </p:sp>
      <p:sp>
        <p:nvSpPr>
          <p:cNvPr id="8" name="文本占位符 1"/>
          <p:cNvSpPr txBox="1">
            <a:spLocks/>
          </p:cNvSpPr>
          <p:nvPr/>
        </p:nvSpPr>
        <p:spPr bwMode="auto">
          <a:xfrm>
            <a:off x="455613" y="3716337"/>
            <a:ext cx="10892572" cy="23191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Wireless service security design:</a:t>
            </a:r>
            <a:endParaRPr lang="en-US" altLang="zh-CN" sz="1800" dirty="0" smtClean="0">
              <a:latin typeface="Huawei Sans" panose="020C0503030203020204" pitchFamily="34" charset="0"/>
            </a:endParaRPr>
          </a:p>
          <a:p>
            <a:pPr marL="539750" lvl="1" indent="-241300" fontAlgn="ctr"/>
            <a:r>
              <a:rPr lang="en-US" sz="1400" dirty="0" smtClean="0">
                <a:latin typeface="Huawei Sans" panose="020C0503030203020204" pitchFamily="34" charset="0"/>
              </a:rPr>
              <a:t>The wired network between APs and ACs also faces common security threats, for example, interception, tampering, and spoofing, on IP networks.</a:t>
            </a:r>
            <a:endParaRPr lang="en-US" altLang="zh-CN" sz="1400" dirty="0" smtClean="0">
              <a:latin typeface="Huawei Sans" panose="020C0503030203020204" pitchFamily="34" charset="0"/>
            </a:endParaRPr>
          </a:p>
          <a:p>
            <a:pPr marL="539750" lvl="1" indent="-241300" fontAlgn="ctr"/>
            <a:r>
              <a:rPr lang="en-US" sz="1400" dirty="0" smtClean="0">
                <a:latin typeface="Huawei Sans" panose="020C0503030203020204" pitchFamily="34" charset="0"/>
              </a:rPr>
              <a:t>To improve data transmission security, CAPWAP tunnels between APs and ACs support Datagram Transport Layer Security (DTLS) encryption, including DTLS encryption of CAPWAP tunnels for management packets, DTLS encryption of CAPWAP tunnels for service data packets, encryption of sensitive information, and integrity check.</a:t>
            </a:r>
            <a:endParaRPr lang="en-US" altLang="zh-CN" sz="1400" dirty="0" smtClean="0">
              <a:latin typeface="Huawei Sans" panose="020C0503030203020204" pitchFamily="34" charset="0"/>
            </a:endParaRPr>
          </a:p>
        </p:txBody>
      </p:sp>
      <p:sp>
        <p:nvSpPr>
          <p:cNvPr id="9" name="五边形 8"/>
          <p:cNvSpPr/>
          <p:nvPr/>
        </p:nvSpPr>
        <p:spPr bwMode="gray">
          <a:xfrm>
            <a:off x="9243060" y="114957"/>
            <a:ext cx="151005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Security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10669087" y="114957"/>
            <a:ext cx="108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err="1" smtClean="0">
                <a:latin typeface="Huawei Sans" panose="020C0503030203020204" pitchFamily="34" charset="0"/>
              </a:rPr>
              <a:t>QoS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0978532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413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Highlights: LAN and WAN Convergence (1)</a:t>
            </a:r>
            <a:endParaRPr lang="en-US" altLang="zh-CN" dirty="0"/>
          </a:p>
        </p:txBody>
      </p:sp>
      <p:grpSp>
        <p:nvGrpSpPr>
          <p:cNvPr id="3" name="组合 2"/>
          <p:cNvGrpSpPr/>
          <p:nvPr/>
        </p:nvGrpSpPr>
        <p:grpSpPr bwMode="gray">
          <a:xfrm rot="10800000">
            <a:off x="1108524" y="2521463"/>
            <a:ext cx="6265645" cy="556149"/>
            <a:chOff x="-922741" y="4190496"/>
            <a:chExt cx="3527788" cy="1368203"/>
          </a:xfrm>
        </p:grpSpPr>
        <p:sp>
          <p:nvSpPr>
            <p:cNvPr id="4" name="梯形 3"/>
            <p:cNvSpPr/>
            <p:nvPr/>
          </p:nvSpPr>
          <p:spPr bwMode="gray">
            <a:xfrm>
              <a:off x="-922741" y="4190496"/>
              <a:ext cx="3527788" cy="1368198"/>
            </a:xfrm>
            <a:prstGeom prst="trapezoid">
              <a:avLst>
                <a:gd name="adj" fmla="val 574540"/>
              </a:avLst>
            </a:prstGeom>
            <a:gradFill>
              <a:gsLst>
                <a:gs pos="0">
                  <a:sysClr val="window" lastClr="FFFFFF">
                    <a:alpha val="0"/>
                  </a:sysClr>
                </a:gs>
                <a:gs pos="64000">
                  <a:srgbClr val="94DAE2"/>
                </a:gs>
                <a:gs pos="39000">
                  <a:srgbClr val="56C4D2"/>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梯形 4"/>
            <p:cNvSpPr/>
            <p:nvPr/>
          </p:nvSpPr>
          <p:spPr bwMode="gray">
            <a:xfrm>
              <a:off x="-162877" y="4190498"/>
              <a:ext cx="2008062" cy="1368198"/>
            </a:xfrm>
            <a:prstGeom prst="trapezoid">
              <a:avLst>
                <a:gd name="adj" fmla="val 424994"/>
              </a:avLst>
            </a:prstGeom>
            <a:gradFill>
              <a:gsLst>
                <a:gs pos="0">
                  <a:sysClr val="window" lastClr="FFFFFF">
                    <a:alpha val="0"/>
                  </a:sysClr>
                </a:gs>
                <a:gs pos="64000">
                  <a:srgbClr val="94DAE2"/>
                </a:gs>
                <a:gs pos="39000">
                  <a:srgbClr val="56C4D2"/>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363910" y="4302063"/>
              <a:ext cx="978004" cy="1256636"/>
            </a:xfrm>
            <a:prstGeom prst="trapezoid">
              <a:avLst>
                <a:gd name="adj" fmla="val 205598"/>
              </a:avLst>
            </a:prstGeom>
            <a:gradFill>
              <a:gsLst>
                <a:gs pos="0">
                  <a:sysClr val="window" lastClr="FFFFFF">
                    <a:alpha val="0"/>
                  </a:sysClr>
                </a:gs>
                <a:gs pos="64000">
                  <a:srgbClr val="94DAE2"/>
                </a:gs>
                <a:gs pos="39000">
                  <a:srgbClr val="56C4D2"/>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 name="圆角矩形 6"/>
          <p:cNvSpPr/>
          <p:nvPr/>
        </p:nvSpPr>
        <p:spPr bwMode="gray">
          <a:xfrm>
            <a:off x="538160" y="4174747"/>
            <a:ext cx="3409048" cy="2021706"/>
          </a:xfrm>
          <a:prstGeom prst="roundRect">
            <a:avLst>
              <a:gd name="adj" fmla="val 292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5679585" y="4174747"/>
            <a:ext cx="1543170" cy="2021706"/>
          </a:xfrm>
          <a:prstGeom prst="roundRect">
            <a:avLst>
              <a:gd name="adj" fmla="val 292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4040384" y="4174747"/>
            <a:ext cx="1543170" cy="2021706"/>
          </a:xfrm>
          <a:prstGeom prst="roundRect">
            <a:avLst>
              <a:gd name="adj" fmla="val 292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2683149" y="3393841"/>
            <a:ext cx="824217" cy="439611"/>
            <a:chOff x="4409044" y="1389584"/>
            <a:chExt cx="824217" cy="439611"/>
          </a:xfrm>
        </p:grpSpPr>
        <p:sp>
          <p:nvSpPr>
            <p:cNvPr id="11" name="椭圆 10"/>
            <p:cNvSpPr/>
            <p:nvPr/>
          </p:nvSpPr>
          <p:spPr bwMode="gray">
            <a:xfrm>
              <a:off x="4696053" y="1579005"/>
              <a:ext cx="250200" cy="250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4409044" y="1389584"/>
              <a:ext cx="824217" cy="4308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MPLS</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9544" y="4393084"/>
            <a:ext cx="446281" cy="365138"/>
          </a:xfrm>
          <a:prstGeom prst="rect">
            <a:avLst/>
          </a:prstGeom>
          <a:noFill/>
        </p:spPr>
      </p:pic>
      <p:pic>
        <p:nvPicPr>
          <p:cNvPr id="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609114" y="4409681"/>
            <a:ext cx="405710" cy="331944"/>
          </a:xfrm>
          <a:prstGeom prst="rect">
            <a:avLst/>
          </a:prstGeom>
          <a:noFill/>
        </p:spPr>
      </p:pic>
      <p:sp>
        <p:nvSpPr>
          <p:cNvPr id="15" name="文本框 14"/>
          <p:cNvSpPr txBox="1"/>
          <p:nvPr/>
        </p:nvSpPr>
        <p:spPr bwMode="gray">
          <a:xfrm>
            <a:off x="2462639" y="4452543"/>
            <a:ext cx="54854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CPE1</a:t>
            </a:r>
            <a:endParaRPr lang="en-US" sz="1200" b="1" dirty="0">
              <a:latin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248315" y="4409681"/>
            <a:ext cx="405710" cy="331944"/>
          </a:xfrm>
          <a:prstGeom prst="rect">
            <a:avLst/>
          </a:prstGeom>
          <a:noFill/>
        </p:spPr>
      </p:pic>
      <p:cxnSp>
        <p:nvCxnSpPr>
          <p:cNvPr id="17" name="直接连接符 16"/>
          <p:cNvCxnSpPr>
            <a:stCxn id="11" idx="4"/>
            <a:endCxn id="14" idx="0"/>
          </p:cNvCxnSpPr>
          <p:nvPr/>
        </p:nvCxnSpPr>
        <p:spPr bwMode="gray">
          <a:xfrm>
            <a:off x="3095258" y="3833452"/>
            <a:ext cx="1716711" cy="5762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4"/>
            <a:endCxn id="13" idx="0"/>
          </p:cNvCxnSpPr>
          <p:nvPr/>
        </p:nvCxnSpPr>
        <p:spPr bwMode="gray">
          <a:xfrm flipH="1">
            <a:off x="2242685" y="3833452"/>
            <a:ext cx="852573" cy="559632"/>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1" idx="4"/>
            <a:endCxn id="13" idx="0"/>
          </p:cNvCxnSpPr>
          <p:nvPr/>
        </p:nvCxnSpPr>
        <p:spPr bwMode="gray">
          <a:xfrm flipH="1">
            <a:off x="2242685" y="3833452"/>
            <a:ext cx="3321216" cy="559632"/>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bwMode="gray">
          <a:xfrm>
            <a:off x="5151792" y="3393841"/>
            <a:ext cx="824217" cy="439611"/>
            <a:chOff x="4409044" y="1389584"/>
            <a:chExt cx="824217" cy="439611"/>
          </a:xfrm>
        </p:grpSpPr>
        <p:sp>
          <p:nvSpPr>
            <p:cNvPr id="21" name="椭圆 20"/>
            <p:cNvSpPr/>
            <p:nvPr/>
          </p:nvSpPr>
          <p:spPr bwMode="gray">
            <a:xfrm>
              <a:off x="4696053" y="1579005"/>
              <a:ext cx="250200" cy="250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59"/>
            <p:cNvSpPr/>
            <p:nvPr/>
          </p:nvSpPr>
          <p:spPr bwMode="gray">
            <a:xfrm flipH="1">
              <a:off x="4409044" y="1389584"/>
              <a:ext cx="824217" cy="4308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3" name="直接连接符 22"/>
          <p:cNvCxnSpPr>
            <a:stCxn id="21" idx="4"/>
            <a:endCxn id="14" idx="0"/>
          </p:cNvCxnSpPr>
          <p:nvPr/>
        </p:nvCxnSpPr>
        <p:spPr bwMode="gray">
          <a:xfrm flipH="1">
            <a:off x="4811969" y="3833452"/>
            <a:ext cx="751932" cy="5762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1" idx="4"/>
            <a:endCxn id="16" idx="0"/>
          </p:cNvCxnSpPr>
          <p:nvPr/>
        </p:nvCxnSpPr>
        <p:spPr bwMode="gray">
          <a:xfrm>
            <a:off x="5563901" y="3833452"/>
            <a:ext cx="887269" cy="5762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1" idx="4"/>
            <a:endCxn id="16" idx="0"/>
          </p:cNvCxnSpPr>
          <p:nvPr/>
        </p:nvCxnSpPr>
        <p:spPr bwMode="gray">
          <a:xfrm>
            <a:off x="3095258" y="3833452"/>
            <a:ext cx="3355912" cy="5762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4052178" y="4452543"/>
            <a:ext cx="54854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CPE2</a:t>
            </a:r>
            <a:endParaRPr lang="en-US" sz="1200" b="1" dirty="0">
              <a:latin typeface="Huawei Sans" panose="020C0503030203020204" pitchFamily="34" charset="0"/>
            </a:endParaRPr>
          </a:p>
        </p:txBody>
      </p:sp>
      <p:sp>
        <p:nvSpPr>
          <p:cNvPr id="27" name="文本框 26"/>
          <p:cNvSpPr txBox="1"/>
          <p:nvPr/>
        </p:nvSpPr>
        <p:spPr bwMode="gray">
          <a:xfrm>
            <a:off x="5688833" y="4452543"/>
            <a:ext cx="54854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CPE3</a:t>
            </a:r>
            <a:endParaRPr lang="en-US" sz="1200" b="1" dirty="0">
              <a:latin typeface="Huawei Sans" panose="020C0503030203020204" pitchFamily="34" charset="0"/>
            </a:endParaRPr>
          </a:p>
        </p:txBody>
      </p:sp>
      <p:pic>
        <p:nvPicPr>
          <p:cNvPr id="28" name="图片 76" descr="接入交换机.png"/>
          <p:cNvPicPr>
            <a:picLocks noChangeAspect="1"/>
          </p:cNvPicPr>
          <p:nvPr/>
        </p:nvPicPr>
        <p:blipFill>
          <a:blip r:embed="rId4" cstate="print"/>
          <a:stretch>
            <a:fillRect/>
          </a:stretch>
        </p:blipFill>
        <p:spPr bwMode="gray">
          <a:xfrm>
            <a:off x="4266743" y="5006600"/>
            <a:ext cx="359999" cy="294545"/>
          </a:xfrm>
          <a:prstGeom prst="rect">
            <a:avLst/>
          </a:prstGeom>
        </p:spPr>
      </p:pic>
      <p:pic>
        <p:nvPicPr>
          <p:cNvPr id="29" name="图片 105" descr="AP.png"/>
          <p:cNvPicPr>
            <a:picLocks noChangeAspect="1"/>
          </p:cNvPicPr>
          <p:nvPr/>
        </p:nvPicPr>
        <p:blipFill>
          <a:blip r:embed="rId5" cstate="print"/>
          <a:stretch>
            <a:fillRect/>
          </a:stretch>
        </p:blipFill>
        <p:spPr bwMode="gray">
          <a:xfrm>
            <a:off x="4989862" y="5006600"/>
            <a:ext cx="359999" cy="294545"/>
          </a:xfrm>
          <a:prstGeom prst="rect">
            <a:avLst/>
          </a:prstGeom>
        </p:spPr>
      </p:pic>
      <p:pic>
        <p:nvPicPr>
          <p:cNvPr id="30" name="图片 76" descr="接入交换机.png"/>
          <p:cNvPicPr>
            <a:picLocks noChangeAspect="1"/>
          </p:cNvPicPr>
          <p:nvPr/>
        </p:nvPicPr>
        <p:blipFill>
          <a:blip r:embed="rId4" cstate="print"/>
          <a:stretch>
            <a:fillRect/>
          </a:stretch>
        </p:blipFill>
        <p:spPr bwMode="gray">
          <a:xfrm>
            <a:off x="5905944" y="5006600"/>
            <a:ext cx="359999" cy="294545"/>
          </a:xfrm>
          <a:prstGeom prst="rect">
            <a:avLst/>
          </a:prstGeom>
        </p:spPr>
      </p:pic>
      <p:pic>
        <p:nvPicPr>
          <p:cNvPr id="31" name="图片 105" descr="AP.png"/>
          <p:cNvPicPr>
            <a:picLocks noChangeAspect="1"/>
          </p:cNvPicPr>
          <p:nvPr/>
        </p:nvPicPr>
        <p:blipFill>
          <a:blip r:embed="rId5" cstate="print"/>
          <a:stretch>
            <a:fillRect/>
          </a:stretch>
        </p:blipFill>
        <p:spPr bwMode="gray">
          <a:xfrm>
            <a:off x="6629063" y="5006600"/>
            <a:ext cx="359999" cy="294545"/>
          </a:xfrm>
          <a:prstGeom prst="rect">
            <a:avLst/>
          </a:prstGeom>
        </p:spPr>
      </p:pic>
      <p:pic>
        <p:nvPicPr>
          <p:cNvPr id="32" name="图片 31" descr="汇聚交换机.png"/>
          <p:cNvPicPr>
            <a:picLocks noChangeAspect="1"/>
          </p:cNvPicPr>
          <p:nvPr/>
        </p:nvPicPr>
        <p:blipFill>
          <a:blip r:embed="rId6" cstate="print"/>
          <a:stretch>
            <a:fillRect/>
          </a:stretch>
        </p:blipFill>
        <p:spPr bwMode="gray">
          <a:xfrm>
            <a:off x="2350151" y="5006600"/>
            <a:ext cx="359999" cy="294545"/>
          </a:xfrm>
          <a:prstGeom prst="rect">
            <a:avLst/>
          </a:prstGeom>
        </p:spPr>
      </p:pic>
      <p:pic>
        <p:nvPicPr>
          <p:cNvPr id="33" name="图片 76" descr="接入交换机.png"/>
          <p:cNvPicPr>
            <a:picLocks noChangeAspect="1"/>
          </p:cNvPicPr>
          <p:nvPr/>
        </p:nvPicPr>
        <p:blipFill>
          <a:blip r:embed="rId4" cstate="print"/>
          <a:stretch>
            <a:fillRect/>
          </a:stretch>
        </p:blipFill>
        <p:spPr bwMode="gray">
          <a:xfrm>
            <a:off x="2903551" y="5006600"/>
            <a:ext cx="359999" cy="294545"/>
          </a:xfrm>
          <a:prstGeom prst="rect">
            <a:avLst/>
          </a:prstGeom>
        </p:spPr>
      </p:pic>
      <p:pic>
        <p:nvPicPr>
          <p:cNvPr id="34" name="图片 86" descr="核心交换机.png"/>
          <p:cNvPicPr>
            <a:picLocks noChangeAspect="1"/>
          </p:cNvPicPr>
          <p:nvPr/>
        </p:nvPicPr>
        <p:blipFill>
          <a:blip r:embed="rId7" cstate="print"/>
          <a:stretch>
            <a:fillRect/>
          </a:stretch>
        </p:blipFill>
        <p:spPr bwMode="gray">
          <a:xfrm>
            <a:off x="1796751" y="5006600"/>
            <a:ext cx="359999" cy="294545"/>
          </a:xfrm>
          <a:prstGeom prst="rect">
            <a:avLst/>
          </a:prstGeom>
        </p:spPr>
      </p:pic>
      <p:pic>
        <p:nvPicPr>
          <p:cNvPr id="35" name="图片 105" descr="AP.png"/>
          <p:cNvPicPr>
            <a:picLocks noChangeAspect="1"/>
          </p:cNvPicPr>
          <p:nvPr/>
        </p:nvPicPr>
        <p:blipFill>
          <a:blip r:embed="rId5" cstate="print"/>
          <a:stretch>
            <a:fillRect/>
          </a:stretch>
        </p:blipFill>
        <p:spPr bwMode="gray">
          <a:xfrm>
            <a:off x="3456952" y="5006600"/>
            <a:ext cx="359999" cy="294545"/>
          </a:xfrm>
          <a:prstGeom prst="rect">
            <a:avLst/>
          </a:prstGeom>
        </p:spPr>
      </p:pic>
      <p:pic>
        <p:nvPicPr>
          <p:cNvPr id="3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243351" y="5006600"/>
            <a:ext cx="359999" cy="294545"/>
          </a:xfrm>
          <a:prstGeom prst="rect">
            <a:avLst/>
          </a:prstGeom>
        </p:spPr>
      </p:pic>
      <p:pic>
        <p:nvPicPr>
          <p:cNvPr id="37" name="图片 72" descr="交换机.png"/>
          <p:cNvPicPr>
            <a:picLocks noChangeAspect="1"/>
          </p:cNvPicPr>
          <p:nvPr/>
        </p:nvPicPr>
        <p:blipFill>
          <a:blip r:embed="rId9" cstate="print"/>
          <a:stretch>
            <a:fillRect/>
          </a:stretch>
        </p:blipFill>
        <p:spPr bwMode="gray">
          <a:xfrm>
            <a:off x="691197" y="5006600"/>
            <a:ext cx="358812" cy="294545"/>
          </a:xfrm>
          <a:prstGeom prst="rect">
            <a:avLst/>
          </a:prstGeom>
        </p:spPr>
      </p:pic>
      <p:sp>
        <p:nvSpPr>
          <p:cNvPr id="38" name="文本框 37"/>
          <p:cNvSpPr txBox="1"/>
          <p:nvPr/>
        </p:nvSpPr>
        <p:spPr bwMode="gray">
          <a:xfrm>
            <a:off x="1410405" y="5468496"/>
            <a:ext cx="1672253" cy="492443"/>
          </a:xfrm>
          <a:prstGeom prst="rect">
            <a:avLst/>
          </a:prstGeom>
          <a:noFill/>
        </p:spPr>
        <p:txBody>
          <a:bodyPr wrap="none" rtlCol="0">
            <a:spAutoFit/>
          </a:bodyPr>
          <a:lstStyle/>
          <a:p>
            <a:pPr algn="ctr" fontAlgn="ctr"/>
            <a:r>
              <a:rPr lang="en-US" sz="1400" dirty="0" smtClean="0">
                <a:latin typeface="Huawei Sans" panose="020C0503030203020204" pitchFamily="34" charset="0"/>
              </a:rPr>
              <a:t>HQ</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Multi-service campus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4040383" y="5468496"/>
            <a:ext cx="1543172" cy="677108"/>
          </a:xfrm>
          <a:prstGeom prst="rect">
            <a:avLst/>
          </a:prstGeom>
          <a:noFill/>
        </p:spPr>
        <p:txBody>
          <a:bodyPr wrap="square" rtlCol="0">
            <a:spAutoFit/>
          </a:bodyPr>
          <a:lstStyle/>
          <a:p>
            <a:pPr algn="ctr" fontAlgn="ctr"/>
            <a:r>
              <a:rPr lang="en-US" sz="1400" dirty="0" smtClean="0">
                <a:latin typeface="Huawei Sans" panose="020C0503030203020204" pitchFamily="34" charset="0"/>
              </a:rPr>
              <a:t>Branch 1</a:t>
            </a:r>
          </a:p>
          <a:p>
            <a:pPr algn="ctr" fontAlgn="ctr"/>
            <a:r>
              <a:rPr lang="en-US" sz="1200" dirty="0" smtClean="0">
                <a:latin typeface="Huawei Sans" panose="020C0503030203020204" pitchFamily="34" charset="0"/>
              </a:rPr>
              <a:t>Simple-service campus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5688832" y="5468496"/>
            <a:ext cx="1519195" cy="677108"/>
          </a:xfrm>
          <a:prstGeom prst="rect">
            <a:avLst/>
          </a:prstGeom>
          <a:noFill/>
        </p:spPr>
        <p:txBody>
          <a:bodyPr wrap="square" rtlCol="0">
            <a:spAutoFit/>
          </a:bodyPr>
          <a:lstStyle/>
          <a:p>
            <a:pPr algn="ctr" fontAlgn="ctr"/>
            <a:r>
              <a:rPr lang="en-US" sz="1400" dirty="0" smtClean="0">
                <a:latin typeface="Huawei Sans" panose="020C0503030203020204" pitchFamily="34" charset="0"/>
              </a:rPr>
              <a:t>Branch 2</a:t>
            </a:r>
          </a:p>
          <a:p>
            <a:pPr algn="ctr" fontAlgn="ctr"/>
            <a:r>
              <a:rPr lang="en-US" sz="1200" dirty="0" smtClean="0">
                <a:latin typeface="Huawei Sans" panose="020C0503030203020204" pitchFamily="34" charset="0"/>
              </a:rPr>
              <a:t>Simple-service 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1108526" y="1038224"/>
            <a:ext cx="6099501" cy="152654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4506531" y="1040932"/>
            <a:ext cx="2284989" cy="238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rgbClr val="30B5C5"/>
                </a:solidFill>
                <a:latin typeface="Huawei Sans" panose="020C0503030203020204" pitchFamily="34" charset="0"/>
              </a:rPr>
              <a:t>SD-WAN</a:t>
            </a:r>
            <a:endParaRPr lang="en-US" sz="1400" b="1" dirty="0">
              <a:solidFill>
                <a:srgbClr val="30B5C5"/>
              </a:solidFill>
              <a:latin typeface="Huawei Sans" panose="020C0503030203020204" pitchFamily="34" charset="0"/>
            </a:endParaRPr>
          </a:p>
        </p:txBody>
      </p:sp>
      <p:sp>
        <p:nvSpPr>
          <p:cNvPr id="43" name="矩形 42"/>
          <p:cNvSpPr/>
          <p:nvPr/>
        </p:nvSpPr>
        <p:spPr bwMode="gray">
          <a:xfrm>
            <a:off x="1499257" y="1040932"/>
            <a:ext cx="2505831" cy="238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rgbClr val="30B5C5"/>
                </a:solidFill>
                <a:latin typeface="Huawei Sans" panose="020C0503030203020204" pitchFamily="34" charset="0"/>
              </a:rPr>
              <a:t>LAN management</a:t>
            </a:r>
            <a:endParaRPr lang="en-US" altLang="zh-CN" sz="1400" b="1" dirty="0" smtClean="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4" name="矩形 43"/>
          <p:cNvSpPr/>
          <p:nvPr/>
        </p:nvSpPr>
        <p:spPr bwMode="gray">
          <a:xfrm>
            <a:off x="1499257" y="2228056"/>
            <a:ext cx="5292263" cy="234831"/>
          </a:xfrm>
          <a:prstGeom prst="rect">
            <a:avLst/>
          </a:prstGeom>
          <a:solidFill>
            <a:schemeClr val="bg1"/>
          </a:solidFill>
          <a:ln w="12700" cap="flat" cmpd="sng" algn="ctr">
            <a:solidFill>
              <a:srgbClr val="94DAE2"/>
            </a:solidFill>
            <a:prstDash val="solid"/>
            <a:miter lim="800000"/>
          </a:ln>
          <a:effectLst/>
        </p:spPr>
        <p:txBody>
          <a:bodyPr vert="horz" wrap="square" lIns="68512" tIns="34256" rIns="68512" bIns="34256" numCol="1" rtlCol="0" anchor="ctr" anchorCtr="0" compatLnSpc="1">
            <a:prstTxWarp prst="textNoShape">
              <a:avLst/>
            </a:prstTxWarp>
          </a:bodyPr>
          <a:lstStyle/>
          <a:p>
            <a:pPr algn="ctr" defTabSz="913493" eaLnBrk="0" fontAlgn="ctr" hangingPunct="0"/>
            <a:r>
              <a:rPr lang="en-US" sz="1200" dirty="0" smtClean="0">
                <a:latin typeface="Huawei Sans" panose="020C0503030203020204" pitchFamily="34" charset="0"/>
              </a:rPr>
              <a:t>Site management</a:t>
            </a:r>
            <a:endParaRPr lang="en-US" sz="1200" dirty="0">
              <a:latin typeface="Huawei Sans" panose="020C0503030203020204" pitchFamily="34" charset="0"/>
            </a:endParaRPr>
          </a:p>
        </p:txBody>
      </p:sp>
      <p:sp>
        <p:nvSpPr>
          <p:cNvPr id="45" name="矩形 44"/>
          <p:cNvSpPr/>
          <p:nvPr/>
        </p:nvSpPr>
        <p:spPr bwMode="gray">
          <a:xfrm>
            <a:off x="1499257" y="1765069"/>
            <a:ext cx="1205531"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r>
              <a:rPr lang="en-US" sz="1200" dirty="0" smtClean="0">
                <a:latin typeface="Huawei Sans" panose="020C0503030203020204" pitchFamily="34" charset="0"/>
              </a:rPr>
              <a:t>Campus VXLAN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2799557" y="1765069"/>
            <a:ext cx="1205531"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Free mobility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1499257" y="1302081"/>
            <a:ext cx="1205531"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Site configuration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2799557" y="1302081"/>
            <a:ext cx="1205531"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Access authentication</a:t>
            </a:r>
            <a:endParaRPr lang="en-US" sz="1200" dirty="0">
              <a:latin typeface="Huawei Sans" panose="020C0503030203020204" pitchFamily="34" charset="0"/>
            </a:endParaRPr>
          </a:p>
        </p:txBody>
      </p:sp>
      <p:sp>
        <p:nvSpPr>
          <p:cNvPr id="49" name="矩形 48"/>
          <p:cNvSpPr/>
          <p:nvPr/>
        </p:nvSpPr>
        <p:spPr bwMode="gray">
          <a:xfrm>
            <a:off x="4506531" y="1765069"/>
            <a:ext cx="1079458"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r>
              <a:rPr lang="en-US" sz="1200" dirty="0" smtClean="0">
                <a:latin typeface="Huawei Sans" panose="020C0503030203020204" pitchFamily="34" charset="0"/>
              </a:rPr>
              <a:t>Resource management</a:t>
            </a:r>
            <a:endParaRPr lang="en-US" sz="1200" dirty="0">
              <a:latin typeface="Huawei Sans" panose="020C0503030203020204" pitchFamily="34" charset="0"/>
            </a:endParaRPr>
          </a:p>
        </p:txBody>
      </p:sp>
      <p:sp>
        <p:nvSpPr>
          <p:cNvPr id="50" name="矩形 49"/>
          <p:cNvSpPr/>
          <p:nvPr/>
        </p:nvSpPr>
        <p:spPr bwMode="gray">
          <a:xfrm>
            <a:off x="5712062" y="1765069"/>
            <a:ext cx="1079458"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WAN VPN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4506531" y="1305368"/>
            <a:ext cx="1079458"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Route management</a:t>
            </a:r>
            <a:endParaRPr lang="en-US" sz="1200" dirty="0">
              <a:latin typeface="Huawei Sans" panose="020C0503030203020204" pitchFamily="34" charset="0"/>
            </a:endParaRPr>
          </a:p>
        </p:txBody>
      </p:sp>
      <p:sp>
        <p:nvSpPr>
          <p:cNvPr id="52" name="矩形 51"/>
          <p:cNvSpPr/>
          <p:nvPr/>
        </p:nvSpPr>
        <p:spPr bwMode="gray">
          <a:xfrm>
            <a:off x="5712062" y="1305368"/>
            <a:ext cx="1079458" cy="432000"/>
          </a:xfrm>
          <a:prstGeom prst="rect">
            <a:avLst/>
          </a:prstGeom>
          <a:solidFill>
            <a:schemeClr val="bg1"/>
          </a:solidFill>
          <a:ln w="12700" cap="flat" cmpd="sng" algn="ctr">
            <a:solidFill>
              <a:srgbClr val="94DAE2"/>
            </a:solidFill>
            <a:prstDash val="solid"/>
            <a:miter lim="800000"/>
          </a:ln>
          <a:effectLst/>
        </p:spPr>
        <p:txBody>
          <a:bodyPr vert="horz" wrap="square" lIns="0" tIns="34256" rIns="0" bIns="34256" numCol="1" rtlCol="0" anchor="ctr" anchorCtr="0" compatLnSpc="1">
            <a:prstTxWarp prst="textNoShape">
              <a:avLst/>
            </a:prstTxWarp>
          </a:bodyPr>
          <a:lstStyle/>
          <a:p>
            <a:pPr algn="ctr" defTabSz="913493" eaLnBrk="0" fontAlgn="ctr" hangingPunct="0">
              <a:defRPr/>
            </a:pPr>
            <a:r>
              <a:rPr lang="en-US" sz="1200" dirty="0" smtClean="0">
                <a:latin typeface="Huawei Sans" panose="020C0503030203020204" pitchFamily="34" charset="0"/>
              </a:rPr>
              <a:t>Intelligent traffic steering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3531054" y="3471326"/>
            <a:ext cx="155997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One-stop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5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816702" y="2983211"/>
            <a:ext cx="865097" cy="491769"/>
          </a:xfrm>
          <a:prstGeom prst="rect">
            <a:avLst/>
          </a:prstGeom>
        </p:spPr>
      </p:pic>
      <p:sp>
        <p:nvSpPr>
          <p:cNvPr id="55" name="矩形 54"/>
          <p:cNvSpPr/>
          <p:nvPr/>
        </p:nvSpPr>
        <p:spPr bwMode="gray">
          <a:xfrm>
            <a:off x="7465863" y="985466"/>
            <a:ext cx="4183212" cy="4939814"/>
          </a:xfrm>
          <a:prstGeom prst="rect">
            <a:avLst/>
          </a:prstGeom>
        </p:spPr>
        <p:txBody>
          <a:bodyPr wrap="square">
            <a:spAutoFit/>
          </a:bodyPr>
          <a:lstStyle/>
          <a:p>
            <a:pPr fontAlgn="ctr">
              <a:lnSpc>
                <a:spcPts val="2400"/>
              </a:lnSpc>
              <a:spcAft>
                <a:spcPts val="600"/>
              </a:spcAft>
            </a:pPr>
            <a:r>
              <a:rPr lang="en-US" sz="1600" b="1" dirty="0" smtClean="0">
                <a:solidFill>
                  <a:srgbClr val="C7000B"/>
                </a:solidFill>
                <a:latin typeface="Huawei Sans" panose="020C0503030203020204" pitchFamily="34" charset="0"/>
              </a:rPr>
              <a:t>Integrated GUI, improving deployment and O&amp;M efficiency</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r>
              <a:rPr lang="en-US" sz="1400" dirty="0" smtClean="0">
                <a:solidFill>
                  <a:srgbClr val="1D1D1A"/>
                </a:solidFill>
                <a:latin typeface="Huawei Sans" panose="020C0503030203020204" pitchFamily="34" charset="0"/>
              </a:rPr>
              <a:t>Integrated deployment, integrated policy, integrated O&amp;M</a:t>
            </a:r>
            <a:endParaRPr lang="en-US" altLang="zh-CN" sz="14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endParaRPr lang="en-US" altLang="zh-CN" sz="1600" b="1" dirty="0" smtClean="0">
              <a:solidFill>
                <a:srgbClr val="C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r>
              <a:rPr lang="en-US" sz="1600" b="1" dirty="0" smtClean="0">
                <a:solidFill>
                  <a:srgbClr val="C7000B"/>
                </a:solidFill>
                <a:latin typeface="Huawei Sans" panose="020C0503030203020204" pitchFamily="34" charset="0"/>
              </a:rPr>
              <a:t>Diverse SD-WAN policies, improving application experience</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r>
              <a:rPr lang="en-US" sz="1400" dirty="0" smtClean="0">
                <a:solidFill>
                  <a:prstClr val="black"/>
                </a:solidFill>
                <a:latin typeface="Huawei Sans" panose="020C0503030203020204" pitchFamily="34" charset="0"/>
              </a:rPr>
              <a:t>Identification of 6000+ applications, application-based intelligent traffic steering, application-specific fine-grained </a:t>
            </a:r>
            <a:r>
              <a:rPr lang="en-US" sz="1400" dirty="0" err="1" smtClean="0">
                <a:solidFill>
                  <a:prstClr val="black"/>
                </a:solidFill>
                <a:latin typeface="Huawei Sans" panose="020C0503030203020204" pitchFamily="34" charset="0"/>
              </a:rPr>
              <a:t>QoS</a:t>
            </a:r>
            <a:r>
              <a:rPr lang="en-US" sz="1400" dirty="0" smtClean="0">
                <a:solidFill>
                  <a:prstClr val="black"/>
                </a:solidFill>
                <a:latin typeface="Huawei Sans" panose="020C0503030203020204" pitchFamily="34" charset="0"/>
              </a:rPr>
              <a:t> scheduling</a:t>
            </a:r>
            <a:endParaRPr lang="en-US" altLang="zh-CN" sz="14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endParaRPr lang="en-US" altLang="zh-CN" sz="16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r>
              <a:rPr lang="en-US" sz="1600" b="1" dirty="0" smtClean="0">
                <a:solidFill>
                  <a:srgbClr val="C7000B"/>
                </a:solidFill>
                <a:latin typeface="Huawei Sans" panose="020C0503030203020204" pitchFamily="34" charset="0"/>
              </a:rPr>
              <a:t>One platform, reducing user investment</a:t>
            </a:r>
            <a:endParaRPr lang="en-US" altLang="zh-CN" sz="16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lnSpc>
                <a:spcPts val="2400"/>
              </a:lnSpc>
              <a:spcAft>
                <a:spcPts val="600"/>
              </a:spcAft>
            </a:pP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NCE-Campus can be deployed in a single-node system or a cluster.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45678371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QoS Design</a:t>
            </a:r>
            <a:endParaRPr lang="en-US" altLang="zh-CN" dirty="0"/>
          </a:p>
        </p:txBody>
      </p:sp>
      <p:sp>
        <p:nvSpPr>
          <p:cNvPr id="3" name="文本占位符 2"/>
          <p:cNvSpPr>
            <a:spLocks noGrp="1"/>
          </p:cNvSpPr>
          <p:nvPr>
            <p:ph type="body" sz="quarter" idx="10"/>
          </p:nvPr>
        </p:nvSpPr>
        <p:spPr/>
        <p:txBody>
          <a:bodyPr/>
          <a:lstStyle/>
          <a:p>
            <a:pPr algn="l"/>
            <a:r>
              <a:rPr lang="en-US" sz="1600" dirty="0" smtClean="0"/>
              <a:t>In addition to traditional data services such as web, email, and FTP services, large and medium-sized campus networks also transmit services such as video surveillance, video conferencing, voice call, and production scheduling, which have specific requirements on bandwidth, latency, and jitter. For example, video surveillance and video conferencing require high bandwidth, low latency, and low jitter. The voice service does not require high bandwidth, but requires low latency. When congestion occurs, the voice service must be processed first.</a:t>
            </a:r>
          </a:p>
          <a:p>
            <a:pPr algn="l"/>
            <a:r>
              <a:rPr lang="en-US" sz="1600" dirty="0" smtClean="0"/>
              <a:t>Quality of Service (</a:t>
            </a:r>
            <a:r>
              <a:rPr lang="en-US" sz="1600" dirty="0" err="1" smtClean="0"/>
              <a:t>QoS</a:t>
            </a:r>
            <a:r>
              <a:rPr lang="en-US" sz="1600" dirty="0" smtClean="0"/>
              <a:t>) is designed to provide different levels of service quality during transmission of data flows to meet requirements of different services for performance indicators such as bandwidth, latency, jitter, packet loss ratio, and throughput. A variety of </a:t>
            </a:r>
            <a:r>
              <a:rPr lang="en-US" sz="1600" dirty="0" err="1" smtClean="0"/>
              <a:t>QoS</a:t>
            </a:r>
            <a:r>
              <a:rPr lang="en-US" sz="1600" dirty="0" smtClean="0"/>
              <a:t> technologies can be used to improve the network service quality, such as priority mapping, traffic policing, traffic shaping, queue scheduling, and congestion avoidance. These technologies enable the network to deliver an optimal user experience with limited resources.</a:t>
            </a:r>
            <a:endParaRPr lang="en-US" altLang="zh-CN" sz="1600" dirty="0" smtClean="0"/>
          </a:p>
          <a:p>
            <a:pPr algn="l"/>
            <a:r>
              <a:rPr lang="en-US" sz="1600" dirty="0" smtClean="0"/>
              <a:t>The </a:t>
            </a:r>
            <a:r>
              <a:rPr lang="en-US" sz="1600" dirty="0" err="1" smtClean="0"/>
              <a:t>QoS</a:t>
            </a:r>
            <a:r>
              <a:rPr lang="en-US" sz="1600" dirty="0" smtClean="0"/>
              <a:t> design process consists of requirement survey and analysis, traffic classification design, and scheduling policy design.</a:t>
            </a:r>
            <a:endParaRPr lang="en-US" altLang="zh-CN" sz="1600" dirty="0" smtClean="0"/>
          </a:p>
        </p:txBody>
      </p:sp>
      <p:sp>
        <p:nvSpPr>
          <p:cNvPr id="6" name="五边形 5"/>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燕尾形 6"/>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415325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Requirement Survey and Analysis</a:t>
            </a:r>
            <a:endParaRPr lang="en-US" altLang="zh-CN" dirty="0"/>
          </a:p>
        </p:txBody>
      </p:sp>
      <p:sp>
        <p:nvSpPr>
          <p:cNvPr id="3" name="文本占位符 2"/>
          <p:cNvSpPr>
            <a:spLocks noGrp="1"/>
          </p:cNvSpPr>
          <p:nvPr>
            <p:ph type="body" sz="quarter" idx="10"/>
          </p:nvPr>
        </p:nvSpPr>
        <p:spPr>
          <a:xfrm>
            <a:off x="455612" y="1052514"/>
            <a:ext cx="11293476" cy="1344177"/>
          </a:xfrm>
        </p:spPr>
        <p:txBody>
          <a:bodyPr/>
          <a:lstStyle/>
          <a:p>
            <a:pPr algn="l"/>
            <a:r>
              <a:rPr lang="en-US" sz="1600" dirty="0" smtClean="0"/>
              <a:t>Before deploying </a:t>
            </a:r>
            <a:r>
              <a:rPr lang="en-US" sz="1600" dirty="0" err="1" smtClean="0"/>
              <a:t>QoS</a:t>
            </a:r>
            <a:r>
              <a:rPr lang="en-US" sz="1600" dirty="0" smtClean="0"/>
              <a:t>, you must be familiar with various services as well as the traffic model and </a:t>
            </a:r>
            <a:r>
              <a:rPr lang="en-US" sz="1600" dirty="0" err="1" smtClean="0"/>
              <a:t>QoS</a:t>
            </a:r>
            <a:r>
              <a:rPr lang="en-US" sz="1600" dirty="0" smtClean="0"/>
              <a:t> requirements of each service. This helps correctly design </a:t>
            </a:r>
            <a:r>
              <a:rPr lang="en-US" sz="1600" dirty="0" err="1" smtClean="0"/>
              <a:t>QoS</a:t>
            </a:r>
            <a:r>
              <a:rPr lang="en-US" sz="1600" dirty="0" smtClean="0"/>
              <a:t> policies, so that </a:t>
            </a:r>
            <a:r>
              <a:rPr lang="en-US" sz="1600" dirty="0" err="1" smtClean="0"/>
              <a:t>QoS</a:t>
            </a:r>
            <a:r>
              <a:rPr lang="en-US" sz="1600" dirty="0" smtClean="0"/>
              <a:t> guarantee can be provided for each service.</a:t>
            </a:r>
            <a:endParaRPr lang="en-US" altLang="zh-CN" sz="1600" dirty="0" smtClean="0"/>
          </a:p>
          <a:p>
            <a:pPr algn="l"/>
            <a:r>
              <a:rPr lang="en-US" sz="1600" dirty="0" smtClean="0"/>
              <a:t>Content and purpose of </a:t>
            </a:r>
            <a:r>
              <a:rPr lang="en-US" sz="1600" dirty="0" err="1" smtClean="0"/>
              <a:t>QoS</a:t>
            </a:r>
            <a:r>
              <a:rPr lang="en-US" sz="1600" dirty="0" smtClean="0"/>
              <a:t> requirement survey:</a:t>
            </a:r>
            <a:endParaRPr lang="en-US" altLang="zh-CN" sz="1600" dirty="0"/>
          </a:p>
        </p:txBody>
      </p:sp>
      <p:graphicFrame>
        <p:nvGraphicFramePr>
          <p:cNvPr id="4" name="表格 3"/>
          <p:cNvGraphicFramePr>
            <a:graphicFrameLocks noGrp="1"/>
          </p:cNvGraphicFramePr>
          <p:nvPr>
            <p:extLst>
              <p:ext uri="{D42A27DB-BD31-4B8C-83A1-F6EECF244321}">
                <p14:modId xmlns:p14="http://schemas.microsoft.com/office/powerpoint/2010/main" val="4191719328"/>
              </p:ext>
            </p:extLst>
          </p:nvPr>
        </p:nvGraphicFramePr>
        <p:xfrm>
          <a:off x="785947" y="2230360"/>
          <a:ext cx="10910885" cy="3931920"/>
        </p:xfrm>
        <a:graphic>
          <a:graphicData uri="http://schemas.openxmlformats.org/drawingml/2006/table">
            <a:tbl>
              <a:tblPr/>
              <a:tblGrid>
                <a:gridCol w="1150213"/>
                <a:gridCol w="6755536"/>
                <a:gridCol w="3005136"/>
              </a:tblGrid>
              <a:tr h="31385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Requirement Type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Key Points of Requirement Survey</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Survey Purpose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13859">
                <a:tc rowSpan="2">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lnSpc>
                          <a:spcPct val="100000"/>
                        </a:lnSpc>
                      </a:pPr>
                      <a:r>
                        <a:rPr lang="en-US" sz="1200" dirty="0" smtClean="0">
                          <a:solidFill>
                            <a:schemeClr val="tx1"/>
                          </a:solidFill>
                          <a:latin typeface="Huawei Sans" panose="020C0503030203020204" pitchFamily="34" charset="0"/>
                        </a:rPr>
                        <a:t>Current network situations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Traffic models of various services and E2E forwarding paths of each service, including forwarding paths in normal and abnormal conditions.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187798"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To determine the location for </a:t>
                      </a: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policy deployment.</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mn-lt"/>
                      </a:endParaRPr>
                    </a:p>
                  </a:txBody>
                  <a:tcPr anchor="ctr">
                    <a:lnR w="28575" cap="flat" cmpd="sng" algn="ctr">
                      <a:solidFill>
                        <a:schemeClr val="tx1"/>
                      </a:solidFill>
                      <a:prstDash val="solid"/>
                      <a:round/>
                      <a:headEnd type="none" w="med" len="med"/>
                      <a:tailEnd type="none" w="med" len="med"/>
                    </a:lnR>
                  </a:tcPr>
                </a:tc>
              </a:tr>
              <a:tr h="313859">
                <a:tc vMerge="1">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latinLnBrk="0" hangingPunct="1"/>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Bandwidth bottleneck points on the network and interface bandwidth of each bandwidth bottleneck point.</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l" defTabSz="1187798"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To determine whether to deploy </a:t>
                      </a: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policies or expand the network capacity.</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13859">
                <a:tc rowSpan="4">
                  <a:txBody>
                    <a:bodyPr/>
                    <a:lstStyle/>
                    <a:p>
                      <a:pPr marL="0" algn="ctr" defTabSz="1187798" rtl="0" eaLnBrk="1" fontAlgn="ctr" latinLnBrk="0" hangingPunct="1">
                        <a:lnSpc>
                          <a:spcPct val="100000"/>
                        </a:lnSpc>
                      </a:pP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requirements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Control services, multimedia services, and other important services that need special attention.</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tc>
                <a:tc rowSpan="4">
                  <a:txBody>
                    <a:bodyPr/>
                    <a:lstStyle/>
                    <a:p>
                      <a:pPr marL="0" algn="l" defTabSz="1187798" rtl="0" eaLnBrk="1" fontAlgn="ctr" latinLnBrk="0" hangingPunct="1">
                        <a:lnSpc>
                          <a:spcPct val="100000"/>
                        </a:lnSpc>
                        <a:spcBef>
                          <a:spcPct val="0"/>
                        </a:spcBef>
                        <a:spcAft>
                          <a:spcPct val="0"/>
                        </a:spcAft>
                      </a:pPr>
                      <a:r>
                        <a:rPr lang="en-US" sz="1200" dirty="0" smtClean="0">
                          <a:solidFill>
                            <a:schemeClr val="tx1"/>
                          </a:solidFill>
                          <a:latin typeface="Huawei Sans" panose="020C0503030203020204" pitchFamily="34" charset="0"/>
                        </a:rPr>
                        <a:t>To understand traffic types and </a:t>
                      </a: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requirements of each traffic type.</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r h="564945">
                <a:tc vMerge="1">
                  <a:txBody>
                    <a:bodyPr/>
                    <a:lstStyle/>
                    <a:p>
                      <a:pPr marL="0" algn="ctr" defTabSz="1187798" rtl="0" eaLnBrk="1" latinLnBrk="0" hangingPunct="1"/>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Characteristics of various types of traffic that can be identified by network devices.</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For example, check whether voice traffic uses a proprietary protocol such as SIP or H.323, whether traffic is originated from or destined for a specific interface of a specific server, and whether traffic is originated from or destined for a specific host network segment.</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tc>
                <a:tc vMerge="1">
                  <a:txBody>
                    <a:bodyPr/>
                    <a:lstStyle/>
                    <a:p>
                      <a:pPr marL="0" algn="l" defTabSz="1187798" rtl="0" eaLnBrk="1" fontAlgn="base" latinLnBrk="0" hangingPunct="1">
                        <a:lnSpc>
                          <a:spcPct val="130000"/>
                        </a:lnSpc>
                        <a:spcBef>
                          <a:spcPct val="0"/>
                        </a:spcBef>
                        <a:spcAft>
                          <a:spcPct val="0"/>
                        </a:spcAft>
                      </a:pPr>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mn-lt"/>
                      </a:endParaRPr>
                    </a:p>
                  </a:txBody>
                  <a:tcPr anchor="ctr">
                    <a:lnR w="28575" cap="flat" cmpd="sng" algn="ctr">
                      <a:solidFill>
                        <a:schemeClr val="tx1"/>
                      </a:solidFill>
                      <a:prstDash val="solid"/>
                      <a:round/>
                      <a:headEnd type="none" w="med" len="med"/>
                      <a:tailEnd type="none" w="med" len="med"/>
                    </a:lnR>
                  </a:tcPr>
                </a:tc>
              </a:tr>
              <a:tr h="439402">
                <a:tc vMerge="1">
                  <a:txBody>
                    <a:bodyPr/>
                    <a:lstStyle/>
                    <a:p>
                      <a:pPr marL="0" algn="ctr" defTabSz="1187798" rtl="0" eaLnBrk="1" latinLnBrk="0" hangingPunct="1"/>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Bandwidth requirements of important services.</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For example, multimedia services from different vendors at different bit rates require different bandwidths so that the audio or video services can be smoothly transmitted.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tc>
                <a:tc vMerge="1">
                  <a:txBody>
                    <a:bodyPr/>
                    <a:lstStyle/>
                    <a:p>
                      <a:pPr marL="0" algn="l" defTabSz="1187798" rtl="0" eaLnBrk="1" fontAlgn="base" latinLnBrk="0" hangingPunct="1">
                        <a:lnSpc>
                          <a:spcPct val="130000"/>
                        </a:lnSpc>
                        <a:spcBef>
                          <a:spcPct val="0"/>
                        </a:spcBef>
                        <a:spcAft>
                          <a:spcPct val="0"/>
                        </a:spcAft>
                      </a:pPr>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mn-lt"/>
                      </a:endParaRPr>
                    </a:p>
                  </a:txBody>
                  <a:tcPr anchor="ctr">
                    <a:lnR w="28575" cap="flat" cmpd="sng" algn="ctr">
                      <a:solidFill>
                        <a:schemeClr val="tx1"/>
                      </a:solidFill>
                      <a:prstDash val="solid"/>
                      <a:round/>
                      <a:headEnd type="none" w="med" len="med"/>
                      <a:tailEnd type="none" w="med" len="med"/>
                    </a:lnR>
                  </a:tcPr>
                </a:tc>
              </a:tr>
              <a:tr h="439402">
                <a:tc vMerge="1">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latinLnBrk="0" hangingPunct="1"/>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Processing policies for different multimedia applications.</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l" defTabSz="1187798" rtl="0" eaLnBrk="1" fontAlgn="ctr" latinLnBrk="0" hangingPunct="1">
                        <a:lnSpc>
                          <a:spcPct val="100000"/>
                        </a:lnSpc>
                      </a:pPr>
                      <a:r>
                        <a:rPr lang="en-US" sz="1200" dirty="0" smtClean="0">
                          <a:solidFill>
                            <a:schemeClr val="tx1"/>
                          </a:solidFill>
                          <a:latin typeface="Huawei Sans" panose="020C0503030203020204" pitchFamily="34" charset="0"/>
                        </a:rPr>
                        <a:t>For example, some enterprises require that online videos on intranets be guaranteed and work-irrelevant online videos on the Internet not be guaranteed.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vMerge="1">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l" defTabSz="1187798" rtl="0" eaLnBrk="1" fontAlgn="base" latinLnBrk="0" hangingPunct="1">
                        <a:lnSpc>
                          <a:spcPct val="130000"/>
                        </a:lnSpc>
                        <a:spcBef>
                          <a:spcPct val="0"/>
                        </a:spcBef>
                        <a:spcAft>
                          <a:spcPct val="0"/>
                        </a:spcAft>
                      </a:pPr>
                      <a:endParaRPr lang="zh-CN" altLang="en-US" sz="1400" kern="1200" dirty="0">
                        <a:solidFill>
                          <a:schemeClr val="tx1"/>
                        </a:solidFill>
                        <a:latin typeface="Arial" panose="020C0503030203020204" pitchFamily="34" charset="0"/>
                        <a:ea typeface="方正兰亭黑简体" panose="02000000000000000000" pitchFamily="2" charset="-122"/>
                        <a:cs typeface="+mn-ea"/>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 name="五边形 6"/>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061019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Traffic Classification Design (1)</a:t>
            </a:r>
            <a:endParaRPr lang="en-US" altLang="zh-CN" dirty="0"/>
          </a:p>
        </p:txBody>
      </p:sp>
      <p:sp>
        <p:nvSpPr>
          <p:cNvPr id="3" name="文本占位符 2"/>
          <p:cNvSpPr>
            <a:spLocks noGrp="1"/>
          </p:cNvSpPr>
          <p:nvPr>
            <p:ph type="body" sz="quarter" idx="10"/>
          </p:nvPr>
        </p:nvSpPr>
        <p:spPr>
          <a:xfrm>
            <a:off x="455612" y="1052514"/>
            <a:ext cx="11293476" cy="1846383"/>
          </a:xfrm>
        </p:spPr>
        <p:txBody>
          <a:bodyPr/>
          <a:lstStyle/>
          <a:p>
            <a:pPr algn="l"/>
            <a:r>
              <a:rPr lang="en-US" sz="1400" dirty="0" smtClean="0"/>
              <a:t>Services carried on a large- or medium-sized campus network include voice, video, and data services as well as network protocol control signaling required for transmitting the service data.</a:t>
            </a:r>
            <a:endParaRPr lang="en-US" altLang="zh-CN" sz="1400" dirty="0" smtClean="0"/>
          </a:p>
          <a:p>
            <a:pPr algn="l"/>
            <a:r>
              <a:rPr lang="en-US" sz="1400" dirty="0" err="1" smtClean="0"/>
              <a:t>QoS</a:t>
            </a:r>
            <a:r>
              <a:rPr lang="en-US" sz="1400" dirty="0" smtClean="0"/>
              <a:t> counters of these services include the bandwidth, packet loss rate, latency, and jitter. Bandwidth can be controlled by configuring parameters, but the packet loss rate, latency, and jitter cannot.</a:t>
            </a:r>
            <a:endParaRPr lang="en-US" altLang="zh-CN" sz="1400" dirty="0" smtClean="0"/>
          </a:p>
          <a:p>
            <a:pPr algn="l"/>
            <a:r>
              <a:rPr lang="en-US" sz="1400" dirty="0" smtClean="0"/>
              <a:t>Characteristics and </a:t>
            </a:r>
            <a:r>
              <a:rPr lang="en-US" sz="1400" dirty="0" err="1" smtClean="0"/>
              <a:t>QoS</a:t>
            </a:r>
            <a:r>
              <a:rPr lang="en-US" sz="1400" dirty="0" smtClean="0"/>
              <a:t> requirements of common services:</a:t>
            </a:r>
            <a:endParaRPr lang="en-US" altLang="zh-CN" sz="1400" dirty="0"/>
          </a:p>
        </p:txBody>
      </p:sp>
      <p:graphicFrame>
        <p:nvGraphicFramePr>
          <p:cNvPr id="4" name="表格 3"/>
          <p:cNvGraphicFramePr>
            <a:graphicFrameLocks noGrp="1"/>
          </p:cNvGraphicFramePr>
          <p:nvPr>
            <p:extLst>
              <p:ext uri="{D42A27DB-BD31-4B8C-83A1-F6EECF244321}">
                <p14:modId xmlns:p14="http://schemas.microsoft.com/office/powerpoint/2010/main" val="1614729632"/>
              </p:ext>
            </p:extLst>
          </p:nvPr>
        </p:nvGraphicFramePr>
        <p:xfrm>
          <a:off x="785947" y="2855352"/>
          <a:ext cx="10910887" cy="3291840"/>
        </p:xfrm>
        <a:graphic>
          <a:graphicData uri="http://schemas.openxmlformats.org/drawingml/2006/table">
            <a:tbl>
              <a:tblPr/>
              <a:tblGrid>
                <a:gridCol w="1353182"/>
                <a:gridCol w="6343017"/>
                <a:gridCol w="1184794"/>
                <a:gridCol w="1014947"/>
                <a:gridCol w="1014947"/>
              </a:tblGrid>
              <a:tr h="32365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Service Category</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Typical Application or Protocol</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Packet Loss</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Latency</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Jitter</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365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r>
                        <a:rPr lang="en-US" sz="1200" dirty="0" smtClean="0">
                          <a:solidFill>
                            <a:schemeClr val="tx1"/>
                          </a:solidFill>
                          <a:latin typeface="Huawei Sans" panose="020C0503030203020204" pitchFamily="34" charset="0"/>
                        </a:rPr>
                        <a:t>Network protocols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Link-layer loop prevention protocols, routing protocols, multicast group management protocols, and other protocols designed for network connectivity and interoperability.</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365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r>
                        <a:rPr lang="en-US" sz="1200" dirty="0" smtClean="0">
                          <a:solidFill>
                            <a:schemeClr val="tx1"/>
                          </a:solidFill>
                          <a:latin typeface="Huawei Sans" panose="020C0503030203020204" pitchFamily="34" charset="0"/>
                        </a:rPr>
                        <a:t>Management protocols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Protocols used by network administrators for monitoring network devices, delivering configurations, and diagnosing faults.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3657">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VoIP data flow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Real-time voice calls over IP networks. The network must provide low latency and low jitter to ensure service quality.</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3119">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Voice signaling</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Signaling protocols for controlling VoIP calls and establishing communication channels. Signaling protocols have a lower priority than VoIP data flows because </a:t>
                      </a:r>
                      <a:r>
                        <a:rPr lang="en-US" altLang="zh-CN" sz="1200" dirty="0" smtClean="0">
                          <a:solidFill>
                            <a:schemeClr val="tx1"/>
                          </a:solidFill>
                          <a:latin typeface="Huawei Sans" panose="020C0503030203020204" pitchFamily="34" charset="0"/>
                        </a:rPr>
                        <a:t>intermittent voices are often considered worse than </a:t>
                      </a:r>
                      <a:r>
                        <a:rPr lang="en-US" sz="1200" dirty="0" smtClean="0">
                          <a:solidFill>
                            <a:schemeClr val="tx1"/>
                          </a:solidFill>
                          <a:latin typeface="Huawei Sans" panose="020C0503030203020204" pitchFamily="34" charset="0"/>
                        </a:rPr>
                        <a:t>call failure.</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2582">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Multimedia conferencing</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Multiple parties share camera feeds and screens over IP networks. In addition, the protocols or applications provide the adaptive bit rate capability. When the network quality is poor, the system automatically decreases the bit rate and image quality to ensure smooth video communication. </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 or medium</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7" name="五边形 6"/>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4591817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Traffic Classification Design (2)</a:t>
            </a:r>
            <a:endParaRPr lang="en-US" altLang="zh-CN" dirty="0"/>
          </a:p>
        </p:txBody>
      </p:sp>
      <p:sp>
        <p:nvSpPr>
          <p:cNvPr id="3" name="文本占位符 2"/>
          <p:cNvSpPr>
            <a:spLocks noGrp="1"/>
          </p:cNvSpPr>
          <p:nvPr>
            <p:ph type="body" sz="quarter" idx="10"/>
          </p:nvPr>
        </p:nvSpPr>
        <p:spPr>
          <a:xfrm>
            <a:off x="455612" y="1052514"/>
            <a:ext cx="11293476" cy="431799"/>
          </a:xfrm>
        </p:spPr>
        <p:txBody>
          <a:bodyPr/>
          <a:lstStyle/>
          <a:p>
            <a:pPr algn="l"/>
            <a:r>
              <a:rPr lang="en-US" sz="1600" dirty="0" smtClean="0"/>
              <a:t>Characteristics and </a:t>
            </a:r>
            <a:r>
              <a:rPr lang="en-US" sz="1600" dirty="0" err="1" smtClean="0"/>
              <a:t>QoS</a:t>
            </a:r>
            <a:r>
              <a:rPr lang="en-US" sz="1600" dirty="0" smtClean="0"/>
              <a:t> requirements of common services (continued):</a:t>
            </a:r>
            <a:endParaRPr lang="en-US" altLang="zh-CN" sz="1600" dirty="0"/>
          </a:p>
        </p:txBody>
      </p:sp>
      <p:graphicFrame>
        <p:nvGraphicFramePr>
          <p:cNvPr id="4" name="表格 3"/>
          <p:cNvGraphicFramePr>
            <a:graphicFrameLocks noGrp="1"/>
          </p:cNvGraphicFramePr>
          <p:nvPr>
            <p:extLst/>
          </p:nvPr>
        </p:nvGraphicFramePr>
        <p:xfrm>
          <a:off x="646905" y="1496295"/>
          <a:ext cx="10910887" cy="4572000"/>
        </p:xfrm>
        <a:graphic>
          <a:graphicData uri="http://schemas.openxmlformats.org/drawingml/2006/table">
            <a:tbl>
              <a:tblPr/>
              <a:tblGrid>
                <a:gridCol w="1066799"/>
                <a:gridCol w="6353175"/>
                <a:gridCol w="1228725"/>
                <a:gridCol w="1123950"/>
                <a:gridCol w="1138238"/>
              </a:tblGrid>
              <a:tr h="309683">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Service Category</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Typical Application or Protocol</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Packet Loss</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Latency</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Jitter</a:t>
                      </a:r>
                      <a:endParaRPr lang="en-US" altLang="zh-CN" sz="1200" b="1"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Tolerance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09683">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Gaming</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The network is required to provide online interactive applications with a low packet loss rate, low latency, and low jitter to ensure fast and accurate response during gaming.</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3556">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Streaming media</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Online audio and video streaming. Audio and video programs are made in advance and then cached on local terminals before being played. Therefore, they have lower requirements for network delay, packet loss, and jitter.</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 or medium</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Medium</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7430">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Online live telecasting</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Unlike streaming media, data of online live telecasting is sent and received in real time. Though terminals provide the cache mechanism, the network is required to provide a low packet loss rate and jitter to meet real-time requirements and ensure good experience.</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Very 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Medium</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3556">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Low-latency</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0" algn="ctr" defTabSz="1187798" rtl="0" eaLnBrk="1" fontAlgn="ctr" latinLnBrk="0" hangingPunct="1"/>
                      <a:r>
                        <a:rPr lang="en-US" sz="1200" dirty="0" smtClean="0">
                          <a:solidFill>
                            <a:schemeClr val="tx1"/>
                          </a:solidFill>
                          <a:latin typeface="Huawei Sans" panose="020C0503030203020204" pitchFamily="34" charset="0"/>
                        </a:rPr>
                        <a:t>data services</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Data services for which users are waiting for output.</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 or medium</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3556">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Bandwidth-intensive services</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Network services that involve the transmission of a large amount of data for a long period of time.</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Low</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Medium or high</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9683">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Common services</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Basic services that are not so important and have no special requirements on enterprise networks.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No special requirements</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No special requirements</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No special requirements</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9683">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Low-priority services</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Services that of no concern or importance to enterprises.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High</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High</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1187798" rtl="0" eaLnBrk="1" fontAlgn="ctr" latinLnBrk="0" hangingPunct="1"/>
                      <a:r>
                        <a:rPr lang="en-US" sz="1200" dirty="0" smtClean="0">
                          <a:solidFill>
                            <a:schemeClr val="tx1"/>
                          </a:solidFill>
                          <a:latin typeface="Huawei Sans" panose="020C0503030203020204" pitchFamily="34" charset="0"/>
                        </a:rPr>
                        <a:t>Allowed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7" name="五边形 6"/>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7"/>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4559017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Scheduling Policy Design</a:t>
            </a:r>
            <a:endParaRPr lang="en-US" altLang="zh-CN" dirty="0"/>
          </a:p>
        </p:txBody>
      </p:sp>
      <p:sp>
        <p:nvSpPr>
          <p:cNvPr id="3" name="文本占位符 2"/>
          <p:cNvSpPr>
            <a:spLocks noGrp="1"/>
          </p:cNvSpPr>
          <p:nvPr>
            <p:ph type="body" sz="quarter" idx="10"/>
          </p:nvPr>
        </p:nvSpPr>
        <p:spPr bwMode="gray">
          <a:xfrm>
            <a:off x="455612" y="1052514"/>
            <a:ext cx="11293476" cy="856153"/>
          </a:xfrm>
        </p:spPr>
        <p:txBody>
          <a:bodyPr/>
          <a:lstStyle/>
          <a:p>
            <a:pPr algn="l"/>
            <a:r>
              <a:rPr lang="en-US" sz="1600" dirty="0" smtClean="0"/>
              <a:t>The design of traditional </a:t>
            </a:r>
            <a:r>
              <a:rPr lang="en-US" sz="1600" dirty="0" err="1" smtClean="0"/>
              <a:t>QoS</a:t>
            </a:r>
            <a:r>
              <a:rPr lang="en-US" sz="1600" dirty="0" smtClean="0"/>
              <a:t> scheduling policies covers both wired networks and WLANs. The design for WLANs focuses on policies related to STA services.</a:t>
            </a:r>
            <a:endParaRPr lang="en-US" altLang="zh-CN" sz="1600" dirty="0"/>
          </a:p>
        </p:txBody>
      </p:sp>
      <p:sp>
        <p:nvSpPr>
          <p:cNvPr id="6" name="圆角矩形 75"/>
          <p:cNvSpPr/>
          <p:nvPr/>
        </p:nvSpPr>
        <p:spPr bwMode="gray">
          <a:xfrm>
            <a:off x="881217" y="1908667"/>
            <a:ext cx="4680000" cy="32811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Scheduling policy design for wired networks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881219" y="2304667"/>
            <a:ext cx="4680000" cy="243773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oAutofit/>
          </a:bodyPr>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basic principle of traditional </a:t>
            </a: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design for wired networks is to mark or re-mark packets at boundaries of different </a:t>
            </a:r>
            <a:r>
              <a:rPr lang="en-US" sz="1200" dirty="0" err="1" smtClean="0">
                <a:solidFill>
                  <a:schemeClr val="tx1"/>
                </a:solidFill>
                <a:latin typeface="Huawei Sans" panose="020C0503030203020204" pitchFamily="34" charset="0"/>
              </a:rPr>
              <a:t>DiffServ</a:t>
            </a:r>
            <a:r>
              <a:rPr lang="en-US" sz="1200" dirty="0" smtClean="0">
                <a:solidFill>
                  <a:schemeClr val="tx1"/>
                </a:solidFill>
                <a:latin typeface="Huawei Sans" panose="020C0503030203020204" pitchFamily="34" charset="0"/>
              </a:rPr>
              <a:t> domains and perform bandwidth control.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Devices in the same </a:t>
            </a:r>
            <a:r>
              <a:rPr lang="en-US" sz="1200" dirty="0" err="1" smtClean="0">
                <a:solidFill>
                  <a:schemeClr val="tx1"/>
                </a:solidFill>
                <a:latin typeface="Huawei Sans" panose="020C0503030203020204" pitchFamily="34" charset="0"/>
              </a:rPr>
              <a:t>DiffServ</a:t>
            </a:r>
            <a:r>
              <a:rPr lang="en-US" sz="1200" dirty="0" smtClean="0">
                <a:solidFill>
                  <a:schemeClr val="tx1"/>
                </a:solidFill>
                <a:latin typeface="Huawei Sans" panose="020C0503030203020204" pitchFamily="34" charset="0"/>
              </a:rPr>
              <a:t> domain only need to schedule packets in queues based on the priorities marked on boundary nodes.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Service deployment typically involves the following:</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Traffic identification at the access layer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err="1" smtClean="0">
                <a:solidFill>
                  <a:schemeClr val="tx1"/>
                </a:solidFill>
                <a:latin typeface="Huawei Sans" panose="020C0503030203020204" pitchFamily="34" charset="0"/>
              </a:rPr>
              <a:t>DiffServ</a:t>
            </a:r>
            <a:r>
              <a:rPr lang="en-US" sz="1200" dirty="0" smtClean="0">
                <a:solidFill>
                  <a:schemeClr val="tx1"/>
                </a:solidFill>
                <a:latin typeface="Huawei Sans" panose="020C0503030203020204" pitchFamily="34" charset="0"/>
              </a:rPr>
              <a:t> deployment at the aggregation or core layer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Bandwidth control on the egress firewall</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096000" y="1908667"/>
            <a:ext cx="4680000" cy="32811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Scheduling policy design for WLANs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095999" y="2304667"/>
            <a:ext cx="4680000" cy="243773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oAutofit/>
          </a:bodyPr>
          <a:lstStyle/>
          <a:p>
            <a:pPr marL="176213" indent="-176213"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network efficiency of WLANs is lower than that of wired networks, and STAs are more sensitive to user experience. Therefore, you are advised to consider the following when designing the </a:t>
            </a:r>
            <a:r>
              <a:rPr lang="en-US" sz="1200" dirty="0" err="1" smtClean="0">
                <a:solidFill>
                  <a:schemeClr val="tx1"/>
                </a:solidFill>
                <a:latin typeface="Huawei Sans" panose="020C0503030203020204" pitchFamily="34" charset="0"/>
              </a:rPr>
              <a:t>QoS</a:t>
            </a:r>
            <a:r>
              <a:rPr lang="en-US" sz="1200" dirty="0" smtClean="0">
                <a:solidFill>
                  <a:schemeClr val="tx1"/>
                </a:solidFill>
                <a:latin typeface="Huawei Sans" panose="020C0503030203020204" pitchFamily="34" charset="0"/>
              </a:rPr>
              <a:t> policies for STAs:</a:t>
            </a: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User bandwidth</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Channel preemption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Signal strength of APs to which STAs are associated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Multicast service experience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2563" fontAlgn="ctr">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VIP user experience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五边形 10"/>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0258639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352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Suggestions on Scheduling Policy Design</a:t>
            </a:r>
            <a:endParaRPr lang="en-US" altLang="zh-CN" dirty="0"/>
          </a:p>
        </p:txBody>
      </p:sp>
      <p:sp>
        <p:nvSpPr>
          <p:cNvPr id="3" name="文本占位符 2"/>
          <p:cNvSpPr>
            <a:spLocks noGrp="1"/>
          </p:cNvSpPr>
          <p:nvPr>
            <p:ph type="body" sz="quarter" idx="10"/>
          </p:nvPr>
        </p:nvSpPr>
        <p:spPr>
          <a:xfrm>
            <a:off x="455612" y="1052514"/>
            <a:ext cx="11293476" cy="1716478"/>
          </a:xfrm>
        </p:spPr>
        <p:txBody>
          <a:bodyPr/>
          <a:lstStyle/>
          <a:p>
            <a:pPr algn="l"/>
            <a:r>
              <a:rPr lang="en-US" sz="1400" dirty="0" smtClean="0"/>
              <a:t>The definition of important data services varies with enterprises. For a portal website, Internet access and gaming traffic is important; for the financial industry, real-time transaction is more important than voice services, and Internet access and gaming traffic is unwanted. Therefore, </a:t>
            </a:r>
            <a:r>
              <a:rPr lang="en-US" sz="1400" dirty="0" err="1" smtClean="0"/>
              <a:t>QoS</a:t>
            </a:r>
            <a:r>
              <a:rPr lang="en-US" sz="1400" dirty="0" smtClean="0"/>
              <a:t> policies must be designed and deployed based on actual service types and </a:t>
            </a:r>
            <a:r>
              <a:rPr lang="en-US" sz="1400" dirty="0" err="1" smtClean="0"/>
              <a:t>QoS</a:t>
            </a:r>
            <a:r>
              <a:rPr lang="en-US" sz="1400" dirty="0" smtClean="0"/>
              <a:t> requirements of each enterprise.</a:t>
            </a:r>
            <a:endParaRPr lang="en-US" altLang="zh-CN" sz="1400" dirty="0" smtClean="0"/>
          </a:p>
          <a:p>
            <a:pPr algn="l"/>
            <a:r>
              <a:rPr lang="en-US" sz="1400" dirty="0" smtClean="0"/>
              <a:t>Recommended scheduling policy design:</a:t>
            </a:r>
            <a:endParaRPr lang="en-US" altLang="zh-CN" sz="1400" dirty="0"/>
          </a:p>
        </p:txBody>
      </p:sp>
      <p:graphicFrame>
        <p:nvGraphicFramePr>
          <p:cNvPr id="6" name="表格 5"/>
          <p:cNvGraphicFramePr>
            <a:graphicFrameLocks noGrp="1"/>
          </p:cNvGraphicFramePr>
          <p:nvPr>
            <p:extLst>
              <p:ext uri="{D42A27DB-BD31-4B8C-83A1-F6EECF244321}">
                <p14:modId xmlns:p14="http://schemas.microsoft.com/office/powerpoint/2010/main" val="1907696826"/>
              </p:ext>
            </p:extLst>
          </p:nvPr>
        </p:nvGraphicFramePr>
        <p:xfrm>
          <a:off x="853863" y="2767233"/>
          <a:ext cx="10857125" cy="3383280"/>
        </p:xfrm>
        <a:graphic>
          <a:graphicData uri="http://schemas.openxmlformats.org/drawingml/2006/table">
            <a:tbl>
              <a:tblPr/>
              <a:tblGrid>
                <a:gridCol w="2226535"/>
                <a:gridCol w="3216946"/>
                <a:gridCol w="1308216"/>
                <a:gridCol w="1440334"/>
                <a:gridCol w="1311683"/>
                <a:gridCol w="1353411"/>
              </a:tblGrid>
              <a:tr h="30714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Application Type</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Typical Application or Protocol</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err="1" smtClean="0">
                          <a:solidFill>
                            <a:schemeClr val="tx1"/>
                          </a:solidFill>
                          <a:latin typeface="Huawei Sans" panose="020C0503030203020204" pitchFamily="34" charset="0"/>
                        </a:rPr>
                        <a:t>CoS</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Queue (Priority)</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Scheduling Algorithm</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ct val="0"/>
                        </a:spcBef>
                        <a:spcAft>
                          <a:spcPct val="0"/>
                        </a:spcAft>
                      </a:pPr>
                      <a:r>
                        <a:rPr lang="en-US" sz="1200" b="1" dirty="0" smtClean="0">
                          <a:solidFill>
                            <a:schemeClr val="tx1"/>
                          </a:solidFill>
                          <a:latin typeface="Huawei Sans" panose="020C0503030203020204" pitchFamily="34" charset="0"/>
                        </a:rPr>
                        <a:t>Maximum Bandwidth</a:t>
                      </a:r>
                      <a:endParaRPr lang="en-US" altLang="zh-CN" sz="1200" b="1"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72928">
                <a:tc>
                  <a:txBody>
                    <a:bodyPr/>
                    <a:lstStyle/>
                    <a:p>
                      <a:pPr algn="ctr" fontAlgn="ctr"/>
                      <a:r>
                        <a:rPr lang="en-US" sz="1200" dirty="0" smtClean="0">
                          <a:latin typeface="Huawei Sans" panose="020C0503030203020204" pitchFamily="34" charset="0"/>
                        </a:rPr>
                        <a:t>Signaling and control</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Routing protocols</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Network management protocols</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Multimedia protocol signaling</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CS6</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6</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PQ</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Unlimited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2336">
                <a:tc>
                  <a:txBody>
                    <a:bodyPr/>
                    <a:lstStyle/>
                    <a:p>
                      <a:pPr algn="ctr" fontAlgn="ctr"/>
                      <a:r>
                        <a:rPr lang="en-US" sz="1200" dirty="0" smtClean="0">
                          <a:latin typeface="Huawei Sans" panose="020C0503030203020204" pitchFamily="34" charset="0"/>
                        </a:rPr>
                        <a:t>Real-time interactive multimedia</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VoIP</a:t>
                      </a: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Multimedia conferencing</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Online gaming</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Desktop cloud</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EF</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5</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PQ</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Available interface bandwidth x 30%</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1744">
                <a:tc>
                  <a:txBody>
                    <a:bodyPr/>
                    <a:lstStyle/>
                    <a:p>
                      <a:pPr algn="ctr" fontAlgn="ctr"/>
                      <a:r>
                        <a:rPr lang="en-US" sz="1200" dirty="0" smtClean="0">
                          <a:latin typeface="Huawei Sans" panose="020C0503030203020204" pitchFamily="34" charset="0"/>
                        </a:rPr>
                        <a:t>On-demand subscription of multimedia or key services</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Online video</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Video live telecasting or multicast</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Delay-sensitive and mission-critical enterprise services that require real-time interaction, such as online ordering</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altLang="zh-CN" sz="1200" dirty="0" smtClean="0">
                          <a:solidFill>
                            <a:schemeClr val="tx1"/>
                          </a:solidFill>
                          <a:latin typeface="Huawei Sans" panose="020C0503030203020204" pitchFamily="34" charset="0"/>
                        </a:rPr>
                        <a:t>A</a:t>
                      </a:r>
                      <a:r>
                        <a:rPr lang="en-US" sz="1200" dirty="0" smtClean="0">
                          <a:solidFill>
                            <a:schemeClr val="tx1"/>
                          </a:solidFill>
                          <a:latin typeface="Huawei Sans" panose="020C0503030203020204" pitchFamily="34" charset="0"/>
                        </a:rPr>
                        <a:t>F</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4</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DRR: with weight being 20</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Unlimited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3520">
                <a:tc>
                  <a:txBody>
                    <a:bodyPr/>
                    <a:lstStyle/>
                    <a:p>
                      <a:pPr algn="ctr" fontAlgn="ctr"/>
                      <a:r>
                        <a:rPr lang="en-US" sz="1200" dirty="0" smtClean="0">
                          <a:latin typeface="Huawei Sans" panose="020C0503030203020204" pitchFamily="34" charset="0"/>
                        </a:rPr>
                        <a:t>Other services</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71450" indent="-171450" algn="l" defTabSz="1187798" rtl="0" eaLnBrk="1" fontAlgn="ctr" latinLnBrk="0" hangingPunct="1">
                        <a:buFont typeface="Arial" panose="020B0604020202020204" pitchFamily="34" charset="0"/>
                        <a:buChar char="•"/>
                      </a:pPr>
                      <a:r>
                        <a:rPr lang="en-US" sz="1200" dirty="0" smtClean="0">
                          <a:solidFill>
                            <a:schemeClr val="tx1"/>
                          </a:solidFill>
                          <a:latin typeface="Huawei Sans" panose="020C0503030203020204" pitchFamily="34" charset="0"/>
                        </a:rPr>
                        <a:t>Common Internet access services such as email and web browsing</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altLang="zh-CN" sz="1200" dirty="0" smtClean="0">
                          <a:solidFill>
                            <a:schemeClr val="tx1"/>
                          </a:solidFill>
                          <a:latin typeface="Huawei Sans" panose="020C0503030203020204" pitchFamily="34" charset="0"/>
                        </a:rPr>
                        <a:t>B</a:t>
                      </a:r>
                      <a:r>
                        <a:rPr lang="en-US" sz="1200" dirty="0" smtClean="0">
                          <a:solidFill>
                            <a:schemeClr val="tx1"/>
                          </a:solidFill>
                          <a:latin typeface="Huawei Sans" panose="020C0503030203020204" pitchFamily="34" charset="0"/>
                        </a:rPr>
                        <a:t>E</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0</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DRR: with weight being 20</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1187798" rtl="0" eaLnBrk="1" fontAlgn="ctr" latinLnBrk="0" hangingPunct="1"/>
                      <a:r>
                        <a:rPr lang="en-US" sz="1200" dirty="0" smtClean="0">
                          <a:solidFill>
                            <a:schemeClr val="tx1"/>
                          </a:solidFill>
                          <a:latin typeface="Huawei Sans" panose="020C0503030203020204" pitchFamily="34" charset="0"/>
                        </a:rPr>
                        <a:t>Unlimited</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9" name="五边形 8"/>
          <p:cNvSpPr/>
          <p:nvPr/>
        </p:nvSpPr>
        <p:spPr bwMode="gray">
          <a:xfrm>
            <a:off x="9243060" y="114957"/>
            <a:ext cx="1510056"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Network Security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p:cNvSpPr/>
          <p:nvPr/>
        </p:nvSpPr>
        <p:spPr bwMode="gray">
          <a:xfrm>
            <a:off x="10669087" y="114957"/>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err="1" smtClean="0">
                <a:solidFill>
                  <a:schemeClr val="bg1"/>
                </a:solidFill>
                <a:latin typeface="Huawei Sans" panose="020C0503030203020204" pitchFamily="34" charset="0"/>
              </a:rPr>
              <a:t>QoS</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301672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dirty="0">
                <a:solidFill>
                  <a:schemeClr val="bg1">
                    <a:lumMod val="50000"/>
                  </a:schemeClr>
                </a:solidFill>
              </a:rPr>
              <a:t>Fabric and Overlay Network Design</a:t>
            </a:r>
          </a:p>
          <a:p>
            <a:r>
              <a:rPr lang="en-US" altLang="zh-CN" sz="1800" dirty="0">
                <a:solidFill>
                  <a:schemeClr val="bg1">
                    <a:lumMod val="50000"/>
                  </a:schemeClr>
                </a:solidFill>
              </a:rPr>
              <a:t>Admission Control and Free Mobility Design</a:t>
            </a:r>
          </a:p>
          <a:p>
            <a:r>
              <a:rPr lang="en-US" altLang="zh-CN" sz="1800" dirty="0">
                <a:solidFill>
                  <a:schemeClr val="bg1">
                    <a:lumMod val="50000"/>
                  </a:schemeClr>
                </a:solidFill>
              </a:rPr>
              <a:t>WLAN Design</a:t>
            </a:r>
          </a:p>
          <a:p>
            <a:r>
              <a:rPr lang="en-US" altLang="zh-CN" sz="1800" dirty="0">
                <a:solidFill>
                  <a:schemeClr val="bg1">
                    <a:lumMod val="50000"/>
                  </a:schemeClr>
                </a:solidFill>
              </a:rPr>
              <a:t>Egress Network Design</a:t>
            </a:r>
          </a:p>
          <a:p>
            <a:r>
              <a:rPr lang="en-US" altLang="zh-CN" sz="1800" dirty="0">
                <a:solidFill>
                  <a:schemeClr val="bg1">
                    <a:lumMod val="50000"/>
                  </a:schemeClr>
                </a:solidFill>
              </a:rPr>
              <a:t>Network Security and </a:t>
            </a:r>
            <a:r>
              <a:rPr lang="en-US" altLang="zh-CN" sz="1800" dirty="0" err="1">
                <a:solidFill>
                  <a:schemeClr val="bg1">
                    <a:lumMod val="50000"/>
                  </a:schemeClr>
                </a:solidFill>
              </a:rPr>
              <a:t>QoS</a:t>
            </a:r>
            <a:r>
              <a:rPr lang="en-US" altLang="zh-CN" sz="1800" dirty="0">
                <a:solidFill>
                  <a:schemeClr val="bg1">
                    <a:lumMod val="50000"/>
                  </a:schemeClr>
                </a:solidFill>
              </a:rPr>
              <a:t> Design</a:t>
            </a:r>
          </a:p>
          <a:p>
            <a:r>
              <a:rPr lang="en-US" altLang="zh-CN" sz="1800" b="1" dirty="0"/>
              <a:t>O&amp;M Design</a:t>
            </a:r>
          </a:p>
        </p:txBody>
      </p:sp>
    </p:spTree>
    <p:extLst>
      <p:ext uri="{BB962C8B-B14F-4D97-AF65-F5344CB8AC3E}">
        <p14:creationId xmlns:p14="http://schemas.microsoft.com/office/powerpoint/2010/main" val="402122066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smtClean="0"/>
              <a:t>Challenges Facing Campus Network O&amp;M</a:t>
            </a:r>
            <a:endParaRPr lang="en-US" altLang="zh-CN" dirty="0">
              <a:sym typeface="Huawei Sans" panose="020C0503030203020204" pitchFamily="34" charset="0"/>
            </a:endParaRPr>
          </a:p>
        </p:txBody>
      </p:sp>
      <p:sp>
        <p:nvSpPr>
          <p:cNvPr id="7" name="矩形 18"/>
          <p:cNvSpPr txBox="1"/>
          <p:nvPr/>
        </p:nvSpPr>
        <p:spPr bwMode="gray">
          <a:xfrm>
            <a:off x="1276573" y="2533918"/>
            <a:ext cx="1997513" cy="339880"/>
          </a:xfrm>
          <a:prstGeom prst="rect">
            <a:avLst/>
          </a:prstGeom>
          <a:noFill/>
          <a:ln w="12700" cap="flat">
            <a:noFill/>
            <a:miter lim="400000"/>
          </a:ln>
          <a:effectLst/>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none" lIns="15960" tIns="15960" rIns="15960" bIns="15960" numCol="1" anchor="t">
            <a:spAutoFit/>
          </a:bodyPr>
          <a:lstStyle>
            <a:defPPr>
              <a:defRPr lang="en-US"/>
            </a:defPPr>
            <a:lvl1pPr algn="ctr" defTabSz="2065314" hangingPunct="0">
              <a:defRPr sz="1999" b="0" kern="0">
                <a:solidFill>
                  <a:srgbClr val="666666">
                    <a:lumMod val="75000"/>
                  </a:srgbClr>
                </a:solidFill>
                <a:cs typeface="+mn-ea"/>
              </a:defRPr>
            </a:lvl1pPr>
          </a:lstStyle>
          <a:p>
            <a:pPr fontAlgn="ctr"/>
            <a:r>
              <a:rPr lang="en-US" dirty="0" smtClean="0">
                <a:solidFill>
                  <a:schemeClr val="tx1"/>
                </a:solidFill>
                <a:latin typeface="Huawei Sans" panose="020C0503030203020204" pitchFamily="34" charset="0"/>
              </a:rPr>
              <a:t>Precise detection</a:t>
            </a:r>
            <a:endParaRPr lang="en-US" dirty="0">
              <a:solidFill>
                <a:schemeClr val="tx1"/>
              </a:solidFill>
              <a:latin typeface="Huawei Sans" panose="020C0503030203020204" pitchFamily="34" charset="0"/>
            </a:endParaRPr>
          </a:p>
        </p:txBody>
      </p:sp>
      <p:sp>
        <p:nvSpPr>
          <p:cNvPr id="9" name="矩形 5"/>
          <p:cNvSpPr txBox="1"/>
          <p:nvPr/>
        </p:nvSpPr>
        <p:spPr bwMode="gray">
          <a:xfrm>
            <a:off x="8761751" y="2533918"/>
            <a:ext cx="2213919" cy="339880"/>
          </a:xfrm>
          <a:prstGeom prst="rect">
            <a:avLst/>
          </a:prstGeom>
          <a:noFill/>
          <a:ln w="12700" cap="flat">
            <a:noFill/>
            <a:miter lim="400000"/>
          </a:ln>
          <a:effectLst/>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none" lIns="15960" tIns="15960" rIns="15960" bIns="15960" numCol="1" anchor="t">
            <a:spAutoFit/>
          </a:bodyPr>
          <a:lstStyle>
            <a:lvl1pPr defTabSz="2065314">
              <a:defRPr b="0">
                <a:latin typeface="Arial"/>
                <a:ea typeface="Microsoft YaHei"/>
                <a:cs typeface="Microsoft YaHei"/>
                <a:sym typeface="Microsoft YaHei"/>
              </a:defRPr>
            </a:lvl1pPr>
          </a:lstStyle>
          <a:p>
            <a:pPr algn="ctr" fontAlgn="ctr" hangingPunct="0"/>
            <a:r>
              <a:rPr lang="en-US" sz="1999" dirty="0" smtClean="0">
                <a:latin typeface="Huawei Sans" panose="020C0503030203020204" pitchFamily="34" charset="0"/>
              </a:rPr>
              <a:t>Fault identification</a:t>
            </a:r>
            <a:endParaRPr lang="en-US" sz="1999" dirty="0">
              <a:latin typeface="Huawei Sans" panose="020C0503030203020204" pitchFamily="34" charset="0"/>
            </a:endParaRPr>
          </a:p>
        </p:txBody>
      </p:sp>
      <p:sp>
        <p:nvSpPr>
          <p:cNvPr id="13" name="矩形 14"/>
          <p:cNvSpPr txBox="1"/>
          <p:nvPr/>
        </p:nvSpPr>
        <p:spPr bwMode="gray">
          <a:xfrm>
            <a:off x="4801490" y="2533918"/>
            <a:ext cx="2589022" cy="339880"/>
          </a:xfrm>
          <a:prstGeom prst="rect">
            <a:avLst/>
          </a:prstGeom>
          <a:noFill/>
          <a:ln w="12700" cap="flat">
            <a:noFill/>
            <a:miter lim="400000"/>
          </a:ln>
          <a:effectLst/>
          <a:extLst>
            <a:ext uri="{C572A759-6A51-4108-AA02-DFA0A04FC94B}">
              <ma14:wrappingTextBoxFlag xmlns:a14="http://schemas.microsoft.com/office/drawing/2010/main" xmlns:m="http://schemas.openxmlformats.org/officeDocument/2006/math" xmlns:ma14="http://schemas.microsoft.com/office/mac/drawingml/2011/main" xmlns="" val="1"/>
            </a:ext>
          </a:extLst>
        </p:spPr>
        <p:txBody>
          <a:bodyPr wrap="none" lIns="15960" tIns="15960" rIns="15960" bIns="15960" numCol="1" anchor="t">
            <a:spAutoFit/>
          </a:bodyPr>
          <a:lstStyle>
            <a:lvl1pPr defTabSz="2065314">
              <a:defRPr b="0">
                <a:latin typeface="Arial"/>
                <a:ea typeface="Microsoft YaHei"/>
                <a:cs typeface="Microsoft YaHei"/>
                <a:sym typeface="Microsoft YaHei"/>
              </a:defRPr>
            </a:lvl1pPr>
          </a:lstStyle>
          <a:p>
            <a:pPr algn="ctr" fontAlgn="ctr" hangingPunct="0"/>
            <a:r>
              <a:rPr lang="en-US" sz="1999" dirty="0" smtClean="0">
                <a:latin typeface="Huawei Sans" panose="020C0503030203020204" pitchFamily="34" charset="0"/>
              </a:rPr>
              <a:t>Experience perception</a:t>
            </a:r>
            <a:endParaRPr lang="en-US" altLang="zh-CN" sz="1999"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矩形 14"/>
          <p:cNvSpPr/>
          <p:nvPr/>
        </p:nvSpPr>
        <p:spPr bwMode="gray">
          <a:xfrm>
            <a:off x="8120184" y="2872331"/>
            <a:ext cx="3628903" cy="1491755"/>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During traditional O&amp;M, network faults can be detected only after receiving clients' complaints. As a result, faults cannot be effectively and proactively identified and analyzed. </a:t>
            </a:r>
            <a:endParaRPr lang="en-US" sz="1399" dirty="0">
              <a:latin typeface="Huawei Sans" panose="020C0503030203020204" pitchFamily="34" charset="0"/>
            </a:endParaRPr>
          </a:p>
        </p:txBody>
      </p:sp>
      <p:sp>
        <p:nvSpPr>
          <p:cNvPr id="16" name="矩形 15"/>
          <p:cNvSpPr/>
          <p:nvPr/>
        </p:nvSpPr>
        <p:spPr bwMode="gray">
          <a:xfrm>
            <a:off x="642738" y="2872331"/>
            <a:ext cx="3265183" cy="2051524"/>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Traditional O&amp;M is based on SNMP and therefore data collection takes minutes. Once a fault occurs, data generated at the time when the fault occurred cannot be obtained in real time. In addition, no convenient backtracking method is available.</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4507095" y="2872331"/>
            <a:ext cx="3467688" cy="1771639"/>
          </a:xfrm>
          <a:prstGeom prst="rect">
            <a:avLst/>
          </a:prstGeom>
        </p:spPr>
        <p:txBody>
          <a:bodyPr wrap="square" anchor="ctr">
            <a:spAutoFit/>
          </a:bodyPr>
          <a:lstStyle/>
          <a:p>
            <a:pPr fontAlgn="ctr">
              <a:lnSpc>
                <a:spcPct val="130000"/>
              </a:lnSpc>
            </a:pPr>
            <a:r>
              <a:rPr lang="en-US" sz="1399" dirty="0" smtClean="0">
                <a:latin typeface="Huawei Sans" panose="020C0503030203020204" pitchFamily="34" charset="0"/>
              </a:rPr>
              <a:t>In traditional O&amp;M systems, only device metrics are monitored. User experience may be poor even if the metrics are normal. In addition, traditional O&amp;M systems do not provide correlative analysis for clients and networks. </a:t>
            </a:r>
            <a:endParaRPr lang="en-US" altLang="zh-CN" sz="13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 name="组合 1"/>
          <p:cNvGrpSpPr/>
          <p:nvPr/>
        </p:nvGrpSpPr>
        <p:grpSpPr bwMode="gray">
          <a:xfrm>
            <a:off x="1570955" y="1022411"/>
            <a:ext cx="1408749" cy="1408749"/>
            <a:chOff x="-1052573" y="2094821"/>
            <a:chExt cx="2124347" cy="2124347"/>
          </a:xfrm>
        </p:grpSpPr>
        <p:grpSp>
          <p:nvGrpSpPr>
            <p:cNvPr id="5" name="组合 4"/>
            <p:cNvGrpSpPr/>
            <p:nvPr/>
          </p:nvGrpSpPr>
          <p:grpSpPr bwMode="gray">
            <a:xfrm>
              <a:off x="-1052573" y="2094821"/>
              <a:ext cx="2124347" cy="2124347"/>
              <a:chOff x="3859893" y="5500020"/>
              <a:chExt cx="720000" cy="720000"/>
            </a:xfrm>
          </p:grpSpPr>
          <p:sp>
            <p:nvSpPr>
              <p:cNvPr id="18" name="椭圆 17"/>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弧形 20"/>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弧形 21"/>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5" name="资源 51@4x.png" descr="资源 51@4x.png"/>
            <p:cNvPicPr>
              <a:picLocks noChangeAspect="1"/>
            </p:cNvPicPr>
            <p:nvPr/>
          </p:nvPicPr>
          <p:blipFill>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a:ext>
              </a:extLst>
            </a:blip>
            <a:stretch>
              <a:fillRect/>
            </a:stretch>
          </p:blipFill>
          <p:spPr bwMode="gray">
            <a:xfrm>
              <a:off x="-388260" y="2726159"/>
              <a:ext cx="805569" cy="826336"/>
            </a:xfrm>
            <a:prstGeom prst="rect">
              <a:avLst/>
            </a:prstGeom>
            <a:ln w="12700" cap="flat">
              <a:noFill/>
              <a:miter lim="400000"/>
            </a:ln>
            <a:effectLst/>
          </p:spPr>
        </p:pic>
      </p:grpSp>
      <p:grpSp>
        <p:nvGrpSpPr>
          <p:cNvPr id="3" name="组合 2"/>
          <p:cNvGrpSpPr/>
          <p:nvPr/>
        </p:nvGrpSpPr>
        <p:grpSpPr bwMode="gray">
          <a:xfrm>
            <a:off x="5391625" y="1022411"/>
            <a:ext cx="1408749" cy="1408749"/>
            <a:chOff x="5269582" y="1653878"/>
            <a:chExt cx="1408749" cy="1408749"/>
          </a:xfrm>
        </p:grpSpPr>
        <p:grpSp>
          <p:nvGrpSpPr>
            <p:cNvPr id="24" name="组合 23"/>
            <p:cNvGrpSpPr/>
            <p:nvPr/>
          </p:nvGrpSpPr>
          <p:grpSpPr bwMode="gray">
            <a:xfrm>
              <a:off x="5269582" y="1653878"/>
              <a:ext cx="1408749" cy="1408749"/>
              <a:chOff x="3859893" y="5500020"/>
              <a:chExt cx="720000" cy="720000"/>
            </a:xfrm>
          </p:grpSpPr>
          <p:sp>
            <p:nvSpPr>
              <p:cNvPr id="27" name="椭圆 26"/>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弧形 28"/>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弧形 29"/>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资源 53@4x.png" descr="资源 53@4x.png"/>
            <p:cNvPicPr>
              <a:picLocks noChangeAspect="1"/>
            </p:cNvPicPr>
            <p:nvPr/>
          </p:nvPicPr>
          <p:blipFill>
            <a:blip r:embed="rId5" cstate="screen">
              <a:clrChange>
                <a:clrFrom>
                  <a:srgbClr val="000000">
                    <a:alpha val="0"/>
                  </a:srgbClr>
                </a:clrFrom>
                <a:clrTo>
                  <a:srgbClr val="000000">
                    <a:alpha val="0"/>
                  </a:srgbClr>
                </a:clrTo>
              </a:clrChange>
              <a:biLevel thresh="50000"/>
              <a:extLst>
                <a:ext uri="{28A0092B-C50C-407E-A947-70E740481C1C}">
                  <a14:useLocalDpi xmlns:a14="http://schemas.microsoft.com/office/drawing/2010/main"/>
                </a:ext>
              </a:extLst>
            </a:blip>
            <a:stretch>
              <a:fillRect/>
            </a:stretch>
          </p:blipFill>
          <p:spPr bwMode="gray">
            <a:xfrm>
              <a:off x="5705779" y="2134405"/>
              <a:ext cx="524723" cy="540000"/>
            </a:xfrm>
            <a:prstGeom prst="rect">
              <a:avLst/>
            </a:prstGeom>
            <a:ln w="12700" cap="flat">
              <a:noFill/>
              <a:miter lim="400000"/>
            </a:ln>
            <a:effectLst/>
          </p:spPr>
        </p:pic>
      </p:grpSp>
      <p:grpSp>
        <p:nvGrpSpPr>
          <p:cNvPr id="20" name="组合 19"/>
          <p:cNvGrpSpPr/>
          <p:nvPr/>
        </p:nvGrpSpPr>
        <p:grpSpPr bwMode="gray">
          <a:xfrm>
            <a:off x="9164336" y="1022411"/>
            <a:ext cx="1408749" cy="1408749"/>
            <a:chOff x="8916139" y="1653878"/>
            <a:chExt cx="1408749" cy="1408749"/>
          </a:xfrm>
        </p:grpSpPr>
        <p:grpSp>
          <p:nvGrpSpPr>
            <p:cNvPr id="32" name="组合 31"/>
            <p:cNvGrpSpPr/>
            <p:nvPr/>
          </p:nvGrpSpPr>
          <p:grpSpPr bwMode="gray">
            <a:xfrm>
              <a:off x="8916139" y="1653878"/>
              <a:ext cx="1408749" cy="1408749"/>
              <a:chOff x="3859893" y="5500020"/>
              <a:chExt cx="720000" cy="720000"/>
            </a:xfrm>
          </p:grpSpPr>
          <p:sp>
            <p:nvSpPr>
              <p:cNvPr id="34" name="椭圆 33"/>
              <p:cNvSpPr/>
              <p:nvPr/>
            </p:nvSpPr>
            <p:spPr bwMode="gray">
              <a:xfrm>
                <a:off x="3859893" y="5500020"/>
                <a:ext cx="720000" cy="720000"/>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4031672" y="5671799"/>
                <a:ext cx="376442" cy="376442"/>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弧形 35"/>
              <p:cNvSpPr/>
              <p:nvPr/>
            </p:nvSpPr>
            <p:spPr bwMode="gray">
              <a:xfrm>
                <a:off x="3931893" y="5541876"/>
                <a:ext cx="576000" cy="576000"/>
              </a:xfrm>
              <a:prstGeom prst="arc">
                <a:avLst>
                  <a:gd name="adj1" fmla="val 14221504"/>
                  <a:gd name="adj2" fmla="val 5301169"/>
                </a:avLst>
              </a:prstGeom>
              <a:ln>
                <a:gradFill>
                  <a:gsLst>
                    <a:gs pos="51000">
                      <a:srgbClr val="94DAE2"/>
                    </a:gs>
                    <a:gs pos="0">
                      <a:srgbClr val="BEE9EE"/>
                    </a:gs>
                    <a:gs pos="10000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弧形 36"/>
              <p:cNvSpPr/>
              <p:nvPr/>
            </p:nvSpPr>
            <p:spPr bwMode="gray">
              <a:xfrm flipH="1">
                <a:off x="3928921" y="5592948"/>
                <a:ext cx="576000" cy="576000"/>
              </a:xfrm>
              <a:prstGeom prst="arc">
                <a:avLst>
                  <a:gd name="adj1" fmla="val 16245819"/>
                  <a:gd name="adj2" fmla="val 7166993"/>
                </a:avLst>
              </a:prstGeom>
              <a:ln>
                <a:gradFill>
                  <a:gsLst>
                    <a:gs pos="51000">
                      <a:srgbClr val="94DAE2"/>
                    </a:gs>
                    <a:gs pos="100000">
                      <a:srgbClr val="BEE9EE"/>
                    </a:gs>
                    <a:gs pos="0">
                      <a:srgbClr val="30B5C5"/>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资源 52@4x.png" descr="资源 52@4x.png"/>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bwMode="gray">
            <a:xfrm>
              <a:off x="9331254" y="2173063"/>
              <a:ext cx="566568" cy="360000"/>
            </a:xfrm>
            <a:prstGeom prst="rect">
              <a:avLst/>
            </a:prstGeom>
            <a:ln w="12700" cap="flat">
              <a:noFill/>
              <a:miter lim="400000"/>
            </a:ln>
            <a:effectLst/>
          </p:spPr>
        </p:pic>
      </p:grpSp>
      <p:sp>
        <p:nvSpPr>
          <p:cNvPr id="31" name="矩形 30"/>
          <p:cNvSpPr/>
          <p:nvPr/>
        </p:nvSpPr>
        <p:spPr bwMode="gray">
          <a:xfrm>
            <a:off x="8407103" y="5454881"/>
            <a:ext cx="291126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intelligent fault identification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bwMode="gray">
          <a:xfrm>
            <a:off x="4088548" y="5454881"/>
            <a:ext cx="401490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client &amp; network profiling, experience perception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矩形 37"/>
          <p:cNvSpPr/>
          <p:nvPr/>
        </p:nvSpPr>
        <p:spPr bwMode="gray">
          <a:xfrm>
            <a:off x="446777" y="5473123"/>
            <a:ext cx="3645474" cy="738664"/>
          </a:xfrm>
          <a:prstGeom prst="rect">
            <a:avLst/>
          </a:prstGeom>
        </p:spPr>
        <p:txBody>
          <a:bodyPr wrap="square">
            <a:spAutoFit/>
          </a:bodyPr>
          <a:lstStyle/>
          <a:p>
            <a:pPr algn="ctr" defTabSz="914034" fontAlgn="ctr">
              <a:lnSpc>
                <a:spcPct val="150000"/>
              </a:lnSpc>
              <a:spcBef>
                <a:spcPct val="0"/>
              </a:spcBef>
              <a:spcAft>
                <a:spcPct val="0"/>
              </a:spcAft>
            </a:pPr>
            <a:r>
              <a:rPr lang="en-US" sz="1400" b="1" dirty="0" smtClean="0">
                <a:solidFill>
                  <a:srgbClr val="30B5C5"/>
                </a:solidFill>
                <a:latin typeface="Huawei Sans" panose="020C0503030203020204" pitchFamily="34" charset="0"/>
              </a:rPr>
              <a:t>Key requirements: Telemetry-based precise detection</a:t>
            </a:r>
            <a:endParaRPr lang="en-US" altLang="zh-CN" sz="1400" b="1"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下箭头 63"/>
          <p:cNvSpPr/>
          <p:nvPr/>
        </p:nvSpPr>
        <p:spPr bwMode="gray">
          <a:xfrm rot="10800000" flipV="1">
            <a:off x="197245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下箭头 63"/>
          <p:cNvSpPr/>
          <p:nvPr/>
        </p:nvSpPr>
        <p:spPr bwMode="gray">
          <a:xfrm rot="10800000" flipV="1">
            <a:off x="579312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下箭头 63"/>
          <p:cNvSpPr/>
          <p:nvPr/>
        </p:nvSpPr>
        <p:spPr bwMode="gray">
          <a:xfrm rot="10800000" flipV="1">
            <a:off x="9565833" y="4904045"/>
            <a:ext cx="605754" cy="56474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930701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圆角矩形 75"/>
          <p:cNvSpPr/>
          <p:nvPr/>
        </p:nvSpPr>
        <p:spPr bwMode="gray">
          <a:xfrm>
            <a:off x="475856" y="1310277"/>
            <a:ext cx="9937107" cy="4890498"/>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1893841"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 name="标题 2"/>
          <p:cNvSpPr>
            <a:spLocks noGrp="1"/>
          </p:cNvSpPr>
          <p:nvPr>
            <p:ph type="title"/>
          </p:nvPr>
        </p:nvSpPr>
        <p:spPr bwMode="gray"/>
        <p:txBody>
          <a:bodyPr/>
          <a:lstStyle/>
          <a:p>
            <a:r>
              <a:rPr lang="en-US" dirty="0"/>
              <a:t>Campus </a:t>
            </a:r>
            <a:r>
              <a:rPr lang="en-US" altLang="zh-CN" dirty="0" smtClean="0"/>
              <a:t>N</a:t>
            </a:r>
            <a:r>
              <a:rPr lang="en-US" dirty="0" smtClean="0"/>
              <a:t>etwork O&amp;M Panorama</a:t>
            </a:r>
            <a:endParaRPr lang="en-US" altLang="zh-CN" dirty="0"/>
          </a:p>
        </p:txBody>
      </p:sp>
      <p:sp>
        <p:nvSpPr>
          <p:cNvPr id="4" name="圆角矩形 75"/>
          <p:cNvSpPr/>
          <p:nvPr/>
        </p:nvSpPr>
        <p:spPr bwMode="gray">
          <a:xfrm>
            <a:off x="1893841"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Visualized management and monitoring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2066583"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a:off x="4093346" y="14174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management</a:t>
            </a:r>
            <a:endParaRPr lang="en-US" altLang="zh-CN" sz="1200" dirty="0">
              <a:solidFill>
                <a:schemeClr val="tx1"/>
              </a:solidFill>
              <a:latin typeface="Huawei Sans" panose="020C0503030203020204" pitchFamily="34" charset="0"/>
            </a:endParaRPr>
          </a:p>
        </p:txBody>
      </p:sp>
      <p:sp>
        <p:nvSpPr>
          <p:cNvPr id="7" name="圆角矩形 6"/>
          <p:cNvSpPr/>
          <p:nvPr/>
        </p:nvSpPr>
        <p:spPr bwMode="gray">
          <a:xfrm>
            <a:off x="4093346" y="185861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Log management</a:t>
            </a:r>
            <a:endParaRPr lang="en-US" altLang="zh-CN" sz="1200" dirty="0">
              <a:solidFill>
                <a:schemeClr val="tx1"/>
              </a:solidFill>
              <a:latin typeface="Huawei Sans" panose="020C0503030203020204" pitchFamily="34" charset="0"/>
            </a:endParaRPr>
          </a:p>
        </p:txBody>
      </p:sp>
      <p:sp>
        <p:nvSpPr>
          <p:cNvPr id="10" name="圆角矩形 9"/>
          <p:cNvSpPr/>
          <p:nvPr/>
        </p:nvSpPr>
        <p:spPr bwMode="gray">
          <a:xfrm>
            <a:off x="2383796" y="185861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Alarm management</a:t>
            </a:r>
            <a:endParaRPr lang="en-US" altLang="zh-CN" sz="1200" dirty="0">
              <a:solidFill>
                <a:schemeClr val="tx1"/>
              </a:solidFill>
              <a:latin typeface="Huawei Sans" panose="020C0503030203020204" pitchFamily="34" charset="0"/>
            </a:endParaRPr>
          </a:p>
        </p:txBody>
      </p:sp>
      <p:sp>
        <p:nvSpPr>
          <p:cNvPr id="11" name="圆角矩形 10"/>
          <p:cNvSpPr/>
          <p:nvPr/>
        </p:nvSpPr>
        <p:spPr bwMode="gray">
          <a:xfrm>
            <a:off x="2383796" y="22997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File/Configuration management</a:t>
            </a:r>
            <a:endParaRPr lang="en-US" altLang="zh-CN" sz="1200" dirty="0">
              <a:solidFill>
                <a:schemeClr val="tx1"/>
              </a:solidFill>
              <a:latin typeface="Huawei Sans" panose="020C0503030203020204" pitchFamily="34" charset="0"/>
            </a:endParaRPr>
          </a:p>
        </p:txBody>
      </p:sp>
      <p:sp>
        <p:nvSpPr>
          <p:cNvPr id="12" name="圆角矩形 11"/>
          <p:cNvSpPr/>
          <p:nvPr/>
        </p:nvSpPr>
        <p:spPr bwMode="gray">
          <a:xfrm>
            <a:off x="2109005" y="1405526"/>
            <a:ext cx="157850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 management</a:t>
            </a:r>
            <a:endParaRPr lang="en-US" altLang="zh-CN" sz="1200" b="1" dirty="0">
              <a:solidFill>
                <a:schemeClr val="tx1"/>
              </a:solidFill>
              <a:latin typeface="Huawei Sans" panose="020C0503030203020204" pitchFamily="34" charset="0"/>
            </a:endParaRPr>
          </a:p>
        </p:txBody>
      </p:sp>
      <p:sp>
        <p:nvSpPr>
          <p:cNvPr id="13" name="圆角矩形 75"/>
          <p:cNvSpPr/>
          <p:nvPr/>
        </p:nvSpPr>
        <p:spPr bwMode="gray">
          <a:xfrm>
            <a:off x="2066583" y="2787697"/>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13"/>
          <p:cNvSpPr/>
          <p:nvPr/>
        </p:nvSpPr>
        <p:spPr bwMode="gray">
          <a:xfrm>
            <a:off x="4093346" y="283310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Service quality monitoring</a:t>
            </a:r>
            <a:endParaRPr lang="en-US" altLang="zh-CN" sz="1200" dirty="0">
              <a:solidFill>
                <a:schemeClr val="tx1"/>
              </a:solidFill>
              <a:latin typeface="Huawei Sans" panose="020C0503030203020204" pitchFamily="34" charset="0"/>
            </a:endParaRPr>
          </a:p>
        </p:txBody>
      </p:sp>
      <p:sp>
        <p:nvSpPr>
          <p:cNvPr id="15" name="圆角矩形 14"/>
          <p:cNvSpPr/>
          <p:nvPr/>
        </p:nvSpPr>
        <p:spPr bwMode="gray">
          <a:xfrm>
            <a:off x="4093346" y="3299360"/>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Link management</a:t>
            </a:r>
            <a:endParaRPr lang="en-US" altLang="zh-CN" sz="1200" dirty="0">
              <a:solidFill>
                <a:schemeClr val="tx1"/>
              </a:solidFill>
              <a:latin typeface="Huawei Sans" panose="020C0503030203020204" pitchFamily="34" charset="0"/>
            </a:endParaRPr>
          </a:p>
        </p:txBody>
      </p:sp>
      <p:sp>
        <p:nvSpPr>
          <p:cNvPr id="17" name="圆角矩形 16"/>
          <p:cNvSpPr/>
          <p:nvPr/>
        </p:nvSpPr>
        <p:spPr bwMode="gray">
          <a:xfrm>
            <a:off x="2383796" y="3299360"/>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Wireless network monitoring</a:t>
            </a:r>
            <a:endParaRPr lang="en-US" altLang="zh-CN" sz="1200" dirty="0">
              <a:solidFill>
                <a:schemeClr val="tx1"/>
              </a:solidFill>
              <a:latin typeface="Huawei Sans" panose="020C0503030203020204" pitchFamily="34" charset="0"/>
            </a:endParaRPr>
          </a:p>
        </p:txBody>
      </p:sp>
      <p:sp>
        <p:nvSpPr>
          <p:cNvPr id="19" name="圆角矩形 18"/>
          <p:cNvSpPr/>
          <p:nvPr/>
        </p:nvSpPr>
        <p:spPr bwMode="gray">
          <a:xfrm>
            <a:off x="2109004" y="2818514"/>
            <a:ext cx="1799105"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management</a:t>
            </a:r>
            <a:endParaRPr lang="en-US" altLang="zh-CN" sz="1200" b="1" dirty="0">
              <a:solidFill>
                <a:schemeClr val="tx1"/>
              </a:solidFill>
              <a:latin typeface="Huawei Sans" panose="020C0503030203020204" pitchFamily="34" charset="0"/>
            </a:endParaRPr>
          </a:p>
        </p:txBody>
      </p:sp>
      <p:sp>
        <p:nvSpPr>
          <p:cNvPr id="20" name="圆角矩形 75"/>
          <p:cNvSpPr/>
          <p:nvPr/>
        </p:nvSpPr>
        <p:spPr bwMode="gray">
          <a:xfrm>
            <a:off x="2066583" y="3799452"/>
            <a:ext cx="3751868" cy="97359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圆角矩形 20"/>
          <p:cNvSpPr/>
          <p:nvPr/>
        </p:nvSpPr>
        <p:spPr bwMode="gray">
          <a:xfrm>
            <a:off x="4093346" y="382515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Terminal management</a:t>
            </a:r>
            <a:endParaRPr lang="en-US" altLang="zh-CN" sz="1200" dirty="0">
              <a:solidFill>
                <a:schemeClr val="tx1"/>
              </a:solidFill>
              <a:latin typeface="Huawei Sans" panose="020C0503030203020204" pitchFamily="34" charset="0"/>
            </a:endParaRPr>
          </a:p>
        </p:txBody>
      </p:sp>
      <p:sp>
        <p:nvSpPr>
          <p:cNvPr id="22" name="圆角矩形 21"/>
          <p:cNvSpPr/>
          <p:nvPr/>
        </p:nvSpPr>
        <p:spPr bwMode="gray">
          <a:xfrm>
            <a:off x="4093346" y="4292065"/>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Customer flow analysis</a:t>
            </a:r>
            <a:endParaRPr lang="en-US" altLang="zh-CN" sz="1200" dirty="0">
              <a:solidFill>
                <a:schemeClr val="tx1"/>
              </a:solidFill>
              <a:latin typeface="Huawei Sans" panose="020C0503030203020204" pitchFamily="34" charset="0"/>
            </a:endParaRPr>
          </a:p>
        </p:txBody>
      </p:sp>
      <p:sp>
        <p:nvSpPr>
          <p:cNvPr id="23" name="圆角矩形 22"/>
          <p:cNvSpPr/>
          <p:nvPr/>
        </p:nvSpPr>
        <p:spPr bwMode="gray">
          <a:xfrm>
            <a:off x="2383796" y="4292065"/>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management</a:t>
            </a:r>
            <a:endParaRPr lang="en-US" altLang="zh-CN" sz="1200" dirty="0">
              <a:solidFill>
                <a:schemeClr val="tx1"/>
              </a:solidFill>
              <a:latin typeface="Huawei Sans" panose="020C0503030203020204" pitchFamily="34" charset="0"/>
            </a:endParaRPr>
          </a:p>
        </p:txBody>
      </p:sp>
      <p:sp>
        <p:nvSpPr>
          <p:cNvPr id="24" name="圆角矩形 23"/>
          <p:cNvSpPr/>
          <p:nvPr/>
        </p:nvSpPr>
        <p:spPr bwMode="gray">
          <a:xfrm>
            <a:off x="2109004" y="3830269"/>
            <a:ext cx="1811599"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Terminal management</a:t>
            </a:r>
            <a:endParaRPr lang="en-US" altLang="zh-CN" sz="1200" b="1" dirty="0">
              <a:solidFill>
                <a:schemeClr val="tx1"/>
              </a:solidFill>
              <a:latin typeface="Huawei Sans" panose="020C0503030203020204" pitchFamily="34" charset="0"/>
            </a:endParaRPr>
          </a:p>
        </p:txBody>
      </p:sp>
      <p:sp>
        <p:nvSpPr>
          <p:cNvPr id="30" name="圆角矩形 75"/>
          <p:cNvSpPr/>
          <p:nvPr/>
        </p:nvSpPr>
        <p:spPr bwMode="gray">
          <a:xfrm>
            <a:off x="2066583" y="4811207"/>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圆角矩形 30"/>
          <p:cNvSpPr/>
          <p:nvPr/>
        </p:nvSpPr>
        <p:spPr bwMode="gray">
          <a:xfrm>
            <a:off x="4093346" y="484481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dimension</a:t>
            </a:r>
            <a:endParaRPr lang="en-US" altLang="zh-CN" sz="1200" dirty="0">
              <a:solidFill>
                <a:schemeClr val="tx1"/>
              </a:solidFill>
              <a:latin typeface="Huawei Sans" panose="020C0503030203020204" pitchFamily="34" charset="0"/>
            </a:endParaRPr>
          </a:p>
        </p:txBody>
      </p:sp>
      <p:sp>
        <p:nvSpPr>
          <p:cNvPr id="32" name="圆角矩形 31"/>
          <p:cNvSpPr/>
          <p:nvPr/>
        </p:nvSpPr>
        <p:spPr bwMode="gray">
          <a:xfrm>
            <a:off x="4093346" y="5290538"/>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roaming dimension</a:t>
            </a:r>
            <a:endParaRPr lang="en-US" altLang="zh-CN" sz="1200" dirty="0">
              <a:solidFill>
                <a:schemeClr val="tx1"/>
              </a:solidFill>
              <a:latin typeface="Huawei Sans" panose="020C0503030203020204" pitchFamily="34" charset="0"/>
            </a:endParaRPr>
          </a:p>
        </p:txBody>
      </p:sp>
      <p:sp>
        <p:nvSpPr>
          <p:cNvPr id="33" name="圆角矩形 32"/>
          <p:cNvSpPr/>
          <p:nvPr/>
        </p:nvSpPr>
        <p:spPr bwMode="gray">
          <a:xfrm>
            <a:off x="4093346" y="573626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application dimension</a:t>
            </a:r>
            <a:endParaRPr lang="en-US" altLang="zh-CN" sz="1200" dirty="0">
              <a:solidFill>
                <a:schemeClr val="tx1"/>
              </a:solidFill>
              <a:latin typeface="Huawei Sans" panose="020C0503030203020204" pitchFamily="34" charset="0"/>
            </a:endParaRPr>
          </a:p>
        </p:txBody>
      </p:sp>
      <p:sp>
        <p:nvSpPr>
          <p:cNvPr id="34" name="圆角矩形 33"/>
          <p:cNvSpPr/>
          <p:nvPr/>
        </p:nvSpPr>
        <p:spPr bwMode="gray">
          <a:xfrm>
            <a:off x="2383796" y="5290538"/>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access dimension</a:t>
            </a:r>
            <a:endParaRPr lang="en-US" altLang="zh-CN" sz="1200" dirty="0">
              <a:solidFill>
                <a:schemeClr val="tx1"/>
              </a:solidFill>
              <a:latin typeface="Huawei Sans" panose="020C0503030203020204" pitchFamily="34" charset="0"/>
            </a:endParaRPr>
          </a:p>
        </p:txBody>
      </p:sp>
      <p:sp>
        <p:nvSpPr>
          <p:cNvPr id="35" name="圆角矩形 34"/>
          <p:cNvSpPr/>
          <p:nvPr/>
        </p:nvSpPr>
        <p:spPr bwMode="gray">
          <a:xfrm>
            <a:off x="2383796" y="5736263"/>
            <a:ext cx="1524314"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User throughput dimension</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2109004" y="4842024"/>
            <a:ext cx="1619760"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health</a:t>
            </a:r>
            <a:endParaRPr lang="en-US" altLang="zh-CN" sz="1200" b="1" dirty="0">
              <a:solidFill>
                <a:schemeClr val="tx1"/>
              </a:solidFill>
              <a:latin typeface="Huawei Sans" panose="020C0503030203020204" pitchFamily="34" charset="0"/>
            </a:endParaRPr>
          </a:p>
        </p:txBody>
      </p:sp>
      <p:sp>
        <p:nvSpPr>
          <p:cNvPr id="38" name="圆角矩形 75"/>
          <p:cNvSpPr/>
          <p:nvPr/>
        </p:nvSpPr>
        <p:spPr bwMode="gray">
          <a:xfrm>
            <a:off x="6228520" y="1347849"/>
            <a:ext cx="4097352" cy="4852926"/>
          </a:xfrm>
          <a:prstGeom prst="roundRect">
            <a:avLst>
              <a:gd name="adj" fmla="val 2420"/>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圆角矩形 75"/>
          <p:cNvSpPr/>
          <p:nvPr/>
        </p:nvSpPr>
        <p:spPr bwMode="gray">
          <a:xfrm>
            <a:off x="6228520" y="950277"/>
            <a:ext cx="4097352"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Intelligent troubleshooting</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6401262" y="1374709"/>
            <a:ext cx="3751868" cy="1375460"/>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圆角矩形 41"/>
          <p:cNvSpPr/>
          <p:nvPr/>
        </p:nvSpPr>
        <p:spPr bwMode="gray">
          <a:xfrm>
            <a:off x="8428025" y="1804332"/>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Device diagnosis and test</a:t>
            </a:r>
            <a:endParaRPr lang="en-US" altLang="zh-CN" sz="1200" dirty="0">
              <a:solidFill>
                <a:schemeClr val="tx1"/>
              </a:solidFill>
              <a:latin typeface="Huawei Sans" panose="020C0503030203020204" pitchFamily="34" charset="0"/>
            </a:endParaRPr>
          </a:p>
        </p:txBody>
      </p:sp>
      <p:sp>
        <p:nvSpPr>
          <p:cNvPr id="43" name="圆角矩形 42"/>
          <p:cNvSpPr/>
          <p:nvPr/>
        </p:nvSpPr>
        <p:spPr bwMode="gray">
          <a:xfrm>
            <a:off x="8428025" y="225453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SLA management</a:t>
            </a:r>
            <a:endParaRPr lang="en-US" altLang="zh-CN" sz="1200" dirty="0">
              <a:solidFill>
                <a:schemeClr val="tx1"/>
              </a:solidFill>
              <a:latin typeface="Huawei Sans" panose="020C0503030203020204" pitchFamily="34" charset="0"/>
            </a:endParaRPr>
          </a:p>
        </p:txBody>
      </p:sp>
      <p:sp>
        <p:nvSpPr>
          <p:cNvPr id="44" name="圆角矩形 43"/>
          <p:cNvSpPr/>
          <p:nvPr/>
        </p:nvSpPr>
        <p:spPr bwMode="gray">
          <a:xfrm>
            <a:off x="6787762" y="1804332"/>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header obtaining</a:t>
            </a:r>
            <a:endParaRPr lang="en-US" altLang="zh-CN" sz="1200" dirty="0">
              <a:solidFill>
                <a:schemeClr val="tx1"/>
              </a:solidFill>
              <a:latin typeface="Huawei Sans" panose="020C0503030203020204" pitchFamily="34" charset="0"/>
            </a:endParaRPr>
          </a:p>
        </p:txBody>
      </p:sp>
      <p:sp>
        <p:nvSpPr>
          <p:cNvPr id="45" name="圆角矩形 44"/>
          <p:cNvSpPr/>
          <p:nvPr/>
        </p:nvSpPr>
        <p:spPr bwMode="gray">
          <a:xfrm>
            <a:off x="6787762" y="225453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Packet path tracing</a:t>
            </a:r>
            <a:endParaRPr lang="en-US" sz="1200" dirty="0">
              <a:solidFill>
                <a:schemeClr val="tx1"/>
              </a:solidFill>
              <a:latin typeface="Huawei Sans" panose="020C0503030203020204" pitchFamily="34" charset="0"/>
            </a:endParaRPr>
          </a:p>
        </p:txBody>
      </p:sp>
      <p:sp>
        <p:nvSpPr>
          <p:cNvPr id="46" name="圆角矩形 45"/>
          <p:cNvSpPr/>
          <p:nvPr/>
        </p:nvSpPr>
        <p:spPr bwMode="gray">
          <a:xfrm>
            <a:off x="6443684" y="1405526"/>
            <a:ext cx="1574272"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locating</a:t>
            </a:r>
            <a:endParaRPr lang="en-US" altLang="zh-CN" sz="1200" b="1" dirty="0">
              <a:solidFill>
                <a:schemeClr val="tx1"/>
              </a:solidFill>
              <a:latin typeface="Huawei Sans" panose="020C0503030203020204" pitchFamily="34" charset="0"/>
            </a:endParaRPr>
          </a:p>
        </p:txBody>
      </p:sp>
      <p:sp>
        <p:nvSpPr>
          <p:cNvPr id="64" name="圆角矩形 75"/>
          <p:cNvSpPr/>
          <p:nvPr/>
        </p:nvSpPr>
        <p:spPr bwMode="gray">
          <a:xfrm>
            <a:off x="6401262" y="3386248"/>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5" name="圆角矩形 64"/>
          <p:cNvSpPr/>
          <p:nvPr/>
        </p:nvSpPr>
        <p:spPr bwMode="gray">
          <a:xfrm>
            <a:off x="8428025" y="3793136"/>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Access analysis</a:t>
            </a:r>
            <a:endParaRPr lang="en-US" altLang="zh-CN" sz="1200" dirty="0">
              <a:solidFill>
                <a:schemeClr val="tx1"/>
              </a:solidFill>
              <a:latin typeface="Huawei Sans" panose="020C0503030203020204" pitchFamily="34" charset="0"/>
            </a:endParaRPr>
          </a:p>
        </p:txBody>
      </p:sp>
      <p:sp>
        <p:nvSpPr>
          <p:cNvPr id="66" name="圆角矩形 65"/>
          <p:cNvSpPr/>
          <p:nvPr/>
        </p:nvSpPr>
        <p:spPr bwMode="gray">
          <a:xfrm>
            <a:off x="8428025" y="4254154"/>
            <a:ext cx="1472232"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Protocol trace</a:t>
            </a:r>
            <a:endParaRPr lang="en-US" altLang="zh-CN" sz="1200" dirty="0">
              <a:solidFill>
                <a:schemeClr val="tx1"/>
              </a:solidFill>
              <a:latin typeface="Huawei Sans" panose="020C0503030203020204" pitchFamily="34" charset="0"/>
            </a:endParaRPr>
          </a:p>
        </p:txBody>
      </p:sp>
      <p:sp>
        <p:nvSpPr>
          <p:cNvPr id="67" name="圆角矩形 66"/>
          <p:cNvSpPr/>
          <p:nvPr/>
        </p:nvSpPr>
        <p:spPr bwMode="gray">
          <a:xfrm>
            <a:off x="6787762" y="3793136"/>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Issue analysis</a:t>
            </a:r>
            <a:endParaRPr lang="en-US" altLang="zh-CN" sz="1200" dirty="0">
              <a:solidFill>
                <a:schemeClr val="tx1"/>
              </a:solidFill>
              <a:latin typeface="Huawei Sans" panose="020C0503030203020204" pitchFamily="34" charset="0"/>
            </a:endParaRPr>
          </a:p>
        </p:txBody>
      </p:sp>
      <p:sp>
        <p:nvSpPr>
          <p:cNvPr id="68" name="圆角矩形 67"/>
          <p:cNvSpPr/>
          <p:nvPr/>
        </p:nvSpPr>
        <p:spPr bwMode="gray">
          <a:xfrm>
            <a:off x="6787762" y="4254154"/>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Performance analysis</a:t>
            </a:r>
            <a:endParaRPr lang="en-US" altLang="zh-CN" sz="1200" dirty="0">
              <a:solidFill>
                <a:schemeClr val="tx1"/>
              </a:solidFill>
              <a:latin typeface="Huawei Sans" panose="020C0503030203020204" pitchFamily="34" charset="0"/>
            </a:endParaRPr>
          </a:p>
        </p:txBody>
      </p:sp>
      <p:sp>
        <p:nvSpPr>
          <p:cNvPr id="69" name="圆角矩形 68"/>
          <p:cNvSpPr/>
          <p:nvPr/>
        </p:nvSpPr>
        <p:spPr bwMode="gray">
          <a:xfrm>
            <a:off x="6443684" y="3417065"/>
            <a:ext cx="1729818"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Fault analysis</a:t>
            </a:r>
            <a:endParaRPr lang="en-US" altLang="zh-CN" sz="1200" b="1" dirty="0">
              <a:solidFill>
                <a:schemeClr val="tx1"/>
              </a:solidFill>
              <a:latin typeface="Huawei Sans" panose="020C0503030203020204" pitchFamily="34" charset="0"/>
            </a:endParaRPr>
          </a:p>
        </p:txBody>
      </p:sp>
      <p:sp>
        <p:nvSpPr>
          <p:cNvPr id="70" name="圆角矩形 75"/>
          <p:cNvSpPr/>
          <p:nvPr/>
        </p:nvSpPr>
        <p:spPr bwMode="gray">
          <a:xfrm>
            <a:off x="6401262" y="4809946"/>
            <a:ext cx="3751868" cy="1375460"/>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圆角矩形 72"/>
          <p:cNvSpPr/>
          <p:nvPr/>
        </p:nvSpPr>
        <p:spPr bwMode="gray">
          <a:xfrm>
            <a:off x="6787762" y="5206903"/>
            <a:ext cx="1385740" cy="414000"/>
          </a:xfrm>
          <a:prstGeom prst="round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fontAlgn="ctr"/>
            <a:r>
              <a:rPr lang="en-US" sz="1200" dirty="0" smtClean="0">
                <a:solidFill>
                  <a:schemeClr val="tx1"/>
                </a:solidFill>
                <a:latin typeface="Huawei Sans" panose="020C0503030203020204" pitchFamily="34" charset="0"/>
              </a:rPr>
              <a:t>Radio calibration</a:t>
            </a:r>
            <a:endParaRPr lang="en-US" altLang="zh-CN" sz="1200" dirty="0">
              <a:solidFill>
                <a:schemeClr val="tx1"/>
              </a:solidFill>
              <a:latin typeface="Huawei Sans" panose="020C0503030203020204" pitchFamily="34" charset="0"/>
            </a:endParaRPr>
          </a:p>
        </p:txBody>
      </p:sp>
      <p:sp>
        <p:nvSpPr>
          <p:cNvPr id="75" name="圆角矩形 74"/>
          <p:cNvSpPr/>
          <p:nvPr/>
        </p:nvSpPr>
        <p:spPr bwMode="gray">
          <a:xfrm>
            <a:off x="6443684" y="4840763"/>
            <a:ext cx="1862116" cy="329938"/>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r>
              <a:rPr lang="en-US" sz="1200" b="1" dirty="0" smtClean="0">
                <a:solidFill>
                  <a:schemeClr val="tx1"/>
                </a:solidFill>
                <a:latin typeface="Huawei Sans" panose="020C0503030203020204" pitchFamily="34" charset="0"/>
              </a:rPr>
              <a:t>Network optimization</a:t>
            </a:r>
            <a:endParaRPr lang="en-US" altLang="zh-CN" sz="1200" b="1" dirty="0">
              <a:solidFill>
                <a:schemeClr val="tx1"/>
              </a:solidFill>
              <a:latin typeface="Huawei Sans" panose="020C0503030203020204" pitchFamily="34" charset="0"/>
            </a:endParaRPr>
          </a:p>
        </p:txBody>
      </p:sp>
      <p:sp>
        <p:nvSpPr>
          <p:cNvPr id="77" name="圆角矩形 75"/>
          <p:cNvSpPr/>
          <p:nvPr/>
        </p:nvSpPr>
        <p:spPr bwMode="gray">
          <a:xfrm>
            <a:off x="747168" y="5247021"/>
            <a:ext cx="936000" cy="289626"/>
          </a:xfrm>
          <a:prstGeom prst="roundRect">
            <a:avLst>
              <a:gd name="adj" fmla="val 2420"/>
            </a:avLst>
          </a:prstGeom>
          <a:solidFill>
            <a:schemeClr val="bg1">
              <a:lumMod val="95000"/>
            </a:schemeClr>
          </a:solidFill>
          <a:ln w="952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Controller</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5"/>
          <p:cNvSpPr/>
          <p:nvPr/>
        </p:nvSpPr>
        <p:spPr bwMode="gray">
          <a:xfrm>
            <a:off x="747168" y="5634581"/>
            <a:ext cx="936000" cy="289626"/>
          </a:xfrm>
          <a:prstGeom prst="roundRect">
            <a:avLst>
              <a:gd name="adj" fmla="val 2420"/>
            </a:avLst>
          </a:prstGeom>
          <a:solidFill>
            <a:srgbClr val="DEF4F6"/>
          </a:solid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spcAft>
                <a:spcPts val="300"/>
              </a:spcAft>
            </a:pPr>
            <a:r>
              <a:rPr lang="en-US" sz="1200" dirty="0" smtClean="0">
                <a:solidFill>
                  <a:schemeClr val="tx1"/>
                </a:solidFill>
                <a:latin typeface="Huawei Sans" panose="020C0503030203020204" pitchFamily="34" charset="0"/>
              </a:rPr>
              <a:t>Analyzer</a:t>
            </a:r>
            <a:endParaRPr lang="en-US" sz="1200" dirty="0">
              <a:solidFill>
                <a:schemeClr val="tx1"/>
              </a:solidFill>
              <a:latin typeface="Huawei Sans" panose="020C0503030203020204" pitchFamily="34" charset="0"/>
            </a:endParaRPr>
          </a:p>
        </p:txBody>
      </p:sp>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7620" y="2957735"/>
            <a:ext cx="1114457" cy="633519"/>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753470" y="2960653"/>
            <a:ext cx="562215" cy="562215"/>
          </a:xfrm>
          <a:prstGeom prst="rect">
            <a:avLst/>
          </a:prstGeom>
        </p:spPr>
      </p:pic>
      <p:sp>
        <p:nvSpPr>
          <p:cNvPr id="55" name="圆角矩形 54"/>
          <p:cNvSpPr/>
          <p:nvPr/>
        </p:nvSpPr>
        <p:spPr bwMode="gray">
          <a:xfrm>
            <a:off x="10249980" y="3528787"/>
            <a:ext cx="1580968" cy="54133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400" dirty="0" err="1" smtClean="0">
                <a:solidFill>
                  <a:schemeClr val="tx1"/>
                </a:solidFill>
                <a:latin typeface="Huawei Sans" panose="020C0503030203020204" pitchFamily="34" charset="0"/>
              </a:rPr>
              <a:t>CloudCampus</a:t>
            </a:r>
            <a:endParaRPr lang="en-US" altLang="zh-CN" sz="1400" dirty="0" smtClean="0">
              <a:solidFill>
                <a:schemeClr val="tx1"/>
              </a:solidFill>
              <a:latin typeface="Huawei Sans" panose="020C0503030203020204" pitchFamily="34" charset="0"/>
            </a:endParaRPr>
          </a:p>
          <a:p>
            <a:pPr algn="ctr" fontAlgn="ctr"/>
            <a:r>
              <a:rPr lang="en-US" sz="1400" dirty="0" smtClean="0">
                <a:solidFill>
                  <a:schemeClr val="tx1"/>
                </a:solidFill>
                <a:latin typeface="Huawei Sans" panose="020C0503030203020204" pitchFamily="34" charset="0"/>
              </a:rPr>
              <a:t>APP</a:t>
            </a:r>
            <a:endParaRPr lang="en-US" altLang="zh-CN" sz="1400" dirty="0">
              <a:solidFill>
                <a:schemeClr val="tx1"/>
              </a:solidFill>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96520" y="3796587"/>
            <a:ext cx="1170060" cy="857360"/>
          </a:xfrm>
          <a:prstGeom prst="rect">
            <a:avLst/>
          </a:prstGeom>
        </p:spPr>
      </p:pic>
    </p:spTree>
    <p:extLst>
      <p:ext uri="{BB962C8B-B14F-4D97-AF65-F5344CB8AC3E}">
        <p14:creationId xmlns:p14="http://schemas.microsoft.com/office/powerpoint/2010/main" val="21137582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Highlights: LAN and WAN Convergence (2)</a:t>
            </a:r>
            <a:endParaRPr lang="en-US" altLang="zh-CN" dirty="0"/>
          </a:p>
        </p:txBody>
      </p:sp>
      <p:sp>
        <p:nvSpPr>
          <p:cNvPr id="24" name="圆角矩形 75"/>
          <p:cNvSpPr/>
          <p:nvPr/>
        </p:nvSpPr>
        <p:spPr bwMode="gray">
          <a:xfrm>
            <a:off x="701318" y="3176338"/>
            <a:ext cx="108000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LAN-WAN interconnection solution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75"/>
          <p:cNvSpPr/>
          <p:nvPr/>
        </p:nvSpPr>
        <p:spPr bwMode="gray">
          <a:xfrm>
            <a:off x="701318" y="3584923"/>
            <a:ext cx="10800001" cy="2368514"/>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324000" bIns="72000" rtlCol="0" anchor="t" anchorCtr="0"/>
          <a:lstStyle/>
          <a:p>
            <a:pPr marL="171450" lvl="0" indent="-171450" defTabSz="914400" fontAlgn="ctr">
              <a:spcAft>
                <a:spcPts val="600"/>
              </a:spcAft>
              <a:buFont typeface="Arial" panose="020B0604020202020204" pitchFamily="34" charset="0"/>
              <a:buChar char="•"/>
              <a:defRPr/>
            </a:pPr>
            <a:r>
              <a:rPr lang="en-US" sz="1400" dirty="0" smtClean="0">
                <a:latin typeface="Huawei Sans" panose="020C0503030203020204" pitchFamily="34" charset="0"/>
              </a:rPr>
              <a:t>The </a:t>
            </a:r>
            <a:r>
              <a:rPr lang="en-US" sz="1400" dirty="0" err="1" smtClean="0">
                <a:latin typeface="Huawei Sans" panose="020C0503030203020204" pitchFamily="34" charset="0"/>
              </a:rPr>
              <a:t>CloudCampus</a:t>
            </a:r>
            <a:r>
              <a:rPr lang="en-US" sz="1400" dirty="0" smtClean="0">
                <a:latin typeface="Huawei Sans" panose="020C0503030203020204" pitchFamily="34" charset="0"/>
              </a:rPr>
              <a:t> Solution provides two technologies for campus egress interconnection: </a:t>
            </a:r>
            <a:r>
              <a:rPr lang="en-US" sz="1400" b="1" dirty="0" smtClean="0">
                <a:latin typeface="Huawei Sans" panose="020C0503030203020204" pitchFamily="34" charset="0"/>
              </a:rPr>
              <a:t>IPsec VPN</a:t>
            </a:r>
            <a:r>
              <a:rPr lang="en-US" sz="1400" dirty="0" smtClean="0">
                <a:latin typeface="Huawei Sans" panose="020C0503030203020204" pitchFamily="34" charset="0"/>
              </a:rPr>
              <a:t> and </a:t>
            </a:r>
            <a:r>
              <a:rPr lang="en-US" sz="1400" b="1" dirty="0" smtClean="0">
                <a:latin typeface="Huawei Sans" panose="020C0503030203020204" pitchFamily="34" charset="0"/>
              </a:rPr>
              <a:t>SD-WAN EVPN</a:t>
            </a:r>
            <a:r>
              <a:rPr lang="en-US" sz="1400" dirty="0" smtClean="0">
                <a:latin typeface="Huawei Sans" panose="020C0503030203020204" pitchFamily="34" charset="0"/>
              </a:rPr>
              <a:t>.</a:t>
            </a:r>
            <a:endParaRPr lang="en-US" altLang="zh-CN" sz="1400"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Font typeface="Huawei Sans" panose="020C0503030203020204" pitchFamily="34" charset="0"/>
              <a:buChar char="▫"/>
              <a:defRPr/>
            </a:pPr>
            <a:r>
              <a:rPr lang="en-US" sz="1400" dirty="0" smtClean="0">
                <a:latin typeface="Huawei Sans" panose="020C0503030203020204" pitchFamily="34" charset="0"/>
              </a:rPr>
              <a:t>IPsec VPN is a static VPN technology that creates a VPN tunnel by setting up an IPsec tunnel between sites. It diverts traffic to a VPN tunnel based on the configured static network segments so that the sites can access each other through the VPN tunnel.</a:t>
            </a:r>
          </a:p>
          <a:p>
            <a:pPr marL="360000" indent="-180000" defTabSz="914400" fontAlgn="ctr">
              <a:spcAft>
                <a:spcPts val="600"/>
              </a:spcAft>
              <a:buFont typeface="Huawei Sans" panose="020C0503030203020204" pitchFamily="34" charset="0"/>
              <a:buChar char="▫"/>
              <a:defRPr/>
            </a:pPr>
            <a:r>
              <a:rPr lang="en-US" sz="1400" dirty="0" smtClean="0">
                <a:latin typeface="Huawei Sans" panose="020C0503030203020204" pitchFamily="34" charset="0"/>
              </a:rPr>
              <a:t>SD-WAN EVPN is a dynamic VPN technology that establishes tunnels between sites on demand and dynamically advertises routes. EVPN creates VPN tunnels between sites by setting up GRE tunnels between them. It supports IPsec encryption on the GRE tunnels, securing data transmission.</a:t>
            </a:r>
            <a:endParaRPr lang="en-US" altLang="zh-CN" sz="1400"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spcAft>
                <a:spcPts val="600"/>
              </a:spcAft>
              <a:buFont typeface="Arial" panose="020B0604020202020204" pitchFamily="34" charset="0"/>
              <a:buChar char="•"/>
              <a:defRPr/>
            </a:pPr>
            <a:r>
              <a:rPr lang="en-US" sz="1400" dirty="0" smtClean="0">
                <a:latin typeface="Huawei Sans" panose="020C0503030203020204" pitchFamily="34" charset="0"/>
              </a:rPr>
              <a:t>Application experience optimization policies provided on the WAN side:</a:t>
            </a:r>
            <a:endParaRPr lang="en-US" altLang="zh-CN" sz="1400"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Font typeface="Huawei Sans" panose="020C0503030203020204" pitchFamily="34" charset="0"/>
              <a:buChar char="▫"/>
              <a:defRPr/>
            </a:pPr>
            <a:r>
              <a:rPr lang="en-US" sz="1400" dirty="0" smtClean="0">
                <a:latin typeface="Huawei Sans" panose="020C0503030203020204" pitchFamily="34" charset="0"/>
              </a:rPr>
              <a:t>Application identification, intelligent traffic steering, </a:t>
            </a:r>
            <a:r>
              <a:rPr lang="en-US" sz="1400" dirty="0" err="1" smtClean="0">
                <a:latin typeface="Huawei Sans" panose="020C0503030203020204" pitchFamily="34" charset="0"/>
              </a:rPr>
              <a:t>QoS</a:t>
            </a:r>
            <a:r>
              <a:rPr lang="en-US" sz="1400" dirty="0" smtClean="0">
                <a:latin typeface="Huawei Sans" panose="020C0503030203020204" pitchFamily="34" charset="0"/>
              </a:rPr>
              <a:t>, NAT policy, application optimization, etc.</a:t>
            </a:r>
            <a:endParaRPr lang="en-US" sz="1400" dirty="0">
              <a:latin typeface="Huawei Sans" panose="020C0503030203020204" pitchFamily="34" charset="0"/>
            </a:endParaRPr>
          </a:p>
        </p:txBody>
      </p:sp>
      <p:pic>
        <p:nvPicPr>
          <p:cNvPr id="3" name="图片 2"/>
          <p:cNvPicPr>
            <a:picLocks noChangeAspect="1"/>
          </p:cNvPicPr>
          <p:nvPr/>
        </p:nvPicPr>
        <p:blipFill>
          <a:blip r:embed="rId3"/>
          <a:stretch>
            <a:fillRect/>
          </a:stretch>
        </p:blipFill>
        <p:spPr bwMode="invGray">
          <a:xfrm>
            <a:off x="528686" y="1104857"/>
            <a:ext cx="11134628" cy="1758416"/>
          </a:xfrm>
          <a:prstGeom prst="rect">
            <a:avLst/>
          </a:prstGeom>
          <a:ln w="12700">
            <a:solidFill>
              <a:schemeClr val="bg1">
                <a:lumMod val="85000"/>
              </a:schemeClr>
            </a:solidFill>
          </a:ln>
        </p:spPr>
      </p:pic>
    </p:spTree>
    <p:extLst>
      <p:ext uri="{BB962C8B-B14F-4D97-AF65-F5344CB8AC3E}">
        <p14:creationId xmlns:p14="http://schemas.microsoft.com/office/powerpoint/2010/main" val="96634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Network O&amp;M Design</a:t>
            </a:r>
            <a:endParaRPr lang="en-US" altLang="zh-CN" dirty="0"/>
          </a:p>
        </p:txBody>
      </p:sp>
      <p:sp>
        <p:nvSpPr>
          <p:cNvPr id="4" name="文本占位符 3"/>
          <p:cNvSpPr>
            <a:spLocks noGrp="1"/>
          </p:cNvSpPr>
          <p:nvPr>
            <p:ph type="body" sz="quarter" idx="10"/>
          </p:nvPr>
        </p:nvSpPr>
        <p:spPr>
          <a:xfrm>
            <a:off x="455612" y="1052514"/>
            <a:ext cx="11293476" cy="1497255"/>
          </a:xfrm>
        </p:spPr>
        <p:txBody>
          <a:bodyPr/>
          <a:lstStyle/>
          <a:p>
            <a:pPr algn="l"/>
            <a:r>
              <a:rPr lang="en-US" sz="1600" dirty="0" smtClean="0"/>
              <a:t>In the large- and medium-sized virtualized campus network solution, </a:t>
            </a:r>
            <a:r>
              <a:rPr lang="en-US" sz="1600" dirty="0" err="1" smtClean="0"/>
              <a:t>iMaster</a:t>
            </a:r>
            <a:r>
              <a:rPr lang="en-US" sz="1600" dirty="0" smtClean="0"/>
              <a:t> NCE-Campus provides comprehensive basic network management, </a:t>
            </a:r>
            <a:r>
              <a:rPr lang="en-US" altLang="zh-CN" sz="1600" dirty="0" smtClean="0"/>
              <a:t>network element (</a:t>
            </a:r>
            <a:r>
              <a:rPr lang="en-US" sz="1600" dirty="0" smtClean="0"/>
              <a:t>NE) management, service management, and system management functions for managed devices. These functions include user, log, resource, topology, alarm, and performance management. In addition, protocols involved in traditional network O&amp;M can also be applied on </a:t>
            </a:r>
            <a:r>
              <a:rPr lang="en-US" sz="1600" dirty="0" err="1" smtClean="0"/>
              <a:t>iMaster</a:t>
            </a:r>
            <a:r>
              <a:rPr lang="en-US" sz="1600" dirty="0" smtClean="0"/>
              <a:t> NCE-Campus.</a:t>
            </a:r>
            <a:endParaRPr lang="en-US" altLang="zh-CN" sz="1600" dirty="0"/>
          </a:p>
        </p:txBody>
      </p:sp>
      <p:graphicFrame>
        <p:nvGraphicFramePr>
          <p:cNvPr id="5" name="表格 4"/>
          <p:cNvGraphicFramePr>
            <a:graphicFrameLocks noGrp="1"/>
          </p:cNvGraphicFramePr>
          <p:nvPr>
            <p:extLst/>
          </p:nvPr>
        </p:nvGraphicFramePr>
        <p:xfrm>
          <a:off x="838200" y="2895774"/>
          <a:ext cx="10910887" cy="3181353"/>
        </p:xfrm>
        <a:graphic>
          <a:graphicData uri="http://schemas.openxmlformats.org/drawingml/2006/table">
            <a:tbl>
              <a:tblPr/>
              <a:tblGrid>
                <a:gridCol w="1285757"/>
                <a:gridCol w="9625130"/>
              </a:tblGrid>
              <a:tr h="34085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lnSpc>
                          <a:spcPct val="100000"/>
                        </a:lnSpc>
                        <a:spcBef>
                          <a:spcPct val="0"/>
                        </a:spcBef>
                        <a:spcAft>
                          <a:spcPct val="0"/>
                        </a:spcAft>
                      </a:pPr>
                      <a:r>
                        <a:rPr lang="en-US" sz="1200" b="1" dirty="0" smtClean="0">
                          <a:solidFill>
                            <a:schemeClr val="dk1"/>
                          </a:solidFill>
                          <a:latin typeface="Huawei Sans" panose="020C0503030203020204" pitchFamily="34" charset="0"/>
                        </a:rPr>
                        <a:t>Protocol Name</a:t>
                      </a:r>
                      <a:endParaRPr lang="en-US" altLang="zh-CN" sz="1200" b="1" kern="1200" dirty="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lnSpc>
                          <a:spcPct val="100000"/>
                        </a:lnSpc>
                        <a:spcBef>
                          <a:spcPct val="0"/>
                        </a:spcBef>
                        <a:spcAft>
                          <a:spcPct val="0"/>
                        </a:spcAft>
                      </a:pPr>
                      <a:r>
                        <a:rPr lang="en-US" sz="1200" b="1" dirty="0" smtClean="0">
                          <a:solidFill>
                            <a:schemeClr val="dk1"/>
                          </a:solidFill>
                          <a:latin typeface="Huawei Sans" panose="020C0503030203020204" pitchFamily="34" charset="0"/>
                        </a:rPr>
                        <a:t>Configurations Supported on </a:t>
                      </a:r>
                      <a:r>
                        <a:rPr lang="en-US" sz="1200" b="1" dirty="0" err="1" smtClean="0">
                          <a:solidFill>
                            <a:schemeClr val="dk1"/>
                          </a:solidFill>
                          <a:latin typeface="Huawei Sans" panose="020C0503030203020204" pitchFamily="34" charset="0"/>
                        </a:rPr>
                        <a:t>iMaster</a:t>
                      </a:r>
                      <a:r>
                        <a:rPr lang="en-US" sz="1200" b="1" dirty="0" smtClean="0">
                          <a:solidFill>
                            <a:schemeClr val="dk1"/>
                          </a:solidFill>
                          <a:latin typeface="Huawei Sans" panose="020C0503030203020204" pitchFamily="34" charset="0"/>
                        </a:rPr>
                        <a:t> NCE-Campus</a:t>
                      </a:r>
                      <a:endParaRPr lang="en-US" altLang="zh-CN" sz="1200" b="1" kern="1200" dirty="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6809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ctr"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SNMP</a:t>
                      </a:r>
                      <a:endParaRPr lang="en-US" altLang="zh-CN" sz="1200" kern="1200" baseline="0" dirty="0">
                        <a:solidFill>
                          <a:schemeClr val="tx1"/>
                        </a:solidFill>
                        <a:latin typeface="Huawei Sans" panose="020C0503030203020204" pitchFamily="34" charset="0"/>
                        <a:ea typeface="+mn-ea"/>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Interconnection between network devices and an SNMP server can be configured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p>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can manage traditional devices (NETCONF-incapable devices) using SNMP.  </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34085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ctr"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NTP</a:t>
                      </a:r>
                      <a:endParaRPr lang="en-US" altLang="zh-CN" sz="1200" kern="1200" baseline="0" dirty="0">
                        <a:solidFill>
                          <a:schemeClr val="tx1"/>
                        </a:solidFill>
                        <a:latin typeface="Huawei Sans" panose="020C0503030203020204" pitchFamily="34" charset="0"/>
                        <a:ea typeface="+mn-ea"/>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Interconnection between network devices and an NTP server can be configured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795338">
                <a:tc>
                  <a:txBody>
                    <a:bodyPr/>
                    <a:lstStyle/>
                    <a:p>
                      <a:pPr marL="0" indent="0" algn="ctr"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Syslog</a:t>
                      </a:r>
                      <a:endParaRPr lang="en-US" altLang="zh-CN" sz="1200" kern="1200" baseline="0" dirty="0">
                        <a:solidFill>
                          <a:schemeClr val="tx1"/>
                        </a:solidFill>
                        <a:latin typeface="Huawei Sans" panose="020C0503030203020204" pitchFamily="34" charset="0"/>
                        <a:ea typeface="+mn-ea"/>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Interconnection between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and a Syslog server can be configured. After they are interconnected,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uploads the logs obtained from network devices to the Syslog server.</a:t>
                      </a:r>
                    </a:p>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Interconnection between network devices and a Syslog server can be configured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568099">
                <a:tc>
                  <a:txBody>
                    <a:bodyPr/>
                    <a:lstStyle/>
                    <a:p>
                      <a:pPr marL="0" indent="0" algn="ctr"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SSH</a:t>
                      </a:r>
                      <a:endParaRPr lang="en-US" altLang="zh-CN" sz="1200" kern="1200" baseline="0" dirty="0">
                        <a:solidFill>
                          <a:schemeClr val="tx1"/>
                        </a:solidFill>
                        <a:latin typeface="Huawei Sans" panose="020C0503030203020204" pitchFamily="34" charset="0"/>
                        <a:ea typeface="+mn-ea"/>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Local accounts for SSH-based login can be configured on network devices.</a:t>
                      </a:r>
                    </a:p>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SSH can be used to log in to the CLI of a network device from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568099">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ctr"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LLDP</a:t>
                      </a:r>
                      <a:endParaRPr lang="en-US" altLang="zh-CN" sz="1200" kern="1200" baseline="0" dirty="0">
                        <a:solidFill>
                          <a:schemeClr val="tx1"/>
                        </a:solidFill>
                        <a:latin typeface="Huawei Sans" panose="020C0503030203020204" pitchFamily="34" charset="0"/>
                        <a:ea typeface="+mn-ea"/>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LLDP can be enabled for network devices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LLDP is enabled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by default.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can obtain network topology information through LLDP.</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379836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Intelligent O&amp;M Design</a:t>
            </a:r>
            <a:endParaRPr lang="en-US" altLang="zh-CN" dirty="0"/>
          </a:p>
        </p:txBody>
      </p:sp>
      <p:sp>
        <p:nvSpPr>
          <p:cNvPr id="3" name="文本占位符 2"/>
          <p:cNvSpPr>
            <a:spLocks noGrp="1"/>
          </p:cNvSpPr>
          <p:nvPr>
            <p:ph type="body" sz="quarter" idx="10"/>
          </p:nvPr>
        </p:nvSpPr>
        <p:spPr>
          <a:xfrm>
            <a:off x="455612" y="1052514"/>
            <a:ext cx="11293476" cy="1690686"/>
          </a:xfrm>
        </p:spPr>
        <p:txBody>
          <a:bodyPr/>
          <a:lstStyle/>
          <a:p>
            <a:pPr algn="l"/>
            <a:r>
              <a:rPr lang="en-US" sz="1400" dirty="0" smtClean="0"/>
              <a:t>Huawei's intelligent O&amp;M solution uses Telemetry technology to send O&amp;M data (such as device performance indicators and terminal logs) on network devices to Huawei </a:t>
            </a:r>
            <a:r>
              <a:rPr lang="en-US" sz="1400" dirty="0" err="1" smtClean="0"/>
              <a:t>iMaster</a:t>
            </a:r>
            <a:r>
              <a:rPr lang="en-US" sz="1400" dirty="0" smtClean="0"/>
              <a:t> NCE-</a:t>
            </a:r>
            <a:r>
              <a:rPr lang="en-US" sz="1400" dirty="0" err="1" smtClean="0"/>
              <a:t>CampusInsight</a:t>
            </a:r>
            <a:r>
              <a:rPr lang="en-US" sz="1400" dirty="0" smtClean="0"/>
              <a:t>. </a:t>
            </a:r>
            <a:r>
              <a:rPr lang="en-US" sz="1400" dirty="0" err="1" smtClean="0"/>
              <a:t>iMaster</a:t>
            </a:r>
            <a:r>
              <a:rPr lang="en-US" sz="1400" dirty="0" smtClean="0"/>
              <a:t> NCE-</a:t>
            </a:r>
            <a:r>
              <a:rPr lang="en-US" sz="1400" dirty="0" err="1" smtClean="0"/>
              <a:t>CampusInsight</a:t>
            </a:r>
            <a:r>
              <a:rPr lang="en-US" sz="1400" dirty="0" smtClean="0"/>
              <a:t> then uses big data technology, AI algorithms, and other advanced analysis technologies to digitize user experience on the network, helping customers promptly detect network problems and ultimately improve user experience.</a:t>
            </a:r>
            <a:endParaRPr lang="en-US" altLang="zh-CN" sz="1400" dirty="0" smtClean="0"/>
          </a:p>
          <a:p>
            <a:pPr algn="l"/>
            <a:r>
              <a:rPr lang="en-US" sz="1400" dirty="0" smtClean="0"/>
              <a:t>O&amp;M functions provided by </a:t>
            </a:r>
            <a:r>
              <a:rPr lang="en-US" sz="1400" dirty="0" err="1" smtClean="0"/>
              <a:t>iMaster</a:t>
            </a:r>
            <a:r>
              <a:rPr lang="en-US" sz="1400" dirty="0" smtClean="0"/>
              <a:t> NCE-</a:t>
            </a:r>
            <a:r>
              <a:rPr lang="en-US" sz="1400" dirty="0" err="1" smtClean="0"/>
              <a:t>CampusInsight</a:t>
            </a:r>
            <a:r>
              <a:rPr lang="en-US" sz="1400" dirty="0" smtClean="0"/>
              <a:t>:</a:t>
            </a:r>
            <a:endParaRPr lang="en-US" altLang="zh-CN" sz="1400" dirty="0"/>
          </a:p>
        </p:txBody>
      </p:sp>
      <p:graphicFrame>
        <p:nvGraphicFramePr>
          <p:cNvPr id="4" name="表格 3"/>
          <p:cNvGraphicFramePr>
            <a:graphicFrameLocks noGrp="1"/>
          </p:cNvGraphicFramePr>
          <p:nvPr>
            <p:extLst/>
          </p:nvPr>
        </p:nvGraphicFramePr>
        <p:xfrm>
          <a:off x="5638123" y="2646477"/>
          <a:ext cx="5258110" cy="3255020"/>
        </p:xfrm>
        <a:graphic>
          <a:graphicData uri="http://schemas.openxmlformats.org/drawingml/2006/table">
            <a:tbl>
              <a:tblPr/>
              <a:tblGrid>
                <a:gridCol w="2162647"/>
                <a:gridCol w="3095463"/>
              </a:tblGrid>
              <a:tr h="231427">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lnSpc>
                          <a:spcPct val="100000"/>
                        </a:lnSpc>
                        <a:spcBef>
                          <a:spcPct val="0"/>
                        </a:spcBef>
                        <a:spcAft>
                          <a:spcPct val="0"/>
                        </a:spcAft>
                      </a:pPr>
                      <a:r>
                        <a:rPr lang="en-US" sz="1200" b="1" dirty="0" smtClean="0">
                          <a:solidFill>
                            <a:schemeClr val="dk1"/>
                          </a:solidFill>
                          <a:latin typeface="Huawei Sans" panose="020C0503030203020204" pitchFamily="34" charset="0"/>
                        </a:rPr>
                        <a:t>Category</a:t>
                      </a:r>
                      <a:endParaRPr lang="en-US" altLang="zh-CN" sz="1200" b="1" kern="1200" dirty="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algn="ctr" defTabSz="1187798" rtl="0" eaLnBrk="1" fontAlgn="ctr" latinLnBrk="0" hangingPunct="1">
                        <a:lnSpc>
                          <a:spcPct val="100000"/>
                        </a:lnSpc>
                        <a:spcBef>
                          <a:spcPct val="0"/>
                        </a:spcBef>
                        <a:spcAft>
                          <a:spcPct val="0"/>
                        </a:spcAft>
                      </a:pPr>
                      <a:r>
                        <a:rPr lang="en-US" sz="1200" b="1" dirty="0" smtClean="0">
                          <a:solidFill>
                            <a:schemeClr val="dk1"/>
                          </a:solidFill>
                          <a:latin typeface="Huawei Sans" panose="020C0503030203020204" pitchFamily="34" charset="0"/>
                        </a:rPr>
                        <a:t>Function</a:t>
                      </a:r>
                      <a:endParaRPr lang="en-US" altLang="zh-CN" sz="1200" b="1" kern="1200" dirty="0">
                        <a:solidFill>
                          <a:schemeClr val="dk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98070">
                <a:tc rowSpan="3">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r>
                        <a:rPr lang="en-US" sz="1200" dirty="0" smtClean="0">
                          <a:solidFill>
                            <a:schemeClr val="tx1"/>
                          </a:solidFill>
                          <a:latin typeface="Huawei Sans" panose="020C0503030203020204" pitchFamily="34" charset="0"/>
                        </a:rPr>
                        <a:t>Network visualization</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Wireless network health</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Wired network health</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Integrated topology</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rowSpan="4">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r>
                        <a:rPr lang="en-US" sz="1200" dirty="0" smtClean="0">
                          <a:solidFill>
                            <a:schemeClr val="tx1"/>
                          </a:solidFill>
                          <a:latin typeface="Huawei Sans" panose="020C0503030203020204" pitchFamily="34" charset="0"/>
                        </a:rPr>
                        <a:t>Campus service analysis</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Issue analysis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Access analysis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Performance analysis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Protocol tracing</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rowSpan="2">
                  <a:txBody>
                    <a:bodyPr/>
                    <a:lstStyle/>
                    <a:p>
                      <a:pPr algn="ctr" fontAlgn="ctr"/>
                      <a:r>
                        <a:rPr lang="en-US" sz="1200" dirty="0" smtClean="0">
                          <a:solidFill>
                            <a:schemeClr val="tx1"/>
                          </a:solidFill>
                          <a:latin typeface="Huawei Sans" panose="020C0503030203020204" pitchFamily="34" charset="0"/>
                        </a:rPr>
                        <a:t>Intelligent wireless network</a:t>
                      </a: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Intelligent radio calibration</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vMerge="1">
                  <a:txBody>
                    <a:bodyPr/>
                    <a:lstStyle/>
                    <a:p>
                      <a:pPr algn="ctr"/>
                      <a:endParaRPr lang="zh-CN" altLang="en-US" sz="1200" kern="1200" dirty="0">
                        <a:solidFill>
                          <a:schemeClr val="tx1"/>
                        </a:solidFill>
                        <a:latin typeface="Arial"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WLAN topology</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tcPr>
                </a:tc>
              </a:tr>
              <a:tr h="29807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algn="ctr" fontAlgn="ctr"/>
                      <a:r>
                        <a:rPr lang="en-US" sz="1200" dirty="0" smtClean="0">
                          <a:solidFill>
                            <a:schemeClr val="tx1"/>
                          </a:solidFill>
                          <a:latin typeface="Huawei Sans" panose="020C0503030203020204" pitchFamily="34" charset="0"/>
                        </a:rPr>
                        <a:t>User application experience</a:t>
                      </a:r>
                      <a:endParaRPr lang="en-US" altLang="zh-CN"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indent="0" algn="l" defTabSz="1218956" rtl="0" eaLnBrk="1" fontAlgn="ctr" latinLnBrk="0" hangingPunct="1">
                        <a:lnSpc>
                          <a:spcPct val="100000"/>
                        </a:lnSpc>
                        <a:spcBef>
                          <a:spcPct val="0"/>
                        </a:spcBef>
                        <a:spcAft>
                          <a:spcPct val="0"/>
                        </a:spcAft>
                        <a:buFont typeface="Arial" panose="020B0604020202020204" pitchFamily="34" charset="0"/>
                        <a:buNone/>
                      </a:pPr>
                      <a:r>
                        <a:rPr lang="en-US" sz="1200" dirty="0" smtClean="0">
                          <a:solidFill>
                            <a:schemeClr val="tx1"/>
                          </a:solidFill>
                          <a:latin typeface="Huawei Sans" panose="020C0503030203020204" pitchFamily="34" charset="0"/>
                        </a:rPr>
                        <a:t>Application analysis</a:t>
                      </a:r>
                      <a:endParaRPr lang="en-US" altLang="zh-CN" sz="1200" kern="1200" baseline="0" dirty="0">
                        <a:solidFill>
                          <a:schemeClr val="tx1"/>
                        </a:solidFill>
                        <a:latin typeface="Huawei Sans" panose="020C0503030203020204" pitchFamily="34" charset="0"/>
                        <a:ea typeface="+mn-ea"/>
                        <a:cs typeface="+mn-ea"/>
                        <a:sym typeface="+mn-lt"/>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6339903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Deployment Design for the Intelligent O&amp;M Solution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455612" y="1052514"/>
            <a:ext cx="11293476" cy="2971319"/>
          </a:xfrm>
        </p:spPr>
        <p:txBody>
          <a:bodyPr/>
          <a:lstStyle/>
          <a:p>
            <a:pPr algn="l"/>
            <a:r>
              <a:rPr lang="en-US" sz="1600" dirty="0" smtClean="0"/>
              <a:t>The deployment process for Huawei intelligent O&amp;M solution involves the following:</a:t>
            </a:r>
            <a:endParaRPr lang="en-US" altLang="zh-CN" sz="1600" dirty="0" smtClean="0">
              <a:sym typeface="Huawei Sans" panose="020C0503030203020204" pitchFamily="34" charset="0"/>
            </a:endParaRPr>
          </a:p>
          <a:p>
            <a:pPr lvl="1"/>
            <a:r>
              <a:rPr lang="en-US" sz="1400" dirty="0" smtClean="0"/>
              <a:t>Interconnection between </a:t>
            </a:r>
            <a:r>
              <a:rPr lang="en-US" sz="1400" dirty="0" err="1" smtClean="0"/>
              <a:t>iMaster</a:t>
            </a:r>
            <a:r>
              <a:rPr lang="en-US" sz="1400" dirty="0" smtClean="0"/>
              <a:t> NCE-Campus and </a:t>
            </a:r>
            <a:r>
              <a:rPr lang="en-US" sz="1400" dirty="0" err="1" smtClean="0"/>
              <a:t>iMaster</a:t>
            </a:r>
            <a:r>
              <a:rPr lang="en-US" sz="1400" dirty="0" smtClean="0"/>
              <a:t> NCE-</a:t>
            </a:r>
            <a:r>
              <a:rPr lang="en-US" sz="1400" dirty="0" err="1" smtClean="0"/>
              <a:t>CampusInsight</a:t>
            </a:r>
            <a:r>
              <a:rPr lang="en-US" sz="1400" dirty="0" smtClean="0"/>
              <a:t>: </a:t>
            </a:r>
            <a:r>
              <a:rPr lang="en-US" sz="1400" dirty="0" err="1" smtClean="0"/>
              <a:t>iMaster</a:t>
            </a:r>
            <a:r>
              <a:rPr lang="en-US" sz="1400" dirty="0" smtClean="0"/>
              <a:t> NCE-Campus can perform unified O&amp;M and management, and </a:t>
            </a:r>
            <a:r>
              <a:rPr lang="en-US" sz="1400" dirty="0" err="1" smtClean="0"/>
              <a:t>iMaster</a:t>
            </a:r>
            <a:r>
              <a:rPr lang="en-US" sz="1400" dirty="0" smtClean="0"/>
              <a:t> NCE-</a:t>
            </a:r>
            <a:r>
              <a:rPr lang="en-US" sz="1400" dirty="0" err="1" smtClean="0"/>
              <a:t>CampusInsight</a:t>
            </a:r>
            <a:r>
              <a:rPr lang="en-US" sz="1400" dirty="0" smtClean="0"/>
              <a:t> can be invoked as a proxy service. </a:t>
            </a:r>
            <a:r>
              <a:rPr lang="en-US" sz="1400" dirty="0" err="1" smtClean="0"/>
              <a:t>iMaster</a:t>
            </a:r>
            <a:r>
              <a:rPr lang="en-US" sz="1400" dirty="0" smtClean="0"/>
              <a:t> NCE-Campus can synchronize site and device information to </a:t>
            </a:r>
            <a:r>
              <a:rPr lang="en-US" sz="1400" dirty="0" err="1" smtClean="0"/>
              <a:t>iMaster</a:t>
            </a:r>
            <a:r>
              <a:rPr lang="en-US" sz="1400" dirty="0" smtClean="0"/>
              <a:t> NCE-</a:t>
            </a:r>
            <a:r>
              <a:rPr lang="en-US" sz="1400" dirty="0" err="1" smtClean="0"/>
              <a:t>CampusInsight</a:t>
            </a:r>
            <a:r>
              <a:rPr lang="en-US" sz="1400" dirty="0" smtClean="0"/>
              <a:t>.</a:t>
            </a:r>
          </a:p>
          <a:p>
            <a:pPr lvl="1"/>
            <a:r>
              <a:rPr lang="en-US" sz="1400" dirty="0" smtClean="0"/>
              <a:t>Collection of data such as </a:t>
            </a:r>
            <a:r>
              <a:rPr lang="en-US" sz="1400" dirty="0" err="1" smtClean="0"/>
              <a:t>syslogs</a:t>
            </a:r>
            <a:r>
              <a:rPr lang="en-US" sz="1400" dirty="0" smtClean="0"/>
              <a:t> and performance data of network devices: The network devices must be enabled to collect O&amp;M data and report the data to </a:t>
            </a:r>
            <a:r>
              <a:rPr lang="en-US" sz="1400" dirty="0" err="1" smtClean="0"/>
              <a:t>iMaster</a:t>
            </a:r>
            <a:r>
              <a:rPr lang="en-US" sz="1400" dirty="0" smtClean="0"/>
              <a:t> NCE-</a:t>
            </a:r>
            <a:r>
              <a:rPr lang="en-US" sz="1400" dirty="0" err="1" smtClean="0"/>
              <a:t>CampusInsight</a:t>
            </a:r>
            <a:r>
              <a:rPr lang="en-US" sz="1400" dirty="0" smtClean="0"/>
              <a:t>.</a:t>
            </a:r>
            <a:endParaRPr lang="en-US" altLang="zh-CN" sz="1400" dirty="0" smtClean="0">
              <a:sym typeface="Huawei Sans" panose="020C0503030203020204" pitchFamily="34" charset="0"/>
            </a:endParaRPr>
          </a:p>
          <a:p>
            <a:pPr algn="l"/>
            <a:r>
              <a:rPr lang="en-US" sz="1600" dirty="0" smtClean="0"/>
              <a:t>The intelligent O&amp;M solution consists of </a:t>
            </a:r>
            <a:r>
              <a:rPr lang="en-US" sz="1600" dirty="0" err="1" smtClean="0"/>
              <a:t>iMaster</a:t>
            </a:r>
            <a:r>
              <a:rPr lang="en-US" sz="1600" dirty="0" smtClean="0"/>
              <a:t> NCE-</a:t>
            </a:r>
            <a:r>
              <a:rPr lang="en-US" sz="1600" dirty="0" err="1" smtClean="0"/>
              <a:t>CampusInsight</a:t>
            </a:r>
            <a:r>
              <a:rPr lang="en-US" sz="1600" dirty="0" smtClean="0"/>
              <a:t>, </a:t>
            </a:r>
            <a:r>
              <a:rPr lang="en-US" sz="1600" dirty="0" err="1" smtClean="0"/>
              <a:t>iMaster</a:t>
            </a:r>
            <a:r>
              <a:rPr lang="en-US" sz="1600" dirty="0" smtClean="0"/>
              <a:t> NCE-Campus, and devices. Currently, </a:t>
            </a:r>
            <a:r>
              <a:rPr lang="en-US" sz="1600" dirty="0" err="1" smtClean="0"/>
              <a:t>iMaster</a:t>
            </a:r>
            <a:r>
              <a:rPr lang="en-US" sz="1600" dirty="0" smtClean="0"/>
              <a:t> NCE-</a:t>
            </a:r>
            <a:r>
              <a:rPr lang="en-US" sz="1600" dirty="0" err="1" smtClean="0"/>
              <a:t>CampusInsight</a:t>
            </a:r>
            <a:r>
              <a:rPr lang="en-US" sz="1600" dirty="0" smtClean="0"/>
              <a:t> can manage Huawei cloud switches and APs, and intelligently analyzes their data.</a:t>
            </a:r>
            <a:endParaRPr lang="en-US" altLang="zh-CN" sz="1600" dirty="0">
              <a:sym typeface="Huawei Sans" panose="020C0503030203020204" pitchFamily="34" charset="0"/>
            </a:endParaRPr>
          </a:p>
        </p:txBody>
      </p:sp>
      <p:sp>
        <p:nvSpPr>
          <p:cNvPr id="5" name="圆角矩形 75"/>
          <p:cNvSpPr/>
          <p:nvPr/>
        </p:nvSpPr>
        <p:spPr bwMode="gray">
          <a:xfrm>
            <a:off x="838200" y="4482589"/>
            <a:ext cx="4320000" cy="1508908"/>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lstStyle/>
          <a:p>
            <a:pPr fontAlgn="ctr">
              <a:spcAft>
                <a:spcPts val="600"/>
              </a:spcAft>
            </a:pPr>
            <a:r>
              <a:rPr lang="en-US" sz="1400" dirty="0" smtClean="0">
                <a:solidFill>
                  <a:schemeClr val="tx1"/>
                </a:solidFill>
                <a:latin typeface="Huawei Sans" panose="020C0503030203020204" pitchFamily="34" charset="0"/>
              </a:rPr>
              <a:t>Devices need to periodically report data to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NCE-</a:t>
            </a:r>
            <a:r>
              <a:rPr lang="en-US" sz="1400" dirty="0" err="1" smtClean="0">
                <a:solidFill>
                  <a:schemeClr val="tx1"/>
                </a:solidFill>
                <a:latin typeface="Huawei Sans" panose="020C0503030203020204" pitchFamily="34" charset="0"/>
              </a:rPr>
              <a:t>CampusInsight</a:t>
            </a:r>
            <a:r>
              <a:rPr lang="en-US" sz="1400" dirty="0" smtClean="0">
                <a:solidFill>
                  <a:schemeClr val="tx1"/>
                </a:solidFill>
                <a:latin typeface="Huawei Sans" panose="020C0503030203020204" pitchFamily="34" charset="0"/>
              </a:rPr>
              <a:t>. Therefore, the campus network needs to reserve bandwidth for data reporting. The average bandwidth consumed by each device is 3 </a:t>
            </a:r>
            <a:r>
              <a:rPr lang="en-US" sz="1400" dirty="0" err="1" smtClean="0">
                <a:solidFill>
                  <a:schemeClr val="tx1"/>
                </a:solidFill>
                <a:latin typeface="Huawei Sans" panose="020C0503030203020204" pitchFamily="34" charset="0"/>
              </a:rPr>
              <a:t>kbit</a:t>
            </a:r>
            <a:r>
              <a:rPr lang="en-US" sz="1400" dirty="0" smtClean="0">
                <a:solidFill>
                  <a:schemeClr val="tx1"/>
                </a:solidFill>
                <a:latin typeface="Huawei Sans" panose="020C0503030203020204" pitchFamily="34" charset="0"/>
              </a:rPr>
              <a:t>/s.</a:t>
            </a:r>
            <a:endParaRPr lang="en-US" sz="1400" dirty="0">
              <a:solidFill>
                <a:schemeClr val="tx1"/>
              </a:solidFill>
              <a:latin typeface="Huawei Sans" panose="020C0503030203020204" pitchFamily="34" charset="0"/>
            </a:endParaRPr>
          </a:p>
        </p:txBody>
      </p:sp>
      <p:sp>
        <p:nvSpPr>
          <p:cNvPr id="6" name="圆角矩形 75"/>
          <p:cNvSpPr/>
          <p:nvPr/>
        </p:nvSpPr>
        <p:spPr bwMode="gray">
          <a:xfrm>
            <a:off x="838200" y="4073211"/>
            <a:ext cx="432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bandwidth design</a:t>
            </a:r>
            <a:endParaRPr lang="en-US" sz="1600" dirty="0">
              <a:solidFill>
                <a:srgbClr val="30B5C5"/>
              </a:solidFill>
              <a:latin typeface="Huawei Sans" panose="020C0503030203020204" pitchFamily="34" charset="0"/>
            </a:endParaRPr>
          </a:p>
        </p:txBody>
      </p:sp>
      <p:sp>
        <p:nvSpPr>
          <p:cNvPr id="7" name="圆角矩形 75"/>
          <p:cNvSpPr/>
          <p:nvPr/>
        </p:nvSpPr>
        <p:spPr bwMode="gray">
          <a:xfrm>
            <a:off x="5570078" y="4482589"/>
            <a:ext cx="5400000" cy="1508908"/>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lstStyle/>
          <a:p>
            <a:pPr fontAlgn="ctr">
              <a:spcAft>
                <a:spcPts val="600"/>
              </a:spcAft>
            </a:pP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NCE-</a:t>
            </a:r>
            <a:r>
              <a:rPr lang="en-US" sz="1400" dirty="0" err="1" smtClean="0">
                <a:solidFill>
                  <a:schemeClr val="tx1"/>
                </a:solidFill>
                <a:latin typeface="Huawei Sans" panose="020C0503030203020204" pitchFamily="34" charset="0"/>
              </a:rPr>
              <a:t>CampusInsight</a:t>
            </a:r>
            <a:r>
              <a:rPr lang="en-US" sz="1400" dirty="0" smtClean="0">
                <a:solidFill>
                  <a:schemeClr val="tx1"/>
                </a:solidFill>
                <a:latin typeface="Huawei Sans" panose="020C0503030203020204" pitchFamily="34" charset="0"/>
              </a:rPr>
              <a:t> and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NCE-Campus can be deployed at different locations. They can collaborate with each other as long as network connectivity is achieved. To avoid instability of the intermediate network, you are advised to deploy them in the same location, for example, a same data center.</a:t>
            </a:r>
            <a:endParaRPr lang="en-US" sz="1400" dirty="0">
              <a:solidFill>
                <a:schemeClr val="tx1"/>
              </a:solidFill>
              <a:latin typeface="Huawei Sans" panose="020C0503030203020204" pitchFamily="34" charset="0"/>
            </a:endParaRPr>
          </a:p>
        </p:txBody>
      </p:sp>
      <p:sp>
        <p:nvSpPr>
          <p:cNvPr id="8" name="圆角矩形 75"/>
          <p:cNvSpPr/>
          <p:nvPr/>
        </p:nvSpPr>
        <p:spPr bwMode="gray">
          <a:xfrm>
            <a:off x="5570078" y="4073211"/>
            <a:ext cx="5400000"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Deployment location design</a:t>
            </a:r>
            <a:endParaRPr lang="en-US" sz="16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176042040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Precautions for Intelligent O&amp;M Design</a:t>
            </a:r>
            <a:endParaRPr lang="en-US" altLang="zh-CN" dirty="0">
              <a:sym typeface="Huawei Sans" panose="020C0503030203020204" pitchFamily="34" charset="0"/>
            </a:endParaRPr>
          </a:p>
        </p:txBody>
      </p:sp>
      <p:sp>
        <p:nvSpPr>
          <p:cNvPr id="5" name="圆角矩形 75"/>
          <p:cNvSpPr/>
          <p:nvPr/>
        </p:nvSpPr>
        <p:spPr bwMode="gray">
          <a:xfrm>
            <a:off x="546120" y="1751727"/>
            <a:ext cx="6101568" cy="2321022"/>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During network deployment, ensure that there are reachable routes between network devices and the analyzer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so that the network devices can send KPI data and log information to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a:t>
            </a:r>
          </a:p>
          <a:p>
            <a:pPr fontAlgn="ctr">
              <a:lnSpc>
                <a:spcPct val="130000"/>
              </a:lnSpc>
              <a:spcAft>
                <a:spcPts val="600"/>
              </a:spcAft>
            </a:pPr>
            <a:r>
              <a:rPr lang="en-US" sz="1400" dirty="0">
                <a:solidFill>
                  <a:schemeClr val="tx1"/>
                </a:solidFill>
                <a:latin typeface="Huawei Sans" panose="020C0503030203020204" pitchFamily="34" charset="0"/>
              </a:rPr>
              <a:t>During network deployment, ensure that devices are clock-synchronized with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You are advised to deploy an NTP server to synchronize the system clocks on the network.</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546120" y="1342350"/>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deployment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905625" y="1751727"/>
            <a:ext cx="4758542" cy="1393809"/>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To identify DHCP-related connectivity issues and implement protocol trace, you need to use the AC as the DHCP server or enable DHCP snooping on the AC.</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8" name="圆角矩形 75"/>
          <p:cNvSpPr/>
          <p:nvPr/>
        </p:nvSpPr>
        <p:spPr bwMode="gray">
          <a:xfrm>
            <a:off x="6905625" y="1342350"/>
            <a:ext cx="475854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Protocol trace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905625" y="3809127"/>
            <a:ext cx="4758542" cy="1722993"/>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The audio and video quality analysis function requires devices to send related log information to iMaster NCE-</a:t>
            </a:r>
            <a:r>
              <a:rPr lang="en-US" sz="1400" dirty="0" err="1">
                <a:solidFill>
                  <a:schemeClr val="tx1"/>
                </a:solidFill>
                <a:latin typeface="Huawei Sans" panose="020C0503030203020204" pitchFamily="34" charset="0"/>
              </a:rPr>
              <a:t>CampusInsight</a:t>
            </a:r>
            <a:r>
              <a:rPr lang="en-US" sz="1400" dirty="0">
                <a:solidFill>
                  <a:schemeClr val="tx1"/>
                </a:solidFill>
                <a:latin typeface="Huawei Sans" panose="020C0503030203020204" pitchFamily="34" charset="0"/>
              </a:rPr>
              <a:t>. You are advised to configure the same log sending interval for switches and WLAN devices. The maximum difference between the log sending intervals cannot exceed 20s.</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10" name="圆角矩形 75"/>
          <p:cNvSpPr/>
          <p:nvPr/>
        </p:nvSpPr>
        <p:spPr bwMode="gray">
          <a:xfrm>
            <a:off x="6905625" y="3399750"/>
            <a:ext cx="475854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Audio and video quality analysis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546120" y="4531503"/>
            <a:ext cx="6101568" cy="1000617"/>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lnSpc>
                <a:spcPct val="130000"/>
              </a:lnSpc>
              <a:spcAft>
                <a:spcPts val="600"/>
              </a:spcAft>
            </a:pPr>
            <a:r>
              <a:rPr lang="en-US" sz="1400" dirty="0">
                <a:solidFill>
                  <a:schemeClr val="tx1"/>
                </a:solidFill>
                <a:latin typeface="Huawei Sans" panose="020C0503030203020204" pitchFamily="34" charset="0"/>
              </a:rPr>
              <a:t>Intelligent radio calibration and traditional radio calibration cannot be both deployed on APs in the same region.</a:t>
            </a:r>
            <a:endParaRPr lang="en-US" altLang="zh-CN" sz="1400" dirty="0">
              <a:solidFill>
                <a:schemeClr val="tx1"/>
              </a:solidFill>
              <a:latin typeface="Huawei Sans" panose="020C0503030203020204" pitchFamily="34" charset="0"/>
              <a:sym typeface="Huawei Sans" panose="020C0503030203020204" pitchFamily="34" charset="0"/>
            </a:endParaRPr>
          </a:p>
        </p:txBody>
      </p:sp>
      <p:sp>
        <p:nvSpPr>
          <p:cNvPr id="12" name="圆角矩形 75"/>
          <p:cNvSpPr/>
          <p:nvPr/>
        </p:nvSpPr>
        <p:spPr bwMode="gray">
          <a:xfrm>
            <a:off x="546120" y="4122126"/>
            <a:ext cx="610156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Intelligent radio calibration function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6611133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1800" dirty="0" smtClean="0"/>
              <a:t>(Multiple-answer question) For a large-scale campus network with approximately 10,000 terminals, the recommended fabric networking mode is (     ). In this networking mode, the gateway is located on the (     ), and the (     ) functions as the edge node. </a:t>
            </a:r>
            <a:endParaRPr lang="en-US" altLang="zh-CN" sz="1800" dirty="0" smtClean="0">
              <a:sym typeface="Huawei Sans" panose="020C0503030203020204" pitchFamily="34" charset="0"/>
            </a:endParaRPr>
          </a:p>
          <a:p>
            <a:pPr lvl="1"/>
            <a:r>
              <a:rPr lang="en-US" altLang="zh-CN" sz="1600" dirty="0" smtClean="0"/>
              <a:t>Centralized gateway</a:t>
            </a:r>
            <a:endParaRPr lang="en-US" altLang="zh-CN" sz="1600" dirty="0" smtClean="0">
              <a:sym typeface="Huawei Sans" panose="020C0503030203020204" pitchFamily="34" charset="0"/>
            </a:endParaRPr>
          </a:p>
          <a:p>
            <a:pPr lvl="1"/>
            <a:r>
              <a:rPr lang="en-US" altLang="zh-CN" sz="1600" dirty="0" smtClean="0"/>
              <a:t>Distributed gateway</a:t>
            </a:r>
            <a:endParaRPr lang="en-US" altLang="zh-CN" sz="1600" dirty="0" smtClean="0">
              <a:sym typeface="Huawei Sans" panose="020C0503030203020204" pitchFamily="34" charset="0"/>
            </a:endParaRPr>
          </a:p>
          <a:p>
            <a:pPr lvl="1"/>
            <a:r>
              <a:rPr lang="en-US" altLang="zh-CN" sz="1600" dirty="0" smtClean="0"/>
              <a:t>Edge</a:t>
            </a:r>
          </a:p>
          <a:p>
            <a:pPr lvl="1"/>
            <a:r>
              <a:rPr lang="en-US" altLang="zh-CN" sz="1600" dirty="0" smtClean="0"/>
              <a:t>Border</a:t>
            </a:r>
          </a:p>
          <a:p>
            <a:pPr lvl="1"/>
            <a:r>
              <a:rPr lang="en-US" altLang="zh-CN" sz="1600" dirty="0" smtClean="0"/>
              <a:t>Access switch</a:t>
            </a:r>
            <a:endParaRPr lang="en-US" altLang="zh-CN" sz="1600" dirty="0" smtClean="0">
              <a:sym typeface="Huawei Sans" panose="020C0503030203020204" pitchFamily="34" charset="0"/>
            </a:endParaRPr>
          </a:p>
          <a:p>
            <a:pPr lvl="1"/>
            <a:r>
              <a:rPr lang="en-US" altLang="zh-CN" sz="1600" dirty="0" smtClean="0"/>
              <a:t>Aggregation switch</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smtClean="0"/>
              <a:t>To meet requirements of digital transformation, campus networks need to be reconstructed systematically. Based on the IDN concept, Huawei CloudCampus 3.0 Solution helps enterprises build intelligent, simplified, converged, open, and secure networks.</a:t>
            </a:r>
          </a:p>
          <a:p>
            <a:r>
              <a:rPr lang="en-US" altLang="zh-CN" sz="2000" smtClean="0"/>
              <a:t>This course focuses on large- and medium-sized campus networks, illustrates the solution architecture and technical solutions used for such networks, and provides suggestions on engineering design and O&amp;M design. With this information, this course helps trainees understand Huawei CloudCampus 3.0 Solution technologies and design the optimal campus network solution.</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fr-FR" altLang="zh-CN" smtClean="0">
                <a:sym typeface="Huawei Sans" panose="020C0503030203020204" pitchFamily="34" charset="0"/>
              </a:rPr>
              <a:t>Huawei's CloudCampus Solution </a:t>
            </a:r>
            <a:r>
              <a:rPr lang="en-US" altLang="zh-CN" smtClean="0">
                <a:sym typeface="Huawei Sans" panose="020C0503030203020204" pitchFamily="34" charset="0"/>
              </a:rPr>
              <a:t>V100R020C10</a:t>
            </a:r>
            <a:r>
              <a:rPr lang="fr-FR" altLang="zh-CN" smtClean="0">
                <a:sym typeface="Huawei Sans" panose="020C0503030203020204" pitchFamily="34" charset="0"/>
              </a:rPr>
              <a:t> Product Documentation</a:t>
            </a:r>
            <a:endParaRPr lang="en-US" altLang="zh-CN" smtClean="0"/>
          </a:p>
          <a:p>
            <a:pPr lvl="1"/>
            <a:r>
              <a:rPr lang="en-US" altLang="zh-CN" smtClean="0"/>
              <a:t>https://support.huawei.com/hedex/hdx.do?docid=DOC1100797422&amp;lang=en</a:t>
            </a:r>
            <a:endParaRPr lang="en-US" altLang="zh-CN" dirty="0"/>
          </a:p>
        </p:txBody>
      </p:sp>
    </p:spTree>
    <p:extLst>
      <p:ext uri="{BB962C8B-B14F-4D97-AF65-F5344CB8AC3E}">
        <p14:creationId xmlns:p14="http://schemas.microsoft.com/office/powerpoint/2010/main" val="20074294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295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Three Deployment Modes of </a:t>
            </a:r>
            <a:r>
              <a:rPr lang="en-US" dirty="0" err="1" smtClean="0"/>
              <a:t>CloudCampus</a:t>
            </a:r>
            <a:endParaRPr lang="en-US" altLang="zh-CN" dirty="0">
              <a:sym typeface="Huawei Sans" panose="020C0503030203020204" pitchFamily="34" charset="0"/>
            </a:endParaRPr>
          </a:p>
        </p:txBody>
      </p:sp>
      <p:sp>
        <p:nvSpPr>
          <p:cNvPr id="3" name="矩形 2"/>
          <p:cNvSpPr/>
          <p:nvPr/>
        </p:nvSpPr>
        <p:spPr bwMode="gray">
          <a:xfrm>
            <a:off x="480826" y="4472352"/>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531532" y="4351247"/>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Operations entity</a:t>
            </a:r>
            <a:endParaRPr lang="en-US" sz="1200" dirty="0">
              <a:solidFill>
                <a:srgbClr val="30B5C5"/>
              </a:solidFill>
              <a:latin typeface="Huawei Sans" panose="020C0503030203020204" pitchFamily="34" charset="0"/>
            </a:endParaRPr>
          </a:p>
        </p:txBody>
      </p:sp>
      <p:sp>
        <p:nvSpPr>
          <p:cNvPr id="5" name="矩形 4"/>
          <p:cNvSpPr/>
          <p:nvPr/>
        </p:nvSpPr>
        <p:spPr bwMode="gray">
          <a:xfrm>
            <a:off x="1938555" y="4541509"/>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矩形 5"/>
          <p:cNvSpPr/>
          <p:nvPr/>
        </p:nvSpPr>
        <p:spPr bwMode="gray">
          <a:xfrm>
            <a:off x="8386804" y="4541509"/>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7" name="矩形 6"/>
          <p:cNvSpPr/>
          <p:nvPr/>
        </p:nvSpPr>
        <p:spPr bwMode="gray">
          <a:xfrm>
            <a:off x="5348350" y="4541509"/>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Huawei</a:t>
            </a:r>
            <a:endParaRPr lang="en-US" sz="1200" dirty="0">
              <a:solidFill>
                <a:prstClr val="black"/>
              </a:solidFill>
              <a:latin typeface="Huawei Sans" panose="020C0503030203020204" pitchFamily="34" charset="0"/>
            </a:endParaRPr>
          </a:p>
        </p:txBody>
      </p:sp>
      <p:sp>
        <p:nvSpPr>
          <p:cNvPr id="8" name="矩形 7"/>
          <p:cNvSpPr/>
          <p:nvPr/>
        </p:nvSpPr>
        <p:spPr bwMode="gray">
          <a:xfrm>
            <a:off x="480826" y="3618141"/>
            <a:ext cx="11247283" cy="741270"/>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80826" y="2373486"/>
            <a:ext cx="11247283" cy="1131714"/>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1938555" y="1616608"/>
            <a:ext cx="3321069"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On-Premise</a:t>
            </a:r>
            <a:endParaRPr lang="en-US" sz="1400" dirty="0">
              <a:solidFill>
                <a:srgbClr val="30B5C5"/>
              </a:solidFill>
              <a:latin typeface="Huawei Sans" panose="020C0503030203020204" pitchFamily="34" charset="0"/>
            </a:endParaRPr>
          </a:p>
        </p:txBody>
      </p:sp>
      <p:sp>
        <p:nvSpPr>
          <p:cNvPr id="11" name="矩形 10"/>
          <p:cNvSpPr/>
          <p:nvPr/>
        </p:nvSpPr>
        <p:spPr bwMode="gray">
          <a:xfrm>
            <a:off x="8386804" y="1616608"/>
            <a:ext cx="3252580"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 MSP-owned Cloud</a:t>
            </a:r>
            <a:endParaRPr lang="en-US" sz="1400" dirty="0">
              <a:solidFill>
                <a:srgbClr val="30B5C5"/>
              </a:solidFill>
              <a:latin typeface="Huawei Sans" panose="020C0503030203020204" pitchFamily="34" charset="0"/>
            </a:endParaRPr>
          </a:p>
        </p:txBody>
      </p:sp>
      <p:sp>
        <p:nvSpPr>
          <p:cNvPr id="12" name="矩形 11"/>
          <p:cNvSpPr/>
          <p:nvPr/>
        </p:nvSpPr>
        <p:spPr bwMode="gray">
          <a:xfrm>
            <a:off x="531532" y="2555945"/>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Scenario definition</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531532" y="3639963"/>
            <a:ext cx="1371512" cy="697627"/>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Target customer</a:t>
            </a:r>
            <a:endParaRPr lang="en-US" altLang="zh-CN" sz="1200" dirty="0">
              <a:solidFill>
                <a:srgbClr val="30B5C5"/>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a:off x="5348350" y="1616608"/>
            <a:ext cx="2949728" cy="648715"/>
          </a:xfrm>
          <a:prstGeom prst="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Huawei Public Cloud</a:t>
            </a:r>
            <a:endParaRPr lang="en-US" sz="1400" dirty="0">
              <a:solidFill>
                <a:srgbClr val="30B5C5"/>
              </a:solidFill>
              <a:latin typeface="Huawei Sans" panose="020C0503030203020204" pitchFamily="34" charset="0"/>
            </a:endParaRPr>
          </a:p>
        </p:txBody>
      </p:sp>
      <p:sp>
        <p:nvSpPr>
          <p:cNvPr id="15" name="矩形 14"/>
          <p:cNvSpPr/>
          <p:nvPr/>
        </p:nvSpPr>
        <p:spPr bwMode="gray">
          <a:xfrm>
            <a:off x="1938555" y="2446493"/>
            <a:ext cx="3321069"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Customers purchase and own </a:t>
            </a:r>
            <a:r>
              <a:rPr lang="en-US" sz="1200" dirty="0" smtClean="0">
                <a:latin typeface="Huawei Sans" panose="020C0503030203020204" pitchFamily="34" charset="0"/>
              </a:rPr>
              <a:t>software entities, such as the controller and analyzer, which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矩形 15"/>
          <p:cNvSpPr/>
          <p:nvPr/>
        </p:nvSpPr>
        <p:spPr bwMode="gray">
          <a:xfrm>
            <a:off x="8386804" y="2446493"/>
            <a:ext cx="3252580"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MSPs purchase software, such as the controller and analyzer, for operational purposes. </a:t>
            </a:r>
            <a:r>
              <a:rPr lang="en-US" sz="1200" dirty="0" smtClean="0">
                <a:latin typeface="Huawei Sans" panose="020C0503030203020204" pitchFamily="34" charset="0"/>
              </a:rPr>
              <a:t>The software can be deployed in their data centers or on the public cloud platform.</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5348350" y="2446493"/>
            <a:ext cx="2949728" cy="985701"/>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srgbClr val="C7000B"/>
                </a:solidFill>
                <a:latin typeface="Huawei Sans" panose="020C0503030203020204" pitchFamily="34" charset="0"/>
              </a:rPr>
              <a:t>Huawei operates </a:t>
            </a:r>
            <a:r>
              <a:rPr lang="en-US" sz="1200" dirty="0" smtClean="0">
                <a:latin typeface="Huawei Sans" panose="020C0503030203020204" pitchFamily="34" charset="0"/>
              </a:rPr>
              <a:t>the public cloud and customers do not need to purchase the controller or analyzer software. Instead, </a:t>
            </a:r>
            <a:r>
              <a:rPr lang="en-US" sz="1200" dirty="0" smtClean="0">
                <a:solidFill>
                  <a:srgbClr val="C7000B"/>
                </a:solidFill>
                <a:latin typeface="Huawei Sans" panose="020C0503030203020204" pitchFamily="34" charset="0"/>
              </a:rPr>
              <a:t>customers just purchase Huawei's cloud managed network service.</a:t>
            </a:r>
            <a:endParaRPr lang="en-US" altLang="zh-CN" sz="1200"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矩形 17"/>
          <p:cNvSpPr/>
          <p:nvPr/>
        </p:nvSpPr>
        <p:spPr bwMode="gray">
          <a:xfrm>
            <a:off x="1938555" y="3693903"/>
            <a:ext cx="3321069"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p:cNvSpPr/>
          <p:nvPr/>
        </p:nvSpPr>
        <p:spPr bwMode="gray">
          <a:xfrm>
            <a:off x="8386804" y="3693903"/>
            <a:ext cx="3252580"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MSP, carrier</a:t>
            </a:r>
            <a:endParaRPr lang="en-US" sz="1200" dirty="0">
              <a:solidFill>
                <a:prstClr val="black"/>
              </a:solidFill>
              <a:latin typeface="Huawei Sans" panose="020C0503030203020204" pitchFamily="34" charset="0"/>
            </a:endParaRPr>
          </a:p>
        </p:txBody>
      </p:sp>
      <p:sp>
        <p:nvSpPr>
          <p:cNvPr id="20" name="矩形 19"/>
          <p:cNvSpPr/>
          <p:nvPr/>
        </p:nvSpPr>
        <p:spPr bwMode="gray">
          <a:xfrm>
            <a:off x="5348350" y="3693903"/>
            <a:ext cx="2949728" cy="589746"/>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Customers in industries such as government, education, large enterprise, retail, and financial services</a:t>
            </a:r>
            <a:endParaRPr lang="en-US" sz="1200" dirty="0">
              <a:solidFill>
                <a:prstClr val="black"/>
              </a:solidFill>
              <a:latin typeface="Huawei Sans" panose="020C0503030203020204" pitchFamily="34" charset="0"/>
            </a:endParaRPr>
          </a:p>
        </p:txBody>
      </p:sp>
      <p:sp>
        <p:nvSpPr>
          <p:cNvPr id="21" name="矩形 20"/>
          <p:cNvSpPr/>
          <p:nvPr/>
        </p:nvSpPr>
        <p:spPr bwMode="gray">
          <a:xfrm>
            <a:off x="480826" y="5040407"/>
            <a:ext cx="11247283" cy="455115"/>
          </a:xfrm>
          <a:prstGeom prst="rect">
            <a:avLst/>
          </a:prstGeom>
          <a:gradFill>
            <a:gsLst>
              <a:gs pos="0">
                <a:srgbClr val="E6F6F9"/>
              </a:gs>
              <a:gs pos="100000">
                <a:schemeClr val="bg1">
                  <a:alpha val="0"/>
                </a:schemeClr>
              </a:gs>
            </a:gsLst>
            <a:lin ang="0" scaled="1"/>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144000" rIns="72000" bIns="144000" rtlCol="0" anchor="ctr" anchorCtr="0"/>
          <a:lstStyle/>
          <a:p>
            <a:pPr defTabSz="914400" fontAlgn="ctr"/>
            <a:endParaRPr lang="en-US" altLang="zh-CN"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31532" y="5101928"/>
            <a:ext cx="1371512" cy="332072"/>
          </a:xfrm>
          <a:prstGeom prst="rect">
            <a:avLst/>
          </a:prstGeom>
        </p:spPr>
        <p:txBody>
          <a:bodyPr wrap="square" lIns="72000" tIns="144000" rIns="72000" bIns="144000" anchor="ctr" anchorCtr="0">
            <a:noAutofit/>
          </a:bodyPr>
          <a:lstStyle/>
          <a:p>
            <a:pPr algn="ctr" fontAlgn="ctr">
              <a:tabLst>
                <a:tab pos="457006" algn="l"/>
              </a:tabLst>
            </a:pPr>
            <a:r>
              <a:rPr lang="en-US" sz="1200" dirty="0" smtClean="0">
                <a:solidFill>
                  <a:srgbClr val="30B5C5"/>
                </a:solidFill>
                <a:latin typeface="Huawei Sans" panose="020C0503030203020204" pitchFamily="34" charset="0"/>
              </a:rPr>
              <a:t>Software transaction mode</a:t>
            </a:r>
            <a:endParaRPr lang="en-US" sz="1200" dirty="0">
              <a:solidFill>
                <a:srgbClr val="30B5C5"/>
              </a:solidFill>
              <a:latin typeface="Huawei Sans" panose="020C0503030203020204" pitchFamily="34" charset="0"/>
            </a:endParaRPr>
          </a:p>
        </p:txBody>
      </p:sp>
      <p:sp>
        <p:nvSpPr>
          <p:cNvPr id="23" name="矩形 22"/>
          <p:cNvSpPr/>
          <p:nvPr/>
        </p:nvSpPr>
        <p:spPr bwMode="gray">
          <a:xfrm>
            <a:off x="1938555" y="5109564"/>
            <a:ext cx="3321069"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Perpetual license + </a:t>
            </a:r>
            <a:r>
              <a:rPr lang="en-US" sz="1200" dirty="0" err="1" smtClean="0">
                <a:solidFill>
                  <a:prstClr val="black"/>
                </a:solidFill>
                <a:latin typeface="Huawei Sans" panose="020C0503030203020204" pitchFamily="34" charset="0"/>
              </a:rPr>
              <a:t>SnS</a:t>
            </a:r>
            <a:endParaRPr lang="en-US" altLang="zh-CN" sz="12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矩形 23"/>
          <p:cNvSpPr/>
          <p:nvPr/>
        </p:nvSpPr>
        <p:spPr bwMode="gray">
          <a:xfrm>
            <a:off x="8386804" y="5109564"/>
            <a:ext cx="3252580"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TBL subscription mode</a:t>
            </a:r>
            <a:endParaRPr lang="en-US" sz="1200" dirty="0">
              <a:solidFill>
                <a:prstClr val="black"/>
              </a:solidFill>
              <a:latin typeface="Huawei Sans" panose="020C0503030203020204" pitchFamily="34" charset="0"/>
            </a:endParaRPr>
          </a:p>
        </p:txBody>
      </p:sp>
      <p:sp>
        <p:nvSpPr>
          <p:cNvPr id="25" name="矩形 24"/>
          <p:cNvSpPr/>
          <p:nvPr/>
        </p:nvSpPr>
        <p:spPr bwMode="gray">
          <a:xfrm>
            <a:off x="5348350" y="5109564"/>
            <a:ext cx="2949728" cy="316800"/>
          </a:xfrm>
          <a:prstGeom prst="rect">
            <a:avLst/>
          </a:prstGeom>
          <a:solidFill>
            <a:schemeClr val="bg1"/>
          </a:solidFill>
          <a:ln w="9525">
            <a:solidFill>
              <a:schemeClr val="bg1">
                <a:lumMod val="75000"/>
              </a:schemeClr>
            </a:solidFill>
          </a:ln>
        </p:spPr>
        <p:txBody>
          <a:bodyPr wrap="square" lIns="72000" tIns="144000" rIns="72000" bIns="144000" anchor="ctr" anchorCtr="0">
            <a:noAutofit/>
          </a:bodyPr>
          <a:lstStyle/>
          <a:p>
            <a:pPr defTabSz="1219170" fontAlgn="ctr">
              <a:defRPr/>
            </a:pPr>
            <a:r>
              <a:rPr lang="en-US" sz="1200" dirty="0" smtClean="0">
                <a:solidFill>
                  <a:prstClr val="black"/>
                </a:solidFill>
                <a:latin typeface="Huawei Sans" panose="020C0503030203020204" pitchFamily="34" charset="0"/>
              </a:rPr>
              <a:t>SaaS mode</a:t>
            </a:r>
            <a:endParaRPr lang="en-US" sz="1200" dirty="0">
              <a:solidFill>
                <a:prstClr val="black"/>
              </a:solidFill>
              <a:latin typeface="Huawei Sans" panose="020C0503030203020204" pitchFamily="34" charset="0"/>
            </a:endParaRPr>
          </a:p>
        </p:txBody>
      </p:sp>
      <p:sp>
        <p:nvSpPr>
          <p:cNvPr id="26" name="Freeform 298"/>
          <p:cNvSpPr>
            <a:spLocks/>
          </p:cNvSpPr>
          <p:nvPr/>
        </p:nvSpPr>
        <p:spPr bwMode="gray">
          <a:xfrm>
            <a:off x="4690775" y="1547449"/>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30B5C5"/>
          </a:solidFill>
          <a:ln>
            <a:noFill/>
          </a:ln>
          <a:effectLst/>
        </p:spPr>
        <p:txBody>
          <a:bodyPr wrap="none" lIns="92382" tIns="46191" rIns="92382" bIns="46191" anchor="ctr"/>
          <a:lstStyle/>
          <a:p>
            <a:endParaRPr lang="zh-CN" altLang="en-US">
              <a:cs typeface="+mn-ea"/>
              <a:sym typeface="+mn-lt"/>
            </a:endParaRPr>
          </a:p>
        </p:txBody>
      </p:sp>
    </p:spTree>
    <p:extLst>
      <p:ext uri="{BB962C8B-B14F-4D97-AF65-F5344CB8AC3E}">
        <p14:creationId xmlns:p14="http://schemas.microsoft.com/office/powerpoint/2010/main" val="562478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Solution Components: iMaster NCE-Campus</a:t>
            </a:r>
            <a:endParaRPr lang="en-US" altLang="zh-CN" dirty="0">
              <a:sym typeface="Huawei Sans" panose="020C0503030203020204" pitchFamily="34" charset="0"/>
            </a:endParaRPr>
          </a:p>
        </p:txBody>
      </p:sp>
      <p:sp>
        <p:nvSpPr>
          <p:cNvPr id="46" name="文本占位符 45"/>
          <p:cNvSpPr>
            <a:spLocks noGrp="1"/>
          </p:cNvSpPr>
          <p:nvPr>
            <p:ph type="body" sz="quarter" idx="10"/>
          </p:nvPr>
        </p:nvSpPr>
        <p:spPr bwMode="gray">
          <a:xfrm>
            <a:off x="455612" y="1052514"/>
            <a:ext cx="11293476" cy="975867"/>
          </a:xfrm>
        </p:spPr>
        <p:txBody>
          <a:bodyPr/>
          <a:lstStyle/>
          <a:p>
            <a:r>
              <a:rPr lang="en-US" sz="1800" smtClean="0"/>
              <a:t>iMaster NCE-Campus is the configuration and management platform used in the CloudCampus Solution. It provides a portal for CloudCampus service configuration, O&amp;M, and monitoring.</a:t>
            </a:r>
            <a:endParaRPr lang="en-US" altLang="zh-CN" sz="1800" dirty="0">
              <a:sym typeface="Huawei Sans" panose="020C0503030203020204" pitchFamily="34" charset="0"/>
            </a:endParaRPr>
          </a:p>
        </p:txBody>
      </p:sp>
      <p:sp>
        <p:nvSpPr>
          <p:cNvPr id="3" name="圆角矩形 2"/>
          <p:cNvSpPr/>
          <p:nvPr/>
        </p:nvSpPr>
        <p:spPr bwMode="gray">
          <a:xfrm>
            <a:off x="6745406" y="3515769"/>
            <a:ext cx="5003681"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745406" y="4742872"/>
            <a:ext cx="5003681" cy="900000"/>
          </a:xfrm>
          <a:prstGeom prst="roundRect">
            <a:avLst>
              <a:gd name="adj" fmla="val 11657"/>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819760" y="3673382"/>
            <a:ext cx="2029018"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Manage + Control + Analyze</a:t>
            </a:r>
            <a:endParaRPr lang="en-US" sz="1600" b="1" dirty="0">
              <a:solidFill>
                <a:srgbClr val="30B5C5"/>
              </a:solidFill>
              <a:latin typeface="Huawei Sans" panose="020C0503030203020204" pitchFamily="34" charset="0"/>
            </a:endParaRPr>
          </a:p>
        </p:txBody>
      </p:sp>
      <p:sp>
        <p:nvSpPr>
          <p:cNvPr id="6" name="矩形 5"/>
          <p:cNvSpPr/>
          <p:nvPr/>
        </p:nvSpPr>
        <p:spPr bwMode="gray">
          <a:xfrm>
            <a:off x="8909067" y="3604132"/>
            <a:ext cx="2487246" cy="723275"/>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Unified data base</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Centralized detection/locating/processing</a:t>
            </a:r>
            <a:endParaRPr lang="en-US" sz="1200" dirty="0">
              <a:latin typeface="Huawei Sans" panose="020C0503030203020204" pitchFamily="34" charset="0"/>
            </a:endParaRPr>
          </a:p>
        </p:txBody>
      </p:sp>
      <p:sp>
        <p:nvSpPr>
          <p:cNvPr id="7" name="矩形 6"/>
          <p:cNvSpPr/>
          <p:nvPr/>
        </p:nvSpPr>
        <p:spPr bwMode="gray">
          <a:xfrm>
            <a:off x="6505716" y="4900485"/>
            <a:ext cx="2657106"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Plan + Construct + Maintain + Optimize</a:t>
            </a:r>
            <a:endParaRPr lang="en-US" sz="1600" b="1" dirty="0">
              <a:solidFill>
                <a:srgbClr val="30B5C5"/>
              </a:solidFill>
              <a:latin typeface="Huawei Sans" panose="020C0503030203020204" pitchFamily="34" charset="0"/>
            </a:endParaRPr>
          </a:p>
        </p:txBody>
      </p:sp>
      <p:sp>
        <p:nvSpPr>
          <p:cNvPr id="8" name="矩形 7"/>
          <p:cNvSpPr/>
          <p:nvPr/>
        </p:nvSpPr>
        <p:spPr bwMode="gray">
          <a:xfrm>
            <a:off x="8909066" y="4831235"/>
            <a:ext cx="2840021" cy="723275"/>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Full lifecycle management</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Simulation/Verification/Monitoring/Optimization</a:t>
            </a:r>
            <a:endParaRPr lang="en-US" sz="1200" dirty="0">
              <a:latin typeface="Huawei Sans" panose="020C0503030203020204" pitchFamily="34" charset="0"/>
            </a:endParaRPr>
          </a:p>
        </p:txBody>
      </p:sp>
      <p:sp>
        <p:nvSpPr>
          <p:cNvPr id="9" name="矩形 8"/>
          <p:cNvSpPr/>
          <p:nvPr/>
        </p:nvSpPr>
        <p:spPr bwMode="gray">
          <a:xfrm>
            <a:off x="505910" y="5849378"/>
            <a:ext cx="11243178" cy="338554"/>
          </a:xfrm>
          <a:prstGeom prst="rect">
            <a:avLst/>
          </a:prstGeom>
          <a:solidFill>
            <a:srgbClr val="BF8082"/>
          </a:solidFill>
        </p:spPr>
        <p:txBody>
          <a:bodyPr wrap="square" anchor="ctr">
            <a:spAutoFit/>
          </a:bodyPr>
          <a:lstStyle/>
          <a:p>
            <a:pPr algn="ctr" fontAlgn="ctr"/>
            <a:r>
              <a:rPr lang="en-US" sz="1600" dirty="0" smtClean="0">
                <a:solidFill>
                  <a:schemeClr val="bg1"/>
                </a:solidFill>
                <a:latin typeface="Huawei Sans" panose="020C0503030203020204" pitchFamily="34" charset="0"/>
              </a:rPr>
              <a:t>iMaster NCE-Campus, an autonomous driving campus network management and control system</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524130" y="2194184"/>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524130" y="3087011"/>
            <a:ext cx="6043119" cy="1601238"/>
          </a:xfrm>
          <a:prstGeom prst="rect">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24130" y="4882132"/>
            <a:ext cx="6043119" cy="892827"/>
          </a:xfrm>
          <a:prstGeom prst="rect">
            <a:avLst/>
          </a:prstGeom>
          <a:gradFill>
            <a:gsLst>
              <a:gs pos="0">
                <a:schemeClr val="bg1"/>
              </a:gs>
              <a:gs pos="100000">
                <a:srgbClr val="D0E8C4"/>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76"/>
          <p:cNvSpPr txBox="1">
            <a:spLocks noChangeArrowheads="1"/>
          </p:cNvSpPr>
          <p:nvPr/>
        </p:nvSpPr>
        <p:spPr bwMode="gray">
          <a:xfrm>
            <a:off x="553681" y="2125062"/>
            <a:ext cx="2270988"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none" lIns="72000" tIns="36000" rIns="72000" bIns="36000" rtlCol="0" anchor="ctr">
            <a:sp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l" defTabSz="1219109" fontAlgn="ctr"/>
            <a:r>
              <a:rPr lang="en-US" b="1" dirty="0" smtClean="0">
                <a:solidFill>
                  <a:prstClr val="black"/>
                </a:solidFill>
                <a:latin typeface="Huawei Sans" panose="020C0503030203020204" pitchFamily="34" charset="0"/>
              </a:rPr>
              <a:t>Application service layer</a:t>
            </a:r>
            <a:endParaRPr kumimoji="1" lang="en-US" altLang="zh-CN" b="1" dirty="0">
              <a:solidFill>
                <a:srgbClr val="FF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317"/>
          <p:cNvSpPr/>
          <p:nvPr/>
        </p:nvSpPr>
        <p:spPr bwMode="gray">
          <a:xfrm>
            <a:off x="553681" y="4948174"/>
            <a:ext cx="1838177" cy="288147"/>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ctr"/>
            <a:r>
              <a:rPr lang="en-US" sz="1400" b="1" dirty="0" smtClean="0">
                <a:solidFill>
                  <a:prstClr val="black"/>
                </a:solidFill>
                <a:latin typeface="Huawei Sans" panose="020C0503030203020204" pitchFamily="34" charset="0"/>
              </a:rPr>
              <a:t>Infrastructure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矩形 317"/>
          <p:cNvSpPr/>
          <p:nvPr/>
        </p:nvSpPr>
        <p:spPr bwMode="gray">
          <a:xfrm>
            <a:off x="553681" y="3289269"/>
            <a:ext cx="2008303" cy="503590"/>
          </a:xfrm>
          <a:prstGeom prst="rect">
            <a:avLst/>
          </a:prstGeom>
        </p:spPr>
        <p:txBody>
          <a:bodyPr wrap="squar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62" fontAlgn="ctr"/>
            <a:r>
              <a:rPr lang="en-US" sz="1400" b="1" dirty="0" smtClean="0">
                <a:solidFill>
                  <a:prstClr val="black"/>
                </a:solidFill>
                <a:latin typeface="Huawei Sans" panose="020C0503030203020204" pitchFamily="34" charset="0"/>
              </a:rPr>
              <a:t>Management-control-analysis layer</a:t>
            </a:r>
            <a:endParaRPr lang="en-US" altLang="zh-CN" sz="14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1680508374"/>
          <p:cNvSpPr txBox="1">
            <a:spLocks noChangeArrowheads="1"/>
          </p:cNvSpPr>
          <p:nvPr/>
        </p:nvSpPr>
        <p:spPr bwMode="gray">
          <a:xfrm>
            <a:off x="579808"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MDM</a:t>
            </a:r>
            <a:endParaRPr lang="en-US" sz="1200" dirty="0">
              <a:solidFill>
                <a:prstClr val="black"/>
              </a:solidFill>
              <a:latin typeface="Huawei Sans" panose="020C0503030203020204" pitchFamily="34" charset="0"/>
            </a:endParaRPr>
          </a:p>
        </p:txBody>
      </p:sp>
      <p:sp>
        <p:nvSpPr>
          <p:cNvPr id="17" name="453896541"/>
          <p:cNvSpPr txBox="1">
            <a:spLocks noChangeArrowheads="1"/>
          </p:cNvSpPr>
          <p:nvPr/>
        </p:nvSpPr>
        <p:spPr bwMode="gray">
          <a:xfrm>
            <a:off x="1561534"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e-Schoolbag</a:t>
            </a:r>
            <a:endParaRPr lang="en-US" sz="1200" dirty="0">
              <a:solidFill>
                <a:prstClr val="black"/>
              </a:solidFill>
              <a:latin typeface="Huawei Sans" panose="020C0503030203020204" pitchFamily="34" charset="0"/>
            </a:endParaRPr>
          </a:p>
        </p:txBody>
      </p:sp>
      <p:sp>
        <p:nvSpPr>
          <p:cNvPr id="18" name="1099195176"/>
          <p:cNvSpPr txBox="1">
            <a:spLocks noChangeArrowheads="1"/>
          </p:cNvSpPr>
          <p:nvPr/>
        </p:nvSpPr>
        <p:spPr bwMode="gray">
          <a:xfrm>
            <a:off x="3595309" y="2501030"/>
            <a:ext cx="99971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Asset management</a:t>
            </a:r>
            <a:endParaRPr lang="en-US" sz="1200" dirty="0">
              <a:solidFill>
                <a:prstClr val="black"/>
              </a:solidFill>
              <a:latin typeface="Huawei Sans" panose="020C0503030203020204" pitchFamily="34" charset="0"/>
            </a:endParaRPr>
          </a:p>
        </p:txBody>
      </p:sp>
      <p:sp>
        <p:nvSpPr>
          <p:cNvPr id="19" name="1680508374"/>
          <p:cNvSpPr txBox="1">
            <a:spLocks noChangeArrowheads="1"/>
          </p:cNvSpPr>
          <p:nvPr/>
        </p:nvSpPr>
        <p:spPr bwMode="gray">
          <a:xfrm>
            <a:off x="2543260" y="2501030"/>
            <a:ext cx="985083"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Health management</a:t>
            </a:r>
            <a:endParaRPr lang="en-US" sz="1200" dirty="0">
              <a:solidFill>
                <a:prstClr val="black"/>
              </a:solidFill>
              <a:latin typeface="Huawei Sans" panose="020C0503030203020204" pitchFamily="34" charset="0"/>
            </a:endParaRPr>
          </a:p>
        </p:txBody>
      </p:sp>
      <p:sp>
        <p:nvSpPr>
          <p:cNvPr id="20" name="1099195176"/>
          <p:cNvSpPr txBox="1">
            <a:spLocks noChangeArrowheads="1"/>
          </p:cNvSpPr>
          <p:nvPr/>
        </p:nvSpPr>
        <p:spPr bwMode="gray">
          <a:xfrm>
            <a:off x="4661988" y="2501030"/>
            <a:ext cx="799829"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b="1" dirty="0" smtClean="0">
                <a:solidFill>
                  <a:prstClr val="black"/>
                </a:solidFill>
                <a:latin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1099195176"/>
          <p:cNvSpPr txBox="1">
            <a:spLocks noChangeArrowheads="1"/>
          </p:cNvSpPr>
          <p:nvPr/>
        </p:nvSpPr>
        <p:spPr bwMode="gray">
          <a:xfrm>
            <a:off x="5528781" y="2501030"/>
            <a:ext cx="914760" cy="392040"/>
          </a:xfrm>
          <a:prstGeom prst="rect">
            <a:avLst/>
          </a:prstGeom>
          <a:solidFill>
            <a:schemeClr val="bg1"/>
          </a:solidFill>
          <a:ln w="9525">
            <a:solidFill>
              <a:schemeClr val="bg1">
                <a:lumMod val="65000"/>
              </a:schemeClr>
            </a:solidFill>
            <a:miter lim="800000"/>
            <a:headEnd/>
            <a:tailEnd/>
          </a:ln>
        </p:spPr>
        <p:txBody>
          <a:bodyPr wrap="square"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prstClr val="black"/>
                </a:solidFill>
                <a:latin typeface="Huawei Sans" panose="020C0503030203020204" pitchFamily="34" charset="0"/>
              </a:rPr>
              <a:t>Intelligent OAM</a:t>
            </a:r>
            <a:endParaRPr lang="en-US" sz="1200" dirty="0">
              <a:solidFill>
                <a:prstClr val="black"/>
              </a:solidFill>
              <a:latin typeface="Huawei Sans" panose="020C0503030203020204" pitchFamily="34" charset="0"/>
            </a:endParaRPr>
          </a:p>
        </p:txBody>
      </p:sp>
      <p:pic>
        <p:nvPicPr>
          <p:cNvPr id="2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31249" y="5311047"/>
            <a:ext cx="368827" cy="301769"/>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209975" y="5311048"/>
            <a:ext cx="368827" cy="301767"/>
          </a:xfrm>
          <a:prstGeom prst="rect">
            <a:avLst/>
          </a:prstGeom>
          <a:noFill/>
        </p:spPr>
      </p:pic>
      <p:pic>
        <p:nvPicPr>
          <p:cNvPr id="25" name="图片 86" descr="核心交换机.png"/>
          <p:cNvPicPr>
            <a:picLocks noChangeAspect="1"/>
          </p:cNvPicPr>
          <p:nvPr/>
        </p:nvPicPr>
        <p:blipFill>
          <a:blip r:embed="rId5" cstate="print"/>
          <a:stretch>
            <a:fillRect/>
          </a:stretch>
        </p:blipFill>
        <p:spPr bwMode="gray">
          <a:xfrm>
            <a:off x="1946854" y="5311047"/>
            <a:ext cx="368827" cy="301769"/>
          </a:xfrm>
          <a:prstGeom prst="rect">
            <a:avLst/>
          </a:prstGeom>
        </p:spPr>
      </p:pic>
      <p:pic>
        <p:nvPicPr>
          <p:cNvPr id="26" name="图片 87" descr="汇聚交换机.png"/>
          <p:cNvPicPr>
            <a:picLocks noChangeAspect="1"/>
          </p:cNvPicPr>
          <p:nvPr/>
        </p:nvPicPr>
        <p:blipFill>
          <a:blip r:embed="rId6" cstate="print"/>
          <a:stretch>
            <a:fillRect/>
          </a:stretch>
        </p:blipFill>
        <p:spPr bwMode="gray">
          <a:xfrm>
            <a:off x="2683733" y="5311047"/>
            <a:ext cx="368827" cy="301769"/>
          </a:xfrm>
          <a:prstGeom prst="rect">
            <a:avLst/>
          </a:prstGeom>
        </p:spPr>
      </p:pic>
      <p:pic>
        <p:nvPicPr>
          <p:cNvPr id="27" name="图片 76" descr="接入交换机.png"/>
          <p:cNvPicPr>
            <a:picLocks noChangeAspect="1"/>
          </p:cNvPicPr>
          <p:nvPr/>
        </p:nvPicPr>
        <p:blipFill>
          <a:blip r:embed="rId7" cstate="print"/>
          <a:stretch>
            <a:fillRect/>
          </a:stretch>
        </p:blipFill>
        <p:spPr bwMode="gray">
          <a:xfrm>
            <a:off x="3420612" y="5311047"/>
            <a:ext cx="368827" cy="301769"/>
          </a:xfrm>
          <a:prstGeom prst="rect">
            <a:avLst/>
          </a:prstGeom>
        </p:spPr>
      </p:pic>
      <p:pic>
        <p:nvPicPr>
          <p:cNvPr id="28" name="图片 105" descr="AP.png"/>
          <p:cNvPicPr>
            <a:picLocks noChangeAspect="1"/>
          </p:cNvPicPr>
          <p:nvPr/>
        </p:nvPicPr>
        <p:blipFill>
          <a:blip r:embed="rId8" cstate="print"/>
          <a:stretch>
            <a:fillRect/>
          </a:stretch>
        </p:blipFill>
        <p:spPr bwMode="gray">
          <a:xfrm>
            <a:off x="4157491" y="5311047"/>
            <a:ext cx="368827" cy="301769"/>
          </a:xfrm>
          <a:prstGeom prst="rect">
            <a:avLst/>
          </a:prstGeom>
        </p:spPr>
      </p:pic>
      <p:pic>
        <p:nvPicPr>
          <p:cNvPr id="29" name="图片 102" descr="AC-蓝.png"/>
          <p:cNvPicPr>
            <a:picLocks noChangeAspect="1"/>
          </p:cNvPicPr>
          <p:nvPr/>
        </p:nvPicPr>
        <p:blipFill>
          <a:blip r:embed="rId9" cstate="print"/>
          <a:stretch>
            <a:fillRect/>
          </a:stretch>
        </p:blipFill>
        <p:spPr bwMode="gray">
          <a:xfrm>
            <a:off x="4894370" y="5311047"/>
            <a:ext cx="368827" cy="301769"/>
          </a:xfrm>
          <a:prstGeom prst="rect">
            <a:avLst/>
          </a:prstGeom>
        </p:spPr>
      </p:pic>
      <p:sp>
        <p:nvSpPr>
          <p:cNvPr id="42" name="圆角矩形 41"/>
          <p:cNvSpPr/>
          <p:nvPr/>
        </p:nvSpPr>
        <p:spPr bwMode="gray">
          <a:xfrm>
            <a:off x="6745406" y="2288666"/>
            <a:ext cx="5003681" cy="900000"/>
          </a:xfrm>
          <a:prstGeom prst="roundRect">
            <a:avLst>
              <a:gd name="adj" fmla="val 15918"/>
            </a:avLst>
          </a:prstGeom>
          <a:solidFill>
            <a:srgbClr val="BEE9EE">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819760" y="2438088"/>
            <a:ext cx="2029018" cy="584775"/>
          </a:xfrm>
          <a:prstGeom prst="rect">
            <a:avLst/>
          </a:prstGeom>
          <a:noFill/>
        </p:spPr>
        <p:txBody>
          <a:bodyPr wrap="square" anchor="ctr">
            <a:spAutoFit/>
          </a:bodyPr>
          <a:lstStyle/>
          <a:p>
            <a:pPr lvl="0" algn="ctr" defTabSz="914400" fontAlgn="ctr">
              <a:defRPr/>
            </a:pPr>
            <a:r>
              <a:rPr lang="en-US" sz="1600" b="1" dirty="0" smtClean="0">
                <a:solidFill>
                  <a:srgbClr val="30B5C5"/>
                </a:solidFill>
                <a:latin typeface="Huawei Sans" panose="020C0503030203020204" pitchFamily="34" charset="0"/>
              </a:rPr>
              <a:t>Automated + Intelligent</a:t>
            </a:r>
            <a:endParaRPr lang="en-US" sz="1600" b="1" dirty="0">
              <a:solidFill>
                <a:srgbClr val="30B5C5"/>
              </a:solidFill>
              <a:latin typeface="Huawei Sans" panose="020C0503030203020204" pitchFamily="34" charset="0"/>
            </a:endParaRPr>
          </a:p>
        </p:txBody>
      </p:sp>
      <p:sp>
        <p:nvSpPr>
          <p:cNvPr id="44" name="矩形 43"/>
          <p:cNvSpPr/>
          <p:nvPr/>
        </p:nvSpPr>
        <p:spPr bwMode="gray">
          <a:xfrm>
            <a:off x="8909066" y="2276505"/>
            <a:ext cx="2895700" cy="907941"/>
          </a:xfrm>
          <a:prstGeom prst="rect">
            <a:avLst/>
          </a:prstGeom>
        </p:spPr>
        <p:txBody>
          <a:bodyPr wrap="square" anchor="ctr">
            <a:spAutoFit/>
          </a:bodyPr>
          <a:lstStyle/>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SDN-based automatic service configuration/deployment</a:t>
            </a:r>
          </a:p>
          <a:p>
            <a:pPr marL="171450" indent="-171450" defTabSz="914400" fontAlgn="ctr">
              <a:spcBef>
                <a:spcPts val="600"/>
              </a:spcBef>
              <a:buFont typeface="Arial" panose="020B0604020202020204" pitchFamily="34" charset="0"/>
              <a:buChar char="•"/>
            </a:pPr>
            <a:r>
              <a:rPr lang="en-US" sz="1200" dirty="0" smtClean="0">
                <a:latin typeface="Huawei Sans" panose="020C0503030203020204" pitchFamily="34" charset="0"/>
              </a:rPr>
              <a:t>AI-powered intelligent analysis/prediction/troubleshooting</a:t>
            </a:r>
            <a:endParaRPr lang="en-US" sz="1200" dirty="0">
              <a:latin typeface="Huawei Sans" panose="020C0503030203020204" pitchFamily="34" charset="0"/>
            </a:endParaRPr>
          </a:p>
        </p:txBody>
      </p:sp>
      <p:grpSp>
        <p:nvGrpSpPr>
          <p:cNvPr id="53" name="组合 52"/>
          <p:cNvGrpSpPr/>
          <p:nvPr/>
        </p:nvGrpSpPr>
        <p:grpSpPr bwMode="gray">
          <a:xfrm>
            <a:off x="1705171" y="3216978"/>
            <a:ext cx="3561568" cy="1228868"/>
            <a:chOff x="1705171" y="3216978"/>
            <a:chExt cx="3561568" cy="1228868"/>
          </a:xfrm>
        </p:grpSpPr>
        <p:sp>
          <p:nvSpPr>
            <p:cNvPr id="48" name="梯形 47"/>
            <p:cNvSpPr/>
            <p:nvPr/>
          </p:nvSpPr>
          <p:spPr bwMode="gray">
            <a:xfrm>
              <a:off x="1705171" y="3216978"/>
              <a:ext cx="3561568" cy="1228868"/>
            </a:xfrm>
            <a:prstGeom prst="trapezoid">
              <a:avLst>
                <a:gd name="adj" fmla="val 195616"/>
              </a:avLst>
            </a:prstGeom>
            <a:gradFill>
              <a:gsLst>
                <a:gs pos="0">
                  <a:sysClr val="window" lastClr="FFFFFF">
                    <a:alpha val="0"/>
                  </a:sysClr>
                </a:gs>
                <a:gs pos="77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梯形 48"/>
            <p:cNvSpPr/>
            <p:nvPr/>
          </p:nvSpPr>
          <p:spPr bwMode="gray">
            <a:xfrm>
              <a:off x="2221863" y="3216978"/>
              <a:ext cx="2528186" cy="1228868"/>
            </a:xfrm>
            <a:prstGeom prst="trapezoid">
              <a:avLst>
                <a:gd name="adj" fmla="val 147530"/>
              </a:avLst>
            </a:prstGeom>
            <a:gradFill>
              <a:gsLst>
                <a:gs pos="0">
                  <a:sysClr val="window" lastClr="FFFFFF">
                    <a:alpha val="0"/>
                  </a:sysClr>
                </a:gs>
                <a:gs pos="61000">
                  <a:srgbClr val="56C4D2"/>
                </a:gs>
                <a:gs pos="39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梯形 49"/>
            <p:cNvSpPr/>
            <p:nvPr/>
          </p:nvSpPr>
          <p:spPr bwMode="gray">
            <a:xfrm>
              <a:off x="2804768" y="3317181"/>
              <a:ext cx="1386117" cy="1128665"/>
            </a:xfrm>
            <a:prstGeom prst="trapezoid">
              <a:avLst>
                <a:gd name="adj" fmla="val 80291"/>
              </a:avLst>
            </a:prstGeom>
            <a:gradFill>
              <a:gsLst>
                <a:gs pos="0">
                  <a:sysClr val="window" lastClr="FFFFFF">
                    <a:alpha val="0"/>
                  </a:sysClr>
                </a:gs>
                <a:gs pos="48000">
                  <a:srgbClr val="56C4D2"/>
                </a:gs>
                <a:gs pos="32000">
                  <a:srgbClr val="30B5C5"/>
                </a:gs>
                <a:gs pos="100000">
                  <a:sysClr val="window" lastClr="FFFFFF">
                    <a:alpha val="0"/>
                  </a:sysClr>
                </a:gs>
              </a:gsLst>
              <a:lin ang="5400000" scaled="1"/>
            </a:gra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矩形 317"/>
          <p:cNvSpPr/>
          <p:nvPr/>
        </p:nvSpPr>
        <p:spPr bwMode="gray">
          <a:xfrm>
            <a:off x="2800511" y="3709724"/>
            <a:ext cx="1370889" cy="369332"/>
          </a:xfrm>
          <a:prstGeom prst="rect">
            <a:avLst/>
          </a:prstGeom>
          <a:noFill/>
        </p:spPr>
        <p:txBody>
          <a:bodyPr wrap="none" anchor="ctr">
            <a:spAutoFit/>
          </a:bodyPr>
          <a:lstStyle/>
          <a:p>
            <a:pPr algn="r" defTabSz="914400" fontAlgn="ctr"/>
            <a:r>
              <a:rPr lang="en-US" b="1" dirty="0" smtClean="0">
                <a:solidFill>
                  <a:schemeClr val="bg1"/>
                </a:solidFill>
                <a:latin typeface="Huawei Sans" panose="020C0503030203020204" pitchFamily="34" charset="0"/>
              </a:rPr>
              <a:t>Converged</a:t>
            </a:r>
            <a:endParaRPr lang="en-US" altLang="zh-CN"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2594866" y="3157042"/>
            <a:ext cx="1792651" cy="330612"/>
          </a:xfrm>
          <a:prstGeom prst="rect">
            <a:avLst/>
          </a:prstGeom>
        </p:spPr>
      </p:pic>
      <p:pic>
        <p:nvPicPr>
          <p:cNvPr id="34" name="图片 33">
            <a:extLst>
              <a:ext uri="{FF2B5EF4-FFF2-40B4-BE49-F238E27FC236}">
                <a16:creationId xmlns:a16="http://schemas.microsoft.com/office/drawing/2014/main" xmlns="" id="{9B7DC79A-4488-4034-A596-6F0B3CD71D5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584" r="24682"/>
          <a:stretch/>
        </p:blipFill>
        <p:spPr bwMode="gray">
          <a:xfrm>
            <a:off x="2041043" y="4169438"/>
            <a:ext cx="584533" cy="205443"/>
          </a:xfrm>
          <a:prstGeom prst="rect">
            <a:avLst/>
          </a:prstGeom>
        </p:spPr>
      </p:pic>
      <p:pic>
        <p:nvPicPr>
          <p:cNvPr id="35" name="图片 34">
            <a:extLst>
              <a:ext uri="{FF2B5EF4-FFF2-40B4-BE49-F238E27FC236}">
                <a16:creationId xmlns:a16="http://schemas.microsoft.com/office/drawing/2014/main" xmlns="" id="{77763993-1245-47BA-A863-8AE93A95288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936538" y="4161456"/>
            <a:ext cx="968148" cy="213045"/>
          </a:xfrm>
          <a:prstGeom prst="rect">
            <a:avLst/>
          </a:prstGeom>
        </p:spPr>
      </p:pic>
      <p:grpSp>
        <p:nvGrpSpPr>
          <p:cNvPr id="36" name="组合 35">
            <a:extLst>
              <a:ext uri="{FF2B5EF4-FFF2-40B4-BE49-F238E27FC236}">
                <a16:creationId xmlns:a16="http://schemas.microsoft.com/office/drawing/2014/main" xmlns="" id="{72CBCD9E-97DD-4CC0-8CCF-138211EEC95E}"/>
              </a:ext>
            </a:extLst>
          </p:cNvPr>
          <p:cNvGrpSpPr/>
          <p:nvPr/>
        </p:nvGrpSpPr>
        <p:grpSpPr bwMode="gray">
          <a:xfrm>
            <a:off x="4136211" y="4160242"/>
            <a:ext cx="931469" cy="273886"/>
            <a:chOff x="4054853" y="5596386"/>
            <a:chExt cx="3538130" cy="1151554"/>
          </a:xfrm>
        </p:grpSpPr>
        <p:pic>
          <p:nvPicPr>
            <p:cNvPr id="37" name="图片 36">
              <a:extLst>
                <a:ext uri="{FF2B5EF4-FFF2-40B4-BE49-F238E27FC236}">
                  <a16:creationId xmlns:a16="http://schemas.microsoft.com/office/drawing/2014/main" xmlns="" id="{E9CD8881-8AB1-488B-9D41-85E4CB909DA8}"/>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38" name="图片 37">
              <a:extLst>
                <a:ext uri="{FF2B5EF4-FFF2-40B4-BE49-F238E27FC236}">
                  <a16:creationId xmlns:a16="http://schemas.microsoft.com/office/drawing/2014/main" xmlns="" id="{31B02498-6A5A-47CC-9EAB-4408C94A46CB}"/>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Tree>
    <p:extLst>
      <p:ext uri="{BB962C8B-B14F-4D97-AF65-F5344CB8AC3E}">
        <p14:creationId xmlns:p14="http://schemas.microsoft.com/office/powerpoint/2010/main" val="23459193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err="1" smtClean="0"/>
              <a:t>CloudCampus</a:t>
            </a:r>
            <a:r>
              <a:rPr lang="en-US" dirty="0" smtClean="0"/>
              <a:t> Solution Components: iMaster NCE-</a:t>
            </a:r>
            <a:r>
              <a:rPr lang="en-US" dirty="0" err="1" smtClean="0"/>
              <a:t>CampusInsight</a:t>
            </a:r>
            <a:endParaRPr lang="en-US" altLang="zh-CN" dirty="0">
              <a:sym typeface="Huawei Sans" panose="020C0503030203020204" pitchFamily="34" charset="0"/>
            </a:endParaRPr>
          </a:p>
        </p:txBody>
      </p:sp>
      <p:sp>
        <p:nvSpPr>
          <p:cNvPr id="4" name="任意多边形 3"/>
          <p:cNvSpPr/>
          <p:nvPr/>
        </p:nvSpPr>
        <p:spPr bwMode="gray">
          <a:xfrm rot="5400000" flipV="1">
            <a:off x="1750253" y="2545361"/>
            <a:ext cx="1677467" cy="49619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9341" h="354044">
                <a:moveTo>
                  <a:pt x="1616004" y="807"/>
                </a:moveTo>
                <a:lnTo>
                  <a:pt x="0" y="354044"/>
                </a:lnTo>
                <a:lnTo>
                  <a:pt x="4039341" y="350873"/>
                </a:lnTo>
                <a:lnTo>
                  <a:pt x="1978811" y="0"/>
                </a:lnTo>
                <a:lnTo>
                  <a:pt x="1616004" y="807"/>
                </a:lnTo>
                <a:close/>
              </a:path>
            </a:pathLst>
          </a:custGeom>
          <a:gradFill>
            <a:gsLst>
              <a:gs pos="100000">
                <a:schemeClr val="bg1"/>
              </a:gs>
              <a:gs pos="41000">
                <a:schemeClr val="bg1">
                  <a:lumMod val="85000"/>
                </a:schemeClr>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4"/>
          <p:cNvSpPr/>
          <p:nvPr/>
        </p:nvSpPr>
        <p:spPr bwMode="gray">
          <a:xfrm>
            <a:off x="499846" y="1504850"/>
            <a:ext cx="4225195" cy="360000"/>
          </a:xfrm>
          <a:prstGeom prst="roundRect">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500" dirty="0" smtClean="0">
                <a:solidFill>
                  <a:schemeClr val="bg1">
                    <a:lumMod val="50000"/>
                  </a:schemeClr>
                </a:solidFill>
                <a:latin typeface="Huawei Sans" panose="020C0503030203020204" pitchFamily="34" charset="0"/>
              </a:rPr>
              <a:t>AS-IS: Device-centric network management</a:t>
            </a:r>
            <a:endParaRPr lang="en-US" altLang="zh-CN" sz="15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5377724" y="1504850"/>
            <a:ext cx="6351908"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TO-BE: User experience-centric AI-powered intelligent O&amp;M</a:t>
            </a:r>
            <a:endParaRPr lang="en-US" sz="1600" dirty="0">
              <a:solidFill>
                <a:srgbClr val="30B5C5"/>
              </a:solidFill>
              <a:latin typeface="Huawei Sans" panose="020C0503030203020204" pitchFamily="34" charset="0"/>
            </a:endParaRPr>
          </a:p>
        </p:txBody>
      </p:sp>
      <p:sp>
        <p:nvSpPr>
          <p:cNvPr id="7" name="圆角矩形 6"/>
          <p:cNvSpPr/>
          <p:nvPr/>
        </p:nvSpPr>
        <p:spPr bwMode="gray">
          <a:xfrm>
            <a:off x="5377723" y="1900989"/>
            <a:ext cx="6351909" cy="4266349"/>
          </a:xfrm>
          <a:prstGeom prst="roundRect">
            <a:avLst>
              <a:gd name="adj" fmla="val 973"/>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fontAlgn="ctr"/>
            <a:endParaRPr lang="en-US" altLang="zh-CN"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圆角矩形 7"/>
          <p:cNvSpPr/>
          <p:nvPr/>
        </p:nvSpPr>
        <p:spPr bwMode="gray">
          <a:xfrm>
            <a:off x="495954" y="1900987"/>
            <a:ext cx="4228737" cy="4266351"/>
          </a:xfrm>
          <a:prstGeom prst="roundRect">
            <a:avLst>
              <a:gd name="adj" fmla="val 1810"/>
            </a:avLst>
          </a:prstGeom>
          <a:noFill/>
          <a:ln w="3175" cap="flat" cmpd="sng" algn="ctr">
            <a:solidFill>
              <a:schemeClr val="bg1">
                <a:lumMod val="75000"/>
              </a:schemeClr>
            </a:solidFill>
            <a:prstDash val="solid"/>
            <a:round/>
            <a:headEnd type="none" w="med" len="med"/>
            <a:tailEnd type="none" w="med" len="med"/>
          </a:ln>
          <a:effectLst/>
        </p:spPr>
        <p:txBody>
          <a:bodyPr vert="horz" wrap="square" lIns="121896" tIns="60949" rIns="121896" bIns="60949" numCol="1" rtlCol="0" anchor="t" anchorCtr="0" compatLnSpc="1">
            <a:prstTxWarp prst="textNoShape">
              <a:avLst/>
            </a:prstTxWarp>
          </a:bodyPr>
          <a:lstStyle/>
          <a:p>
            <a:pPr algn="ctr" defTabSz="1068595" fontAlgn="ctr"/>
            <a:endParaRPr lang="en-US" altLang="zh-CN" sz="3199"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文本框 9"/>
          <p:cNvSpPr txBox="1"/>
          <p:nvPr/>
        </p:nvSpPr>
        <p:spPr bwMode="gray">
          <a:xfrm>
            <a:off x="509370" y="4990054"/>
            <a:ext cx="4224846" cy="882293"/>
          </a:xfrm>
          <a:prstGeom prst="rect">
            <a:avLst/>
          </a:prstGeom>
          <a:noFill/>
        </p:spPr>
        <p:txBody>
          <a:bodyPr wrap="square" rtlCol="0">
            <a:spAutoFit/>
          </a:bodyPr>
          <a:lstStyle/>
          <a:p>
            <a:pPr marL="180849" indent="-180849" defTabSz="1218418" fontAlgn="ctr">
              <a:spcAft>
                <a:spcPts val="200"/>
              </a:spcAft>
              <a:buFont typeface="Arial" panose="020B0604020202020204" pitchFamily="34" charset="0"/>
              <a:buChar char="•"/>
            </a:pPr>
            <a:r>
              <a:rPr lang="en-US" sz="1200" b="1" dirty="0" smtClean="0">
                <a:solidFill>
                  <a:schemeClr val="bg1">
                    <a:lumMod val="50000"/>
                  </a:schemeClr>
                </a:solidFill>
                <a:latin typeface="Huawei Sans" panose="020C0503030203020204" pitchFamily="34" charset="0"/>
              </a:rPr>
              <a:t>Device-centric management</a:t>
            </a:r>
            <a:r>
              <a:rPr lang="en-US" sz="1200" dirty="0" smtClean="0">
                <a:solidFill>
                  <a:schemeClr val="bg1">
                    <a:lumMod val="50000"/>
                  </a:schemeClr>
                </a:solidFill>
                <a:latin typeface="Huawei Sans" panose="020C0503030203020204" pitchFamily="34" charset="0"/>
              </a:rPr>
              <a:t>: User experience cannot be perceived.</a:t>
            </a:r>
          </a:p>
          <a:p>
            <a:pPr marL="180849" indent="-180849" defTabSz="1218418" fontAlgn="ctr">
              <a:spcAft>
                <a:spcPts val="200"/>
              </a:spcAft>
              <a:buFont typeface="Arial" panose="020B0604020202020204" pitchFamily="34" charset="0"/>
              <a:buChar char="•"/>
            </a:pPr>
            <a:r>
              <a:rPr lang="en-US" sz="1200" b="1" dirty="0" smtClean="0">
                <a:solidFill>
                  <a:schemeClr val="bg1">
                    <a:lumMod val="50000"/>
                  </a:schemeClr>
                </a:solidFill>
                <a:latin typeface="Huawei Sans" panose="020C0503030203020204" pitchFamily="34" charset="0"/>
              </a:rPr>
              <a:t>Passive response</a:t>
            </a:r>
            <a:r>
              <a:rPr lang="en-US" sz="1200" dirty="0" smtClean="0">
                <a:solidFill>
                  <a:schemeClr val="bg1">
                    <a:lumMod val="50000"/>
                  </a:schemeClr>
                </a:solidFill>
                <a:latin typeface="Huawei Sans" panose="020C0503030203020204" pitchFamily="34" charset="0"/>
              </a:rPr>
              <a:t>: Potential faults cannot be identified.</a:t>
            </a:r>
          </a:p>
          <a:p>
            <a:pPr marL="180849" indent="-180849" defTabSz="1218418" fontAlgn="ctr">
              <a:spcAft>
                <a:spcPts val="200"/>
              </a:spcAft>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Professional engineers </a:t>
            </a:r>
            <a:r>
              <a:rPr lang="en-US" sz="1200" b="1" dirty="0" smtClean="0">
                <a:solidFill>
                  <a:schemeClr val="bg1">
                    <a:lumMod val="50000"/>
                  </a:schemeClr>
                </a:solidFill>
                <a:latin typeface="Huawei Sans" panose="020C0503030203020204" pitchFamily="34" charset="0"/>
              </a:rPr>
              <a:t>locate faults on site</a:t>
            </a:r>
            <a:r>
              <a:rPr lang="en-US" sz="1200" dirty="0" smtClean="0">
                <a:solidFill>
                  <a:schemeClr val="bg1">
                    <a:lumMod val="50000"/>
                  </a:schemeClr>
                </a:solidFill>
                <a:latin typeface="Huawei Sans" panose="020C0503030203020204" pitchFamily="34" charset="0"/>
              </a:rPr>
              <a:t>.</a:t>
            </a:r>
            <a:endParaRPr lang="en-US" sz="1200" dirty="0">
              <a:solidFill>
                <a:schemeClr val="bg1">
                  <a:lumMod val="50000"/>
                </a:schemeClr>
              </a:solidFill>
              <a:latin typeface="Huawei Sans" panose="020C0503030203020204" pitchFamily="34" charset="0"/>
            </a:endParaRPr>
          </a:p>
        </p:txBody>
      </p:sp>
      <p:sp>
        <p:nvSpPr>
          <p:cNvPr id="11" name="矩形 10"/>
          <p:cNvSpPr/>
          <p:nvPr/>
        </p:nvSpPr>
        <p:spPr bwMode="gray">
          <a:xfrm>
            <a:off x="703197" y="3831280"/>
            <a:ext cx="3059618" cy="472131"/>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fontAlgn="ctr"/>
            <a:endParaRPr lang="en-US" altLang="zh-CN" sz="31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文本框 11"/>
          <p:cNvSpPr txBox="1"/>
          <p:nvPr/>
        </p:nvSpPr>
        <p:spPr bwMode="gray">
          <a:xfrm>
            <a:off x="373096" y="3025402"/>
            <a:ext cx="1910202" cy="1015214"/>
          </a:xfrm>
          <a:prstGeom prst="rect">
            <a:avLst/>
          </a:prstGeom>
          <a:noFill/>
        </p:spPr>
        <p:txBody>
          <a:bodyPr wrap="square" rtlCol="0">
            <a:spAutoFit/>
          </a:bodyPr>
          <a:lstStyle/>
          <a:p>
            <a:pPr algn="r" defTabSz="1218418" fontAlgn="ctr"/>
            <a:r>
              <a:rPr lang="en-US" sz="1998" b="1" dirty="0" smtClean="0">
                <a:latin typeface="Huawei Sans" panose="020C0503030203020204" pitchFamily="34" charset="0"/>
              </a:rPr>
              <a:t>SNMP</a:t>
            </a:r>
          </a:p>
          <a:p>
            <a:pPr algn="r" defTabSz="1218418" fontAlgn="ctr"/>
            <a:r>
              <a:rPr lang="en-US" sz="1200" dirty="0" smtClean="0">
                <a:solidFill>
                  <a:schemeClr val="bg1">
                    <a:lumMod val="50000"/>
                  </a:schemeClr>
                </a:solidFill>
                <a:latin typeface="Huawei Sans" panose="020C0503030203020204" pitchFamily="34" charset="0"/>
              </a:rPr>
              <a:t>Network data collection within minutes</a:t>
            </a:r>
          </a:p>
          <a:p>
            <a:pPr algn="r" defTabSz="1218418" fontAlgn="ctr"/>
            <a:endParaRPr lang="en-US" altLang="zh-CN" sz="15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箭头连接符 12"/>
          <p:cNvCxnSpPr/>
          <p:nvPr/>
        </p:nvCxnSpPr>
        <p:spPr bwMode="gray">
          <a:xfrm>
            <a:off x="2243828" y="2918336"/>
            <a:ext cx="0" cy="798527"/>
          </a:xfrm>
          <a:prstGeom prst="straightConnector1">
            <a:avLst/>
          </a:prstGeom>
          <a:noFill/>
          <a:ln w="28575" algn="ctr">
            <a:solidFill>
              <a:schemeClr val="bg1">
                <a:lumMod val="50000"/>
              </a:schemeClr>
            </a:solidFill>
            <a:round/>
            <a:headEnd type="triangle" w="med" len="med"/>
            <a:tailEnd type="none" w="med" len="med"/>
          </a:ln>
        </p:spPr>
      </p:cxnSp>
      <p:sp>
        <p:nvSpPr>
          <p:cNvPr id="14" name="矩形 13"/>
          <p:cNvSpPr/>
          <p:nvPr/>
        </p:nvSpPr>
        <p:spPr bwMode="gray">
          <a:xfrm>
            <a:off x="2834510" y="1954721"/>
            <a:ext cx="1805879" cy="1677470"/>
          </a:xfrm>
          <a:prstGeom prst="rect">
            <a:avLst/>
          </a:prstGeom>
          <a:solidFill>
            <a:schemeClr val="bg1"/>
          </a:solidFill>
          <a:ln w="9525" cap="flat" cmpd="sng" algn="ctr">
            <a:solidFill>
              <a:schemeClr val="bg1">
                <a:lumMod val="75000"/>
              </a:schemeClr>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Topology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Performance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Alarm management</a:t>
            </a:r>
          </a:p>
          <a:p>
            <a:pPr marL="176213" indent="-176213" fontAlgn="ctr">
              <a:lnSpc>
                <a:spcPts val="1800"/>
              </a:lnSpc>
              <a:buFont typeface="Arial" panose="020B0604020202020204" pitchFamily="34" charset="0"/>
              <a:buChar char="•"/>
            </a:pPr>
            <a:r>
              <a:rPr lang="en-US" sz="1200" dirty="0" smtClean="0">
                <a:solidFill>
                  <a:schemeClr val="bg1">
                    <a:lumMod val="50000"/>
                  </a:schemeClr>
                </a:solidFill>
                <a:latin typeface="Huawei Sans" panose="020C0503030203020204" pitchFamily="34" charset="0"/>
              </a:rPr>
              <a:t>Configuration management</a:t>
            </a:r>
            <a:endParaRPr lang="en-US" sz="1200" dirty="0">
              <a:solidFill>
                <a:schemeClr val="bg1">
                  <a:lumMod val="50000"/>
                </a:schemeClr>
              </a:solidFill>
              <a:latin typeface="Huawei Sans" panose="020C0503030203020204" pitchFamily="34" charset="0"/>
            </a:endParaRPr>
          </a:p>
        </p:txBody>
      </p:sp>
      <p:sp>
        <p:nvSpPr>
          <p:cNvPr id="15" name="矩形 14"/>
          <p:cNvSpPr/>
          <p:nvPr/>
        </p:nvSpPr>
        <p:spPr bwMode="gray">
          <a:xfrm>
            <a:off x="5377724" y="4310444"/>
            <a:ext cx="6169008" cy="1856919"/>
          </a:xfrm>
          <a:prstGeom prst="rect">
            <a:avLst/>
          </a:prstGeom>
          <a:noFill/>
        </p:spPr>
        <p:txBody>
          <a:bodyPr wrap="square" rtlCol="0">
            <a:spAutoFit/>
          </a:bodyPr>
          <a:lstStyle/>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Experience visibility: </a:t>
            </a:r>
            <a:r>
              <a:rPr lang="en-US" sz="1200" dirty="0" smtClean="0">
                <a:latin typeface="Huawei Sans" panose="020C0503030203020204" pitchFamily="34" charset="0"/>
              </a:rPr>
              <a:t>Telemetry-based second-level data collection, enabling visible experience for each client, in each application, and at each moment.</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Identification of potential faults and location of root causes within minutes:</a:t>
            </a:r>
            <a:endParaRPr lang="en-US" altLang="zh-CN" sz="1200" b="1" dirty="0" smtClean="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61950" lvl="1" indent="-180975" defTabSz="1218418" fontAlgn="ctr">
              <a:spcAft>
                <a:spcPts val="200"/>
              </a:spcAft>
              <a:buFont typeface="Huawei Sans" panose="020C0503030203020204" pitchFamily="34" charset="0"/>
              <a:buChar char="▫"/>
            </a:pPr>
            <a:r>
              <a:rPr lang="en-US" sz="1200" dirty="0" smtClean="0">
                <a:latin typeface="Huawei Sans" panose="020C0503030203020204" pitchFamily="34" charset="0"/>
              </a:rPr>
              <a:t>Identification of potential faults based on dynamic baselines and big data correlation analysis.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361950" lvl="1" indent="-180975" defTabSz="1218418" fontAlgn="ctr">
              <a:spcAft>
                <a:spcPts val="200"/>
              </a:spcAft>
              <a:buFont typeface="Huawei Sans" panose="020C0503030203020204" pitchFamily="34" charset="0"/>
              <a:buChar char="▫"/>
            </a:pPr>
            <a:r>
              <a:rPr lang="en-US" sz="1200" dirty="0" smtClean="0">
                <a:latin typeface="Huawei Sans" panose="020C0503030203020204" pitchFamily="34" charset="0"/>
              </a:rPr>
              <a:t>KPI correlation analysis and protocol trace, helping accurately locate root causes of faults.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80849" indent="-180849" defTabSz="1218418" fontAlgn="ctr">
              <a:spcAft>
                <a:spcPts val="200"/>
              </a:spcAft>
              <a:buFont typeface="Arial" panose="020B0604020202020204" pitchFamily="34" charset="0"/>
              <a:buChar char="•"/>
            </a:pPr>
            <a:r>
              <a:rPr lang="en-US" sz="1200" b="1" dirty="0" smtClean="0">
                <a:solidFill>
                  <a:srgbClr val="C7000B"/>
                </a:solidFill>
                <a:latin typeface="Huawei Sans" panose="020C0503030203020204" pitchFamily="34" charset="0"/>
              </a:rPr>
              <a:t>Predictive network optimization: </a:t>
            </a:r>
            <a:r>
              <a:rPr lang="en-US" sz="1200" dirty="0" smtClean="0">
                <a:latin typeface="Huawei Sans" panose="020C0503030203020204" pitchFamily="34" charset="0"/>
              </a:rPr>
              <a:t>intelligently analyzes load trends of APs through AI algorithms, implementing predictive optimization of wireless networks.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矩形 16"/>
          <p:cNvSpPr/>
          <p:nvPr/>
        </p:nvSpPr>
        <p:spPr bwMode="gray">
          <a:xfrm>
            <a:off x="576498" y="2486405"/>
            <a:ext cx="1524776" cy="307648"/>
          </a:xfrm>
          <a:prstGeom prst="rect">
            <a:avLst/>
          </a:prstGeom>
          <a:noFill/>
        </p:spPr>
        <p:txBody>
          <a:bodyPr wrap="non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1217982" fontAlgn="ctr">
              <a:spcAft>
                <a:spcPts val="0"/>
              </a:spcAft>
            </a:pPr>
            <a:r>
              <a:rPr lang="en-US" sz="1399" dirty="0" smtClean="0">
                <a:solidFill>
                  <a:schemeClr val="bg1">
                    <a:lumMod val="50000"/>
                  </a:schemeClr>
                </a:solidFill>
                <a:latin typeface="Huawei Sans" panose="020C0503030203020204" pitchFamily="34" charset="0"/>
              </a:rPr>
              <a:t>Traditional NMS</a:t>
            </a:r>
            <a:endParaRPr lang="en-US" altLang="zh-CN" sz="1399"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9"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25589" y="3942648"/>
            <a:ext cx="304815" cy="249395"/>
          </a:xfrm>
          <a:prstGeom prst="rect">
            <a:avLst/>
          </a:prstGeom>
        </p:spPr>
      </p:pic>
      <p:pic>
        <p:nvPicPr>
          <p:cNvPr id="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080599" y="3942648"/>
            <a:ext cx="304815" cy="249395"/>
          </a:xfrm>
          <a:prstGeom prst="rect">
            <a:avLst/>
          </a:prstGeom>
          <a:noFill/>
        </p:spPr>
      </p:pic>
      <p:pic>
        <p:nvPicPr>
          <p:cNvPr id="21" name="图片 76" descr="接入交换机.png"/>
          <p:cNvPicPr>
            <a:picLocks noChangeAspect="1"/>
          </p:cNvPicPr>
          <p:nvPr/>
        </p:nvPicPr>
        <p:blipFill>
          <a:blip r:embed="rId5" cstate="print"/>
          <a:stretch>
            <a:fillRect/>
          </a:stretch>
        </p:blipFill>
        <p:spPr bwMode="gray">
          <a:xfrm>
            <a:off x="2653094" y="3942648"/>
            <a:ext cx="304815" cy="249395"/>
          </a:xfrm>
          <a:prstGeom prst="rect">
            <a:avLst/>
          </a:prstGeom>
        </p:spPr>
      </p:pic>
      <p:pic>
        <p:nvPicPr>
          <p:cNvPr id="22" name="图片 105" descr="AP.png"/>
          <p:cNvPicPr>
            <a:picLocks noChangeAspect="1"/>
          </p:cNvPicPr>
          <p:nvPr/>
        </p:nvPicPr>
        <p:blipFill>
          <a:blip r:embed="rId6" cstate="print"/>
          <a:stretch>
            <a:fillRect/>
          </a:stretch>
        </p:blipFill>
        <p:spPr bwMode="gray">
          <a:xfrm>
            <a:off x="935609" y="3942648"/>
            <a:ext cx="304815" cy="249395"/>
          </a:xfrm>
          <a:prstGeom prst="rect">
            <a:avLst/>
          </a:prstGeom>
        </p:spPr>
      </p:pic>
      <p:pic>
        <p:nvPicPr>
          <p:cNvPr id="23" name="图片 102" descr="AC-蓝.png"/>
          <p:cNvPicPr>
            <a:picLocks noChangeAspect="1"/>
          </p:cNvPicPr>
          <p:nvPr/>
        </p:nvPicPr>
        <p:blipFill>
          <a:blip r:embed="rId7" cstate="print"/>
          <a:stretch>
            <a:fillRect/>
          </a:stretch>
        </p:blipFill>
        <p:spPr bwMode="gray">
          <a:xfrm>
            <a:off x="1508104" y="3942648"/>
            <a:ext cx="304815" cy="249395"/>
          </a:xfrm>
          <a:prstGeom prst="rect">
            <a:avLst/>
          </a:prstGeom>
        </p:spPr>
      </p:pic>
      <p:sp>
        <p:nvSpPr>
          <p:cNvPr id="24" name="文本框 23"/>
          <p:cNvSpPr txBox="1"/>
          <p:nvPr/>
        </p:nvSpPr>
        <p:spPr bwMode="gray">
          <a:xfrm>
            <a:off x="6352179" y="3025372"/>
            <a:ext cx="1874911" cy="1015214"/>
          </a:xfrm>
          <a:prstGeom prst="rect">
            <a:avLst/>
          </a:prstGeom>
          <a:noFill/>
        </p:spPr>
        <p:txBody>
          <a:bodyPr wrap="square" rtlCol="0">
            <a:spAutoFit/>
          </a:bodyPr>
          <a:lstStyle/>
          <a:p>
            <a:pPr algn="r" defTabSz="1218418" fontAlgn="ctr"/>
            <a:r>
              <a:rPr lang="en-US" sz="1998" b="1" dirty="0" smtClean="0">
                <a:solidFill>
                  <a:srgbClr val="C7000B"/>
                </a:solidFill>
                <a:latin typeface="Huawei Sans" panose="020C0503030203020204" pitchFamily="34" charset="0"/>
              </a:rPr>
              <a:t>Telemetry</a:t>
            </a:r>
          </a:p>
          <a:p>
            <a:pPr algn="r" defTabSz="1218418" fontAlgn="ctr"/>
            <a:r>
              <a:rPr lang="en-US" sz="1200" dirty="0" smtClean="0">
                <a:latin typeface="Huawei Sans" panose="020C0503030203020204" pitchFamily="34" charset="0"/>
              </a:rPr>
              <a:t>Network data collection within seconds</a:t>
            </a:r>
          </a:p>
          <a:p>
            <a:pPr algn="r" defTabSz="1218418" fontAlgn="ctr"/>
            <a:endParaRPr lang="en-US" altLang="zh-CN" sz="1599"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 name="直接箭头连接符 24"/>
          <p:cNvCxnSpPr/>
          <p:nvPr/>
        </p:nvCxnSpPr>
        <p:spPr bwMode="gray">
          <a:xfrm>
            <a:off x="8220029" y="2918336"/>
            <a:ext cx="0" cy="798527"/>
          </a:xfrm>
          <a:prstGeom prst="straightConnector1">
            <a:avLst/>
          </a:prstGeom>
          <a:noFill/>
          <a:ln w="28575" algn="ctr">
            <a:solidFill>
              <a:srgbClr val="C7000B"/>
            </a:solidFill>
            <a:round/>
            <a:headEnd type="triangle" w="med" len="med"/>
            <a:tailEnd type="none" w="med" len="med"/>
          </a:ln>
        </p:spPr>
      </p:cxnSp>
      <p:sp>
        <p:nvSpPr>
          <p:cNvPr id="26" name="矩形 25"/>
          <p:cNvSpPr/>
          <p:nvPr/>
        </p:nvSpPr>
        <p:spPr bwMode="gray">
          <a:xfrm>
            <a:off x="9426975" y="1954721"/>
            <a:ext cx="1988099" cy="1876956"/>
          </a:xfrm>
          <a:prstGeom prst="rect">
            <a:avLst/>
          </a:prstGeom>
          <a:solidFill>
            <a:schemeClr val="bg1"/>
          </a:solidFill>
          <a:ln w="9525" cap="flat" cmpd="sng" algn="ctr">
            <a:solidFill>
              <a:srgbClr val="94DAE2"/>
            </a:solidFill>
            <a:prstDash val="solid"/>
            <a:miter lim="800000"/>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Visualized experience management</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User journey playback</a:t>
            </a:r>
            <a:endParaRPr lang="en-US" altLang="zh-CN" sz="1200" kern="0"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Identification of potential faults</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Location of root causes</a:t>
            </a:r>
          </a:p>
          <a:p>
            <a:pPr marL="176213" indent="-176213" fontAlgn="ctr">
              <a:lnSpc>
                <a:spcPts val="1800"/>
              </a:lnSpc>
              <a:buFont typeface="Arial" panose="020B0604020202020204" pitchFamily="34" charset="0"/>
              <a:buChar char="•"/>
            </a:pPr>
            <a:r>
              <a:rPr lang="en-US" sz="1200" dirty="0" smtClean="0">
                <a:solidFill>
                  <a:srgbClr val="1D1D1A"/>
                </a:solidFill>
                <a:latin typeface="Huawei Sans" panose="020C0503030203020204" pitchFamily="34" charset="0"/>
              </a:rPr>
              <a:t>Predictive network optimization</a:t>
            </a:r>
            <a:endParaRPr lang="en-US" sz="1200" dirty="0">
              <a:solidFill>
                <a:srgbClr val="1D1D1A"/>
              </a:solidFill>
              <a:latin typeface="Huawei Sans" panose="020C0503030203020204" pitchFamily="34" charset="0"/>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232842" y="2301044"/>
            <a:ext cx="1574850" cy="524950"/>
          </a:xfrm>
          <a:prstGeom prst="rect">
            <a:avLst/>
          </a:prstGeom>
        </p:spPr>
      </p:pic>
      <p:sp>
        <p:nvSpPr>
          <p:cNvPr id="28" name="矩形 27"/>
          <p:cNvSpPr/>
          <p:nvPr/>
        </p:nvSpPr>
        <p:spPr bwMode="gray">
          <a:xfrm>
            <a:off x="6571488" y="3889031"/>
            <a:ext cx="3059618" cy="423910"/>
          </a:xfrm>
          <a:prstGeom prst="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418" fontAlgn="ctr"/>
            <a:endParaRPr lang="en-US" altLang="zh-CN" sz="3199"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93880" y="3990773"/>
            <a:ext cx="304815" cy="249395"/>
          </a:xfrm>
          <a:prstGeom prst="rect">
            <a:avLst/>
          </a:prstGeom>
        </p:spPr>
      </p:pic>
      <p:pic>
        <p:nvPicPr>
          <p:cNvPr id="3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7948890" y="3990773"/>
            <a:ext cx="304815" cy="249395"/>
          </a:xfrm>
          <a:prstGeom prst="rect">
            <a:avLst/>
          </a:prstGeom>
          <a:noFill/>
        </p:spPr>
      </p:pic>
      <p:pic>
        <p:nvPicPr>
          <p:cNvPr id="32" name="图片 76" descr="接入交换机.png"/>
          <p:cNvPicPr>
            <a:picLocks noChangeAspect="1"/>
          </p:cNvPicPr>
          <p:nvPr/>
        </p:nvPicPr>
        <p:blipFill>
          <a:blip r:embed="rId5" cstate="print"/>
          <a:stretch>
            <a:fillRect/>
          </a:stretch>
        </p:blipFill>
        <p:spPr bwMode="gray">
          <a:xfrm>
            <a:off x="8521385" y="3990773"/>
            <a:ext cx="304815" cy="249395"/>
          </a:xfrm>
          <a:prstGeom prst="rect">
            <a:avLst/>
          </a:prstGeom>
        </p:spPr>
      </p:pic>
      <p:pic>
        <p:nvPicPr>
          <p:cNvPr id="33" name="图片 105" descr="AP.png"/>
          <p:cNvPicPr>
            <a:picLocks noChangeAspect="1"/>
          </p:cNvPicPr>
          <p:nvPr/>
        </p:nvPicPr>
        <p:blipFill>
          <a:blip r:embed="rId6" cstate="print"/>
          <a:stretch>
            <a:fillRect/>
          </a:stretch>
        </p:blipFill>
        <p:spPr bwMode="gray">
          <a:xfrm>
            <a:off x="6803900" y="3990773"/>
            <a:ext cx="304815" cy="249395"/>
          </a:xfrm>
          <a:prstGeom prst="rect">
            <a:avLst/>
          </a:prstGeom>
        </p:spPr>
      </p:pic>
      <p:pic>
        <p:nvPicPr>
          <p:cNvPr id="34" name="图片 102" descr="AC-蓝.png"/>
          <p:cNvPicPr>
            <a:picLocks noChangeAspect="1"/>
          </p:cNvPicPr>
          <p:nvPr/>
        </p:nvPicPr>
        <p:blipFill>
          <a:blip r:embed="rId7" cstate="print"/>
          <a:stretch>
            <a:fillRect/>
          </a:stretch>
        </p:blipFill>
        <p:spPr bwMode="gray">
          <a:xfrm>
            <a:off x="7376395" y="3990773"/>
            <a:ext cx="304815" cy="249395"/>
          </a:xfrm>
          <a:prstGeom prst="rect">
            <a:avLst/>
          </a:prstGeom>
        </p:spPr>
      </p:pic>
      <p:pic>
        <p:nvPicPr>
          <p:cNvPr id="35" name="图片 72" descr="交换机.png"/>
          <p:cNvPicPr>
            <a:picLocks noChangeAspect="1"/>
          </p:cNvPicPr>
          <p:nvPr/>
        </p:nvPicPr>
        <p:blipFill>
          <a:blip r:embed="rId9" cstate="print"/>
          <a:stretch>
            <a:fillRect/>
          </a:stretch>
        </p:blipFill>
        <p:spPr bwMode="gray">
          <a:xfrm>
            <a:off x="2058882" y="2494051"/>
            <a:ext cx="404368" cy="331943"/>
          </a:xfrm>
          <a:prstGeom prst="rect">
            <a:avLst/>
          </a:prstGeom>
        </p:spPr>
      </p:pic>
      <p:sp>
        <p:nvSpPr>
          <p:cNvPr id="36" name="任意多边形 35"/>
          <p:cNvSpPr/>
          <p:nvPr/>
        </p:nvSpPr>
        <p:spPr bwMode="gray">
          <a:xfrm rot="5400000" flipV="1">
            <a:off x="8161364" y="2549123"/>
            <a:ext cx="1839442" cy="65064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2042390"/>
              <a:gd name="connsiteY0" fmla="*/ 0 h 659976"/>
              <a:gd name="connsiteX1" fmla="*/ 0 w 2042390"/>
              <a:gd name="connsiteY1" fmla="*/ 659976 h 659976"/>
              <a:gd name="connsiteX2" fmla="*/ 2042390 w 2042390"/>
              <a:gd name="connsiteY2" fmla="*/ 480554 h 659976"/>
              <a:gd name="connsiteX3" fmla="*/ 602404 w 2042390"/>
              <a:gd name="connsiteY3" fmla="*/ 0 h 659976"/>
              <a:gd name="connsiteX0" fmla="*/ 4898426 w 6338412"/>
              <a:gd name="connsiteY0" fmla="*/ 0 h 507739"/>
              <a:gd name="connsiteX1" fmla="*/ 0 w 6338412"/>
              <a:gd name="connsiteY1" fmla="*/ 507739 h 507739"/>
              <a:gd name="connsiteX2" fmla="*/ 6338412 w 6338412"/>
              <a:gd name="connsiteY2" fmla="*/ 480554 h 507739"/>
              <a:gd name="connsiteX3" fmla="*/ 4898426 w 6338412"/>
              <a:gd name="connsiteY3" fmla="*/ 0 h 507739"/>
              <a:gd name="connsiteX0" fmla="*/ 4203860 w 6338412"/>
              <a:gd name="connsiteY0" fmla="*/ 0 h 627354"/>
              <a:gd name="connsiteX1" fmla="*/ 0 w 6338412"/>
              <a:gd name="connsiteY1" fmla="*/ 627354 h 627354"/>
              <a:gd name="connsiteX2" fmla="*/ 6338412 w 6338412"/>
              <a:gd name="connsiteY2" fmla="*/ 600169 h 627354"/>
              <a:gd name="connsiteX3" fmla="*/ 4203860 w 6338412"/>
              <a:gd name="connsiteY3"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338412"/>
              <a:gd name="connsiteY0" fmla="*/ 0 h 627354"/>
              <a:gd name="connsiteX1" fmla="*/ 0 w 6338412"/>
              <a:gd name="connsiteY1" fmla="*/ 627354 h 627354"/>
              <a:gd name="connsiteX2" fmla="*/ 6338412 w 6338412"/>
              <a:gd name="connsiteY2" fmla="*/ 600169 h 627354"/>
              <a:gd name="connsiteX3" fmla="*/ 4883586 w 6338412"/>
              <a:gd name="connsiteY3" fmla="*/ 6442 h 627354"/>
              <a:gd name="connsiteX4" fmla="*/ 4203860 w 6338412"/>
              <a:gd name="connsiteY4" fmla="*/ 0 h 627354"/>
              <a:gd name="connsiteX0" fmla="*/ 4203860 w 6261238"/>
              <a:gd name="connsiteY0" fmla="*/ 0 h 627354"/>
              <a:gd name="connsiteX1" fmla="*/ 0 w 6261238"/>
              <a:gd name="connsiteY1" fmla="*/ 627354 h 627354"/>
              <a:gd name="connsiteX2" fmla="*/ 6261238 w 6261238"/>
              <a:gd name="connsiteY2" fmla="*/ 605606 h 627354"/>
              <a:gd name="connsiteX3" fmla="*/ 4883586 w 6261238"/>
              <a:gd name="connsiteY3" fmla="*/ 6442 h 627354"/>
              <a:gd name="connsiteX4" fmla="*/ 4203860 w 6261238"/>
              <a:gd name="connsiteY4" fmla="*/ 0 h 627354"/>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883586 w 6261238"/>
              <a:gd name="connsiteY3" fmla="*/ 0 h 620912"/>
              <a:gd name="connsiteX4" fmla="*/ 3732241 w 6261238"/>
              <a:gd name="connsiteY4" fmla="*/ 4432 h 620912"/>
              <a:gd name="connsiteX0" fmla="*/ 3732241 w 6261238"/>
              <a:gd name="connsiteY0" fmla="*/ 4432 h 620912"/>
              <a:gd name="connsiteX1" fmla="*/ 0 w 6261238"/>
              <a:gd name="connsiteY1" fmla="*/ 620912 h 620912"/>
              <a:gd name="connsiteX2" fmla="*/ 6261238 w 6261238"/>
              <a:gd name="connsiteY2" fmla="*/ 599164 h 620912"/>
              <a:gd name="connsiteX3" fmla="*/ 4660639 w 6261238"/>
              <a:gd name="connsiteY3" fmla="*/ 0 h 620912"/>
              <a:gd name="connsiteX4" fmla="*/ 3732241 w 6261238"/>
              <a:gd name="connsiteY4" fmla="*/ 4432 h 620912"/>
              <a:gd name="connsiteX0" fmla="*/ 4049512 w 6261238"/>
              <a:gd name="connsiteY0" fmla="*/ 0 h 638228"/>
              <a:gd name="connsiteX1" fmla="*/ 0 w 6261238"/>
              <a:gd name="connsiteY1" fmla="*/ 638228 h 638228"/>
              <a:gd name="connsiteX2" fmla="*/ 6261238 w 6261238"/>
              <a:gd name="connsiteY2" fmla="*/ 616480 h 638228"/>
              <a:gd name="connsiteX3" fmla="*/ 4660639 w 6261238"/>
              <a:gd name="connsiteY3" fmla="*/ 17316 h 638228"/>
              <a:gd name="connsiteX4" fmla="*/ 4049512 w 6261238"/>
              <a:gd name="connsiteY4" fmla="*/ 0 h 638228"/>
              <a:gd name="connsiteX0" fmla="*/ 4049512 w 6261238"/>
              <a:gd name="connsiteY0" fmla="*/ 0 h 638228"/>
              <a:gd name="connsiteX1" fmla="*/ 0 w 6261238"/>
              <a:gd name="connsiteY1" fmla="*/ 638228 h 638228"/>
              <a:gd name="connsiteX2" fmla="*/ 6261238 w 6261238"/>
              <a:gd name="connsiteY2" fmla="*/ 616480 h 638228"/>
              <a:gd name="connsiteX3" fmla="*/ 4652065 w 6261238"/>
              <a:gd name="connsiteY3" fmla="*/ 8254 h 638228"/>
              <a:gd name="connsiteX4" fmla="*/ 4049512 w 6261238"/>
              <a:gd name="connsiteY4" fmla="*/ 0 h 638228"/>
              <a:gd name="connsiteX0" fmla="*/ 4049512 w 6261238"/>
              <a:gd name="connsiteY0" fmla="*/ 808 h 639036"/>
              <a:gd name="connsiteX1" fmla="*/ 0 w 6261238"/>
              <a:gd name="connsiteY1" fmla="*/ 639036 h 639036"/>
              <a:gd name="connsiteX2" fmla="*/ 6261238 w 6261238"/>
              <a:gd name="connsiteY2" fmla="*/ 617288 h 639036"/>
              <a:gd name="connsiteX3" fmla="*/ 4632057 w 6261238"/>
              <a:gd name="connsiteY3" fmla="*/ 0 h 639036"/>
              <a:gd name="connsiteX4" fmla="*/ 4049512 w 6261238"/>
              <a:gd name="connsiteY4" fmla="*/ 808 h 639036"/>
              <a:gd name="connsiteX0" fmla="*/ 4232634 w 6261238"/>
              <a:gd name="connsiteY0" fmla="*/ 0 h 670850"/>
              <a:gd name="connsiteX1" fmla="*/ 0 w 6261238"/>
              <a:gd name="connsiteY1" fmla="*/ 670850 h 670850"/>
              <a:gd name="connsiteX2" fmla="*/ 6261238 w 6261238"/>
              <a:gd name="connsiteY2" fmla="*/ 649102 h 670850"/>
              <a:gd name="connsiteX3" fmla="*/ 4632057 w 6261238"/>
              <a:gd name="connsiteY3" fmla="*/ 31814 h 670850"/>
              <a:gd name="connsiteX4" fmla="*/ 4232634 w 6261238"/>
              <a:gd name="connsiteY4" fmla="*/ 0 h 670850"/>
              <a:gd name="connsiteX0" fmla="*/ 4232634 w 6261238"/>
              <a:gd name="connsiteY0" fmla="*/ 807 h 671657"/>
              <a:gd name="connsiteX1" fmla="*/ 0 w 6261238"/>
              <a:gd name="connsiteY1" fmla="*/ 671657 h 671657"/>
              <a:gd name="connsiteX2" fmla="*/ 6261238 w 6261238"/>
              <a:gd name="connsiteY2" fmla="*/ 649909 h 671657"/>
              <a:gd name="connsiteX3" fmla="*/ 4595441 w 6261238"/>
              <a:gd name="connsiteY3" fmla="*/ 0 h 671657"/>
              <a:gd name="connsiteX4" fmla="*/ 4232634 w 6261238"/>
              <a:gd name="connsiteY4" fmla="*/ 807 h 671657"/>
              <a:gd name="connsiteX0" fmla="*/ 1286382 w 3314986"/>
              <a:gd name="connsiteY0" fmla="*/ 807 h 649909"/>
              <a:gd name="connsiteX1" fmla="*/ 0 w 3314986"/>
              <a:gd name="connsiteY1" fmla="*/ 407055 h 649909"/>
              <a:gd name="connsiteX2" fmla="*/ 3314986 w 3314986"/>
              <a:gd name="connsiteY2" fmla="*/ 649909 h 649909"/>
              <a:gd name="connsiteX3" fmla="*/ 1649189 w 3314986"/>
              <a:gd name="connsiteY3" fmla="*/ 0 h 649909"/>
              <a:gd name="connsiteX4" fmla="*/ 1286382 w 3314986"/>
              <a:gd name="connsiteY4" fmla="*/ 807 h 649909"/>
              <a:gd name="connsiteX0" fmla="*/ 1286382 w 3087099"/>
              <a:gd name="connsiteY0" fmla="*/ 807 h 410680"/>
              <a:gd name="connsiteX1" fmla="*/ 0 w 3087099"/>
              <a:gd name="connsiteY1" fmla="*/ 407055 h 410680"/>
              <a:gd name="connsiteX2" fmla="*/ 3087099 w 3087099"/>
              <a:gd name="connsiteY2" fmla="*/ 410680 h 410680"/>
              <a:gd name="connsiteX3" fmla="*/ 1649189 w 3087099"/>
              <a:gd name="connsiteY3" fmla="*/ 0 h 410680"/>
              <a:gd name="connsiteX4" fmla="*/ 1286382 w 3087099"/>
              <a:gd name="connsiteY4" fmla="*/ 807 h 410680"/>
              <a:gd name="connsiteX0" fmla="*/ 1286382 w 3709719"/>
              <a:gd name="connsiteY0" fmla="*/ 807 h 407055"/>
              <a:gd name="connsiteX1" fmla="*/ 0 w 3709719"/>
              <a:gd name="connsiteY1" fmla="*/ 407055 h 407055"/>
              <a:gd name="connsiteX2" fmla="*/ 3709719 w 3709719"/>
              <a:gd name="connsiteY2" fmla="*/ 350873 h 407055"/>
              <a:gd name="connsiteX3" fmla="*/ 1649189 w 3709719"/>
              <a:gd name="connsiteY3" fmla="*/ 0 h 407055"/>
              <a:gd name="connsiteX4" fmla="*/ 1286382 w 3709719"/>
              <a:gd name="connsiteY4" fmla="*/ 807 h 407055"/>
              <a:gd name="connsiteX0" fmla="*/ 1616004 w 4039341"/>
              <a:gd name="connsiteY0" fmla="*/ 807 h 354044"/>
              <a:gd name="connsiteX1" fmla="*/ 0 w 4039341"/>
              <a:gd name="connsiteY1" fmla="*/ 354044 h 354044"/>
              <a:gd name="connsiteX2" fmla="*/ 4039341 w 4039341"/>
              <a:gd name="connsiteY2" fmla="*/ 350873 h 354044"/>
              <a:gd name="connsiteX3" fmla="*/ 1978811 w 4039341"/>
              <a:gd name="connsiteY3" fmla="*/ 0 h 354044"/>
              <a:gd name="connsiteX4" fmla="*/ 1616004 w 4039341"/>
              <a:gd name="connsiteY4" fmla="*/ 807 h 354044"/>
              <a:gd name="connsiteX0" fmla="*/ 1616004 w 4063764"/>
              <a:gd name="connsiteY0" fmla="*/ 807 h 412041"/>
              <a:gd name="connsiteX1" fmla="*/ 0 w 4063764"/>
              <a:gd name="connsiteY1" fmla="*/ 354044 h 412041"/>
              <a:gd name="connsiteX2" fmla="*/ 4063765 w 4063764"/>
              <a:gd name="connsiteY2" fmla="*/ 412041 h 412041"/>
              <a:gd name="connsiteX3" fmla="*/ 1978811 w 4063764"/>
              <a:gd name="connsiteY3" fmla="*/ 0 h 412041"/>
              <a:gd name="connsiteX4" fmla="*/ 1616004 w 4063764"/>
              <a:gd name="connsiteY4" fmla="*/ 807 h 412041"/>
              <a:gd name="connsiteX0" fmla="*/ 1603796 w 4051556"/>
              <a:gd name="connsiteY0" fmla="*/ 807 h 412041"/>
              <a:gd name="connsiteX1" fmla="*/ 0 w 4051556"/>
              <a:gd name="connsiteY1" fmla="*/ 409773 h 412041"/>
              <a:gd name="connsiteX2" fmla="*/ 4051557 w 4051556"/>
              <a:gd name="connsiteY2" fmla="*/ 412041 h 412041"/>
              <a:gd name="connsiteX3" fmla="*/ 1966603 w 4051556"/>
              <a:gd name="connsiteY3" fmla="*/ 0 h 412041"/>
              <a:gd name="connsiteX4" fmla="*/ 1603796 w 4051556"/>
              <a:gd name="connsiteY4" fmla="*/ 807 h 412041"/>
              <a:gd name="connsiteX0" fmla="*/ 1127675 w 4051556"/>
              <a:gd name="connsiteY0" fmla="*/ 0 h 464245"/>
              <a:gd name="connsiteX1" fmla="*/ 0 w 4051556"/>
              <a:gd name="connsiteY1" fmla="*/ 461977 h 464245"/>
              <a:gd name="connsiteX2" fmla="*/ 4051557 w 4051556"/>
              <a:gd name="connsiteY2" fmla="*/ 464245 h 464245"/>
              <a:gd name="connsiteX3" fmla="*/ 1966603 w 4051556"/>
              <a:gd name="connsiteY3" fmla="*/ 52204 h 464245"/>
              <a:gd name="connsiteX4" fmla="*/ 1127675 w 4051556"/>
              <a:gd name="connsiteY4" fmla="*/ 0 h 464245"/>
              <a:gd name="connsiteX0" fmla="*/ 1127675 w 4051556"/>
              <a:gd name="connsiteY0" fmla="*/ 0 h 464245"/>
              <a:gd name="connsiteX1" fmla="*/ 0 w 4051556"/>
              <a:gd name="connsiteY1" fmla="*/ 461977 h 464245"/>
              <a:gd name="connsiteX2" fmla="*/ 4051557 w 4051556"/>
              <a:gd name="connsiteY2" fmla="*/ 464245 h 464245"/>
              <a:gd name="connsiteX3" fmla="*/ 1875040 w 4051556"/>
              <a:gd name="connsiteY3" fmla="*/ 4630 h 464245"/>
              <a:gd name="connsiteX4" fmla="*/ 1127675 w 4051556"/>
              <a:gd name="connsiteY4" fmla="*/ 0 h 46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556" h="464245">
                <a:moveTo>
                  <a:pt x="1127675" y="0"/>
                </a:moveTo>
                <a:lnTo>
                  <a:pt x="0" y="461977"/>
                </a:lnTo>
                <a:lnTo>
                  <a:pt x="4051557" y="464245"/>
                </a:lnTo>
                <a:lnTo>
                  <a:pt x="1875040" y="4630"/>
                </a:lnTo>
                <a:lnTo>
                  <a:pt x="1127675" y="0"/>
                </a:lnTo>
                <a:close/>
              </a:path>
            </a:pathLst>
          </a:custGeom>
          <a:gradFill>
            <a:gsLst>
              <a:gs pos="100000">
                <a:schemeClr val="bg1"/>
              </a:gs>
              <a:gs pos="41000">
                <a:srgbClr val="BEE9EE"/>
              </a:gs>
            </a:gsLst>
            <a:lin ang="5400000" scaled="1"/>
          </a:gradFill>
          <a:ln w="12700" cap="flat" cmpd="sng" algn="ctr">
            <a:noFill/>
            <a:prstDash val="solid"/>
            <a:miter lim="800000"/>
          </a:ln>
          <a:effectLst/>
        </p:spPr>
        <p:txBody>
          <a:bodyPr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Right Arrow 157"/>
          <p:cNvSpPr/>
          <p:nvPr/>
        </p:nvSpPr>
        <p:spPr bwMode="gray">
          <a:xfrm>
            <a:off x="4710634" y="3637290"/>
            <a:ext cx="673200" cy="347871"/>
          </a:xfrm>
          <a:prstGeom prst="rightArrow">
            <a:avLst>
              <a:gd name="adj1" fmla="val 64439"/>
              <a:gd name="adj2" fmla="val 50000"/>
            </a:avLst>
          </a:prstGeom>
          <a:gradFill flip="none" rotWithShape="1">
            <a:gsLst>
              <a:gs pos="15000">
                <a:schemeClr val="accent1">
                  <a:lumMod val="5000"/>
                  <a:lumOff val="95000"/>
                  <a:alpha val="0"/>
                </a:schemeClr>
              </a:gs>
              <a:gs pos="81000">
                <a:srgbClr val="94DAE2"/>
              </a:gs>
            </a:gsLst>
            <a:lin ang="0" scaled="1"/>
            <a:tileRect/>
          </a:gradFill>
          <a:ln>
            <a:gradFill flip="none" rotWithShape="1">
              <a:gsLst>
                <a:gs pos="11000">
                  <a:schemeClr val="accent1">
                    <a:lumMod val="0"/>
                    <a:lumOff val="100000"/>
                    <a:alpha val="0"/>
                  </a:schemeClr>
                </a:gs>
                <a:gs pos="74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107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Solution Components: WLAN Planner</a:t>
            </a:r>
            <a:endParaRPr lang="en-US" altLang="zh-CN" dirty="0"/>
          </a:p>
        </p:txBody>
      </p:sp>
      <p:sp>
        <p:nvSpPr>
          <p:cNvPr id="14" name="文本占位符 13"/>
          <p:cNvSpPr>
            <a:spLocks noGrp="1"/>
          </p:cNvSpPr>
          <p:nvPr>
            <p:ph type="body" sz="quarter" idx="10"/>
          </p:nvPr>
        </p:nvSpPr>
        <p:spPr bwMode="gray">
          <a:xfrm>
            <a:off x="455612" y="1052514"/>
            <a:ext cx="11293476" cy="1028930"/>
          </a:xfrm>
        </p:spPr>
        <p:txBody>
          <a:bodyPr/>
          <a:lstStyle/>
          <a:p>
            <a:r>
              <a:rPr lang="en-US" sz="1800" smtClean="0"/>
              <a:t>WLAN Planner is an efficient WLAN network planning tool. It simulates signals to determine APs' deployment positions and signal coverage.</a:t>
            </a:r>
            <a:endParaRPr lang="en-US" sz="1800" dirty="0" smtClean="0"/>
          </a:p>
        </p:txBody>
      </p:sp>
      <p:grpSp>
        <p:nvGrpSpPr>
          <p:cNvPr id="19" name="组合 18"/>
          <p:cNvGrpSpPr/>
          <p:nvPr/>
        </p:nvGrpSpPr>
        <p:grpSpPr bwMode="gray">
          <a:xfrm>
            <a:off x="1421056" y="1914613"/>
            <a:ext cx="9349887" cy="4219170"/>
            <a:chOff x="482236" y="2277424"/>
            <a:chExt cx="6664255" cy="3007269"/>
          </a:xfrm>
        </p:grpSpPr>
        <p:pic>
          <p:nvPicPr>
            <p:cNvPr id="15" name="图片 14"/>
            <p:cNvPicPr>
              <a:picLocks noChangeAspect="1"/>
            </p:cNvPicPr>
            <p:nvPr/>
          </p:nvPicPr>
          <p:blipFill>
            <a:blip r:embed="rId3"/>
            <a:stretch>
              <a:fillRect/>
            </a:stretch>
          </p:blipFill>
          <p:spPr bwMode="gray">
            <a:xfrm>
              <a:off x="482236" y="2277424"/>
              <a:ext cx="6664255" cy="3007269"/>
            </a:xfrm>
            <a:prstGeom prst="rect">
              <a:avLst/>
            </a:prstGeom>
            <a:ln w="12700">
              <a:solidFill>
                <a:schemeClr val="bg1">
                  <a:lumMod val="85000"/>
                </a:schemeClr>
              </a:solidFill>
            </a:ln>
          </p:spPr>
        </p:pic>
        <p:sp>
          <p:nvSpPr>
            <p:cNvPr id="13" name="矩形 12"/>
            <p:cNvSpPr/>
            <p:nvPr/>
          </p:nvSpPr>
          <p:spPr bwMode="gray">
            <a:xfrm>
              <a:off x="1695450" y="2451100"/>
              <a:ext cx="698500" cy="60325"/>
            </a:xfrm>
            <a:prstGeom prst="rect">
              <a:avLst/>
            </a:prstGeom>
            <a:solidFill>
              <a:srgbClr val="F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bwMode="gray">
            <a:xfrm>
              <a:off x="825500" y="2558180"/>
              <a:ext cx="508000" cy="86595"/>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bwMode="gray">
            <a:xfrm>
              <a:off x="901700" y="2279525"/>
              <a:ext cx="508000" cy="82675"/>
            </a:xfrm>
            <a:prstGeom prst="rect">
              <a:avLst/>
            </a:prstGeom>
            <a:solidFill>
              <a:srgbClr val="282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112212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err="1" smtClean="0"/>
              <a:t>CloudCampus</a:t>
            </a:r>
            <a:r>
              <a:rPr lang="en-US" dirty="0" smtClean="0"/>
              <a:t> Solution Components: Network Hardware Products</a:t>
            </a:r>
            <a:endParaRPr lang="en-US" altLang="zh-CN" dirty="0">
              <a:sym typeface="Huawei Sans" panose="020C0503030203020204" pitchFamily="34" charset="0"/>
            </a:endParaRPr>
          </a:p>
        </p:txBody>
      </p:sp>
      <p:sp>
        <p:nvSpPr>
          <p:cNvPr id="4" name="文本框 3"/>
          <p:cNvSpPr txBox="1"/>
          <p:nvPr/>
        </p:nvSpPr>
        <p:spPr bwMode="gray">
          <a:xfrm>
            <a:off x="448449" y="1491084"/>
            <a:ext cx="3999726"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CloudEngine</a:t>
            </a:r>
            <a:r>
              <a:rPr lang="en-US" sz="1600" b="1" dirty="0" smtClean="0">
                <a:solidFill>
                  <a:prstClr val="black"/>
                </a:solidFill>
                <a:latin typeface="Huawei Sans" panose="020C0503030203020204" pitchFamily="34" charset="0"/>
              </a:rPr>
              <a:t> S series switches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 name="直接连接符 394"/>
          <p:cNvCxnSpPr>
            <a:cxnSpLocks noChangeShapeType="1"/>
          </p:cNvCxnSpPr>
          <p:nvPr/>
        </p:nvCxnSpPr>
        <p:spPr bwMode="gray">
          <a:xfrm>
            <a:off x="718561" y="3817171"/>
            <a:ext cx="10771200" cy="0"/>
          </a:xfrm>
          <a:prstGeom prst="line">
            <a:avLst/>
          </a:prstGeom>
          <a:noFill/>
          <a:ln w="19050" algn="ctr">
            <a:solidFill>
              <a:schemeClr val="bg1">
                <a:lumMod val="75000"/>
              </a:schemeClr>
            </a:solidFill>
            <a:prstDash val="sysDot"/>
            <a:round/>
            <a:headEnd/>
            <a:tailEnd/>
          </a:ln>
        </p:spPr>
      </p:cxn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7058" r="19398"/>
          <a:stretch/>
        </p:blipFill>
        <p:spPr bwMode="gray">
          <a:xfrm>
            <a:off x="2086766" y="4331708"/>
            <a:ext cx="978222" cy="1119486"/>
          </a:xfrm>
          <a:prstGeom prst="rect">
            <a:avLst/>
          </a:prstGeom>
        </p:spPr>
      </p:pic>
      <p:pic>
        <p:nvPicPr>
          <p:cNvPr id="9" name="图片 8"/>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l="25948" t="7768" r="27590" b="19963"/>
          <a:stretch/>
        </p:blipFill>
        <p:spPr bwMode="gray">
          <a:xfrm>
            <a:off x="3557937" y="4515345"/>
            <a:ext cx="671197" cy="759257"/>
          </a:xfrm>
          <a:prstGeom prst="rect">
            <a:avLst/>
          </a:prstGeom>
        </p:spPr>
      </p:pic>
      <p:sp>
        <p:nvSpPr>
          <p:cNvPr id="14" name="矩形 13"/>
          <p:cNvSpPr/>
          <p:nvPr/>
        </p:nvSpPr>
        <p:spPr bwMode="gray">
          <a:xfrm>
            <a:off x="448449" y="3920477"/>
            <a:ext cx="2316383"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AirEngine</a:t>
            </a:r>
            <a:r>
              <a:rPr lang="en-US" sz="1600" b="1" dirty="0" smtClean="0">
                <a:solidFill>
                  <a:prstClr val="black"/>
                </a:solidFill>
                <a:latin typeface="Huawei Sans" panose="020C0503030203020204" pitchFamily="34" charset="0"/>
              </a:rPr>
              <a:t> Wi-Fi 6 APs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1913" r="1977"/>
          <a:stretch/>
        </p:blipFill>
        <p:spPr bwMode="gray">
          <a:xfrm>
            <a:off x="927096" y="1793084"/>
            <a:ext cx="4782513" cy="1534722"/>
          </a:xfrm>
          <a:prstGeom prst="rect">
            <a:avLst/>
          </a:prstGeom>
          <a:noFill/>
        </p:spPr>
      </p:pic>
      <p:grpSp>
        <p:nvGrpSpPr>
          <p:cNvPr id="2" name="组合 1"/>
          <p:cNvGrpSpPr/>
          <p:nvPr/>
        </p:nvGrpSpPr>
        <p:grpSpPr bwMode="gray">
          <a:xfrm>
            <a:off x="6630945" y="2110669"/>
            <a:ext cx="4596914" cy="701090"/>
            <a:chOff x="8154684" y="2487643"/>
            <a:chExt cx="2737783" cy="417548"/>
          </a:xfrm>
        </p:grpSpPr>
        <p:pic>
          <p:nvPicPr>
            <p:cNvPr id="40" name="Picture 6" descr="https://info.support.huawei.com/onlinetoolweb/Network_imagelib/getImgByNames?package_name=AR6300_pic.zip&amp;picture_name=front_top.png&amp;ipNum=local"/>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9935018" y="2487643"/>
              <a:ext cx="957449" cy="39662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https://info.support.huawei.com/onlinetoolweb/Network_imagelib/getImgByNames?package_name=AR6280_pic.zip&amp;picture_name=front_top.png&amp;ipNum=loca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9005259" y="2570806"/>
              <a:ext cx="930451" cy="31802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https://info.support.huawei.com/onlinetoolweb/Network_imagelib/getImgByNames?package_name=AR6120_pic.zip&amp;picture_name=front_top.png&amp;ipNum=local"/>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8154684" y="2735466"/>
              <a:ext cx="875057" cy="1697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组合 66"/>
          <p:cNvGrpSpPr/>
          <p:nvPr/>
        </p:nvGrpSpPr>
        <p:grpSpPr bwMode="gray">
          <a:xfrm>
            <a:off x="6266919" y="4428417"/>
            <a:ext cx="5410481" cy="752986"/>
            <a:chOff x="6860808" y="4650427"/>
            <a:chExt cx="4367051" cy="607770"/>
          </a:xfrm>
        </p:grpSpPr>
        <p:pic>
          <p:nvPicPr>
            <p:cNvPr id="43" name="Picture 8" descr="https://info.support.huawei.com/onlinetoolweb/Network_imagelib/getImgByNames?package_name=USG6305E_pic.zip&amp;picture_name=front_top.png&amp;ipNum=loca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6860808" y="4852841"/>
              <a:ext cx="1108602" cy="20294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https://info.support.huawei.com/onlinetoolweb/Network_imagelib/getImgByNames?package_name=USG6560E_pic.zip&amp;picture_name=front_top.png&amp;ipNum=local"/>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gray">
            <a:xfrm>
              <a:off x="7975560" y="4650427"/>
              <a:ext cx="1080000" cy="60777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4" descr="https://info.support.huawei.com/onlinetoolweb/Network_imagelib/getImgByNames?package_name=USG6655E_pic.zip&amp;picture_name=front_top.png&amp;ipNum=loca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9061710" y="4813596"/>
              <a:ext cx="1080000" cy="2814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6" descr="https://info.support.huawei.com/onlinetoolweb/Network_imagelib/getImgByNames?package_name=USG6716E_pic.zip&amp;picture_name=front_top.png&amp;ipNum=local"/>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gray">
            <a:xfrm>
              <a:off x="10147859" y="4802869"/>
              <a:ext cx="1080000" cy="302887"/>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矩形 58"/>
          <p:cNvSpPr/>
          <p:nvPr/>
        </p:nvSpPr>
        <p:spPr bwMode="gray">
          <a:xfrm>
            <a:off x="1336241" y="3348393"/>
            <a:ext cx="3962940" cy="307777"/>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High-performance campus switches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矩形 59"/>
          <p:cNvSpPr/>
          <p:nvPr/>
        </p:nvSpPr>
        <p:spPr bwMode="gray">
          <a:xfrm>
            <a:off x="718562" y="5472586"/>
            <a:ext cx="5198298"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Campus APs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Models that apply to all scenarios: indoor settled, indoor wall plate, agile distributed, and outdoor AP models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bwMode="gray">
          <a:xfrm>
            <a:off x="6100762" y="1491084"/>
            <a:ext cx="3856285"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NetEngine</a:t>
            </a:r>
            <a:r>
              <a:rPr lang="en-US" sz="1600" b="1" dirty="0" smtClean="0">
                <a:solidFill>
                  <a:prstClr val="black"/>
                </a:solidFill>
                <a:latin typeface="Huawei Sans" panose="020C0503030203020204" pitchFamily="34" charset="0"/>
              </a:rPr>
              <a:t> AR routers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矩形 63"/>
          <p:cNvSpPr/>
          <p:nvPr/>
        </p:nvSpPr>
        <p:spPr bwMode="gray">
          <a:xfrm>
            <a:off x="7305533" y="3018682"/>
            <a:ext cx="3239572"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Campus egress routers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Integrate routing, switching, Wi-Fi, 5G, and security functions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矩形 64"/>
          <p:cNvSpPr/>
          <p:nvPr/>
        </p:nvSpPr>
        <p:spPr bwMode="gray">
          <a:xfrm>
            <a:off x="6100762" y="3920477"/>
            <a:ext cx="2892926" cy="338554"/>
          </a:xfrm>
          <a:prstGeom prst="rect">
            <a:avLst/>
          </a:prstGeom>
          <a:noFill/>
        </p:spPr>
        <p:txBody>
          <a:bodyPr wrap="square" rtlCol="0">
            <a:spAutoFit/>
          </a:bodyPr>
          <a:lstStyle/>
          <a:p>
            <a:pPr defTabSz="1219028" fontAlgn="ctr"/>
            <a:r>
              <a:rPr lang="en-US" sz="1600" b="1" dirty="0" err="1" smtClean="0">
                <a:solidFill>
                  <a:prstClr val="black"/>
                </a:solidFill>
                <a:latin typeface="Huawei Sans" panose="020C0503030203020204" pitchFamily="34" charset="0"/>
              </a:rPr>
              <a:t>HiSecEngine</a:t>
            </a:r>
            <a:r>
              <a:rPr lang="en-US" sz="1600" b="1" dirty="0" smtClean="0">
                <a:solidFill>
                  <a:prstClr val="black"/>
                </a:solidFill>
                <a:latin typeface="Huawei Sans" panose="020C0503030203020204" pitchFamily="34" charset="0"/>
              </a:rPr>
              <a:t> AI firewalls</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矩形 65"/>
          <p:cNvSpPr/>
          <p:nvPr/>
        </p:nvSpPr>
        <p:spPr bwMode="gray">
          <a:xfrm>
            <a:off x="6858788" y="5472586"/>
            <a:ext cx="4133062" cy="738664"/>
          </a:xfrm>
          <a:prstGeom prst="rect">
            <a:avLst/>
          </a:prstGeom>
        </p:spPr>
        <p:txBody>
          <a:bodyPr wrap="square">
            <a:spAutoFit/>
          </a:bodyPr>
          <a:lstStyle/>
          <a:p>
            <a:pPr algn="ctr" defTabSz="1219028" fontAlgn="ctr"/>
            <a:r>
              <a:rPr lang="en-US" sz="1400" dirty="0" smtClean="0">
                <a:solidFill>
                  <a:prstClr val="black"/>
                </a:solidFill>
                <a:latin typeface="Huawei Sans" panose="020C0503030203020204" pitchFamily="34" charset="0"/>
              </a:rPr>
              <a:t>Firewalls</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219028" fontAlgn="ctr"/>
            <a:r>
              <a:rPr lang="en-US" sz="1400" dirty="0" smtClean="0">
                <a:solidFill>
                  <a:prstClr val="black"/>
                </a:solidFill>
                <a:latin typeface="Huawei Sans" panose="020C0503030203020204" pitchFamily="34" charset="0"/>
              </a:rPr>
              <a:t>Provide comprehensive and integrated network security protection capabilities</a:t>
            </a:r>
            <a:endParaRPr lang="en-US" altLang="zh-CN"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8" name="直接连接符 394"/>
          <p:cNvCxnSpPr>
            <a:cxnSpLocks noChangeShapeType="1"/>
          </p:cNvCxnSpPr>
          <p:nvPr/>
        </p:nvCxnSpPr>
        <p:spPr bwMode="gray">
          <a:xfrm>
            <a:off x="5964485" y="1517211"/>
            <a:ext cx="0" cy="4664529"/>
          </a:xfrm>
          <a:prstGeom prst="line">
            <a:avLst/>
          </a:prstGeom>
          <a:noFill/>
          <a:ln w="19050" algn="ctr">
            <a:solidFill>
              <a:schemeClr val="bg1">
                <a:lumMod val="75000"/>
              </a:schemeClr>
            </a:solidFill>
            <a:prstDash val="sysDot"/>
            <a:round/>
            <a:headEnd/>
            <a:tailEnd/>
          </a:ln>
        </p:spPr>
      </p:cxnSp>
    </p:spTree>
    <p:extLst>
      <p:ext uri="{BB962C8B-B14F-4D97-AF65-F5344CB8AC3E}">
        <p14:creationId xmlns:p14="http://schemas.microsoft.com/office/powerpoint/2010/main" val="3911042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16560" y="907092"/>
            <a:ext cx="8125839" cy="843331"/>
          </a:xfrm>
        </p:spPr>
        <p:txBody>
          <a:bodyPr>
            <a:noAutofit/>
          </a:bodyPr>
          <a:lstStyle/>
          <a:p>
            <a:r>
              <a:rPr lang="en-US" altLang="zh-CN" dirty="0" smtClean="0"/>
              <a:t>Large- and Medium-Sized Virtualized Campus Network Design</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Network Architecture of the </a:t>
            </a:r>
            <a:r>
              <a:rPr lang="en-US" dirty="0" err="1" smtClean="0"/>
              <a:t>CloudCampus</a:t>
            </a:r>
            <a:r>
              <a:rPr lang="en-US" dirty="0" smtClean="0"/>
              <a:t> Solution (VXLAN-based Virtualized Campus Network)</a:t>
            </a:r>
            <a:endParaRPr lang="en-US" altLang="zh-CN" dirty="0">
              <a:sym typeface="Huawei Sans" panose="020C0503030203020204" pitchFamily="34" charset="0"/>
            </a:endParaRPr>
          </a:p>
        </p:txBody>
      </p:sp>
      <p:sp>
        <p:nvSpPr>
          <p:cNvPr id="45" name="文本占位符 44"/>
          <p:cNvSpPr>
            <a:spLocks noGrp="1"/>
          </p:cNvSpPr>
          <p:nvPr>
            <p:ph type="body" sz="quarter" idx="10"/>
          </p:nvPr>
        </p:nvSpPr>
        <p:spPr bwMode="gray">
          <a:xfrm>
            <a:off x="455613" y="1484313"/>
            <a:ext cx="11293476" cy="777612"/>
          </a:xfrm>
        </p:spPr>
        <p:txBody>
          <a:bodyPr/>
          <a:lstStyle/>
          <a:p>
            <a:r>
              <a:rPr lang="en-US" sz="1600" dirty="0" smtClean="0"/>
              <a:t>The following figure shows the typical network architecture of the </a:t>
            </a:r>
            <a:r>
              <a:rPr lang="en-US" sz="1600" dirty="0" err="1" smtClean="0"/>
              <a:t>CloudCampus</a:t>
            </a:r>
            <a:r>
              <a:rPr lang="en-US" sz="1600" dirty="0" smtClean="0"/>
              <a:t> Solution, which consists of the network layer, management layer, and application layer.</a:t>
            </a:r>
            <a:endParaRPr lang="en-US" altLang="zh-CN" sz="1600" dirty="0">
              <a:sym typeface="Huawei Sans" panose="020C0503030203020204" pitchFamily="34" charset="0"/>
            </a:endParaRPr>
          </a:p>
        </p:txBody>
      </p:sp>
      <p:sp>
        <p:nvSpPr>
          <p:cNvPr id="26" name="Text Box 76"/>
          <p:cNvSpPr txBox="1">
            <a:spLocks noChangeArrowheads="1"/>
          </p:cNvSpPr>
          <p:nvPr/>
        </p:nvSpPr>
        <p:spPr bwMode="gray">
          <a:xfrm>
            <a:off x="474972" y="2450894"/>
            <a:ext cx="1773286" cy="288147"/>
          </a:xfrm>
          <a:prstGeom prst="rect">
            <a:avLst/>
          </a:prstGeom>
          <a:noFill/>
          <a:ln w="3175" cap="flat" cmpd="sng" algn="ctr">
            <a:noFill/>
            <a:prstDash val="solid"/>
            <a:round/>
            <a:headEnd type="none" w="med" len="med"/>
            <a:tailEnd type="none" w="med" len="med"/>
          </a:ln>
          <a:effectLst/>
          <a:scene3d>
            <a:camera prst="orthographicFront"/>
            <a:lightRig rig="flat" dir="t"/>
          </a:scene3d>
        </p:spPr>
        <p:txBody>
          <a:bodyPr wrap="square" lIns="72000" tIns="36000" rIns="72000" bIns="36000" rtlCol="0" anchor="ctr">
            <a:noAutofit/>
          </a:bodyPr>
          <a:lstStyle>
            <a:defPPr>
              <a:defRPr lang="zh-CN"/>
            </a:defPPr>
            <a:lvl1pPr algn="ctr">
              <a:defRPr sz="14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r" defTabSz="1219109" fontAlgn="ctr"/>
            <a:r>
              <a:rPr lang="en-US" dirty="0" smtClean="0">
                <a:solidFill>
                  <a:prstClr val="black"/>
                </a:solidFill>
                <a:latin typeface="Huawei Sans" panose="020C0503030203020204" pitchFamily="34" charset="0"/>
              </a:rPr>
              <a:t>Application layer</a:t>
            </a:r>
            <a:endParaRPr lang="en-US" altLang="zh-CN"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矩形 317"/>
          <p:cNvSpPr/>
          <p:nvPr/>
        </p:nvSpPr>
        <p:spPr bwMode="gray">
          <a:xfrm>
            <a:off x="942278" y="5218341"/>
            <a:ext cx="1305980"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400" dirty="0" smtClean="0">
                <a:solidFill>
                  <a:prstClr val="black"/>
                </a:solidFill>
                <a:latin typeface="Huawei Sans" panose="020C0503030203020204" pitchFamily="34" charset="0"/>
              </a:rPr>
              <a:t>Network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矩形 317"/>
          <p:cNvSpPr/>
          <p:nvPr/>
        </p:nvSpPr>
        <p:spPr bwMode="gray">
          <a:xfrm>
            <a:off x="474972" y="3298245"/>
            <a:ext cx="1773286" cy="288147"/>
          </a:xfrm>
          <a:prstGeom prst="rect">
            <a:avLst/>
          </a:prstGeom>
        </p:spPr>
        <p:txBody>
          <a:bodyPr wrap="squar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400" dirty="0" smtClean="0">
                <a:solidFill>
                  <a:prstClr val="black"/>
                </a:solidFill>
                <a:latin typeface="Huawei Sans" panose="020C0503030203020204" pitchFamily="34" charset="0"/>
              </a:rPr>
              <a:t>Management layer</a:t>
            </a: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6" name="组合 5"/>
          <p:cNvGrpSpPr/>
          <p:nvPr/>
        </p:nvGrpSpPr>
        <p:grpSpPr bwMode="gray">
          <a:xfrm>
            <a:off x="2246989" y="2280207"/>
            <a:ext cx="7978781" cy="3928481"/>
            <a:chOff x="1843949" y="2002997"/>
            <a:chExt cx="8523302" cy="4196582"/>
          </a:xfrm>
        </p:grpSpPr>
        <p:sp>
          <p:nvSpPr>
            <p:cNvPr id="3" name="矩形 2"/>
            <p:cNvSpPr/>
            <p:nvPr/>
          </p:nvSpPr>
          <p:spPr bwMode="gray">
            <a:xfrm>
              <a:off x="1843949" y="2002997"/>
              <a:ext cx="8523302" cy="733879"/>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1843949" y="2809187"/>
              <a:ext cx="8523302" cy="990366"/>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843949" y="3871864"/>
              <a:ext cx="8523302" cy="2327365"/>
            </a:xfrm>
            <a:prstGeom prst="rect">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1680508374"/>
            <p:cNvSpPr txBox="1">
              <a:spLocks noChangeArrowheads="1"/>
            </p:cNvSpPr>
            <p:nvPr/>
          </p:nvSpPr>
          <p:spPr bwMode="gray">
            <a:xfrm>
              <a:off x="3215458"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MDM</a:t>
              </a:r>
              <a:endParaRPr lang="en-US" sz="1200" dirty="0">
                <a:latin typeface="Huawei Sans" panose="020C0503030203020204" pitchFamily="34" charset="0"/>
              </a:endParaRPr>
            </a:p>
          </p:txBody>
        </p:sp>
        <p:sp>
          <p:nvSpPr>
            <p:cNvPr id="37" name="453896541"/>
            <p:cNvSpPr txBox="1">
              <a:spLocks noChangeArrowheads="1"/>
            </p:cNvSpPr>
            <p:nvPr/>
          </p:nvSpPr>
          <p:spPr bwMode="gray">
            <a:xfrm>
              <a:off x="4388756"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e-Schoolbag</a:t>
              </a:r>
              <a:endParaRPr lang="en-US" sz="1200" dirty="0">
                <a:latin typeface="Huawei Sans" panose="020C0503030203020204" pitchFamily="34" charset="0"/>
              </a:endParaRPr>
            </a:p>
          </p:txBody>
        </p:sp>
        <p:sp>
          <p:nvSpPr>
            <p:cNvPr id="38" name="1099195176"/>
            <p:cNvSpPr txBox="1">
              <a:spLocks noChangeArrowheads="1"/>
            </p:cNvSpPr>
            <p:nvPr/>
          </p:nvSpPr>
          <p:spPr bwMode="gray">
            <a:xfrm>
              <a:off x="6735351"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Asset management</a:t>
              </a:r>
              <a:endParaRPr lang="en-US" sz="1200" dirty="0">
                <a:latin typeface="Huawei Sans" panose="020C0503030203020204" pitchFamily="34" charset="0"/>
              </a:endParaRPr>
            </a:p>
          </p:txBody>
        </p:sp>
        <p:sp>
          <p:nvSpPr>
            <p:cNvPr id="39" name="1680508374"/>
            <p:cNvSpPr txBox="1">
              <a:spLocks noChangeArrowheads="1"/>
            </p:cNvSpPr>
            <p:nvPr/>
          </p:nvSpPr>
          <p:spPr bwMode="gray">
            <a:xfrm>
              <a:off x="5562053"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Health management</a:t>
              </a:r>
              <a:endParaRPr lang="en-US" sz="1200" dirty="0">
                <a:latin typeface="Huawei Sans" panose="020C0503030203020204" pitchFamily="34" charset="0"/>
              </a:endParaRPr>
            </a:p>
          </p:txBody>
        </p:sp>
        <p:sp>
          <p:nvSpPr>
            <p:cNvPr id="40" name="1680508374"/>
            <p:cNvSpPr txBox="1">
              <a:spLocks noChangeArrowheads="1"/>
            </p:cNvSpPr>
            <p:nvPr/>
          </p:nvSpPr>
          <p:spPr bwMode="gray">
            <a:xfrm>
              <a:off x="2042161"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1219109" fontAlgn="ctr"/>
              <a:r>
                <a:rPr lang="en-US" sz="1200" dirty="0" smtClean="0">
                  <a:solidFill>
                    <a:schemeClr val="bg1"/>
                  </a:solidFill>
                  <a:latin typeface="Huawei Sans" panose="020C0503030203020204" pitchFamily="34" charset="0"/>
                </a:rPr>
                <a:t>AAA</a:t>
              </a:r>
              <a:endParaRPr lang="en-US" sz="1200" dirty="0">
                <a:solidFill>
                  <a:schemeClr val="bg1"/>
                </a:solidFill>
                <a:latin typeface="Huawei Sans" panose="020C0503030203020204" pitchFamily="34" charset="0"/>
              </a:endParaRPr>
            </a:p>
          </p:txBody>
        </p:sp>
        <p:sp>
          <p:nvSpPr>
            <p:cNvPr id="41" name="1099195176"/>
            <p:cNvSpPr txBox="1">
              <a:spLocks noChangeArrowheads="1"/>
            </p:cNvSpPr>
            <p:nvPr/>
          </p:nvSpPr>
          <p:spPr bwMode="gray">
            <a:xfrm>
              <a:off x="7908648"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a:t>
              </a:r>
              <a:endParaRPr lang="en-US" altLang="zh-CN" sz="1200" dirty="0">
                <a:latin typeface="Huawei Sans" panose="020C0503030203020204" pitchFamily="34" charset="0"/>
                <a:sym typeface="Huawei Sans" panose="020C0503030203020204" pitchFamily="34" charset="0"/>
              </a:endParaRPr>
            </a:p>
          </p:txBody>
        </p:sp>
        <p:sp>
          <p:nvSpPr>
            <p:cNvPr id="42" name="1099195176"/>
            <p:cNvSpPr txBox="1">
              <a:spLocks noChangeArrowheads="1"/>
            </p:cNvSpPr>
            <p:nvPr/>
          </p:nvSpPr>
          <p:spPr bwMode="gray">
            <a:xfrm>
              <a:off x="9081947" y="2073351"/>
              <a:ext cx="1115249" cy="423025"/>
            </a:xfrm>
            <a:prstGeom prst="rect">
              <a:avLst/>
            </a:prstGeom>
            <a:solidFill>
              <a:srgbClr val="54C1CF"/>
            </a:solidFill>
            <a:ln w="9525">
              <a:noFill/>
              <a:miter lim="800000"/>
              <a:headEnd/>
              <a:tailEnd/>
            </a:ln>
          </p:spPr>
          <p:txBody>
            <a:bodyPr wrap="square" lIns="0" tIns="0" rIns="0" bIns="0" anchor="ctr">
              <a:noAutofit/>
            </a:bodyPr>
            <a:lstStyle>
              <a:defPPr>
                <a:defRPr lang="en-US"/>
              </a:defPPr>
              <a:lvl1pPr algn="ctr" defTabSz="1219109" fontAlgn="ctr">
                <a:defRPr sz="1100">
                  <a:solidFill>
                    <a:schemeClr val="bg1"/>
                  </a:solidFill>
                  <a:latin typeface="Arial" panose="020C0503030203020204" pitchFamily="34" charset="0"/>
                  <a:ea typeface="方正兰亭黑简体" panose="02000000000000000000" pitchFamily="2" charset="-122"/>
                  <a:cs typeface="Arial" panose="020B0604020202020204" pitchFamily="34" charset="0"/>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200" dirty="0" smtClean="0">
                  <a:latin typeface="Huawei Sans" panose="020C0503030203020204" pitchFamily="34" charset="0"/>
                </a:rPr>
                <a:t>Intelligent OAM</a:t>
              </a:r>
              <a:endParaRPr lang="en-US" sz="1200" dirty="0">
                <a:latin typeface="Huawei Sans" panose="020C0503030203020204" pitchFamily="34" charset="0"/>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7170" y="3134131"/>
              <a:ext cx="1971916" cy="363673"/>
            </a:xfrm>
            <a:prstGeom prst="rect">
              <a:avLst/>
            </a:prstGeom>
          </p:spPr>
        </p:pic>
        <p:sp>
          <p:nvSpPr>
            <p:cNvPr id="46" name="梯形 45"/>
            <p:cNvSpPr/>
            <p:nvPr/>
          </p:nvSpPr>
          <p:spPr bwMode="gray">
            <a:xfrm>
              <a:off x="3936101" y="3880661"/>
              <a:ext cx="4319798" cy="983368"/>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4659165" y="4018064"/>
              <a:ext cx="838345" cy="484231"/>
              <a:chOff x="6542330" y="3925559"/>
              <a:chExt cx="838345" cy="484231"/>
            </a:xfrm>
          </p:grpSpPr>
          <p:sp>
            <p:nvSpPr>
              <p:cNvPr id="48"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p:nvPr/>
          </p:nvGrpSpPr>
          <p:grpSpPr bwMode="gray">
            <a:xfrm>
              <a:off x="6691780" y="4018064"/>
              <a:ext cx="838345" cy="484231"/>
              <a:chOff x="6542330" y="3925559"/>
              <a:chExt cx="838345" cy="484231"/>
            </a:xfrm>
          </p:grpSpPr>
          <p:sp>
            <p:nvSpPr>
              <p:cNvPr id="54"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7" name="直接箭头连接符 56"/>
            <p:cNvCxnSpPr>
              <a:stCxn id="48" idx="9"/>
              <a:endCxn id="51" idx="21"/>
            </p:cNvCxnSpPr>
            <p:nvPr/>
          </p:nvCxnSpPr>
          <p:spPr bwMode="gray">
            <a:xfrm>
              <a:off x="5373848" y="4501502"/>
              <a:ext cx="301120" cy="186165"/>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1" idx="8"/>
              <a:endCxn id="54" idx="20"/>
            </p:cNvCxnSpPr>
            <p:nvPr/>
          </p:nvCxnSpPr>
          <p:spPr bwMode="gray">
            <a:xfrm flipV="1">
              <a:off x="6513313" y="4499355"/>
              <a:ext cx="282140" cy="179498"/>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flipH="1" flipV="1">
              <a:off x="5497510" y="4258289"/>
              <a:ext cx="1194270" cy="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endCxn id="51" idx="21"/>
            </p:cNvCxnSpPr>
            <p:nvPr/>
          </p:nvCxnSpPr>
          <p:spPr bwMode="gray">
            <a:xfrm flipH="1">
              <a:off x="5674968" y="4040728"/>
              <a:ext cx="52725" cy="6469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51" idx="8"/>
            </p:cNvCxnSpPr>
            <p:nvPr/>
          </p:nvCxnSpPr>
          <p:spPr bwMode="gray">
            <a:xfrm flipV="1">
              <a:off x="6513313" y="3988569"/>
              <a:ext cx="105111" cy="690284"/>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bwMode="gray">
            <a:xfrm>
              <a:off x="5674968" y="4348174"/>
              <a:ext cx="838345" cy="484231"/>
              <a:chOff x="6542330" y="3925559"/>
              <a:chExt cx="838345" cy="484231"/>
            </a:xfrm>
          </p:grpSpPr>
          <p:sp>
            <p:nvSpPr>
              <p:cNvPr id="51" name="Freeform 159"/>
              <p:cNvSpPr/>
              <p:nvPr/>
            </p:nvSpPr>
            <p:spPr bwMode="gray">
              <a:xfrm flipH="1">
                <a:off x="6542330" y="3925559"/>
                <a:ext cx="838345" cy="484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6595057" y="4068978"/>
                <a:ext cx="732893"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VN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p:cNvCxnSpPr/>
            <p:nvPr/>
          </p:nvCxnSpPr>
          <p:spPr bwMode="gray">
            <a:xfrm flipH="1">
              <a:off x="5524408" y="3988569"/>
              <a:ext cx="1094016" cy="269720"/>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bwMode="gray">
            <a:xfrm flipH="1" flipV="1">
              <a:off x="5712418" y="4009250"/>
              <a:ext cx="991587" cy="233639"/>
            </a:xfrm>
            <a:prstGeom prst="straightConnector1">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3" name="矩形 317"/>
            <p:cNvSpPr/>
            <p:nvPr/>
          </p:nvSpPr>
          <p:spPr bwMode="gray">
            <a:xfrm>
              <a:off x="7335343" y="4589104"/>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b="1" dirty="0" smtClean="0">
                  <a:solidFill>
                    <a:prstClr val="black"/>
                  </a:solidFill>
                  <a:latin typeface="Huawei Sans" panose="020C0503030203020204" pitchFamily="34" charset="0"/>
                </a:rPr>
                <a:t>Virtual network</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直接连接符 93"/>
            <p:cNvCxnSpPr/>
            <p:nvPr/>
          </p:nvCxnSpPr>
          <p:spPr bwMode="gray">
            <a:xfrm>
              <a:off x="7661860" y="5427617"/>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0" idx="3"/>
              <a:endCxn id="99" idx="1"/>
            </p:cNvCxnSpPr>
            <p:nvPr/>
          </p:nvCxnSpPr>
          <p:spPr bwMode="gray">
            <a:xfrm>
              <a:off x="5304521" y="5130600"/>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9" idx="3"/>
              <a:endCxn id="112" idx="3"/>
            </p:cNvCxnSpPr>
            <p:nvPr/>
          </p:nvCxnSpPr>
          <p:spPr bwMode="gray">
            <a:xfrm>
              <a:off x="6536146" y="5130600"/>
              <a:ext cx="1180233" cy="387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02" idx="3"/>
              <a:endCxn id="112" idx="3"/>
            </p:cNvCxnSpPr>
            <p:nvPr/>
          </p:nvCxnSpPr>
          <p:spPr bwMode="gray">
            <a:xfrm flipV="1">
              <a:off x="6536146" y="5518049"/>
              <a:ext cx="1180233" cy="2970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3" idx="3"/>
              <a:endCxn id="102" idx="1"/>
            </p:cNvCxnSpPr>
            <p:nvPr/>
          </p:nvCxnSpPr>
          <p:spPr bwMode="gray">
            <a:xfrm>
              <a:off x="5304521" y="5815067"/>
              <a:ext cx="8259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9" name="图片 87" descr="汇聚交换机.png"/>
            <p:cNvPicPr>
              <a:picLocks noChangeAspect="1"/>
            </p:cNvPicPr>
            <p:nvPr/>
          </p:nvPicPr>
          <p:blipFill>
            <a:blip r:embed="rId4" cstate="print"/>
            <a:stretch>
              <a:fillRect/>
            </a:stretch>
          </p:blipFill>
          <p:spPr bwMode="gray">
            <a:xfrm>
              <a:off x="6130436" y="4964627"/>
              <a:ext cx="405710" cy="331945"/>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4898811" y="4964627"/>
              <a:ext cx="405710" cy="331945"/>
            </a:xfrm>
            <a:prstGeom prst="rect">
              <a:avLst/>
            </a:prstGeom>
          </p:spPr>
        </p:pic>
        <p:pic>
          <p:nvPicPr>
            <p:cNvPr id="101" name="图片 105" descr="AP.png"/>
            <p:cNvPicPr>
              <a:picLocks noChangeAspect="1"/>
            </p:cNvPicPr>
            <p:nvPr/>
          </p:nvPicPr>
          <p:blipFill>
            <a:blip r:embed="rId6" cstate="print"/>
            <a:stretch>
              <a:fillRect/>
            </a:stretch>
          </p:blipFill>
          <p:spPr bwMode="gray">
            <a:xfrm>
              <a:off x="3732350" y="5649094"/>
              <a:ext cx="405710" cy="331945"/>
            </a:xfrm>
            <a:prstGeom prst="rect">
              <a:avLst/>
            </a:prstGeom>
          </p:spPr>
        </p:pic>
        <p:pic>
          <p:nvPicPr>
            <p:cNvPr id="102" name="图片 87" descr="汇聚交换机.png"/>
            <p:cNvPicPr>
              <a:picLocks noChangeAspect="1"/>
            </p:cNvPicPr>
            <p:nvPr/>
          </p:nvPicPr>
          <p:blipFill>
            <a:blip r:embed="rId4" cstate="print"/>
            <a:stretch>
              <a:fillRect/>
            </a:stretch>
          </p:blipFill>
          <p:spPr bwMode="gray">
            <a:xfrm>
              <a:off x="6130436" y="5649094"/>
              <a:ext cx="405710" cy="331945"/>
            </a:xfrm>
            <a:prstGeom prst="rect">
              <a:avLst/>
            </a:prstGeom>
          </p:spPr>
        </p:pic>
        <p:pic>
          <p:nvPicPr>
            <p:cNvPr id="103" name="图片 76" descr="接入交换机.png"/>
            <p:cNvPicPr>
              <a:picLocks noChangeAspect="1"/>
            </p:cNvPicPr>
            <p:nvPr/>
          </p:nvPicPr>
          <p:blipFill>
            <a:blip r:embed="rId5" cstate="print"/>
            <a:stretch>
              <a:fillRect/>
            </a:stretch>
          </p:blipFill>
          <p:spPr bwMode="gray">
            <a:xfrm>
              <a:off x="4898811" y="5649094"/>
              <a:ext cx="405710" cy="331945"/>
            </a:xfrm>
            <a:prstGeom prst="rect">
              <a:avLst/>
            </a:prstGeom>
          </p:spPr>
        </p:pic>
        <p:grpSp>
          <p:nvGrpSpPr>
            <p:cNvPr id="104" name="组合 103"/>
            <p:cNvGrpSpPr/>
            <p:nvPr/>
          </p:nvGrpSpPr>
          <p:grpSpPr bwMode="gray">
            <a:xfrm rot="19045468">
              <a:off x="7644607" y="5387512"/>
              <a:ext cx="148072" cy="714718"/>
              <a:chOff x="7470759" y="4815953"/>
              <a:chExt cx="148072" cy="540507"/>
            </a:xfrm>
          </p:grpSpPr>
          <p:cxnSp>
            <p:nvCxnSpPr>
              <p:cNvPr id="105" name="直接连接符 104"/>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8"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755594" y="5852037"/>
              <a:ext cx="405710" cy="331945"/>
            </a:xfrm>
            <a:prstGeom prst="rect">
              <a:avLst/>
            </a:prstGeom>
          </p:spPr>
        </p:pic>
        <p:grpSp>
          <p:nvGrpSpPr>
            <p:cNvPr id="109" name="组合 108"/>
            <p:cNvGrpSpPr/>
            <p:nvPr/>
          </p:nvGrpSpPr>
          <p:grpSpPr bwMode="gray">
            <a:xfrm>
              <a:off x="8335834" y="5120528"/>
              <a:ext cx="1240662" cy="659131"/>
              <a:chOff x="6317561" y="3933067"/>
              <a:chExt cx="1240662" cy="659131"/>
            </a:xfrm>
          </p:grpSpPr>
          <p:sp>
            <p:nvSpPr>
              <p:cNvPr id="110" name="Freeform 159"/>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510899" y="4068978"/>
                <a:ext cx="901209" cy="523220"/>
              </a:xfrm>
              <a:prstGeom prst="rect">
                <a:avLst/>
              </a:prstGeom>
              <a:noFill/>
            </p:spPr>
            <p:txBody>
              <a:bodyPr wrap="none" rtlCol="0">
                <a:noAutofit/>
              </a:bodyPr>
              <a:lstStyle/>
              <a:p>
                <a:pPr algn="ctr" fontAlgn="ctr"/>
                <a:r>
                  <a:rPr lang="en-US" sz="1200" dirty="0" smtClean="0">
                    <a:latin typeface="Huawei Sans" panose="020C0503030203020204" pitchFamily="34" charset="0"/>
                  </a:rPr>
                  <a:t>Internet/</a:t>
                </a:r>
              </a:p>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2" name="图片 86" descr="核心交换机.png"/>
            <p:cNvPicPr>
              <a:picLocks noChangeAspect="1"/>
            </p:cNvPicPr>
            <p:nvPr/>
          </p:nvPicPr>
          <p:blipFill>
            <a:blip r:embed="rId8" cstate="print"/>
            <a:stretch>
              <a:fillRect/>
            </a:stretch>
          </p:blipFill>
          <p:spPr bwMode="gray">
            <a:xfrm>
              <a:off x="7311580" y="5352449"/>
              <a:ext cx="404799" cy="331200"/>
            </a:xfrm>
            <a:prstGeom prst="rect">
              <a:avLst/>
            </a:prstGeom>
          </p:spPr>
        </p:pic>
        <p:sp>
          <p:nvSpPr>
            <p:cNvPr id="113" name="圆角矩形 112"/>
            <p:cNvSpPr/>
            <p:nvPr/>
          </p:nvSpPr>
          <p:spPr bwMode="gray">
            <a:xfrm>
              <a:off x="6424756" y="5811166"/>
              <a:ext cx="870389" cy="188693"/>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latin typeface="Huawei Sans" panose="020C0503030203020204" pitchFamily="34" charset="0"/>
                </a:rPr>
                <a:t>Native 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317"/>
            <p:cNvSpPr/>
            <p:nvPr/>
          </p:nvSpPr>
          <p:spPr bwMode="gray">
            <a:xfrm>
              <a:off x="3768593" y="5942210"/>
              <a:ext cx="334561"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5" name="矩形 317"/>
            <p:cNvSpPr/>
            <p:nvPr/>
          </p:nvSpPr>
          <p:spPr bwMode="gray">
            <a:xfrm>
              <a:off x="4913546"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6" name="矩形 317"/>
            <p:cNvSpPr/>
            <p:nvPr/>
          </p:nvSpPr>
          <p:spPr bwMode="gray">
            <a:xfrm>
              <a:off x="6145171" y="5942210"/>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7" name="矩形 317"/>
            <p:cNvSpPr/>
            <p:nvPr/>
          </p:nvSpPr>
          <p:spPr bwMode="gray">
            <a:xfrm>
              <a:off x="7297384" y="5120528"/>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矩形 317"/>
            <p:cNvSpPr/>
            <p:nvPr/>
          </p:nvSpPr>
          <p:spPr bwMode="gray">
            <a:xfrm>
              <a:off x="4913546"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9" name="矩形 317"/>
            <p:cNvSpPr/>
            <p:nvPr/>
          </p:nvSpPr>
          <p:spPr bwMode="gray">
            <a:xfrm>
              <a:off x="6145171" y="5279264"/>
              <a:ext cx="376239"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Switch</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矩形 317"/>
            <p:cNvSpPr/>
            <p:nvPr/>
          </p:nvSpPr>
          <p:spPr bwMode="gray">
            <a:xfrm>
              <a:off x="8180225" y="5917175"/>
              <a:ext cx="626612"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rPr>
                <a:t>Firewall</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2" name="直接连接符 131"/>
            <p:cNvCxnSpPr>
              <a:stCxn id="101" idx="3"/>
              <a:endCxn id="103" idx="1"/>
            </p:cNvCxnSpPr>
            <p:nvPr/>
          </p:nvCxnSpPr>
          <p:spPr bwMode="gray">
            <a:xfrm>
              <a:off x="4138060" y="5815067"/>
              <a:ext cx="7607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矩形 317"/>
            <p:cNvSpPr/>
            <p:nvPr/>
          </p:nvSpPr>
          <p:spPr bwMode="gray">
            <a:xfrm>
              <a:off x="9493941" y="5863952"/>
              <a:ext cx="863553" cy="288147"/>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b="1" dirty="0" smtClean="0">
                  <a:solidFill>
                    <a:prstClr val="black"/>
                  </a:solidFill>
                  <a:latin typeface="Huawei Sans" panose="020C0503030203020204" pitchFamily="34" charset="0"/>
                </a:rPr>
                <a:t>Physical network</a:t>
              </a:r>
              <a:endParaRPr lang="en-US" altLang="zh-CN"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1" name="Right Arrow 157"/>
            <p:cNvSpPr/>
            <p:nvPr/>
          </p:nvSpPr>
          <p:spPr bwMode="gray">
            <a:xfrm rot="16200000">
              <a:off x="5815784" y="2156043"/>
              <a:ext cx="511265" cy="1375657"/>
            </a:xfrm>
            <a:prstGeom prst="rightArrow">
              <a:avLst>
                <a:gd name="adj1" fmla="val 40000"/>
                <a:gd name="adj2" fmla="val 84182"/>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317"/>
            <p:cNvSpPr/>
            <p:nvPr/>
          </p:nvSpPr>
          <p:spPr bwMode="gray">
            <a:xfrm>
              <a:off x="5664579" y="2738753"/>
              <a:ext cx="871567"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r" defTabSz="914462" fontAlgn="ctr"/>
              <a:r>
                <a:rPr lang="en-US" sz="1200" dirty="0" smtClean="0">
                  <a:solidFill>
                    <a:srgbClr val="ED6D00"/>
                  </a:solidFill>
                  <a:latin typeface="Huawei Sans" panose="020C0503030203020204" pitchFamily="34" charset="0"/>
                </a:rPr>
                <a:t>Open APIs</a:t>
              </a:r>
              <a:endParaRPr lang="en-US" altLang="zh-CN" sz="12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3" name="Right Arrow 157"/>
            <p:cNvSpPr/>
            <p:nvPr/>
          </p:nvSpPr>
          <p:spPr bwMode="gray">
            <a:xfrm rot="5400000" flipV="1">
              <a:off x="3870420" y="3008740"/>
              <a:ext cx="630130" cy="1669311"/>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317"/>
            <p:cNvSpPr/>
            <p:nvPr/>
          </p:nvSpPr>
          <p:spPr bwMode="gray">
            <a:xfrm>
              <a:off x="3698038" y="3468910"/>
              <a:ext cx="906833" cy="626701"/>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srgbClr val="ED6D00"/>
                  </a:solidFill>
                  <a:latin typeface="Huawei Sans" panose="020C0503030203020204" pitchFamily="34" charset="0"/>
                </a:rPr>
                <a:t>SNMP</a:t>
              </a:r>
            </a:p>
            <a:p>
              <a:pPr algn="ctr" defTabSz="914462" fontAlgn="ctr"/>
              <a:r>
                <a:rPr lang="en-US" sz="1200" dirty="0" smtClean="0">
                  <a:solidFill>
                    <a:srgbClr val="ED6D00"/>
                  </a:solidFill>
                  <a:latin typeface="Huawei Sans" panose="020C0503030203020204" pitchFamily="34" charset="0"/>
                </a:rPr>
                <a:t>NETCONF/</a:t>
              </a:r>
            </a:p>
            <a:p>
              <a:pPr algn="ctr" defTabSz="914462" fontAlgn="ctr"/>
              <a:r>
                <a:rPr lang="en-US" sz="1200" dirty="0" smtClean="0">
                  <a:solidFill>
                    <a:srgbClr val="ED6D00"/>
                  </a:solidFill>
                  <a:latin typeface="Huawei Sans" panose="020C0503030203020204" pitchFamily="34" charset="0"/>
                </a:rPr>
                <a:t>YANG</a:t>
              </a:r>
              <a:endParaRPr lang="en-US" sz="1200" dirty="0">
                <a:solidFill>
                  <a:srgbClr val="ED6D00"/>
                </a:solidFill>
                <a:latin typeface="Huawei Sans" panose="020C0503030203020204" pitchFamily="34" charset="0"/>
              </a:endParaRPr>
            </a:p>
          </p:txBody>
        </p:sp>
        <p:sp>
          <p:nvSpPr>
            <p:cNvPr id="145" name="Right Arrow 157"/>
            <p:cNvSpPr/>
            <p:nvPr/>
          </p:nvSpPr>
          <p:spPr bwMode="gray">
            <a:xfrm rot="16200000">
              <a:off x="7689660" y="3183373"/>
              <a:ext cx="630130" cy="1320047"/>
            </a:xfrm>
            <a:prstGeom prst="rightArrow">
              <a:avLst>
                <a:gd name="adj1" fmla="val 40000"/>
                <a:gd name="adj2" fmla="val 68459"/>
              </a:avLst>
            </a:prstGeom>
            <a:gradFill flip="none" rotWithShape="1">
              <a:gsLst>
                <a:gs pos="53000">
                  <a:schemeClr val="accent1">
                    <a:lumMod val="5000"/>
                    <a:lumOff val="95000"/>
                    <a:alpha val="0"/>
                  </a:schemeClr>
                </a:gs>
                <a:gs pos="24000">
                  <a:srgbClr val="FBF6E5"/>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317"/>
            <p:cNvSpPr/>
            <p:nvPr/>
          </p:nvSpPr>
          <p:spPr bwMode="gray">
            <a:xfrm>
              <a:off x="7591176" y="3720381"/>
              <a:ext cx="847522" cy="257369"/>
            </a:xfrm>
            <a:prstGeom prst="rect">
              <a:avLst/>
            </a:prstGeom>
          </p:spPr>
          <p:txBody>
            <a:bodyPr wrap="none" lIns="72000" tIns="36000" rIns="72000" bIns="36000">
              <a:no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srgbClr val="ED6D00"/>
                  </a:solidFill>
                  <a:latin typeface="Huawei Sans" panose="020C0503030203020204" pitchFamily="34" charset="0"/>
                </a:rPr>
                <a:t>Telemetry</a:t>
              </a:r>
              <a:endParaRPr lang="en-US" sz="1200" dirty="0">
                <a:solidFill>
                  <a:srgbClr val="ED6D00"/>
                </a:solidFill>
                <a:latin typeface="Huawei Sans" panose="020C0503030203020204" pitchFamily="34" charset="0"/>
              </a:endParaRPr>
            </a:p>
          </p:txBody>
        </p:sp>
      </p:grpSp>
    </p:spTree>
    <p:extLst>
      <p:ext uri="{BB962C8B-B14F-4D97-AF65-F5344CB8AC3E}">
        <p14:creationId xmlns:p14="http://schemas.microsoft.com/office/powerpoint/2010/main" val="39869464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501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梯形 4"/>
          <p:cNvSpPr/>
          <p:nvPr/>
        </p:nvSpPr>
        <p:spPr bwMode="gray">
          <a:xfrm>
            <a:off x="462793" y="4417791"/>
            <a:ext cx="6050762" cy="1520276"/>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462793" y="2726533"/>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2587186" y="2980443"/>
            <a:ext cx="2339859" cy="123280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Architecture of a Virtualized Campus Network</a:t>
            </a:r>
            <a:endParaRPr lang="en-US" altLang="zh-CN" dirty="0">
              <a:sym typeface="Huawei Sans" panose="020C0503030203020204" pitchFamily="34" charset="0"/>
            </a:endParaRPr>
          </a:p>
        </p:txBody>
      </p:sp>
      <p:cxnSp>
        <p:nvCxnSpPr>
          <p:cNvPr id="7" name="直接连接符 6"/>
          <p:cNvCxnSpPr/>
          <p:nvPr/>
        </p:nvCxnSpPr>
        <p:spPr bwMode="gray">
          <a:xfrm flipH="1" flipV="1">
            <a:off x="2715721" y="5227882"/>
            <a:ext cx="1283264" cy="36647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741560" y="4689442"/>
            <a:ext cx="1025914" cy="552357"/>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575221" y="4758182"/>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453018" y="4648508"/>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3797545" y="5443976"/>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231750" y="5443976"/>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4888317" y="4648508"/>
            <a:ext cx="343433" cy="280992"/>
          </a:xfrm>
          <a:prstGeom prst="rect">
            <a:avLst/>
          </a:prstGeom>
        </p:spPr>
      </p:pic>
      <p:cxnSp>
        <p:nvCxnSpPr>
          <p:cNvPr id="17" name="直接连接符 16"/>
          <p:cNvCxnSpPr/>
          <p:nvPr/>
        </p:nvCxnSpPr>
        <p:spPr bwMode="gray">
          <a:xfrm>
            <a:off x="1964772" y="5227886"/>
            <a:ext cx="79658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5"/>
          <a:stretch>
            <a:fillRect/>
          </a:stretch>
        </p:blipFill>
        <p:spPr bwMode="gray">
          <a:xfrm>
            <a:off x="2564161" y="5091388"/>
            <a:ext cx="343433" cy="280992"/>
          </a:xfrm>
          <a:prstGeom prst="rect">
            <a:avLst/>
          </a:prstGeom>
        </p:spPr>
      </p:pic>
      <p:pic>
        <p:nvPicPr>
          <p:cNvPr id="1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20217" y="5094717"/>
            <a:ext cx="335297" cy="274335"/>
          </a:xfrm>
          <a:prstGeom prst="rect">
            <a:avLst/>
          </a:prstGeom>
        </p:spPr>
      </p:pic>
      <p:sp>
        <p:nvSpPr>
          <p:cNvPr id="21" name="矩形 20"/>
          <p:cNvSpPr/>
          <p:nvPr/>
        </p:nvSpPr>
        <p:spPr bwMode="gray">
          <a:xfrm>
            <a:off x="497567" y="5616222"/>
            <a:ext cx="3103963"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497567" y="4076749"/>
            <a:ext cx="681597"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pic>
        <p:nvPicPr>
          <p:cNvPr id="48" name="图片 105" descr="AP.png"/>
          <p:cNvPicPr>
            <a:picLocks noChangeAspect="1"/>
          </p:cNvPicPr>
          <p:nvPr/>
        </p:nvPicPr>
        <p:blipFill>
          <a:blip r:embed="rId7"/>
          <a:stretch>
            <a:fillRect/>
          </a:stretch>
        </p:blipFill>
        <p:spPr bwMode="gray">
          <a:xfrm>
            <a:off x="5906574" y="5447305"/>
            <a:ext cx="335297" cy="274335"/>
          </a:xfrm>
          <a:prstGeom prst="rect">
            <a:avLst/>
          </a:prstGeom>
        </p:spPr>
      </p:pic>
      <p:sp>
        <p:nvSpPr>
          <p:cNvPr id="69" name="矩形 68"/>
          <p:cNvSpPr/>
          <p:nvPr/>
        </p:nvSpPr>
        <p:spPr bwMode="gray">
          <a:xfrm>
            <a:off x="2489655" y="4808395"/>
            <a:ext cx="506870" cy="276999"/>
          </a:xfrm>
          <a:prstGeom prst="rect">
            <a:avLst/>
          </a:prstGeom>
        </p:spPr>
        <p:txBody>
          <a:bodyPr wrap="none">
            <a:spAutoFit/>
          </a:bodyPr>
          <a:lstStyle/>
          <a:p>
            <a:pP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3129302" y="4922312"/>
            <a:ext cx="1047082" cy="276999"/>
          </a:xfrm>
          <a:prstGeom prst="rect">
            <a:avLst/>
          </a:prstGeom>
        </p:spPr>
        <p:txBody>
          <a:bodyPr wrap="none">
            <a:spAutoFit/>
          </a:bodyPr>
          <a:lstStyle/>
          <a:p>
            <a:pP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3453052" y="5666114"/>
            <a:ext cx="1047082" cy="276999"/>
          </a:xfrm>
          <a:prstGeom prst="rect">
            <a:avLst/>
          </a:prstGeom>
        </p:spPr>
        <p:txBody>
          <a:bodyPr wrap="none">
            <a:spAutoFit/>
          </a:bodyPr>
          <a:lstStyle/>
          <a:p>
            <a:pPr algn="ct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732012" y="4922312"/>
            <a:ext cx="639919" cy="276999"/>
          </a:xfrm>
          <a:prstGeom prst="rect">
            <a:avLst/>
          </a:prstGeom>
        </p:spPr>
        <p:txBody>
          <a:bodyPr wrap="none">
            <a:spAutoFit/>
          </a:bodyPr>
          <a:lstStyle/>
          <a:p>
            <a:pP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063140" y="5666114"/>
            <a:ext cx="639919" cy="276999"/>
          </a:xfrm>
          <a:prstGeom prst="rect">
            <a:avLst/>
          </a:prstGeom>
        </p:spPr>
        <p:txBody>
          <a:bodyPr wrap="none">
            <a:spAutoFit/>
          </a:bodyPr>
          <a:lstStyle/>
          <a:p>
            <a:pPr algn="ct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5"/>
          <a:stretch>
            <a:fillRect/>
          </a:stretch>
        </p:blipFill>
        <p:spPr bwMode="gray">
          <a:xfrm>
            <a:off x="2421921" y="3579669"/>
            <a:ext cx="343433" cy="280992"/>
          </a:xfrm>
          <a:prstGeom prst="rect">
            <a:avLst/>
          </a:prstGeom>
        </p:spPr>
      </p:pic>
      <p:cxnSp>
        <p:nvCxnSpPr>
          <p:cNvPr id="77" name="直接连接符 76"/>
          <p:cNvCxnSpPr>
            <a:endCxn id="105" idx="1"/>
          </p:cNvCxnSpPr>
          <p:nvPr/>
        </p:nvCxnSpPr>
        <p:spPr bwMode="gray">
          <a:xfrm flipV="1">
            <a:off x="2765354" y="3277285"/>
            <a:ext cx="1618802" cy="399234"/>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6" idx="3"/>
            <a:endCxn id="104" idx="1"/>
          </p:cNvCxnSpPr>
          <p:nvPr/>
        </p:nvCxnSpPr>
        <p:spPr bwMode="gray">
          <a:xfrm>
            <a:off x="2765354" y="3720165"/>
            <a:ext cx="1962235" cy="352588"/>
          </a:xfrm>
          <a:prstGeom prst="line">
            <a:avLst/>
          </a:prstGeom>
          <a:ln w="19050">
            <a:solidFill>
              <a:srgbClr val="ED6D00"/>
            </a:solidFill>
            <a:prstDash val="sysDot"/>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2292994" y="3872609"/>
            <a:ext cx="651140" cy="276999"/>
          </a:xfrm>
          <a:prstGeom prst="rect">
            <a:avLst/>
          </a:prstGeom>
        </p:spPr>
        <p:txBody>
          <a:bodyPr wrap="none">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rot="20786260">
            <a:off x="3139754" y="3197385"/>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rot="629115">
            <a:off x="3299593" y="3880991"/>
            <a:ext cx="910827" cy="276999"/>
          </a:xfrm>
          <a:prstGeom prst="rect">
            <a:avLst/>
          </a:prstGeom>
        </p:spPr>
        <p:txBody>
          <a:bodyPr wrap="none">
            <a:spAutoFit/>
          </a:bodyPr>
          <a:lstStyle/>
          <a:p>
            <a:pPr fontAlgn="ctr"/>
            <a:r>
              <a:rPr lang="en-US" sz="1200" dirty="0" smtClean="0">
                <a:solidFill>
                  <a:srgbClr val="ED6D00"/>
                </a:solidFill>
                <a:latin typeface="Huawei Sans" panose="020C0503030203020204" pitchFamily="34" charset="0"/>
              </a:rPr>
              <a:t>BGP EVPN</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1030121" y="3798612"/>
            <a:ext cx="1050459" cy="37571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External network</a:t>
            </a:r>
            <a:endParaRPr lang="en-US" sz="1200" dirty="0">
              <a:solidFill>
                <a:schemeClr val="bg1"/>
              </a:solidFill>
              <a:latin typeface="Huawei Sans" panose="020C0503030203020204" pitchFamily="34" charset="0"/>
            </a:endParaRPr>
          </a:p>
        </p:txBody>
      </p:sp>
      <p:sp>
        <p:nvSpPr>
          <p:cNvPr id="90" name="圆角矩形 89"/>
          <p:cNvSpPr/>
          <p:nvPr/>
        </p:nvSpPr>
        <p:spPr bwMode="gray">
          <a:xfrm>
            <a:off x="827636" y="3086556"/>
            <a:ext cx="1050459" cy="557424"/>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 resources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90" idx="3"/>
            <a:endCxn id="76" idx="1"/>
          </p:cNvCxnSpPr>
          <p:nvPr/>
        </p:nvCxnSpPr>
        <p:spPr bwMode="gray">
          <a:xfrm>
            <a:off x="1878095" y="3365268"/>
            <a:ext cx="543826" cy="354897"/>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9" idx="3"/>
            <a:endCxn id="76" idx="1"/>
          </p:cNvCxnSpPr>
          <p:nvPr/>
        </p:nvCxnSpPr>
        <p:spPr bwMode="gray">
          <a:xfrm flipV="1">
            <a:off x="2080580" y="3720165"/>
            <a:ext cx="341341" cy="266307"/>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pic>
        <p:nvPicPr>
          <p:cNvPr id="104" name="图片 76" descr="接入交换机.png"/>
          <p:cNvPicPr>
            <a:picLocks noChangeAspect="1"/>
          </p:cNvPicPr>
          <p:nvPr/>
        </p:nvPicPr>
        <p:blipFill>
          <a:blip r:embed="rId4"/>
          <a:stretch>
            <a:fillRect/>
          </a:stretch>
        </p:blipFill>
        <p:spPr bwMode="gray">
          <a:xfrm>
            <a:off x="4727589" y="3932257"/>
            <a:ext cx="343433" cy="280992"/>
          </a:xfrm>
          <a:prstGeom prst="rect">
            <a:avLst/>
          </a:prstGeom>
        </p:spPr>
      </p:pic>
      <p:pic>
        <p:nvPicPr>
          <p:cNvPr id="105" name="图片 104" descr="接入交换机.png"/>
          <p:cNvPicPr>
            <a:picLocks noChangeAspect="1"/>
          </p:cNvPicPr>
          <p:nvPr/>
        </p:nvPicPr>
        <p:blipFill>
          <a:blip r:embed="rId4"/>
          <a:stretch>
            <a:fillRect/>
          </a:stretch>
        </p:blipFill>
        <p:spPr bwMode="gray">
          <a:xfrm>
            <a:off x="4384156" y="3136789"/>
            <a:ext cx="343433" cy="280992"/>
          </a:xfrm>
          <a:prstGeom prst="rect">
            <a:avLst/>
          </a:prstGeom>
        </p:spPr>
      </p:pic>
      <p:sp>
        <p:nvSpPr>
          <p:cNvPr id="106" name="矩形 105"/>
          <p:cNvSpPr/>
          <p:nvPr/>
        </p:nvSpPr>
        <p:spPr bwMode="gray">
          <a:xfrm>
            <a:off x="4310585" y="3429162"/>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4622043" y="3666994"/>
            <a:ext cx="527709" cy="276999"/>
          </a:xfrm>
          <a:prstGeom prst="rect">
            <a:avLst/>
          </a:prstGeom>
        </p:spPr>
        <p:txBody>
          <a:bodyPr wrap="none">
            <a:spAutoFit/>
          </a:bodyPr>
          <a:lstStyle/>
          <a:p>
            <a:pP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5021179" y="3122755"/>
            <a:ext cx="1050459" cy="324000"/>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Wired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5383100" y="3900633"/>
            <a:ext cx="1050459" cy="375719"/>
          </a:xfrm>
          <a:prstGeom prst="roundRect">
            <a:avLst/>
          </a:prstGeom>
          <a:solidFill>
            <a:srgbClr val="ED6D00"/>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Wireless access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4720276" y="3276801"/>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5071403" y="4085015"/>
            <a:ext cx="299104" cy="0"/>
          </a:xfrm>
          <a:prstGeom prst="line">
            <a:avLst/>
          </a:prstGeom>
          <a:ln w="19050">
            <a:solidFill>
              <a:srgbClr val="ED6D00"/>
            </a:solidFill>
            <a:prstDash val="soli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14" name="梯形 113"/>
          <p:cNvSpPr/>
          <p:nvPr/>
        </p:nvSpPr>
        <p:spPr bwMode="gray">
          <a:xfrm>
            <a:off x="462793" y="1204459"/>
            <a:ext cx="6050762" cy="163492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梯形 114"/>
          <p:cNvSpPr/>
          <p:nvPr/>
        </p:nvSpPr>
        <p:spPr bwMode="gray">
          <a:xfrm>
            <a:off x="736469"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497567" y="2491973"/>
            <a:ext cx="4064322"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Overlay (virtual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1172361" y="1387550"/>
            <a:ext cx="556773" cy="629606"/>
            <a:chOff x="7493567" y="5008689"/>
            <a:chExt cx="1283264" cy="956570"/>
          </a:xfrm>
        </p:grpSpPr>
        <p:cxnSp>
          <p:nvCxnSpPr>
            <p:cNvPr id="118" name="直接连接符 117"/>
            <p:cNvCxnSpPr/>
            <p:nvPr/>
          </p:nvCxnSpPr>
          <p:spPr bwMode="gray">
            <a:xfrm flipH="1" flipV="1">
              <a:off x="7493567" y="5598789"/>
              <a:ext cx="1283264" cy="36647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a:stCxn id="123" idx="3"/>
            <a:endCxn id="124" idx="1"/>
          </p:cNvCxnSpPr>
          <p:nvPr/>
        </p:nvCxnSpPr>
        <p:spPr bwMode="gray">
          <a:xfrm>
            <a:off x="1823050" y="2034099"/>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22" idx="3"/>
            <a:endCxn id="125" idx="1"/>
          </p:cNvCxnSpPr>
          <p:nvPr/>
        </p:nvCxnSpPr>
        <p:spPr bwMode="gray">
          <a:xfrm>
            <a:off x="1643656" y="1428619"/>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22" name="图片 87" descr="汇聚交换机.png"/>
          <p:cNvPicPr>
            <a:picLocks noChangeAspect="1"/>
          </p:cNvPicPr>
          <p:nvPr/>
        </p:nvPicPr>
        <p:blipFill>
          <a:blip r:embed="rId3"/>
          <a:stretch>
            <a:fillRect/>
          </a:stretch>
        </p:blipFill>
        <p:spPr bwMode="gray">
          <a:xfrm>
            <a:off x="1409087" y="1332658"/>
            <a:ext cx="234569" cy="191922"/>
          </a:xfrm>
          <a:prstGeom prst="rect">
            <a:avLst/>
          </a:prstGeom>
        </p:spPr>
      </p:pic>
      <p:pic>
        <p:nvPicPr>
          <p:cNvPr id="123" name="图片 87" descr="汇聚交换机.png"/>
          <p:cNvPicPr>
            <a:picLocks noChangeAspect="1"/>
          </p:cNvPicPr>
          <p:nvPr/>
        </p:nvPicPr>
        <p:blipFill>
          <a:blip r:embed="rId3"/>
          <a:stretch>
            <a:fillRect/>
          </a:stretch>
        </p:blipFill>
        <p:spPr bwMode="gray">
          <a:xfrm>
            <a:off x="1588481" y="1938138"/>
            <a:ext cx="234569" cy="191922"/>
          </a:xfrm>
          <a:prstGeom prst="rect">
            <a:avLst/>
          </a:prstGeom>
        </p:spPr>
      </p:pic>
      <p:pic>
        <p:nvPicPr>
          <p:cNvPr id="124" name="图片 76" descr="接入交换机.png"/>
          <p:cNvPicPr>
            <a:picLocks noChangeAspect="1"/>
          </p:cNvPicPr>
          <p:nvPr/>
        </p:nvPicPr>
        <p:blipFill>
          <a:blip r:embed="rId4"/>
          <a:stretch>
            <a:fillRect/>
          </a:stretch>
        </p:blipFill>
        <p:spPr bwMode="gray">
          <a:xfrm>
            <a:off x="2064860" y="1938138"/>
            <a:ext cx="234569" cy="191922"/>
          </a:xfrm>
          <a:prstGeom prst="rect">
            <a:avLst/>
          </a:prstGeom>
        </p:spPr>
      </p:pic>
      <p:pic>
        <p:nvPicPr>
          <p:cNvPr id="125" name="图片 124" descr="接入交换机.png"/>
          <p:cNvPicPr>
            <a:picLocks noChangeAspect="1"/>
          </p:cNvPicPr>
          <p:nvPr/>
        </p:nvPicPr>
        <p:blipFill>
          <a:blip r:embed="rId4"/>
          <a:stretch>
            <a:fillRect/>
          </a:stretch>
        </p:blipFill>
        <p:spPr bwMode="gray">
          <a:xfrm>
            <a:off x="1886560" y="1332658"/>
            <a:ext cx="234569" cy="191922"/>
          </a:xfrm>
          <a:prstGeom prst="rect">
            <a:avLst/>
          </a:prstGeom>
        </p:spPr>
      </p:pic>
      <p:pic>
        <p:nvPicPr>
          <p:cNvPr id="126" name="图片 86" descr="核心交换机.png"/>
          <p:cNvPicPr>
            <a:picLocks noChangeAspect="1"/>
          </p:cNvPicPr>
          <p:nvPr/>
        </p:nvPicPr>
        <p:blipFill>
          <a:blip r:embed="rId5"/>
          <a:stretch>
            <a:fillRect/>
          </a:stretch>
        </p:blipFill>
        <p:spPr bwMode="gray">
          <a:xfrm>
            <a:off x="1026158" y="1649808"/>
            <a:ext cx="234569" cy="191922"/>
          </a:xfrm>
          <a:prstGeom prst="rect">
            <a:avLst/>
          </a:prstGeom>
        </p:spPr>
      </p:pic>
      <p:sp>
        <p:nvSpPr>
          <p:cNvPr id="127" name="矩形 126"/>
          <p:cNvSpPr/>
          <p:nvPr/>
        </p:nvSpPr>
        <p:spPr bwMode="gray">
          <a:xfrm>
            <a:off x="759538" y="2160975"/>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VN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梯形 127"/>
          <p:cNvSpPr/>
          <p:nvPr/>
        </p:nvSpPr>
        <p:spPr bwMode="gray">
          <a:xfrm>
            <a:off x="2609376"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p:nvPr/>
        </p:nvCxnSpPr>
        <p:spPr bwMode="gray">
          <a:xfrm flipH="1">
            <a:off x="3086374" y="1387546"/>
            <a:ext cx="367864" cy="30046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1" idx="3"/>
            <a:endCxn id="132" idx="1"/>
          </p:cNvCxnSpPr>
          <p:nvPr/>
        </p:nvCxnSpPr>
        <p:spPr bwMode="gray">
          <a:xfrm>
            <a:off x="3516563" y="1428619"/>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31" name="图片 87" descr="汇聚交换机.png"/>
          <p:cNvPicPr>
            <a:picLocks noChangeAspect="1"/>
          </p:cNvPicPr>
          <p:nvPr/>
        </p:nvPicPr>
        <p:blipFill>
          <a:blip r:embed="rId3"/>
          <a:stretch>
            <a:fillRect/>
          </a:stretch>
        </p:blipFill>
        <p:spPr bwMode="gray">
          <a:xfrm>
            <a:off x="3281994" y="1332658"/>
            <a:ext cx="234569" cy="191922"/>
          </a:xfrm>
          <a:prstGeom prst="rect">
            <a:avLst/>
          </a:prstGeom>
        </p:spPr>
      </p:pic>
      <p:pic>
        <p:nvPicPr>
          <p:cNvPr id="132" name="图片 131" descr="接入交换机.png"/>
          <p:cNvPicPr>
            <a:picLocks noChangeAspect="1"/>
          </p:cNvPicPr>
          <p:nvPr/>
        </p:nvPicPr>
        <p:blipFill>
          <a:blip r:embed="rId4"/>
          <a:stretch>
            <a:fillRect/>
          </a:stretch>
        </p:blipFill>
        <p:spPr bwMode="gray">
          <a:xfrm>
            <a:off x="3759467" y="1332658"/>
            <a:ext cx="234569" cy="191922"/>
          </a:xfrm>
          <a:prstGeom prst="rect">
            <a:avLst/>
          </a:prstGeom>
        </p:spPr>
      </p:pic>
      <p:pic>
        <p:nvPicPr>
          <p:cNvPr id="133" name="图片 86" descr="核心交换机.png"/>
          <p:cNvPicPr>
            <a:picLocks noChangeAspect="1"/>
          </p:cNvPicPr>
          <p:nvPr/>
        </p:nvPicPr>
        <p:blipFill>
          <a:blip r:embed="rId5"/>
          <a:stretch>
            <a:fillRect/>
          </a:stretch>
        </p:blipFill>
        <p:spPr bwMode="gray">
          <a:xfrm>
            <a:off x="2899065" y="1649808"/>
            <a:ext cx="234569" cy="191922"/>
          </a:xfrm>
          <a:prstGeom prst="rect">
            <a:avLst/>
          </a:prstGeom>
        </p:spPr>
      </p:pic>
      <p:sp>
        <p:nvSpPr>
          <p:cNvPr id="134" name="矩形 133"/>
          <p:cNvSpPr/>
          <p:nvPr/>
        </p:nvSpPr>
        <p:spPr bwMode="gray">
          <a:xfrm>
            <a:off x="2632445" y="2160975"/>
            <a:ext cx="1744485" cy="274594"/>
          </a:xfrm>
          <a:prstGeom prst="rect">
            <a:avLst/>
          </a:prstGeom>
        </p:spPr>
        <p:txBody>
          <a:bodyPr wrap="square">
            <a:noAutofit/>
          </a:bodyPr>
          <a:lstStyle/>
          <a:p>
            <a:pPr algn="ctr" fontAlgn="ctr"/>
            <a:r>
              <a:rPr lang="en-US" sz="1200" dirty="0" smtClean="0">
                <a:latin typeface="Huawei Sans" panose="020C0503030203020204" pitchFamily="34" charset="0"/>
              </a:rPr>
              <a:t>VN N</a:t>
            </a:r>
            <a:endParaRPr lang="en-US" sz="1200" dirty="0">
              <a:latin typeface="Huawei Sans" panose="020C0503030203020204" pitchFamily="34" charset="0"/>
            </a:endParaRPr>
          </a:p>
        </p:txBody>
      </p:sp>
      <p:sp>
        <p:nvSpPr>
          <p:cNvPr id="135" name="梯形 134"/>
          <p:cNvSpPr/>
          <p:nvPr/>
        </p:nvSpPr>
        <p:spPr bwMode="gray">
          <a:xfrm>
            <a:off x="4496295" y="1232281"/>
            <a:ext cx="1790622" cy="1209870"/>
          </a:xfrm>
          <a:prstGeom prst="trapezoid">
            <a:avLst>
              <a:gd name="adj" fmla="val 22668"/>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100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1303435" y="1570213"/>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bwMode="gray">
          <a:xfrm>
            <a:off x="3182851" y="1570213"/>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VRF+VNI</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Group 3"/>
          <p:cNvGrpSpPr/>
          <p:nvPr/>
        </p:nvGrpSpPr>
        <p:grpSpPr bwMode="gray">
          <a:xfrm>
            <a:off x="2425214" y="1818318"/>
            <a:ext cx="261965" cy="61979"/>
            <a:chOff x="559282" y="6488261"/>
            <a:chExt cx="261965" cy="61979"/>
          </a:xfrm>
          <a:solidFill>
            <a:schemeClr val="bg1">
              <a:lumMod val="50000"/>
            </a:schemeClr>
          </a:solidFill>
        </p:grpSpPr>
        <p:sp>
          <p:nvSpPr>
            <p:cNvPr id="14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圆角矩形 149"/>
          <p:cNvSpPr/>
          <p:nvPr/>
        </p:nvSpPr>
        <p:spPr bwMode="gray">
          <a:xfrm>
            <a:off x="4645059" y="1019182"/>
            <a:ext cx="717477" cy="347755"/>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egress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150"/>
          <p:cNvSpPr/>
          <p:nvPr/>
        </p:nvSpPr>
        <p:spPr bwMode="gray">
          <a:xfrm>
            <a:off x="5054716" y="1468130"/>
            <a:ext cx="717477" cy="324000"/>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IP/VLAN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圆角矩形 151"/>
          <p:cNvSpPr/>
          <p:nvPr/>
        </p:nvSpPr>
        <p:spPr bwMode="gray">
          <a:xfrm>
            <a:off x="5054716" y="1893324"/>
            <a:ext cx="717477" cy="324000"/>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Access point</a:t>
            </a:r>
            <a:endParaRPr lang="en-US" sz="1200" dirty="0">
              <a:solidFill>
                <a:schemeClr val="bg1"/>
              </a:solidFill>
              <a:latin typeface="Huawei Sans" panose="020C0503030203020204" pitchFamily="34" charset="0"/>
            </a:endParaRPr>
          </a:p>
        </p:txBody>
      </p:sp>
      <p:sp>
        <p:nvSpPr>
          <p:cNvPr id="153" name="圆角矩形 152"/>
          <p:cNvSpPr/>
          <p:nvPr/>
        </p:nvSpPr>
        <p:spPr bwMode="gray">
          <a:xfrm>
            <a:off x="5464373" y="1019182"/>
            <a:ext cx="717477" cy="347755"/>
          </a:xfrm>
          <a:prstGeom prst="roundRect">
            <a:avLst/>
          </a:prstGeom>
          <a:solidFill>
            <a:srgbClr val="30B5C5"/>
          </a:solidFill>
          <a:ln w="12700" cap="flat" cmpd="sng" algn="ctr">
            <a:no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chemeClr val="bg1"/>
                </a:solidFill>
                <a:latin typeface="Huawei Sans" panose="020C0503030203020204" pitchFamily="34" charset="0"/>
              </a:rPr>
              <a:t>Network services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a:stCxn id="150" idx="2"/>
            <a:endCxn id="151" idx="0"/>
          </p:cNvCxnSpPr>
          <p:nvPr/>
        </p:nvCxnSpPr>
        <p:spPr bwMode="gray">
          <a:xfrm>
            <a:off x="5003798" y="1366937"/>
            <a:ext cx="409657" cy="101193"/>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53" idx="2"/>
            <a:endCxn id="151" idx="0"/>
          </p:cNvCxnSpPr>
          <p:nvPr/>
        </p:nvCxnSpPr>
        <p:spPr bwMode="gray">
          <a:xfrm flipH="1">
            <a:off x="5413455" y="1366937"/>
            <a:ext cx="409657" cy="101193"/>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1" idx="2"/>
            <a:endCxn id="152" idx="0"/>
          </p:cNvCxnSpPr>
          <p:nvPr/>
        </p:nvCxnSpPr>
        <p:spPr bwMode="gray">
          <a:xfrm>
            <a:off x="5413455" y="1792130"/>
            <a:ext cx="0" cy="10119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sp>
        <p:nvSpPr>
          <p:cNvPr id="162" name="矩形 161"/>
          <p:cNvSpPr/>
          <p:nvPr/>
        </p:nvSpPr>
        <p:spPr bwMode="gray">
          <a:xfrm>
            <a:off x="4638089" y="2174985"/>
            <a:ext cx="1531189" cy="276999"/>
          </a:xfrm>
          <a:prstGeom prst="rect">
            <a:avLst/>
          </a:prstGeom>
        </p:spPr>
        <p:txBody>
          <a:bodyPr wrap="none">
            <a:spAutoFit/>
          </a:bodyPr>
          <a:lstStyle/>
          <a:p>
            <a:pPr algn="ctr" fontAlgn="ctr"/>
            <a:r>
              <a:rPr lang="en-US" sz="1200" dirty="0" smtClean="0">
                <a:latin typeface="Huawei Sans" panose="020C0503030203020204" pitchFamily="34" charset="0"/>
              </a:rPr>
              <a:t>Fabric instantiation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4049140" y="5052608"/>
            <a:ext cx="619080"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OSPF</a:t>
            </a:r>
            <a:endParaRPr lang="en-US" sz="1400" dirty="0">
              <a:solidFill>
                <a:schemeClr val="bg1">
                  <a:lumMod val="50000"/>
                </a:schemeClr>
              </a:solidFill>
              <a:latin typeface="Huawei Sans" panose="020C0503030203020204" pitchFamily="34" charset="0"/>
            </a:endParaRPr>
          </a:p>
        </p:txBody>
      </p:sp>
      <p:sp>
        <p:nvSpPr>
          <p:cNvPr id="84" name="文本框 83"/>
          <p:cNvSpPr txBox="1"/>
          <p:nvPr/>
        </p:nvSpPr>
        <p:spPr bwMode="gray">
          <a:xfrm>
            <a:off x="3281993" y="3519730"/>
            <a:ext cx="1033430" cy="278383"/>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VXLAN </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6874300" y="4836388"/>
            <a:ext cx="4874788" cy="1312486"/>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Underlay: a physical topology consisting of physical network devices (such as switches, APs, firewalls, and routers) that provide interconnection capabilities for all services on the campus network. It is the basic bearer network for campus service data forwarding.</a:t>
            </a:r>
            <a:endParaRPr lang="en-US" sz="1400" dirty="0">
              <a:latin typeface="Huawei Sans" panose="020C0503030203020204" pitchFamily="34" charset="0"/>
            </a:endParaRPr>
          </a:p>
        </p:txBody>
      </p:sp>
      <p:sp>
        <p:nvSpPr>
          <p:cNvPr id="88" name="矩形 87"/>
          <p:cNvSpPr/>
          <p:nvPr/>
        </p:nvSpPr>
        <p:spPr bwMode="gray">
          <a:xfrm>
            <a:off x="6889211" y="3451506"/>
            <a:ext cx="4859877" cy="864715"/>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Fabric: a network with pooled resources abstracted from the underlay network. When creating an instantiated VN, you can select network resources on the fabric.</a:t>
            </a:r>
            <a:endParaRPr lang="en-US" sz="1400" dirty="0">
              <a:latin typeface="Huawei Sans" panose="020C0503030203020204" pitchFamily="34" charset="0"/>
            </a:endParaRPr>
          </a:p>
        </p:txBody>
      </p:sp>
      <p:sp>
        <p:nvSpPr>
          <p:cNvPr id="92" name="矩形 91"/>
          <p:cNvSpPr/>
          <p:nvPr/>
        </p:nvSpPr>
        <p:spPr bwMode="gray">
          <a:xfrm>
            <a:off x="6872294" y="1608199"/>
            <a:ext cx="4842290" cy="1072977"/>
          </a:xfrm>
          <a:prstGeom prst="rect">
            <a:avLst/>
          </a:prstGeom>
        </p:spPr>
        <p:txBody>
          <a:bodyPr wrap="square" anchor="ctr">
            <a:noAutofit/>
          </a:bodyPr>
          <a:lstStyle/>
          <a:p>
            <a:pPr fontAlgn="ctr">
              <a:lnSpc>
                <a:spcPts val="2100"/>
              </a:lnSpc>
              <a:spcAft>
                <a:spcPts val="600"/>
              </a:spcAft>
            </a:pPr>
            <a:r>
              <a:rPr lang="en-US" sz="1400" dirty="0" smtClean="0">
                <a:latin typeface="Huawei Sans" panose="020C0503030203020204" pitchFamily="34" charset="0"/>
              </a:rPr>
              <a:t>Virtual network (VN): a logically isolated virtual network instance that is constructed by instantiating a fabric. One VN corresponds to one isolated network (service network), for example, R&amp;D network.</a:t>
            </a:r>
            <a:endParaRPr lang="en-US" sz="1400" dirty="0">
              <a:latin typeface="Huawei Sans" panose="020C0503030203020204" pitchFamily="34" charset="0"/>
            </a:endParaRPr>
          </a:p>
        </p:txBody>
      </p:sp>
      <p:cxnSp>
        <p:nvCxnSpPr>
          <p:cNvPr id="93" name="直接连接符 92"/>
          <p:cNvCxnSpPr/>
          <p:nvPr/>
        </p:nvCxnSpPr>
        <p:spPr bwMode="gray">
          <a:xfrm>
            <a:off x="6874300" y="5031784"/>
            <a:ext cx="0" cy="1002493"/>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bwMode="gray">
          <a:xfrm>
            <a:off x="6314023" y="5228929"/>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连接符 95"/>
          <p:cNvCxnSpPr/>
          <p:nvPr/>
        </p:nvCxnSpPr>
        <p:spPr bwMode="gray">
          <a:xfrm>
            <a:off x="6391390" y="5284684"/>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bwMode="gray">
          <a:xfrm>
            <a:off x="6874300" y="3519811"/>
            <a:ext cx="0" cy="728106"/>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flipH="1">
            <a:off x="6874300" y="1788678"/>
            <a:ext cx="0" cy="734254"/>
          </a:xfrm>
          <a:prstGeom prst="line">
            <a:avLst/>
          </a:prstGeom>
          <a:ln w="571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bwMode="gray">
          <a:xfrm>
            <a:off x="6314023" y="3688313"/>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p:cNvCxnSpPr/>
          <p:nvPr/>
        </p:nvCxnSpPr>
        <p:spPr bwMode="gray">
          <a:xfrm>
            <a:off x="6391390" y="3744068"/>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1" name="椭圆 100"/>
          <p:cNvSpPr/>
          <p:nvPr/>
        </p:nvSpPr>
        <p:spPr bwMode="gray">
          <a:xfrm>
            <a:off x="6321198" y="1920336"/>
            <a:ext cx="122691" cy="12269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6391390" y="1966750"/>
            <a:ext cx="4680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63143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Network Nodes on a Virtualized Campus Network</a:t>
            </a:r>
            <a:endParaRPr lang="en-US" altLang="zh-CN" dirty="0">
              <a:sym typeface="Huawei Sans" panose="020C0503030203020204" pitchFamily="34" charset="0"/>
            </a:endParaRPr>
          </a:p>
        </p:txBody>
      </p:sp>
      <p:pic>
        <p:nvPicPr>
          <p:cNvPr id="3" name="图片 87" descr="汇聚交换机.png"/>
          <p:cNvPicPr>
            <a:picLocks noChangeAspect="1"/>
          </p:cNvPicPr>
          <p:nvPr/>
        </p:nvPicPr>
        <p:blipFill>
          <a:blip r:embed="rId3"/>
          <a:stretch>
            <a:fillRect/>
          </a:stretch>
        </p:blipFill>
        <p:spPr bwMode="gray">
          <a:xfrm>
            <a:off x="2888961" y="3377395"/>
            <a:ext cx="369473" cy="302297"/>
          </a:xfrm>
          <a:prstGeom prst="rect">
            <a:avLst/>
          </a:prstGeom>
          <a:effectLst/>
        </p:spPr>
      </p:pic>
      <p:sp>
        <p:nvSpPr>
          <p:cNvPr id="4" name="任意多边形 3"/>
          <p:cNvSpPr/>
          <p:nvPr/>
        </p:nvSpPr>
        <p:spPr bwMode="gray">
          <a:xfrm>
            <a:off x="1947969" y="2456990"/>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6092738" y="907239"/>
            <a:ext cx="5674471" cy="5350183"/>
          </a:xfrm>
          <a:prstGeom prst="rect">
            <a:avLst/>
          </a:prstGeom>
        </p:spPr>
        <p:txBody>
          <a:bodyPr wrap="square">
            <a:spAutoFit/>
          </a:bodyPr>
          <a:lstStyle/>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Egress gateway</a:t>
            </a:r>
            <a:r>
              <a:rPr lang="en-US" sz="1400" dirty="0" smtClean="0">
                <a:solidFill>
                  <a:srgbClr val="000000"/>
                </a:solidFill>
                <a:latin typeface="Huawei Sans" panose="020C0503030203020204" pitchFamily="34" charset="0"/>
              </a:rPr>
              <a:t>: is an egress device of the campus network, which can be an AR router or a firewall.</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Firewall node:</a:t>
            </a:r>
            <a:r>
              <a:rPr lang="en-US" sz="1400" dirty="0" smtClean="0">
                <a:solidFill>
                  <a:srgbClr val="000000"/>
                </a:solidFill>
                <a:latin typeface="Huawei Sans" panose="020C0503030203020204" pitchFamily="34" charset="0"/>
              </a:rPr>
              <a:t> This node is required when Layer 4 to Layer 7 security policies are deployed. It can be deployed in off-path mode or at the campus egress.</a:t>
            </a: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Border node</a:t>
            </a:r>
            <a:r>
              <a:rPr lang="en-US" sz="1400" dirty="0" smtClean="0">
                <a:solidFill>
                  <a:srgbClr val="000000"/>
                </a:solidFill>
                <a:latin typeface="Huawei Sans" panose="020C0503030203020204" pitchFamily="34" charset="0"/>
              </a:rPr>
              <a:t>: implements communication between the fabric and external networks. It is typically a core switch.</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Transparent node:</a:t>
            </a:r>
            <a:r>
              <a:rPr lang="en-US" sz="1400" dirty="0" smtClean="0">
                <a:solidFill>
                  <a:srgbClr val="000000"/>
                </a:solidFill>
                <a:latin typeface="Huawei Sans" panose="020C0503030203020204" pitchFamily="34" charset="0"/>
              </a:rPr>
              <a:t> It does not need to support VXLAN.</a:t>
            </a: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Edge node</a:t>
            </a:r>
            <a:r>
              <a:rPr lang="en-US" sz="1400" dirty="0" smtClean="0">
                <a:solidFill>
                  <a:srgbClr val="000000"/>
                </a:solidFill>
                <a:latin typeface="Huawei Sans" panose="020C0503030203020204" pitchFamily="34" charset="0"/>
              </a:rPr>
              <a:t>: is a fabric edge device that connects user-side devices to the fabric. Data packets from wired users enter the VXLAN network through edge nodes.</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fontAlgn="ctr" hangingPunct="0">
              <a:lnSpc>
                <a:spcPts val="2000"/>
              </a:lnSpc>
              <a:spcAft>
                <a:spcPts val="600"/>
              </a:spcAft>
              <a:buSzPct val="100000"/>
              <a:buFont typeface="Arial" panose="020B0604020202020204" pitchFamily="34" charset="0"/>
              <a:buChar char="•"/>
              <a:defRPr/>
            </a:pPr>
            <a:r>
              <a:rPr lang="en-US" sz="1400" b="1" dirty="0" smtClean="0">
                <a:solidFill>
                  <a:srgbClr val="000000"/>
                </a:solidFill>
                <a:latin typeface="Huawei Sans" panose="020C0503030203020204" pitchFamily="34" charset="0"/>
              </a:rPr>
              <a:t>Access node</a:t>
            </a:r>
            <a:r>
              <a:rPr lang="en-US" sz="1400" dirty="0" smtClean="0">
                <a:solidFill>
                  <a:srgbClr val="000000"/>
                </a:solidFill>
                <a:latin typeface="Huawei Sans" panose="020C0503030203020204" pitchFamily="34" charset="0"/>
              </a:rPr>
              <a:t>: is typically an access switch (wired access node) or an AP (wireless access node). Wired access nodes can function as edge nodes, that is, VXLAN is deployed across core and access nodes. If wired access nodes do not need to support VXLAN, aggregation nodes can function as edge nodes — that is, VXLAN is deployed across core and aggregation nodes </a:t>
            </a:r>
            <a:r>
              <a:rPr lang="en-US" altLang="zh-CN" sz="1400" dirty="0" smtClean="0">
                <a:solidFill>
                  <a:srgbClr val="000000"/>
                </a:solidFill>
                <a:latin typeface="Huawei Sans" panose="020C0503030203020204" pitchFamily="34" charset="0"/>
              </a:rPr>
              <a:t>— i</a:t>
            </a:r>
            <a:r>
              <a:rPr lang="en-US" sz="1400" dirty="0" smtClean="0">
                <a:solidFill>
                  <a:srgbClr val="000000"/>
                </a:solidFill>
                <a:latin typeface="Huawei Sans" panose="020C0503030203020204" pitchFamily="34" charset="0"/>
              </a:rPr>
              <a:t>n which scenario policy association can be deployed on wired access nodes and edge nodes.</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947969" y="4727113"/>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165"/>
          <p:cNvGrpSpPr/>
          <p:nvPr/>
        </p:nvGrpSpPr>
        <p:grpSpPr bwMode="gray">
          <a:xfrm rot="10800000">
            <a:off x="4600736" y="4637264"/>
            <a:ext cx="1001411" cy="575601"/>
            <a:chOff x="-1233037" y="914446"/>
            <a:chExt cx="1573823" cy="778776"/>
          </a:xfrm>
        </p:grpSpPr>
        <p:cxnSp>
          <p:nvCxnSpPr>
            <p:cNvPr id="8"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9"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10" name="Group 165"/>
          <p:cNvGrpSpPr/>
          <p:nvPr/>
        </p:nvGrpSpPr>
        <p:grpSpPr bwMode="gray">
          <a:xfrm rot="10800000">
            <a:off x="2463288" y="4637264"/>
            <a:ext cx="1001411" cy="575601"/>
            <a:chOff x="-1233037" y="914446"/>
            <a:chExt cx="1573823" cy="778776"/>
          </a:xfrm>
        </p:grpSpPr>
        <p:cxnSp>
          <p:nvCxnSpPr>
            <p:cNvPr id="11"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12"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pic>
        <p:nvPicPr>
          <p:cNvPr id="16" name="图片 87" descr="汇聚交换机.png"/>
          <p:cNvPicPr>
            <a:picLocks noChangeAspect="1"/>
          </p:cNvPicPr>
          <p:nvPr/>
        </p:nvPicPr>
        <p:blipFill>
          <a:blip r:embed="rId3"/>
          <a:stretch>
            <a:fillRect/>
          </a:stretch>
        </p:blipFill>
        <p:spPr bwMode="gray">
          <a:xfrm>
            <a:off x="2780298" y="4527815"/>
            <a:ext cx="369473" cy="302297"/>
          </a:xfrm>
          <a:prstGeom prst="rect">
            <a:avLst/>
          </a:prstGeom>
        </p:spPr>
      </p:pic>
      <p:pic>
        <p:nvPicPr>
          <p:cNvPr id="17" name="图片 76" descr="接入交换机.png"/>
          <p:cNvPicPr>
            <a:picLocks noChangeAspect="1"/>
          </p:cNvPicPr>
          <p:nvPr/>
        </p:nvPicPr>
        <p:blipFill>
          <a:blip r:embed="rId4"/>
          <a:stretch>
            <a:fillRect/>
          </a:stretch>
        </p:blipFill>
        <p:spPr bwMode="gray">
          <a:xfrm>
            <a:off x="2265434" y="5194054"/>
            <a:ext cx="369473" cy="302297"/>
          </a:xfrm>
          <a:prstGeom prst="rect">
            <a:avLst/>
          </a:prstGeom>
        </p:spPr>
      </p:pic>
      <p:pic>
        <p:nvPicPr>
          <p:cNvPr id="19" name="图片 105" descr="AP.png"/>
          <p:cNvPicPr>
            <a:picLocks noChangeAspect="1"/>
          </p:cNvPicPr>
          <p:nvPr/>
        </p:nvPicPr>
        <p:blipFill>
          <a:blip r:embed="rId5"/>
          <a:stretch>
            <a:fillRect/>
          </a:stretch>
        </p:blipFill>
        <p:spPr bwMode="gray">
          <a:xfrm>
            <a:off x="3295034" y="5193947"/>
            <a:ext cx="366860" cy="300160"/>
          </a:xfrm>
          <a:prstGeom prst="rect">
            <a:avLst/>
          </a:prstGeom>
        </p:spPr>
      </p:pic>
      <p:pic>
        <p:nvPicPr>
          <p:cNvPr id="20" name="图片 87" descr="汇聚交换机.png"/>
          <p:cNvPicPr>
            <a:picLocks noChangeAspect="1"/>
          </p:cNvPicPr>
          <p:nvPr/>
        </p:nvPicPr>
        <p:blipFill>
          <a:blip r:embed="rId3"/>
          <a:stretch>
            <a:fillRect/>
          </a:stretch>
        </p:blipFill>
        <p:spPr bwMode="gray">
          <a:xfrm>
            <a:off x="4924316" y="4527815"/>
            <a:ext cx="369473" cy="302297"/>
          </a:xfrm>
          <a:prstGeom prst="rect">
            <a:avLst/>
          </a:prstGeom>
        </p:spPr>
      </p:pic>
      <p:pic>
        <p:nvPicPr>
          <p:cNvPr id="21" name="图片 76" descr="接入交换机.png"/>
          <p:cNvPicPr>
            <a:picLocks noChangeAspect="1"/>
          </p:cNvPicPr>
          <p:nvPr/>
        </p:nvPicPr>
        <p:blipFill>
          <a:blip r:embed="rId4"/>
          <a:stretch>
            <a:fillRect/>
          </a:stretch>
        </p:blipFill>
        <p:spPr bwMode="gray">
          <a:xfrm>
            <a:off x="4409452" y="5194054"/>
            <a:ext cx="369473" cy="302297"/>
          </a:xfrm>
          <a:prstGeom prst="rect">
            <a:avLst/>
          </a:prstGeom>
        </p:spPr>
      </p:pic>
      <p:pic>
        <p:nvPicPr>
          <p:cNvPr id="22" name="图片 105" descr="AP.png"/>
          <p:cNvPicPr>
            <a:picLocks noChangeAspect="1"/>
          </p:cNvPicPr>
          <p:nvPr/>
        </p:nvPicPr>
        <p:blipFill>
          <a:blip r:embed="rId5"/>
          <a:stretch>
            <a:fillRect/>
          </a:stretch>
        </p:blipFill>
        <p:spPr bwMode="gray">
          <a:xfrm>
            <a:off x="5439051" y="5193947"/>
            <a:ext cx="366860" cy="300160"/>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803781" y="1740776"/>
            <a:ext cx="369473" cy="302297"/>
          </a:xfrm>
          <a:prstGeom prst="rect">
            <a:avLst/>
          </a:prstGeom>
          <a:noFill/>
        </p:spPr>
      </p:pic>
      <p:sp>
        <p:nvSpPr>
          <p:cNvPr id="25" name="文本框 24"/>
          <p:cNvSpPr txBox="1"/>
          <p:nvPr/>
        </p:nvSpPr>
        <p:spPr bwMode="gray">
          <a:xfrm>
            <a:off x="3210100" y="3416058"/>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bwMode="gray">
          <a:xfrm>
            <a:off x="1550750" y="2682438"/>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8" name="直接箭头连接符 27"/>
          <p:cNvCxnSpPr/>
          <p:nvPr/>
        </p:nvCxnSpPr>
        <p:spPr bwMode="gray">
          <a:xfrm>
            <a:off x="1550749" y="3535939"/>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29" name="直接箭头连接符 28"/>
          <p:cNvCxnSpPr/>
          <p:nvPr/>
        </p:nvCxnSpPr>
        <p:spPr bwMode="gray">
          <a:xfrm>
            <a:off x="1550750" y="4607117"/>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0" name="直接箭头连接符 29"/>
          <p:cNvCxnSpPr/>
          <p:nvPr/>
        </p:nvCxnSpPr>
        <p:spPr bwMode="gray">
          <a:xfrm>
            <a:off x="1550750" y="5294119"/>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31" name="直接箭头连接符 30"/>
          <p:cNvCxnSpPr/>
          <p:nvPr/>
        </p:nvCxnSpPr>
        <p:spPr bwMode="gray">
          <a:xfrm flipV="1">
            <a:off x="2972402" y="5509803"/>
            <a:ext cx="359585" cy="317164"/>
          </a:xfrm>
          <a:prstGeom prst="straightConnector1">
            <a:avLst/>
          </a:prstGeom>
          <a:noFill/>
          <a:ln w="6350" cap="flat" cmpd="sng" algn="ctr">
            <a:solidFill>
              <a:schemeClr val="bg1">
                <a:lumMod val="75000"/>
              </a:schemeClr>
            </a:solidFill>
            <a:prstDash val="solid"/>
            <a:miter lim="800000"/>
            <a:tailEnd type="triangle"/>
          </a:ln>
          <a:effectLst/>
        </p:spPr>
      </p:cxnSp>
      <p:sp>
        <p:nvSpPr>
          <p:cNvPr id="32" name="文本框 31"/>
          <p:cNvSpPr txBox="1"/>
          <p:nvPr/>
        </p:nvSpPr>
        <p:spPr bwMode="gray">
          <a:xfrm>
            <a:off x="3275753" y="4768250"/>
            <a:ext cx="1524464" cy="305105"/>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sz="1400" dirty="0">
              <a:solidFill>
                <a:prstClr val="white">
                  <a:lumMod val="50000"/>
                </a:prstClr>
              </a:solidFill>
              <a:latin typeface="Huawei Sans" panose="020C0503030203020204" pitchFamily="34" charset="0"/>
            </a:endParaRPr>
          </a:p>
        </p:txBody>
      </p:sp>
      <p:cxnSp>
        <p:nvCxnSpPr>
          <p:cNvPr id="33" name="Straight Connector 167"/>
          <p:cNvCxnSpPr>
            <a:stCxn id="34" idx="0"/>
            <a:endCxn id="24" idx="2"/>
          </p:cNvCxnSpPr>
          <p:nvPr/>
        </p:nvCxnSpPr>
        <p:spPr bwMode="gray">
          <a:xfrm flipV="1">
            <a:off x="3988518" y="2043073"/>
            <a:ext cx="0" cy="438922"/>
          </a:xfrm>
          <a:prstGeom prst="line">
            <a:avLst/>
          </a:prstGeom>
          <a:noFill/>
          <a:ln w="12700" cap="flat" cmpd="sng" algn="ctr">
            <a:solidFill>
              <a:schemeClr val="tx1"/>
            </a:solidFill>
            <a:prstDash val="solid"/>
            <a:miter lim="800000"/>
          </a:ln>
          <a:effectLst/>
        </p:spPr>
      </p:cxnSp>
      <p:pic>
        <p:nvPicPr>
          <p:cNvPr id="34" name="图片 86" descr="核心交换机.png"/>
          <p:cNvPicPr>
            <a:picLocks noChangeAspect="1"/>
          </p:cNvPicPr>
          <p:nvPr/>
        </p:nvPicPr>
        <p:blipFill>
          <a:blip r:embed="rId7"/>
          <a:stretch>
            <a:fillRect/>
          </a:stretch>
        </p:blipFill>
        <p:spPr bwMode="gray">
          <a:xfrm>
            <a:off x="3803781" y="2481995"/>
            <a:ext cx="369473" cy="302297"/>
          </a:xfrm>
          <a:prstGeom prst="rect">
            <a:avLst/>
          </a:prstGeom>
        </p:spPr>
      </p:pic>
      <p:pic>
        <p:nvPicPr>
          <p:cNvPr id="35" name="图片 3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68007" y="1162867"/>
            <a:ext cx="1792651" cy="330612"/>
          </a:xfrm>
          <a:prstGeom prst="rect">
            <a:avLst/>
          </a:prstGeom>
        </p:spPr>
      </p:pic>
      <p:sp>
        <p:nvSpPr>
          <p:cNvPr id="37" name="TextBox 177"/>
          <p:cNvSpPr txBox="1"/>
          <p:nvPr/>
        </p:nvSpPr>
        <p:spPr bwMode="gray">
          <a:xfrm>
            <a:off x="499649" y="2552333"/>
            <a:ext cx="1296000"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Border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77"/>
          <p:cNvSpPr txBox="1"/>
          <p:nvPr/>
        </p:nvSpPr>
        <p:spPr bwMode="gray">
          <a:xfrm>
            <a:off x="499649" y="3392126"/>
            <a:ext cx="1296000"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Transparent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77"/>
          <p:cNvSpPr txBox="1"/>
          <p:nvPr/>
        </p:nvSpPr>
        <p:spPr bwMode="gray">
          <a:xfrm>
            <a:off x="499649" y="4481117"/>
            <a:ext cx="1296000" cy="252000"/>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Edge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77"/>
          <p:cNvSpPr txBox="1"/>
          <p:nvPr/>
        </p:nvSpPr>
        <p:spPr bwMode="gray">
          <a:xfrm>
            <a:off x="499649" y="5194054"/>
            <a:ext cx="1296000"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Access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77"/>
          <p:cNvSpPr txBox="1"/>
          <p:nvPr/>
        </p:nvSpPr>
        <p:spPr bwMode="gray">
          <a:xfrm>
            <a:off x="4495800" y="5934076"/>
            <a:ext cx="1571137" cy="238748"/>
          </a:xfrm>
          <a:prstGeom prst="rect">
            <a:avLst/>
          </a:prstGeom>
          <a:solidFill>
            <a:srgbClr val="30B5C5"/>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VXLAN-capable nodes</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gray">
          <a:xfrm>
            <a:off x="1714500" y="5829833"/>
            <a:ext cx="1257902" cy="0"/>
          </a:xfrm>
          <a:prstGeom prst="straightConnector1">
            <a:avLst/>
          </a:prstGeom>
          <a:noFill/>
          <a:ln w="6350" cap="flat" cmpd="sng" algn="ctr">
            <a:solidFill>
              <a:schemeClr val="bg1">
                <a:lumMod val="75000"/>
              </a:schemeClr>
            </a:solidFill>
            <a:prstDash val="solid"/>
            <a:miter lim="800000"/>
            <a:tailEnd type="none"/>
          </a:ln>
          <a:effectLst/>
        </p:spPr>
      </p:cxnSp>
      <p:cxnSp>
        <p:nvCxnSpPr>
          <p:cNvPr id="43" name="直接箭头连接符 42"/>
          <p:cNvCxnSpPr/>
          <p:nvPr/>
        </p:nvCxnSpPr>
        <p:spPr bwMode="gray">
          <a:xfrm>
            <a:off x="1213254" y="5446054"/>
            <a:ext cx="501246" cy="383779"/>
          </a:xfrm>
          <a:prstGeom prst="straightConnector1">
            <a:avLst/>
          </a:prstGeom>
          <a:noFill/>
          <a:ln w="6350" cap="flat" cmpd="sng" algn="ctr">
            <a:solidFill>
              <a:schemeClr val="bg1">
                <a:lumMod val="75000"/>
              </a:schemeClr>
            </a:solidFill>
            <a:prstDash val="solid"/>
            <a:miter lim="800000"/>
            <a:tailEnd type="none"/>
          </a:ln>
          <a:effectLst/>
        </p:spPr>
      </p:cxnSp>
      <p:cxnSp>
        <p:nvCxnSpPr>
          <p:cNvPr id="44" name="直接箭头连接符 43"/>
          <p:cNvCxnSpPr/>
          <p:nvPr/>
        </p:nvCxnSpPr>
        <p:spPr bwMode="gray">
          <a:xfrm>
            <a:off x="1550749" y="1834356"/>
            <a:ext cx="2243224" cy="0"/>
          </a:xfrm>
          <a:prstGeom prst="straightConnector1">
            <a:avLst/>
          </a:prstGeom>
          <a:noFill/>
          <a:ln w="6350" cap="flat" cmpd="sng" algn="ctr">
            <a:solidFill>
              <a:schemeClr val="bg1">
                <a:lumMod val="75000"/>
              </a:schemeClr>
            </a:solidFill>
            <a:prstDash val="solid"/>
            <a:miter lim="800000"/>
            <a:tailEnd type="triangle"/>
          </a:ln>
          <a:effectLst/>
        </p:spPr>
      </p:cxnSp>
      <p:sp>
        <p:nvSpPr>
          <p:cNvPr id="45" name="TextBox 177"/>
          <p:cNvSpPr txBox="1"/>
          <p:nvPr/>
        </p:nvSpPr>
        <p:spPr bwMode="gray">
          <a:xfrm>
            <a:off x="499649" y="1704251"/>
            <a:ext cx="1296000"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Egress gateway</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gray">
          <a:xfrm>
            <a:off x="2974441" y="2111385"/>
            <a:ext cx="369473" cy="302297"/>
          </a:xfrm>
          <a:prstGeom prst="rect">
            <a:avLst/>
          </a:prstGeom>
        </p:spPr>
      </p:pic>
      <p:pic>
        <p:nvPicPr>
          <p:cNvPr id="47" name="图片 46"/>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gray">
          <a:xfrm>
            <a:off x="4633121" y="2111385"/>
            <a:ext cx="369473" cy="302297"/>
          </a:xfrm>
          <a:prstGeom prst="rect">
            <a:avLst/>
          </a:prstGeom>
        </p:spPr>
      </p:pic>
      <p:cxnSp>
        <p:nvCxnSpPr>
          <p:cNvPr id="49" name="Straight Connector 167"/>
          <p:cNvCxnSpPr>
            <a:stCxn id="34" idx="1"/>
            <a:endCxn id="46" idx="3"/>
          </p:cNvCxnSpPr>
          <p:nvPr/>
        </p:nvCxnSpPr>
        <p:spPr bwMode="gray">
          <a:xfrm flipH="1" flipV="1">
            <a:off x="3343914" y="2262534"/>
            <a:ext cx="459867" cy="370610"/>
          </a:xfrm>
          <a:prstGeom prst="line">
            <a:avLst/>
          </a:prstGeom>
          <a:noFill/>
          <a:ln w="12700" cap="flat" cmpd="sng" algn="ctr">
            <a:solidFill>
              <a:schemeClr val="tx1"/>
            </a:solidFill>
            <a:prstDash val="solid"/>
            <a:miter lim="800000"/>
          </a:ln>
          <a:effectLst/>
        </p:spPr>
      </p:cxnSp>
      <p:cxnSp>
        <p:nvCxnSpPr>
          <p:cNvPr id="50" name="Straight Connector 167"/>
          <p:cNvCxnSpPr>
            <a:stCxn id="34" idx="3"/>
            <a:endCxn id="47" idx="1"/>
          </p:cNvCxnSpPr>
          <p:nvPr/>
        </p:nvCxnSpPr>
        <p:spPr bwMode="gray">
          <a:xfrm flipV="1">
            <a:off x="4173254" y="2262534"/>
            <a:ext cx="459867" cy="370610"/>
          </a:xfrm>
          <a:prstGeom prst="line">
            <a:avLst/>
          </a:prstGeom>
          <a:noFill/>
          <a:ln w="12700" cap="flat" cmpd="sng" algn="ctr">
            <a:solidFill>
              <a:schemeClr val="tx1"/>
            </a:solidFill>
            <a:prstDash val="solid"/>
            <a:miter lim="800000"/>
          </a:ln>
          <a:effectLst/>
        </p:spPr>
      </p:cxnSp>
      <p:cxnSp>
        <p:nvCxnSpPr>
          <p:cNvPr id="51" name="直接箭头连接符 50"/>
          <p:cNvCxnSpPr/>
          <p:nvPr/>
        </p:nvCxnSpPr>
        <p:spPr bwMode="gray">
          <a:xfrm>
            <a:off x="1550749" y="2262534"/>
            <a:ext cx="1338212" cy="0"/>
          </a:xfrm>
          <a:prstGeom prst="straightConnector1">
            <a:avLst/>
          </a:prstGeom>
          <a:noFill/>
          <a:ln w="6350" cap="flat" cmpd="sng" algn="ctr">
            <a:solidFill>
              <a:schemeClr val="bg1">
                <a:lumMod val="75000"/>
              </a:schemeClr>
            </a:solidFill>
            <a:prstDash val="solid"/>
            <a:miter lim="800000"/>
            <a:tailEnd type="triangle"/>
          </a:ln>
          <a:effectLst/>
        </p:spPr>
      </p:cxnSp>
      <p:sp>
        <p:nvSpPr>
          <p:cNvPr id="52" name="TextBox 177"/>
          <p:cNvSpPr txBox="1"/>
          <p:nvPr/>
        </p:nvSpPr>
        <p:spPr bwMode="gray">
          <a:xfrm>
            <a:off x="499649" y="2132429"/>
            <a:ext cx="1296000"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Firewall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760601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Technologies in CloudCampus: DHCP-based Plug-and-Play of Network Devices</a:t>
            </a:r>
            <a:endParaRPr lang="en-US" altLang="zh-CN" dirty="0">
              <a:sym typeface="Huawei Sans" panose="020C0503030203020204" pitchFamily="34" charset="0"/>
            </a:endParaRPr>
          </a:p>
        </p:txBody>
      </p:sp>
      <p:sp>
        <p:nvSpPr>
          <p:cNvPr id="26" name="文本占位符 2"/>
          <p:cNvSpPr txBox="1">
            <a:spLocks/>
          </p:cNvSpPr>
          <p:nvPr/>
        </p:nvSpPr>
        <p:spPr bwMode="gray">
          <a:xfrm>
            <a:off x="481906" y="2225617"/>
            <a:ext cx="3391790" cy="35373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l" defTabSz="914034" rtl="0" eaLnBrk="1" fontAlgn="auto"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The network administrator has deployed the DHCP service on the network. (It is recommended that the DHCP service be deployed on the core switch.)</a:t>
            </a:r>
          </a:p>
          <a:p>
            <a:pPr fontAlgn="ctr"/>
            <a:r>
              <a:rPr lang="en-US" sz="1400" dirty="0" smtClean="0">
                <a:latin typeface="Huawei Sans" panose="020C0503030203020204" pitchFamily="34" charset="0"/>
              </a:rPr>
              <a:t>In addition to delivering an IP address to the device to be deployed, the DHCP server uses DHCP Option 148 to notify the device of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IP address and port number.</a:t>
            </a:r>
            <a:endParaRPr lang="en-US" sz="1400" dirty="0">
              <a:latin typeface="Huawei Sans" panose="020C0503030203020204" pitchFamily="34" charset="0"/>
            </a:endParaRPr>
          </a:p>
        </p:txBody>
      </p:sp>
      <p:sp>
        <p:nvSpPr>
          <p:cNvPr id="27" name="圆角矩形 26"/>
          <p:cNvSpPr/>
          <p:nvPr/>
        </p:nvSpPr>
        <p:spPr bwMode="gray">
          <a:xfrm>
            <a:off x="4147793" y="1503337"/>
            <a:ext cx="7296477" cy="4093922"/>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endCxn id="30" idx="0"/>
          </p:cNvCxnSpPr>
          <p:nvPr/>
        </p:nvCxnSpPr>
        <p:spPr bwMode="gray">
          <a:xfrm flipH="1">
            <a:off x="5880481" y="2160286"/>
            <a:ext cx="8470" cy="24742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a:off x="6139590" y="1824969"/>
            <a:ext cx="1132041" cy="307777"/>
          </a:xfrm>
          <a:prstGeom prst="rect">
            <a:avLst/>
          </a:prstGeom>
          <a:noFill/>
        </p:spPr>
        <p:txBody>
          <a:bodyPr wrap="none" rtlCol="0">
            <a:spAutoFit/>
          </a:bodyPr>
          <a:lstStyle/>
          <a:p>
            <a:pPr fontAlgn="ctr"/>
            <a:r>
              <a:rPr lang="en-US" sz="1400" dirty="0" smtClean="0">
                <a:latin typeface="Huawei Sans" panose="020C0503030203020204" pitchFamily="34" charset="0"/>
              </a:rPr>
              <a:t>Core 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29" descr="接入交换机.png"/>
          <p:cNvPicPr>
            <a:picLocks noChangeAspect="1"/>
          </p:cNvPicPr>
          <p:nvPr/>
        </p:nvPicPr>
        <p:blipFill>
          <a:blip r:embed="rId3" cstate="print"/>
          <a:stretch>
            <a:fillRect/>
          </a:stretch>
        </p:blipFill>
        <p:spPr bwMode="gray">
          <a:xfrm>
            <a:off x="5611392" y="4634550"/>
            <a:ext cx="538178" cy="440328"/>
          </a:xfrm>
          <a:prstGeom prst="rect">
            <a:avLst/>
          </a:prstGeom>
        </p:spPr>
      </p:pic>
      <p:cxnSp>
        <p:nvCxnSpPr>
          <p:cNvPr id="31" name="直接箭头连接符 30"/>
          <p:cNvCxnSpPr/>
          <p:nvPr/>
        </p:nvCxnSpPr>
        <p:spPr bwMode="gray">
          <a:xfrm>
            <a:off x="2171615" y="1938886"/>
            <a:ext cx="3386192" cy="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2" name="椭圆 31"/>
          <p:cNvSpPr>
            <a:spLocks noChangeAspect="1"/>
          </p:cNvSpPr>
          <p:nvPr/>
        </p:nvSpPr>
        <p:spPr bwMode="gray">
          <a:xfrm>
            <a:off x="2603206" y="182668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管理员-蓝.png"/>
          <p:cNvPicPr>
            <a:picLocks noChangeAspect="1"/>
          </p:cNvPicPr>
          <p:nvPr/>
        </p:nvPicPr>
        <p:blipFill>
          <a:blip r:embed="rId4" cstate="print"/>
          <a:stretch>
            <a:fillRect/>
          </a:stretch>
        </p:blipFill>
        <p:spPr bwMode="gray">
          <a:xfrm>
            <a:off x="1680706" y="1734683"/>
            <a:ext cx="490909" cy="401654"/>
          </a:xfrm>
          <a:prstGeom prst="rect">
            <a:avLst/>
          </a:prstGeom>
        </p:spPr>
      </p:pic>
      <p:cxnSp>
        <p:nvCxnSpPr>
          <p:cNvPr id="34" name="直接箭头连接符 33"/>
          <p:cNvCxnSpPr/>
          <p:nvPr/>
        </p:nvCxnSpPr>
        <p:spPr bwMode="gray">
          <a:xfrm flipV="1">
            <a:off x="5628249" y="2253028"/>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a:spLocks noChangeAspect="1"/>
          </p:cNvSpPr>
          <p:nvPr/>
        </p:nvSpPr>
        <p:spPr bwMode="gray">
          <a:xfrm>
            <a:off x="5508111" y="3315261"/>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986036" y="3277612"/>
            <a:ext cx="1512168" cy="307777"/>
          </a:xfrm>
          <a:prstGeom prst="rect">
            <a:avLst/>
          </a:prstGeom>
          <a:noFill/>
        </p:spPr>
        <p:txBody>
          <a:bodyPr wrap="square" rtlCol="0">
            <a:spAutoFit/>
          </a:bodyPr>
          <a:lstStyle/>
          <a:p>
            <a:pPr algn="r" fontAlgn="ctr"/>
            <a:r>
              <a:rPr lang="en-US" sz="1400" dirty="0" smtClean="0">
                <a:latin typeface="Huawei Sans" panose="020C0503030203020204" pitchFamily="34" charset="0"/>
              </a:rPr>
              <a:t>DHCP request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箭头连接符 36"/>
          <p:cNvCxnSpPr/>
          <p:nvPr/>
        </p:nvCxnSpPr>
        <p:spPr bwMode="gray">
          <a:xfrm>
            <a:off x="6123149" y="2254552"/>
            <a:ext cx="0" cy="2340000"/>
          </a:xfrm>
          <a:prstGeom prst="straightConnector1">
            <a:avLst/>
          </a:pr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8" name="椭圆 37"/>
          <p:cNvSpPr>
            <a:spLocks noChangeAspect="1"/>
          </p:cNvSpPr>
          <p:nvPr/>
        </p:nvSpPr>
        <p:spPr bwMode="gray">
          <a:xfrm>
            <a:off x="6011498" y="2679846"/>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234801" y="2626344"/>
            <a:ext cx="2775849" cy="1502976"/>
          </a:xfrm>
          <a:prstGeom prst="rect">
            <a:avLst/>
          </a:prstGeom>
          <a:noFill/>
        </p:spPr>
        <p:txBody>
          <a:bodyPr wrap="square" rtlCol="0">
            <a:spAutoFit/>
          </a:bodyPr>
          <a:lstStyle/>
          <a:p>
            <a:pPr fontAlgn="ctr">
              <a:lnSpc>
                <a:spcPts val="2200"/>
              </a:lnSpc>
              <a:spcAft>
                <a:spcPts val="600"/>
              </a:spcAft>
            </a:pPr>
            <a:r>
              <a:rPr lang="en-US" sz="1400" dirty="0" smtClean="0">
                <a:latin typeface="Huawei Sans" panose="020C0503030203020204" pitchFamily="34" charset="0"/>
              </a:rPr>
              <a:t>DHCP response: includes the IP address, DNS, working mode, and Option 148 (containing the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IP address and port number)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a:off x="6258740" y="2848689"/>
            <a:ext cx="3204006" cy="1992934"/>
          </a:xfrm>
          <a:custGeom>
            <a:avLst/>
            <a:gdLst>
              <a:gd name="connsiteX0" fmla="*/ 1580226 w 1580226"/>
              <a:gd name="connsiteY0" fmla="*/ 1473693 h 1473693"/>
              <a:gd name="connsiteX1" fmla="*/ 0 w 1580226"/>
              <a:gd name="connsiteY1" fmla="*/ 0 h 1473693"/>
              <a:gd name="connsiteX0" fmla="*/ 5606094 w 5606094"/>
              <a:gd name="connsiteY0" fmla="*/ 1491449 h 1491449"/>
              <a:gd name="connsiteX1" fmla="*/ 0 w 5606094"/>
              <a:gd name="connsiteY1" fmla="*/ 0 h 1491449"/>
              <a:gd name="connsiteX0" fmla="*/ 0 w 3860126"/>
              <a:gd name="connsiteY0" fmla="*/ 1429306 h 1429306"/>
              <a:gd name="connsiteX1" fmla="*/ 3860126 w 3860126"/>
              <a:gd name="connsiteY1" fmla="*/ 0 h 1429306"/>
              <a:gd name="connsiteX0" fmla="*/ 0 w 4581322"/>
              <a:gd name="connsiteY0" fmla="*/ 1429306 h 1429306"/>
              <a:gd name="connsiteX1" fmla="*/ 3860126 w 4581322"/>
              <a:gd name="connsiteY1" fmla="*/ 0 h 1429306"/>
              <a:gd name="connsiteX0" fmla="*/ 0 w 3796565"/>
              <a:gd name="connsiteY0" fmla="*/ 1429306 h 1429306"/>
              <a:gd name="connsiteX1" fmla="*/ 1575176 w 3796565"/>
              <a:gd name="connsiteY1" fmla="*/ 0 h 1429306"/>
              <a:gd name="connsiteX0" fmla="*/ 0 w 4990743"/>
              <a:gd name="connsiteY0" fmla="*/ 1429306 h 1429306"/>
              <a:gd name="connsiteX1" fmla="*/ 1575176 w 4990743"/>
              <a:gd name="connsiteY1" fmla="*/ 0 h 1429306"/>
              <a:gd name="connsiteX0" fmla="*/ 0 w 5182848"/>
              <a:gd name="connsiteY0" fmla="*/ 1462383 h 1462383"/>
              <a:gd name="connsiteX1" fmla="*/ 2010397 w 5182848"/>
              <a:gd name="connsiteY1" fmla="*/ 0 h 1462383"/>
              <a:gd name="connsiteX0" fmla="*/ 0 w 5416097"/>
              <a:gd name="connsiteY0" fmla="*/ 1462383 h 1462383"/>
              <a:gd name="connsiteX1" fmla="*/ 2010397 w 5416097"/>
              <a:gd name="connsiteY1" fmla="*/ 0 h 1462383"/>
              <a:gd name="connsiteX0" fmla="*/ 0 w 4674310"/>
              <a:gd name="connsiteY0" fmla="*/ 1478921 h 1478921"/>
              <a:gd name="connsiteX1" fmla="*/ 269479 w 4674310"/>
              <a:gd name="connsiteY1" fmla="*/ 0 h 1478921"/>
              <a:gd name="connsiteX0" fmla="*/ 0 w 3500331"/>
              <a:gd name="connsiteY0" fmla="*/ 1478921 h 1478921"/>
              <a:gd name="connsiteX1" fmla="*/ 269479 w 3500331"/>
              <a:gd name="connsiteY1" fmla="*/ 0 h 1478921"/>
              <a:gd name="connsiteX0" fmla="*/ 0 w 3471698"/>
              <a:gd name="connsiteY0" fmla="*/ 1495024 h 1495024"/>
              <a:gd name="connsiteX1" fmla="*/ 204509 w 3471698"/>
              <a:gd name="connsiteY1" fmla="*/ 0 h 1495024"/>
              <a:gd name="connsiteX0" fmla="*/ 0 w 3248647"/>
              <a:gd name="connsiteY0" fmla="*/ 1495024 h 1495024"/>
              <a:gd name="connsiteX1" fmla="*/ 204509 w 3248647"/>
              <a:gd name="connsiteY1" fmla="*/ 0 h 1495024"/>
              <a:gd name="connsiteX0" fmla="*/ 0 w 3161048"/>
              <a:gd name="connsiteY0" fmla="*/ 1490998 h 1490998"/>
              <a:gd name="connsiteX1" fmla="*/ 9597 w 3161048"/>
              <a:gd name="connsiteY1" fmla="*/ 0 h 1490998"/>
              <a:gd name="connsiteX0" fmla="*/ 0 w 2931594"/>
              <a:gd name="connsiteY0" fmla="*/ 1490998 h 1490998"/>
              <a:gd name="connsiteX1" fmla="*/ 9597 w 2931594"/>
              <a:gd name="connsiteY1" fmla="*/ 0 h 1490998"/>
              <a:gd name="connsiteX0" fmla="*/ 0 w 4459299"/>
              <a:gd name="connsiteY0" fmla="*/ 870834 h 870834"/>
              <a:gd name="connsiteX1" fmla="*/ 2839341 w 4459299"/>
              <a:gd name="connsiteY1" fmla="*/ 0 h 870834"/>
              <a:gd name="connsiteX0" fmla="*/ 0 w 3270312"/>
              <a:gd name="connsiteY0" fmla="*/ 870834 h 870834"/>
              <a:gd name="connsiteX1" fmla="*/ 2839341 w 3270312"/>
              <a:gd name="connsiteY1" fmla="*/ 0 h 870834"/>
              <a:gd name="connsiteX0" fmla="*/ 0 w 3284925"/>
              <a:gd name="connsiteY0" fmla="*/ 957475 h 957475"/>
              <a:gd name="connsiteX1" fmla="*/ 2864834 w 3284925"/>
              <a:gd name="connsiteY1" fmla="*/ 0 h 957475"/>
              <a:gd name="connsiteX0" fmla="*/ 0 w 2866004"/>
              <a:gd name="connsiteY0" fmla="*/ 957475 h 957475"/>
              <a:gd name="connsiteX1" fmla="*/ 2864834 w 2866004"/>
              <a:gd name="connsiteY1" fmla="*/ 0 h 957475"/>
              <a:gd name="connsiteX0" fmla="*/ 0 w 2829601"/>
              <a:gd name="connsiteY0" fmla="*/ 933676 h 933676"/>
              <a:gd name="connsiteX1" fmla="*/ 2828370 w 2829601"/>
              <a:gd name="connsiteY1" fmla="*/ 0 h 933676"/>
              <a:gd name="connsiteX0" fmla="*/ 0 w 2832566"/>
              <a:gd name="connsiteY0" fmla="*/ 933676 h 933676"/>
              <a:gd name="connsiteX1" fmla="*/ 2828370 w 2832566"/>
              <a:gd name="connsiteY1" fmla="*/ 0 h 933676"/>
            </a:gdLst>
            <a:ahLst/>
            <a:cxnLst>
              <a:cxn ang="0">
                <a:pos x="connsiteX0" y="connsiteY0"/>
              </a:cxn>
              <a:cxn ang="0">
                <a:pos x="connsiteX1" y="connsiteY1"/>
              </a:cxn>
            </a:cxnLst>
            <a:rect l="l" t="t" r="r" b="b"/>
            <a:pathLst>
              <a:path w="2832566" h="933676">
                <a:moveTo>
                  <a:pt x="0" y="933676"/>
                </a:moveTo>
                <a:cubicBezTo>
                  <a:pt x="2761942" y="900775"/>
                  <a:pt x="2861745" y="288574"/>
                  <a:pt x="2828370" y="0"/>
                </a:cubicBezTo>
              </a:path>
            </a:pathLst>
          </a:custGeom>
          <a:noFill/>
          <a:ln w="28575">
            <a:solidFill>
              <a:srgbClr val="30B5C5"/>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a:spLocks noChangeAspect="1"/>
          </p:cNvSpPr>
          <p:nvPr/>
        </p:nvSpPr>
        <p:spPr bwMode="gray">
          <a:xfrm>
            <a:off x="8141585" y="4415365"/>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4</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8374065" y="4447558"/>
            <a:ext cx="2971526" cy="938719"/>
          </a:xfrm>
          <a:prstGeom prst="rect">
            <a:avLst/>
          </a:prstGeom>
          <a:noFill/>
        </p:spPr>
        <p:txBody>
          <a:bodyPr wrap="square" rtlCol="0">
            <a:spAutoFit/>
          </a:bodyPr>
          <a:lstStyle/>
          <a:p>
            <a:pPr fontAlgn="ctr">
              <a:lnSpc>
                <a:spcPts val="2200"/>
              </a:lnSpc>
              <a:spcAft>
                <a:spcPts val="600"/>
              </a:spcAft>
            </a:pPr>
            <a:r>
              <a:rPr lang="en-US" sz="1400" dirty="0" smtClean="0">
                <a:latin typeface="Huawei Sans" panose="020C0503030203020204" pitchFamily="34" charset="0"/>
              </a:rPr>
              <a:t>The switch proactively initiates a registration request to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806824" y="5763005"/>
            <a:ext cx="10637447"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Devices supported: AR routers, switches, APs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864780" y="5087574"/>
            <a:ext cx="2029796" cy="307777"/>
          </a:xfrm>
          <a:prstGeom prst="rect">
            <a:avLst/>
          </a:prstGeom>
          <a:noFill/>
        </p:spPr>
        <p:txBody>
          <a:bodyPr wrap="square" rtlCol="0">
            <a:spAutoFit/>
          </a:bodyPr>
          <a:lstStyle/>
          <a:p>
            <a:pPr algn="ctr" fontAlgn="ctr"/>
            <a:r>
              <a:rPr lang="en-US" sz="1400" dirty="0" smtClean="0">
                <a:solidFill>
                  <a:srgbClr val="C7000B"/>
                </a:solidFill>
                <a:latin typeface="Huawei Sans" panose="020C0503030203020204" pitchFamily="34" charset="0"/>
              </a:rPr>
              <a:t>Switch to be deployed</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714981" y="2411680"/>
            <a:ext cx="1792651" cy="330612"/>
          </a:xfrm>
          <a:prstGeom prst="rect">
            <a:avLst/>
          </a:prstGeom>
        </p:spPr>
      </p:pic>
      <p:pic>
        <p:nvPicPr>
          <p:cNvPr id="25" name="图片 86" descr="核心交换机.png"/>
          <p:cNvPicPr>
            <a:picLocks noChangeAspect="1"/>
          </p:cNvPicPr>
          <p:nvPr/>
        </p:nvPicPr>
        <p:blipFill>
          <a:blip r:embed="rId6"/>
          <a:stretch>
            <a:fillRect/>
          </a:stretch>
        </p:blipFill>
        <p:spPr bwMode="gray">
          <a:xfrm>
            <a:off x="5608319" y="1726572"/>
            <a:ext cx="544324" cy="445357"/>
          </a:xfrm>
          <a:prstGeom prst="rect">
            <a:avLst/>
          </a:prstGeom>
        </p:spPr>
      </p:pic>
    </p:spTree>
    <p:extLst>
      <p:ext uri="{BB962C8B-B14F-4D97-AF65-F5344CB8AC3E}">
        <p14:creationId xmlns:p14="http://schemas.microsoft.com/office/powerpoint/2010/main" val="9588028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Technologies for Virtualized Campus: Admission Authentication</a:t>
            </a:r>
            <a:endParaRPr lang="en-US" altLang="zh-CN" dirty="0"/>
          </a:p>
        </p:txBody>
      </p:sp>
      <p:sp>
        <p:nvSpPr>
          <p:cNvPr id="27" name="椭圆 26"/>
          <p:cNvSpPr/>
          <p:nvPr/>
        </p:nvSpPr>
        <p:spPr bwMode="gray">
          <a:xfrm>
            <a:off x="6136062" y="598181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195328" y="5905251"/>
            <a:ext cx="1909852" cy="251711"/>
          </a:xfrm>
          <a:prstGeom prst="rect">
            <a:avLst/>
          </a:prstGeom>
        </p:spPr>
        <p:txBody>
          <a:bodyPr wrap="square">
            <a:no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84039" y="2005567"/>
            <a:ext cx="1346845" cy="248394"/>
          </a:xfrm>
          <a:prstGeom prst="rect">
            <a:avLst/>
          </a:prstGeom>
        </p:spPr>
      </p:pic>
      <p:grpSp>
        <p:nvGrpSpPr>
          <p:cNvPr id="32" name="Group 165"/>
          <p:cNvGrpSpPr/>
          <p:nvPr/>
        </p:nvGrpSpPr>
        <p:grpSpPr bwMode="gray">
          <a:xfrm rot="10800000">
            <a:off x="2873848" y="1805865"/>
            <a:ext cx="715186" cy="837423"/>
            <a:chOff x="-1233037" y="914446"/>
            <a:chExt cx="1573823" cy="778776"/>
          </a:xfrm>
        </p:grpSpPr>
        <p:cxnSp>
          <p:nvCxnSpPr>
            <p:cNvPr id="33"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p:nvPr/>
        </p:nvCxnSpPr>
        <p:spPr bwMode="gray">
          <a:xfrm flipH="1" flipV="1">
            <a:off x="2172460" y="2289267"/>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12" idx="2"/>
          </p:cNvCxnSpPr>
          <p:nvPr/>
        </p:nvCxnSpPr>
        <p:spPr bwMode="gray">
          <a:xfrm>
            <a:off x="4572726" y="4910567"/>
            <a:ext cx="0" cy="39505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bwMode="gray">
          <a:xfrm>
            <a:off x="1201432" y="2569828"/>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877000" y="2171573"/>
            <a:ext cx="369473" cy="302297"/>
          </a:xfrm>
          <a:prstGeom prst="rect">
            <a:avLst/>
          </a:prstGeom>
        </p:spPr>
      </p:pic>
      <p:pic>
        <p:nvPicPr>
          <p:cNvPr id="46" name="图片 105" descr="AP.png"/>
          <p:cNvPicPr>
            <a:picLocks noChangeAspect="1"/>
          </p:cNvPicPr>
          <p:nvPr/>
        </p:nvPicPr>
        <p:blipFill>
          <a:blip r:embed="rId5"/>
          <a:stretch>
            <a:fillRect/>
          </a:stretch>
        </p:blipFill>
        <p:spPr bwMode="gray">
          <a:xfrm>
            <a:off x="5140905" y="4622982"/>
            <a:ext cx="333509" cy="272873"/>
          </a:xfrm>
          <a:prstGeom prst="rect">
            <a:avLst/>
          </a:prstGeom>
        </p:spPr>
      </p:pic>
      <p:pic>
        <p:nvPicPr>
          <p:cNvPr id="47"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039967" y="1727899"/>
            <a:ext cx="369473" cy="302297"/>
          </a:xfrm>
          <a:prstGeom prst="rect">
            <a:avLst/>
          </a:prstGeom>
          <a:noFill/>
        </p:spPr>
      </p:pic>
      <p:sp>
        <p:nvSpPr>
          <p:cNvPr id="48" name="文本框 47"/>
          <p:cNvSpPr txBox="1"/>
          <p:nvPr/>
        </p:nvSpPr>
        <p:spPr bwMode="gray">
          <a:xfrm>
            <a:off x="2597649" y="3535445"/>
            <a:ext cx="1254108" cy="330552"/>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VXLAN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86" descr="核心交换机.png"/>
          <p:cNvPicPr>
            <a:picLocks noChangeAspect="1"/>
          </p:cNvPicPr>
          <p:nvPr/>
        </p:nvPicPr>
        <p:blipFill>
          <a:blip r:embed="rId7"/>
          <a:stretch>
            <a:fillRect/>
          </a:stretch>
        </p:blipFill>
        <p:spPr bwMode="gray">
          <a:xfrm>
            <a:off x="2717837" y="2574721"/>
            <a:ext cx="369473" cy="302297"/>
          </a:xfrm>
          <a:prstGeom prst="rect">
            <a:avLst/>
          </a:prstGeom>
        </p:spPr>
      </p:pic>
      <p:pic>
        <p:nvPicPr>
          <p:cNvPr id="50" name="图片 86" descr="核心交换机.png"/>
          <p:cNvPicPr>
            <a:picLocks noChangeAspect="1"/>
          </p:cNvPicPr>
          <p:nvPr/>
        </p:nvPicPr>
        <p:blipFill>
          <a:blip r:embed="rId7"/>
          <a:stretch>
            <a:fillRect/>
          </a:stretch>
        </p:blipFill>
        <p:spPr bwMode="gray">
          <a:xfrm>
            <a:off x="3409440" y="2574721"/>
            <a:ext cx="369473" cy="302297"/>
          </a:xfrm>
          <a:prstGeom prst="rect">
            <a:avLst/>
          </a:prstGeom>
        </p:spPr>
      </p:pic>
      <p:cxnSp>
        <p:nvCxnSpPr>
          <p:cNvPr id="51" name="直接连接符 50"/>
          <p:cNvCxnSpPr>
            <a:stCxn id="49" idx="3"/>
            <a:endCxn id="50" idx="1"/>
          </p:cNvCxnSpPr>
          <p:nvPr/>
        </p:nvCxnSpPr>
        <p:spPr bwMode="gray">
          <a:xfrm>
            <a:off x="3087310" y="2725870"/>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4" name="圆角矩形 53"/>
          <p:cNvSpPr/>
          <p:nvPr/>
        </p:nvSpPr>
        <p:spPr bwMode="gray">
          <a:xfrm>
            <a:off x="2621022" y="2479298"/>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100" idx="2"/>
            <a:endCxn id="59" idx="0"/>
          </p:cNvCxnSpPr>
          <p:nvPr/>
        </p:nvCxnSpPr>
        <p:spPr bwMode="gray">
          <a:xfrm>
            <a:off x="2344388" y="4910567"/>
            <a:ext cx="0" cy="39505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59" name="图片 11" descr="开放网络-蓝.png"/>
          <p:cNvPicPr>
            <a:picLocks noChangeAspect="1"/>
          </p:cNvPicPr>
          <p:nvPr/>
        </p:nvPicPr>
        <p:blipFill>
          <a:blip r:embed="rId8"/>
          <a:stretch>
            <a:fillRect/>
          </a:stretch>
        </p:blipFill>
        <p:spPr bwMode="gray">
          <a:xfrm>
            <a:off x="2141680" y="5305619"/>
            <a:ext cx="405415" cy="312082"/>
          </a:xfrm>
          <a:prstGeom prst="rect">
            <a:avLst/>
          </a:prstGeom>
        </p:spPr>
      </p:pic>
      <p:pic>
        <p:nvPicPr>
          <p:cNvPr id="61" name="图片 157" descr="故障链路.png"/>
          <p:cNvPicPr>
            <a:picLocks noChangeAspect="1"/>
          </p:cNvPicPr>
          <p:nvPr/>
        </p:nvPicPr>
        <p:blipFill>
          <a:blip r:embed="rId9"/>
          <a:stretch>
            <a:fillRect/>
          </a:stretch>
        </p:blipFill>
        <p:spPr bwMode="gray">
          <a:xfrm>
            <a:off x="5109406" y="5295269"/>
            <a:ext cx="446281" cy="332783"/>
          </a:xfrm>
          <a:prstGeom prst="rect">
            <a:avLst/>
          </a:prstGeom>
        </p:spPr>
      </p:pic>
      <p:cxnSp>
        <p:nvCxnSpPr>
          <p:cNvPr id="63" name="直接连接符 62"/>
          <p:cNvCxnSpPr>
            <a:stCxn id="112" idx="3"/>
            <a:endCxn id="46" idx="1"/>
          </p:cNvCxnSpPr>
          <p:nvPr/>
        </p:nvCxnSpPr>
        <p:spPr bwMode="gray">
          <a:xfrm>
            <a:off x="4757462" y="4759419"/>
            <a:ext cx="38344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1873680" y="2571913"/>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61392" y="2637411"/>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61392" y="3518100"/>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461392" y="4633563"/>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461392" y="2168819"/>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305655" y="4602299"/>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7" descr="汇聚交换机.png"/>
          <p:cNvPicPr>
            <a:picLocks noChangeAspect="1"/>
          </p:cNvPicPr>
          <p:nvPr/>
        </p:nvPicPr>
        <p:blipFill>
          <a:blip r:embed="rId10"/>
          <a:stretch>
            <a:fillRect/>
          </a:stretch>
        </p:blipFill>
        <p:spPr bwMode="gray">
          <a:xfrm>
            <a:off x="4370018" y="3490158"/>
            <a:ext cx="369473" cy="302297"/>
          </a:xfrm>
          <a:prstGeom prst="rect">
            <a:avLst/>
          </a:prstGeom>
        </p:spPr>
      </p:pic>
      <p:pic>
        <p:nvPicPr>
          <p:cNvPr id="93" name="图片 87" descr="汇聚交换机.png"/>
          <p:cNvPicPr>
            <a:picLocks noChangeAspect="1"/>
          </p:cNvPicPr>
          <p:nvPr/>
        </p:nvPicPr>
        <p:blipFill>
          <a:blip r:embed="rId10"/>
          <a:stretch>
            <a:fillRect/>
          </a:stretch>
        </p:blipFill>
        <p:spPr bwMode="gray">
          <a:xfrm>
            <a:off x="2159651" y="3490559"/>
            <a:ext cx="369473" cy="302297"/>
          </a:xfrm>
          <a:prstGeom prst="rect">
            <a:avLst/>
          </a:prstGeom>
        </p:spPr>
      </p:pic>
      <p:pic>
        <p:nvPicPr>
          <p:cNvPr id="100" name="图片 76" descr="接入交换机.png"/>
          <p:cNvPicPr>
            <a:picLocks noChangeAspect="1"/>
          </p:cNvPicPr>
          <p:nvPr/>
        </p:nvPicPr>
        <p:blipFill>
          <a:blip r:embed="rId11"/>
          <a:stretch>
            <a:fillRect/>
          </a:stretch>
        </p:blipFill>
        <p:spPr bwMode="gray">
          <a:xfrm>
            <a:off x="2159651" y="4608270"/>
            <a:ext cx="369473" cy="302297"/>
          </a:xfrm>
          <a:prstGeom prst="rect">
            <a:avLst/>
          </a:prstGeom>
        </p:spPr>
      </p:pic>
      <p:pic>
        <p:nvPicPr>
          <p:cNvPr id="112" name="图片 76" descr="接入交换机.png"/>
          <p:cNvPicPr>
            <a:picLocks noChangeAspect="1"/>
          </p:cNvPicPr>
          <p:nvPr/>
        </p:nvPicPr>
        <p:blipFill>
          <a:blip r:embed="rId11"/>
          <a:stretch>
            <a:fillRect/>
          </a:stretch>
        </p:blipFill>
        <p:spPr bwMode="gray">
          <a:xfrm>
            <a:off x="4387989" y="4608270"/>
            <a:ext cx="369473" cy="302297"/>
          </a:xfrm>
          <a:prstGeom prst="rect">
            <a:avLst/>
          </a:prstGeom>
        </p:spPr>
      </p:pic>
      <p:sp>
        <p:nvSpPr>
          <p:cNvPr id="115" name="文本框 114"/>
          <p:cNvSpPr txBox="1"/>
          <p:nvPr/>
        </p:nvSpPr>
        <p:spPr bwMode="gray">
          <a:xfrm>
            <a:off x="1520303" y="4532042"/>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p:nvPr/>
        </p:nvSpPr>
        <p:spPr bwMode="gray">
          <a:xfrm>
            <a:off x="2285121" y="483714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p:nvPr/>
        </p:nvSpPr>
        <p:spPr bwMode="gray">
          <a:xfrm>
            <a:off x="4509631" y="4837147"/>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758"/>
          <p:cNvGrpSpPr/>
          <p:nvPr/>
        </p:nvGrpSpPr>
        <p:grpSpPr bwMode="gray">
          <a:xfrm flipV="1">
            <a:off x="5192805" y="4978648"/>
            <a:ext cx="225699" cy="191129"/>
            <a:chOff x="7440613" y="4868863"/>
            <a:chExt cx="1019175" cy="828675"/>
          </a:xfrm>
          <a:solidFill>
            <a:schemeClr val="bg1">
              <a:lumMod val="50000"/>
            </a:schemeClr>
          </a:solidFill>
        </p:grpSpPr>
        <p:sp>
          <p:nvSpPr>
            <p:cNvPr id="11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bwMode="gray">
          <a:xfrm>
            <a:off x="3718829" y="4532042"/>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4287976" y="2222404"/>
            <a:ext cx="3047629" cy="461665"/>
          </a:xfrm>
          <a:prstGeom prst="rect">
            <a:avLst/>
          </a:prstGeom>
          <a:noFill/>
        </p:spPr>
        <p:txBody>
          <a:bodyPr wrap="none" rtlCol="0">
            <a:spAutoFit/>
          </a:bodyPr>
          <a:lstStyle/>
          <a:p>
            <a:pPr fontAlgn="ctr"/>
            <a:r>
              <a:rPr lang="en-US" sz="1200" b="1" dirty="0" smtClean="0">
                <a:latin typeface="Huawei Sans" panose="020C0503030203020204" pitchFamily="34" charset="0"/>
              </a:rPr>
              <a:t>Built-in server of iMaster NCE-Campus</a:t>
            </a:r>
            <a:endParaRPr lang="en-US" altLang="zh-CN" sz="12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ctr"/>
            <a:r>
              <a:rPr lang="en-US" sz="1200" dirty="0" smtClean="0">
                <a:latin typeface="Huawei Sans" panose="020C0503030203020204" pitchFamily="34" charset="0"/>
              </a:rPr>
              <a:t>RADIUS server &amp; Portal server</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2" name="任意多边形 121"/>
          <p:cNvSpPr/>
          <p:nvPr/>
        </p:nvSpPr>
        <p:spPr bwMode="gray">
          <a:xfrm>
            <a:off x="2132550" y="2326823"/>
            <a:ext cx="2062378" cy="3035431"/>
          </a:xfrm>
          <a:custGeom>
            <a:avLst/>
            <a:gdLst>
              <a:gd name="connsiteX0" fmla="*/ 214724 w 2062378"/>
              <a:gd name="connsiteY0" fmla="*/ 3035431 h 3035431"/>
              <a:gd name="connsiteX1" fmla="*/ 167590 w 2062378"/>
              <a:gd name="connsiteY1" fmla="*/ 1253765 h 3035431"/>
              <a:gd name="connsiteX2" fmla="*/ 2062378 w 2062378"/>
              <a:gd name="connsiteY2" fmla="*/ 0 h 3035431"/>
            </a:gdLst>
            <a:ahLst/>
            <a:cxnLst>
              <a:cxn ang="0">
                <a:pos x="connsiteX0" y="connsiteY0"/>
              </a:cxn>
              <a:cxn ang="0">
                <a:pos x="connsiteX1" y="connsiteY1"/>
              </a:cxn>
              <a:cxn ang="0">
                <a:pos x="connsiteX2" y="connsiteY2"/>
              </a:cxn>
            </a:cxnLst>
            <a:rect l="l" t="t" r="r" b="b"/>
            <a:pathLst>
              <a:path w="2062378" h="3035431">
                <a:moveTo>
                  <a:pt x="214724" y="3035431"/>
                </a:moveTo>
                <a:cubicBezTo>
                  <a:pt x="37186" y="2397550"/>
                  <a:pt x="-140352" y="1759670"/>
                  <a:pt x="167590" y="1253765"/>
                </a:cubicBezTo>
                <a:cubicBezTo>
                  <a:pt x="475532" y="747860"/>
                  <a:pt x="1268955" y="373930"/>
                  <a:pt x="2062378" y="0"/>
                </a:cubicBezTo>
              </a:path>
            </a:pathLst>
          </a:custGeom>
          <a:noFill/>
          <a:ln w="28575">
            <a:solidFill>
              <a:srgbClr val="00B05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3" name="任意多边形 122"/>
          <p:cNvSpPr/>
          <p:nvPr/>
        </p:nvSpPr>
        <p:spPr bwMode="gray">
          <a:xfrm>
            <a:off x="3682082" y="2559326"/>
            <a:ext cx="1705709" cy="2755794"/>
          </a:xfrm>
          <a:custGeom>
            <a:avLst/>
            <a:gdLst>
              <a:gd name="connsiteX0" fmla="*/ 1729032 w 1743545"/>
              <a:gd name="connsiteY0" fmla="*/ 2884602 h 2884602"/>
              <a:gd name="connsiteX1" fmla="*/ 1729032 w 1743545"/>
              <a:gd name="connsiteY1" fmla="*/ 2714920 h 2884602"/>
              <a:gd name="connsiteX2" fmla="*/ 1578203 w 1743545"/>
              <a:gd name="connsiteY2" fmla="*/ 2328421 h 2884602"/>
              <a:gd name="connsiteX3" fmla="*/ 937181 w 1743545"/>
              <a:gd name="connsiteY3" fmla="*/ 2290714 h 2884602"/>
              <a:gd name="connsiteX4" fmla="*/ 890047 w 1743545"/>
              <a:gd name="connsiteY4" fmla="*/ 1159497 h 2884602"/>
              <a:gd name="connsiteX5" fmla="*/ 3927 w 1743545"/>
              <a:gd name="connsiteY5" fmla="*/ 339365 h 2884602"/>
              <a:gd name="connsiteX6" fmla="*/ 626096 w 1743545"/>
              <a:gd name="connsiteY6" fmla="*/ 0 h 2884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43545" h="2884602">
                <a:moveTo>
                  <a:pt x="1729032" y="2884602"/>
                </a:moveTo>
                <a:cubicBezTo>
                  <a:pt x="1741601" y="2846109"/>
                  <a:pt x="1754170" y="2807617"/>
                  <a:pt x="1729032" y="2714920"/>
                </a:cubicBezTo>
                <a:cubicBezTo>
                  <a:pt x="1703894" y="2622223"/>
                  <a:pt x="1710178" y="2399122"/>
                  <a:pt x="1578203" y="2328421"/>
                </a:cubicBezTo>
                <a:cubicBezTo>
                  <a:pt x="1446228" y="2257720"/>
                  <a:pt x="1051874" y="2485535"/>
                  <a:pt x="937181" y="2290714"/>
                </a:cubicBezTo>
                <a:cubicBezTo>
                  <a:pt x="822488" y="2095893"/>
                  <a:pt x="1045589" y="1484722"/>
                  <a:pt x="890047" y="1159497"/>
                </a:cubicBezTo>
                <a:cubicBezTo>
                  <a:pt x="734505" y="834272"/>
                  <a:pt x="47919" y="532614"/>
                  <a:pt x="3927" y="339365"/>
                </a:cubicBezTo>
                <a:cubicBezTo>
                  <a:pt x="-40065" y="146116"/>
                  <a:pt x="293015" y="73058"/>
                  <a:pt x="626096" y="0"/>
                </a:cubicBezTo>
              </a:path>
            </a:pathLst>
          </a:custGeom>
          <a:noFill/>
          <a:ln w="28575">
            <a:solidFill>
              <a:srgbClr val="C7000B"/>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25" name="文本框 124"/>
          <p:cNvSpPr txBox="1"/>
          <p:nvPr/>
        </p:nvSpPr>
        <p:spPr bwMode="gray">
          <a:xfrm>
            <a:off x="1936263" y="5638806"/>
            <a:ext cx="816250"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Sales</a:t>
            </a:r>
          </a:p>
          <a:p>
            <a:pPr algn="ctr" fontAlgn="ctr"/>
            <a:r>
              <a:rPr lang="en-US" sz="1200" b="1" dirty="0" smtClean="0">
                <a:latin typeface="Huawei Sans" panose="020C0503030203020204" pitchFamily="34" charset="0"/>
              </a:rPr>
              <a:t>(802.1X)</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6" name="文本框 125"/>
          <p:cNvSpPr txBox="1"/>
          <p:nvPr/>
        </p:nvSpPr>
        <p:spPr bwMode="gray">
          <a:xfrm>
            <a:off x="4917566" y="5639190"/>
            <a:ext cx="776175"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Guest</a:t>
            </a:r>
          </a:p>
          <a:p>
            <a:pPr algn="ctr" fontAlgn="ctr"/>
            <a:r>
              <a:rPr lang="en-US" sz="1200" b="1" dirty="0" smtClean="0">
                <a:latin typeface="Huawei Sans" panose="020C0503030203020204" pitchFamily="34" charset="0"/>
              </a:rPr>
              <a:t>(Portal)</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27" name="直接连接符 126"/>
          <p:cNvCxnSpPr/>
          <p:nvPr/>
        </p:nvCxnSpPr>
        <p:spPr bwMode="gray">
          <a:xfrm>
            <a:off x="6638016" y="2542950"/>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a:off x="6638016" y="4712034"/>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bwMode="gray">
          <a:xfrm flipV="1">
            <a:off x="7836100" y="4712550"/>
            <a:ext cx="0" cy="838338"/>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1" name="文本框 130"/>
          <p:cNvSpPr txBox="1"/>
          <p:nvPr/>
        </p:nvSpPr>
        <p:spPr bwMode="gray">
          <a:xfrm>
            <a:off x="6304360" y="4793652"/>
            <a:ext cx="1407916" cy="738664"/>
          </a:xfrm>
          <a:prstGeom prst="rect">
            <a:avLst/>
          </a:prstGeom>
          <a:noFill/>
        </p:spPr>
        <p:txBody>
          <a:bodyPr wrap="square" rtlCol="0">
            <a:spAutoFit/>
          </a:bodyPr>
          <a:lstStyle/>
          <a:p>
            <a:pPr algn="r" fontAlgn="ctr"/>
            <a:r>
              <a:rPr lang="en-US" sz="1400" dirty="0" smtClean="0">
                <a:solidFill>
                  <a:srgbClr val="30B5C5"/>
                </a:solidFill>
                <a:latin typeface="Huawei Sans" panose="020C0503030203020204" pitchFamily="34" charset="0"/>
              </a:rPr>
              <a:t>Request for user identity authentication</a:t>
            </a:r>
            <a:endParaRPr lang="en-US" sz="1400" dirty="0">
              <a:solidFill>
                <a:srgbClr val="30B5C5"/>
              </a:solidFill>
              <a:latin typeface="Huawei Sans" panose="020C0503030203020204" pitchFamily="34" charset="0"/>
            </a:endParaRPr>
          </a:p>
        </p:txBody>
      </p:sp>
      <p:cxnSp>
        <p:nvCxnSpPr>
          <p:cNvPr id="132" name="直接箭头连接符 131"/>
          <p:cNvCxnSpPr/>
          <p:nvPr/>
        </p:nvCxnSpPr>
        <p:spPr bwMode="gray">
          <a:xfrm flipV="1">
            <a:off x="8011198" y="2643041"/>
            <a:ext cx="0" cy="2069329"/>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6550564" y="3182860"/>
            <a:ext cx="1450884" cy="738664"/>
          </a:xfrm>
          <a:prstGeom prst="rect">
            <a:avLst/>
          </a:prstGeom>
          <a:noFill/>
        </p:spPr>
        <p:txBody>
          <a:bodyPr wrap="square" rtlCol="0">
            <a:spAutoFit/>
          </a:bodyPr>
          <a:lstStyle/>
          <a:p>
            <a:pPr algn="r" fontAlgn="ctr"/>
            <a:r>
              <a:rPr lang="en-US" sz="1400" dirty="0" smtClean="0">
                <a:solidFill>
                  <a:srgbClr val="30B5C5"/>
                </a:solidFill>
                <a:latin typeface="Huawei Sans" panose="020C0503030203020204" pitchFamily="34" charset="0"/>
              </a:rPr>
              <a:t>Transfer of user identity credential</a:t>
            </a:r>
            <a:endParaRPr lang="en-US" sz="1400" dirty="0">
              <a:solidFill>
                <a:srgbClr val="30B5C5"/>
              </a:solidFill>
              <a:latin typeface="Huawei Sans" panose="020C0503030203020204" pitchFamily="34" charset="0"/>
            </a:endParaRPr>
          </a:p>
        </p:txBody>
      </p:sp>
      <p:sp>
        <p:nvSpPr>
          <p:cNvPr id="134" name="弧形 133"/>
          <p:cNvSpPr/>
          <p:nvPr/>
        </p:nvSpPr>
        <p:spPr bwMode="gray">
          <a:xfrm>
            <a:off x="8022659" y="2137444"/>
            <a:ext cx="864126" cy="784153"/>
          </a:xfrm>
          <a:prstGeom prst="arc">
            <a:avLst>
              <a:gd name="adj1" fmla="val 10728388"/>
              <a:gd name="adj2" fmla="val 0"/>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35" name="文本框 134"/>
          <p:cNvSpPr txBox="1"/>
          <p:nvPr/>
        </p:nvSpPr>
        <p:spPr bwMode="gray">
          <a:xfrm>
            <a:off x="7719630" y="1466289"/>
            <a:ext cx="1899408" cy="523220"/>
          </a:xfrm>
          <a:prstGeom prst="rect">
            <a:avLst/>
          </a:prstGeom>
          <a:noFill/>
        </p:spPr>
        <p:txBody>
          <a:bodyPr wrap="square" rtlCol="0">
            <a:spAutoFit/>
          </a:bodyPr>
          <a:lstStyle/>
          <a:p>
            <a:pPr fontAlgn="ctr"/>
            <a:r>
              <a:rPr lang="en-US" sz="1400" dirty="0" smtClean="0">
                <a:solidFill>
                  <a:srgbClr val="30B5C5"/>
                </a:solidFill>
                <a:latin typeface="Huawei Sans" panose="020C0503030203020204" pitchFamily="34" charset="0"/>
              </a:rPr>
              <a:t>User identity verification</a:t>
            </a:r>
            <a:endParaRPr lang="en-US" sz="1400" dirty="0">
              <a:solidFill>
                <a:srgbClr val="30B5C5"/>
              </a:solidFill>
              <a:latin typeface="Huawei Sans" panose="020C0503030203020204" pitchFamily="34" charset="0"/>
            </a:endParaRPr>
          </a:p>
        </p:txBody>
      </p:sp>
      <p:cxnSp>
        <p:nvCxnSpPr>
          <p:cNvPr id="136" name="直接箭头连接符 135"/>
          <p:cNvCxnSpPr/>
          <p:nvPr/>
        </p:nvCxnSpPr>
        <p:spPr bwMode="gray">
          <a:xfrm flipV="1">
            <a:off x="8886785" y="2642705"/>
            <a:ext cx="0" cy="2070000"/>
          </a:xfrm>
          <a:prstGeom prst="straightConnector1">
            <a:avLst/>
          </a:prstGeom>
          <a:ln w="28575">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bwMode="gray">
          <a:xfrm>
            <a:off x="8873201" y="3182860"/>
            <a:ext cx="1338243" cy="523220"/>
          </a:xfrm>
          <a:prstGeom prst="rect">
            <a:avLst/>
          </a:prstGeom>
          <a:noFill/>
        </p:spPr>
        <p:txBody>
          <a:bodyPr wrap="square" rtlCol="0">
            <a:spAutoFit/>
          </a:bodyPr>
          <a:lstStyle/>
          <a:p>
            <a:pPr fontAlgn="ctr"/>
            <a:r>
              <a:rPr lang="en-US" sz="1400" dirty="0" smtClean="0">
                <a:solidFill>
                  <a:srgbClr val="30B5C5"/>
                </a:solidFill>
                <a:latin typeface="Huawei Sans" panose="020C0503030203020204" pitchFamily="34" charset="0"/>
              </a:rPr>
              <a:t>User policy authorization</a:t>
            </a:r>
            <a:endParaRPr lang="en-US" altLang="zh-CN" sz="1400" dirty="0">
              <a:solidFill>
                <a:srgbClr val="30B5C5"/>
              </a:solidFill>
              <a:latin typeface="Huawei Sans" panose="020C0503030203020204" pitchFamily="34" charset="0"/>
            </a:endParaRPr>
          </a:p>
        </p:txBody>
      </p:sp>
      <p:sp>
        <p:nvSpPr>
          <p:cNvPr id="138" name="椭圆 137"/>
          <p:cNvSpPr>
            <a:spLocks noChangeAspect="1"/>
          </p:cNvSpPr>
          <p:nvPr/>
        </p:nvSpPr>
        <p:spPr bwMode="gray">
          <a:xfrm>
            <a:off x="7717440" y="5222703"/>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a:spLocks noChangeAspect="1"/>
          </p:cNvSpPr>
          <p:nvPr/>
        </p:nvSpPr>
        <p:spPr bwMode="gray">
          <a:xfrm>
            <a:off x="7885198"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椭圆 139"/>
          <p:cNvSpPr>
            <a:spLocks noChangeAspect="1"/>
          </p:cNvSpPr>
          <p:nvPr/>
        </p:nvSpPr>
        <p:spPr bwMode="gray">
          <a:xfrm>
            <a:off x="8328722" y="202885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椭圆 140"/>
          <p:cNvSpPr>
            <a:spLocks noChangeAspect="1"/>
          </p:cNvSpPr>
          <p:nvPr/>
        </p:nvSpPr>
        <p:spPr bwMode="gray">
          <a:xfrm>
            <a:off x="8772245"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p:nvPr/>
        </p:nvCxnSpPr>
        <p:spPr bwMode="gray">
          <a:xfrm>
            <a:off x="6638016" y="5550888"/>
            <a:ext cx="234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2" name="图片 61" descr="IP电话.png"/>
          <p:cNvPicPr>
            <a:picLocks noChangeAspect="1"/>
          </p:cNvPicPr>
          <p:nvPr/>
        </p:nvPicPr>
        <p:blipFill>
          <a:blip r:embed="rId12" cstate="print"/>
          <a:stretch>
            <a:fillRect/>
          </a:stretch>
        </p:blipFill>
        <p:spPr bwMode="gray">
          <a:xfrm>
            <a:off x="4397636" y="5303432"/>
            <a:ext cx="333159" cy="313200"/>
          </a:xfrm>
          <a:prstGeom prst="rect">
            <a:avLst/>
          </a:prstGeom>
        </p:spPr>
      </p:pic>
      <p:sp>
        <p:nvSpPr>
          <p:cNvPr id="64" name="文本框 63"/>
          <p:cNvSpPr txBox="1"/>
          <p:nvPr/>
        </p:nvSpPr>
        <p:spPr bwMode="gray">
          <a:xfrm>
            <a:off x="4226621" y="5639190"/>
            <a:ext cx="675186"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Phone</a:t>
            </a:r>
          </a:p>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 name="任意多边形 2"/>
          <p:cNvSpPr/>
          <p:nvPr/>
        </p:nvSpPr>
        <p:spPr bwMode="gray">
          <a:xfrm>
            <a:off x="3492909" y="2447925"/>
            <a:ext cx="990049" cy="2743200"/>
          </a:xfrm>
          <a:custGeom>
            <a:avLst/>
            <a:gdLst>
              <a:gd name="connsiteX0" fmla="*/ 945741 w 1015025"/>
              <a:gd name="connsiteY0" fmla="*/ 2743200 h 2743200"/>
              <a:gd name="connsiteX1" fmla="*/ 917166 w 1015025"/>
              <a:gd name="connsiteY1" fmla="*/ 1323975 h 2743200"/>
              <a:gd name="connsiteX2" fmla="*/ 2766 w 1015025"/>
              <a:gd name="connsiteY2" fmla="*/ 409575 h 2743200"/>
              <a:gd name="connsiteX3" fmla="*/ 688566 w 1015025"/>
              <a:gd name="connsiteY3" fmla="*/ 0 h 2743200"/>
            </a:gdLst>
            <a:ahLst/>
            <a:cxnLst>
              <a:cxn ang="0">
                <a:pos x="connsiteX0" y="connsiteY0"/>
              </a:cxn>
              <a:cxn ang="0">
                <a:pos x="connsiteX1" y="connsiteY1"/>
              </a:cxn>
              <a:cxn ang="0">
                <a:pos x="connsiteX2" y="connsiteY2"/>
              </a:cxn>
              <a:cxn ang="0">
                <a:pos x="connsiteX3" y="connsiteY3"/>
              </a:cxn>
            </a:cxnLst>
            <a:rect l="l" t="t" r="r" b="b"/>
            <a:pathLst>
              <a:path w="1015025" h="2743200">
                <a:moveTo>
                  <a:pt x="945741" y="2743200"/>
                </a:moveTo>
                <a:cubicBezTo>
                  <a:pt x="1010034" y="2228056"/>
                  <a:pt x="1074328" y="1712912"/>
                  <a:pt x="917166" y="1323975"/>
                </a:cubicBezTo>
                <a:cubicBezTo>
                  <a:pt x="760004" y="935038"/>
                  <a:pt x="40866" y="630237"/>
                  <a:pt x="2766" y="409575"/>
                </a:cubicBezTo>
                <a:cubicBezTo>
                  <a:pt x="-35334" y="188913"/>
                  <a:pt x="326616" y="94456"/>
                  <a:pt x="688566" y="0"/>
                </a:cubicBezTo>
              </a:path>
            </a:pathLst>
          </a:custGeom>
          <a:noFill/>
          <a:ln w="28575">
            <a:solidFill>
              <a:srgbClr val="F28944"/>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66" name="直接连接符 65"/>
          <p:cNvCxnSpPr/>
          <p:nvPr/>
        </p:nvCxnSpPr>
        <p:spPr bwMode="gray">
          <a:xfrm>
            <a:off x="7934412" y="5959327"/>
            <a:ext cx="354957" cy="384"/>
          </a:xfrm>
          <a:prstGeom prst="line">
            <a:avLst/>
          </a:prstGeom>
          <a:noFill/>
          <a:ln w="28575">
            <a:solidFill>
              <a:srgbClr val="00B05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p:cNvCxnSpPr/>
          <p:nvPr/>
        </p:nvCxnSpPr>
        <p:spPr bwMode="gray">
          <a:xfrm>
            <a:off x="7934412" y="6046140"/>
            <a:ext cx="354957" cy="384"/>
          </a:xfrm>
          <a:prstGeom prst="line">
            <a:avLst/>
          </a:prstGeom>
          <a:noFill/>
          <a:ln w="28575">
            <a:solidFill>
              <a:srgbClr val="F28944"/>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p:cNvCxnSpPr/>
          <p:nvPr/>
        </p:nvCxnSpPr>
        <p:spPr bwMode="gray">
          <a:xfrm>
            <a:off x="7934412" y="6132953"/>
            <a:ext cx="354957" cy="384"/>
          </a:xfrm>
          <a:prstGeom prst="line">
            <a:avLst/>
          </a:prstGeom>
          <a:noFill/>
          <a:ln w="28575">
            <a:solidFill>
              <a:srgbClr val="C7000B"/>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9" name="矩形 68"/>
          <p:cNvSpPr/>
          <p:nvPr/>
        </p:nvSpPr>
        <p:spPr bwMode="gray">
          <a:xfrm>
            <a:off x="8286075" y="5905251"/>
            <a:ext cx="1332963" cy="251711"/>
          </a:xfrm>
          <a:prstGeom prst="rect">
            <a:avLst/>
          </a:prstGeom>
        </p:spPr>
        <p:txBody>
          <a:bodyPr wrap="square">
            <a:noAutofit/>
          </a:bodyPr>
          <a:lstStyle/>
          <a:p>
            <a:pP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Service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traffic</a:t>
            </a:r>
          </a:p>
        </p:txBody>
      </p:sp>
    </p:spTree>
    <p:extLst>
      <p:ext uri="{BB962C8B-B14F-4D97-AF65-F5344CB8AC3E}">
        <p14:creationId xmlns:p14="http://schemas.microsoft.com/office/powerpoint/2010/main" val="1511418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Key Technologies for Virtualized Campus: </a:t>
            </a:r>
            <a:r>
              <a:rPr lang="en-US" smtClean="0"/>
              <a:t>Policy Association</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bwMode="gray">
          <a:xfrm>
            <a:off x="5714246" y="1052514"/>
            <a:ext cx="6034842" cy="4153202"/>
          </a:xfrm>
        </p:spPr>
        <p:txBody>
          <a:bodyPr/>
          <a:lstStyle/>
          <a:p>
            <a:r>
              <a:rPr lang="en-US" sz="1400" dirty="0" smtClean="0"/>
              <a:t>If access switches do not support VXLAN, policy association can be deployed between access and aggregation switches (gateways). The gateway manages user access policies in a unified manner, and the access switch enforces user access policies.</a:t>
            </a:r>
            <a:endParaRPr lang="en-US" altLang="zh-CN" sz="1400" dirty="0" smtClean="0">
              <a:sym typeface="Huawei Sans" panose="020C0503030203020204" pitchFamily="34" charset="0"/>
            </a:endParaRPr>
          </a:p>
          <a:p>
            <a:pPr lvl="1"/>
            <a:r>
              <a:rPr lang="en-US" sz="1200" dirty="0" smtClean="0"/>
              <a:t>Authentication control points and enforcement points are connected through CAPWAP tunnels (which are the management tunnels used by policy association).</a:t>
            </a:r>
            <a:endParaRPr lang="en-US" altLang="zh-CN" sz="1200" dirty="0" smtClean="0">
              <a:sym typeface="Huawei Sans" panose="020C0503030203020204" pitchFamily="34" charset="0"/>
            </a:endParaRPr>
          </a:p>
          <a:p>
            <a:pPr lvl="1"/>
            <a:r>
              <a:rPr lang="en-US" sz="1200" dirty="0" smtClean="0"/>
              <a:t>CAPWAP tunnels implement user association, message transmission, user authorization policy delivery, user information synchronization, and other functions.</a:t>
            </a:r>
            <a:endParaRPr lang="en-US" altLang="zh-CN" sz="1200" dirty="0" smtClean="0">
              <a:sym typeface="Huawei Sans" panose="020C0503030203020204" pitchFamily="34" charset="0"/>
            </a:endParaRPr>
          </a:p>
          <a:p>
            <a:pPr lvl="1"/>
            <a:r>
              <a:rPr lang="en-US" sz="1200" dirty="0" smtClean="0"/>
              <a:t>After policy association is configured, authentication enforcement points can transparently transmit BPDUs, report user logout and access locations in real time, and enforce user access policies, thereby controlling user access to the network.</a:t>
            </a:r>
          </a:p>
          <a:p>
            <a:endParaRPr lang="en-US" altLang="zh-CN" sz="1400" dirty="0">
              <a:sym typeface="Huawei Sans" panose="020C0503030203020204" pitchFamily="34" charset="0"/>
            </a:endParaRPr>
          </a:p>
        </p:txBody>
      </p:sp>
      <p:grpSp>
        <p:nvGrpSpPr>
          <p:cNvPr id="7" name="组合 6"/>
          <p:cNvGrpSpPr/>
          <p:nvPr/>
        </p:nvGrpSpPr>
        <p:grpSpPr bwMode="gray">
          <a:xfrm>
            <a:off x="10119135" y="5851828"/>
            <a:ext cx="1113122" cy="249134"/>
            <a:chOff x="9695338" y="5916397"/>
            <a:chExt cx="1113122" cy="249134"/>
          </a:xfrm>
        </p:grpSpPr>
        <p:sp>
          <p:nvSpPr>
            <p:cNvPr id="40" name="圆角矩形 39"/>
            <p:cNvSpPr/>
            <p:nvPr/>
          </p:nvSpPr>
          <p:spPr bwMode="gray">
            <a:xfrm>
              <a:off x="9735853" y="5916397"/>
              <a:ext cx="1032092" cy="246221"/>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695338" y="5919310"/>
              <a:ext cx="1113122" cy="246221"/>
            </a:xfrm>
            <a:prstGeom prst="rect">
              <a:avLst/>
            </a:prstGeom>
            <a:noFill/>
          </p:spPr>
          <p:txBody>
            <a:bodyPr wrap="square" rtlCol="0" anchor="ctr">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椭圆 49"/>
          <p:cNvSpPr/>
          <p:nvPr/>
        </p:nvSpPr>
        <p:spPr bwMode="gray">
          <a:xfrm>
            <a:off x="6213180" y="5527800"/>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327388" y="5483053"/>
            <a:ext cx="2467416" cy="208027"/>
          </a:xfrm>
          <a:prstGeom prst="rect">
            <a:avLst/>
          </a:prstGeom>
        </p:spPr>
        <p:txBody>
          <a:bodyPr wrap="square" anchor="ctr">
            <a:noAutofit/>
          </a:bodyPr>
          <a:lstStyle/>
          <a:p>
            <a:pPr fontAlgn="ctr"/>
            <a:r>
              <a:rPr lang="en-US" sz="1200" dirty="0" smtClean="0">
                <a:solidFill>
                  <a:prstClr val="black"/>
                </a:solidFill>
                <a:latin typeface="Huawei Sans" panose="020C0503030203020204" pitchFamily="34" charset="0"/>
              </a:rPr>
              <a:t>Authentication control point</a:t>
            </a:r>
            <a:endParaRPr lang="en-US" altLang="zh-CN" sz="1200" dirty="0">
              <a:solidFill>
                <a:prstClr val="black"/>
              </a:solidFill>
              <a:latin typeface="Huawei Sans" panose="020C0503030203020204" pitchFamily="34" charset="0"/>
              <a:cs typeface="Arial"/>
            </a:endParaRPr>
          </a:p>
        </p:txBody>
      </p:sp>
      <p:sp>
        <p:nvSpPr>
          <p:cNvPr id="52" name="椭圆 51"/>
          <p:cNvSpPr/>
          <p:nvPr/>
        </p:nvSpPr>
        <p:spPr bwMode="gray">
          <a:xfrm>
            <a:off x="8677633" y="5527800"/>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8794804" y="5461211"/>
            <a:ext cx="2630000" cy="251711"/>
          </a:xfrm>
          <a:prstGeom prst="rect">
            <a:avLst/>
          </a:prstGeom>
        </p:spPr>
        <p:txBody>
          <a:bodyPr wrap="square" anchor="ctr">
            <a:noAutofit/>
          </a:bodyPr>
          <a:lstStyle/>
          <a:p>
            <a:pPr fontAlgn="ctr"/>
            <a:r>
              <a:rPr lang="en-US" sz="1200" dirty="0" smtClean="0">
                <a:solidFill>
                  <a:prstClr val="black"/>
                </a:solidFill>
                <a:latin typeface="Huawei Sans" panose="020C0503030203020204" pitchFamily="34" charset="0"/>
              </a:rPr>
              <a:t>Authentication enforcement point</a:t>
            </a:r>
            <a:endParaRPr lang="en-US" altLang="zh-CN" sz="1200" dirty="0">
              <a:solidFill>
                <a:prstClr val="black"/>
              </a:solidFill>
              <a:latin typeface="Huawei Sans" panose="020C0503030203020204" pitchFamily="34" charset="0"/>
              <a:cs typeface="Arial"/>
            </a:endParaRPr>
          </a:p>
        </p:txBody>
      </p:sp>
      <p:cxnSp>
        <p:nvCxnSpPr>
          <p:cNvPr id="54" name="Straight Connector 166"/>
          <p:cNvCxnSpPr/>
          <p:nvPr/>
        </p:nvCxnSpPr>
        <p:spPr bwMode="gray">
          <a:xfrm>
            <a:off x="6013022" y="5976395"/>
            <a:ext cx="506720" cy="0"/>
          </a:xfrm>
          <a:prstGeom prst="line">
            <a:avLst/>
          </a:pr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6539538" y="5842763"/>
            <a:ext cx="1660223" cy="267264"/>
          </a:xfrm>
          <a:prstGeom prst="rect">
            <a:avLst/>
          </a:prstGeom>
        </p:spPr>
        <p:txBody>
          <a:bodyPr wrap="square">
            <a:noAutofit/>
          </a:bodyPr>
          <a:lstStyle/>
          <a:p>
            <a:pPr fontAlgn="ctr"/>
            <a:r>
              <a:rPr lang="en-US" sz="1200" dirty="0" smtClean="0">
                <a:latin typeface="Huawei Sans" panose="020C0503030203020204" pitchFamily="34" charset="0"/>
              </a:rPr>
              <a:t>CAPWAP </a:t>
            </a:r>
            <a:r>
              <a:rPr lang="en-US" sz="1200" dirty="0" smtClean="0">
                <a:solidFill>
                  <a:prstClr val="black"/>
                </a:solidFill>
                <a:latin typeface="Huawei Sans" panose="020C0503030203020204" pitchFamily="34" charset="0"/>
              </a:rPr>
              <a:t>tunnel</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9300" y="1403160"/>
            <a:ext cx="1346845" cy="248394"/>
          </a:xfrm>
          <a:prstGeom prst="rect">
            <a:avLst/>
          </a:prstGeom>
        </p:spPr>
      </p:pic>
      <p:grpSp>
        <p:nvGrpSpPr>
          <p:cNvPr id="69" name="Group 165"/>
          <p:cNvGrpSpPr/>
          <p:nvPr/>
        </p:nvGrpSpPr>
        <p:grpSpPr bwMode="gray">
          <a:xfrm rot="10800000">
            <a:off x="3160128" y="1194720"/>
            <a:ext cx="715186" cy="837423"/>
            <a:chOff x="-1233037" y="914446"/>
            <a:chExt cx="1573823" cy="778776"/>
          </a:xfrm>
        </p:grpSpPr>
        <p:cxnSp>
          <p:nvCxnSpPr>
            <p:cNvPr id="7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bwMode="gray">
          <a:xfrm flipH="1" flipV="1">
            <a:off x="2458740" y="1678122"/>
            <a:ext cx="705076" cy="428307"/>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H="1">
            <a:off x="4980308"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84" name="Group 165"/>
          <p:cNvGrpSpPr/>
          <p:nvPr/>
        </p:nvGrpSpPr>
        <p:grpSpPr bwMode="gray">
          <a:xfrm rot="10800000" flipV="1">
            <a:off x="2102870" y="4269785"/>
            <a:ext cx="715186" cy="1093839"/>
            <a:chOff x="-1233037" y="914446"/>
            <a:chExt cx="1573823" cy="778776"/>
          </a:xfrm>
        </p:grpSpPr>
        <p:cxnSp>
          <p:nvCxnSpPr>
            <p:cNvPr id="85"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87" name="任意多边形 86"/>
          <p:cNvSpPr/>
          <p:nvPr/>
        </p:nvSpPr>
        <p:spPr bwMode="gray">
          <a:xfrm>
            <a:off x="1487712" y="1958683"/>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sz="28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descr="汇聚交换机.png"/>
          <p:cNvPicPr>
            <a:picLocks noChangeAspect="1"/>
          </p:cNvPicPr>
          <p:nvPr/>
        </p:nvPicPr>
        <p:blipFill>
          <a:blip r:embed="rId4"/>
          <a:stretch>
            <a:fillRect/>
          </a:stretch>
        </p:blipFill>
        <p:spPr bwMode="gray">
          <a:xfrm>
            <a:off x="2633320" y="4029508"/>
            <a:ext cx="369473" cy="302297"/>
          </a:xfrm>
          <a:prstGeom prst="rect">
            <a:avLst/>
          </a:prstGeom>
        </p:spPr>
      </p:pic>
      <p:pic>
        <p:nvPicPr>
          <p:cNvPr id="93" name="图片 76" descr="接入交换机.png"/>
          <p:cNvPicPr>
            <a:picLocks noChangeAspect="1"/>
          </p:cNvPicPr>
          <p:nvPr/>
        </p:nvPicPr>
        <p:blipFill>
          <a:blip r:embed="rId5"/>
          <a:stretch>
            <a:fillRect/>
          </a:stretch>
        </p:blipFill>
        <p:spPr bwMode="gray">
          <a:xfrm>
            <a:off x="2274005" y="5207628"/>
            <a:ext cx="369473" cy="302297"/>
          </a:xfrm>
          <a:prstGeom prst="rect">
            <a:avLst/>
          </a:prstGeom>
        </p:spPr>
      </p:pic>
      <p:pic>
        <p:nvPicPr>
          <p:cNvPr id="94"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2163280" y="1560428"/>
            <a:ext cx="369473" cy="302297"/>
          </a:xfrm>
          <a:prstGeom prst="rect">
            <a:avLst/>
          </a:prstGeom>
        </p:spPr>
      </p:pic>
      <p:pic>
        <p:nvPicPr>
          <p:cNvPr id="95" name="图片 87" descr="汇聚交换机.png"/>
          <p:cNvPicPr>
            <a:picLocks noChangeAspect="1"/>
          </p:cNvPicPr>
          <p:nvPr/>
        </p:nvPicPr>
        <p:blipFill>
          <a:blip r:embed="rId4"/>
          <a:stretch>
            <a:fillRect/>
          </a:stretch>
        </p:blipFill>
        <p:spPr bwMode="gray">
          <a:xfrm>
            <a:off x="4795572" y="4029508"/>
            <a:ext cx="369473" cy="302297"/>
          </a:xfrm>
          <a:prstGeom prst="rect">
            <a:avLst/>
          </a:prstGeom>
        </p:spPr>
      </p:pic>
      <p:pic>
        <p:nvPicPr>
          <p:cNvPr id="96" name="图片 76" descr="接入交换机.png"/>
          <p:cNvPicPr>
            <a:picLocks noChangeAspect="1"/>
          </p:cNvPicPr>
          <p:nvPr/>
        </p:nvPicPr>
        <p:blipFill>
          <a:blip r:embed="rId5"/>
          <a:stretch>
            <a:fillRect/>
          </a:stretch>
        </p:blipFill>
        <p:spPr bwMode="gray">
          <a:xfrm>
            <a:off x="4795572" y="5207628"/>
            <a:ext cx="369473" cy="302297"/>
          </a:xfrm>
          <a:prstGeom prst="rect">
            <a:avLst/>
          </a:prstGeom>
        </p:spPr>
      </p:pic>
      <p:pic>
        <p:nvPicPr>
          <p:cNvPr id="97" name="图片 105" descr="AP.png"/>
          <p:cNvPicPr>
            <a:picLocks noChangeAspect="1"/>
          </p:cNvPicPr>
          <p:nvPr/>
        </p:nvPicPr>
        <p:blipFill>
          <a:blip r:embed="rId7"/>
          <a:stretch>
            <a:fillRect/>
          </a:stretch>
        </p:blipFill>
        <p:spPr bwMode="gray">
          <a:xfrm>
            <a:off x="5406691" y="5221165"/>
            <a:ext cx="333509" cy="272873"/>
          </a:xfrm>
          <a:prstGeom prst="rect">
            <a:avLst/>
          </a:prstGeom>
        </p:spPr>
      </p:pic>
      <p:pic>
        <p:nvPicPr>
          <p:cNvPr id="9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3326247" y="1116754"/>
            <a:ext cx="369473" cy="302297"/>
          </a:xfrm>
          <a:prstGeom prst="rect">
            <a:avLst/>
          </a:prstGeom>
          <a:noFill/>
        </p:spPr>
      </p:pic>
      <p:sp>
        <p:nvSpPr>
          <p:cNvPr id="99" name="文本框 98"/>
          <p:cNvSpPr txBox="1"/>
          <p:nvPr/>
        </p:nvSpPr>
        <p:spPr bwMode="gray">
          <a:xfrm>
            <a:off x="2497701" y="3030019"/>
            <a:ext cx="1932244" cy="333914"/>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VXLAN</a:t>
            </a:r>
            <a:endParaRPr lang="en-US" altLang="zh-CN" sz="1400" dirty="0">
              <a:solidFill>
                <a:srgbClr val="30B5C5"/>
              </a:solidFill>
              <a:latin typeface="Huawei Sans" panose="020C0503030203020204" pitchFamily="34" charset="0"/>
            </a:endParaRPr>
          </a:p>
        </p:txBody>
      </p:sp>
      <p:pic>
        <p:nvPicPr>
          <p:cNvPr id="100" name="图片 86" descr="核心交换机.png"/>
          <p:cNvPicPr>
            <a:picLocks noChangeAspect="1"/>
          </p:cNvPicPr>
          <p:nvPr/>
        </p:nvPicPr>
        <p:blipFill>
          <a:blip r:embed="rId9"/>
          <a:stretch>
            <a:fillRect/>
          </a:stretch>
        </p:blipFill>
        <p:spPr bwMode="gray">
          <a:xfrm>
            <a:off x="3004117" y="1963576"/>
            <a:ext cx="369473" cy="302297"/>
          </a:xfrm>
          <a:prstGeom prst="rect">
            <a:avLst/>
          </a:prstGeom>
        </p:spPr>
      </p:pic>
      <p:pic>
        <p:nvPicPr>
          <p:cNvPr id="101" name="图片 86" descr="核心交换机.png"/>
          <p:cNvPicPr>
            <a:picLocks noChangeAspect="1"/>
          </p:cNvPicPr>
          <p:nvPr/>
        </p:nvPicPr>
        <p:blipFill>
          <a:blip r:embed="rId9"/>
          <a:stretch>
            <a:fillRect/>
          </a:stretch>
        </p:blipFill>
        <p:spPr bwMode="gray">
          <a:xfrm>
            <a:off x="3695720" y="1963576"/>
            <a:ext cx="369473" cy="302297"/>
          </a:xfrm>
          <a:prstGeom prst="rect">
            <a:avLst/>
          </a:prstGeom>
        </p:spPr>
      </p:pic>
      <p:cxnSp>
        <p:nvCxnSpPr>
          <p:cNvPr id="102" name="直接连接符 101"/>
          <p:cNvCxnSpPr>
            <a:stCxn id="100" idx="3"/>
            <a:endCxn id="101" idx="1"/>
          </p:cNvCxnSpPr>
          <p:nvPr/>
        </p:nvCxnSpPr>
        <p:spPr bwMode="gray">
          <a:xfrm>
            <a:off x="3373590" y="2114725"/>
            <a:ext cx="322130"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03" name="图片 87" descr="汇聚交换机.png"/>
          <p:cNvPicPr>
            <a:picLocks noChangeAspect="1"/>
          </p:cNvPicPr>
          <p:nvPr/>
        </p:nvPicPr>
        <p:blipFill>
          <a:blip r:embed="rId4"/>
          <a:stretch>
            <a:fillRect/>
          </a:stretch>
        </p:blipFill>
        <p:spPr bwMode="gray">
          <a:xfrm>
            <a:off x="1914691" y="4029508"/>
            <a:ext cx="369473" cy="302297"/>
          </a:xfrm>
          <a:prstGeom prst="rect">
            <a:avLst/>
          </a:prstGeom>
        </p:spPr>
      </p:pic>
      <p:cxnSp>
        <p:nvCxnSpPr>
          <p:cNvPr id="104" name="直接连接符 103"/>
          <p:cNvCxnSpPr>
            <a:stCxn id="103" idx="3"/>
            <a:endCxn id="88" idx="1"/>
          </p:cNvCxnSpPr>
          <p:nvPr/>
        </p:nvCxnSpPr>
        <p:spPr bwMode="gray">
          <a:xfrm>
            <a:off x="2284164" y="4180657"/>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2907302" y="1868153"/>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28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1823916" y="3942229"/>
            <a:ext cx="1269652" cy="476853"/>
          </a:xfrm>
          <a:prstGeom prst="roundRect">
            <a:avLst>
              <a:gd name="adj" fmla="val 27853"/>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sz="28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87" descr="汇聚交换机.png"/>
          <p:cNvPicPr>
            <a:picLocks noChangeAspect="1"/>
          </p:cNvPicPr>
          <p:nvPr/>
        </p:nvPicPr>
        <p:blipFill>
          <a:blip r:embed="rId4"/>
          <a:stretch>
            <a:fillRect/>
          </a:stretch>
        </p:blipFill>
        <p:spPr bwMode="gray">
          <a:xfrm>
            <a:off x="3570428" y="4029508"/>
            <a:ext cx="369473" cy="302297"/>
          </a:xfrm>
          <a:prstGeom prst="rect">
            <a:avLst/>
          </a:prstGeom>
        </p:spPr>
      </p:pic>
      <p:cxnSp>
        <p:nvCxnSpPr>
          <p:cNvPr id="108" name="直接连接符 107"/>
          <p:cNvCxnSpPr/>
          <p:nvPr/>
        </p:nvCxnSpPr>
        <p:spPr bwMode="gray">
          <a:xfrm flipH="1">
            <a:off x="3755164" y="4331805"/>
            <a:ext cx="0" cy="15221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09" name="图片 11" descr="开放网络-蓝.png"/>
          <p:cNvPicPr>
            <a:picLocks noChangeAspect="1"/>
          </p:cNvPicPr>
          <p:nvPr/>
        </p:nvPicPr>
        <p:blipFill>
          <a:blip r:embed="rId10"/>
          <a:stretch>
            <a:fillRect/>
          </a:stretch>
        </p:blipFill>
        <p:spPr bwMode="gray">
          <a:xfrm>
            <a:off x="2256033" y="5853971"/>
            <a:ext cx="405415" cy="312082"/>
          </a:xfrm>
          <a:prstGeom prst="rect">
            <a:avLst/>
          </a:prstGeom>
        </p:spPr>
      </p:pic>
      <p:pic>
        <p:nvPicPr>
          <p:cNvPr id="110" name="图片 11" descr="开放网络-蓝.png"/>
          <p:cNvPicPr>
            <a:picLocks noChangeAspect="1"/>
          </p:cNvPicPr>
          <p:nvPr/>
        </p:nvPicPr>
        <p:blipFill>
          <a:blip r:embed="rId10"/>
          <a:stretch>
            <a:fillRect/>
          </a:stretch>
        </p:blipFill>
        <p:spPr bwMode="gray">
          <a:xfrm>
            <a:off x="3526191" y="5853971"/>
            <a:ext cx="405415" cy="312082"/>
          </a:xfrm>
          <a:prstGeom prst="rect">
            <a:avLst/>
          </a:prstGeom>
        </p:spPr>
      </p:pic>
      <p:pic>
        <p:nvPicPr>
          <p:cNvPr id="111" name="图片 11" descr="开放网络-蓝.png"/>
          <p:cNvPicPr>
            <a:picLocks noChangeAspect="1"/>
          </p:cNvPicPr>
          <p:nvPr/>
        </p:nvPicPr>
        <p:blipFill>
          <a:blip r:embed="rId10"/>
          <a:stretch>
            <a:fillRect/>
          </a:stretch>
        </p:blipFill>
        <p:spPr bwMode="gray">
          <a:xfrm>
            <a:off x="4777601" y="5853971"/>
            <a:ext cx="405415" cy="312082"/>
          </a:xfrm>
          <a:prstGeom prst="rect">
            <a:avLst/>
          </a:prstGeom>
        </p:spPr>
      </p:pic>
      <p:pic>
        <p:nvPicPr>
          <p:cNvPr id="112" name="图片 157" descr="故障链路.png"/>
          <p:cNvPicPr>
            <a:picLocks noChangeAspect="1"/>
          </p:cNvPicPr>
          <p:nvPr/>
        </p:nvPicPr>
        <p:blipFill>
          <a:blip r:embed="rId11"/>
          <a:stretch>
            <a:fillRect/>
          </a:stretch>
        </p:blipFill>
        <p:spPr bwMode="gray">
          <a:xfrm>
            <a:off x="5398211" y="5843620"/>
            <a:ext cx="446281" cy="332783"/>
          </a:xfrm>
          <a:prstGeom prst="rect">
            <a:avLst/>
          </a:prstGeom>
        </p:spPr>
      </p:pic>
      <p:sp>
        <p:nvSpPr>
          <p:cNvPr id="113" name="椭圆 112"/>
          <p:cNvSpPr/>
          <p:nvPr/>
        </p:nvSpPr>
        <p:spPr bwMode="gray">
          <a:xfrm>
            <a:off x="2263254" y="4932197"/>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连接符 113"/>
          <p:cNvCxnSpPr>
            <a:stCxn id="96" idx="3"/>
            <a:endCxn id="97" idx="1"/>
          </p:cNvCxnSpPr>
          <p:nvPr/>
        </p:nvCxnSpPr>
        <p:spPr bwMode="gray">
          <a:xfrm flipV="1">
            <a:off x="5165045" y="53576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15" name="任意多边形 114"/>
          <p:cNvSpPr/>
          <p:nvPr/>
        </p:nvSpPr>
        <p:spPr bwMode="gray">
          <a:xfrm>
            <a:off x="2508523" y="4440161"/>
            <a:ext cx="356180" cy="923078"/>
          </a:xfrm>
          <a:custGeom>
            <a:avLst/>
            <a:gdLst>
              <a:gd name="connsiteX0" fmla="*/ 0 w 356180"/>
              <a:gd name="connsiteY0" fmla="*/ 0 h 923078"/>
              <a:gd name="connsiteX1" fmla="*/ 143086 w 356180"/>
              <a:gd name="connsiteY1" fmla="*/ 923078 h 923078"/>
              <a:gd name="connsiteX2" fmla="*/ 127846 w 485153"/>
              <a:gd name="connsiteY2" fmla="*/ 904028 h 904028"/>
            </a:gdLst>
            <a:ahLst/>
            <a:cxnLst>
              <a:cxn ang="0">
                <a:pos x="connsiteX0" y="connsiteY0"/>
              </a:cxn>
              <a:cxn ang="0">
                <a:pos x="connsiteX1" y="connsiteY1"/>
              </a:cxn>
            </a:cxnLst>
            <a:rect l="l" t="t" r="r" b="b"/>
            <a:pathLst>
              <a:path w="356180" h="923078">
                <a:moveTo>
                  <a:pt x="0" y="0"/>
                </a:moveTo>
                <a:cubicBezTo>
                  <a:pt x="438855" y="291818"/>
                  <a:pt x="454801" y="600780"/>
                  <a:pt x="143086" y="92307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4139977" y="1960768"/>
            <a:ext cx="794451"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Border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2094028" y="3633298"/>
            <a:ext cx="770675"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3395425" y="3633298"/>
            <a:ext cx="750603"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4630323" y="3633298"/>
            <a:ext cx="699970"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Edge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119"/>
          <p:cNvCxnSpPr/>
          <p:nvPr/>
        </p:nvCxnSpPr>
        <p:spPr bwMode="gray">
          <a:xfrm flipH="1">
            <a:off x="1543028" y="4172240"/>
            <a:ext cx="23122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1439254" y="4167450"/>
            <a:ext cx="462742" cy="259339"/>
          </a:xfrm>
          <a:prstGeom prst="rect">
            <a:avLst/>
          </a:prstGeom>
          <a:noFill/>
        </p:spPr>
        <p:txBody>
          <a:bodyPr wrap="square" rtlCol="0">
            <a:noAutofit/>
          </a:bodyPr>
          <a:lstStyle/>
          <a:p>
            <a:pPr algn="ctr" fontAlgn="ctr"/>
            <a:r>
              <a:rPr lang="en-US" sz="1200" dirty="0" smtClean="0">
                <a:latin typeface="Huawei Sans" panose="020C0503030203020204" pitchFamily="34" charset="0"/>
              </a:rPr>
              <a:t>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1431308" y="3913413"/>
            <a:ext cx="478633" cy="259339"/>
          </a:xfrm>
          <a:prstGeom prst="rect">
            <a:avLst/>
          </a:prstGeom>
          <a:noFill/>
        </p:spPr>
        <p:txBody>
          <a:bodyPr wrap="square" rtlCol="0">
            <a:noAutofit/>
          </a:bodyPr>
          <a:lstStyle/>
          <a:p>
            <a:pPr algn="ctr" fontAlgn="ctr"/>
            <a:r>
              <a:rPr lang="en-US" sz="1200" dirty="0" smtClean="0">
                <a:latin typeface="Huawei Sans" panose="020C0503030203020204" pitchFamily="34" charset="0"/>
              </a:rPr>
              <a:t>L3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1547419"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5282495" y="4900611"/>
            <a:ext cx="799292"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AP</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4100918" y="5211071"/>
            <a:ext cx="776368" cy="305105"/>
          </a:xfrm>
          <a:prstGeom prst="rect">
            <a:avLst/>
          </a:prstGeom>
          <a:noFill/>
        </p:spPr>
        <p:txBody>
          <a:bodyPr wrap="square" rtlCol="0">
            <a:noAutofit/>
          </a:bodyPr>
          <a:lstStyle/>
          <a:p>
            <a:pPr algn="ctr" fontAlgn="ctr"/>
            <a:r>
              <a:rPr lang="en-US" sz="1400" dirty="0" smtClean="0">
                <a:solidFill>
                  <a:srgbClr val="30B5C5"/>
                </a:solidFill>
                <a:latin typeface="Huawei Sans" panose="020C0503030203020204" pitchFamily="34" charset="0"/>
              </a:rPr>
              <a:t>Access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任意多边形 129"/>
          <p:cNvSpPr/>
          <p:nvPr/>
        </p:nvSpPr>
        <p:spPr bwMode="gray">
          <a:xfrm flipH="1">
            <a:off x="4621056" y="4338561"/>
            <a:ext cx="256230" cy="94085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17811 w 293614"/>
              <a:gd name="connsiteY0" fmla="*/ 0 h 1024678"/>
              <a:gd name="connsiteX1" fmla="*/ 0 w 293614"/>
              <a:gd name="connsiteY1" fmla="*/ 1024678 h 1024678"/>
              <a:gd name="connsiteX0" fmla="*/ 17811 w 296916"/>
              <a:gd name="connsiteY0" fmla="*/ 0 h 1024678"/>
              <a:gd name="connsiteX1" fmla="*/ 0 w 296916"/>
              <a:gd name="connsiteY1" fmla="*/ 1024678 h 1024678"/>
              <a:gd name="connsiteX0" fmla="*/ 17811 w 288130"/>
              <a:gd name="connsiteY0" fmla="*/ 0 h 1024678"/>
              <a:gd name="connsiteX1" fmla="*/ 0 w 288130"/>
              <a:gd name="connsiteY1" fmla="*/ 1024678 h 1024678"/>
              <a:gd name="connsiteX0" fmla="*/ 0 w 286998"/>
              <a:gd name="connsiteY0" fmla="*/ 0 h 940858"/>
              <a:gd name="connsiteX1" fmla="*/ 19731 w 286998"/>
              <a:gd name="connsiteY1" fmla="*/ 940858 h 940858"/>
              <a:gd name="connsiteX0" fmla="*/ 0 w 261214"/>
              <a:gd name="connsiteY0" fmla="*/ 0 h 940858"/>
              <a:gd name="connsiteX1" fmla="*/ 19731 w 261214"/>
              <a:gd name="connsiteY1" fmla="*/ 940858 h 940858"/>
              <a:gd name="connsiteX0" fmla="*/ 0 w 246992"/>
              <a:gd name="connsiteY0" fmla="*/ 0 h 940858"/>
              <a:gd name="connsiteX1" fmla="*/ 19731 w 246992"/>
              <a:gd name="connsiteY1" fmla="*/ 940858 h 940858"/>
              <a:gd name="connsiteX0" fmla="*/ 0 w 270514"/>
              <a:gd name="connsiteY0" fmla="*/ 0 h 940858"/>
              <a:gd name="connsiteX1" fmla="*/ 19731 w 270514"/>
              <a:gd name="connsiteY1" fmla="*/ 940858 h 940858"/>
            </a:gdLst>
            <a:ahLst/>
            <a:cxnLst>
              <a:cxn ang="0">
                <a:pos x="connsiteX0" y="connsiteY0"/>
              </a:cxn>
              <a:cxn ang="0">
                <a:pos x="connsiteX1" y="connsiteY1"/>
              </a:cxn>
            </a:cxnLst>
            <a:rect l="l" t="t" r="r" b="b"/>
            <a:pathLst>
              <a:path w="270514" h="940858">
                <a:moveTo>
                  <a:pt x="0" y="0"/>
                </a:moveTo>
                <a:cubicBezTo>
                  <a:pt x="390586" y="362938"/>
                  <a:pt x="323401" y="636340"/>
                  <a:pt x="19731" y="94085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任意多边形 130"/>
          <p:cNvSpPr/>
          <p:nvPr/>
        </p:nvSpPr>
        <p:spPr bwMode="gray">
          <a:xfrm flipH="1">
            <a:off x="5117505" y="4352977"/>
            <a:ext cx="410570" cy="900218"/>
          </a:xfrm>
          <a:custGeom>
            <a:avLst/>
            <a:gdLst>
              <a:gd name="connsiteX0" fmla="*/ 0 w 356180"/>
              <a:gd name="connsiteY0" fmla="*/ 0 h 923078"/>
              <a:gd name="connsiteX1" fmla="*/ 143086 w 356180"/>
              <a:gd name="connsiteY1" fmla="*/ 923078 h 923078"/>
              <a:gd name="connsiteX2" fmla="*/ 127846 w 485153"/>
              <a:gd name="connsiteY2" fmla="*/ 904028 h 904028"/>
              <a:gd name="connsiteX0" fmla="*/ 315469 w 499778"/>
              <a:gd name="connsiteY0" fmla="*/ 0 h 724958"/>
              <a:gd name="connsiteX1" fmla="*/ 0 w 499778"/>
              <a:gd name="connsiteY1" fmla="*/ 724958 h 724958"/>
              <a:gd name="connsiteX0" fmla="*/ 315469 w 495276"/>
              <a:gd name="connsiteY0" fmla="*/ 0 h 724958"/>
              <a:gd name="connsiteX1" fmla="*/ 0 w 495276"/>
              <a:gd name="connsiteY1" fmla="*/ 724958 h 724958"/>
              <a:gd name="connsiteX0" fmla="*/ 315469 w 495276"/>
              <a:gd name="connsiteY0" fmla="*/ 0 h 714798"/>
              <a:gd name="connsiteX1" fmla="*/ 0 w 495276"/>
              <a:gd name="connsiteY1" fmla="*/ 714798 h 714798"/>
              <a:gd name="connsiteX0" fmla="*/ 315469 w 315469"/>
              <a:gd name="connsiteY0" fmla="*/ 0 h 714798"/>
              <a:gd name="connsiteX1" fmla="*/ 0 w 315469"/>
              <a:gd name="connsiteY1" fmla="*/ 714798 h 714798"/>
              <a:gd name="connsiteX0" fmla="*/ 433460 w 433460"/>
              <a:gd name="connsiteY0" fmla="*/ 0 h 900218"/>
              <a:gd name="connsiteX1" fmla="*/ 0 w 433460"/>
              <a:gd name="connsiteY1" fmla="*/ 900218 h 900218"/>
            </a:gdLst>
            <a:ahLst/>
            <a:cxnLst>
              <a:cxn ang="0">
                <a:pos x="connsiteX0" y="connsiteY0"/>
              </a:cxn>
              <a:cxn ang="0">
                <a:pos x="connsiteX1" y="connsiteY1"/>
              </a:cxn>
            </a:cxnLst>
            <a:rect l="l" t="t" r="r" b="b"/>
            <a:pathLst>
              <a:path w="433460" h="900218">
                <a:moveTo>
                  <a:pt x="433460" y="0"/>
                </a:moveTo>
                <a:cubicBezTo>
                  <a:pt x="421806" y="497558"/>
                  <a:pt x="287580" y="885260"/>
                  <a:pt x="0" y="900218"/>
                </a:cubicBezTo>
              </a:path>
            </a:pathLst>
          </a:custGeom>
          <a:ln w="12700">
            <a:solidFill>
              <a:srgbClr val="30B5C5"/>
            </a:solidFill>
            <a:prstDash val="sysDash"/>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p:cNvSpPr/>
          <p:nvPr/>
        </p:nvSpPr>
        <p:spPr bwMode="gray">
          <a:xfrm>
            <a:off x="2820094" y="4635237"/>
            <a:ext cx="1063404" cy="400110"/>
          </a:xfrm>
          <a:prstGeom prst="rect">
            <a:avLst/>
          </a:prstGeom>
        </p:spPr>
        <p:txBody>
          <a:bodyPr wrap="square">
            <a:noAutofit/>
          </a:bodyPr>
          <a:lstStyle/>
          <a:p>
            <a:pPr fontAlgn="ctr"/>
            <a:r>
              <a:rPr lang="en-US" sz="1200" dirty="0" smtClean="0">
                <a:solidFill>
                  <a:prstClr val="black"/>
                </a:solidFill>
                <a:latin typeface="Huawei Sans" panose="020C0503030203020204" pitchFamily="34" charset="0"/>
              </a:rPr>
              <a:t>Policy association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p:cNvSpPr/>
          <p:nvPr/>
        </p:nvSpPr>
        <p:spPr bwMode="gray">
          <a:xfrm>
            <a:off x="3685899" y="4634079"/>
            <a:ext cx="977213" cy="400110"/>
          </a:xfrm>
          <a:prstGeom prst="rect">
            <a:avLst/>
          </a:prstGeom>
        </p:spPr>
        <p:txBody>
          <a:bodyPr wrap="square">
            <a:noAutofit/>
          </a:bodyPr>
          <a:lstStyle/>
          <a:p>
            <a:pPr algn="r" fontAlgn="ctr"/>
            <a:r>
              <a:rPr lang="en-US" sz="1200" dirty="0" smtClean="0">
                <a:solidFill>
                  <a:prstClr val="black"/>
                </a:solidFill>
                <a:latin typeface="Huawei Sans" panose="020C0503030203020204" pitchFamily="34" charset="0"/>
              </a:rPr>
              <a:t>Policy association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2402864"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p:nvPr/>
        </p:nvSpPr>
        <p:spPr bwMode="gray">
          <a:xfrm>
            <a:off x="2577462"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p:nvPr/>
        </p:nvSpPr>
        <p:spPr bwMode="gray">
          <a:xfrm>
            <a:off x="3604983"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p:nvPr/>
        </p:nvSpPr>
        <p:spPr bwMode="gray">
          <a:xfrm>
            <a:off x="3762797" y="4259836"/>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p:nvPr/>
        </p:nvSpPr>
        <p:spPr bwMode="gray">
          <a:xfrm>
            <a:off x="4818943" y="4259836"/>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p:nvPr/>
        </p:nvSpPr>
        <p:spPr bwMode="gray">
          <a:xfrm>
            <a:off x="5706344" y="5295251"/>
            <a:ext cx="118533" cy="118533"/>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93" idx="2"/>
            <a:endCxn id="109" idx="0"/>
          </p:cNvCxnSpPr>
          <p:nvPr/>
        </p:nvCxnSpPr>
        <p:spPr bwMode="gray">
          <a:xfrm flipH="1">
            <a:off x="2458741" y="5509925"/>
            <a:ext cx="1"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73" name="椭圆 72"/>
          <p:cNvSpPr/>
          <p:nvPr/>
        </p:nvSpPr>
        <p:spPr bwMode="gray">
          <a:xfrm>
            <a:off x="8108882" y="5925399"/>
            <a:ext cx="394420"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8503302" y="5852877"/>
            <a:ext cx="1418911" cy="247037"/>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Link 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442730" y="1985274"/>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442730" y="4005445"/>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442730" y="5242327"/>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442730" y="1468506"/>
            <a:ext cx="1097312" cy="251711"/>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50011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Technologies for Virtualized Campus: Free Mobility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105200"/>
          </a:xfrm>
        </p:spPr>
        <p:txBody>
          <a:bodyPr/>
          <a:lstStyle/>
          <a:p>
            <a:r>
              <a:rPr lang="en-US" sz="1600" smtClean="0"/>
              <a:t>Free mobility manages policies and controls permissions based on security groups. Regardless of user locations and IP addresses in use, this technology ensures that users can obtain consistent network permissions and corresponding policies can be enforced on the users.</a:t>
            </a:r>
            <a:endParaRPr lang="en-US" altLang="zh-CN" sz="1600" dirty="0">
              <a:sym typeface="Huawei Sans" panose="020C0503030203020204" pitchFamily="34" charset="0"/>
            </a:endParaRPr>
          </a:p>
        </p:txBody>
      </p:sp>
      <p:sp>
        <p:nvSpPr>
          <p:cNvPr id="4" name="Freeform 159"/>
          <p:cNvSpPr/>
          <p:nvPr/>
        </p:nvSpPr>
        <p:spPr bwMode="gray">
          <a:xfrm flipH="1">
            <a:off x="780670" y="2622881"/>
            <a:ext cx="6336264" cy="35778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Freeform 159"/>
          <p:cNvSpPr/>
          <p:nvPr/>
        </p:nvSpPr>
        <p:spPr bwMode="gray">
          <a:xfrm flipH="1">
            <a:off x="3322269" y="4094464"/>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3"/>
          <p:cNvSpPr txBox="1"/>
          <p:nvPr/>
        </p:nvSpPr>
        <p:spPr bwMode="gray">
          <a:xfrm>
            <a:off x="3219450" y="4248145"/>
            <a:ext cx="1458704"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dirty="0" smtClean="0">
                <a:solidFill>
                  <a:schemeClr val="bg1"/>
                </a:solidFill>
                <a:latin typeface="Huawei Sans" panose="020C0503030203020204" pitchFamily="34" charset="0"/>
              </a:rPr>
              <a:t>Campus network</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a:grpSpLocks noChangeAspect="1"/>
          </p:cNvGrpSpPr>
          <p:nvPr/>
        </p:nvGrpSpPr>
        <p:grpSpPr bwMode="gray">
          <a:xfrm>
            <a:off x="1870221" y="5617773"/>
            <a:ext cx="416479" cy="416479"/>
            <a:chOff x="373063" y="2114551"/>
            <a:chExt cx="1114425" cy="1116013"/>
          </a:xfrm>
        </p:grpSpPr>
        <p:sp>
          <p:nvSpPr>
            <p:cNvPr id="4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a:grpSpLocks/>
            </p:cNvGrpSpPr>
            <p:nvPr/>
          </p:nvGrpSpPr>
          <p:grpSpPr bwMode="gray">
            <a:xfrm>
              <a:off x="649288" y="2289176"/>
              <a:ext cx="561975" cy="769938"/>
              <a:chOff x="649288" y="2289176"/>
              <a:chExt cx="561975" cy="769938"/>
            </a:xfrm>
          </p:grpSpPr>
          <p:sp>
            <p:nvSpPr>
              <p:cNvPr id="4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 name="组合 15"/>
          <p:cNvGrpSpPr>
            <a:grpSpLocks noChangeAspect="1"/>
          </p:cNvGrpSpPr>
          <p:nvPr/>
        </p:nvGrpSpPr>
        <p:grpSpPr bwMode="gray">
          <a:xfrm>
            <a:off x="3497818" y="5617773"/>
            <a:ext cx="416479" cy="416479"/>
            <a:chOff x="373063" y="2114551"/>
            <a:chExt cx="1114425" cy="1116013"/>
          </a:xfrm>
        </p:grpSpPr>
        <p:sp>
          <p:nvSpPr>
            <p:cNvPr id="3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a:grpSpLocks/>
            </p:cNvGrpSpPr>
            <p:nvPr/>
          </p:nvGrpSpPr>
          <p:grpSpPr bwMode="gray">
            <a:xfrm>
              <a:off x="649288" y="2289176"/>
              <a:ext cx="561975" cy="769938"/>
              <a:chOff x="649288" y="2289176"/>
              <a:chExt cx="561975" cy="769938"/>
            </a:xfrm>
          </p:grpSpPr>
          <p:sp>
            <p:nvSpPr>
              <p:cNvPr id="4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 name="组合 16"/>
          <p:cNvGrpSpPr>
            <a:grpSpLocks noChangeAspect="1"/>
          </p:cNvGrpSpPr>
          <p:nvPr/>
        </p:nvGrpSpPr>
        <p:grpSpPr bwMode="gray">
          <a:xfrm>
            <a:off x="5121688" y="5617773"/>
            <a:ext cx="416479" cy="416479"/>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8" name="Freeform 222"/>
          <p:cNvSpPr/>
          <p:nvPr/>
        </p:nvSpPr>
        <p:spPr bwMode="gray">
          <a:xfrm rot="16761088">
            <a:off x="2166816" y="4833715"/>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222"/>
          <p:cNvSpPr/>
          <p:nvPr/>
        </p:nvSpPr>
        <p:spPr bwMode="gray">
          <a:xfrm rot="15742895" flipV="1">
            <a:off x="4706252" y="4859982"/>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16200000">
            <a:off x="3541789" y="4723469"/>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103"/>
          <p:cNvSpPr txBox="1"/>
          <p:nvPr/>
        </p:nvSpPr>
        <p:spPr bwMode="gray">
          <a:xfrm>
            <a:off x="2238218" y="5669318"/>
            <a:ext cx="726481"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A</a:t>
            </a:r>
            <a:endParaRPr lang="en-US" sz="1400" dirty="0">
              <a:solidFill>
                <a:srgbClr val="30B5C5"/>
              </a:solidFill>
              <a:latin typeface="Huawei Sans" panose="020C0503030203020204" pitchFamily="34" charset="0"/>
            </a:endParaRPr>
          </a:p>
        </p:txBody>
      </p:sp>
      <p:sp>
        <p:nvSpPr>
          <p:cNvPr id="22" name="文本框 104"/>
          <p:cNvSpPr txBox="1"/>
          <p:nvPr/>
        </p:nvSpPr>
        <p:spPr bwMode="gray">
          <a:xfrm>
            <a:off x="3892656" y="5669318"/>
            <a:ext cx="716863"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B</a:t>
            </a:r>
            <a:endParaRPr lang="en-US" sz="1400" dirty="0">
              <a:solidFill>
                <a:srgbClr val="30B5C5"/>
              </a:solidFill>
              <a:latin typeface="Huawei Sans" panose="020C0503030203020204" pitchFamily="34" charset="0"/>
            </a:endParaRPr>
          </a:p>
        </p:txBody>
      </p:sp>
      <p:sp>
        <p:nvSpPr>
          <p:cNvPr id="23" name="文本框 105"/>
          <p:cNvSpPr txBox="1"/>
          <p:nvPr/>
        </p:nvSpPr>
        <p:spPr bwMode="gray">
          <a:xfrm>
            <a:off x="5491359" y="5669318"/>
            <a:ext cx="718466" cy="307777"/>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C</a:t>
            </a:r>
            <a:endParaRPr lang="en-US" sz="1400" dirty="0">
              <a:solidFill>
                <a:srgbClr val="30B5C5"/>
              </a:solidFill>
              <a:latin typeface="Huawei Sans" panose="020C0503030203020204" pitchFamily="34" charset="0"/>
            </a:endParaRPr>
          </a:p>
        </p:txBody>
      </p:sp>
      <p:sp>
        <p:nvSpPr>
          <p:cNvPr id="24" name="文本框 107"/>
          <p:cNvSpPr txBox="1"/>
          <p:nvPr/>
        </p:nvSpPr>
        <p:spPr bwMode="gray">
          <a:xfrm>
            <a:off x="1701732"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108"/>
          <p:cNvSpPr txBox="1"/>
          <p:nvPr/>
        </p:nvSpPr>
        <p:spPr bwMode="gray">
          <a:xfrm>
            <a:off x="3131496"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109"/>
          <p:cNvSpPr txBox="1"/>
          <p:nvPr/>
        </p:nvSpPr>
        <p:spPr bwMode="gray">
          <a:xfrm>
            <a:off x="4537614" y="5087477"/>
            <a:ext cx="1546658"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Admission authentication</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8"/>
          <p:cNvSpPr/>
          <p:nvPr/>
        </p:nvSpPr>
        <p:spPr bwMode="gray">
          <a:xfrm rot="16200000" flipH="1">
            <a:off x="3589951" y="884033"/>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121"/>
          <p:cNvSpPr txBox="1"/>
          <p:nvPr/>
        </p:nvSpPr>
        <p:spPr bwMode="gray">
          <a:xfrm>
            <a:off x="2904856" y="3326018"/>
            <a:ext cx="2087892"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Security group and policy delivery</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1556116" y="5272026"/>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2992662" y="4331024"/>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2823850" y="3435988"/>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a:off x="923279" y="2176657"/>
            <a:ext cx="5892800" cy="1178910"/>
          </a:xfrm>
          <a:prstGeom prst="roundRect">
            <a:avLst>
              <a:gd name="adj" fmla="val 733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grpSp>
        <p:nvGrpSpPr>
          <p:cNvPr id="93" name="组合 362"/>
          <p:cNvGrpSpPr>
            <a:grpSpLocks noChangeAspect="1"/>
          </p:cNvGrpSpPr>
          <p:nvPr/>
        </p:nvGrpSpPr>
        <p:grpSpPr bwMode="gray">
          <a:xfrm>
            <a:off x="1124676" y="2353840"/>
            <a:ext cx="416479" cy="416479"/>
            <a:chOff x="373063" y="2114551"/>
            <a:chExt cx="1114425" cy="1116013"/>
          </a:xfrm>
        </p:grpSpPr>
        <p:sp>
          <p:nvSpPr>
            <p:cNvPr id="94"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95" name="组合 341"/>
            <p:cNvGrpSpPr>
              <a:grpSpLocks/>
            </p:cNvGrpSpPr>
            <p:nvPr/>
          </p:nvGrpSpPr>
          <p:grpSpPr bwMode="gray">
            <a:xfrm>
              <a:off x="649288" y="2289176"/>
              <a:ext cx="561975" cy="769938"/>
              <a:chOff x="649288" y="2289176"/>
              <a:chExt cx="561975" cy="769938"/>
            </a:xfrm>
          </p:grpSpPr>
          <p:sp>
            <p:nvSpPr>
              <p:cNvPr id="96"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7"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8"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9"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0"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1"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02" name="组合 362"/>
          <p:cNvGrpSpPr>
            <a:grpSpLocks noChangeAspect="1"/>
          </p:cNvGrpSpPr>
          <p:nvPr/>
        </p:nvGrpSpPr>
        <p:grpSpPr bwMode="gray">
          <a:xfrm>
            <a:off x="3075839" y="2353840"/>
            <a:ext cx="416479" cy="416479"/>
            <a:chOff x="373063" y="2114551"/>
            <a:chExt cx="1114425" cy="1116013"/>
          </a:xfrm>
        </p:grpSpPr>
        <p:sp>
          <p:nvSpPr>
            <p:cNvPr id="103"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04" name="组合 341"/>
            <p:cNvGrpSpPr>
              <a:grpSpLocks/>
            </p:cNvGrpSpPr>
            <p:nvPr/>
          </p:nvGrpSpPr>
          <p:grpSpPr bwMode="gray">
            <a:xfrm>
              <a:off x="649288" y="2289176"/>
              <a:ext cx="561975" cy="769938"/>
              <a:chOff x="649288" y="2289176"/>
              <a:chExt cx="561975" cy="769938"/>
            </a:xfrm>
          </p:grpSpPr>
          <p:sp>
            <p:nvSpPr>
              <p:cNvPr id="105"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6"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7"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8"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9"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0"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11" name="组合 362"/>
          <p:cNvGrpSpPr>
            <a:grpSpLocks noChangeAspect="1"/>
          </p:cNvGrpSpPr>
          <p:nvPr/>
        </p:nvGrpSpPr>
        <p:grpSpPr bwMode="gray">
          <a:xfrm>
            <a:off x="5027003" y="2353840"/>
            <a:ext cx="416479" cy="416479"/>
            <a:chOff x="373063" y="2114551"/>
            <a:chExt cx="1114425" cy="1116013"/>
          </a:xfrm>
        </p:grpSpPr>
        <p:sp>
          <p:nvSpPr>
            <p:cNvPr id="112"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13" name="组合 341"/>
            <p:cNvGrpSpPr>
              <a:grpSpLocks/>
            </p:cNvGrpSpPr>
            <p:nvPr/>
          </p:nvGrpSpPr>
          <p:grpSpPr bwMode="gray">
            <a:xfrm>
              <a:off x="649288" y="2289176"/>
              <a:ext cx="561975" cy="769938"/>
              <a:chOff x="649288" y="2289176"/>
              <a:chExt cx="561975" cy="769938"/>
            </a:xfrm>
          </p:grpSpPr>
          <p:sp>
            <p:nvSpPr>
              <p:cNvPr id="114"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5"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6"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7"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8"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9"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sp>
        <p:nvSpPr>
          <p:cNvPr id="120" name="文本框 119"/>
          <p:cNvSpPr txBox="1"/>
          <p:nvPr/>
        </p:nvSpPr>
        <p:spPr bwMode="gray">
          <a:xfrm>
            <a:off x="1535898" y="2289749"/>
            <a:ext cx="1348446"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Sales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1" name="文本框 120"/>
          <p:cNvSpPr txBox="1"/>
          <p:nvPr/>
        </p:nvSpPr>
        <p:spPr bwMode="gray">
          <a:xfrm>
            <a:off x="3506580" y="2289749"/>
            <a:ext cx="1348446"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R&amp;D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2" name="文本框 121"/>
          <p:cNvSpPr txBox="1"/>
          <p:nvPr/>
        </p:nvSpPr>
        <p:spPr bwMode="gray">
          <a:xfrm>
            <a:off x="5431102" y="2289749"/>
            <a:ext cx="1414170" cy="523220"/>
          </a:xfrm>
          <a:prstGeom prst="rect">
            <a:avLst/>
          </a:prstGeom>
          <a:noFill/>
        </p:spPr>
        <p:txBody>
          <a:bodyPr wrap="none" rtlCol="0" anchor="ctr">
            <a:spAutoFit/>
          </a:bodyPr>
          <a:lstStyle/>
          <a:p>
            <a:pPr fontAlgn="ctr"/>
            <a:r>
              <a:rPr lang="en-US" sz="1400" dirty="0" smtClean="0">
                <a:solidFill>
                  <a:srgbClr val="30B5C5"/>
                </a:solidFill>
                <a:latin typeface="Huawei Sans" panose="020C0503030203020204" pitchFamily="34" charset="0"/>
              </a:rPr>
              <a:t>Server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resource group</a:t>
            </a:r>
            <a:endParaRPr lang="en-US" altLang="zh-CN" sz="1400" dirty="0">
              <a:solidFill>
                <a:srgbClr val="30B5C5"/>
              </a:solidFill>
              <a:latin typeface="Huawei Sans" panose="020C0503030203020204" pitchFamily="34" charset="0"/>
            </a:endParaRPr>
          </a:p>
        </p:txBody>
      </p:sp>
      <p:cxnSp>
        <p:nvCxnSpPr>
          <p:cNvPr id="123" name="直接连接符 122"/>
          <p:cNvCxnSpPr/>
          <p:nvPr/>
        </p:nvCxnSpPr>
        <p:spPr bwMode="gray">
          <a:xfrm>
            <a:off x="923279" y="2912154"/>
            <a:ext cx="5892800" cy="0"/>
          </a:xfrm>
          <a:prstGeom prst="line">
            <a:avLst/>
          </a:prstGeom>
          <a:ln>
            <a:solidFill>
              <a:srgbClr val="94DAE2"/>
            </a:solidFill>
          </a:ln>
        </p:spPr>
        <p:style>
          <a:lnRef idx="1">
            <a:schemeClr val="accent1"/>
          </a:lnRef>
          <a:fillRef idx="0">
            <a:schemeClr val="accent1"/>
          </a:fillRef>
          <a:effectRef idx="0">
            <a:schemeClr val="accent1"/>
          </a:effectRef>
          <a:fontRef idx="minor">
            <a:schemeClr val="tx1"/>
          </a:fontRef>
        </p:style>
      </p:cxnSp>
      <p:sp>
        <p:nvSpPr>
          <p:cNvPr id="29" name="文本框 123"/>
          <p:cNvSpPr txBox="1"/>
          <p:nvPr/>
        </p:nvSpPr>
        <p:spPr bwMode="gray">
          <a:xfrm>
            <a:off x="2460480" y="2960546"/>
            <a:ext cx="2818400" cy="338554"/>
          </a:xfrm>
          <a:prstGeom prst="rect">
            <a:avLst/>
          </a:prstGeom>
          <a:noFill/>
        </p:spPr>
        <p:txBody>
          <a:bodyPr wrap="none" rtlCol="0" anchor="ctr">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30B5C5"/>
                </a:solidFill>
                <a:latin typeface="Huawei Sans" panose="020C0503030203020204" pitchFamily="34" charset="0"/>
              </a:rPr>
              <a:t>Permission control policies</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734495" y="2753356"/>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75"/>
          <p:cNvSpPr/>
          <p:nvPr/>
        </p:nvSpPr>
        <p:spPr bwMode="gray">
          <a:xfrm>
            <a:off x="7154076" y="1956332"/>
            <a:ext cx="4434083" cy="424444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Create security groups. A security group is a group of users or network resources that have the same network access policies.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Define permission control policies based on security groups and deliver the policies to network devices.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Authorized security groups are assigned to the users who pass admission authentication.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After user traffic enters the network, network devices enforce policies based on the corresponding source and destination security groups of the traffic.</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7746785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Technologies in CloudCampus: Terminal Identification</a:t>
            </a:r>
            <a:endParaRPr lang="en-US" altLang="zh-CN" dirty="0"/>
          </a:p>
        </p:txBody>
      </p:sp>
      <p:grpSp>
        <p:nvGrpSpPr>
          <p:cNvPr id="66" name="组合 65"/>
          <p:cNvGrpSpPr/>
          <p:nvPr/>
        </p:nvGrpSpPr>
        <p:grpSpPr bwMode="gray">
          <a:xfrm>
            <a:off x="4760383" y="2030716"/>
            <a:ext cx="5350772" cy="1568665"/>
            <a:chOff x="3097660" y="5314165"/>
            <a:chExt cx="715186" cy="824125"/>
          </a:xfrm>
        </p:grpSpPr>
        <p:grpSp>
          <p:nvGrpSpPr>
            <p:cNvPr id="67" name="Group 165"/>
            <p:cNvGrpSpPr/>
            <p:nvPr/>
          </p:nvGrpSpPr>
          <p:grpSpPr bwMode="gray">
            <a:xfrm rot="10800000">
              <a:off x="3097660" y="5698357"/>
              <a:ext cx="715186" cy="439933"/>
              <a:chOff x="-1233037" y="914446"/>
              <a:chExt cx="1573823" cy="778776"/>
            </a:xfrm>
          </p:grpSpPr>
          <p:cxnSp>
            <p:nvCxnSpPr>
              <p:cNvPr id="69" name="Straight Connector 166"/>
              <p:cNvCxnSpPr/>
              <p:nvPr/>
            </p:nvCxnSpPr>
            <p:spPr bwMode="gray">
              <a:xfrm flipH="1" flipV="1">
                <a:off x="-1233037" y="914446"/>
                <a:ext cx="786912" cy="77877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V="1">
                <a:off x="-446125" y="914446"/>
                <a:ext cx="786911" cy="778776"/>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grpSp>
        <p:cxnSp>
          <p:nvCxnSpPr>
            <p:cNvPr id="68" name="Straight Connector 166"/>
            <p:cNvCxnSpPr/>
            <p:nvPr/>
          </p:nvCxnSpPr>
          <p:spPr bwMode="gray">
            <a:xfrm>
              <a:off x="3455253" y="5314165"/>
              <a:ext cx="0" cy="8241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bwMode="gray">
          <a:xfrm>
            <a:off x="5556952" y="1600424"/>
            <a:ext cx="808050" cy="808050"/>
            <a:chOff x="1123093" y="2579479"/>
            <a:chExt cx="808050" cy="808050"/>
          </a:xfrm>
        </p:grpSpPr>
        <p:pic>
          <p:nvPicPr>
            <p:cNvPr id="76" name="图片 75"/>
            <p:cNvPicPr>
              <a:picLocks noChangeAspect="1"/>
            </p:cNvPicPr>
            <p:nvPr/>
          </p:nvPicPr>
          <p:blipFill>
            <a:blip r:embed="rId3"/>
            <a:stretch>
              <a:fillRect/>
            </a:stretch>
          </p:blipFill>
          <p:spPr bwMode="gray">
            <a:xfrm>
              <a:off x="1223395" y="2673871"/>
              <a:ext cx="608040" cy="615221"/>
            </a:xfrm>
            <a:prstGeom prst="rect">
              <a:avLst/>
            </a:prstGeom>
          </p:spPr>
        </p:pic>
        <p:sp>
          <p:nvSpPr>
            <p:cNvPr id="78" name="Oval Callout 23"/>
            <p:cNvSpPr>
              <a:spLocks noChangeAspect="1"/>
            </p:cNvSpPr>
            <p:nvPr/>
          </p:nvSpPr>
          <p:spPr bwMode="gray">
            <a:xfrm>
              <a:off x="1123093" y="2579479"/>
              <a:ext cx="808050" cy="808050"/>
            </a:xfrm>
            <a:prstGeom prst="wedgeEllipseCallout">
              <a:avLst>
                <a:gd name="adj1" fmla="val 87539"/>
                <a:gd name="adj2" fmla="val -12068"/>
              </a:avLst>
            </a:prstGeom>
            <a:solidFill>
              <a:schemeClr val="bg1">
                <a:lumMod val="85000"/>
                <a:alpha val="50000"/>
              </a:schemeClr>
            </a:solidFill>
            <a:ln w="25400" cap="flat" cmpd="sng" algn="ctr">
              <a:solidFill>
                <a:sysClr val="window" lastClr="FFFFFF"/>
              </a:solidFill>
              <a:prstDash val="solid"/>
            </a:ln>
            <a:effectLst/>
          </p:spPr>
          <p:txBody>
            <a:bodyPr wrap="none" rtlCol="0" anchor="ctr"/>
            <a:lstStyle/>
            <a:p>
              <a:pPr algn="ctr" defTabSz="1219444" fontAlgn="ctr">
                <a:defRPr/>
              </a:pPr>
              <a:endParaRPr lang="en-US" sz="1200" b="1" kern="0" baseline="30000" dirty="0" smtClean="0">
                <a:solidFill>
                  <a:prstClr val="white"/>
                </a:solidFill>
                <a:effectLst>
                  <a:glow rad="101600">
                    <a:prstClr val="black">
                      <a:alpha val="40000"/>
                    </a:prstClr>
                  </a:glow>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9" name="矩形 78"/>
          <p:cNvSpPr/>
          <p:nvPr/>
        </p:nvSpPr>
        <p:spPr bwMode="gray">
          <a:xfrm>
            <a:off x="627855" y="5266985"/>
            <a:ext cx="2407520" cy="461665"/>
          </a:xfrm>
          <a:prstGeom prst="rect">
            <a:avLst/>
          </a:prstGeom>
        </p:spPr>
        <p:txBody>
          <a:bodyPr wrap="square" anchor="t" anchorCtr="0">
            <a:spAutoFit/>
          </a:bodyPr>
          <a:lstStyle/>
          <a:p>
            <a:pPr algn="ctr" fontAlgn="ctr"/>
            <a:r>
              <a:rPr lang="en-US" sz="1200" dirty="0" smtClean="0">
                <a:latin typeface="Huawei Sans" panose="020C0503030203020204" pitchFamily="34" charset="0"/>
              </a:rPr>
              <a:t>Difficult to locate bogus terminals.</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矩形 79"/>
          <p:cNvSpPr/>
          <p:nvPr/>
        </p:nvSpPr>
        <p:spPr bwMode="gray">
          <a:xfrm>
            <a:off x="460711" y="4350528"/>
            <a:ext cx="2741806" cy="307777"/>
          </a:xfrm>
          <a:prstGeom prst="rect">
            <a:avLst/>
          </a:prstGeom>
          <a:solidFill>
            <a:schemeClr val="bg1">
              <a:lumMod val="85000"/>
            </a:schemeClr>
          </a:solidFill>
        </p:spPr>
        <p:txBody>
          <a:bodyPr wrap="square" anchor="t" anchorCtr="0">
            <a:spAutoFit/>
          </a:bodyPr>
          <a:lstStyle/>
          <a:p>
            <a:pPr algn="ctr" fontAlgn="ctr"/>
            <a:r>
              <a:rPr lang="en-US" sz="1400" dirty="0" smtClean="0">
                <a:latin typeface="Huawei Sans" panose="020C0503030203020204" pitchFamily="34" charset="0"/>
              </a:rPr>
              <a:t>Example: an enterprise</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矩形 80"/>
          <p:cNvSpPr/>
          <p:nvPr/>
        </p:nvSpPr>
        <p:spPr bwMode="gray">
          <a:xfrm>
            <a:off x="761526" y="4786393"/>
            <a:ext cx="2140178" cy="461665"/>
          </a:xfrm>
          <a:prstGeom prst="rect">
            <a:avLst/>
          </a:prstGeom>
        </p:spPr>
        <p:txBody>
          <a:bodyPr wrap="square" anchor="t" anchorCtr="0">
            <a:spAutoFit/>
          </a:bodyPr>
          <a:lstStyle/>
          <a:p>
            <a:pPr algn="ctr" fontAlgn="ctr"/>
            <a:r>
              <a:rPr lang="en-US" sz="1200" b="1" dirty="0" smtClean="0">
                <a:latin typeface="Huawei Sans" panose="020C0503030203020204" pitchFamily="34" charset="0"/>
              </a:rPr>
              <a:t>10+ authentication faults reported per day</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椭圆 81"/>
          <p:cNvSpPr/>
          <p:nvPr/>
        </p:nvSpPr>
        <p:spPr bwMode="gray">
          <a:xfrm>
            <a:off x="1701731" y="2263761"/>
            <a:ext cx="259766" cy="476071"/>
          </a:xfrm>
          <a:prstGeom prst="ellipse">
            <a:avLst/>
          </a:prstGeom>
          <a:noFill/>
          <a:ln>
            <a:solidFill>
              <a:schemeClr val="bg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pPr algn="ctr" fontAlgn="ctr"/>
            <a:endParaRPr lang="en-US" altLang="zh-CN" sz="16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矩形 82"/>
          <p:cNvSpPr/>
          <p:nvPr/>
        </p:nvSpPr>
        <p:spPr bwMode="gray">
          <a:xfrm>
            <a:off x="589522" y="2657535"/>
            <a:ext cx="2484186" cy="276999"/>
          </a:xfrm>
          <a:prstGeom prst="rect">
            <a:avLst/>
          </a:prstGeom>
        </p:spPr>
        <p:txBody>
          <a:bodyPr wrap="square" anchor="t" anchorCtr="0">
            <a:spAutoFit/>
          </a:bodyPr>
          <a:lstStyle/>
          <a:p>
            <a:pPr algn="ctr" fontAlgn="ctr"/>
            <a:r>
              <a:rPr lang="en-US" sz="1200" b="1" dirty="0" smtClean="0">
                <a:latin typeface="Huawei Sans" panose="020C0503030203020204" pitchFamily="34" charset="0"/>
              </a:rPr>
              <a:t>50+ types of smart terminals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矩形 83"/>
          <p:cNvSpPr/>
          <p:nvPr/>
        </p:nvSpPr>
        <p:spPr bwMode="gray">
          <a:xfrm>
            <a:off x="460711" y="2049757"/>
            <a:ext cx="2741806" cy="523220"/>
          </a:xfrm>
          <a:prstGeom prst="rect">
            <a:avLst/>
          </a:prstGeom>
          <a:solidFill>
            <a:schemeClr val="bg1">
              <a:lumMod val="85000"/>
            </a:schemeClr>
          </a:solidFill>
        </p:spPr>
        <p:txBody>
          <a:bodyPr wrap="square" anchor="t" anchorCtr="0">
            <a:spAutoFit/>
          </a:bodyPr>
          <a:lstStyle/>
          <a:p>
            <a:pPr algn="ctr" fontAlgn="ctr"/>
            <a:r>
              <a:rPr lang="en-US" sz="1400" dirty="0" smtClean="0">
                <a:latin typeface="Huawei Sans" panose="020C0503030203020204" pitchFamily="34" charset="0"/>
              </a:rPr>
              <a:t>Example: higher education institution</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矩形 85"/>
          <p:cNvSpPr/>
          <p:nvPr/>
        </p:nvSpPr>
        <p:spPr bwMode="gray">
          <a:xfrm>
            <a:off x="627855" y="2927741"/>
            <a:ext cx="2407520" cy="1015663"/>
          </a:xfrm>
          <a:prstGeom prst="rect">
            <a:avLst/>
          </a:prstGeom>
        </p:spPr>
        <p:txBody>
          <a:bodyPr wrap="square" anchor="t" anchorCtr="0">
            <a:spAutoFit/>
          </a:bodyPr>
          <a:lstStyle/>
          <a:p>
            <a:pPr algn="ctr" fontAlgn="ctr"/>
            <a:r>
              <a:rPr lang="en-US" sz="1200" dirty="0" smtClean="0">
                <a:latin typeface="Huawei Sans" panose="020C0503030203020204" pitchFamily="34" charset="0"/>
              </a:rPr>
              <a:t>Data of smart terminals collected by level-2 departments.</a:t>
            </a:r>
            <a:endParaRPr lang="en-US" altLang="zh-CN"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r>
              <a:rPr lang="en-US" sz="1200" dirty="0" smtClean="0">
                <a:latin typeface="Huawei Sans" panose="020C0503030203020204" pitchFamily="34" charset="0"/>
              </a:rPr>
              <a:t>Difficult and error-prone MAC address collection.</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圆角矩形 86"/>
          <p:cNvSpPr/>
          <p:nvPr/>
        </p:nvSpPr>
        <p:spPr bwMode="gray">
          <a:xfrm>
            <a:off x="6223005" y="4705541"/>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圆角矩形 87"/>
          <p:cNvSpPr/>
          <p:nvPr/>
        </p:nvSpPr>
        <p:spPr bwMode="gray">
          <a:xfrm>
            <a:off x="6346834" y="4542419"/>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200" dirty="0" smtClean="0">
                <a:solidFill>
                  <a:schemeClr val="tx1">
                    <a:lumMod val="75000"/>
                    <a:lumOff val="25000"/>
                  </a:schemeClr>
                </a:solidFill>
                <a:latin typeface="Huawei Sans" panose="020C0503030203020204" pitchFamily="34" charset="0"/>
              </a:rPr>
              <a:t>Terminal type-based</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Rectangle 16"/>
          <p:cNvSpPr/>
          <p:nvPr/>
        </p:nvSpPr>
        <p:spPr bwMode="gray">
          <a:xfrm>
            <a:off x="6223005" y="4882565"/>
            <a:ext cx="2517775" cy="861774"/>
          </a:xfrm>
          <a:prstGeom prst="rect">
            <a:avLst/>
          </a:prstGeom>
        </p:spPr>
        <p:txBody>
          <a:bodyPr wrap="square">
            <a:spAutoFit/>
          </a:bodyPr>
          <a:lstStyle/>
          <a:p>
            <a:pPr algn="ctr" defTabSz="1219028" fontAlgn="ctr">
              <a:buClr>
                <a:srgbClr val="CC9900"/>
              </a:buClr>
            </a:pPr>
            <a:r>
              <a:rPr lang="en-US" sz="1400" b="1" dirty="0" smtClean="0">
                <a:latin typeface="Huawei Sans" panose="020C0503030203020204" pitchFamily="34" charset="0"/>
              </a:rPr>
              <a:t>Automatic authorization</a:t>
            </a:r>
          </a:p>
          <a:p>
            <a:pPr defTabSz="1219028" fontAlgn="ctr">
              <a:buClr>
                <a:prstClr val="white">
                  <a:lumMod val="75000"/>
                </a:prstClr>
              </a:buClr>
            </a:pPr>
            <a:r>
              <a:rPr lang="en-US" sz="1200" b="1" dirty="0" smtClean="0">
                <a:latin typeface="Huawei Sans" panose="020C0503030203020204" pitchFamily="34" charset="0"/>
              </a:rPr>
              <a:t>Recognized as a camera</a:t>
            </a:r>
          </a:p>
          <a:p>
            <a:pPr defTabSz="1219028" fontAlgn="ctr">
              <a:buClr>
                <a:prstClr val="white">
                  <a:lumMod val="75000"/>
                </a:prstClr>
              </a:buClr>
            </a:pPr>
            <a:r>
              <a:rPr lang="en-US" sz="1200" dirty="0" smtClean="0">
                <a:latin typeface="Huawei Sans" panose="020C0503030203020204" pitchFamily="34" charset="0"/>
              </a:rPr>
              <a:t>Automatically added to a video surveillance group.</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圆角矩形 89"/>
          <p:cNvSpPr/>
          <p:nvPr/>
        </p:nvSpPr>
        <p:spPr bwMode="gray">
          <a:xfrm>
            <a:off x="3443202" y="4715166"/>
            <a:ext cx="2517775" cy="1239245"/>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圆角矩形 90"/>
          <p:cNvSpPr/>
          <p:nvPr/>
        </p:nvSpPr>
        <p:spPr bwMode="gray">
          <a:xfrm>
            <a:off x="3567031" y="4552044"/>
            <a:ext cx="2270117" cy="340302"/>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200" dirty="0" smtClean="0">
                <a:solidFill>
                  <a:schemeClr val="tx1">
                    <a:lumMod val="75000"/>
                    <a:lumOff val="25000"/>
                  </a:schemeClr>
                </a:solidFill>
                <a:latin typeface="Huawei Sans" panose="020C0503030203020204" pitchFamily="34" charset="0"/>
              </a:rPr>
              <a:t>Terminal type-based</a:t>
            </a:r>
            <a:endParaRPr lang="en-US" sz="1200" dirty="0">
              <a:solidFill>
                <a:schemeClr val="tx1">
                  <a:lumMod val="75000"/>
                  <a:lumOff val="25000"/>
                </a:schemeClr>
              </a:solidFill>
              <a:latin typeface="Huawei Sans" panose="020C0503030203020204" pitchFamily="34" charset="0"/>
            </a:endParaRPr>
          </a:p>
        </p:txBody>
      </p:sp>
      <p:sp>
        <p:nvSpPr>
          <p:cNvPr id="94" name="Rectangle 16"/>
          <p:cNvSpPr/>
          <p:nvPr/>
        </p:nvSpPr>
        <p:spPr bwMode="gray">
          <a:xfrm>
            <a:off x="3443202" y="4892190"/>
            <a:ext cx="2517775" cy="1046440"/>
          </a:xfrm>
          <a:prstGeom prst="rect">
            <a:avLst/>
          </a:prstGeom>
        </p:spPr>
        <p:txBody>
          <a:bodyPr wrap="square">
            <a:spAutoFit/>
          </a:bodyPr>
          <a:lstStyle/>
          <a:p>
            <a:pPr algn="ctr" defTabSz="1219028" fontAlgn="ctr">
              <a:buClr>
                <a:srgbClr val="CC9900"/>
              </a:buClr>
            </a:pPr>
            <a:r>
              <a:rPr lang="en-US" sz="1400" b="1" dirty="0" smtClean="0">
                <a:latin typeface="Huawei Sans" panose="020C0503030203020204" pitchFamily="34" charset="0"/>
              </a:rPr>
              <a:t>Automatic authentication</a:t>
            </a:r>
            <a:endParaRPr lang="en-US" altLang="zh-CN" sz="1400" b="1" dirty="0" smtClean="0">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1219028" fontAlgn="ctr">
              <a:buClr>
                <a:prstClr val="white">
                  <a:lumMod val="75000"/>
                </a:prstClr>
              </a:buClr>
            </a:pPr>
            <a:r>
              <a:rPr lang="en-US" sz="1200" b="1" dirty="0" smtClean="0">
                <a:latin typeface="Huawei Sans" panose="020C0503030203020204" pitchFamily="34" charset="0"/>
              </a:rPr>
              <a:t>Recognized as a printer</a:t>
            </a:r>
          </a:p>
          <a:p>
            <a:pPr defTabSz="1219028" fontAlgn="ctr">
              <a:buClr>
                <a:prstClr val="white">
                  <a:lumMod val="75000"/>
                </a:prstClr>
              </a:buClr>
            </a:pPr>
            <a:r>
              <a:rPr lang="en-US" sz="1200" dirty="0" smtClean="0">
                <a:latin typeface="Huawei Sans" panose="020C0503030203020204" pitchFamily="34" charset="0"/>
              </a:rPr>
              <a:t>Automatic MAC address authentication, without the need of manual MAC address input. </a:t>
            </a:r>
            <a:endParaRPr lang="en-US" sz="1200" dirty="0">
              <a:latin typeface="Huawei Sans" panose="020C0503030203020204" pitchFamily="34" charset="0"/>
            </a:endParaRPr>
          </a:p>
        </p:txBody>
      </p:sp>
      <p:sp>
        <p:nvSpPr>
          <p:cNvPr id="95" name="圆角矩形 94"/>
          <p:cNvSpPr/>
          <p:nvPr/>
        </p:nvSpPr>
        <p:spPr bwMode="gray">
          <a:xfrm>
            <a:off x="9071701" y="4712978"/>
            <a:ext cx="2517775" cy="1231360"/>
          </a:xfrm>
          <a:prstGeom prst="roundRect">
            <a:avLst>
              <a:gd name="adj" fmla="val 3956"/>
            </a:avLst>
          </a:prstGeom>
          <a:solidFill>
            <a:sysClr val="window" lastClr="FFFFFF">
              <a:lumMod val="95000"/>
            </a:sysClr>
          </a:solidFill>
          <a:ln w="12700" cap="flat" cmpd="sng" algn="ctr">
            <a:solidFill>
              <a:sysClr val="window" lastClr="FFFFFF">
                <a:lumMod val="85000"/>
              </a:sysClr>
            </a:solidFill>
            <a:prstDash val="solid"/>
            <a:miter lim="800000"/>
          </a:ln>
          <a:effectLst/>
        </p:spPr>
        <p:txBody>
          <a:bodyPr lIns="36000" tIns="36000" rIns="36000" bIns="3600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圆角矩形 95"/>
          <p:cNvSpPr/>
          <p:nvPr/>
        </p:nvSpPr>
        <p:spPr bwMode="gray">
          <a:xfrm>
            <a:off x="9195530" y="4542420"/>
            <a:ext cx="2270117" cy="355814"/>
          </a:xfrm>
          <a:prstGeom prst="roundRect">
            <a:avLst>
              <a:gd name="adj" fmla="val 50000"/>
            </a:avLst>
          </a:prstGeom>
          <a:solidFill>
            <a:schemeClr val="bg1">
              <a:lumMod val="85000"/>
            </a:schemeClr>
          </a:solidFill>
          <a:ln w="28575" cap="flat" cmpd="sng" algn="ctr">
            <a:solidFill>
              <a:sysClr val="window" lastClr="FFFFFF"/>
            </a:solidFill>
            <a:prstDash val="solid"/>
            <a:miter lim="800000"/>
          </a:ln>
          <a:effectLst/>
        </p:spPr>
        <p:txBody>
          <a:bodyPr lIns="36000" tIns="36000" rIns="36000" bIns="36000" rtlCol="0" anchor="ctr"/>
          <a:lstStyle/>
          <a:p>
            <a:pPr lvl="0" algn="ctr" defTabSz="914400" fontAlgn="ctr"/>
            <a:r>
              <a:rPr lang="en-US" sz="1200" dirty="0" smtClean="0">
                <a:solidFill>
                  <a:schemeClr val="tx1">
                    <a:lumMod val="75000"/>
                    <a:lumOff val="25000"/>
                  </a:schemeClr>
                </a:solidFill>
                <a:latin typeface="Huawei Sans" panose="020C0503030203020204" pitchFamily="34" charset="0"/>
              </a:rPr>
              <a:t>Terminal type-based</a:t>
            </a:r>
            <a:endParaRPr lang="en-US" altLang="zh-CN" sz="1200" kern="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Rectangle 16"/>
          <p:cNvSpPr/>
          <p:nvPr/>
        </p:nvSpPr>
        <p:spPr bwMode="gray">
          <a:xfrm>
            <a:off x="9071701" y="4898071"/>
            <a:ext cx="2517775" cy="861774"/>
          </a:xfrm>
          <a:prstGeom prst="rect">
            <a:avLst/>
          </a:prstGeom>
        </p:spPr>
        <p:txBody>
          <a:bodyPr wrap="square">
            <a:spAutoFit/>
          </a:bodyPr>
          <a:lstStyle/>
          <a:p>
            <a:pPr algn="ctr" defTabSz="1219028" fontAlgn="ctr">
              <a:buClr>
                <a:srgbClr val="CC9900"/>
              </a:buClr>
            </a:pPr>
            <a:r>
              <a:rPr lang="en-US" sz="1400" b="1" dirty="0" smtClean="0">
                <a:latin typeface="Huawei Sans" panose="020C0503030203020204" pitchFamily="34" charset="0"/>
              </a:rPr>
              <a:t>Bogus terminal detection</a:t>
            </a:r>
          </a:p>
          <a:p>
            <a:pPr defTabSz="1219028" fontAlgn="ctr">
              <a:buClr>
                <a:prstClr val="white">
                  <a:lumMod val="75000"/>
                </a:prstClr>
              </a:buClr>
            </a:pPr>
            <a:r>
              <a:rPr lang="en-US" sz="1200" b="1" dirty="0" smtClean="0">
                <a:latin typeface="Huawei Sans" panose="020C0503030203020204" pitchFamily="34" charset="0"/>
              </a:rPr>
              <a:t>Recognized as an IP phone first and then a PC </a:t>
            </a:r>
          </a:p>
          <a:p>
            <a:pPr defTabSz="1219028" fontAlgn="ctr">
              <a:buClr>
                <a:prstClr val="white">
                  <a:lumMod val="75000"/>
                </a:prstClr>
              </a:buClr>
            </a:pPr>
            <a:r>
              <a:rPr lang="en-US" sz="1200" dirty="0" smtClean="0">
                <a:latin typeface="Huawei Sans" panose="020C0503030203020204" pitchFamily="34" charset="0"/>
              </a:rPr>
              <a:t>Report a bogus terminal alarm.</a:t>
            </a:r>
            <a:endParaRPr lang="en-US" sz="1200" dirty="0">
              <a:latin typeface="Huawei Sans" panose="020C0503030203020204" pitchFamily="34" charset="0"/>
            </a:endParaRPr>
          </a:p>
        </p:txBody>
      </p:sp>
      <p:sp>
        <p:nvSpPr>
          <p:cNvPr id="98" name="圆角矩形 75"/>
          <p:cNvSpPr/>
          <p:nvPr/>
        </p:nvSpPr>
        <p:spPr bwMode="gray">
          <a:xfrm>
            <a:off x="459756" y="1021374"/>
            <a:ext cx="2743716"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Requirements and challenges</a:t>
            </a:r>
            <a:endParaRPr lang="en-US" sz="1400" dirty="0">
              <a:solidFill>
                <a:srgbClr val="30B5C5"/>
              </a:solidFill>
              <a:latin typeface="Huawei Sans" panose="020C0503030203020204" pitchFamily="34" charset="0"/>
            </a:endParaRPr>
          </a:p>
        </p:txBody>
      </p:sp>
      <p:sp>
        <p:nvSpPr>
          <p:cNvPr id="99" name="圆角矩形 75"/>
          <p:cNvSpPr/>
          <p:nvPr/>
        </p:nvSpPr>
        <p:spPr bwMode="gray">
          <a:xfrm>
            <a:off x="459756" y="1440757"/>
            <a:ext cx="2743716" cy="4696518"/>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1" name="圆角矩形 75"/>
          <p:cNvSpPr/>
          <p:nvPr/>
        </p:nvSpPr>
        <p:spPr bwMode="gray">
          <a:xfrm>
            <a:off x="3287561" y="1021374"/>
            <a:ext cx="8425014" cy="360000"/>
          </a:xfrm>
          <a:prstGeom prst="roundRect">
            <a:avLst>
              <a:gd name="adj" fmla="val 13606"/>
            </a:avLst>
          </a:prstGeom>
          <a:solidFill>
            <a:srgbClr val="56C4D2"/>
          </a:solidFill>
          <a:ln>
            <a:noFill/>
          </a:ln>
        </p:spPr>
        <p:txBody>
          <a:bodyPr wrap="square" rtlCol="0" anchor="ctr" anchorCtr="0">
            <a:noAutofit/>
          </a:bodyPr>
          <a:lstStyle/>
          <a:p>
            <a:pPr algn="ctr" fontAlgn="ctr"/>
            <a:r>
              <a:rPr lang="en-US" sz="1400" b="1" dirty="0" smtClean="0">
                <a:solidFill>
                  <a:prstClr val="white"/>
                </a:solidFill>
                <a:latin typeface="Huawei Sans" panose="020C0503030203020204" pitchFamily="34" charset="0"/>
              </a:rPr>
              <a:t>Terminal identification and policy automation</a:t>
            </a:r>
            <a:endParaRPr lang="en-US" sz="1400" b="1" dirty="0">
              <a:solidFill>
                <a:prstClr val="white"/>
              </a:solidFill>
              <a:latin typeface="Huawei Sans" panose="020C0503030203020204" pitchFamily="34" charset="0"/>
            </a:endParaRPr>
          </a:p>
        </p:txBody>
      </p:sp>
      <p:sp>
        <p:nvSpPr>
          <p:cNvPr id="102" name="圆角矩形 75"/>
          <p:cNvSpPr/>
          <p:nvPr/>
        </p:nvSpPr>
        <p:spPr bwMode="gray">
          <a:xfrm>
            <a:off x="3287561" y="1440757"/>
            <a:ext cx="8425014" cy="4696518"/>
          </a:xfrm>
          <a:prstGeom prst="roundRect">
            <a:avLst>
              <a:gd name="adj" fmla="val 115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3" name="矩形 102"/>
          <p:cNvSpPr/>
          <p:nvPr/>
        </p:nvSpPr>
        <p:spPr bwMode="gray">
          <a:xfrm>
            <a:off x="3883535" y="1830855"/>
            <a:ext cx="1696443" cy="461665"/>
          </a:xfrm>
          <a:prstGeom prst="rect">
            <a:avLst/>
          </a:prstGeom>
        </p:spPr>
        <p:txBody>
          <a:bodyPr wrap="square">
            <a:spAutoFit/>
          </a:bodyPr>
          <a:lstStyle/>
          <a:p>
            <a:pPr algn="ctr" fontAlgn="ctr"/>
            <a:r>
              <a:rPr lang="en-US" sz="1200" dirty="0" smtClean="0">
                <a:latin typeface="Huawei Sans" panose="020C0503030203020204" pitchFamily="34" charset="0"/>
              </a:rPr>
              <a:t>Terminal fingerprint database</a:t>
            </a:r>
            <a:endParaRPr lang="en-US" sz="1200" dirty="0">
              <a:latin typeface="Huawei Sans" panose="020C0503030203020204" pitchFamily="34" charset="0"/>
            </a:endParaRPr>
          </a:p>
        </p:txBody>
      </p:sp>
      <p:pic>
        <p:nvPicPr>
          <p:cNvPr id="104" name="图片 76" descr="接入交换机.png"/>
          <p:cNvPicPr>
            <a:picLocks noChangeAspect="1"/>
          </p:cNvPicPr>
          <p:nvPr/>
        </p:nvPicPr>
        <p:blipFill>
          <a:blip r:embed="rId4" cstate="print"/>
          <a:stretch>
            <a:fillRect/>
          </a:stretch>
        </p:blipFill>
        <p:spPr bwMode="gray">
          <a:xfrm>
            <a:off x="4383910" y="3576890"/>
            <a:ext cx="446281" cy="365140"/>
          </a:xfrm>
          <a:prstGeom prst="rect">
            <a:avLst/>
          </a:prstGeom>
        </p:spPr>
      </p:pic>
      <p:pic>
        <p:nvPicPr>
          <p:cNvPr id="105" name="图片 76" descr="接入交换机.png"/>
          <p:cNvPicPr>
            <a:picLocks noChangeAspect="1"/>
          </p:cNvPicPr>
          <p:nvPr/>
        </p:nvPicPr>
        <p:blipFill>
          <a:blip r:embed="rId4" cstate="print"/>
          <a:stretch>
            <a:fillRect/>
          </a:stretch>
        </p:blipFill>
        <p:spPr bwMode="gray">
          <a:xfrm>
            <a:off x="10082044" y="3576890"/>
            <a:ext cx="446281" cy="365140"/>
          </a:xfrm>
          <a:prstGeom prst="rect">
            <a:avLst/>
          </a:prstGeom>
        </p:spPr>
      </p:pic>
      <p:pic>
        <p:nvPicPr>
          <p:cNvPr id="106" name="图片 105" descr="AP.png"/>
          <p:cNvPicPr>
            <a:picLocks noChangeAspect="1"/>
          </p:cNvPicPr>
          <p:nvPr/>
        </p:nvPicPr>
        <p:blipFill>
          <a:blip r:embed="rId5" cstate="print"/>
          <a:stretch>
            <a:fillRect/>
          </a:stretch>
        </p:blipFill>
        <p:spPr bwMode="gray">
          <a:xfrm>
            <a:off x="7203342" y="3576890"/>
            <a:ext cx="446281" cy="365140"/>
          </a:xfrm>
          <a:prstGeom prst="rect">
            <a:avLst/>
          </a:prstGeom>
        </p:spPr>
      </p:pic>
      <p:pic>
        <p:nvPicPr>
          <p:cNvPr id="107" name="图片 86" descr="核心交换机.png"/>
          <p:cNvPicPr>
            <a:picLocks noChangeAspect="1"/>
          </p:cNvPicPr>
          <p:nvPr/>
        </p:nvPicPr>
        <p:blipFill>
          <a:blip r:embed="rId6" cstate="print"/>
          <a:stretch>
            <a:fillRect/>
          </a:stretch>
        </p:blipFill>
        <p:spPr bwMode="gray">
          <a:xfrm>
            <a:off x="7203342" y="2607706"/>
            <a:ext cx="446281" cy="365140"/>
          </a:xfrm>
          <a:prstGeom prst="rect">
            <a:avLst/>
          </a:prstGeom>
        </p:spPr>
      </p:pic>
      <p:pic>
        <p:nvPicPr>
          <p:cNvPr id="108" name="图片 10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6669068" y="1782323"/>
            <a:ext cx="1346845" cy="248394"/>
          </a:xfrm>
          <a:prstGeom prst="rect">
            <a:avLst/>
          </a:prstGeom>
        </p:spPr>
      </p:pic>
      <p:sp>
        <p:nvSpPr>
          <p:cNvPr id="109" name="下箭头 63"/>
          <p:cNvSpPr/>
          <p:nvPr/>
        </p:nvSpPr>
        <p:spPr bwMode="gray">
          <a:xfrm flipV="1">
            <a:off x="5950122" y="2805891"/>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5700221" y="3336090"/>
            <a:ext cx="1350066" cy="461665"/>
          </a:xfrm>
          <a:prstGeom prst="rect">
            <a:avLst/>
          </a:prstGeom>
        </p:spPr>
        <p:txBody>
          <a:bodyPr wrap="square">
            <a:spAutoFit/>
          </a:bodyPr>
          <a:lstStyle/>
          <a:p>
            <a:pPr algn="ctr" fontAlgn="ctr"/>
            <a:r>
              <a:rPr lang="en-US" sz="1200" b="1" dirty="0" smtClean="0">
                <a:solidFill>
                  <a:srgbClr val="404040"/>
                </a:solidFill>
                <a:latin typeface="Huawei Sans" panose="020C0503030203020204" pitchFamily="34" charset="0"/>
              </a:rPr>
              <a:t>Information reporting</a:t>
            </a:r>
            <a:endParaRPr lang="en-US" altLang="zh-CN" sz="1200" b="1" dirty="0">
              <a:solidFill>
                <a:srgbClr val="40404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下箭头 63"/>
          <p:cNvSpPr/>
          <p:nvPr/>
        </p:nvSpPr>
        <p:spPr bwMode="gray">
          <a:xfrm rot="10800000" flipV="1">
            <a:off x="7795748" y="2100743"/>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p:cNvSpPr/>
          <p:nvPr/>
        </p:nvSpPr>
        <p:spPr bwMode="gray">
          <a:xfrm>
            <a:off x="7597196" y="2022207"/>
            <a:ext cx="1299916" cy="461665"/>
          </a:xfrm>
          <a:prstGeom prst="rect">
            <a:avLst/>
          </a:prstGeom>
        </p:spPr>
        <p:txBody>
          <a:bodyPr wrap="square">
            <a:spAutoFit/>
          </a:bodyPr>
          <a:lstStyle/>
          <a:p>
            <a:pPr algn="ctr" fontAlgn="ctr"/>
            <a:r>
              <a:rPr lang="en-US" sz="1200" b="1" dirty="0" smtClean="0">
                <a:latin typeface="Huawei Sans" panose="020C0503030203020204" pitchFamily="34" charset="0"/>
              </a:rPr>
              <a:t>Proactive scanning</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gray">
          <a:xfrm rot="10800000" flipH="1" flipV="1">
            <a:off x="10118442" y="3947736"/>
            <a:ext cx="468299" cy="6069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666666"/>
                </a:solidFill>
                <a:latin typeface="Huawei Sans" panose="020C0503030203020204" pitchFamily="34" charset="0"/>
              </a:rPr>
              <a:t>&gt;&gt;</a:t>
            </a:r>
            <a:endParaRPr lang="en-US" altLang="zh-CN" sz="1200" dirty="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4" name="图片 47" descr="打印机.png"/>
          <p:cNvPicPr>
            <a:picLocks noChangeAspect="1"/>
          </p:cNvPicPr>
          <p:nvPr/>
        </p:nvPicPr>
        <p:blipFill>
          <a:blip r:embed="rId8" cstate="print"/>
          <a:stretch>
            <a:fillRect/>
          </a:stretch>
        </p:blipFill>
        <p:spPr bwMode="gray">
          <a:xfrm>
            <a:off x="4404347" y="4090258"/>
            <a:ext cx="404351" cy="321864"/>
          </a:xfrm>
          <a:prstGeom prst="rect">
            <a:avLst/>
          </a:prstGeom>
        </p:spPr>
      </p:pic>
      <p:grpSp>
        <p:nvGrpSpPr>
          <p:cNvPr id="129" name="组合 211"/>
          <p:cNvGrpSpPr/>
          <p:nvPr/>
        </p:nvGrpSpPr>
        <p:grpSpPr bwMode="gray">
          <a:xfrm>
            <a:off x="7177308" y="4134724"/>
            <a:ext cx="515863" cy="232932"/>
            <a:chOff x="5310188" y="1243013"/>
            <a:chExt cx="915988" cy="414338"/>
          </a:xfrm>
          <a:solidFill>
            <a:srgbClr val="7A7B7C"/>
          </a:solidFill>
        </p:grpSpPr>
        <p:sp>
          <p:nvSpPr>
            <p:cNvPr id="143"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1" name="图片 42" descr="IP电话.png"/>
          <p:cNvPicPr>
            <a:picLocks noChangeAspect="1"/>
          </p:cNvPicPr>
          <p:nvPr/>
        </p:nvPicPr>
        <p:blipFill>
          <a:blip r:embed="rId9" cstate="print"/>
          <a:stretch>
            <a:fillRect/>
          </a:stretch>
        </p:blipFill>
        <p:spPr bwMode="gray">
          <a:xfrm>
            <a:off x="9790758" y="4077841"/>
            <a:ext cx="368791" cy="346698"/>
          </a:xfrm>
          <a:prstGeom prst="rect">
            <a:avLst/>
          </a:prstGeom>
        </p:spPr>
      </p:pic>
      <p:pic>
        <p:nvPicPr>
          <p:cNvPr id="152" name="图片 151" descr="PC.png">
            <a:extLst>
              <a:ext uri="{FF2B5EF4-FFF2-40B4-BE49-F238E27FC236}">
                <a16:creationId xmlns:a16="http://schemas.microsoft.com/office/drawing/2014/main" xmlns="" id="{4666702E-823D-4236-BF2F-880359158C83}"/>
              </a:ext>
            </a:extLst>
          </p:cNvPr>
          <p:cNvPicPr>
            <a:picLocks noChangeAspect="1"/>
          </p:cNvPicPr>
          <p:nvPr/>
        </p:nvPicPr>
        <p:blipFill>
          <a:blip r:embed="rId10" cstate="print"/>
          <a:stretch>
            <a:fillRect/>
          </a:stretch>
        </p:blipFill>
        <p:spPr bwMode="gray">
          <a:xfrm>
            <a:off x="10525333" y="4080116"/>
            <a:ext cx="445506" cy="342149"/>
          </a:xfrm>
          <a:prstGeom prst="rect">
            <a:avLst/>
          </a:prstGeom>
        </p:spPr>
      </p:pic>
    </p:spTree>
    <p:extLst>
      <p:ext uri="{BB962C8B-B14F-4D97-AF65-F5344CB8AC3E}">
        <p14:creationId xmlns:p14="http://schemas.microsoft.com/office/powerpoint/2010/main" val="39236314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圆角矩形 81"/>
          <p:cNvSpPr/>
          <p:nvPr/>
        </p:nvSpPr>
        <p:spPr bwMode="auto">
          <a:xfrm>
            <a:off x="5983203" y="969621"/>
            <a:ext cx="1873239" cy="357479"/>
          </a:xfrm>
          <a:prstGeom prst="roundRect">
            <a:avLst/>
          </a:prstGeom>
          <a:solidFill>
            <a:srgbClr val="56C4D2"/>
          </a:solidFill>
        </p:spPr>
        <p:txBody>
          <a:bodyPr wrap="square" anchor="ctr" anchorCtr="0">
            <a:noAutofit/>
          </a:bodyPr>
          <a:lstStyle/>
          <a:p>
            <a:pPr algn="ctr" fontAlgn="ctr"/>
            <a:r>
              <a:rPr lang="en-US" sz="1200" dirty="0" smtClean="0">
                <a:solidFill>
                  <a:schemeClr val="bg1"/>
                </a:solidFill>
                <a:latin typeface="Huawei Sans" panose="020C0503030203020204" pitchFamily="34" charset="0"/>
              </a:rPr>
              <a:t>Passive fingerprint-based identification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9" name="圆角矩形 488"/>
          <p:cNvSpPr/>
          <p:nvPr/>
        </p:nvSpPr>
        <p:spPr bwMode="auto">
          <a:xfrm>
            <a:off x="453249" y="969621"/>
            <a:ext cx="1852555" cy="357479"/>
          </a:xfrm>
          <a:prstGeom prst="roundRect">
            <a:avLst/>
          </a:prstGeom>
          <a:solidFill>
            <a:srgbClr val="56C4D2"/>
          </a:solidFill>
        </p:spPr>
        <p:txBody>
          <a:bodyPr wrap="square" anchor="ctr" anchorCtr="0">
            <a:noAutofit/>
          </a:bodyPr>
          <a:lstStyle/>
          <a:p>
            <a:pPr algn="ctr" fontAlgn="ctr"/>
            <a:r>
              <a:rPr lang="en-US" sz="1200" dirty="0" smtClean="0">
                <a:solidFill>
                  <a:schemeClr val="bg1"/>
                </a:solidFill>
                <a:latin typeface="Huawei Sans" panose="020C0503030203020204" pitchFamily="34" charset="0"/>
              </a:rPr>
              <a:t>Proactive scanning and identification</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auto"/>
        <p:txBody>
          <a:bodyPr/>
          <a:lstStyle/>
          <a:p>
            <a:r>
              <a:rPr lang="en-US" smtClean="0"/>
              <a:t>Terminal Identification Modes</a:t>
            </a:r>
            <a:endParaRPr lang="en-US" altLang="zh-CN" dirty="0">
              <a:sym typeface="Huawei Sans" panose="020C0503030203020204" pitchFamily="34" charset="0"/>
            </a:endParaRPr>
          </a:p>
        </p:txBody>
      </p:sp>
      <p:sp>
        <p:nvSpPr>
          <p:cNvPr id="4" name="圆角矩形 3"/>
          <p:cNvSpPr/>
          <p:nvPr/>
        </p:nvSpPr>
        <p:spPr bwMode="gray">
          <a:xfrm>
            <a:off x="442913" y="4326435"/>
            <a:ext cx="11263842" cy="1874340"/>
          </a:xfrm>
          <a:prstGeom prst="roundRect">
            <a:avLst>
              <a:gd name="adj" fmla="val 3373"/>
            </a:avLst>
          </a:prstGeom>
          <a:ln>
            <a:solidFill>
              <a:schemeClr val="bg1">
                <a:lumMod val="75000"/>
              </a:schemeClr>
            </a:solidFill>
          </a:ln>
        </p:spPr>
        <p:txBody>
          <a:bodyPr wrap="square" anchor="ctr">
            <a:noAutofit/>
          </a:bodyPr>
          <a:lstStyle/>
          <a:p>
            <a:pPr marL="176213" indent="-176213" fontAlgn="ctr">
              <a:spcAft>
                <a:spcPts val="600"/>
              </a:spcAft>
              <a:buFont typeface="Arial" panose="020B0604020202020204" pitchFamily="34" charset="0"/>
              <a:buChar char="•"/>
            </a:pPr>
            <a:r>
              <a:rPr lang="en-US" sz="1400" b="1" dirty="0" smtClean="0">
                <a:latin typeface="Huawei Sans" panose="020C0503030203020204" pitchFamily="34" charset="0"/>
              </a:rPr>
              <a:t>Terminal visibility:</a:t>
            </a:r>
            <a:r>
              <a:rPr lang="en-US" sz="1400" dirty="0" smtClean="0">
                <a:latin typeface="Huawei Sans" panose="020C0503030203020204" pitchFamily="34" charset="0"/>
              </a:rPr>
              <a:t> collects terminal type statistics (by vendor and OS), displays the relationship between terminals and access ports, queries access policies (VLAN, </a:t>
            </a:r>
            <a:r>
              <a:rPr lang="en-US" sz="1400" dirty="0" err="1" smtClean="0">
                <a:latin typeface="Huawei Sans" panose="020C0503030203020204" pitchFamily="34" charset="0"/>
              </a:rPr>
              <a:t>QoS</a:t>
            </a:r>
            <a:r>
              <a:rPr lang="en-US" sz="1400" dirty="0" smtClean="0">
                <a:latin typeface="Huawei Sans" panose="020C0503030203020204" pitchFamily="34" charset="0"/>
              </a:rPr>
              <a:t>, and authentication mode), and exports reports.</a:t>
            </a:r>
          </a:p>
          <a:p>
            <a:pPr marL="176213" indent="-176213" fontAlgn="ctr">
              <a:spcAft>
                <a:spcPts val="600"/>
              </a:spcAft>
              <a:buFont typeface="Arial" panose="020B0604020202020204" pitchFamily="34" charset="0"/>
              <a:buChar char="•"/>
            </a:pPr>
            <a:r>
              <a:rPr lang="en-US" sz="1400" b="1" dirty="0" smtClean="0">
                <a:latin typeface="Huawei Sans" panose="020C0503030203020204" pitchFamily="34" charset="0"/>
              </a:rPr>
              <a:t>Terminal policy automation: </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0975" fontAlgn="ctr">
              <a:spcAft>
                <a:spcPts val="600"/>
              </a:spcAft>
              <a:buSzPct val="50000"/>
              <a:buFont typeface="Wingdings" panose="05000000000000000000" pitchFamily="2" charset="2"/>
              <a:buChar char="p"/>
            </a:pPr>
            <a:r>
              <a:rPr lang="en-US" sz="1400" dirty="0" smtClean="0">
                <a:latin typeface="Huawei Sans" panose="020C0503030203020204" pitchFamily="34" charset="0"/>
              </a:rPr>
              <a:t>Supports automatic terminal access based on terminal types, thereby achieving automatic MAC address authentication of dumb terminals.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1950" lvl="1" indent="-180975" fontAlgn="ctr">
              <a:spcAft>
                <a:spcPts val="600"/>
              </a:spcAft>
              <a:buSzPct val="50000"/>
              <a:buFont typeface="Wingdings" panose="05000000000000000000" pitchFamily="2" charset="2"/>
              <a:buChar char="p"/>
            </a:pPr>
            <a:r>
              <a:rPr lang="en-US" sz="1400" dirty="0" smtClean="0">
                <a:latin typeface="Huawei Sans" panose="020C0503030203020204" pitchFamily="34" charset="0"/>
              </a:rPr>
              <a:t>Authorizes policies (covering VLAN, security group, access permission, and </a:t>
            </a:r>
            <a:r>
              <a:rPr lang="en-US" sz="1400" dirty="0" err="1" smtClean="0">
                <a:latin typeface="Huawei Sans" panose="020C0503030203020204" pitchFamily="34" charset="0"/>
              </a:rPr>
              <a:t>QoS</a:t>
            </a:r>
            <a:r>
              <a:rPr lang="en-US" sz="1400" dirty="0" smtClean="0">
                <a:latin typeface="Huawei Sans" panose="020C0503030203020204" pitchFamily="34" charset="0"/>
              </a:rPr>
              <a:t>) on a per-terminal group basis; supports IPv4/IPv6 dual-stack terminals.</a:t>
            </a:r>
            <a:endParaRPr lang="en-US" sz="1400" dirty="0">
              <a:latin typeface="Huawei Sans" panose="020C0503030203020204" pitchFamily="34" charset="0"/>
            </a:endParaRPr>
          </a:p>
        </p:txBody>
      </p:sp>
      <p:sp>
        <p:nvSpPr>
          <p:cNvPr id="490" name="圆角矩形 489"/>
          <p:cNvSpPr/>
          <p:nvPr/>
        </p:nvSpPr>
        <p:spPr bwMode="gray">
          <a:xfrm>
            <a:off x="446088" y="962372"/>
            <a:ext cx="5401463" cy="3295403"/>
          </a:xfrm>
          <a:prstGeom prst="roundRect">
            <a:avLst>
              <a:gd name="adj" fmla="val 1831"/>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1" name="圆角矩形 490"/>
          <p:cNvSpPr/>
          <p:nvPr/>
        </p:nvSpPr>
        <p:spPr bwMode="gray">
          <a:xfrm>
            <a:off x="5983203" y="962372"/>
            <a:ext cx="5729373" cy="3295403"/>
          </a:xfrm>
          <a:prstGeom prst="roundRect">
            <a:avLst>
              <a:gd name="adj" fmla="val 1318"/>
            </a:avLst>
          </a:prstGeom>
          <a:ln>
            <a:solidFill>
              <a:schemeClr val="bg1">
                <a:lumMod val="75000"/>
              </a:schemeClr>
            </a:solidFill>
          </a:ln>
        </p:spPr>
        <p:txBody>
          <a:bodyPr wrap="square">
            <a:noAutofit/>
          </a:bodyPr>
          <a:lstStyle/>
          <a:p>
            <a:pPr marL="176213" indent="-176213" fontAlgn="ctr">
              <a:lnSpc>
                <a:spcPts val="2400"/>
              </a:lnSpc>
              <a:spcAft>
                <a:spcPts val="600"/>
              </a:spcAft>
              <a:buFont typeface="Arial" panose="020B0604020202020204" pitchFamily="34" charset="0"/>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015080" y="1710724"/>
            <a:ext cx="1466798" cy="270516"/>
          </a:xfrm>
          <a:prstGeom prst="rect">
            <a:avLst/>
          </a:prstGeom>
        </p:spPr>
      </p:pic>
      <p:pic>
        <p:nvPicPr>
          <p:cNvPr id="86" name="图片 42" descr="IP电话.png"/>
          <p:cNvPicPr>
            <a:picLocks noChangeAspect="1"/>
          </p:cNvPicPr>
          <p:nvPr/>
        </p:nvPicPr>
        <p:blipFill>
          <a:blip r:embed="rId4" cstate="print"/>
          <a:stretch>
            <a:fillRect/>
          </a:stretch>
        </p:blipFill>
        <p:spPr bwMode="auto">
          <a:xfrm>
            <a:off x="1967633" y="3686893"/>
            <a:ext cx="441200" cy="414768"/>
          </a:xfrm>
          <a:prstGeom prst="rect">
            <a:avLst/>
          </a:prstGeom>
        </p:spPr>
      </p:pic>
      <p:grpSp>
        <p:nvGrpSpPr>
          <p:cNvPr id="87" name="组合 362"/>
          <p:cNvGrpSpPr>
            <a:grpSpLocks/>
          </p:cNvGrpSpPr>
          <p:nvPr/>
        </p:nvGrpSpPr>
        <p:grpSpPr bwMode="auto">
          <a:xfrm>
            <a:off x="5145360" y="1679405"/>
            <a:ext cx="390007" cy="390007"/>
            <a:chOff x="373063" y="2114551"/>
            <a:chExt cx="1114425" cy="1116013"/>
          </a:xfrm>
        </p:grpSpPr>
        <p:sp>
          <p:nvSpPr>
            <p:cNvPr id="88"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341"/>
            <p:cNvGrpSpPr>
              <a:grpSpLocks/>
            </p:cNvGrpSpPr>
            <p:nvPr/>
          </p:nvGrpSpPr>
          <p:grpSpPr bwMode="auto">
            <a:xfrm>
              <a:off x="649288" y="2289176"/>
              <a:ext cx="561975" cy="769938"/>
              <a:chOff x="649288" y="2289176"/>
              <a:chExt cx="561975" cy="769938"/>
            </a:xfrm>
          </p:grpSpPr>
          <p:sp>
            <p:nvSpPr>
              <p:cNvPr id="90"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96" name="Group 165"/>
          <p:cNvGrpSpPr/>
          <p:nvPr/>
        </p:nvGrpSpPr>
        <p:grpSpPr bwMode="auto">
          <a:xfrm rot="5400000">
            <a:off x="717197" y="2490639"/>
            <a:ext cx="1754374" cy="746496"/>
            <a:chOff x="-1233037" y="914446"/>
            <a:chExt cx="1573823" cy="778776"/>
          </a:xfrm>
        </p:grpSpPr>
        <p:cxnSp>
          <p:nvCxnSpPr>
            <p:cNvPr id="97" name="Straight Connector 166"/>
            <p:cNvCxnSpPr/>
            <p:nvPr/>
          </p:nvCxnSpPr>
          <p:spPr bwMode="auto">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167"/>
            <p:cNvCxnSpPr/>
            <p:nvPr/>
          </p:nvCxnSpPr>
          <p:spPr bwMode="auto">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99" name="图片 76" descr="接入交换机.png"/>
          <p:cNvPicPr>
            <a:picLocks noChangeAspect="1"/>
          </p:cNvPicPr>
          <p:nvPr/>
        </p:nvPicPr>
        <p:blipFill>
          <a:blip r:embed="rId5" cstate="print"/>
          <a:stretch>
            <a:fillRect/>
          </a:stretch>
        </p:blipFill>
        <p:spPr bwMode="auto">
          <a:xfrm>
            <a:off x="985101" y="2682703"/>
            <a:ext cx="420772" cy="344268"/>
          </a:xfrm>
          <a:prstGeom prst="rect">
            <a:avLst/>
          </a:prstGeom>
        </p:spPr>
      </p:pic>
      <p:sp>
        <p:nvSpPr>
          <p:cNvPr id="5" name="文本框 4"/>
          <p:cNvSpPr txBox="1"/>
          <p:nvPr/>
        </p:nvSpPr>
        <p:spPr bwMode="auto">
          <a:xfrm>
            <a:off x="2085370" y="2354491"/>
            <a:ext cx="793145" cy="646331"/>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Scan-and-detect</a:t>
            </a:r>
            <a:endParaRPr lang="en-US" sz="1200" dirty="0">
              <a:solidFill>
                <a:srgbClr val="56C4D2"/>
              </a:solidFill>
              <a:latin typeface="Huawei Sans" panose="020C0503030203020204" pitchFamily="34" charset="0"/>
            </a:endParaRPr>
          </a:p>
        </p:txBody>
      </p:sp>
      <p:sp>
        <p:nvSpPr>
          <p:cNvPr id="105" name="文本框 104"/>
          <p:cNvSpPr txBox="1"/>
          <p:nvPr/>
        </p:nvSpPr>
        <p:spPr bwMode="auto">
          <a:xfrm>
            <a:off x="2869642" y="3094149"/>
            <a:ext cx="1243615"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Information reporting</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p:nvPr/>
        </p:nvCxnSpPr>
        <p:spPr bwMode="auto">
          <a:xfrm>
            <a:off x="2018791" y="2205212"/>
            <a:ext cx="0" cy="1379269"/>
          </a:xfrm>
          <a:prstGeom prst="straightConnector1">
            <a:avLst/>
          </a:prstGeom>
          <a:ln w="1905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2" name="Oval 4"/>
          <p:cNvSpPr>
            <a:spLocks noChangeAspect="1"/>
          </p:cNvSpPr>
          <p:nvPr/>
        </p:nvSpPr>
        <p:spPr bwMode="auto">
          <a:xfrm>
            <a:off x="1914659" y="2480025"/>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直接箭头连接符 112"/>
          <p:cNvCxnSpPr/>
          <p:nvPr/>
        </p:nvCxnSpPr>
        <p:spPr bwMode="auto">
          <a:xfrm>
            <a:off x="2793759" y="2205212"/>
            <a:ext cx="0" cy="1379269"/>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14" name="Oval 4"/>
          <p:cNvSpPr>
            <a:spLocks noChangeAspect="1"/>
          </p:cNvSpPr>
          <p:nvPr/>
        </p:nvSpPr>
        <p:spPr bwMode="auto">
          <a:xfrm>
            <a:off x="2689105" y="3141253"/>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bwMode="auto">
          <a:xfrm>
            <a:off x="1181471" y="1689870"/>
            <a:ext cx="774446" cy="924173"/>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Lst>
            <a:ahLst/>
            <a:cxnLst>
              <a:cxn ang="0">
                <a:pos x="connsiteX0" y="connsiteY0"/>
              </a:cxn>
              <a:cxn ang="0">
                <a:pos x="connsiteX1" y="connsiteY1"/>
              </a:cxn>
            </a:cxnLst>
            <a:rect l="l" t="t" r="r" b="b"/>
            <a:pathLst>
              <a:path w="2251460" h="387419">
                <a:moveTo>
                  <a:pt x="1" y="387419"/>
                </a:moveTo>
                <a:cubicBezTo>
                  <a:pt x="73125" y="37304"/>
                  <a:pt x="925811" y="-40958"/>
                  <a:pt x="2251460" y="17692"/>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Oval 4"/>
          <p:cNvSpPr>
            <a:spLocks noChangeAspect="1"/>
          </p:cNvSpPr>
          <p:nvPr/>
        </p:nvSpPr>
        <p:spPr bwMode="auto">
          <a:xfrm>
            <a:off x="1372458" y="1654512"/>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4</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箭头连接符 120"/>
          <p:cNvCxnSpPr/>
          <p:nvPr/>
        </p:nvCxnSpPr>
        <p:spPr bwMode="auto">
          <a:xfrm flipH="1">
            <a:off x="3578033" y="1877459"/>
            <a:ext cx="1532765" cy="0"/>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24" name="Oval 4"/>
          <p:cNvSpPr>
            <a:spLocks noChangeAspect="1"/>
          </p:cNvSpPr>
          <p:nvPr/>
        </p:nvSpPr>
        <p:spPr bwMode="auto">
          <a:xfrm>
            <a:off x="3574854" y="1765938"/>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auto">
          <a:xfrm>
            <a:off x="3716358" y="1891857"/>
            <a:ext cx="1320945"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Identification result display</a:t>
            </a:r>
            <a:endParaRPr lang="en-US" sz="1200" dirty="0">
              <a:solidFill>
                <a:srgbClr val="56C4D2"/>
              </a:solidFill>
              <a:latin typeface="Huawei Sans" panose="020C0503030203020204" pitchFamily="34" charset="0"/>
            </a:endParaRPr>
          </a:p>
        </p:txBody>
      </p:sp>
      <p:sp>
        <p:nvSpPr>
          <p:cNvPr id="126" name="文本框 125"/>
          <p:cNvSpPr txBox="1"/>
          <p:nvPr/>
        </p:nvSpPr>
        <p:spPr bwMode="auto">
          <a:xfrm>
            <a:off x="4690653" y="2084308"/>
            <a:ext cx="1260280"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Administrator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5" name="图片 1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905309" y="1710724"/>
            <a:ext cx="1466798" cy="270516"/>
          </a:xfrm>
          <a:prstGeom prst="rect">
            <a:avLst/>
          </a:prstGeom>
        </p:spPr>
      </p:pic>
      <p:pic>
        <p:nvPicPr>
          <p:cNvPr id="156" name="图片 42" descr="IP电话.png"/>
          <p:cNvPicPr>
            <a:picLocks noChangeAspect="1"/>
          </p:cNvPicPr>
          <p:nvPr/>
        </p:nvPicPr>
        <p:blipFill>
          <a:blip r:embed="rId4" cstate="print"/>
          <a:stretch>
            <a:fillRect/>
          </a:stretch>
        </p:blipFill>
        <p:spPr bwMode="auto">
          <a:xfrm>
            <a:off x="7857862" y="3686893"/>
            <a:ext cx="441200" cy="414768"/>
          </a:xfrm>
          <a:prstGeom prst="rect">
            <a:avLst/>
          </a:prstGeom>
        </p:spPr>
      </p:pic>
      <p:grpSp>
        <p:nvGrpSpPr>
          <p:cNvPr id="157" name="组合 362"/>
          <p:cNvGrpSpPr>
            <a:grpSpLocks/>
          </p:cNvGrpSpPr>
          <p:nvPr/>
        </p:nvGrpSpPr>
        <p:grpSpPr bwMode="auto">
          <a:xfrm>
            <a:off x="11035589" y="1679405"/>
            <a:ext cx="390007" cy="390007"/>
            <a:chOff x="373063" y="2114551"/>
            <a:chExt cx="1114425" cy="1116013"/>
          </a:xfrm>
        </p:grpSpPr>
        <p:sp>
          <p:nvSpPr>
            <p:cNvPr id="158" name="Freeform 84"/>
            <p:cNvSpPr>
              <a:spLocks/>
            </p:cNvSpPr>
            <p:nvPr/>
          </p:nvSpPr>
          <p:spPr bwMode="auto">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341"/>
            <p:cNvGrpSpPr>
              <a:grpSpLocks/>
            </p:cNvGrpSpPr>
            <p:nvPr/>
          </p:nvGrpSpPr>
          <p:grpSpPr bwMode="auto">
            <a:xfrm>
              <a:off x="649288" y="2289176"/>
              <a:ext cx="561975" cy="769938"/>
              <a:chOff x="649288" y="2289176"/>
              <a:chExt cx="561975" cy="769938"/>
            </a:xfrm>
          </p:grpSpPr>
          <p:sp>
            <p:nvSpPr>
              <p:cNvPr id="160" name="Freeform 85"/>
              <p:cNvSpPr>
                <a:spLocks noEditPoints="1"/>
              </p:cNvSpPr>
              <p:nvPr/>
            </p:nvSpPr>
            <p:spPr bwMode="auto">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86"/>
              <p:cNvSpPr>
                <a:spLocks/>
              </p:cNvSpPr>
              <p:nvPr/>
            </p:nvSpPr>
            <p:spPr bwMode="auto">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87"/>
              <p:cNvSpPr>
                <a:spLocks/>
              </p:cNvSpPr>
              <p:nvPr/>
            </p:nvSpPr>
            <p:spPr bwMode="auto">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88"/>
              <p:cNvSpPr>
                <a:spLocks/>
              </p:cNvSpPr>
              <p:nvPr/>
            </p:nvSpPr>
            <p:spPr bwMode="auto">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89"/>
              <p:cNvSpPr>
                <a:spLocks/>
              </p:cNvSpPr>
              <p:nvPr/>
            </p:nvSpPr>
            <p:spPr bwMode="auto">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90"/>
              <p:cNvSpPr>
                <a:spLocks/>
              </p:cNvSpPr>
              <p:nvPr/>
            </p:nvSpPr>
            <p:spPr bwMode="auto">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6" name="Group 165"/>
          <p:cNvGrpSpPr/>
          <p:nvPr/>
        </p:nvGrpSpPr>
        <p:grpSpPr bwMode="auto">
          <a:xfrm rot="5400000">
            <a:off x="6607426" y="2490639"/>
            <a:ext cx="1754374" cy="746496"/>
            <a:chOff x="-1233037" y="914446"/>
            <a:chExt cx="1573823" cy="778776"/>
          </a:xfrm>
        </p:grpSpPr>
        <p:cxnSp>
          <p:nvCxnSpPr>
            <p:cNvPr id="167" name="Straight Connector 166"/>
            <p:cNvCxnSpPr/>
            <p:nvPr/>
          </p:nvCxnSpPr>
          <p:spPr bwMode="auto">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auto">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69" name="图片 76" descr="接入交换机.png"/>
          <p:cNvPicPr>
            <a:picLocks noChangeAspect="1"/>
          </p:cNvPicPr>
          <p:nvPr/>
        </p:nvPicPr>
        <p:blipFill>
          <a:blip r:embed="rId5" cstate="print"/>
          <a:stretch>
            <a:fillRect/>
          </a:stretch>
        </p:blipFill>
        <p:spPr bwMode="auto">
          <a:xfrm>
            <a:off x="6875330" y="2682703"/>
            <a:ext cx="420772" cy="344268"/>
          </a:xfrm>
          <a:prstGeom prst="rect">
            <a:avLst/>
          </a:prstGeom>
        </p:spPr>
      </p:pic>
      <p:sp>
        <p:nvSpPr>
          <p:cNvPr id="176" name="任意多边形 175"/>
          <p:cNvSpPr/>
          <p:nvPr/>
        </p:nvSpPr>
        <p:spPr bwMode="auto">
          <a:xfrm>
            <a:off x="7071700" y="1682237"/>
            <a:ext cx="867579" cy="931806"/>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1 w 2522215"/>
              <a:gd name="connsiteY0" fmla="*/ 390619 h 390619"/>
              <a:gd name="connsiteX1" fmla="*/ 2522215 w 2522215"/>
              <a:gd name="connsiteY1" fmla="*/ 17343 h 390619"/>
            </a:gdLst>
            <a:ahLst/>
            <a:cxnLst>
              <a:cxn ang="0">
                <a:pos x="connsiteX0" y="connsiteY0"/>
              </a:cxn>
              <a:cxn ang="0">
                <a:pos x="connsiteX1" y="connsiteY1"/>
              </a:cxn>
            </a:cxnLst>
            <a:rect l="l" t="t" r="r" b="b"/>
            <a:pathLst>
              <a:path w="2522215" h="390619">
                <a:moveTo>
                  <a:pt x="1" y="390619"/>
                </a:moveTo>
                <a:cubicBezTo>
                  <a:pt x="73125" y="40504"/>
                  <a:pt x="1196566" y="-41307"/>
                  <a:pt x="2522215" y="17343"/>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Oval 4"/>
          <p:cNvSpPr>
            <a:spLocks noChangeAspect="1"/>
          </p:cNvSpPr>
          <p:nvPr/>
        </p:nvSpPr>
        <p:spPr bwMode="auto">
          <a:xfrm>
            <a:off x="7236556" y="1723217"/>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6</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文本框 177"/>
          <p:cNvSpPr txBox="1"/>
          <p:nvPr/>
        </p:nvSpPr>
        <p:spPr bwMode="auto">
          <a:xfrm>
            <a:off x="6324507" y="1651314"/>
            <a:ext cx="932307"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Policy delivery</a:t>
            </a:r>
            <a:endParaRPr lang="en-US" sz="1200" dirty="0">
              <a:solidFill>
                <a:srgbClr val="56C4D2"/>
              </a:solidFill>
              <a:latin typeface="Huawei Sans" panose="020C0503030203020204" pitchFamily="34" charset="0"/>
            </a:endParaRPr>
          </a:p>
        </p:txBody>
      </p:sp>
      <p:cxnSp>
        <p:nvCxnSpPr>
          <p:cNvPr id="179" name="直接箭头连接符 178"/>
          <p:cNvCxnSpPr/>
          <p:nvPr/>
        </p:nvCxnSpPr>
        <p:spPr bwMode="auto">
          <a:xfrm flipH="1">
            <a:off x="9468262" y="1877459"/>
            <a:ext cx="1532765" cy="0"/>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80" name="Oval 4"/>
          <p:cNvSpPr>
            <a:spLocks noChangeAspect="1"/>
          </p:cNvSpPr>
          <p:nvPr/>
        </p:nvSpPr>
        <p:spPr bwMode="auto">
          <a:xfrm>
            <a:off x="9465083" y="1765938"/>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5</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文本框 180"/>
          <p:cNvSpPr txBox="1"/>
          <p:nvPr/>
        </p:nvSpPr>
        <p:spPr bwMode="auto">
          <a:xfrm>
            <a:off x="9606587" y="1897435"/>
            <a:ext cx="1320945"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Identification result display</a:t>
            </a:r>
            <a:endParaRPr lang="en-US" sz="1200" dirty="0">
              <a:solidFill>
                <a:srgbClr val="56C4D2"/>
              </a:solidFill>
              <a:latin typeface="Huawei Sans" panose="020C0503030203020204" pitchFamily="34" charset="0"/>
            </a:endParaRPr>
          </a:p>
        </p:txBody>
      </p:sp>
      <p:sp>
        <p:nvSpPr>
          <p:cNvPr id="182" name="文本框 181"/>
          <p:cNvSpPr txBox="1"/>
          <p:nvPr/>
        </p:nvSpPr>
        <p:spPr bwMode="auto">
          <a:xfrm>
            <a:off x="10646917" y="2084308"/>
            <a:ext cx="114649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Administrator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3" name="直接箭头连接符 182"/>
          <p:cNvCxnSpPr/>
          <p:nvPr/>
        </p:nvCxnSpPr>
        <p:spPr bwMode="auto">
          <a:xfrm>
            <a:off x="7111365" y="3141253"/>
            <a:ext cx="592523" cy="689634"/>
          </a:xfrm>
          <a:prstGeom prst="straightConnector1">
            <a:avLst/>
          </a:pr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85" name="Oval 4"/>
          <p:cNvSpPr>
            <a:spLocks noChangeAspect="1"/>
          </p:cNvSpPr>
          <p:nvPr/>
        </p:nvSpPr>
        <p:spPr bwMode="auto">
          <a:xfrm>
            <a:off x="7562512" y="3682798"/>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文本框 185"/>
          <p:cNvSpPr txBox="1"/>
          <p:nvPr/>
        </p:nvSpPr>
        <p:spPr bwMode="auto">
          <a:xfrm>
            <a:off x="6190488" y="3625741"/>
            <a:ext cx="1400973"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Traffic sent from the terminal</a:t>
            </a:r>
            <a:endParaRPr lang="en-US" sz="1200" dirty="0">
              <a:solidFill>
                <a:srgbClr val="56C4D2"/>
              </a:solidFill>
              <a:latin typeface="Huawei Sans" panose="020C0503030203020204" pitchFamily="34" charset="0"/>
            </a:endParaRPr>
          </a:p>
        </p:txBody>
      </p:sp>
      <p:sp>
        <p:nvSpPr>
          <p:cNvPr id="187" name="文本框 186"/>
          <p:cNvSpPr txBox="1"/>
          <p:nvPr/>
        </p:nvSpPr>
        <p:spPr bwMode="auto">
          <a:xfrm>
            <a:off x="5940527" y="2699389"/>
            <a:ext cx="975335"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Fingerprint collection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4"/>
          <p:cNvSpPr>
            <a:spLocks noChangeAspect="1"/>
          </p:cNvSpPr>
          <p:nvPr/>
        </p:nvSpPr>
        <p:spPr bwMode="auto">
          <a:xfrm>
            <a:off x="6740100" y="2914132"/>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auto">
          <a:xfrm flipH="1" flipV="1">
            <a:off x="7337652" y="2015624"/>
            <a:ext cx="1035009" cy="873909"/>
          </a:xfrm>
          <a:custGeom>
            <a:avLst/>
            <a:gdLst>
              <a:gd name="connsiteX0" fmla="*/ 0 w 3365427"/>
              <a:gd name="connsiteY0" fmla="*/ 793846 h 793846"/>
              <a:gd name="connsiteX1" fmla="*/ 3365427 w 3365427"/>
              <a:gd name="connsiteY1" fmla="*/ 785536 h 793846"/>
              <a:gd name="connsiteX0" fmla="*/ 0 w 3340108"/>
              <a:gd name="connsiteY0" fmla="*/ 1202678 h 1202678"/>
              <a:gd name="connsiteX1" fmla="*/ 3340108 w 3340108"/>
              <a:gd name="connsiteY1" fmla="*/ 548197 h 1202678"/>
              <a:gd name="connsiteX0" fmla="*/ 0 w 3340108"/>
              <a:gd name="connsiteY0" fmla="*/ 712209 h 712209"/>
              <a:gd name="connsiteX1" fmla="*/ 3340108 w 3340108"/>
              <a:gd name="connsiteY1" fmla="*/ 57728 h 712209"/>
              <a:gd name="connsiteX0" fmla="*/ 15051 w 2013335"/>
              <a:gd name="connsiteY0" fmla="*/ 567849 h 567849"/>
              <a:gd name="connsiteX1" fmla="*/ 2013335 w 2013335"/>
              <a:gd name="connsiteY1" fmla="*/ 183519 h 567849"/>
              <a:gd name="connsiteX0" fmla="*/ 59912 w 2058196"/>
              <a:gd name="connsiteY0" fmla="*/ 386630 h 386630"/>
              <a:gd name="connsiteX1" fmla="*/ 2058196 w 2058196"/>
              <a:gd name="connsiteY1" fmla="*/ 2300 h 386630"/>
              <a:gd name="connsiteX0" fmla="*/ 1 w 2352729"/>
              <a:gd name="connsiteY0" fmla="*/ 397314 h 397314"/>
              <a:gd name="connsiteX1" fmla="*/ 2352729 w 2352729"/>
              <a:gd name="connsiteY1" fmla="*/ 2032 h 397314"/>
              <a:gd name="connsiteX0" fmla="*/ 1 w 2352729"/>
              <a:gd name="connsiteY0" fmla="*/ 410699 h 410699"/>
              <a:gd name="connsiteX1" fmla="*/ 2352729 w 2352729"/>
              <a:gd name="connsiteY1" fmla="*/ 15417 h 410699"/>
              <a:gd name="connsiteX0" fmla="*/ 1 w 2251460"/>
              <a:gd name="connsiteY0" fmla="*/ 387419 h 387419"/>
              <a:gd name="connsiteX1" fmla="*/ 2251460 w 2251460"/>
              <a:gd name="connsiteY1" fmla="*/ 17692 h 387419"/>
              <a:gd name="connsiteX0" fmla="*/ 0 w 1790168"/>
              <a:gd name="connsiteY0" fmla="*/ 567962 h 567962"/>
              <a:gd name="connsiteX1" fmla="*/ 1790168 w 1790168"/>
              <a:gd name="connsiteY1" fmla="*/ 8075 h 567962"/>
              <a:gd name="connsiteX0" fmla="*/ 0 w 1804147"/>
              <a:gd name="connsiteY0" fmla="*/ 620318 h 620318"/>
              <a:gd name="connsiteX1" fmla="*/ 1804147 w 1804147"/>
              <a:gd name="connsiteY1" fmla="*/ 6949 h 620318"/>
              <a:gd name="connsiteX0" fmla="*/ 0 w 1804147"/>
              <a:gd name="connsiteY0" fmla="*/ 614108 h 614108"/>
              <a:gd name="connsiteX1" fmla="*/ 1804147 w 1804147"/>
              <a:gd name="connsiteY1" fmla="*/ 739 h 614108"/>
              <a:gd name="connsiteX0" fmla="*/ 0 w 1804147"/>
              <a:gd name="connsiteY0" fmla="*/ 613369 h 613369"/>
              <a:gd name="connsiteX1" fmla="*/ 1804147 w 1804147"/>
              <a:gd name="connsiteY1" fmla="*/ 0 h 613369"/>
            </a:gdLst>
            <a:ahLst/>
            <a:cxnLst>
              <a:cxn ang="0">
                <a:pos x="connsiteX0" y="connsiteY0"/>
              </a:cxn>
              <a:cxn ang="0">
                <a:pos x="connsiteX1" y="connsiteY1"/>
              </a:cxn>
            </a:cxnLst>
            <a:rect l="l" t="t" r="r" b="b"/>
            <a:pathLst>
              <a:path w="1804147" h="613369">
                <a:moveTo>
                  <a:pt x="0" y="613369"/>
                </a:moveTo>
                <a:cubicBezTo>
                  <a:pt x="73124" y="263254"/>
                  <a:pt x="548390" y="18602"/>
                  <a:pt x="1804147" y="0"/>
                </a:cubicBezTo>
              </a:path>
            </a:pathLst>
          </a:custGeom>
          <a:ln w="19050">
            <a:solidFill>
              <a:srgbClr val="56C4D2"/>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4"/>
          <p:cNvSpPr>
            <a:spLocks noChangeAspect="1"/>
          </p:cNvSpPr>
          <p:nvPr/>
        </p:nvSpPr>
        <p:spPr bwMode="auto">
          <a:xfrm>
            <a:off x="7897016" y="2615599"/>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文本框 191"/>
          <p:cNvSpPr txBox="1"/>
          <p:nvPr/>
        </p:nvSpPr>
        <p:spPr bwMode="auto">
          <a:xfrm>
            <a:off x="8102280" y="2561230"/>
            <a:ext cx="1156020"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Fingerprint reporting</a:t>
            </a:r>
            <a:endParaRPr lang="en-US" sz="1200" dirty="0">
              <a:solidFill>
                <a:srgbClr val="56C4D2"/>
              </a:solidFill>
              <a:latin typeface="Huawei Sans" panose="020C0503030203020204" pitchFamily="34" charset="0"/>
            </a:endParaRPr>
          </a:p>
        </p:txBody>
      </p:sp>
      <p:sp>
        <p:nvSpPr>
          <p:cNvPr id="3" name="任意多边形 2"/>
          <p:cNvSpPr/>
          <p:nvPr/>
        </p:nvSpPr>
        <p:spPr bwMode="auto">
          <a:xfrm>
            <a:off x="8350180" y="1365670"/>
            <a:ext cx="743578" cy="311505"/>
          </a:xfrm>
          <a:custGeom>
            <a:avLst/>
            <a:gdLst>
              <a:gd name="connsiteX0" fmla="*/ 0 w 743578"/>
              <a:gd name="connsiteY0" fmla="*/ 311505 h 311505"/>
              <a:gd name="connsiteX1" fmla="*/ 281354 w 743578"/>
              <a:gd name="connsiteY1" fmla="*/ 6 h 311505"/>
              <a:gd name="connsiteX2" fmla="*/ 743578 w 743578"/>
              <a:gd name="connsiteY2" fmla="*/ 301457 h 311505"/>
            </a:gdLst>
            <a:ahLst/>
            <a:cxnLst>
              <a:cxn ang="0">
                <a:pos x="connsiteX0" y="connsiteY0"/>
              </a:cxn>
              <a:cxn ang="0">
                <a:pos x="connsiteX1" y="connsiteY1"/>
              </a:cxn>
              <a:cxn ang="0">
                <a:pos x="connsiteX2" y="connsiteY2"/>
              </a:cxn>
            </a:cxnLst>
            <a:rect l="l" t="t" r="r" b="b"/>
            <a:pathLst>
              <a:path w="743578" h="311505">
                <a:moveTo>
                  <a:pt x="0" y="311505"/>
                </a:moveTo>
                <a:cubicBezTo>
                  <a:pt x="78712" y="156593"/>
                  <a:pt x="157424" y="1681"/>
                  <a:pt x="281354" y="6"/>
                </a:cubicBezTo>
                <a:cubicBezTo>
                  <a:pt x="405284" y="-1669"/>
                  <a:pt x="743578" y="301457"/>
                  <a:pt x="743578" y="301457"/>
                </a:cubicBezTo>
              </a:path>
            </a:pathLst>
          </a:custGeom>
          <a:ln w="19050">
            <a:solidFill>
              <a:srgbClr val="56C4D2"/>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70" name="Oval 4"/>
          <p:cNvSpPr>
            <a:spLocks noChangeAspect="1"/>
          </p:cNvSpPr>
          <p:nvPr/>
        </p:nvSpPr>
        <p:spPr bwMode="auto">
          <a:xfrm>
            <a:off x="8430443" y="1244763"/>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4</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auto">
          <a:xfrm>
            <a:off x="8647831" y="967394"/>
            <a:ext cx="2345953"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Fingerprint matching against the fingerprint database</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auto">
          <a:xfrm>
            <a:off x="455560" y="1582966"/>
            <a:ext cx="932307" cy="461665"/>
          </a:xfrm>
          <a:prstGeom prst="rect">
            <a:avLst/>
          </a:prstGeom>
          <a:noFill/>
        </p:spPr>
        <p:txBody>
          <a:bodyPr wrap="square" rtlCol="0">
            <a:spAutoFit/>
          </a:bodyPr>
          <a:lstStyle/>
          <a:p>
            <a:pPr fontAlgn="ctr"/>
            <a:r>
              <a:rPr lang="en-US" sz="1200" dirty="0" smtClean="0">
                <a:solidFill>
                  <a:srgbClr val="56C4D2"/>
                </a:solidFill>
                <a:latin typeface="Huawei Sans" panose="020C0503030203020204" pitchFamily="34" charset="0"/>
              </a:rPr>
              <a:t>Policy delivery</a:t>
            </a:r>
            <a:endParaRPr lang="en-US" sz="1200" dirty="0">
              <a:solidFill>
                <a:srgbClr val="56C4D2"/>
              </a:solidFill>
              <a:latin typeface="Huawei Sans" panose="020C0503030203020204" pitchFamily="34" charset="0"/>
            </a:endParaRPr>
          </a:p>
        </p:txBody>
      </p:sp>
    </p:spTree>
    <p:extLst>
      <p:ext uri="{BB962C8B-B14F-4D97-AF65-F5344CB8AC3E}">
        <p14:creationId xmlns:p14="http://schemas.microsoft.com/office/powerpoint/2010/main" val="2882870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smtClean="0"/>
              <a:t>Huawei CloudCampus 3.0 Solution (hereafter referred to as Huawei CloudCampus Solution) adopts a new philosophy of Intent-Driven Network (IDN), and introduces big data analytics and Artificial Intelligence (AI) technologies into cloud and software-defined networking (SDN). It helps enterprises build intelligent, simplified, converged, open, and secure networks.</a:t>
            </a:r>
          </a:p>
          <a:p>
            <a:r>
              <a:rPr lang="en-US" altLang="zh-CN" sz="1800" smtClean="0"/>
              <a:t>This course describes the planning and design process for large- and medium-sized virtualized campus networks that use the CloudCampus Solution, including the network architecture design, underlay network design, fabric and overlay network design, admission control and free mobility design, WLAN design, egress network design, network security and QoS design, as well as O&amp;M design.</a:t>
            </a:r>
            <a:endParaRPr lang="en-US" altLang="zh-CN"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Terminal Identification Methods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218645"/>
          </a:xfrm>
        </p:spPr>
        <p:txBody>
          <a:bodyPr/>
          <a:lstStyle/>
          <a:p>
            <a:pPr algn="l"/>
            <a:r>
              <a:rPr lang="en-US" sz="1600" dirty="0" smtClean="0"/>
              <a:t>The terminal management function of </a:t>
            </a:r>
            <a:r>
              <a:rPr lang="en-US" sz="1600" dirty="0" err="1" smtClean="0"/>
              <a:t>iMaster</a:t>
            </a:r>
            <a:r>
              <a:rPr lang="en-US" sz="1600" dirty="0" smtClean="0"/>
              <a:t> NCE-Campus can help identify terminals and display the terminal type, operating system, and manufacturer.</a:t>
            </a:r>
          </a:p>
          <a:p>
            <a:pPr algn="l"/>
            <a:r>
              <a:rPr lang="en-US" sz="1600" dirty="0" smtClean="0"/>
              <a:t>The following table describes terminal identification methods.</a:t>
            </a:r>
          </a:p>
          <a:p>
            <a:pPr algn="l"/>
            <a:endParaRPr lang="en-US" altLang="zh-CN" sz="1600" dirty="0">
              <a:sym typeface="Huawei Sans" panose="020C0503030203020204" pitchFamily="34" charset="0"/>
            </a:endParaRPr>
          </a:p>
        </p:txBody>
      </p:sp>
      <p:graphicFrame>
        <p:nvGraphicFramePr>
          <p:cNvPr id="10" name="表格 9"/>
          <p:cNvGraphicFramePr>
            <a:graphicFrameLocks noGrp="1"/>
          </p:cNvGraphicFramePr>
          <p:nvPr>
            <p:extLst/>
          </p:nvPr>
        </p:nvGraphicFramePr>
        <p:xfrm>
          <a:off x="753139" y="2271159"/>
          <a:ext cx="10910889" cy="3840480"/>
        </p:xfrm>
        <a:graphic>
          <a:graphicData uri="http://schemas.openxmlformats.org/drawingml/2006/table">
            <a:tbl>
              <a:tblPr firstRow="1" firstCol="1" lastRow="1" lastCol="1" bandRow="1" bandCol="1"/>
              <a:tblGrid>
                <a:gridCol w="1657072"/>
                <a:gridCol w="1657072"/>
                <a:gridCol w="3567849"/>
                <a:gridCol w="4028896"/>
              </a:tblGrid>
              <a:tr h="427482">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Type</a:t>
                      </a:r>
                      <a:endParaRPr lang="en-US" altLang="zh-CN" sz="1200" b="1" dirty="0">
                        <a:solidFill>
                          <a:schemeClr val="bg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Identification Method</a:t>
                      </a:r>
                      <a:endParaRPr lang="en-US" altLang="zh-CN" sz="1200" b="1" dirty="0">
                        <a:solidFill>
                          <a:schemeClr val="bg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Method Description</a:t>
                      </a:r>
                      <a:endParaRPr lang="en-US" altLang="zh-CN" sz="1200" b="1" dirty="0">
                        <a:solidFill>
                          <a:schemeClr val="bg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Application Scenario</a:t>
                      </a:r>
                      <a:endParaRPr lang="en-US" altLang="zh-CN" sz="1200" b="1" dirty="0">
                        <a:solidFill>
                          <a:schemeClr val="bg1"/>
                        </a:solidFill>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7190">
                <a:tc rowSpan="5">
                  <a:txBody>
                    <a:bodyPr/>
                    <a:lstStyle/>
                    <a:p>
                      <a:pPr algn="ctr" fontAlgn="ctr">
                        <a:lnSpc>
                          <a:spcPct val="100000"/>
                        </a:lnSpc>
                        <a:spcBef>
                          <a:spcPts val="0"/>
                        </a:spcBef>
                        <a:spcAft>
                          <a:spcPts val="0"/>
                        </a:spcAft>
                      </a:pPr>
                      <a:r>
                        <a:rPr lang="en-US" sz="1200" dirty="0" smtClean="0">
                          <a:latin typeface="Huawei Sans" panose="020C0503030203020204" pitchFamily="34" charset="0"/>
                        </a:rPr>
                        <a:t>Passive fingerprint-based identification</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00000"/>
                        </a:lnSpc>
                        <a:spcBef>
                          <a:spcPts val="0"/>
                        </a:spcBef>
                        <a:spcAft>
                          <a:spcPts val="0"/>
                        </a:spcAft>
                      </a:pPr>
                      <a:r>
                        <a:rPr lang="en-US" sz="1200" dirty="0" smtClean="0">
                          <a:latin typeface="Huawei Sans" panose="020C0503030203020204" pitchFamily="34" charset="0"/>
                        </a:rPr>
                        <a:t>(information reporting)</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MAC OUI</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The first three bytes of a MAC address represent the manufacturer.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Identifies the device manufacturer only.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528066">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HTTP User</a:t>
                      </a:r>
                      <a:r>
                        <a:rPr lang="en-US" altLang="zh-CN" sz="1200" dirty="0" smtClean="0">
                          <a:latin typeface="Huawei Sans" panose="020C0503030203020204" pitchFamily="34" charset="0"/>
                        </a:rPr>
                        <a:t>-</a:t>
                      </a:r>
                      <a:r>
                        <a:rPr lang="en-US" sz="1200" dirty="0" smtClean="0">
                          <a:latin typeface="Huawei Sans" panose="020C0503030203020204" pitchFamily="34" charset="0"/>
                        </a:rPr>
                        <a:t>Agent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 browser's User</a:t>
                      </a:r>
                      <a:r>
                        <a:rPr lang="en-US" altLang="zh-CN" sz="1200" dirty="0" smtClean="0">
                          <a:latin typeface="Huawei Sans" panose="020C0503030203020204" pitchFamily="34" charset="0"/>
                        </a:rPr>
                        <a:t>-</a:t>
                      </a:r>
                      <a:r>
                        <a:rPr lang="en-US" sz="1200" dirty="0" smtClean="0">
                          <a:latin typeface="Huawei Sans" panose="020C0503030203020204" pitchFamily="34" charset="0"/>
                        </a:rPr>
                        <a:t>Agent string contains the manufacturer, terminal type, operating system, browser type, and other information.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Mobile phones, tablets, PCs, workstations, smart audio and video terminals.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528066">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DHCP Option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Some options of a terminal's DHCP packets can be used to classify terminals, for example, DHCP options 55, 60, and 12.</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Mobile phones, tablets, PCs, workstations, IP cameras, IP phones, printers,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26314">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LLDP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LLDPDUs carry device model information.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IP phones, IP cameras, network devices,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7190">
                <a:tc vMerge="1">
                  <a:txBody>
                    <a:bodyPr/>
                    <a:lstStyle/>
                    <a:p>
                      <a:pPr algn="ctr">
                        <a:lnSpc>
                          <a:spcPct val="150000"/>
                        </a:lnSpc>
                        <a:spcBef>
                          <a:spcPts val="0"/>
                        </a:spcBef>
                        <a:spcAft>
                          <a:spcPts val="0"/>
                        </a:spcAft>
                      </a:pPr>
                      <a:endParaRPr lang="zh-CN" sz="1400">
                        <a:effectLst/>
                        <a:latin typeface="Arial" panose="02020603050405020304" pitchFamily="18" charset="0"/>
                        <a:ea typeface="宋体" panose="02010600030101010101" pitchFamily="2" charset="-122"/>
                        <a:cs typeface="Arial" panose="020B0604020202020204" pitchFamily="34" charset="0"/>
                      </a:endParaRPr>
                    </a:p>
                  </a:txBody>
                  <a:tcPr marL="108000" marR="108000" marT="72000" marB="72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200" dirty="0" err="1" smtClean="0">
                          <a:latin typeface="Huawei Sans" panose="020C0503030203020204" pitchFamily="34" charset="0"/>
                        </a:rPr>
                        <a:t>mDNS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err="1" smtClean="0">
                          <a:latin typeface="Huawei Sans" panose="020C0503030203020204" pitchFamily="34" charset="0"/>
                        </a:rPr>
                        <a:t>mDNS</a:t>
                      </a:r>
                      <a:r>
                        <a:rPr lang="en-US" sz="1200" dirty="0" smtClean="0">
                          <a:latin typeface="Huawei Sans" panose="020C0503030203020204" pitchFamily="34" charset="0"/>
                        </a:rPr>
                        <a:t> packets contain terminal model and service information.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Printers, IP cameras,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7190">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Proactive scanning and identification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SNMP Query</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Obtains identification information by querying device information-related SNMP MIB objects.</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Network devices, printers,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7190">
                <a:tc vMerge="1">
                  <a:txBody>
                    <a:bodyPr/>
                    <a:lstStyle/>
                    <a:p>
                      <a:pPr algn="ctr">
                        <a:lnSpc>
                          <a:spcPct val="100000"/>
                        </a:lnSpc>
                        <a:spcBef>
                          <a:spcPts val="0"/>
                        </a:spcBef>
                        <a:spcAft>
                          <a:spcPts val="0"/>
                        </a:spcAft>
                      </a:pPr>
                      <a:endParaRPr lang="zh-CN" sz="1400">
                        <a:effectLst/>
                        <a:latin typeface="Arial"/>
                        <a:ea typeface="+mn-ea"/>
                        <a:cs typeface="Arial" panose="020B0604020202020204" pitchFamily="34" charset="0"/>
                      </a:endParaRPr>
                    </a:p>
                  </a:txBody>
                  <a:tcPr marL="108000" marR="108000" marT="36000" marB="36000"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spcBef>
                          <a:spcPts val="0"/>
                        </a:spcBef>
                        <a:spcAft>
                          <a:spcPts val="0"/>
                        </a:spcAft>
                      </a:pPr>
                      <a:r>
                        <a:rPr lang="en-US" sz="1200" dirty="0" err="1" smtClean="0">
                          <a:latin typeface="Huawei Sans" panose="020C0503030203020204" pitchFamily="34" charset="0"/>
                        </a:rPr>
                        <a:t>Nmap</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Scans the OS and services of terminals to detect the terminal model and OS information.</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PCs, workstations, printers, phones, IP cameras, etc.</a:t>
                      </a:r>
                      <a:endParaRPr lang="en-US" altLang="zh-CN" sz="1200" dirty="0" smtClean="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621324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Process of Automatic Policy Delivery Based on Terminal Types</a:t>
            </a:r>
            <a:endParaRPr lang="en-US" altLang="zh-CN" dirty="0"/>
          </a:p>
        </p:txBody>
      </p:sp>
      <p:sp>
        <p:nvSpPr>
          <p:cNvPr id="3" name="文本占位符 2"/>
          <p:cNvSpPr>
            <a:spLocks noGrp="1"/>
          </p:cNvSpPr>
          <p:nvPr>
            <p:ph type="body" sz="quarter" idx="10"/>
          </p:nvPr>
        </p:nvSpPr>
        <p:spPr bwMode="gray">
          <a:xfrm>
            <a:off x="6879771" y="2012756"/>
            <a:ext cx="4869317" cy="3641101"/>
          </a:xfrm>
        </p:spPr>
        <p:txBody>
          <a:bodyPr/>
          <a:lstStyle/>
          <a:p>
            <a:pPr algn="l">
              <a:spcBef>
                <a:spcPts val="0"/>
              </a:spcBef>
              <a:buSzPct val="100000"/>
              <a:buFont typeface="+mj-lt"/>
              <a:buAutoNum type="arabicPeriod"/>
            </a:pPr>
            <a:r>
              <a:rPr lang="en-US" sz="1200" dirty="0" smtClean="0"/>
              <a:t>On the </a:t>
            </a:r>
            <a:r>
              <a:rPr lang="en-US" sz="1200" dirty="0" err="1" smtClean="0"/>
              <a:t>iMaster</a:t>
            </a:r>
            <a:r>
              <a:rPr lang="en-US" sz="1200" dirty="0" smtClean="0"/>
              <a:t> NCE-Campus GUI, an administrator enables the terminal identification function, selects terminal types, and specifies the corresponding policies.</a:t>
            </a:r>
          </a:p>
          <a:p>
            <a:pPr algn="l">
              <a:spcBef>
                <a:spcPts val="0"/>
              </a:spcBef>
              <a:buSzPct val="100000"/>
              <a:buFont typeface="+mj-lt"/>
              <a:buAutoNum type="arabicPeriod"/>
            </a:pPr>
            <a:r>
              <a:rPr lang="en-US" sz="1200" dirty="0" err="1" smtClean="0"/>
              <a:t>iMaster</a:t>
            </a:r>
            <a:r>
              <a:rPr lang="en-US" sz="1200" dirty="0" smtClean="0"/>
              <a:t> NCE-Campus delivers terminal identification configurations to network devices.</a:t>
            </a:r>
          </a:p>
          <a:p>
            <a:pPr algn="l">
              <a:spcBef>
                <a:spcPts val="0"/>
              </a:spcBef>
              <a:buSzPct val="100000"/>
              <a:buFont typeface="+mj-lt"/>
              <a:buAutoNum type="arabicPeriod"/>
            </a:pPr>
            <a:r>
              <a:rPr lang="en-US" sz="1200" dirty="0" smtClean="0"/>
              <a:t>When terminals access the network, network devices collect the fingerprint information of the terminals and report the information to </a:t>
            </a:r>
            <a:r>
              <a:rPr lang="en-US" sz="1200" dirty="0" err="1" smtClean="0"/>
              <a:t>iMaster</a:t>
            </a:r>
            <a:r>
              <a:rPr lang="en-US" sz="1200" dirty="0" smtClean="0"/>
              <a:t> NCE-Campus.</a:t>
            </a:r>
          </a:p>
          <a:p>
            <a:pPr algn="l">
              <a:spcBef>
                <a:spcPts val="0"/>
              </a:spcBef>
              <a:buSzPct val="100000"/>
              <a:buFont typeface="+mj-lt"/>
              <a:buAutoNum type="arabicPeriod"/>
            </a:pPr>
            <a:r>
              <a:rPr lang="en-US" sz="1200" dirty="0" err="1" smtClean="0"/>
              <a:t>iMaster</a:t>
            </a:r>
            <a:r>
              <a:rPr lang="en-US" sz="1200" dirty="0" smtClean="0"/>
              <a:t> NCE-Campus automatically matches the terminals' fingerprint information against the fingerprint database to identify the terminal types.</a:t>
            </a:r>
          </a:p>
          <a:p>
            <a:pPr algn="l">
              <a:spcBef>
                <a:spcPts val="0"/>
              </a:spcBef>
              <a:buSzPct val="100000"/>
              <a:buFont typeface="+mj-lt"/>
              <a:buAutoNum type="arabicPeriod"/>
            </a:pPr>
            <a:r>
              <a:rPr lang="en-US" sz="1200" dirty="0" err="1" smtClean="0"/>
              <a:t>iMaster</a:t>
            </a:r>
            <a:r>
              <a:rPr lang="en-US" sz="1200" dirty="0" smtClean="0"/>
              <a:t> NCE-Campus automatically delivers admission and authorization policies to the terminals based on the policies defined by the administrator.</a:t>
            </a:r>
            <a:endParaRPr lang="en-US" altLang="zh-CN" sz="1200" dirty="0"/>
          </a:p>
        </p:txBody>
      </p:sp>
      <p:sp>
        <p:nvSpPr>
          <p:cNvPr id="4" name="Freeform 3"/>
          <p:cNvSpPr>
            <a:spLocks/>
          </p:cNvSpPr>
          <p:nvPr/>
        </p:nvSpPr>
        <p:spPr bwMode="gray">
          <a:xfrm rot="14780271">
            <a:off x="2529749" y="2806270"/>
            <a:ext cx="1785630" cy="995233"/>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flip="none" rotWithShape="1">
            <a:gsLst>
              <a:gs pos="15000">
                <a:schemeClr val="accent1">
                  <a:lumMod val="5000"/>
                  <a:lumOff val="95000"/>
                  <a:alpha val="0"/>
                </a:schemeClr>
              </a:gs>
              <a:gs pos="81000">
                <a:schemeClr val="accent2">
                  <a:lumMod val="40000"/>
                  <a:lumOff val="60000"/>
                </a:schemeClr>
              </a:gs>
            </a:gsLst>
            <a:lin ang="16200000" scaled="0"/>
            <a:tileRect/>
          </a:gradFill>
          <a:ln w="9525">
            <a:gradFill flip="none" rotWithShape="1">
              <a:gsLst>
                <a:gs pos="0">
                  <a:schemeClr val="accent1">
                    <a:lumMod val="5000"/>
                    <a:lumOff val="95000"/>
                  </a:schemeClr>
                </a:gs>
                <a:gs pos="100000">
                  <a:schemeClr val="accent2">
                    <a:lumMod val="75000"/>
                  </a:schemeClr>
                </a:gs>
              </a:gsLst>
              <a:lin ang="162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Straight Connector 167"/>
          <p:cNvCxnSpPr/>
          <p:nvPr/>
        </p:nvCxnSpPr>
        <p:spPr bwMode="gray">
          <a:xfrm flipH="1">
            <a:off x="2452998" y="3192756"/>
            <a:ext cx="105327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a:off x="712644" y="4372965"/>
            <a:ext cx="0" cy="88838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a:off x="3836845" y="4372965"/>
            <a:ext cx="0" cy="110334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633175" y="3183249"/>
            <a:ext cx="3283138" cy="1176984"/>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 name="图片 86" descr="核心交换机.png"/>
          <p:cNvPicPr>
            <a:picLocks noChangeAspect="1"/>
          </p:cNvPicPr>
          <p:nvPr/>
        </p:nvPicPr>
        <p:blipFill>
          <a:blip r:embed="rId3" cstate="print"/>
          <a:stretch>
            <a:fillRect/>
          </a:stretch>
        </p:blipFill>
        <p:spPr bwMode="gray">
          <a:xfrm>
            <a:off x="2029290" y="3019821"/>
            <a:ext cx="490909" cy="401653"/>
          </a:xfrm>
          <a:prstGeom prst="rect">
            <a:avLst/>
          </a:prstGeom>
        </p:spPr>
      </p:pic>
      <p:pic>
        <p:nvPicPr>
          <p:cNvPr id="12" name="图片 87" descr="汇聚交换机.png"/>
          <p:cNvPicPr>
            <a:picLocks noChangeAspect="1"/>
          </p:cNvPicPr>
          <p:nvPr/>
        </p:nvPicPr>
        <p:blipFill>
          <a:blip r:embed="rId4" cstate="print"/>
          <a:stretch>
            <a:fillRect/>
          </a:stretch>
        </p:blipFill>
        <p:spPr bwMode="gray">
          <a:xfrm>
            <a:off x="467190" y="4086621"/>
            <a:ext cx="490909" cy="401653"/>
          </a:xfrm>
          <a:prstGeom prst="rect">
            <a:avLst/>
          </a:prstGeom>
        </p:spPr>
      </p:pic>
      <p:pic>
        <p:nvPicPr>
          <p:cNvPr id="13" name="图片 87" descr="汇聚交换机.png"/>
          <p:cNvPicPr>
            <a:picLocks noChangeAspect="1"/>
          </p:cNvPicPr>
          <p:nvPr/>
        </p:nvPicPr>
        <p:blipFill>
          <a:blip r:embed="rId4" cstate="print"/>
          <a:stretch>
            <a:fillRect/>
          </a:stretch>
        </p:blipFill>
        <p:spPr bwMode="gray">
          <a:xfrm>
            <a:off x="3591390" y="4086621"/>
            <a:ext cx="490909" cy="401653"/>
          </a:xfrm>
          <a:prstGeom prst="rect">
            <a:avLst/>
          </a:prstGeom>
        </p:spPr>
      </p:pic>
      <p:grpSp>
        <p:nvGrpSpPr>
          <p:cNvPr id="14" name="组合 758"/>
          <p:cNvGrpSpPr/>
          <p:nvPr/>
        </p:nvGrpSpPr>
        <p:grpSpPr bwMode="gray">
          <a:xfrm flipV="1">
            <a:off x="594537" y="5537608"/>
            <a:ext cx="236214" cy="200032"/>
            <a:chOff x="7440613" y="4868863"/>
            <a:chExt cx="1019175" cy="828675"/>
          </a:xfrm>
          <a:solidFill>
            <a:schemeClr val="bg1">
              <a:lumMod val="50000"/>
            </a:schemeClr>
          </a:solidFill>
        </p:grpSpPr>
        <p:sp>
          <p:nvSpPr>
            <p:cNvPr id="1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7" name="图片 105" descr="AP.png"/>
          <p:cNvPicPr>
            <a:picLocks noChangeAspect="1"/>
          </p:cNvPicPr>
          <p:nvPr/>
        </p:nvPicPr>
        <p:blipFill>
          <a:blip r:embed="rId5" cstate="print"/>
          <a:stretch>
            <a:fillRect/>
          </a:stretch>
        </p:blipFill>
        <p:spPr bwMode="gray">
          <a:xfrm>
            <a:off x="3588745" y="5089675"/>
            <a:ext cx="490909" cy="401654"/>
          </a:xfrm>
          <a:prstGeom prst="rect">
            <a:avLst/>
          </a:prstGeom>
        </p:spPr>
      </p:pic>
      <p:grpSp>
        <p:nvGrpSpPr>
          <p:cNvPr id="18" name="组合 758"/>
          <p:cNvGrpSpPr/>
          <p:nvPr/>
        </p:nvGrpSpPr>
        <p:grpSpPr bwMode="gray">
          <a:xfrm flipV="1">
            <a:off x="3716092" y="5537608"/>
            <a:ext cx="236214" cy="200032"/>
            <a:chOff x="7440613" y="4868863"/>
            <a:chExt cx="1019175" cy="828675"/>
          </a:xfrm>
          <a:solidFill>
            <a:schemeClr val="bg1">
              <a:lumMod val="50000"/>
            </a:schemeClr>
          </a:solidFill>
        </p:grpSpPr>
        <p:sp>
          <p:nvSpPr>
            <p:cNvPr id="1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1" name="图片 14" descr="日志告警服务器-蓝.png"/>
          <p:cNvPicPr>
            <a:picLocks noChangeAspect="1"/>
          </p:cNvPicPr>
          <p:nvPr/>
        </p:nvPicPr>
        <p:blipFill>
          <a:blip r:embed="rId6" cstate="print"/>
          <a:stretch>
            <a:fillRect/>
          </a:stretch>
        </p:blipFill>
        <p:spPr bwMode="gray">
          <a:xfrm>
            <a:off x="3026278" y="5850926"/>
            <a:ext cx="368559" cy="230136"/>
          </a:xfrm>
          <a:prstGeom prst="rect">
            <a:avLst/>
          </a:prstGeom>
        </p:spPr>
      </p:pic>
      <p:pic>
        <p:nvPicPr>
          <p:cNvPr id="22" name="图片 11" descr="开放网络-蓝.png"/>
          <p:cNvPicPr>
            <a:picLocks noChangeAspect="1"/>
          </p:cNvPicPr>
          <p:nvPr/>
        </p:nvPicPr>
        <p:blipFill>
          <a:blip r:embed="rId7" cstate="print"/>
          <a:stretch>
            <a:fillRect/>
          </a:stretch>
        </p:blipFill>
        <p:spPr bwMode="gray">
          <a:xfrm>
            <a:off x="3711095" y="5824139"/>
            <a:ext cx="368559" cy="283711"/>
          </a:xfrm>
          <a:prstGeom prst="rect">
            <a:avLst/>
          </a:prstGeom>
        </p:spPr>
      </p:pic>
      <p:pic>
        <p:nvPicPr>
          <p:cNvPr id="23" name="图片 42" descr="IP电话.png"/>
          <p:cNvPicPr>
            <a:picLocks noChangeAspect="1"/>
          </p:cNvPicPr>
          <p:nvPr/>
        </p:nvPicPr>
        <p:blipFill>
          <a:blip r:embed="rId8" cstate="print"/>
          <a:stretch>
            <a:fillRect/>
          </a:stretch>
        </p:blipFill>
        <p:spPr bwMode="gray">
          <a:xfrm>
            <a:off x="552460" y="5822731"/>
            <a:ext cx="304786" cy="286527"/>
          </a:xfrm>
          <a:prstGeom prst="rect">
            <a:avLst/>
          </a:prstGeom>
        </p:spPr>
      </p:pic>
      <p:pic>
        <p:nvPicPr>
          <p:cNvPr id="24" name="图片 158" descr="SAN网络-蓝.png"/>
          <p:cNvPicPr>
            <a:picLocks noChangeAspect="1"/>
          </p:cNvPicPr>
          <p:nvPr/>
        </p:nvPicPr>
        <p:blipFill>
          <a:blip r:embed="rId9" cstate="print"/>
          <a:stretch>
            <a:fillRect/>
          </a:stretch>
        </p:blipFill>
        <p:spPr bwMode="gray">
          <a:xfrm>
            <a:off x="1858585" y="5801339"/>
            <a:ext cx="201006" cy="329310"/>
          </a:xfrm>
          <a:prstGeom prst="rect">
            <a:avLst/>
          </a:prstGeom>
        </p:spPr>
      </p:pic>
      <p:pic>
        <p:nvPicPr>
          <p:cNvPr id="25" name="图片 157" descr="故障链路.png"/>
          <p:cNvPicPr>
            <a:picLocks noChangeAspect="1"/>
          </p:cNvPicPr>
          <p:nvPr/>
        </p:nvPicPr>
        <p:blipFill>
          <a:blip r:embed="rId10" cstate="print"/>
          <a:stretch>
            <a:fillRect/>
          </a:stretch>
        </p:blipFill>
        <p:spPr bwMode="gray">
          <a:xfrm>
            <a:off x="1173502" y="5828481"/>
            <a:ext cx="368827" cy="275027"/>
          </a:xfrm>
          <a:prstGeom prst="rect">
            <a:avLst/>
          </a:prstGeom>
        </p:spPr>
      </p:pic>
      <p:pic>
        <p:nvPicPr>
          <p:cNvPr id="26" name="图片 47" descr="打印机.png"/>
          <p:cNvPicPr>
            <a:picLocks noChangeAspect="1"/>
          </p:cNvPicPr>
          <p:nvPr/>
        </p:nvPicPr>
        <p:blipFill>
          <a:blip r:embed="rId11" cstate="print"/>
          <a:stretch>
            <a:fillRect/>
          </a:stretch>
        </p:blipFill>
        <p:spPr bwMode="gray">
          <a:xfrm>
            <a:off x="2375847" y="5832992"/>
            <a:ext cx="334175" cy="266004"/>
          </a:xfrm>
          <a:prstGeom prst="rect">
            <a:avLst/>
          </a:prstGeom>
        </p:spPr>
      </p:pic>
      <p:pic>
        <p:nvPicPr>
          <p:cNvPr id="27" name="图片 76" descr="接入交换机.png"/>
          <p:cNvPicPr>
            <a:picLocks noChangeAspect="1"/>
          </p:cNvPicPr>
          <p:nvPr/>
        </p:nvPicPr>
        <p:blipFill>
          <a:blip r:embed="rId12" cstate="print"/>
          <a:stretch>
            <a:fillRect/>
          </a:stretch>
        </p:blipFill>
        <p:spPr bwMode="gray">
          <a:xfrm>
            <a:off x="467190" y="5089676"/>
            <a:ext cx="490909" cy="401653"/>
          </a:xfrm>
          <a:prstGeom prst="rect">
            <a:avLst/>
          </a:prstGeom>
        </p:spPr>
      </p:pic>
      <p:pic>
        <p:nvPicPr>
          <p:cNvPr id="28" name="图片 2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3554427" y="2676220"/>
            <a:ext cx="1046768" cy="595041"/>
          </a:xfrm>
          <a:prstGeom prst="rect">
            <a:avLst/>
          </a:prstGeom>
        </p:spPr>
      </p:pic>
      <p:sp>
        <p:nvSpPr>
          <p:cNvPr id="29" name="文本框 28"/>
          <p:cNvSpPr txBox="1"/>
          <p:nvPr/>
        </p:nvSpPr>
        <p:spPr bwMode="auto">
          <a:xfrm>
            <a:off x="2710022" y="1514423"/>
            <a:ext cx="3503470" cy="461665"/>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The administrator enables terminal identification and configures terminal policies.</a:t>
            </a:r>
            <a:endParaRPr lang="en-US" sz="1200" dirty="0">
              <a:solidFill>
                <a:srgbClr val="30B5C5"/>
              </a:solidFill>
              <a:latin typeface="Huawei Sans" panose="020C0503030203020204" pitchFamily="34" charset="0"/>
            </a:endParaRPr>
          </a:p>
        </p:txBody>
      </p:sp>
      <p:sp>
        <p:nvSpPr>
          <p:cNvPr id="30" name="文本框 29"/>
          <p:cNvSpPr txBox="1"/>
          <p:nvPr/>
        </p:nvSpPr>
        <p:spPr bwMode="auto">
          <a:xfrm>
            <a:off x="453842" y="2556761"/>
            <a:ext cx="1422447" cy="1015663"/>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The network device reports terminal fingerprint information.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bwMode="gray">
          <a:xfrm>
            <a:off x="1119046" y="2559674"/>
            <a:ext cx="2834463" cy="282678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35569"/>
              <a:gd name="connsiteY0" fmla="*/ 5913905 h 5913905"/>
              <a:gd name="connsiteX1" fmla="*/ 35569 w 35569"/>
              <a:gd name="connsiteY1" fmla="*/ 19416 h 5913905"/>
              <a:gd name="connsiteX0" fmla="*/ 0 w 35569"/>
              <a:gd name="connsiteY0" fmla="*/ 5923162 h 5923162"/>
              <a:gd name="connsiteX1" fmla="*/ 35569 w 35569"/>
              <a:gd name="connsiteY1" fmla="*/ 28673 h 5923162"/>
              <a:gd name="connsiteX0" fmla="*/ 0 w 35707"/>
              <a:gd name="connsiteY0" fmla="*/ 6197658 h 6197657"/>
              <a:gd name="connsiteX1" fmla="*/ 35707 w 35707"/>
              <a:gd name="connsiteY1" fmla="*/ 27474 h 6197657"/>
              <a:gd name="connsiteX0" fmla="*/ 569 w 36276"/>
              <a:gd name="connsiteY0" fmla="*/ 6200700 h 6200699"/>
              <a:gd name="connsiteX1" fmla="*/ 36276 w 36276"/>
              <a:gd name="connsiteY1" fmla="*/ 30516 h 6200699"/>
              <a:gd name="connsiteX0" fmla="*/ 0 w 35707"/>
              <a:gd name="connsiteY0" fmla="*/ 6201787 h 6201786"/>
              <a:gd name="connsiteX1" fmla="*/ 35707 w 35707"/>
              <a:gd name="connsiteY1" fmla="*/ 31603 h 6201786"/>
              <a:gd name="connsiteX0" fmla="*/ 0 w 35707"/>
              <a:gd name="connsiteY0" fmla="*/ 6430318 h 6430318"/>
              <a:gd name="connsiteX1" fmla="*/ 35707 w 35707"/>
              <a:gd name="connsiteY1" fmla="*/ 30386 h 6430318"/>
              <a:gd name="connsiteX0" fmla="*/ 0 w 35707"/>
              <a:gd name="connsiteY0" fmla="*/ 6456148 h 6456148"/>
              <a:gd name="connsiteX1" fmla="*/ 35707 w 35707"/>
              <a:gd name="connsiteY1" fmla="*/ 56216 h 6456148"/>
              <a:gd name="connsiteX0" fmla="*/ 0 w 36398"/>
              <a:gd name="connsiteY0" fmla="*/ 6523934 h 6523934"/>
              <a:gd name="connsiteX1" fmla="*/ 36398 w 36398"/>
              <a:gd name="connsiteY1" fmla="*/ 55077 h 6523934"/>
              <a:gd name="connsiteX0" fmla="*/ 0 w 36398"/>
              <a:gd name="connsiteY0" fmla="*/ 6659098 h 6659098"/>
              <a:gd name="connsiteX1" fmla="*/ 36398 w 36398"/>
              <a:gd name="connsiteY1" fmla="*/ 190241 h 6659098"/>
              <a:gd name="connsiteX0" fmla="*/ 0 w 36398"/>
              <a:gd name="connsiteY0" fmla="*/ 6679034 h 6679034"/>
              <a:gd name="connsiteX1" fmla="*/ 36398 w 36398"/>
              <a:gd name="connsiteY1" fmla="*/ 210177 h 6679034"/>
              <a:gd name="connsiteX0" fmla="*/ 0 w 41519"/>
              <a:gd name="connsiteY0" fmla="*/ 6514554 h 6514554"/>
              <a:gd name="connsiteX1" fmla="*/ 41519 w 41519"/>
              <a:gd name="connsiteY1" fmla="*/ 218295 h 6514554"/>
              <a:gd name="connsiteX0" fmla="*/ 0 w 41519"/>
              <a:gd name="connsiteY0" fmla="*/ 6803002 h 6803002"/>
              <a:gd name="connsiteX1" fmla="*/ 41519 w 41519"/>
              <a:gd name="connsiteY1" fmla="*/ 506743 h 6803002"/>
            </a:gdLst>
            <a:ahLst/>
            <a:cxnLst>
              <a:cxn ang="0">
                <a:pos x="connsiteX0" y="connsiteY0"/>
              </a:cxn>
              <a:cxn ang="0">
                <a:pos x="connsiteX1" y="connsiteY1"/>
              </a:cxn>
            </a:cxnLst>
            <a:rect l="l" t="t" r="r" b="b"/>
            <a:pathLst>
              <a:path w="41519" h="6803002">
                <a:moveTo>
                  <a:pt x="0" y="6803002"/>
                </a:moveTo>
                <a:cubicBezTo>
                  <a:pt x="569" y="2682674"/>
                  <a:pt x="7257" y="-1467244"/>
                  <a:pt x="41519" y="506743"/>
                </a:cubicBezTo>
              </a:path>
            </a:pathLst>
          </a:custGeom>
          <a:noFill/>
          <a:ln w="19050" algn="ctr">
            <a:solidFill>
              <a:srgbClr val="56C4D2"/>
            </a:solidFill>
            <a:prstDash val="sysDot"/>
            <a:round/>
            <a:headEnd type="non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Straight Connector 167"/>
          <p:cNvCxnSpPr/>
          <p:nvPr/>
        </p:nvCxnSpPr>
        <p:spPr bwMode="gray">
          <a:xfrm>
            <a:off x="4077260" y="1969614"/>
            <a:ext cx="0" cy="590060"/>
          </a:xfrm>
          <a:prstGeom prst="line">
            <a:avLst/>
          </a:prstGeom>
          <a:noFill/>
          <a:ln w="19050" algn="ctr">
            <a:solidFill>
              <a:srgbClr val="56C4D2"/>
            </a:solidFill>
            <a:prstDash val="sysDot"/>
            <a:round/>
            <a:headEnd type="none" w="med" len="med"/>
            <a:tailEnd type="triangle" w="med" len="med"/>
          </a:ln>
        </p:spPr>
      </p:cxnSp>
      <p:sp>
        <p:nvSpPr>
          <p:cNvPr id="33" name="文本框 32"/>
          <p:cNvSpPr txBox="1"/>
          <p:nvPr/>
        </p:nvSpPr>
        <p:spPr bwMode="auto">
          <a:xfrm>
            <a:off x="4077260" y="3470646"/>
            <a:ext cx="1866368" cy="646331"/>
          </a:xfrm>
          <a:prstGeom prst="rect">
            <a:avLst/>
          </a:prstGeom>
          <a:noFill/>
        </p:spPr>
        <p:txBody>
          <a:bodyPr wrap="square" rtlCol="0">
            <a:spAutoFit/>
          </a:bodyPr>
          <a:lstStyle/>
          <a:p>
            <a:pPr fontAlgn="ctr"/>
            <a:r>
              <a:rPr lang="en-US" sz="1200" dirty="0" err="1" smtClean="0">
                <a:solidFill>
                  <a:srgbClr val="30B5C5"/>
                </a:solidFill>
                <a:latin typeface="Huawei Sans" panose="020C0503030203020204" pitchFamily="34" charset="0"/>
              </a:rPr>
              <a:t>iMaster</a:t>
            </a:r>
            <a:r>
              <a:rPr lang="en-US" sz="1200" dirty="0" smtClean="0">
                <a:solidFill>
                  <a:srgbClr val="30B5C5"/>
                </a:solidFill>
                <a:latin typeface="Huawei Sans" panose="020C0503030203020204" pitchFamily="34" charset="0"/>
              </a:rPr>
              <a:t> NCE-Campus delivers configurations to network devices.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auto">
          <a:xfrm>
            <a:off x="4196981" y="2009589"/>
            <a:ext cx="2907203" cy="830997"/>
          </a:xfrm>
          <a:prstGeom prst="rect">
            <a:avLst/>
          </a:prstGeom>
          <a:noFill/>
        </p:spPr>
        <p:txBody>
          <a:bodyPr wrap="square" rtlCol="0">
            <a:spAutoFit/>
          </a:bodyPr>
          <a:lstStyle/>
          <a:p>
            <a:pPr fontAlgn="ctr"/>
            <a:r>
              <a:rPr lang="en-US" sz="1200" dirty="0" err="1" smtClean="0">
                <a:solidFill>
                  <a:srgbClr val="30B5C5"/>
                </a:solidFill>
                <a:latin typeface="Huawei Sans" panose="020C0503030203020204" pitchFamily="34" charset="0"/>
              </a:rPr>
              <a:t>iMaster</a:t>
            </a:r>
            <a:r>
              <a:rPr lang="en-US" sz="1200" dirty="0" smtClean="0">
                <a:solidFill>
                  <a:srgbClr val="30B5C5"/>
                </a:solidFill>
                <a:latin typeface="Huawei Sans" panose="020C0503030203020204" pitchFamily="34" charset="0"/>
              </a:rPr>
              <a:t> NCE-Campus matches the terminal's fingerprint information against the fingerprint database and identifies the terminal type.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1304313" y="3481152"/>
            <a:ext cx="1937465" cy="160292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35569"/>
              <a:gd name="connsiteY0" fmla="*/ 5913905 h 5913905"/>
              <a:gd name="connsiteX1" fmla="*/ 35569 w 35569"/>
              <a:gd name="connsiteY1" fmla="*/ 19416 h 5913905"/>
              <a:gd name="connsiteX0" fmla="*/ 0 w 35569"/>
              <a:gd name="connsiteY0" fmla="*/ 5923162 h 5923162"/>
              <a:gd name="connsiteX1" fmla="*/ 35569 w 35569"/>
              <a:gd name="connsiteY1" fmla="*/ 28673 h 5923162"/>
              <a:gd name="connsiteX0" fmla="*/ 0 w 35707"/>
              <a:gd name="connsiteY0" fmla="*/ 6197658 h 6197657"/>
              <a:gd name="connsiteX1" fmla="*/ 35707 w 35707"/>
              <a:gd name="connsiteY1" fmla="*/ 27474 h 6197657"/>
              <a:gd name="connsiteX0" fmla="*/ 569 w 36276"/>
              <a:gd name="connsiteY0" fmla="*/ 6200700 h 6200699"/>
              <a:gd name="connsiteX1" fmla="*/ 36276 w 36276"/>
              <a:gd name="connsiteY1" fmla="*/ 30516 h 6200699"/>
              <a:gd name="connsiteX0" fmla="*/ 0 w 35707"/>
              <a:gd name="connsiteY0" fmla="*/ 6201787 h 6201786"/>
              <a:gd name="connsiteX1" fmla="*/ 35707 w 35707"/>
              <a:gd name="connsiteY1" fmla="*/ 31603 h 6201786"/>
              <a:gd name="connsiteX0" fmla="*/ 0 w 35707"/>
              <a:gd name="connsiteY0" fmla="*/ 6430318 h 6430318"/>
              <a:gd name="connsiteX1" fmla="*/ 35707 w 35707"/>
              <a:gd name="connsiteY1" fmla="*/ 30386 h 6430318"/>
              <a:gd name="connsiteX0" fmla="*/ 0 w 35707"/>
              <a:gd name="connsiteY0" fmla="*/ 6456148 h 6456148"/>
              <a:gd name="connsiteX1" fmla="*/ 35707 w 35707"/>
              <a:gd name="connsiteY1" fmla="*/ 56216 h 6456148"/>
              <a:gd name="connsiteX0" fmla="*/ 0 w 36398"/>
              <a:gd name="connsiteY0" fmla="*/ 6523934 h 6523934"/>
              <a:gd name="connsiteX1" fmla="*/ 36398 w 36398"/>
              <a:gd name="connsiteY1" fmla="*/ 55077 h 6523934"/>
              <a:gd name="connsiteX0" fmla="*/ 0 w 36398"/>
              <a:gd name="connsiteY0" fmla="*/ 6659098 h 6659098"/>
              <a:gd name="connsiteX1" fmla="*/ 36398 w 36398"/>
              <a:gd name="connsiteY1" fmla="*/ 190241 h 6659098"/>
              <a:gd name="connsiteX0" fmla="*/ 0 w 36398"/>
              <a:gd name="connsiteY0" fmla="*/ 6679034 h 6679034"/>
              <a:gd name="connsiteX1" fmla="*/ 36398 w 36398"/>
              <a:gd name="connsiteY1" fmla="*/ 210177 h 6679034"/>
              <a:gd name="connsiteX0" fmla="*/ 0 w 26170"/>
              <a:gd name="connsiteY0" fmla="*/ 1967655 h 2414175"/>
              <a:gd name="connsiteX1" fmla="*/ 26170 w 26170"/>
              <a:gd name="connsiteY1" fmla="*/ 2414175 h 2414175"/>
              <a:gd name="connsiteX0" fmla="*/ 16832 w 16838"/>
              <a:gd name="connsiteY0" fmla="*/ 1113807 h 6660702"/>
              <a:gd name="connsiteX1" fmla="*/ 11766 w 16838"/>
              <a:gd name="connsiteY1" fmla="*/ 6660702 h 6660702"/>
              <a:gd name="connsiteX0" fmla="*/ 5066 w 7722"/>
              <a:gd name="connsiteY0" fmla="*/ 1143130 h 6690025"/>
              <a:gd name="connsiteX1" fmla="*/ 0 w 7722"/>
              <a:gd name="connsiteY1" fmla="*/ 6690025 h 6690025"/>
              <a:gd name="connsiteX0" fmla="*/ 7252 w 7252"/>
              <a:gd name="connsiteY0" fmla="*/ 0 h 8291"/>
              <a:gd name="connsiteX1" fmla="*/ 692 w 7252"/>
              <a:gd name="connsiteY1" fmla="*/ 8291 h 8291"/>
              <a:gd name="connsiteX0" fmla="*/ 57173 w 57173"/>
              <a:gd name="connsiteY0" fmla="*/ 0 h 6852"/>
              <a:gd name="connsiteX1" fmla="*/ 0 w 57173"/>
              <a:gd name="connsiteY1" fmla="*/ 6852 h 6852"/>
              <a:gd name="connsiteX0" fmla="*/ 10000 w 10000"/>
              <a:gd name="connsiteY0" fmla="*/ 0 h 10000"/>
              <a:gd name="connsiteX1" fmla="*/ 0 w 10000"/>
              <a:gd name="connsiteY1" fmla="*/ 10000 h 10000"/>
              <a:gd name="connsiteX0" fmla="*/ 9309 w 9309"/>
              <a:gd name="connsiteY0" fmla="*/ 0 h 10725"/>
              <a:gd name="connsiteX1" fmla="*/ 0 w 9309"/>
              <a:gd name="connsiteY1" fmla="*/ 10725 h 10725"/>
              <a:gd name="connsiteX0" fmla="*/ 10510 w 10510"/>
              <a:gd name="connsiteY0" fmla="*/ 0 h 10282"/>
              <a:gd name="connsiteX1" fmla="*/ 0 w 10510"/>
              <a:gd name="connsiteY1" fmla="*/ 10282 h 10282"/>
              <a:gd name="connsiteX0" fmla="*/ 10510 w 10510"/>
              <a:gd name="connsiteY0" fmla="*/ 0 h 10282"/>
              <a:gd name="connsiteX1" fmla="*/ 0 w 10510"/>
              <a:gd name="connsiteY1" fmla="*/ 10282 h 10282"/>
            </a:gdLst>
            <a:ahLst/>
            <a:cxnLst>
              <a:cxn ang="0">
                <a:pos x="connsiteX0" y="connsiteY0"/>
              </a:cxn>
              <a:cxn ang="0">
                <a:pos x="connsiteX1" y="connsiteY1"/>
              </a:cxn>
            </a:cxnLst>
            <a:rect l="l" t="t" r="r" b="b"/>
            <a:pathLst>
              <a:path w="10510" h="10282">
                <a:moveTo>
                  <a:pt x="10510" y="0"/>
                </a:moveTo>
                <a:cubicBezTo>
                  <a:pt x="8846" y="2741"/>
                  <a:pt x="5344" y="7445"/>
                  <a:pt x="0" y="10282"/>
                </a:cubicBezTo>
              </a:path>
            </a:pathLst>
          </a:custGeom>
          <a:noFill/>
          <a:ln w="19050" algn="ctr">
            <a:solidFill>
              <a:srgbClr val="56C4D2"/>
            </a:solidFill>
            <a:prstDash val="sysDot"/>
            <a:round/>
            <a:headEnd type="non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auto">
          <a:xfrm>
            <a:off x="1939438" y="4575428"/>
            <a:ext cx="1697597" cy="1200329"/>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 </a:t>
            </a:r>
            <a:r>
              <a:rPr lang="en-US" sz="1200" dirty="0" err="1" smtClean="0">
                <a:solidFill>
                  <a:srgbClr val="30B5C5"/>
                </a:solidFill>
                <a:latin typeface="Huawei Sans" panose="020C0503030203020204" pitchFamily="34" charset="0"/>
              </a:rPr>
              <a:t>iMaster</a:t>
            </a:r>
            <a:r>
              <a:rPr lang="en-US" sz="1200" dirty="0" smtClean="0">
                <a:solidFill>
                  <a:srgbClr val="30B5C5"/>
                </a:solidFill>
                <a:latin typeface="Huawei Sans" panose="020C0503030203020204" pitchFamily="34" charset="0"/>
              </a:rPr>
              <a:t> NCE-Campus delivers admission and authorization policies for the terminal to the network device.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bwMode="gray">
          <a:xfrm>
            <a:off x="2504325" y="1641122"/>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4"/>
          <p:cNvSpPr>
            <a:spLocks noChangeAspect="1"/>
          </p:cNvSpPr>
          <p:nvPr/>
        </p:nvSpPr>
        <p:spPr bwMode="gray">
          <a:xfrm>
            <a:off x="1644547" y="2915015"/>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3895374" y="3516899"/>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bwMode="gray">
          <a:xfrm>
            <a:off x="4527730" y="2837252"/>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4</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
          <p:cNvSpPr>
            <a:spLocks noChangeAspect="1"/>
          </p:cNvSpPr>
          <p:nvPr/>
        </p:nvSpPr>
        <p:spPr bwMode="gray">
          <a:xfrm>
            <a:off x="1858585" y="4554003"/>
            <a:ext cx="208265" cy="208265"/>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5</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073243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Technologies for Virtualized Campus: VXLAN-based Multi-purpose Network</a:t>
            </a:r>
            <a:endParaRPr lang="en-US" altLang="zh-CN" dirty="0">
              <a:sym typeface="Huawei Sans" panose="020C0503030203020204" pitchFamily="34" charset="0"/>
            </a:endParaRPr>
          </a:p>
        </p:txBody>
      </p:sp>
      <p:sp>
        <p:nvSpPr>
          <p:cNvPr id="3" name="Freeform 159"/>
          <p:cNvSpPr/>
          <p:nvPr/>
        </p:nvSpPr>
        <p:spPr bwMode="gray">
          <a:xfrm flipH="1">
            <a:off x="1035288" y="2945259"/>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alpha val="47843"/>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Straight Connector 166"/>
          <p:cNvCxnSpPr/>
          <p:nvPr/>
        </p:nvCxnSpPr>
        <p:spPr bwMode="gray">
          <a:xfrm flipH="1">
            <a:off x="10780207"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8913042"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7034801" y="4388863"/>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7266821" y="3118065"/>
            <a:ext cx="3291114" cy="1165593"/>
            <a:chOff x="6993338" y="4944020"/>
            <a:chExt cx="823660" cy="656223"/>
          </a:xfrm>
        </p:grpSpPr>
        <p:grpSp>
          <p:nvGrpSpPr>
            <p:cNvPr id="8" name="Group 165"/>
            <p:cNvGrpSpPr/>
            <p:nvPr/>
          </p:nvGrpSpPr>
          <p:grpSpPr bwMode="gray">
            <a:xfrm rot="10800000">
              <a:off x="6993338" y="4944020"/>
              <a:ext cx="823660" cy="502927"/>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9"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Freeform 159"/>
          <p:cNvSpPr/>
          <p:nvPr/>
        </p:nvSpPr>
        <p:spPr bwMode="gray">
          <a:xfrm flipH="1">
            <a:off x="6340898"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Group 165"/>
          <p:cNvGrpSpPr/>
          <p:nvPr/>
        </p:nvGrpSpPr>
        <p:grpSpPr bwMode="gray">
          <a:xfrm rot="10800000">
            <a:off x="3537800" y="4892854"/>
            <a:ext cx="823660" cy="502927"/>
            <a:chOff x="-1233037" y="914446"/>
            <a:chExt cx="1573823" cy="778776"/>
          </a:xfrm>
        </p:grpSpPr>
        <p:cxnSp>
          <p:nvCxnSpPr>
            <p:cNvPr id="14"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225"/>
          <p:cNvGrpSpPr>
            <a:grpSpLocks/>
          </p:cNvGrpSpPr>
          <p:nvPr/>
        </p:nvGrpSpPr>
        <p:grpSpPr bwMode="gray">
          <a:xfrm>
            <a:off x="4147682" y="5316329"/>
            <a:ext cx="504238" cy="504879"/>
            <a:chOff x="436563" y="3479800"/>
            <a:chExt cx="1114425" cy="1116013"/>
          </a:xfrm>
        </p:grpSpPr>
        <p:sp>
          <p:nvSpPr>
            <p:cNvPr id="17"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206"/>
            <p:cNvGrpSpPr>
              <a:grpSpLocks/>
            </p:cNvGrpSpPr>
            <p:nvPr/>
          </p:nvGrpSpPr>
          <p:grpSpPr bwMode="gray">
            <a:xfrm>
              <a:off x="512763" y="3792538"/>
              <a:ext cx="963613" cy="488950"/>
              <a:chOff x="512763" y="3792538"/>
              <a:chExt cx="963613" cy="488950"/>
            </a:xfrm>
          </p:grpSpPr>
          <p:sp>
            <p:nvSpPr>
              <p:cNvPr id="19"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3" name="组合 247"/>
          <p:cNvGrpSpPr>
            <a:grpSpLocks/>
          </p:cNvGrpSpPr>
          <p:nvPr/>
        </p:nvGrpSpPr>
        <p:grpSpPr bwMode="gray">
          <a:xfrm>
            <a:off x="4883534" y="5316329"/>
            <a:ext cx="504879" cy="504879"/>
            <a:chOff x="7069138" y="3554413"/>
            <a:chExt cx="1114425" cy="1117600"/>
          </a:xfrm>
        </p:grpSpPr>
        <p:sp>
          <p:nvSpPr>
            <p:cNvPr id="24"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33"/>
            <p:cNvGrpSpPr>
              <a:grpSpLocks/>
            </p:cNvGrpSpPr>
            <p:nvPr/>
          </p:nvGrpSpPr>
          <p:grpSpPr bwMode="gray">
            <a:xfrm>
              <a:off x="7288213" y="3895726"/>
              <a:ext cx="674687" cy="434975"/>
              <a:chOff x="7288213" y="3895726"/>
              <a:chExt cx="674687" cy="434975"/>
            </a:xfrm>
          </p:grpSpPr>
          <p:sp>
            <p:nvSpPr>
              <p:cNvPr id="26"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0" name="文本框 39"/>
          <p:cNvSpPr txBox="1"/>
          <p:nvPr/>
        </p:nvSpPr>
        <p:spPr bwMode="gray">
          <a:xfrm>
            <a:off x="3284145" y="5772675"/>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216710" y="5772675"/>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sp>
        <p:nvSpPr>
          <p:cNvPr id="42" name="文本框 41"/>
          <p:cNvSpPr txBox="1"/>
          <p:nvPr/>
        </p:nvSpPr>
        <p:spPr bwMode="gray">
          <a:xfrm>
            <a:off x="4663361" y="5772675"/>
            <a:ext cx="93542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descr="汇聚交换机.png"/>
          <p:cNvPicPr>
            <a:picLocks noChangeAspect="1"/>
          </p:cNvPicPr>
          <p:nvPr/>
        </p:nvPicPr>
        <p:blipFill>
          <a:blip r:embed="rId3" cstate="print"/>
          <a:stretch>
            <a:fillRect/>
          </a:stretch>
        </p:blipFill>
        <p:spPr bwMode="gray">
          <a:xfrm>
            <a:off x="1376731" y="3778978"/>
            <a:ext cx="403334" cy="330001"/>
          </a:xfrm>
          <a:prstGeom prst="rect">
            <a:avLst/>
          </a:prstGeom>
        </p:spPr>
      </p:pic>
      <p:pic>
        <p:nvPicPr>
          <p:cNvPr id="44" name="图片 87" descr="汇聚交换机.png"/>
          <p:cNvPicPr>
            <a:picLocks noChangeAspect="1"/>
          </p:cNvPicPr>
          <p:nvPr/>
        </p:nvPicPr>
        <p:blipFill>
          <a:blip r:embed="rId3" cstate="print"/>
          <a:stretch>
            <a:fillRect/>
          </a:stretch>
        </p:blipFill>
        <p:spPr bwMode="gray">
          <a:xfrm>
            <a:off x="3752348" y="3778978"/>
            <a:ext cx="403334" cy="330001"/>
          </a:xfrm>
          <a:prstGeom prst="rect">
            <a:avLst/>
          </a:prstGeom>
        </p:spPr>
      </p:pic>
      <p:pic>
        <p:nvPicPr>
          <p:cNvPr id="45" name="图片 86" descr="核心交换机.png"/>
          <p:cNvPicPr>
            <a:picLocks noChangeAspect="1"/>
          </p:cNvPicPr>
          <p:nvPr/>
        </p:nvPicPr>
        <p:blipFill>
          <a:blip r:embed="rId4" cstate="print"/>
          <a:stretch>
            <a:fillRect/>
          </a:stretch>
        </p:blipFill>
        <p:spPr bwMode="gray">
          <a:xfrm>
            <a:off x="2476521" y="2894920"/>
            <a:ext cx="443667" cy="363001"/>
          </a:xfrm>
          <a:prstGeom prst="rect">
            <a:avLst/>
          </a:prstGeom>
        </p:spPr>
      </p:pic>
      <p:grpSp>
        <p:nvGrpSpPr>
          <p:cNvPr id="46" name="组合 758"/>
          <p:cNvGrpSpPr/>
          <p:nvPr/>
        </p:nvGrpSpPr>
        <p:grpSpPr bwMode="gray">
          <a:xfrm flipV="1">
            <a:off x="2627758" y="5064944"/>
            <a:ext cx="225699" cy="191129"/>
            <a:chOff x="7440613" y="4868863"/>
            <a:chExt cx="1019175" cy="828675"/>
          </a:xfrm>
          <a:solidFill>
            <a:schemeClr val="bg1">
              <a:lumMod val="50000"/>
            </a:schemeClr>
          </a:solidFill>
        </p:grpSpPr>
        <p:sp>
          <p:nvSpPr>
            <p:cNvPr id="4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直接连接符 48"/>
          <p:cNvCxnSpPr/>
          <p:nvPr/>
        </p:nvCxnSpPr>
        <p:spPr bwMode="gray">
          <a:xfrm flipH="1">
            <a:off x="1519328" y="4860490"/>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105" descr="AP.png"/>
          <p:cNvPicPr>
            <a:picLocks noChangeAspect="1"/>
          </p:cNvPicPr>
          <p:nvPr/>
        </p:nvPicPr>
        <p:blipFill>
          <a:blip r:embed="rId5" cstate="print"/>
          <a:stretch>
            <a:fillRect/>
          </a:stretch>
        </p:blipFill>
        <p:spPr bwMode="gray">
          <a:xfrm>
            <a:off x="2538940" y="4695490"/>
            <a:ext cx="403334" cy="330001"/>
          </a:xfrm>
          <a:prstGeom prst="rect">
            <a:avLst/>
          </a:prstGeom>
        </p:spPr>
      </p:pic>
      <p:grpSp>
        <p:nvGrpSpPr>
          <p:cNvPr id="51" name="Group 165"/>
          <p:cNvGrpSpPr/>
          <p:nvPr/>
        </p:nvGrpSpPr>
        <p:grpSpPr bwMode="gray">
          <a:xfrm rot="10800000">
            <a:off x="1166008" y="4892854"/>
            <a:ext cx="823660" cy="502927"/>
            <a:chOff x="-1233037" y="914446"/>
            <a:chExt cx="1573823" cy="778776"/>
          </a:xfrm>
        </p:grpSpPr>
        <p:cxnSp>
          <p:nvCxnSpPr>
            <p:cNvPr id="52"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 name="直接连接符 53"/>
          <p:cNvCxnSpPr/>
          <p:nvPr/>
        </p:nvCxnSpPr>
        <p:spPr bwMode="gray">
          <a:xfrm>
            <a:off x="2698353" y="1555442"/>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76520" y="2273362"/>
            <a:ext cx="443667" cy="363001"/>
          </a:xfrm>
          <a:prstGeom prst="rect">
            <a:avLst/>
          </a:prstGeom>
        </p:spPr>
      </p:pic>
      <p:grpSp>
        <p:nvGrpSpPr>
          <p:cNvPr id="56" name="组合 758"/>
          <p:cNvGrpSpPr/>
          <p:nvPr/>
        </p:nvGrpSpPr>
        <p:grpSpPr bwMode="gray">
          <a:xfrm flipV="1">
            <a:off x="5051282" y="5064944"/>
            <a:ext cx="225699" cy="191129"/>
            <a:chOff x="7440613" y="4868863"/>
            <a:chExt cx="1019175" cy="828675"/>
          </a:xfrm>
          <a:solidFill>
            <a:schemeClr val="bg1">
              <a:lumMod val="50000"/>
            </a:schemeClr>
          </a:solidFill>
        </p:grpSpPr>
        <p:sp>
          <p:nvSpPr>
            <p:cNvPr id="5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Freeform 159"/>
          <p:cNvSpPr/>
          <p:nvPr/>
        </p:nvSpPr>
        <p:spPr bwMode="gray">
          <a:xfrm flipH="1">
            <a:off x="2197804" y="1503937"/>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p:nvPr/>
        </p:nvCxnSpPr>
        <p:spPr bwMode="gray">
          <a:xfrm flipH="1">
            <a:off x="3949630" y="4860490"/>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105" descr="AP.png"/>
          <p:cNvPicPr>
            <a:picLocks noChangeAspect="1"/>
          </p:cNvPicPr>
          <p:nvPr/>
        </p:nvPicPr>
        <p:blipFill>
          <a:blip r:embed="rId5" cstate="print"/>
          <a:stretch>
            <a:fillRect/>
          </a:stretch>
        </p:blipFill>
        <p:spPr bwMode="gray">
          <a:xfrm>
            <a:off x="4962464" y="4695490"/>
            <a:ext cx="403334" cy="330001"/>
          </a:xfrm>
          <a:prstGeom prst="rect">
            <a:avLst/>
          </a:prstGeom>
        </p:spPr>
      </p:pic>
      <p:pic>
        <p:nvPicPr>
          <p:cNvPr id="62" name="图片 76" descr="接入交换机.png"/>
          <p:cNvPicPr>
            <a:picLocks noChangeAspect="1"/>
          </p:cNvPicPr>
          <p:nvPr/>
        </p:nvPicPr>
        <p:blipFill>
          <a:blip r:embed="rId7" cstate="print"/>
          <a:stretch>
            <a:fillRect/>
          </a:stretch>
        </p:blipFill>
        <p:spPr bwMode="gray">
          <a:xfrm>
            <a:off x="3747962" y="4695490"/>
            <a:ext cx="403334" cy="330001"/>
          </a:xfrm>
          <a:prstGeom prst="rect">
            <a:avLst/>
          </a:prstGeom>
        </p:spPr>
      </p:pic>
      <p:pic>
        <p:nvPicPr>
          <p:cNvPr id="63" name="图片 76" descr="接入交换机.png"/>
          <p:cNvPicPr>
            <a:picLocks noChangeAspect="1"/>
          </p:cNvPicPr>
          <p:nvPr/>
        </p:nvPicPr>
        <p:blipFill>
          <a:blip r:embed="rId7" cstate="print"/>
          <a:stretch>
            <a:fillRect/>
          </a:stretch>
        </p:blipFill>
        <p:spPr bwMode="gray">
          <a:xfrm>
            <a:off x="1372550" y="4695490"/>
            <a:ext cx="403334" cy="330001"/>
          </a:xfrm>
          <a:prstGeom prst="rect">
            <a:avLst/>
          </a:prstGeom>
        </p:spPr>
      </p:pic>
      <p:grpSp>
        <p:nvGrpSpPr>
          <p:cNvPr id="64" name="组合 225"/>
          <p:cNvGrpSpPr>
            <a:grpSpLocks/>
          </p:cNvGrpSpPr>
          <p:nvPr/>
        </p:nvGrpSpPr>
        <p:grpSpPr bwMode="gray">
          <a:xfrm>
            <a:off x="1775890" y="5316329"/>
            <a:ext cx="504238" cy="504879"/>
            <a:chOff x="436563" y="3479800"/>
            <a:chExt cx="1114425" cy="1116013"/>
          </a:xfrm>
        </p:grpSpPr>
        <p:sp>
          <p:nvSpPr>
            <p:cNvPr id="65"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206"/>
            <p:cNvGrpSpPr>
              <a:grpSpLocks/>
            </p:cNvGrpSpPr>
            <p:nvPr/>
          </p:nvGrpSpPr>
          <p:grpSpPr bwMode="gray">
            <a:xfrm>
              <a:off x="512763" y="3792538"/>
              <a:ext cx="963613" cy="488950"/>
              <a:chOff x="512763" y="3792538"/>
              <a:chExt cx="963613" cy="488950"/>
            </a:xfrm>
          </p:grpSpPr>
          <p:sp>
            <p:nvSpPr>
              <p:cNvPr id="67"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1" name="组合 247"/>
          <p:cNvGrpSpPr>
            <a:grpSpLocks/>
          </p:cNvGrpSpPr>
          <p:nvPr/>
        </p:nvGrpSpPr>
        <p:grpSpPr bwMode="gray">
          <a:xfrm>
            <a:off x="2511742" y="5316329"/>
            <a:ext cx="504879" cy="504879"/>
            <a:chOff x="7069138" y="3554413"/>
            <a:chExt cx="1114425" cy="1117600"/>
          </a:xfrm>
        </p:grpSpPr>
        <p:sp>
          <p:nvSpPr>
            <p:cNvPr id="72"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233"/>
            <p:cNvGrpSpPr>
              <a:grpSpLocks/>
            </p:cNvGrpSpPr>
            <p:nvPr/>
          </p:nvGrpSpPr>
          <p:grpSpPr bwMode="gray">
            <a:xfrm>
              <a:off x="7288213" y="3895726"/>
              <a:ext cx="674687" cy="434975"/>
              <a:chOff x="7288213" y="3895726"/>
              <a:chExt cx="674687" cy="434975"/>
            </a:xfrm>
          </p:grpSpPr>
          <p:sp>
            <p:nvSpPr>
              <p:cNvPr id="74"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8" name="图片 8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189010" y="2805277"/>
            <a:ext cx="1346845" cy="248394"/>
          </a:xfrm>
          <a:prstGeom prst="rect">
            <a:avLst/>
          </a:prstGeom>
        </p:spPr>
      </p:pic>
      <p:sp>
        <p:nvSpPr>
          <p:cNvPr id="89" name="文本框 88"/>
          <p:cNvSpPr txBox="1"/>
          <p:nvPr/>
        </p:nvSpPr>
        <p:spPr bwMode="gray">
          <a:xfrm>
            <a:off x="922621" y="5772675"/>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269055" y="5772675"/>
            <a:ext cx="153589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sp>
        <p:nvSpPr>
          <p:cNvPr id="91" name="文本框 90"/>
          <p:cNvSpPr txBox="1"/>
          <p:nvPr/>
        </p:nvSpPr>
        <p:spPr bwMode="gray">
          <a:xfrm>
            <a:off x="2228811" y="5772675"/>
            <a:ext cx="105667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6" descr="核心交换机.png"/>
          <p:cNvPicPr>
            <a:picLocks noChangeAspect="1"/>
          </p:cNvPicPr>
          <p:nvPr/>
        </p:nvPicPr>
        <p:blipFill>
          <a:blip r:embed="rId4" cstate="print"/>
          <a:stretch>
            <a:fillRect/>
          </a:stretch>
        </p:blipFill>
        <p:spPr bwMode="gray">
          <a:xfrm>
            <a:off x="8690546" y="2894920"/>
            <a:ext cx="443667" cy="363001"/>
          </a:xfrm>
          <a:prstGeom prst="rect">
            <a:avLst/>
          </a:prstGeom>
        </p:spPr>
      </p:pic>
      <p:cxnSp>
        <p:nvCxnSpPr>
          <p:cNvPr id="93" name="直接连接符 92"/>
          <p:cNvCxnSpPr/>
          <p:nvPr/>
        </p:nvCxnSpPr>
        <p:spPr bwMode="gray">
          <a:xfrm>
            <a:off x="8912378" y="1555442"/>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0545" y="2273362"/>
            <a:ext cx="443667" cy="363001"/>
          </a:xfrm>
          <a:prstGeom prst="rect">
            <a:avLst/>
          </a:prstGeom>
        </p:spPr>
      </p:pic>
      <p:sp>
        <p:nvSpPr>
          <p:cNvPr id="95" name="Freeform 159"/>
          <p:cNvSpPr/>
          <p:nvPr/>
        </p:nvSpPr>
        <p:spPr bwMode="gray">
          <a:xfrm flipH="1">
            <a:off x="8411829" y="1503937"/>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456925" y="2923529"/>
            <a:ext cx="1346845" cy="248394"/>
          </a:xfrm>
          <a:prstGeom prst="rect">
            <a:avLst/>
          </a:prstGeom>
        </p:spPr>
      </p:pic>
      <p:sp>
        <p:nvSpPr>
          <p:cNvPr id="97" name="Freeform 159"/>
          <p:cNvSpPr/>
          <p:nvPr/>
        </p:nvSpPr>
        <p:spPr bwMode="gray">
          <a:xfrm flipH="1">
            <a:off x="8222617"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9"/>
          <p:cNvSpPr/>
          <p:nvPr/>
        </p:nvSpPr>
        <p:spPr bwMode="gray">
          <a:xfrm flipH="1">
            <a:off x="10104336" y="3798088"/>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0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853356" y="5801859"/>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225"/>
          <p:cNvGrpSpPr>
            <a:grpSpLocks/>
          </p:cNvGrpSpPr>
          <p:nvPr/>
        </p:nvGrpSpPr>
        <p:grpSpPr bwMode="gray">
          <a:xfrm>
            <a:off x="8673128" y="5296873"/>
            <a:ext cx="504238" cy="504879"/>
            <a:chOff x="436563" y="3479800"/>
            <a:chExt cx="1114425" cy="1116013"/>
          </a:xfrm>
        </p:grpSpPr>
        <p:sp>
          <p:nvSpPr>
            <p:cNvPr id="11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206"/>
            <p:cNvGrpSpPr>
              <a:grpSpLocks/>
            </p:cNvGrpSpPr>
            <p:nvPr/>
          </p:nvGrpSpPr>
          <p:grpSpPr bwMode="gray">
            <a:xfrm>
              <a:off x="512763" y="3792538"/>
              <a:ext cx="963613" cy="488950"/>
              <a:chOff x="512763" y="3792538"/>
              <a:chExt cx="963613" cy="488950"/>
            </a:xfrm>
          </p:grpSpPr>
          <p:sp>
            <p:nvSpPr>
              <p:cNvPr id="11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9" name="文本框 118"/>
          <p:cNvSpPr txBox="1"/>
          <p:nvPr/>
        </p:nvSpPr>
        <p:spPr bwMode="gray">
          <a:xfrm>
            <a:off x="8733516" y="5801859"/>
            <a:ext cx="37702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VC</a:t>
            </a:r>
            <a:endParaRPr lang="en-US" sz="1200" dirty="0">
              <a:latin typeface="Huawei Sans" panose="020C0503030203020204" pitchFamily="34" charset="0"/>
            </a:endParaRPr>
          </a:p>
        </p:txBody>
      </p:sp>
      <p:grpSp>
        <p:nvGrpSpPr>
          <p:cNvPr id="120" name="组合 247"/>
          <p:cNvGrpSpPr>
            <a:grpSpLocks/>
          </p:cNvGrpSpPr>
          <p:nvPr/>
        </p:nvGrpSpPr>
        <p:grpSpPr bwMode="gray">
          <a:xfrm>
            <a:off x="10548710" y="5296873"/>
            <a:ext cx="504879" cy="504879"/>
            <a:chOff x="7069138" y="3554413"/>
            <a:chExt cx="1114425" cy="1117600"/>
          </a:xfrm>
        </p:grpSpPr>
        <p:sp>
          <p:nvSpPr>
            <p:cNvPr id="12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33"/>
            <p:cNvGrpSpPr>
              <a:grpSpLocks/>
            </p:cNvGrpSpPr>
            <p:nvPr/>
          </p:nvGrpSpPr>
          <p:grpSpPr bwMode="gray">
            <a:xfrm>
              <a:off x="7288213" y="3895726"/>
              <a:ext cx="674687" cy="434975"/>
              <a:chOff x="7288213" y="3895726"/>
              <a:chExt cx="674687" cy="434975"/>
            </a:xfrm>
          </p:grpSpPr>
          <p:sp>
            <p:nvSpPr>
              <p:cNvPr id="12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5" name="文本框 124"/>
          <p:cNvSpPr txBox="1"/>
          <p:nvPr/>
        </p:nvSpPr>
        <p:spPr bwMode="gray">
          <a:xfrm>
            <a:off x="10054204" y="5801859"/>
            <a:ext cx="14991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403867" y="3826705"/>
            <a:ext cx="829073" cy="338554"/>
          </a:xfrm>
          <a:prstGeom prst="rect">
            <a:avLst/>
          </a:prstGeom>
          <a:noFill/>
        </p:spPr>
        <p:txBody>
          <a:bodyPr wrap="none" rtlCol="0">
            <a:spAutoFit/>
          </a:bodyPr>
          <a:lstStyle/>
          <a:p>
            <a:pPr fontAlgn="ctr"/>
            <a:r>
              <a:rPr lang="en-US" sz="1600" dirty="0" smtClean="0">
                <a:solidFill>
                  <a:srgbClr val="30B5C5"/>
                </a:solidFill>
                <a:latin typeface="Huawei Sans" panose="020C0503030203020204" pitchFamily="34" charset="0"/>
              </a:rPr>
              <a:t>VXLAN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719481" y="4092325"/>
            <a:ext cx="668773"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VN1</a:t>
            </a:r>
          </a:p>
          <a:p>
            <a:pPr algn="ctr" fontAlgn="ctr"/>
            <a:r>
              <a:rPr lang="en-US" sz="1200" dirty="0" smtClean="0">
                <a:solidFill>
                  <a:schemeClr val="bg1"/>
                </a:solidFill>
                <a:latin typeface="Huawei Sans" panose="020C0503030203020204" pitchFamily="34" charset="0"/>
              </a:rPr>
              <a:t>OA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8589446" y="4092325"/>
            <a:ext cx="639919"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VN2</a:t>
            </a:r>
          </a:p>
          <a:p>
            <a:pPr algn="ctr" fontAlgn="ctr"/>
            <a:r>
              <a:rPr lang="en-US" sz="1200" dirty="0" smtClean="0">
                <a:solidFill>
                  <a:schemeClr val="bg1"/>
                </a:solidFill>
                <a:latin typeface="Huawei Sans" panose="020C0503030203020204" pitchFamily="34" charset="0"/>
              </a:rPr>
              <a:t>VC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0122344" y="3928925"/>
            <a:ext cx="1346832"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VN3</a:t>
            </a:r>
          </a:p>
          <a:p>
            <a:pPr algn="ctr" fontAlgn="ctr"/>
            <a:r>
              <a:rPr lang="en-US" sz="1200" dirty="0" smtClean="0">
                <a:solidFill>
                  <a:schemeClr val="bg1"/>
                </a:solidFill>
                <a:latin typeface="Huawei Sans" panose="020C0503030203020204" pitchFamily="34" charset="0"/>
              </a:rPr>
              <a:t>Security protection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437"/>
          <p:cNvSpPr>
            <a:spLocks noChangeArrowheads="1"/>
          </p:cNvSpPr>
          <p:nvPr/>
        </p:nvSpPr>
        <p:spPr bwMode="gray">
          <a:xfrm>
            <a:off x="3989189" y="1385945"/>
            <a:ext cx="4462199" cy="139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392" tIns="51195" rIns="102392" bIns="51195">
            <a:spAutoFit/>
          </a:bodyPr>
          <a:lstStyle>
            <a:lvl1pPr>
              <a:defRPr kumimoji="1" sz="2400">
                <a:solidFill>
                  <a:schemeClr val="tx1"/>
                </a:solidFill>
                <a:latin typeface="Arial" panose="020F0502020204030204" pitchFamily="34" charset="0"/>
                <a:ea typeface="宋体" panose="02010600030101010101" pitchFamily="2" charset="-122"/>
              </a:defRPr>
            </a:lvl1pPr>
            <a:lvl2pPr marL="742950" indent="-285750">
              <a:defRPr kumimoji="1" sz="2400">
                <a:solidFill>
                  <a:schemeClr val="tx1"/>
                </a:solidFill>
                <a:latin typeface="Arial" panose="020F0502020204030204" pitchFamily="34" charset="0"/>
                <a:ea typeface="宋体" panose="02010600030101010101" pitchFamily="2" charset="-122"/>
              </a:defRPr>
            </a:lvl2pPr>
            <a:lvl3pPr marL="1143000" indent="-228600">
              <a:defRPr kumimoji="1" sz="2400">
                <a:solidFill>
                  <a:schemeClr val="tx1"/>
                </a:solidFill>
                <a:latin typeface="Arial" panose="020F0502020204030204" pitchFamily="34" charset="0"/>
                <a:ea typeface="宋体" panose="02010600030101010101" pitchFamily="2" charset="-122"/>
              </a:defRPr>
            </a:lvl3pPr>
            <a:lvl4pPr marL="1600200" indent="-228600">
              <a:defRPr kumimoji="1" sz="2400">
                <a:solidFill>
                  <a:schemeClr val="tx1"/>
                </a:solidFill>
                <a:latin typeface="Arial" panose="020F0502020204030204" pitchFamily="34" charset="0"/>
                <a:ea typeface="宋体" panose="02010600030101010101" pitchFamily="2" charset="-122"/>
              </a:defRPr>
            </a:lvl4pPr>
            <a:lvl5pPr marL="2057400" indent="-228600">
              <a:defRPr kumimoji="1" sz="2400">
                <a:solidFill>
                  <a:schemeClr val="tx1"/>
                </a:solidFill>
                <a:latin typeface="Arial" panose="020F0502020204030204" pitchFamily="34" charset="0"/>
                <a:ea typeface="宋体" panose="02010600030101010101" pitchFamily="2" charset="-122"/>
              </a:defRPr>
            </a:lvl5pPr>
            <a:lvl6pPr marL="25146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6pPr>
            <a:lvl7pPr marL="29718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7pPr>
            <a:lvl8pPr marL="34290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8pPr>
            <a:lvl9pPr marL="3886200" indent="-228600" defTabSz="454025" fontAlgn="base">
              <a:spcBef>
                <a:spcPct val="0"/>
              </a:spcBef>
              <a:spcAft>
                <a:spcPct val="0"/>
              </a:spcAft>
              <a:defRPr kumimoji="1" sz="2400">
                <a:solidFill>
                  <a:schemeClr val="tx1"/>
                </a:solidFill>
                <a:latin typeface="Arial" panose="020F0502020204030204" pitchFamily="34" charset="0"/>
                <a:ea typeface="宋体" panose="02010600030101010101" pitchFamily="2" charset="-122"/>
              </a:defRPr>
            </a:lvl9pPr>
          </a:lstStyle>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Multiple services carried on one </a:t>
            </a:r>
            <a:r>
              <a:rPr lang="en-US" sz="1400" dirty="0">
                <a:latin typeface="Huawei Sans" panose="020C0503030203020204" pitchFamily="34" charset="0"/>
              </a:rPr>
              <a:t>physical network</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physical network deployment</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VN provisioning</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50000"/>
              </a:lnSpc>
              <a:buFont typeface="Arial" panose="020B0604020202020204" pitchFamily="34" charset="0"/>
              <a:buChar char="•"/>
            </a:pPr>
            <a:r>
              <a:rPr lang="en-US" sz="1400" dirty="0" smtClean="0">
                <a:latin typeface="Huawei Sans" panose="020C0503030203020204" pitchFamily="34" charset="0"/>
              </a:rPr>
              <a:t>Automated service policy delivery</a:t>
            </a:r>
            <a:endParaRPr kumimoji="0"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组合 212"/>
          <p:cNvGrpSpPr>
            <a:grpSpLocks/>
          </p:cNvGrpSpPr>
          <p:nvPr/>
        </p:nvGrpSpPr>
        <p:grpSpPr bwMode="gray">
          <a:xfrm>
            <a:off x="6796475" y="5328806"/>
            <a:ext cx="504879" cy="504879"/>
            <a:chOff x="1639888" y="560388"/>
            <a:chExt cx="1114425" cy="1116013"/>
          </a:xfrm>
        </p:grpSpPr>
        <p:sp>
          <p:nvSpPr>
            <p:cNvPr id="133"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193"/>
            <p:cNvGrpSpPr>
              <a:grpSpLocks/>
            </p:cNvGrpSpPr>
            <p:nvPr/>
          </p:nvGrpSpPr>
          <p:grpSpPr bwMode="gray">
            <a:xfrm>
              <a:off x="1836738" y="854075"/>
              <a:ext cx="720725" cy="528638"/>
              <a:chOff x="1836738" y="854075"/>
              <a:chExt cx="720725" cy="528638"/>
            </a:xfrm>
          </p:grpSpPr>
          <p:sp>
            <p:nvSpPr>
              <p:cNvPr id="135"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44" name="组合 212"/>
          <p:cNvGrpSpPr>
            <a:grpSpLocks/>
          </p:cNvGrpSpPr>
          <p:nvPr/>
        </p:nvGrpSpPr>
        <p:grpSpPr bwMode="gray">
          <a:xfrm>
            <a:off x="3233216" y="5311980"/>
            <a:ext cx="504879" cy="504879"/>
            <a:chOff x="1639888" y="560388"/>
            <a:chExt cx="1114425" cy="1116013"/>
          </a:xfrm>
        </p:grpSpPr>
        <p:sp>
          <p:nvSpPr>
            <p:cNvPr id="145"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6" name="组合 193"/>
            <p:cNvGrpSpPr>
              <a:grpSpLocks/>
            </p:cNvGrpSpPr>
            <p:nvPr/>
          </p:nvGrpSpPr>
          <p:grpSpPr bwMode="gray">
            <a:xfrm>
              <a:off x="1836738" y="854075"/>
              <a:ext cx="720725" cy="528638"/>
              <a:chOff x="1836738" y="854075"/>
              <a:chExt cx="720725" cy="528638"/>
            </a:xfrm>
          </p:grpSpPr>
          <p:sp>
            <p:nvSpPr>
              <p:cNvPr id="147"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56" name="组合 212"/>
          <p:cNvGrpSpPr>
            <a:grpSpLocks/>
          </p:cNvGrpSpPr>
          <p:nvPr/>
        </p:nvGrpSpPr>
        <p:grpSpPr bwMode="gray">
          <a:xfrm>
            <a:off x="910928" y="5341006"/>
            <a:ext cx="504879" cy="504879"/>
            <a:chOff x="1639888" y="560388"/>
            <a:chExt cx="1114425" cy="1116013"/>
          </a:xfrm>
        </p:grpSpPr>
        <p:sp>
          <p:nvSpPr>
            <p:cNvPr id="157"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8" name="组合 193"/>
            <p:cNvGrpSpPr>
              <a:grpSpLocks/>
            </p:cNvGrpSpPr>
            <p:nvPr/>
          </p:nvGrpSpPr>
          <p:grpSpPr bwMode="gray">
            <a:xfrm>
              <a:off x="1836738" y="854075"/>
              <a:ext cx="720725" cy="528638"/>
              <a:chOff x="1836738" y="854075"/>
              <a:chExt cx="720725" cy="528638"/>
            </a:xfrm>
          </p:grpSpPr>
          <p:sp>
            <p:nvSpPr>
              <p:cNvPr id="159"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15435222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dirty="0" smtClean="0"/>
              <a:t>Overview of Large- and Medium-Sized Virtualized Campus Network Design</a:t>
            </a:r>
            <a:endParaRPr lang="en-US" altLang="zh-CN" dirty="0"/>
          </a:p>
        </p:txBody>
      </p:sp>
      <p:sp>
        <p:nvSpPr>
          <p:cNvPr id="147" name="任意多边形 146"/>
          <p:cNvSpPr/>
          <p:nvPr/>
        </p:nvSpPr>
        <p:spPr bwMode="gray">
          <a:xfrm>
            <a:off x="6203453" y="1867498"/>
            <a:ext cx="4625623" cy="209660"/>
          </a:xfrm>
          <a:custGeom>
            <a:avLst/>
            <a:gdLst/>
            <a:ahLst/>
            <a:cxnLst/>
            <a:rect l="0" t="0" r="0" b="0"/>
            <a:pathLst>
              <a:path>
                <a:moveTo>
                  <a:pt x="0" y="0"/>
                </a:moveTo>
                <a:lnTo>
                  <a:pt x="0" y="104830"/>
                </a:lnTo>
                <a:lnTo>
                  <a:pt x="4832180" y="104830"/>
                </a:lnTo>
                <a:lnTo>
                  <a:pt x="4832180"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51" name="任意多边形 150"/>
          <p:cNvSpPr/>
          <p:nvPr/>
        </p:nvSpPr>
        <p:spPr bwMode="gray">
          <a:xfrm>
            <a:off x="6203453" y="1867498"/>
            <a:ext cx="3417579" cy="209660"/>
          </a:xfrm>
          <a:custGeom>
            <a:avLst/>
            <a:gdLst/>
            <a:ahLst/>
            <a:cxnLst/>
            <a:rect l="0" t="0" r="0" b="0"/>
            <a:pathLst>
              <a:path>
                <a:moveTo>
                  <a:pt x="0" y="0"/>
                </a:moveTo>
                <a:lnTo>
                  <a:pt x="0" y="104830"/>
                </a:lnTo>
                <a:lnTo>
                  <a:pt x="3624135" y="104830"/>
                </a:lnTo>
                <a:lnTo>
                  <a:pt x="3624135"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57" name="任意多边形 156"/>
          <p:cNvSpPr/>
          <p:nvPr/>
        </p:nvSpPr>
        <p:spPr bwMode="gray">
          <a:xfrm>
            <a:off x="6203453" y="1867498"/>
            <a:ext cx="2209534" cy="209660"/>
          </a:xfrm>
          <a:custGeom>
            <a:avLst/>
            <a:gdLst/>
            <a:ahLst/>
            <a:cxnLst/>
            <a:rect l="0" t="0" r="0" b="0"/>
            <a:pathLst>
              <a:path>
                <a:moveTo>
                  <a:pt x="0" y="0"/>
                </a:moveTo>
                <a:lnTo>
                  <a:pt x="0" y="104830"/>
                </a:lnTo>
                <a:lnTo>
                  <a:pt x="2416090" y="104830"/>
                </a:lnTo>
                <a:lnTo>
                  <a:pt x="2416090"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59" name="任意多边形 158"/>
          <p:cNvSpPr/>
          <p:nvPr/>
        </p:nvSpPr>
        <p:spPr bwMode="gray">
          <a:xfrm>
            <a:off x="6203453" y="1867498"/>
            <a:ext cx="1402593" cy="209660"/>
          </a:xfrm>
          <a:custGeom>
            <a:avLst/>
            <a:gdLst/>
            <a:ahLst/>
            <a:cxnLst/>
            <a:rect l="0" t="0" r="0" b="0"/>
            <a:pathLst>
              <a:path>
                <a:moveTo>
                  <a:pt x="0" y="0"/>
                </a:moveTo>
                <a:lnTo>
                  <a:pt x="0" y="104830"/>
                </a:lnTo>
                <a:lnTo>
                  <a:pt x="1208045" y="104830"/>
                </a:lnTo>
                <a:lnTo>
                  <a:pt x="1208045"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4" name="任意多边形 163"/>
          <p:cNvSpPr/>
          <p:nvPr/>
        </p:nvSpPr>
        <p:spPr bwMode="gray">
          <a:xfrm>
            <a:off x="6153402" y="1867498"/>
            <a:ext cx="91440" cy="209660"/>
          </a:xfrm>
          <a:custGeom>
            <a:avLst/>
            <a:gdLst/>
            <a:ahLst/>
            <a:cxnLst/>
            <a:rect l="0" t="0" r="0" b="0"/>
            <a:pathLst>
              <a:path>
                <a:moveTo>
                  <a:pt x="45720" y="0"/>
                </a:moveTo>
                <a:lnTo>
                  <a:pt x="45720" y="209660"/>
                </a:lnTo>
              </a:path>
            </a:pathLst>
          </a:custGeom>
          <a:noFill/>
          <a:ln>
            <a:solidFill>
              <a:srgbClr val="30B5C5"/>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79" name="任意多边形 178"/>
          <p:cNvSpPr/>
          <p:nvPr/>
        </p:nvSpPr>
        <p:spPr bwMode="gray">
          <a:xfrm>
            <a:off x="465172"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dirty="0"/>
              <a:t>Network architecture design</a:t>
            </a:r>
            <a:endParaRPr lang="zh-CN" altLang="en-US" sz="1200" b="1" kern="1200" dirty="0">
              <a:latin typeface="Huawei Sans" panose="020C0503030203020204" pitchFamily="34" charset="0"/>
              <a:sym typeface="Huawei Sans" panose="020C0503030203020204" pitchFamily="34" charset="0"/>
            </a:endParaRPr>
          </a:p>
        </p:txBody>
      </p:sp>
      <p:sp>
        <p:nvSpPr>
          <p:cNvPr id="180" name="任意多边形 179"/>
          <p:cNvSpPr/>
          <p:nvPr/>
        </p:nvSpPr>
        <p:spPr bwMode="gray">
          <a:xfrm>
            <a:off x="1636223"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a:t>Underlay</a:t>
            </a:r>
          </a:p>
          <a:p>
            <a:pPr lvl="0" algn="ctr" defTabSz="533400">
              <a:lnSpc>
                <a:spcPct val="100000"/>
              </a:lnSpc>
              <a:spcBef>
                <a:spcPct val="0"/>
              </a:spcBef>
              <a:spcAft>
                <a:spcPts val="0"/>
              </a:spcAft>
            </a:pPr>
            <a:r>
              <a:rPr sz="1200" b="1" kern="1200"/>
              <a:t>network design</a:t>
            </a:r>
            <a:endParaRPr lang="zh-CN" altLang="en-US" sz="1200" b="1" kern="1200" dirty="0">
              <a:latin typeface="Huawei Sans" panose="020C0503030203020204" pitchFamily="34" charset="0"/>
              <a:sym typeface="Huawei Sans" panose="020C0503030203020204" pitchFamily="34" charset="0"/>
            </a:endParaRPr>
          </a:p>
        </p:txBody>
      </p:sp>
      <p:sp>
        <p:nvSpPr>
          <p:cNvPr id="181" name="任意多边形 180"/>
          <p:cNvSpPr/>
          <p:nvPr/>
        </p:nvSpPr>
        <p:spPr bwMode="gray">
          <a:xfrm>
            <a:off x="1636223" y="2746788"/>
            <a:ext cx="99838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Basic service design</a:t>
            </a:r>
            <a:endParaRPr lang="en-US" sz="1200" b="0" kern="1200" dirty="0">
              <a:latin typeface="Huawei Sans" panose="020C0503030203020204" pitchFamily="34" charset="0"/>
              <a:sym typeface="Huawei Sans" panose="020C0503030203020204" pitchFamily="34" charset="0"/>
            </a:endParaRPr>
          </a:p>
        </p:txBody>
      </p:sp>
      <p:sp>
        <p:nvSpPr>
          <p:cNvPr id="182" name="任意多边形 181"/>
          <p:cNvSpPr/>
          <p:nvPr/>
        </p:nvSpPr>
        <p:spPr bwMode="gray">
          <a:xfrm>
            <a:off x="1636223" y="3428338"/>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0" kern="1200" dirty="0"/>
              <a:t>LAN automation</a:t>
            </a:r>
            <a:endParaRPr lang="en-US" altLang="zh-CN" sz="1200" b="0"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0" kern="1200" dirty="0"/>
              <a:t>design</a:t>
            </a:r>
            <a:endParaRPr lang="en-US" sz="1200" b="0" kern="1200" dirty="0">
              <a:latin typeface="Huawei Sans" panose="020C0503030203020204" pitchFamily="34" charset="0"/>
              <a:sym typeface="Huawei Sans" panose="020C0503030203020204" pitchFamily="34" charset="0"/>
            </a:endParaRPr>
          </a:p>
        </p:txBody>
      </p:sp>
      <p:sp>
        <p:nvSpPr>
          <p:cNvPr id="183" name="任意多边形 182"/>
          <p:cNvSpPr/>
          <p:nvPr/>
        </p:nvSpPr>
        <p:spPr bwMode="gray">
          <a:xfrm>
            <a:off x="2807274" y="2077159"/>
            <a:ext cx="1278930"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1" kern="1200"/>
              <a:t>Fabric design</a:t>
            </a:r>
            <a:endParaRPr lang="en-US" sz="1200" b="1" kern="1200" dirty="0">
              <a:latin typeface="Huawei Sans" panose="020C0503030203020204" pitchFamily="34" charset="0"/>
              <a:sym typeface="Huawei Sans" panose="020C0503030203020204" pitchFamily="34" charset="0"/>
            </a:endParaRPr>
          </a:p>
        </p:txBody>
      </p:sp>
      <p:sp>
        <p:nvSpPr>
          <p:cNvPr id="184" name="任意多边形 183"/>
          <p:cNvSpPr/>
          <p:nvPr/>
        </p:nvSpPr>
        <p:spPr bwMode="gray">
          <a:xfrm>
            <a:off x="2807274" y="2751994"/>
            <a:ext cx="1278930"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0" kern="1200" dirty="0"/>
              <a:t>Networking and node</a:t>
            </a:r>
            <a:endParaRPr lang="en-US" altLang="zh-CN" sz="1200" b="0"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0" kern="1200" dirty="0"/>
              <a:t>design</a:t>
            </a:r>
            <a:endParaRPr lang="en-US" sz="1200" b="0" kern="1200" dirty="0">
              <a:latin typeface="Huawei Sans" panose="020C0503030203020204" pitchFamily="34" charset="0"/>
              <a:sym typeface="Huawei Sans" panose="020C0503030203020204" pitchFamily="34" charset="0"/>
            </a:endParaRPr>
          </a:p>
        </p:txBody>
      </p:sp>
      <p:sp>
        <p:nvSpPr>
          <p:cNvPr id="185" name="任意多边形 184"/>
          <p:cNvSpPr/>
          <p:nvPr/>
        </p:nvSpPr>
        <p:spPr bwMode="gray">
          <a:xfrm>
            <a:off x="2807274" y="3433544"/>
            <a:ext cx="1278930"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0" kern="1200" dirty="0"/>
              <a:t>External network</a:t>
            </a:r>
            <a:endParaRPr lang="en-US" altLang="zh-CN" sz="1200" b="0"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0" kern="1200" dirty="0"/>
              <a:t>interconnection design</a:t>
            </a:r>
            <a:endParaRPr lang="en-US" sz="1200" b="0" kern="1200" dirty="0">
              <a:latin typeface="Huawei Sans" panose="020C0503030203020204" pitchFamily="34" charset="0"/>
              <a:sym typeface="Huawei Sans" panose="020C0503030203020204" pitchFamily="34" charset="0"/>
            </a:endParaRPr>
          </a:p>
        </p:txBody>
      </p:sp>
      <p:sp>
        <p:nvSpPr>
          <p:cNvPr id="186" name="任意多边形 185"/>
          <p:cNvSpPr/>
          <p:nvPr/>
        </p:nvSpPr>
        <p:spPr bwMode="gray">
          <a:xfrm>
            <a:off x="2807274" y="4114653"/>
            <a:ext cx="1278930"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0" kern="1200" dirty="0"/>
              <a:t>Network service</a:t>
            </a:r>
            <a:endParaRPr lang="en-US" altLang="zh-CN" sz="1200" b="0"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0" kern="1200" dirty="0"/>
              <a:t>resource planning</a:t>
            </a:r>
            <a:endParaRPr lang="en-US" sz="1200" b="0" kern="1200" dirty="0">
              <a:latin typeface="Huawei Sans" panose="020C0503030203020204" pitchFamily="34" charset="0"/>
              <a:sym typeface="Huawei Sans" panose="020C0503030203020204" pitchFamily="34" charset="0"/>
            </a:endParaRPr>
          </a:p>
        </p:txBody>
      </p:sp>
      <p:sp>
        <p:nvSpPr>
          <p:cNvPr id="187" name="任意多边形 186"/>
          <p:cNvSpPr/>
          <p:nvPr/>
        </p:nvSpPr>
        <p:spPr bwMode="gray">
          <a:xfrm>
            <a:off x="2807274" y="4795762"/>
            <a:ext cx="1278930"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Access management design</a:t>
            </a:r>
            <a:endParaRPr lang="en-US" sz="1200" b="0" kern="1200" dirty="0">
              <a:latin typeface="Huawei Sans" panose="020C0503030203020204" pitchFamily="34" charset="0"/>
              <a:sym typeface="Huawei Sans" panose="020C0503030203020204" pitchFamily="34" charset="0"/>
            </a:endParaRPr>
          </a:p>
        </p:txBody>
      </p:sp>
      <p:sp>
        <p:nvSpPr>
          <p:cNvPr id="188" name="任意多边形 187"/>
          <p:cNvSpPr/>
          <p:nvPr/>
        </p:nvSpPr>
        <p:spPr bwMode="gray">
          <a:xfrm>
            <a:off x="4258871"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a:t>Overlay</a:t>
            </a:r>
          </a:p>
          <a:p>
            <a:pPr lvl="0" algn="ctr" defTabSz="533400">
              <a:lnSpc>
                <a:spcPct val="100000"/>
              </a:lnSpc>
              <a:spcBef>
                <a:spcPct val="0"/>
              </a:spcBef>
              <a:spcAft>
                <a:spcPts val="0"/>
              </a:spcAft>
            </a:pPr>
            <a:r>
              <a:rPr sz="1200" b="1" kern="1200"/>
              <a:t>network design</a:t>
            </a:r>
            <a:endParaRPr lang="zh-CN" altLang="en-US" sz="1200" b="1" kern="1200" dirty="0">
              <a:latin typeface="Huawei Sans" panose="020C0503030203020204" pitchFamily="34" charset="0"/>
              <a:sym typeface="Huawei Sans" panose="020C0503030203020204" pitchFamily="34" charset="0"/>
            </a:endParaRPr>
          </a:p>
        </p:txBody>
      </p:sp>
      <p:sp>
        <p:nvSpPr>
          <p:cNvPr id="189" name="任意多边形 188"/>
          <p:cNvSpPr/>
          <p:nvPr/>
        </p:nvSpPr>
        <p:spPr bwMode="gray">
          <a:xfrm>
            <a:off x="4258871" y="2751994"/>
            <a:ext cx="99838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VN design</a:t>
            </a:r>
          </a:p>
        </p:txBody>
      </p:sp>
      <p:sp>
        <p:nvSpPr>
          <p:cNvPr id="190" name="任意多边形 189"/>
          <p:cNvSpPr/>
          <p:nvPr/>
        </p:nvSpPr>
        <p:spPr bwMode="gray">
          <a:xfrm>
            <a:off x="4258871" y="3433544"/>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Policy design</a:t>
            </a:r>
          </a:p>
        </p:txBody>
      </p:sp>
      <p:sp>
        <p:nvSpPr>
          <p:cNvPr id="191" name="任意多边形 190"/>
          <p:cNvSpPr/>
          <p:nvPr/>
        </p:nvSpPr>
        <p:spPr bwMode="gray">
          <a:xfrm>
            <a:off x="4258871" y="4114653"/>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VN access design</a:t>
            </a:r>
          </a:p>
        </p:txBody>
      </p:sp>
      <p:sp>
        <p:nvSpPr>
          <p:cNvPr id="192" name="任意多边形 191"/>
          <p:cNvSpPr/>
          <p:nvPr/>
        </p:nvSpPr>
        <p:spPr bwMode="gray">
          <a:xfrm>
            <a:off x="5429922" y="2077159"/>
            <a:ext cx="1571941"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dirty="0"/>
              <a:t>Admission control and</a:t>
            </a:r>
            <a:endParaRPr lang="en-US" altLang="zh-CN" sz="1200" b="1"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1" kern="1200" dirty="0"/>
              <a:t>free mobility design</a:t>
            </a:r>
          </a:p>
        </p:txBody>
      </p:sp>
      <p:sp>
        <p:nvSpPr>
          <p:cNvPr id="193" name="任意多边形 192"/>
          <p:cNvSpPr/>
          <p:nvPr/>
        </p:nvSpPr>
        <p:spPr bwMode="gray">
          <a:xfrm>
            <a:off x="5429922" y="2751994"/>
            <a:ext cx="157576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User management design</a:t>
            </a:r>
          </a:p>
        </p:txBody>
      </p:sp>
      <p:sp>
        <p:nvSpPr>
          <p:cNvPr id="194" name="任意多边形 193"/>
          <p:cNvSpPr/>
          <p:nvPr/>
        </p:nvSpPr>
        <p:spPr bwMode="gray">
          <a:xfrm>
            <a:off x="5429922" y="3433544"/>
            <a:ext cx="1571940"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Admission control design</a:t>
            </a:r>
          </a:p>
        </p:txBody>
      </p:sp>
      <p:sp>
        <p:nvSpPr>
          <p:cNvPr id="195" name="任意多边形 194"/>
          <p:cNvSpPr/>
          <p:nvPr/>
        </p:nvSpPr>
        <p:spPr bwMode="gray">
          <a:xfrm>
            <a:off x="5429922" y="4114653"/>
            <a:ext cx="1571940"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Free mobility design</a:t>
            </a:r>
          </a:p>
        </p:txBody>
      </p:sp>
      <p:sp>
        <p:nvSpPr>
          <p:cNvPr id="196" name="任意多边形 195"/>
          <p:cNvSpPr/>
          <p:nvPr/>
        </p:nvSpPr>
        <p:spPr bwMode="gray">
          <a:xfrm>
            <a:off x="5429922" y="4795762"/>
            <a:ext cx="157576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Terminal identification design</a:t>
            </a:r>
          </a:p>
        </p:txBody>
      </p:sp>
      <p:sp>
        <p:nvSpPr>
          <p:cNvPr id="197" name="任意多边形 196"/>
          <p:cNvSpPr/>
          <p:nvPr/>
        </p:nvSpPr>
        <p:spPr bwMode="gray">
          <a:xfrm>
            <a:off x="7174530"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1" kern="1200"/>
              <a:t>WLAN design</a:t>
            </a:r>
            <a:endParaRPr lang="zh-CN" altLang="en-US" sz="1200" b="1" kern="1200" dirty="0">
              <a:latin typeface="Huawei Sans" panose="020C0503030203020204" pitchFamily="34" charset="0"/>
              <a:sym typeface="Huawei Sans" panose="020C0503030203020204" pitchFamily="34" charset="0"/>
            </a:endParaRPr>
          </a:p>
        </p:txBody>
      </p:sp>
      <p:sp>
        <p:nvSpPr>
          <p:cNvPr id="198" name="任意多边形 197"/>
          <p:cNvSpPr/>
          <p:nvPr/>
        </p:nvSpPr>
        <p:spPr bwMode="gray">
          <a:xfrm>
            <a:off x="7168377" y="2751994"/>
            <a:ext cx="99838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Networking scheme</a:t>
            </a:r>
            <a:endParaRPr lang="zh-CN" altLang="en-US" sz="1200" b="0" kern="1200" dirty="0">
              <a:latin typeface="Huawei Sans" panose="020C0503030203020204" pitchFamily="34" charset="0"/>
              <a:sym typeface="Huawei Sans" panose="020C0503030203020204" pitchFamily="34" charset="0"/>
            </a:endParaRPr>
          </a:p>
        </p:txBody>
      </p:sp>
      <p:sp>
        <p:nvSpPr>
          <p:cNvPr id="199" name="任意多边形 198"/>
          <p:cNvSpPr/>
          <p:nvPr/>
        </p:nvSpPr>
        <p:spPr bwMode="gray">
          <a:xfrm>
            <a:off x="8345581"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a:t>Egress network design</a:t>
            </a:r>
            <a:endParaRPr lang="zh-CN" altLang="en-US" sz="1200" b="1" kern="1200" dirty="0">
              <a:latin typeface="Huawei Sans" panose="020C0503030203020204" pitchFamily="34" charset="0"/>
              <a:sym typeface="Huawei Sans" panose="020C0503030203020204" pitchFamily="34" charset="0"/>
            </a:endParaRPr>
          </a:p>
        </p:txBody>
      </p:sp>
      <p:sp>
        <p:nvSpPr>
          <p:cNvPr id="200" name="任意多边形 199"/>
          <p:cNvSpPr/>
          <p:nvPr/>
        </p:nvSpPr>
        <p:spPr bwMode="gray">
          <a:xfrm>
            <a:off x="8345580" y="2751994"/>
            <a:ext cx="99838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marL="0" lvl="0" algn="ctr" defTabSz="914034" rtl="0" eaLnBrk="1" latinLnBrk="0" hangingPunct="1">
              <a:lnSpc>
                <a:spcPct val="100000"/>
              </a:lnSpc>
              <a:spcBef>
                <a:spcPct val="0"/>
              </a:spcBef>
              <a:spcAft>
                <a:spcPts val="0"/>
              </a:spcAft>
            </a:pPr>
            <a:r>
              <a:rPr sz="1200" dirty="0"/>
              <a:t>Egress networking design</a:t>
            </a:r>
            <a:endParaRPr lang="zh-CN" altLang="en-US" sz="1200" kern="1200" dirty="0">
              <a:effectLst/>
              <a:latin typeface="Huawei Sans" panose="020C0503030203020204" pitchFamily="34" charset="0"/>
              <a:sym typeface="Huawei Sans" panose="020C0503030203020204" pitchFamily="34" charset="0"/>
            </a:endParaRPr>
          </a:p>
        </p:txBody>
      </p:sp>
      <p:sp>
        <p:nvSpPr>
          <p:cNvPr id="201" name="任意多边形 200"/>
          <p:cNvSpPr/>
          <p:nvPr/>
        </p:nvSpPr>
        <p:spPr bwMode="gray">
          <a:xfrm>
            <a:off x="8345580" y="3433544"/>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marL="0" lvl="0" algn="ctr" defTabSz="914034" rtl="0" eaLnBrk="1" latinLnBrk="0" hangingPunct="1">
              <a:lnSpc>
                <a:spcPct val="100000"/>
              </a:lnSpc>
              <a:spcBef>
                <a:spcPct val="0"/>
              </a:spcBef>
              <a:spcAft>
                <a:spcPts val="0"/>
              </a:spcAft>
            </a:pPr>
            <a:r>
              <a:rPr sz="1200"/>
              <a:t>Hot standby design</a:t>
            </a:r>
            <a:endParaRPr lang="zh-CN" altLang="en-US" sz="1200" kern="1200" dirty="0">
              <a:effectLst/>
              <a:latin typeface="Huawei Sans" panose="020C0503030203020204" pitchFamily="34" charset="0"/>
              <a:sym typeface="Huawei Sans" panose="020C0503030203020204" pitchFamily="34" charset="0"/>
            </a:endParaRPr>
          </a:p>
        </p:txBody>
      </p:sp>
      <p:sp>
        <p:nvSpPr>
          <p:cNvPr id="202" name="任意多边形 201"/>
          <p:cNvSpPr/>
          <p:nvPr/>
        </p:nvSpPr>
        <p:spPr bwMode="gray">
          <a:xfrm>
            <a:off x="8345580" y="4114653"/>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marL="0" lvl="0" algn="ctr" defTabSz="914034" rtl="0" eaLnBrk="1" latinLnBrk="0" hangingPunct="1">
              <a:lnSpc>
                <a:spcPct val="100000"/>
              </a:lnSpc>
              <a:spcBef>
                <a:spcPct val="0"/>
              </a:spcBef>
              <a:spcAft>
                <a:spcPts val="0"/>
              </a:spcAft>
            </a:pPr>
            <a:r>
              <a:rPr sz="1200" dirty="0"/>
              <a:t>Egress </a:t>
            </a:r>
            <a:r>
              <a:rPr sz="1200" dirty="0" smtClean="0"/>
              <a:t>rout</a:t>
            </a:r>
            <a:r>
              <a:rPr lang="en-US" sz="1200" dirty="0" smtClean="0"/>
              <a:t>ing</a:t>
            </a:r>
            <a:r>
              <a:rPr sz="1200" dirty="0" smtClean="0"/>
              <a:t> </a:t>
            </a:r>
            <a:r>
              <a:rPr sz="1200" dirty="0"/>
              <a:t>design</a:t>
            </a:r>
            <a:endParaRPr lang="zh-CN" altLang="en-US" sz="1200" kern="1200" dirty="0">
              <a:effectLst/>
              <a:latin typeface="Huawei Sans" panose="020C0503030203020204" pitchFamily="34" charset="0"/>
              <a:sym typeface="Huawei Sans" panose="020C0503030203020204" pitchFamily="34" charset="0"/>
            </a:endParaRPr>
          </a:p>
        </p:txBody>
      </p:sp>
      <p:sp>
        <p:nvSpPr>
          <p:cNvPr id="203" name="任意多边形 202"/>
          <p:cNvSpPr/>
          <p:nvPr/>
        </p:nvSpPr>
        <p:spPr bwMode="gray">
          <a:xfrm>
            <a:off x="8345580" y="4795762"/>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marL="0" lvl="0" algn="ctr" defTabSz="914034" rtl="0" eaLnBrk="1" latinLnBrk="0" hangingPunct="1">
              <a:lnSpc>
                <a:spcPct val="100000"/>
              </a:lnSpc>
              <a:spcBef>
                <a:spcPct val="0"/>
              </a:spcBef>
              <a:spcAft>
                <a:spcPts val="0"/>
              </a:spcAft>
            </a:pPr>
            <a:r>
              <a:rPr sz="1200"/>
              <a:t>Security zone design</a:t>
            </a:r>
            <a:endParaRPr lang="zh-CN" altLang="en-US" sz="1200" kern="1200" dirty="0">
              <a:effectLst/>
              <a:latin typeface="Huawei Sans" panose="020C0503030203020204" pitchFamily="34" charset="0"/>
              <a:sym typeface="Huawei Sans" panose="020C0503030203020204" pitchFamily="34" charset="0"/>
            </a:endParaRPr>
          </a:p>
        </p:txBody>
      </p:sp>
      <p:sp>
        <p:nvSpPr>
          <p:cNvPr id="204" name="任意多边形 203"/>
          <p:cNvSpPr/>
          <p:nvPr/>
        </p:nvSpPr>
        <p:spPr bwMode="gray">
          <a:xfrm>
            <a:off x="8345580" y="5476871"/>
            <a:ext cx="998384" cy="499192"/>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marL="0" lvl="0" algn="ctr" defTabSz="914034" rtl="0" eaLnBrk="1" latinLnBrk="0" hangingPunct="1">
              <a:lnSpc>
                <a:spcPct val="100000"/>
              </a:lnSpc>
              <a:spcBef>
                <a:spcPct val="0"/>
              </a:spcBef>
              <a:spcAft>
                <a:spcPts val="0"/>
              </a:spcAft>
            </a:pPr>
            <a:r>
              <a:rPr sz="1200" dirty="0"/>
              <a:t>Security policy design</a:t>
            </a:r>
            <a:endParaRPr lang="zh-CN" altLang="en-US" sz="1200" kern="1200" dirty="0">
              <a:effectLst/>
              <a:latin typeface="Huawei Sans" panose="020C0503030203020204" pitchFamily="34" charset="0"/>
              <a:sym typeface="Huawei Sans" panose="020C0503030203020204" pitchFamily="34" charset="0"/>
            </a:endParaRPr>
          </a:p>
        </p:txBody>
      </p:sp>
      <p:sp>
        <p:nvSpPr>
          <p:cNvPr id="205" name="任意多边形 204"/>
          <p:cNvSpPr/>
          <p:nvPr/>
        </p:nvSpPr>
        <p:spPr bwMode="gray">
          <a:xfrm>
            <a:off x="9516632" y="2077159"/>
            <a:ext cx="998384"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1" kern="1200" dirty="0"/>
              <a:t>Network security and</a:t>
            </a:r>
            <a:endParaRPr lang="en-US" altLang="zh-CN" sz="1200" b="1"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lang="en-US" sz="1200" b="1" kern="1200" dirty="0" err="1" smtClean="0"/>
              <a:t>QoS</a:t>
            </a:r>
            <a:r>
              <a:rPr lang="en-US" sz="1200" b="1" kern="1200" dirty="0" smtClean="0"/>
              <a:t> </a:t>
            </a:r>
            <a:r>
              <a:rPr sz="1200" b="1" kern="1200" dirty="0" smtClean="0"/>
              <a:t>design</a:t>
            </a:r>
            <a:endParaRPr lang="zh-CN" altLang="en-US" sz="1200" b="1" kern="1200" dirty="0">
              <a:latin typeface="Huawei Sans" panose="020C0503030203020204" pitchFamily="34" charset="0"/>
              <a:sym typeface="Huawei Sans" panose="020C0503030203020204" pitchFamily="34" charset="0"/>
            </a:endParaRPr>
          </a:p>
        </p:txBody>
      </p:sp>
      <p:sp>
        <p:nvSpPr>
          <p:cNvPr id="206" name="任意多边形 205"/>
          <p:cNvSpPr/>
          <p:nvPr/>
        </p:nvSpPr>
        <p:spPr bwMode="gray">
          <a:xfrm>
            <a:off x="9519010" y="2751994"/>
            <a:ext cx="998384"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Egress security</a:t>
            </a:r>
            <a:endParaRPr lang="zh-CN" altLang="en-US" sz="1200" b="0" kern="1200" dirty="0">
              <a:latin typeface="Huawei Sans" panose="020C0503030203020204" pitchFamily="34" charset="0"/>
              <a:sym typeface="Huawei Sans" panose="020C0503030203020204" pitchFamily="34" charset="0"/>
            </a:endParaRPr>
          </a:p>
        </p:txBody>
      </p:sp>
      <p:sp>
        <p:nvSpPr>
          <p:cNvPr id="207" name="任意多边形 206"/>
          <p:cNvSpPr/>
          <p:nvPr/>
        </p:nvSpPr>
        <p:spPr bwMode="gray">
          <a:xfrm>
            <a:off x="9519010" y="3433544"/>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Intranet security</a:t>
            </a:r>
            <a:endParaRPr lang="zh-CN" altLang="en-US" sz="1200" b="0" kern="1200" dirty="0">
              <a:latin typeface="Huawei Sans" panose="020C0503030203020204" pitchFamily="34" charset="0"/>
              <a:sym typeface="Huawei Sans" panose="020C0503030203020204" pitchFamily="34" charset="0"/>
            </a:endParaRPr>
          </a:p>
        </p:txBody>
      </p:sp>
      <p:sp>
        <p:nvSpPr>
          <p:cNvPr id="208" name="任意多边形 207"/>
          <p:cNvSpPr/>
          <p:nvPr/>
        </p:nvSpPr>
        <p:spPr bwMode="gray">
          <a:xfrm>
            <a:off x="9519010" y="4114653"/>
            <a:ext cx="998384"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a:t>QoS design</a:t>
            </a:r>
            <a:endParaRPr lang="zh-CN" altLang="en-US" sz="1200" b="0" kern="1200" dirty="0">
              <a:latin typeface="Huawei Sans" panose="020C0503030203020204" pitchFamily="34" charset="0"/>
              <a:sym typeface="Huawei Sans" panose="020C0503030203020204" pitchFamily="34" charset="0"/>
            </a:endParaRPr>
          </a:p>
        </p:txBody>
      </p:sp>
      <p:sp>
        <p:nvSpPr>
          <p:cNvPr id="209" name="任意多边形 208"/>
          <p:cNvSpPr/>
          <p:nvPr/>
        </p:nvSpPr>
        <p:spPr bwMode="gray">
          <a:xfrm>
            <a:off x="10687682" y="2077159"/>
            <a:ext cx="1040758" cy="580316"/>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a:solidFill>
            <a:srgbClr val="56C4D2"/>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1" kern="1200"/>
              <a:t>O&amp;M design</a:t>
            </a:r>
            <a:endParaRPr lang="zh-CN" altLang="en-US" sz="1200" b="1" kern="1200" dirty="0">
              <a:latin typeface="Huawei Sans" panose="020C0503030203020204" pitchFamily="34" charset="0"/>
              <a:sym typeface="Huawei Sans" panose="020C0503030203020204" pitchFamily="34" charset="0"/>
            </a:endParaRPr>
          </a:p>
        </p:txBody>
      </p:sp>
      <p:sp>
        <p:nvSpPr>
          <p:cNvPr id="210" name="任意多边形 209"/>
          <p:cNvSpPr/>
          <p:nvPr/>
        </p:nvSpPr>
        <p:spPr bwMode="gray">
          <a:xfrm>
            <a:off x="10686981" y="2751994"/>
            <a:ext cx="1040758" cy="576441"/>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100000"/>
              </a:lnSpc>
              <a:spcBef>
                <a:spcPct val="0"/>
              </a:spcBef>
              <a:spcAft>
                <a:spcPts val="0"/>
              </a:spcAft>
            </a:pPr>
            <a:r>
              <a:rPr sz="1200" b="0" kern="1200" dirty="0"/>
              <a:t>Infrastructure </a:t>
            </a:r>
            <a:r>
              <a:rPr sz="1200" b="0" kern="1200" dirty="0" smtClean="0"/>
              <a:t>network</a:t>
            </a:r>
            <a:endParaRPr lang="en-US" altLang="zh-CN" sz="1200" b="0" kern="1200" dirty="0" smtClean="0">
              <a:latin typeface="Huawei Sans" panose="020C0503030203020204" pitchFamily="34" charset="0"/>
              <a:sym typeface="Huawei Sans" panose="020C0503030203020204" pitchFamily="34" charset="0"/>
            </a:endParaRPr>
          </a:p>
          <a:p>
            <a:pPr lvl="0" algn="ctr" defTabSz="533400">
              <a:lnSpc>
                <a:spcPct val="100000"/>
              </a:lnSpc>
              <a:spcBef>
                <a:spcPct val="0"/>
              </a:spcBef>
              <a:spcAft>
                <a:spcPts val="0"/>
              </a:spcAft>
            </a:pPr>
            <a:r>
              <a:rPr sz="1200" b="0" kern="1200" dirty="0"/>
              <a:t>O&amp;M design</a:t>
            </a:r>
            <a:endParaRPr lang="zh-CN" altLang="en-US" sz="1200" b="0" kern="1200" dirty="0">
              <a:latin typeface="Huawei Sans" panose="020C0503030203020204" pitchFamily="34" charset="0"/>
              <a:sym typeface="Huawei Sans" panose="020C0503030203020204" pitchFamily="34" charset="0"/>
            </a:endParaRPr>
          </a:p>
        </p:txBody>
      </p:sp>
      <p:sp>
        <p:nvSpPr>
          <p:cNvPr id="211" name="任意多边形 210"/>
          <p:cNvSpPr/>
          <p:nvPr/>
        </p:nvSpPr>
        <p:spPr bwMode="gray">
          <a:xfrm>
            <a:off x="10686981" y="3433544"/>
            <a:ext cx="1040758" cy="576000"/>
          </a:xfrm>
          <a:custGeom>
            <a:avLst/>
            <a:gdLst>
              <a:gd name="connsiteX0" fmla="*/ 0 w 998384"/>
              <a:gd name="connsiteY0" fmla="*/ 0 h 499192"/>
              <a:gd name="connsiteX1" fmla="*/ 998384 w 998384"/>
              <a:gd name="connsiteY1" fmla="*/ 0 h 499192"/>
              <a:gd name="connsiteX2" fmla="*/ 998384 w 998384"/>
              <a:gd name="connsiteY2" fmla="*/ 499192 h 499192"/>
              <a:gd name="connsiteX3" fmla="*/ 0 w 998384"/>
              <a:gd name="connsiteY3" fmla="*/ 499192 h 499192"/>
              <a:gd name="connsiteX4" fmla="*/ 0 w 998384"/>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384" h="499192">
                <a:moveTo>
                  <a:pt x="0" y="0"/>
                </a:moveTo>
                <a:lnTo>
                  <a:pt x="998384" y="0"/>
                </a:lnTo>
                <a:lnTo>
                  <a:pt x="998384" y="499192"/>
                </a:lnTo>
                <a:lnTo>
                  <a:pt x="0" y="499192"/>
                </a:lnTo>
                <a:lnTo>
                  <a:pt x="0" y="0"/>
                </a:lnTo>
                <a:close/>
              </a:path>
            </a:pathLst>
          </a:cu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533400">
              <a:lnSpc>
                <a:spcPct val="90000"/>
              </a:lnSpc>
              <a:spcBef>
                <a:spcPct val="0"/>
              </a:spcBef>
              <a:spcAft>
                <a:spcPct val="35000"/>
              </a:spcAft>
            </a:pPr>
            <a:r>
              <a:rPr sz="1200" b="0" kern="1200" dirty="0"/>
              <a:t>Intelligent O&amp;M design</a:t>
            </a:r>
            <a:endParaRPr lang="zh-CN" altLang="en-US" sz="1200" b="0" kern="1200" dirty="0">
              <a:latin typeface="Huawei Sans" panose="020C0503030203020204" pitchFamily="34" charset="0"/>
              <a:sym typeface="Huawei Sans" panose="020C0503030203020204" pitchFamily="34" charset="0"/>
            </a:endParaRPr>
          </a:p>
        </p:txBody>
      </p:sp>
      <p:sp>
        <p:nvSpPr>
          <p:cNvPr id="76" name="任意多边形 75"/>
          <p:cNvSpPr/>
          <p:nvPr/>
        </p:nvSpPr>
        <p:spPr bwMode="gray">
          <a:xfrm flipH="1">
            <a:off x="1573499" y="1867498"/>
            <a:ext cx="4625623" cy="209660"/>
          </a:xfrm>
          <a:custGeom>
            <a:avLst/>
            <a:gdLst/>
            <a:ahLst/>
            <a:cxnLst/>
            <a:rect l="0" t="0" r="0" b="0"/>
            <a:pathLst>
              <a:path>
                <a:moveTo>
                  <a:pt x="0" y="0"/>
                </a:moveTo>
                <a:lnTo>
                  <a:pt x="0" y="104830"/>
                </a:lnTo>
                <a:lnTo>
                  <a:pt x="4832180" y="104830"/>
                </a:lnTo>
                <a:lnTo>
                  <a:pt x="4832180"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77" name="任意多边形 76"/>
          <p:cNvSpPr/>
          <p:nvPr/>
        </p:nvSpPr>
        <p:spPr bwMode="gray">
          <a:xfrm flipH="1">
            <a:off x="2781543" y="1867498"/>
            <a:ext cx="3417579" cy="209660"/>
          </a:xfrm>
          <a:custGeom>
            <a:avLst/>
            <a:gdLst/>
            <a:ahLst/>
            <a:cxnLst/>
            <a:rect l="0" t="0" r="0" b="0"/>
            <a:pathLst>
              <a:path>
                <a:moveTo>
                  <a:pt x="0" y="0"/>
                </a:moveTo>
                <a:lnTo>
                  <a:pt x="0" y="104830"/>
                </a:lnTo>
                <a:lnTo>
                  <a:pt x="3624135" y="104830"/>
                </a:lnTo>
                <a:lnTo>
                  <a:pt x="3624135"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78" name="任意多边形 77"/>
          <p:cNvSpPr/>
          <p:nvPr/>
        </p:nvSpPr>
        <p:spPr bwMode="gray">
          <a:xfrm flipH="1">
            <a:off x="3989588" y="1867498"/>
            <a:ext cx="2209534" cy="209660"/>
          </a:xfrm>
          <a:custGeom>
            <a:avLst/>
            <a:gdLst/>
            <a:ahLst/>
            <a:cxnLst/>
            <a:rect l="0" t="0" r="0" b="0"/>
            <a:pathLst>
              <a:path>
                <a:moveTo>
                  <a:pt x="0" y="0"/>
                </a:moveTo>
                <a:lnTo>
                  <a:pt x="0" y="104830"/>
                </a:lnTo>
                <a:lnTo>
                  <a:pt x="2416090" y="104830"/>
                </a:lnTo>
                <a:lnTo>
                  <a:pt x="2416090"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79" name="任意多边形 78"/>
          <p:cNvSpPr/>
          <p:nvPr/>
        </p:nvSpPr>
        <p:spPr bwMode="gray">
          <a:xfrm flipH="1">
            <a:off x="4796529" y="1867498"/>
            <a:ext cx="1402593" cy="209660"/>
          </a:xfrm>
          <a:custGeom>
            <a:avLst/>
            <a:gdLst/>
            <a:ahLst/>
            <a:cxnLst/>
            <a:rect l="0" t="0" r="0" b="0"/>
            <a:pathLst>
              <a:path>
                <a:moveTo>
                  <a:pt x="0" y="0"/>
                </a:moveTo>
                <a:lnTo>
                  <a:pt x="0" y="104830"/>
                </a:lnTo>
                <a:lnTo>
                  <a:pt x="1208045" y="104830"/>
                </a:lnTo>
                <a:lnTo>
                  <a:pt x="1208045" y="209660"/>
                </a:lnTo>
              </a:path>
            </a:pathLst>
          </a:custGeom>
          <a:noFill/>
          <a:ln>
            <a:solidFill>
              <a:srgbClr val="30B5C5"/>
            </a:solidFill>
          </a:ln>
        </p:spPr>
        <p:style>
          <a:lnRef idx="2">
            <a:scrgbClr r="0" g="0" b="0"/>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78" name="任意多边形 177"/>
          <p:cNvSpPr/>
          <p:nvPr/>
        </p:nvSpPr>
        <p:spPr bwMode="gray">
          <a:xfrm>
            <a:off x="5142540" y="1498471"/>
            <a:ext cx="2133298" cy="410173"/>
          </a:xfrm>
          <a:custGeom>
            <a:avLst/>
            <a:gdLst>
              <a:gd name="connsiteX0" fmla="*/ 0 w 2133298"/>
              <a:gd name="connsiteY0" fmla="*/ 0 h 499192"/>
              <a:gd name="connsiteX1" fmla="*/ 2133298 w 2133298"/>
              <a:gd name="connsiteY1" fmla="*/ 0 h 499192"/>
              <a:gd name="connsiteX2" fmla="*/ 2133298 w 2133298"/>
              <a:gd name="connsiteY2" fmla="*/ 499192 h 499192"/>
              <a:gd name="connsiteX3" fmla="*/ 0 w 2133298"/>
              <a:gd name="connsiteY3" fmla="*/ 499192 h 499192"/>
              <a:gd name="connsiteX4" fmla="*/ 0 w 2133298"/>
              <a:gd name="connsiteY4" fmla="*/ 0 h 499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298" h="499192">
                <a:moveTo>
                  <a:pt x="0" y="0"/>
                </a:moveTo>
                <a:lnTo>
                  <a:pt x="2133298" y="0"/>
                </a:lnTo>
                <a:lnTo>
                  <a:pt x="2133298" y="499192"/>
                </a:lnTo>
                <a:lnTo>
                  <a:pt x="0" y="499192"/>
                </a:lnTo>
                <a:lnTo>
                  <a:pt x="0" y="0"/>
                </a:lnTo>
                <a:close/>
              </a:path>
            </a:pathLst>
          </a:custGeom>
          <a:solidFill>
            <a:srgbClr val="30B5C5"/>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36000" tIns="0" rIns="36000" bIns="36000" numCol="1" spcCol="1270" anchor="ctr" anchorCtr="0">
            <a:noAutofit/>
          </a:bodyPr>
          <a:lstStyle/>
          <a:p>
            <a:pPr lvl="0" algn="ctr" defTabSz="711200">
              <a:lnSpc>
                <a:spcPct val="100000"/>
              </a:lnSpc>
              <a:spcBef>
                <a:spcPct val="0"/>
              </a:spcBef>
              <a:spcAft>
                <a:spcPts val="0"/>
              </a:spcAft>
            </a:pPr>
            <a:r>
              <a:rPr sz="1200" b="1" kern="1200" dirty="0"/>
              <a:t>Virtualized campus network design</a:t>
            </a:r>
            <a:endParaRPr lang="zh-CN" altLang="en-US" sz="1200" b="1" kern="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11881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smtClean="0">
                <a:solidFill>
                  <a:schemeClr val="bg1">
                    <a:lumMod val="50000"/>
                  </a:schemeClr>
                </a:solidFill>
              </a:rPr>
              <a:t>CloudCampus</a:t>
            </a:r>
            <a:r>
              <a:rPr lang="en-US" altLang="zh-CN" sz="1800" dirty="0" smtClean="0">
                <a:solidFill>
                  <a:schemeClr val="bg1">
                    <a:lumMod val="50000"/>
                  </a:schemeClr>
                </a:solidFill>
              </a:rPr>
              <a:t> Solution and Virtualized Campus Network Overview</a:t>
            </a:r>
          </a:p>
          <a:p>
            <a:r>
              <a:rPr lang="en-US" altLang="zh-CN" sz="1800" b="1" dirty="0"/>
              <a:t>Network Architecture Design</a:t>
            </a:r>
          </a:p>
          <a:p>
            <a:r>
              <a:rPr lang="en-US" altLang="zh-CN" sz="1800" dirty="0" smtClean="0">
                <a:solidFill>
                  <a:schemeClr val="bg1">
                    <a:lumMod val="50000"/>
                  </a:schemeClr>
                </a:solidFill>
              </a:rPr>
              <a:t>Underlay Network Design</a:t>
            </a:r>
          </a:p>
          <a:p>
            <a:r>
              <a:rPr lang="en-US" altLang="zh-CN" sz="1800" dirty="0" smtClean="0">
                <a:solidFill>
                  <a:schemeClr val="bg1">
                    <a:lumMod val="50000"/>
                  </a:schemeClr>
                </a:solidFill>
              </a:rPr>
              <a:t>Fabric and Overlay Network Design</a:t>
            </a:r>
          </a:p>
          <a:p>
            <a:r>
              <a:rPr lang="en-US" altLang="zh-CN" sz="1800" dirty="0" smtClean="0">
                <a:solidFill>
                  <a:schemeClr val="bg1">
                    <a:lumMod val="50000"/>
                  </a:schemeClr>
                </a:solidFill>
              </a:rPr>
              <a:t>Admission Control and Free Mobility Design</a:t>
            </a:r>
          </a:p>
          <a:p>
            <a:r>
              <a:rPr lang="en-US" altLang="zh-CN" sz="1800" dirty="0" smtClean="0">
                <a:solidFill>
                  <a:schemeClr val="bg1">
                    <a:lumMod val="50000"/>
                  </a:schemeClr>
                </a:solidFill>
              </a:rPr>
              <a:t>WLAN Design</a:t>
            </a:r>
          </a:p>
          <a:p>
            <a:r>
              <a:rPr lang="en-US" altLang="zh-CN" sz="1800" dirty="0" smtClean="0">
                <a:solidFill>
                  <a:schemeClr val="bg1">
                    <a:lumMod val="50000"/>
                  </a:schemeClr>
                </a:solidFill>
              </a:rPr>
              <a:t>Egress Network Design</a:t>
            </a:r>
          </a:p>
          <a:p>
            <a:r>
              <a:rPr lang="en-US" altLang="zh-CN" sz="1800" dirty="0" smtClean="0">
                <a:solidFill>
                  <a:schemeClr val="bg1">
                    <a:lumMod val="50000"/>
                  </a:schemeClr>
                </a:solidFill>
              </a:rPr>
              <a:t>Network Security and </a:t>
            </a:r>
            <a:r>
              <a:rPr lang="en-US" altLang="zh-CN" sz="1800" dirty="0" err="1" smtClean="0">
                <a:solidFill>
                  <a:schemeClr val="bg1">
                    <a:lumMod val="50000"/>
                  </a:schemeClr>
                </a:solidFill>
              </a:rPr>
              <a:t>QoS</a:t>
            </a:r>
            <a:r>
              <a:rPr lang="en-US" altLang="zh-CN" sz="1800" dirty="0" smtClean="0">
                <a:solidFill>
                  <a:schemeClr val="bg1">
                    <a:lumMod val="50000"/>
                  </a:schemeClr>
                </a:solidFill>
              </a:rPr>
              <a:t> Design</a:t>
            </a:r>
          </a:p>
          <a:p>
            <a:r>
              <a:rPr lang="en-US" altLang="zh-CN" sz="1800" dirty="0" smtClean="0">
                <a:solidFill>
                  <a:schemeClr val="bg1">
                    <a:lumMod val="50000"/>
                  </a:schemeClr>
                </a:solidFill>
              </a:rPr>
              <a:t>O&amp;M Design</a:t>
            </a:r>
            <a:endParaRPr lang="en-US" altLang="zh-CN" sz="18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4605093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Network Architecture Design Overview</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bwMode="gray">
          <a:xfrm>
            <a:off x="5870406" y="1417830"/>
            <a:ext cx="5878681" cy="4509726"/>
          </a:xfrm>
        </p:spPr>
        <p:txBody>
          <a:bodyPr/>
          <a:lstStyle/>
          <a:p>
            <a:r>
              <a:rPr lang="en-US" sz="1600" smtClean="0"/>
              <a:t>Overall design principles:</a:t>
            </a:r>
          </a:p>
          <a:p>
            <a:pPr lvl="1"/>
            <a:r>
              <a:rPr lang="en-US" sz="1400" smtClean="0"/>
              <a:t>Tree and ring(Core devices) network topologies</a:t>
            </a:r>
          </a:p>
          <a:p>
            <a:r>
              <a:rPr lang="en-US" sz="1600" smtClean="0"/>
              <a:t>Reliability considerations:</a:t>
            </a:r>
          </a:p>
          <a:p>
            <a:pPr lvl="1"/>
            <a:r>
              <a:rPr lang="en-US" sz="1400" smtClean="0"/>
              <a:t>High reliability of nodes: CSS, iStack, and hot standby (AC, firewall, etc.)</a:t>
            </a:r>
          </a:p>
          <a:p>
            <a:pPr lvl="1"/>
            <a:r>
              <a:rPr lang="en-US" sz="1400" smtClean="0"/>
              <a:t>High reliability of links: redundant links and Eth-Trunk</a:t>
            </a:r>
          </a:p>
          <a:p>
            <a:r>
              <a:rPr lang="en-US" sz="1600" smtClean="0"/>
              <a:t>Network layer design principles:</a:t>
            </a:r>
          </a:p>
          <a:p>
            <a:pPr lvl="1"/>
            <a:r>
              <a:rPr lang="en-US" sz="1400" smtClean="0"/>
              <a:t>Two-layer networking: The network layers are simple, and faults are easy to locate.</a:t>
            </a:r>
          </a:p>
          <a:p>
            <a:pPr lvl="1"/>
            <a:r>
              <a:rPr lang="en-US" sz="1400" smtClean="0"/>
              <a:t>Three-layer networking: applies to campuses with multiple buildings or regions.</a:t>
            </a:r>
            <a:endParaRPr lang="en-US" altLang="zh-CN" sz="1400" dirty="0">
              <a:sym typeface="Huawei Sans" panose="020C0503030203020204" pitchFamily="34" charset="0"/>
            </a:endParaRPr>
          </a:p>
        </p:txBody>
      </p:sp>
      <p:cxnSp>
        <p:nvCxnSpPr>
          <p:cNvPr id="8" name="Straight Connector 79"/>
          <p:cNvCxnSpPr/>
          <p:nvPr/>
        </p:nvCxnSpPr>
        <p:spPr bwMode="gray">
          <a:xfrm flipH="1">
            <a:off x="3581378" y="268630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3884728" y="2688532"/>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a:off x="2755793" y="2623836"/>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3144005" y="2568613"/>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flipV="1">
            <a:off x="2388566" y="2626059"/>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76"/>
          <p:cNvCxnSpPr/>
          <p:nvPr/>
        </p:nvCxnSpPr>
        <p:spPr bwMode="gray">
          <a:xfrm>
            <a:off x="670817" y="2391386"/>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77"/>
          <p:cNvCxnSpPr/>
          <p:nvPr/>
        </p:nvCxnSpPr>
        <p:spPr bwMode="gray">
          <a:xfrm>
            <a:off x="754062" y="1496273"/>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78"/>
          <p:cNvCxnSpPr/>
          <p:nvPr/>
        </p:nvCxnSpPr>
        <p:spPr bwMode="gray">
          <a:xfrm>
            <a:off x="670817" y="3554222"/>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80"/>
          <p:cNvCxnSpPr/>
          <p:nvPr/>
        </p:nvCxnSpPr>
        <p:spPr bwMode="gray">
          <a:xfrm>
            <a:off x="670817" y="4243239"/>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81"/>
          <p:cNvCxnSpPr/>
          <p:nvPr/>
        </p:nvCxnSpPr>
        <p:spPr bwMode="gray">
          <a:xfrm>
            <a:off x="670817" y="5443194"/>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82"/>
          <p:cNvCxnSpPr/>
          <p:nvPr/>
        </p:nvCxnSpPr>
        <p:spPr bwMode="gray">
          <a:xfrm>
            <a:off x="670817" y="5943757"/>
            <a:ext cx="4788000"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3" cstate="print"/>
          <a:stretch>
            <a:fillRect/>
          </a:stretch>
        </p:blipFill>
        <p:spPr bwMode="gray">
          <a:xfrm>
            <a:off x="4394743" y="5143311"/>
            <a:ext cx="335297" cy="274335"/>
          </a:xfrm>
          <a:prstGeom prst="rect">
            <a:avLst/>
          </a:prstGeom>
        </p:spPr>
      </p:pic>
      <p:cxnSp>
        <p:nvCxnSpPr>
          <p:cNvPr id="20" name="Straight Connector 74"/>
          <p:cNvCxnSpPr>
            <a:stCxn id="19" idx="0"/>
            <a:endCxn id="49" idx="2"/>
          </p:cNvCxnSpPr>
          <p:nvPr/>
        </p:nvCxnSpPr>
        <p:spPr bwMode="gray">
          <a:xfrm flipV="1">
            <a:off x="4562392" y="4911214"/>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105" descr="AP.png"/>
          <p:cNvPicPr>
            <a:picLocks noChangeAspect="1"/>
          </p:cNvPicPr>
          <p:nvPr/>
        </p:nvPicPr>
        <p:blipFill>
          <a:blip r:embed="rId3" cstate="print"/>
          <a:stretch>
            <a:fillRect/>
          </a:stretch>
        </p:blipFill>
        <p:spPr bwMode="gray">
          <a:xfrm>
            <a:off x="2380177" y="5143311"/>
            <a:ext cx="335297" cy="274335"/>
          </a:xfrm>
          <a:prstGeom prst="rect">
            <a:avLst/>
          </a:prstGeom>
        </p:spPr>
      </p:pic>
      <p:pic>
        <p:nvPicPr>
          <p:cNvPr id="22" name="图片 86" descr="核心交换机.png"/>
          <p:cNvPicPr>
            <a:picLocks noChangeAspect="1"/>
          </p:cNvPicPr>
          <p:nvPr/>
        </p:nvPicPr>
        <p:blipFill>
          <a:blip r:embed="rId4" cstate="print"/>
          <a:stretch>
            <a:fillRect/>
          </a:stretch>
        </p:blipFill>
        <p:spPr bwMode="gray">
          <a:xfrm>
            <a:off x="2566695" y="2852058"/>
            <a:ext cx="335297" cy="274335"/>
          </a:xfrm>
          <a:prstGeom prst="rect">
            <a:avLst/>
          </a:prstGeom>
        </p:spPr>
      </p:pic>
      <p:pic>
        <p:nvPicPr>
          <p:cNvPr id="23" name="图片 86" descr="核心交换机.png"/>
          <p:cNvPicPr>
            <a:picLocks noChangeAspect="1"/>
          </p:cNvPicPr>
          <p:nvPr/>
        </p:nvPicPr>
        <p:blipFill>
          <a:blip r:embed="rId4" cstate="print"/>
          <a:stretch>
            <a:fillRect/>
          </a:stretch>
        </p:blipFill>
        <p:spPr bwMode="gray">
          <a:xfrm>
            <a:off x="3388417" y="2852058"/>
            <a:ext cx="335297" cy="274335"/>
          </a:xfrm>
          <a:prstGeom prst="rect">
            <a:avLst/>
          </a:prstGeom>
        </p:spPr>
      </p:pic>
      <p:cxnSp>
        <p:nvCxnSpPr>
          <p:cNvPr id="24" name="Straight Connector 13"/>
          <p:cNvCxnSpPr>
            <a:stCxn id="22" idx="3"/>
            <a:endCxn id="23" idx="1"/>
          </p:cNvCxnSpPr>
          <p:nvPr/>
        </p:nvCxnSpPr>
        <p:spPr bwMode="gray">
          <a:xfrm>
            <a:off x="2901992" y="2989226"/>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1561415" y="3754819"/>
            <a:ext cx="335297" cy="274335"/>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2381164" y="3754819"/>
            <a:ext cx="335297" cy="274335"/>
          </a:xfrm>
          <a:prstGeom prst="rect">
            <a:avLst/>
          </a:prstGeom>
        </p:spPr>
      </p:pic>
      <p:cxnSp>
        <p:nvCxnSpPr>
          <p:cNvPr id="27" name="Straight Connector 16"/>
          <p:cNvCxnSpPr>
            <a:stCxn id="25" idx="3"/>
            <a:endCxn id="26" idx="1"/>
          </p:cNvCxnSpPr>
          <p:nvPr/>
        </p:nvCxnSpPr>
        <p:spPr bwMode="gray">
          <a:xfrm>
            <a:off x="1896712" y="3891987"/>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8" name="Straight Connector 19"/>
          <p:cNvCxnSpPr/>
          <p:nvPr/>
        </p:nvCxnSpPr>
        <p:spPr bwMode="gray">
          <a:xfrm>
            <a:off x="3474101" y="6066867"/>
            <a:ext cx="26848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29" name="TextBox 20"/>
          <p:cNvSpPr txBox="1"/>
          <p:nvPr/>
        </p:nvSpPr>
        <p:spPr bwMode="gray">
          <a:xfrm>
            <a:off x="3742583" y="5926339"/>
            <a:ext cx="1223412" cy="276999"/>
          </a:xfrm>
          <a:prstGeom prst="rect">
            <a:avLst/>
          </a:prstGeom>
          <a:noFill/>
        </p:spPr>
        <p:txBody>
          <a:bodyPr wrap="none" rtlCol="0">
            <a:spAutoFit/>
          </a:bodyPr>
          <a:lstStyle/>
          <a:p>
            <a:pPr fontAlgn="ctr"/>
            <a:r>
              <a:rPr lang="en-US" sz="1200" dirty="0" err="1" smtClean="0">
                <a:latin typeface="Huawei Sans" panose="020C0503030203020204" pitchFamily="34" charset="0"/>
              </a:rPr>
              <a:t>iStack</a:t>
            </a:r>
            <a:r>
              <a:rPr lang="en-US" sz="1200" dirty="0" smtClean="0">
                <a:latin typeface="Huawei Sans" panose="020C0503030203020204" pitchFamily="34" charset="0"/>
              </a:rPr>
              <a:t>/CSS link</a:t>
            </a:r>
            <a:endParaRPr lang="en-US" sz="1200" dirty="0">
              <a:latin typeface="Huawei Sans" panose="020C0503030203020204" pitchFamily="34" charset="0"/>
            </a:endParaRPr>
          </a:p>
        </p:txBody>
      </p:sp>
      <p:pic>
        <p:nvPicPr>
          <p:cNvPr id="30" name="图片 87" descr="汇聚交换机.png"/>
          <p:cNvPicPr>
            <a:picLocks noChangeAspect="1"/>
          </p:cNvPicPr>
          <p:nvPr/>
        </p:nvPicPr>
        <p:blipFill>
          <a:blip r:embed="rId5" cstate="print"/>
          <a:stretch>
            <a:fillRect/>
          </a:stretch>
        </p:blipFill>
        <p:spPr bwMode="gray">
          <a:xfrm>
            <a:off x="3574934" y="3754819"/>
            <a:ext cx="335297" cy="274335"/>
          </a:xfrm>
          <a:prstGeom prst="rect">
            <a:avLst/>
          </a:prstGeom>
        </p:spPr>
      </p:pic>
      <p:pic>
        <p:nvPicPr>
          <p:cNvPr id="31" name="图片 87" descr="汇聚交换机.png"/>
          <p:cNvPicPr>
            <a:picLocks noChangeAspect="1"/>
          </p:cNvPicPr>
          <p:nvPr/>
        </p:nvPicPr>
        <p:blipFill>
          <a:blip r:embed="rId5" cstate="print"/>
          <a:stretch>
            <a:fillRect/>
          </a:stretch>
        </p:blipFill>
        <p:spPr bwMode="gray">
          <a:xfrm>
            <a:off x="4395670" y="3754819"/>
            <a:ext cx="335297" cy="274335"/>
          </a:xfrm>
          <a:prstGeom prst="rect">
            <a:avLst/>
          </a:prstGeom>
        </p:spPr>
      </p:pic>
      <p:cxnSp>
        <p:nvCxnSpPr>
          <p:cNvPr id="32" name="Straight Connector 29"/>
          <p:cNvCxnSpPr>
            <a:stCxn id="30" idx="3"/>
            <a:endCxn id="31" idx="1"/>
          </p:cNvCxnSpPr>
          <p:nvPr/>
        </p:nvCxnSpPr>
        <p:spPr bwMode="gray">
          <a:xfrm>
            <a:off x="3910231" y="3891987"/>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a:stCxn id="25" idx="0"/>
            <a:endCxn id="22" idx="2"/>
          </p:cNvCxnSpPr>
          <p:nvPr/>
        </p:nvCxnSpPr>
        <p:spPr bwMode="gray">
          <a:xfrm flipV="1">
            <a:off x="1729064" y="3126393"/>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6" idx="0"/>
            <a:endCxn id="23" idx="2"/>
          </p:cNvCxnSpPr>
          <p:nvPr/>
        </p:nvCxnSpPr>
        <p:spPr bwMode="gray">
          <a:xfrm flipV="1">
            <a:off x="2548813"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30" idx="0"/>
            <a:endCxn id="22" idx="2"/>
          </p:cNvCxnSpPr>
          <p:nvPr/>
        </p:nvCxnSpPr>
        <p:spPr bwMode="gray">
          <a:xfrm flipH="1" flipV="1">
            <a:off x="2734344" y="3126393"/>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9"/>
          <p:cNvCxnSpPr>
            <a:stCxn id="31" idx="0"/>
            <a:endCxn id="23" idx="2"/>
          </p:cNvCxnSpPr>
          <p:nvPr/>
        </p:nvCxnSpPr>
        <p:spPr bwMode="gray">
          <a:xfrm flipH="1" flipV="1">
            <a:off x="3556066" y="3126393"/>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Oval 42"/>
          <p:cNvSpPr/>
          <p:nvPr/>
        </p:nvSpPr>
        <p:spPr bwMode="gray">
          <a:xfrm rot="3077028">
            <a:off x="2342372" y="340513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106" descr="堆叠交换机蓝.png"/>
          <p:cNvPicPr>
            <a:picLocks noChangeAspect="1"/>
          </p:cNvPicPr>
          <p:nvPr/>
        </p:nvPicPr>
        <p:blipFill>
          <a:blip r:embed="rId6" cstate="print"/>
          <a:stretch>
            <a:fillRect/>
          </a:stretch>
        </p:blipFill>
        <p:spPr bwMode="gray">
          <a:xfrm>
            <a:off x="1560518" y="4635412"/>
            <a:ext cx="337091" cy="275802"/>
          </a:xfrm>
          <a:prstGeom prst="rect">
            <a:avLst/>
          </a:prstGeom>
        </p:spPr>
      </p:pic>
      <p:pic>
        <p:nvPicPr>
          <p:cNvPr id="39" name="图片 106" descr="堆叠交换机蓝.png"/>
          <p:cNvPicPr>
            <a:picLocks noChangeAspect="1"/>
          </p:cNvPicPr>
          <p:nvPr/>
        </p:nvPicPr>
        <p:blipFill>
          <a:blip r:embed="rId6" cstate="print"/>
          <a:stretch>
            <a:fillRect/>
          </a:stretch>
        </p:blipFill>
        <p:spPr bwMode="gray">
          <a:xfrm>
            <a:off x="2380267" y="4635412"/>
            <a:ext cx="337091" cy="275802"/>
          </a:xfrm>
          <a:prstGeom prst="rect">
            <a:avLst/>
          </a:prstGeom>
        </p:spPr>
      </p:pic>
      <p:cxnSp>
        <p:nvCxnSpPr>
          <p:cNvPr id="40" name="Straight Connector 34"/>
          <p:cNvCxnSpPr>
            <a:stCxn id="38" idx="0"/>
            <a:endCxn id="25" idx="2"/>
          </p:cNvCxnSpPr>
          <p:nvPr/>
        </p:nvCxnSpPr>
        <p:spPr bwMode="gray">
          <a:xfrm flipV="1">
            <a:off x="1729064"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35"/>
          <p:cNvCxnSpPr>
            <a:stCxn id="38" idx="0"/>
            <a:endCxn id="26" idx="2"/>
          </p:cNvCxnSpPr>
          <p:nvPr/>
        </p:nvCxnSpPr>
        <p:spPr bwMode="gray">
          <a:xfrm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37"/>
          <p:cNvCxnSpPr>
            <a:stCxn id="39" idx="0"/>
            <a:endCxn id="25" idx="2"/>
          </p:cNvCxnSpPr>
          <p:nvPr/>
        </p:nvCxnSpPr>
        <p:spPr bwMode="gray">
          <a:xfrm flipH="1" flipV="1">
            <a:off x="1729064" y="4029154"/>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38"/>
          <p:cNvCxnSpPr>
            <a:stCxn id="39" idx="0"/>
            <a:endCxn id="26" idx="2"/>
          </p:cNvCxnSpPr>
          <p:nvPr/>
        </p:nvCxnSpPr>
        <p:spPr bwMode="gray">
          <a:xfrm flipV="1">
            <a:off x="254881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Group 40"/>
          <p:cNvGrpSpPr/>
          <p:nvPr/>
        </p:nvGrpSpPr>
        <p:grpSpPr bwMode="gray">
          <a:xfrm>
            <a:off x="2007955" y="4741515"/>
            <a:ext cx="261965" cy="61979"/>
            <a:chOff x="559282" y="6488261"/>
            <a:chExt cx="261965" cy="61979"/>
          </a:xfrm>
          <a:solidFill>
            <a:schemeClr val="bg1">
              <a:lumMod val="50000"/>
            </a:schemeClr>
          </a:solidFill>
        </p:grpSpPr>
        <p:sp>
          <p:nvSpPr>
            <p:cNvPr id="45"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8" name="图片 106" descr="堆叠交换机蓝.png"/>
          <p:cNvPicPr>
            <a:picLocks noChangeAspect="1"/>
          </p:cNvPicPr>
          <p:nvPr/>
        </p:nvPicPr>
        <p:blipFill>
          <a:blip r:embed="rId6" cstate="print"/>
          <a:stretch>
            <a:fillRect/>
          </a:stretch>
        </p:blipFill>
        <p:spPr bwMode="gray">
          <a:xfrm>
            <a:off x="3574037" y="4635412"/>
            <a:ext cx="337091" cy="275802"/>
          </a:xfrm>
          <a:prstGeom prst="rect">
            <a:avLst/>
          </a:prstGeom>
        </p:spPr>
      </p:pic>
      <p:pic>
        <p:nvPicPr>
          <p:cNvPr id="49" name="图片 106" descr="堆叠交换机蓝.png"/>
          <p:cNvPicPr>
            <a:picLocks noChangeAspect="1"/>
          </p:cNvPicPr>
          <p:nvPr/>
        </p:nvPicPr>
        <p:blipFill>
          <a:blip r:embed="rId6" cstate="print"/>
          <a:stretch>
            <a:fillRect/>
          </a:stretch>
        </p:blipFill>
        <p:spPr bwMode="gray">
          <a:xfrm>
            <a:off x="4394773" y="4635412"/>
            <a:ext cx="337091" cy="275802"/>
          </a:xfrm>
          <a:prstGeom prst="rect">
            <a:avLst/>
          </a:prstGeom>
        </p:spPr>
      </p:pic>
      <p:grpSp>
        <p:nvGrpSpPr>
          <p:cNvPr id="50" name="Group 54"/>
          <p:cNvGrpSpPr/>
          <p:nvPr/>
        </p:nvGrpSpPr>
        <p:grpSpPr bwMode="gray">
          <a:xfrm>
            <a:off x="4022461" y="4741515"/>
            <a:ext cx="261965" cy="61979"/>
            <a:chOff x="559282" y="6488261"/>
            <a:chExt cx="261965" cy="61979"/>
          </a:xfrm>
          <a:solidFill>
            <a:schemeClr val="bg1">
              <a:lumMod val="50000"/>
            </a:schemeClr>
          </a:solidFill>
        </p:grpSpPr>
        <p:sp>
          <p:nvSpPr>
            <p:cNvPr id="51"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4" name="Straight Connector 58"/>
          <p:cNvCxnSpPr>
            <a:stCxn id="48" idx="0"/>
            <a:endCxn id="30" idx="2"/>
          </p:cNvCxnSpPr>
          <p:nvPr/>
        </p:nvCxnSpPr>
        <p:spPr bwMode="gray">
          <a:xfrm flipV="1">
            <a:off x="3742583"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61"/>
          <p:cNvCxnSpPr>
            <a:stCxn id="49" idx="0"/>
            <a:endCxn id="31" idx="2"/>
          </p:cNvCxnSpPr>
          <p:nvPr/>
        </p:nvCxnSpPr>
        <p:spPr bwMode="gray">
          <a:xfrm flipV="1">
            <a:off x="4563319" y="4029154"/>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64"/>
          <p:cNvCxnSpPr>
            <a:stCxn id="48" idx="0"/>
            <a:endCxn id="31" idx="2"/>
          </p:cNvCxnSpPr>
          <p:nvPr/>
        </p:nvCxnSpPr>
        <p:spPr bwMode="gray">
          <a:xfrm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67"/>
          <p:cNvCxnSpPr>
            <a:stCxn id="49" idx="0"/>
            <a:endCxn id="30" idx="2"/>
          </p:cNvCxnSpPr>
          <p:nvPr/>
        </p:nvCxnSpPr>
        <p:spPr bwMode="gray">
          <a:xfrm flipH="1" flipV="1">
            <a:off x="3742583" y="4029154"/>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70"/>
          <p:cNvCxnSpPr>
            <a:stCxn id="21" idx="0"/>
            <a:endCxn id="39" idx="2"/>
          </p:cNvCxnSpPr>
          <p:nvPr/>
        </p:nvCxnSpPr>
        <p:spPr bwMode="gray">
          <a:xfrm flipV="1">
            <a:off x="2547826" y="4911214"/>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563694" y="1576821"/>
            <a:ext cx="337091" cy="275801"/>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387520" y="1576821"/>
            <a:ext cx="337091" cy="275801"/>
          </a:xfrm>
          <a:prstGeom prst="rect">
            <a:avLst/>
          </a:prstGeom>
          <a:noFill/>
        </p:spPr>
      </p:pic>
      <p:cxnSp>
        <p:nvCxnSpPr>
          <p:cNvPr id="61" name="Straight Connector 98"/>
          <p:cNvCxnSpPr>
            <a:stCxn id="60" idx="2"/>
            <a:endCxn id="23" idx="0"/>
          </p:cNvCxnSpPr>
          <p:nvPr/>
        </p:nvCxnSpPr>
        <p:spPr bwMode="gray">
          <a:xfrm>
            <a:off x="3556066" y="1852622"/>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101"/>
          <p:cNvCxnSpPr>
            <a:stCxn id="59" idx="2"/>
            <a:endCxn id="22" idx="0"/>
          </p:cNvCxnSpPr>
          <p:nvPr/>
        </p:nvCxnSpPr>
        <p:spPr bwMode="gray">
          <a:xfrm>
            <a:off x="2732240" y="1852622"/>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104"/>
          <p:cNvCxnSpPr>
            <a:stCxn id="59" idx="3"/>
            <a:endCxn id="60" idx="1"/>
          </p:cNvCxnSpPr>
          <p:nvPr/>
        </p:nvCxnSpPr>
        <p:spPr bwMode="gray">
          <a:xfrm>
            <a:off x="2900785" y="1714722"/>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Oval 59"/>
          <p:cNvSpPr/>
          <p:nvPr/>
        </p:nvSpPr>
        <p:spPr bwMode="gray">
          <a:xfrm rot="1782887">
            <a:off x="1651880" y="443087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2"/>
          <p:cNvSpPr/>
          <p:nvPr/>
        </p:nvSpPr>
        <p:spPr bwMode="gray">
          <a:xfrm rot="19401600">
            <a:off x="2309781" y="444362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3"/>
          <p:cNvSpPr/>
          <p:nvPr/>
        </p:nvSpPr>
        <p:spPr bwMode="gray">
          <a:xfrm rot="1782887">
            <a:off x="3653294" y="446275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Oval 65"/>
          <p:cNvSpPr/>
          <p:nvPr/>
        </p:nvSpPr>
        <p:spPr bwMode="gray">
          <a:xfrm rot="19401600">
            <a:off x="4348118" y="443793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14" descr="日志告警服务器-蓝.png"/>
          <p:cNvPicPr>
            <a:picLocks noChangeAspect="1"/>
          </p:cNvPicPr>
          <p:nvPr/>
        </p:nvPicPr>
        <p:blipFill>
          <a:blip r:embed="rId8" cstate="print"/>
          <a:stretch>
            <a:fillRect/>
          </a:stretch>
        </p:blipFill>
        <p:spPr bwMode="gray">
          <a:xfrm>
            <a:off x="1465107" y="5614191"/>
            <a:ext cx="304595" cy="190195"/>
          </a:xfrm>
          <a:prstGeom prst="rect">
            <a:avLst/>
          </a:prstGeom>
        </p:spPr>
      </p:pic>
      <p:pic>
        <p:nvPicPr>
          <p:cNvPr id="69" name="图片 42" descr="IP电话.png"/>
          <p:cNvPicPr>
            <a:picLocks noChangeAspect="1"/>
          </p:cNvPicPr>
          <p:nvPr/>
        </p:nvPicPr>
        <p:blipFill>
          <a:blip r:embed="rId9" cstate="print"/>
          <a:stretch>
            <a:fillRect/>
          </a:stretch>
        </p:blipFill>
        <p:spPr bwMode="gray">
          <a:xfrm>
            <a:off x="2320751" y="5551698"/>
            <a:ext cx="335265" cy="315180"/>
          </a:xfrm>
          <a:prstGeom prst="rect">
            <a:avLst/>
          </a:prstGeom>
        </p:spPr>
      </p:pic>
      <p:pic>
        <p:nvPicPr>
          <p:cNvPr id="70" name="图片 11" descr="开放网络-蓝.png"/>
          <p:cNvPicPr>
            <a:picLocks noChangeAspect="1"/>
          </p:cNvPicPr>
          <p:nvPr/>
        </p:nvPicPr>
        <p:blipFill>
          <a:blip r:embed="rId10" cstate="print"/>
          <a:stretch>
            <a:fillRect/>
          </a:stretch>
        </p:blipFill>
        <p:spPr bwMode="gray">
          <a:xfrm>
            <a:off x="3509317" y="5592052"/>
            <a:ext cx="304595" cy="234472"/>
          </a:xfrm>
          <a:prstGeom prst="rect">
            <a:avLst/>
          </a:prstGeom>
        </p:spPr>
      </p:pic>
      <p:pic>
        <p:nvPicPr>
          <p:cNvPr id="71" name="图片 158" descr="SAN网络-蓝.png"/>
          <p:cNvPicPr>
            <a:picLocks noChangeAspect="1"/>
          </p:cNvPicPr>
          <p:nvPr/>
        </p:nvPicPr>
        <p:blipFill>
          <a:blip r:embed="rId11" cstate="print"/>
          <a:stretch>
            <a:fillRect/>
          </a:stretch>
        </p:blipFill>
        <p:spPr bwMode="gray">
          <a:xfrm>
            <a:off x="1962166" y="5573210"/>
            <a:ext cx="166121" cy="272157"/>
          </a:xfrm>
          <a:prstGeom prst="rect">
            <a:avLst/>
          </a:prstGeom>
        </p:spPr>
      </p:pic>
      <p:pic>
        <p:nvPicPr>
          <p:cNvPr id="72" name="图片 47" descr="打印机.png"/>
          <p:cNvPicPr>
            <a:picLocks noChangeAspect="1"/>
          </p:cNvPicPr>
          <p:nvPr/>
        </p:nvPicPr>
        <p:blipFill>
          <a:blip r:embed="rId12" cstate="print"/>
          <a:stretch>
            <a:fillRect/>
          </a:stretch>
        </p:blipFill>
        <p:spPr bwMode="gray">
          <a:xfrm>
            <a:off x="4385218" y="5576286"/>
            <a:ext cx="334175" cy="266004"/>
          </a:xfrm>
          <a:prstGeom prst="rect">
            <a:avLst/>
          </a:prstGeom>
        </p:spPr>
      </p:pic>
      <p:pic>
        <p:nvPicPr>
          <p:cNvPr id="73" name="图片 157" descr="故障链路.png"/>
          <p:cNvPicPr>
            <a:picLocks noChangeAspect="1"/>
          </p:cNvPicPr>
          <p:nvPr/>
        </p:nvPicPr>
        <p:blipFill>
          <a:blip r:embed="rId13" cstate="print"/>
          <a:stretch>
            <a:fillRect/>
          </a:stretch>
        </p:blipFill>
        <p:spPr bwMode="gray">
          <a:xfrm>
            <a:off x="3931917" y="5584276"/>
            <a:ext cx="335297" cy="250025"/>
          </a:xfrm>
          <a:prstGeom prst="rect">
            <a:avLst/>
          </a:prstGeom>
        </p:spPr>
      </p:pic>
      <p:sp>
        <p:nvSpPr>
          <p:cNvPr id="74" name="TextBox 85"/>
          <p:cNvSpPr txBox="1"/>
          <p:nvPr/>
        </p:nvSpPr>
        <p:spPr bwMode="gray">
          <a:xfrm>
            <a:off x="590133" y="1936141"/>
            <a:ext cx="1156302" cy="276999"/>
          </a:xfrm>
          <a:prstGeom prst="rect">
            <a:avLst/>
          </a:prstGeom>
          <a:noFill/>
        </p:spPr>
        <p:txBody>
          <a:bodyPr wrap="square" rtlCol="0">
            <a:spAutoFit/>
          </a:bodyPr>
          <a:lstStyle/>
          <a:p>
            <a:pPr fontAlgn="ctr"/>
            <a:r>
              <a:rPr lang="en-US" sz="1200" dirty="0" smtClean="0">
                <a:latin typeface="Huawei Sans" panose="020C0503030203020204" pitchFamily="34" charset="0"/>
              </a:rPr>
              <a:t>Egress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6"/>
          <p:cNvSpPr txBox="1"/>
          <p:nvPr/>
        </p:nvSpPr>
        <p:spPr bwMode="gray">
          <a:xfrm>
            <a:off x="590133" y="3136095"/>
            <a:ext cx="1059727" cy="276999"/>
          </a:xfrm>
          <a:prstGeom prst="rect">
            <a:avLst/>
          </a:prstGeom>
          <a:noFill/>
        </p:spPr>
        <p:txBody>
          <a:bodyPr wrap="squar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88"/>
          <p:cNvSpPr txBox="1"/>
          <p:nvPr/>
        </p:nvSpPr>
        <p:spPr bwMode="gray">
          <a:xfrm>
            <a:off x="590134" y="3775751"/>
            <a:ext cx="1337676"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89"/>
          <p:cNvSpPr txBox="1"/>
          <p:nvPr/>
        </p:nvSpPr>
        <p:spPr bwMode="gray">
          <a:xfrm>
            <a:off x="590133" y="4993798"/>
            <a:ext cx="1108432" cy="276999"/>
          </a:xfrm>
          <a:prstGeom prst="rect">
            <a:avLst/>
          </a:prstGeom>
          <a:noFill/>
        </p:spPr>
        <p:txBody>
          <a:bodyPr wrap="squar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91"/>
          <p:cNvSpPr txBox="1"/>
          <p:nvPr/>
        </p:nvSpPr>
        <p:spPr bwMode="gray">
          <a:xfrm>
            <a:off x="590133" y="5475310"/>
            <a:ext cx="1108432" cy="461665"/>
          </a:xfrm>
          <a:prstGeom prst="rect">
            <a:avLst/>
          </a:prstGeom>
          <a:noFill/>
        </p:spPr>
        <p:txBody>
          <a:bodyPr wrap="square" rtlCol="0">
            <a:spAutoFit/>
          </a:bodyPr>
          <a:lstStyle/>
          <a:p>
            <a:pPr fontAlgn="ctr"/>
            <a:r>
              <a:rPr lang="en-US" sz="1200" dirty="0" smtClean="0">
                <a:latin typeface="Huawei Sans" panose="020C0503030203020204" pitchFamily="34" charset="0"/>
              </a:rPr>
              <a:t>Terminal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92"/>
          <p:cNvSpPr/>
          <p:nvPr/>
        </p:nvSpPr>
        <p:spPr bwMode="gray">
          <a:xfrm rot="18651691">
            <a:off x="3386680" y="3422620"/>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Group 17"/>
          <p:cNvGrpSpPr/>
          <p:nvPr/>
        </p:nvGrpSpPr>
        <p:grpSpPr bwMode="gray">
          <a:xfrm>
            <a:off x="2372154" y="1074890"/>
            <a:ext cx="740908" cy="375207"/>
            <a:chOff x="8023910" y="4961247"/>
            <a:chExt cx="740908" cy="375207"/>
          </a:xfrm>
        </p:grpSpPr>
        <p:grpSp>
          <p:nvGrpSpPr>
            <p:cNvPr id="81" name="组合 35"/>
            <p:cNvGrpSpPr/>
            <p:nvPr/>
          </p:nvGrpSpPr>
          <p:grpSpPr bwMode="gray">
            <a:xfrm>
              <a:off x="8077829" y="4961247"/>
              <a:ext cx="633070" cy="358898"/>
              <a:chOff x="3269076" y="1744970"/>
              <a:chExt cx="1860118" cy="1054529"/>
            </a:xfrm>
            <a:solidFill>
              <a:schemeClr val="bg1">
                <a:lumMod val="75000"/>
              </a:schemeClr>
            </a:solidFill>
          </p:grpSpPr>
          <p:sp>
            <p:nvSpPr>
              <p:cNvPr id="83"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TextBox 114"/>
            <p:cNvSpPr txBox="1"/>
            <p:nvPr/>
          </p:nvSpPr>
          <p:spPr bwMode="gray">
            <a:xfrm>
              <a:off x="8023910" y="5059455"/>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Group 115"/>
          <p:cNvGrpSpPr/>
          <p:nvPr/>
        </p:nvGrpSpPr>
        <p:grpSpPr bwMode="gray">
          <a:xfrm>
            <a:off x="3239530" y="1074890"/>
            <a:ext cx="633070" cy="375207"/>
            <a:chOff x="8077829" y="4961247"/>
            <a:chExt cx="633070" cy="375207"/>
          </a:xfrm>
        </p:grpSpPr>
        <p:grpSp>
          <p:nvGrpSpPr>
            <p:cNvPr id="90" name="组合 35"/>
            <p:cNvGrpSpPr/>
            <p:nvPr/>
          </p:nvGrpSpPr>
          <p:grpSpPr bwMode="gray">
            <a:xfrm>
              <a:off x="8077829" y="4961247"/>
              <a:ext cx="633070" cy="358898"/>
              <a:chOff x="3269076" y="1744970"/>
              <a:chExt cx="1860118" cy="1054529"/>
            </a:xfrm>
            <a:solidFill>
              <a:schemeClr val="bg1">
                <a:lumMod val="75000"/>
              </a:schemeClr>
            </a:solidFill>
          </p:grpSpPr>
          <p:sp>
            <p:nvSpPr>
              <p:cNvPr id="9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TextBox 117"/>
            <p:cNvSpPr txBox="1"/>
            <p:nvPr/>
          </p:nvSpPr>
          <p:spPr bwMode="gray">
            <a:xfrm>
              <a:off x="8118489" y="5059455"/>
              <a:ext cx="55175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WAN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98"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2553225" y="2000173"/>
            <a:ext cx="337091" cy="275801"/>
          </a:xfrm>
          <a:prstGeom prst="rect">
            <a:avLst/>
          </a:prstGeom>
        </p:spPr>
      </p:pic>
      <p:pic>
        <p:nvPicPr>
          <p:cNvPr id="99"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3387520" y="2000173"/>
            <a:ext cx="337091" cy="275801"/>
          </a:xfrm>
          <a:prstGeom prst="rect">
            <a:avLst/>
          </a:prstGeom>
        </p:spPr>
      </p:pic>
      <p:cxnSp>
        <p:nvCxnSpPr>
          <p:cNvPr id="100" name="Straight Connector 127"/>
          <p:cNvCxnSpPr>
            <a:stCxn id="98" idx="3"/>
            <a:endCxn id="99" idx="1"/>
          </p:cNvCxnSpPr>
          <p:nvPr/>
        </p:nvCxnSpPr>
        <p:spPr bwMode="gray">
          <a:xfrm>
            <a:off x="2890316" y="2138074"/>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1" name="圆角矩形 100"/>
          <p:cNvSpPr/>
          <p:nvPr/>
        </p:nvSpPr>
        <p:spPr bwMode="gray">
          <a:xfrm>
            <a:off x="4244662" y="2464868"/>
            <a:ext cx="1250521" cy="634302"/>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20"/>
          <p:cNvSpPr txBox="1"/>
          <p:nvPr/>
        </p:nvSpPr>
        <p:spPr bwMode="gray">
          <a:xfrm>
            <a:off x="4392869" y="2800849"/>
            <a:ext cx="95410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O&amp;M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79"/>
          <p:cNvCxnSpPr/>
          <p:nvPr/>
        </p:nvCxnSpPr>
        <p:spPr bwMode="gray">
          <a:xfrm flipH="1">
            <a:off x="1964668" y="2566688"/>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79"/>
          <p:cNvCxnSpPr/>
          <p:nvPr/>
        </p:nvCxnSpPr>
        <p:spPr bwMode="gray">
          <a:xfrm flipH="1">
            <a:off x="1964668" y="2626059"/>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Freeform 159"/>
          <p:cNvSpPr/>
          <p:nvPr/>
        </p:nvSpPr>
        <p:spPr bwMode="gray">
          <a:xfrm flipH="1">
            <a:off x="1318050" y="227372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smtClean="0">
                <a:solidFill>
                  <a:schemeClr val="bg1">
                    <a:lumMod val="50000"/>
                  </a:schemeClr>
                </a:solidFill>
                <a:latin typeface="Huawei Sans" panose="020C0503030203020204" pitchFamily="34" charset="0"/>
              </a:rPr>
              <a:t>DC</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Straight Connector 79"/>
          <p:cNvCxnSpPr/>
          <p:nvPr/>
        </p:nvCxnSpPr>
        <p:spPr bwMode="gray">
          <a:xfrm flipH="1">
            <a:off x="3059143" y="2626059"/>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4328586" y="2547101"/>
            <a:ext cx="1082673" cy="199674"/>
          </a:xfrm>
          <a:prstGeom prst="rect">
            <a:avLst/>
          </a:prstGeom>
        </p:spPr>
      </p:pic>
    </p:spTree>
    <p:extLst>
      <p:ext uri="{BB962C8B-B14F-4D97-AF65-F5344CB8AC3E}">
        <p14:creationId xmlns:p14="http://schemas.microsoft.com/office/powerpoint/2010/main" val="3191843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74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Network Architecture Design (1)</a:t>
            </a:r>
            <a:endParaRPr lang="en-US" altLang="zh-CN" dirty="0">
              <a:sym typeface="Huawei Sans" panose="020C0503030203020204" pitchFamily="34" charset="0"/>
            </a:endParaRPr>
          </a:p>
        </p:txBody>
      </p:sp>
      <p:sp>
        <p:nvSpPr>
          <p:cNvPr id="224" name="文本占位符 223"/>
          <p:cNvSpPr>
            <a:spLocks noGrp="1"/>
          </p:cNvSpPr>
          <p:nvPr>
            <p:ph type="body" sz="quarter" idx="10"/>
          </p:nvPr>
        </p:nvSpPr>
        <p:spPr bwMode="gray">
          <a:xfrm>
            <a:off x="455612" y="1052514"/>
            <a:ext cx="11293476" cy="410183"/>
          </a:xfrm>
        </p:spPr>
        <p:txBody>
          <a:bodyPr/>
          <a:lstStyle/>
          <a:p>
            <a:r>
              <a:rPr lang="en-US" sz="1400" smtClean="0"/>
              <a:t>In actual applications, you can choose the three-layer or two-layer architecture based on the network scale or service requirements.</a:t>
            </a:r>
            <a:endParaRPr lang="en-US" altLang="zh-CN" sz="1400" dirty="0">
              <a:sym typeface="Huawei Sans" panose="020C0503030203020204" pitchFamily="34" charset="0"/>
            </a:endParaRPr>
          </a:p>
        </p:txBody>
      </p:sp>
      <p:sp>
        <p:nvSpPr>
          <p:cNvPr id="112" name="Rounded Rectangle 97"/>
          <p:cNvSpPr/>
          <p:nvPr/>
        </p:nvSpPr>
        <p:spPr bwMode="gray">
          <a:xfrm>
            <a:off x="3296144" y="379687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Rounded Rectangle 96"/>
          <p:cNvSpPr/>
          <p:nvPr/>
        </p:nvSpPr>
        <p:spPr bwMode="gray">
          <a:xfrm>
            <a:off x="1817493" y="3796871"/>
            <a:ext cx="1434966" cy="1596296"/>
          </a:xfrm>
          <a:prstGeom prst="roundRect">
            <a:avLst>
              <a:gd name="adj" fmla="val 7423"/>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05" descr="AP.png"/>
          <p:cNvPicPr>
            <a:picLocks noChangeAspect="1"/>
          </p:cNvPicPr>
          <p:nvPr/>
        </p:nvPicPr>
        <p:blipFill>
          <a:blip r:embed="rId3" cstate="print"/>
          <a:stretch>
            <a:fillRect/>
          </a:stretch>
        </p:blipFill>
        <p:spPr bwMode="gray">
          <a:xfrm>
            <a:off x="4239102" y="5066821"/>
            <a:ext cx="335297" cy="274335"/>
          </a:xfrm>
          <a:prstGeom prst="rect">
            <a:avLst/>
          </a:prstGeom>
        </p:spPr>
      </p:pic>
      <p:cxnSp>
        <p:nvCxnSpPr>
          <p:cNvPr id="115" name="Straight Connector 9"/>
          <p:cNvCxnSpPr>
            <a:stCxn id="114" idx="0"/>
            <a:endCxn id="142" idx="2"/>
          </p:cNvCxnSpPr>
          <p:nvPr/>
        </p:nvCxnSpPr>
        <p:spPr bwMode="gray">
          <a:xfrm flipV="1">
            <a:off x="4406751" y="4879694"/>
            <a:ext cx="92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6" name="图片 105" descr="AP.png"/>
          <p:cNvPicPr>
            <a:picLocks noChangeAspect="1"/>
          </p:cNvPicPr>
          <p:nvPr/>
        </p:nvPicPr>
        <p:blipFill>
          <a:blip r:embed="rId3" cstate="print"/>
          <a:stretch>
            <a:fillRect/>
          </a:stretch>
        </p:blipFill>
        <p:spPr bwMode="gray">
          <a:xfrm>
            <a:off x="2751007" y="5066821"/>
            <a:ext cx="335297" cy="274335"/>
          </a:xfrm>
          <a:prstGeom prst="rect">
            <a:avLst/>
          </a:prstGeom>
        </p:spPr>
      </p:pic>
      <p:pic>
        <p:nvPicPr>
          <p:cNvPr id="117" name="图片 86" descr="核心交换机.png"/>
          <p:cNvPicPr>
            <a:picLocks noChangeAspect="1"/>
          </p:cNvPicPr>
          <p:nvPr/>
        </p:nvPicPr>
        <p:blipFill>
          <a:blip r:embed="rId4" cstate="print"/>
          <a:stretch>
            <a:fillRect/>
          </a:stretch>
        </p:blipFill>
        <p:spPr bwMode="gray">
          <a:xfrm>
            <a:off x="2697383" y="3208899"/>
            <a:ext cx="335297" cy="274335"/>
          </a:xfrm>
          <a:prstGeom prst="rect">
            <a:avLst/>
          </a:prstGeom>
        </p:spPr>
      </p:pic>
      <p:pic>
        <p:nvPicPr>
          <p:cNvPr id="118" name="图片 86" descr="核心交换机.png"/>
          <p:cNvPicPr>
            <a:picLocks noChangeAspect="1"/>
          </p:cNvPicPr>
          <p:nvPr/>
        </p:nvPicPr>
        <p:blipFill>
          <a:blip r:embed="rId4" cstate="print"/>
          <a:stretch>
            <a:fillRect/>
          </a:stretch>
        </p:blipFill>
        <p:spPr bwMode="gray">
          <a:xfrm>
            <a:off x="3519105" y="3208899"/>
            <a:ext cx="335297" cy="274335"/>
          </a:xfrm>
          <a:prstGeom prst="rect">
            <a:avLst/>
          </a:prstGeom>
        </p:spPr>
      </p:pic>
      <p:cxnSp>
        <p:nvCxnSpPr>
          <p:cNvPr id="119" name="Straight Connector 14"/>
          <p:cNvCxnSpPr>
            <a:stCxn id="117" idx="3"/>
            <a:endCxn id="118" idx="1"/>
          </p:cNvCxnSpPr>
          <p:nvPr/>
        </p:nvCxnSpPr>
        <p:spPr bwMode="gray">
          <a:xfrm>
            <a:off x="3032680" y="3346067"/>
            <a:ext cx="486425"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0" name="图片 87" descr="汇聚交换机.png"/>
          <p:cNvPicPr>
            <a:picLocks noChangeAspect="1"/>
          </p:cNvPicPr>
          <p:nvPr/>
        </p:nvPicPr>
        <p:blipFill>
          <a:blip r:embed="rId5" cstate="print"/>
          <a:stretch>
            <a:fillRect/>
          </a:stretch>
        </p:blipFill>
        <p:spPr bwMode="gray">
          <a:xfrm>
            <a:off x="1932245" y="3945403"/>
            <a:ext cx="335297" cy="274335"/>
          </a:xfrm>
          <a:prstGeom prst="rect">
            <a:avLst/>
          </a:prstGeom>
        </p:spPr>
      </p:pic>
      <p:pic>
        <p:nvPicPr>
          <p:cNvPr id="121" name="图片 87" descr="汇聚交换机.png"/>
          <p:cNvPicPr>
            <a:picLocks noChangeAspect="1"/>
          </p:cNvPicPr>
          <p:nvPr/>
        </p:nvPicPr>
        <p:blipFill>
          <a:blip r:embed="rId5" cstate="print"/>
          <a:stretch>
            <a:fillRect/>
          </a:stretch>
        </p:blipFill>
        <p:spPr bwMode="gray">
          <a:xfrm>
            <a:off x="2751994" y="3945403"/>
            <a:ext cx="335297" cy="274335"/>
          </a:xfrm>
          <a:prstGeom prst="rect">
            <a:avLst/>
          </a:prstGeom>
        </p:spPr>
      </p:pic>
      <p:cxnSp>
        <p:nvCxnSpPr>
          <p:cNvPr id="122" name="Straight Connector 17"/>
          <p:cNvCxnSpPr>
            <a:stCxn id="120" idx="3"/>
            <a:endCxn id="121" idx="1"/>
          </p:cNvCxnSpPr>
          <p:nvPr/>
        </p:nvCxnSpPr>
        <p:spPr bwMode="gray">
          <a:xfrm>
            <a:off x="2267542" y="4082571"/>
            <a:ext cx="484452"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123" name="图片 87" descr="汇聚交换机.png"/>
          <p:cNvPicPr>
            <a:picLocks noChangeAspect="1"/>
          </p:cNvPicPr>
          <p:nvPr/>
        </p:nvPicPr>
        <p:blipFill>
          <a:blip r:embed="rId5" cstate="print"/>
          <a:stretch>
            <a:fillRect/>
          </a:stretch>
        </p:blipFill>
        <p:spPr bwMode="gray">
          <a:xfrm>
            <a:off x="3419293" y="3945403"/>
            <a:ext cx="335297" cy="274335"/>
          </a:xfrm>
          <a:prstGeom prst="rect">
            <a:avLst/>
          </a:prstGeom>
        </p:spPr>
      </p:pic>
      <p:pic>
        <p:nvPicPr>
          <p:cNvPr id="124" name="图片 87" descr="汇聚交换机.png"/>
          <p:cNvPicPr>
            <a:picLocks noChangeAspect="1"/>
          </p:cNvPicPr>
          <p:nvPr/>
        </p:nvPicPr>
        <p:blipFill>
          <a:blip r:embed="rId5" cstate="print"/>
          <a:stretch>
            <a:fillRect/>
          </a:stretch>
        </p:blipFill>
        <p:spPr bwMode="gray">
          <a:xfrm>
            <a:off x="4240029" y="3945403"/>
            <a:ext cx="335297" cy="274335"/>
          </a:xfrm>
          <a:prstGeom prst="rect">
            <a:avLst/>
          </a:prstGeom>
        </p:spPr>
      </p:pic>
      <p:cxnSp>
        <p:nvCxnSpPr>
          <p:cNvPr id="125" name="Straight Connector 22"/>
          <p:cNvCxnSpPr>
            <a:stCxn id="123" idx="3"/>
            <a:endCxn id="124" idx="1"/>
          </p:cNvCxnSpPr>
          <p:nvPr/>
        </p:nvCxnSpPr>
        <p:spPr bwMode="gray">
          <a:xfrm>
            <a:off x="3754590" y="4082571"/>
            <a:ext cx="485439"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6" name="Straight Connector 23"/>
          <p:cNvCxnSpPr>
            <a:stCxn id="120" idx="0"/>
            <a:endCxn id="117" idx="2"/>
          </p:cNvCxnSpPr>
          <p:nvPr/>
        </p:nvCxnSpPr>
        <p:spPr bwMode="gray">
          <a:xfrm flipV="1">
            <a:off x="2099894" y="3483234"/>
            <a:ext cx="765138"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24"/>
          <p:cNvCxnSpPr>
            <a:stCxn id="121" idx="0"/>
            <a:endCxn id="118" idx="2"/>
          </p:cNvCxnSpPr>
          <p:nvPr/>
        </p:nvCxnSpPr>
        <p:spPr bwMode="gray">
          <a:xfrm flipV="1">
            <a:off x="2919643" y="3483234"/>
            <a:ext cx="767111"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25"/>
          <p:cNvCxnSpPr>
            <a:stCxn id="123" idx="0"/>
            <a:endCxn id="117" idx="2"/>
          </p:cNvCxnSpPr>
          <p:nvPr/>
        </p:nvCxnSpPr>
        <p:spPr bwMode="gray">
          <a:xfrm flipH="1" flipV="1">
            <a:off x="2865032" y="3483234"/>
            <a:ext cx="721910"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26"/>
          <p:cNvCxnSpPr>
            <a:stCxn id="124" idx="0"/>
            <a:endCxn id="118" idx="2"/>
          </p:cNvCxnSpPr>
          <p:nvPr/>
        </p:nvCxnSpPr>
        <p:spPr bwMode="gray">
          <a:xfrm flipH="1" flipV="1">
            <a:off x="3686754" y="3483234"/>
            <a:ext cx="720924" cy="4621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0" name="Oval 27"/>
          <p:cNvSpPr/>
          <p:nvPr/>
        </p:nvSpPr>
        <p:spPr bwMode="gray">
          <a:xfrm rot="2387647">
            <a:off x="2601949" y="3685896"/>
            <a:ext cx="527776"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图片 106" descr="堆叠交换机蓝.png"/>
          <p:cNvPicPr>
            <a:picLocks noChangeAspect="1"/>
          </p:cNvPicPr>
          <p:nvPr/>
        </p:nvPicPr>
        <p:blipFill>
          <a:blip r:embed="rId6" cstate="print"/>
          <a:stretch>
            <a:fillRect/>
          </a:stretch>
        </p:blipFill>
        <p:spPr bwMode="gray">
          <a:xfrm>
            <a:off x="1931348" y="4603892"/>
            <a:ext cx="337091" cy="275802"/>
          </a:xfrm>
          <a:prstGeom prst="rect">
            <a:avLst/>
          </a:prstGeom>
        </p:spPr>
      </p:pic>
      <p:pic>
        <p:nvPicPr>
          <p:cNvPr id="132" name="图片 106" descr="堆叠交换机蓝.png"/>
          <p:cNvPicPr>
            <a:picLocks noChangeAspect="1"/>
          </p:cNvPicPr>
          <p:nvPr/>
        </p:nvPicPr>
        <p:blipFill>
          <a:blip r:embed="rId6" cstate="print"/>
          <a:stretch>
            <a:fillRect/>
          </a:stretch>
        </p:blipFill>
        <p:spPr bwMode="gray">
          <a:xfrm>
            <a:off x="2751097" y="4603892"/>
            <a:ext cx="337091" cy="275802"/>
          </a:xfrm>
          <a:prstGeom prst="rect">
            <a:avLst/>
          </a:prstGeom>
        </p:spPr>
      </p:pic>
      <p:cxnSp>
        <p:nvCxnSpPr>
          <p:cNvPr id="133" name="Straight Connector 30"/>
          <p:cNvCxnSpPr>
            <a:stCxn id="131" idx="0"/>
            <a:endCxn id="120" idx="2"/>
          </p:cNvCxnSpPr>
          <p:nvPr/>
        </p:nvCxnSpPr>
        <p:spPr bwMode="gray">
          <a:xfrm flipV="1">
            <a:off x="2099894"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31"/>
          <p:cNvCxnSpPr>
            <a:stCxn id="131" idx="0"/>
            <a:endCxn id="121" idx="2"/>
          </p:cNvCxnSpPr>
          <p:nvPr/>
        </p:nvCxnSpPr>
        <p:spPr bwMode="gray">
          <a:xfrm flipV="1">
            <a:off x="2099894" y="421973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32"/>
          <p:cNvCxnSpPr>
            <a:stCxn id="132" idx="0"/>
            <a:endCxn id="120" idx="2"/>
          </p:cNvCxnSpPr>
          <p:nvPr/>
        </p:nvCxnSpPr>
        <p:spPr bwMode="gray">
          <a:xfrm flipH="1" flipV="1">
            <a:off x="2099894" y="4219738"/>
            <a:ext cx="819749"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33"/>
          <p:cNvCxnSpPr>
            <a:stCxn id="132" idx="0"/>
            <a:endCxn id="121" idx="2"/>
          </p:cNvCxnSpPr>
          <p:nvPr/>
        </p:nvCxnSpPr>
        <p:spPr bwMode="gray">
          <a:xfrm flipV="1">
            <a:off x="2919643"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7" name="Group 34"/>
          <p:cNvGrpSpPr/>
          <p:nvPr/>
        </p:nvGrpSpPr>
        <p:grpSpPr bwMode="gray">
          <a:xfrm>
            <a:off x="2378785" y="4709995"/>
            <a:ext cx="261965" cy="61979"/>
            <a:chOff x="559282" y="6488261"/>
            <a:chExt cx="261965" cy="61979"/>
          </a:xfrm>
          <a:solidFill>
            <a:schemeClr val="bg1">
              <a:lumMod val="50000"/>
            </a:schemeClr>
          </a:solidFill>
        </p:grpSpPr>
        <p:sp>
          <p:nvSpPr>
            <p:cNvPr id="138" name="Oval 3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3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3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1" name="图片 106" descr="堆叠交换机蓝.png"/>
          <p:cNvPicPr>
            <a:picLocks noChangeAspect="1"/>
          </p:cNvPicPr>
          <p:nvPr/>
        </p:nvPicPr>
        <p:blipFill>
          <a:blip r:embed="rId6" cstate="print"/>
          <a:stretch>
            <a:fillRect/>
          </a:stretch>
        </p:blipFill>
        <p:spPr bwMode="gray">
          <a:xfrm>
            <a:off x="3418396" y="4603892"/>
            <a:ext cx="337091" cy="275802"/>
          </a:xfrm>
          <a:prstGeom prst="rect">
            <a:avLst/>
          </a:prstGeom>
        </p:spPr>
      </p:pic>
      <p:pic>
        <p:nvPicPr>
          <p:cNvPr id="142" name="图片 106" descr="堆叠交换机蓝.png"/>
          <p:cNvPicPr>
            <a:picLocks noChangeAspect="1"/>
          </p:cNvPicPr>
          <p:nvPr/>
        </p:nvPicPr>
        <p:blipFill>
          <a:blip r:embed="rId6" cstate="print"/>
          <a:stretch>
            <a:fillRect/>
          </a:stretch>
        </p:blipFill>
        <p:spPr bwMode="gray">
          <a:xfrm>
            <a:off x="4239132" y="4603892"/>
            <a:ext cx="337091" cy="275802"/>
          </a:xfrm>
          <a:prstGeom prst="rect">
            <a:avLst/>
          </a:prstGeom>
        </p:spPr>
      </p:pic>
      <p:grpSp>
        <p:nvGrpSpPr>
          <p:cNvPr id="143" name="Group 40"/>
          <p:cNvGrpSpPr/>
          <p:nvPr/>
        </p:nvGrpSpPr>
        <p:grpSpPr bwMode="gray">
          <a:xfrm>
            <a:off x="3866820" y="4709995"/>
            <a:ext cx="261965" cy="61979"/>
            <a:chOff x="559282" y="6488261"/>
            <a:chExt cx="261965" cy="61979"/>
          </a:xfrm>
          <a:solidFill>
            <a:schemeClr val="bg1">
              <a:lumMod val="50000"/>
            </a:schemeClr>
          </a:solidFill>
        </p:grpSpPr>
        <p:sp>
          <p:nvSpPr>
            <p:cNvPr id="14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42"/>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43"/>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7" name="Straight Connector 44"/>
          <p:cNvCxnSpPr>
            <a:stCxn id="141" idx="0"/>
            <a:endCxn id="123" idx="2"/>
          </p:cNvCxnSpPr>
          <p:nvPr/>
        </p:nvCxnSpPr>
        <p:spPr bwMode="gray">
          <a:xfrm flipV="1">
            <a:off x="3586942"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45"/>
          <p:cNvCxnSpPr>
            <a:stCxn id="142" idx="0"/>
            <a:endCxn id="124" idx="2"/>
          </p:cNvCxnSpPr>
          <p:nvPr/>
        </p:nvCxnSpPr>
        <p:spPr bwMode="gray">
          <a:xfrm flipV="1">
            <a:off x="4407678" y="4219738"/>
            <a:ext cx="0"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46"/>
          <p:cNvCxnSpPr>
            <a:stCxn id="141" idx="0"/>
            <a:endCxn id="124" idx="2"/>
          </p:cNvCxnSpPr>
          <p:nvPr/>
        </p:nvCxnSpPr>
        <p:spPr bwMode="gray">
          <a:xfrm flipV="1">
            <a:off x="3586942" y="421973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47"/>
          <p:cNvCxnSpPr>
            <a:stCxn id="142" idx="0"/>
            <a:endCxn id="123" idx="2"/>
          </p:cNvCxnSpPr>
          <p:nvPr/>
        </p:nvCxnSpPr>
        <p:spPr bwMode="gray">
          <a:xfrm flipH="1" flipV="1">
            <a:off x="3586942" y="4219738"/>
            <a:ext cx="820736" cy="384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48"/>
          <p:cNvCxnSpPr>
            <a:stCxn id="116" idx="0"/>
            <a:endCxn id="132" idx="2"/>
          </p:cNvCxnSpPr>
          <p:nvPr/>
        </p:nvCxnSpPr>
        <p:spPr bwMode="gray">
          <a:xfrm flipV="1">
            <a:off x="2918656" y="487969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694382" y="2202005"/>
            <a:ext cx="337091" cy="275801"/>
          </a:xfrm>
          <a:prstGeom prst="rect">
            <a:avLst/>
          </a:prstGeom>
          <a:noFill/>
        </p:spPr>
      </p:pic>
      <p:pic>
        <p:nvPicPr>
          <p:cNvPr id="1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518208" y="2202005"/>
            <a:ext cx="337091" cy="275801"/>
          </a:xfrm>
          <a:prstGeom prst="rect">
            <a:avLst/>
          </a:prstGeom>
          <a:noFill/>
        </p:spPr>
      </p:pic>
      <p:cxnSp>
        <p:nvCxnSpPr>
          <p:cNvPr id="154" name="Straight Connector 52"/>
          <p:cNvCxnSpPr>
            <a:stCxn id="153" idx="2"/>
            <a:endCxn id="118" idx="0"/>
          </p:cNvCxnSpPr>
          <p:nvPr/>
        </p:nvCxnSpPr>
        <p:spPr bwMode="gray">
          <a:xfrm>
            <a:off x="3686754" y="247780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53"/>
          <p:cNvCxnSpPr>
            <a:stCxn id="152" idx="2"/>
            <a:endCxn id="117" idx="0"/>
          </p:cNvCxnSpPr>
          <p:nvPr/>
        </p:nvCxnSpPr>
        <p:spPr bwMode="gray">
          <a:xfrm>
            <a:off x="2862928" y="247780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54"/>
          <p:cNvCxnSpPr>
            <a:stCxn id="152" idx="3"/>
            <a:endCxn id="153" idx="1"/>
          </p:cNvCxnSpPr>
          <p:nvPr/>
        </p:nvCxnSpPr>
        <p:spPr bwMode="gray">
          <a:xfrm>
            <a:off x="3031473" y="2339906"/>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Oval 57"/>
          <p:cNvSpPr/>
          <p:nvPr/>
        </p:nvSpPr>
        <p:spPr bwMode="gray">
          <a:xfrm rot="1782887">
            <a:off x="2033016" y="442362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Oval 58"/>
          <p:cNvSpPr/>
          <p:nvPr/>
        </p:nvSpPr>
        <p:spPr bwMode="gray">
          <a:xfrm rot="19401600">
            <a:off x="2680611" y="441210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Oval 59"/>
          <p:cNvSpPr/>
          <p:nvPr/>
        </p:nvSpPr>
        <p:spPr bwMode="gray">
          <a:xfrm rot="1782887">
            <a:off x="3506120" y="443515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Oval 60"/>
          <p:cNvSpPr/>
          <p:nvPr/>
        </p:nvSpPr>
        <p:spPr bwMode="gray">
          <a:xfrm rot="19401600">
            <a:off x="4169833" y="443039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Oval 72"/>
          <p:cNvSpPr/>
          <p:nvPr/>
        </p:nvSpPr>
        <p:spPr bwMode="gray">
          <a:xfrm rot="19137847">
            <a:off x="3373793" y="3674125"/>
            <a:ext cx="555162"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683913" y="2720140"/>
            <a:ext cx="337091" cy="275801"/>
          </a:xfrm>
          <a:prstGeom prst="rect">
            <a:avLst/>
          </a:prstGeom>
        </p:spPr>
      </p:pic>
      <p:pic>
        <p:nvPicPr>
          <p:cNvPr id="16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518208" y="2720140"/>
            <a:ext cx="337091" cy="275801"/>
          </a:xfrm>
          <a:prstGeom prst="rect">
            <a:avLst/>
          </a:prstGeom>
        </p:spPr>
      </p:pic>
      <p:cxnSp>
        <p:nvCxnSpPr>
          <p:cNvPr id="164" name="Straight Connector 93"/>
          <p:cNvCxnSpPr>
            <a:stCxn id="162" idx="3"/>
            <a:endCxn id="163" idx="1"/>
          </p:cNvCxnSpPr>
          <p:nvPr/>
        </p:nvCxnSpPr>
        <p:spPr bwMode="gray">
          <a:xfrm>
            <a:off x="3021004" y="2858041"/>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65" name="TextBox 98"/>
          <p:cNvSpPr txBox="1"/>
          <p:nvPr/>
        </p:nvSpPr>
        <p:spPr bwMode="gray">
          <a:xfrm>
            <a:off x="1807765" y="5040586"/>
            <a:ext cx="694421" cy="276999"/>
          </a:xfrm>
          <a:prstGeom prst="rect">
            <a:avLst/>
          </a:prstGeom>
          <a:noFill/>
        </p:spPr>
        <p:txBody>
          <a:bodyPr wrap="none" rtlCol="0">
            <a:spAutoFit/>
          </a:bodyPr>
          <a:lstStyle/>
          <a:p>
            <a:pPr fontAlgn="ctr"/>
            <a:r>
              <a:rPr lang="en-US" sz="1200" dirty="0" smtClean="0">
                <a:latin typeface="Huawei Sans" panose="020C0503030203020204" pitchFamily="34" charset="0"/>
              </a:rPr>
              <a:t>Block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Box 99"/>
          <p:cNvSpPr txBox="1"/>
          <p:nvPr/>
        </p:nvSpPr>
        <p:spPr bwMode="gray">
          <a:xfrm>
            <a:off x="3306124" y="5040586"/>
            <a:ext cx="724878" cy="276999"/>
          </a:xfrm>
          <a:prstGeom prst="rect">
            <a:avLst/>
          </a:prstGeom>
          <a:noFill/>
        </p:spPr>
        <p:txBody>
          <a:bodyPr wrap="none" rtlCol="0">
            <a:spAutoFit/>
          </a:bodyPr>
          <a:lstStyle/>
          <a:p>
            <a:pPr fontAlgn="ctr"/>
            <a:r>
              <a:rPr lang="en-US" sz="1200" dirty="0" smtClean="0">
                <a:latin typeface="Huawei Sans" panose="020C0503030203020204" pitchFamily="34" charset="0"/>
              </a:rPr>
              <a:t>Block 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图片 105" descr="AP.png"/>
          <p:cNvPicPr>
            <a:picLocks noChangeAspect="1"/>
          </p:cNvPicPr>
          <p:nvPr/>
        </p:nvPicPr>
        <p:blipFill>
          <a:blip r:embed="rId3" cstate="print"/>
          <a:stretch>
            <a:fillRect/>
          </a:stretch>
        </p:blipFill>
        <p:spPr bwMode="gray">
          <a:xfrm>
            <a:off x="7906505" y="5066821"/>
            <a:ext cx="335297" cy="274335"/>
          </a:xfrm>
          <a:prstGeom prst="rect">
            <a:avLst/>
          </a:prstGeom>
        </p:spPr>
      </p:pic>
      <p:pic>
        <p:nvPicPr>
          <p:cNvPr id="168" name="图片 86" descr="核心交换机.png"/>
          <p:cNvPicPr>
            <a:picLocks noChangeAspect="1"/>
          </p:cNvPicPr>
          <p:nvPr/>
        </p:nvPicPr>
        <p:blipFill>
          <a:blip r:embed="rId4" cstate="print"/>
          <a:stretch>
            <a:fillRect/>
          </a:stretch>
        </p:blipFill>
        <p:spPr bwMode="gray">
          <a:xfrm>
            <a:off x="6543466" y="3208899"/>
            <a:ext cx="335297" cy="274335"/>
          </a:xfrm>
          <a:prstGeom prst="rect">
            <a:avLst/>
          </a:prstGeom>
        </p:spPr>
      </p:pic>
      <p:pic>
        <p:nvPicPr>
          <p:cNvPr id="169" name="图片 86" descr="核心交换机.png"/>
          <p:cNvPicPr>
            <a:picLocks noChangeAspect="1"/>
          </p:cNvPicPr>
          <p:nvPr/>
        </p:nvPicPr>
        <p:blipFill>
          <a:blip r:embed="rId4" cstate="print"/>
          <a:stretch>
            <a:fillRect/>
          </a:stretch>
        </p:blipFill>
        <p:spPr bwMode="gray">
          <a:xfrm>
            <a:off x="7908389" y="3208899"/>
            <a:ext cx="335297" cy="274335"/>
          </a:xfrm>
          <a:prstGeom prst="rect">
            <a:avLst/>
          </a:prstGeom>
        </p:spPr>
      </p:pic>
      <p:pic>
        <p:nvPicPr>
          <p:cNvPr id="170" name="图片 106" descr="堆叠交换机蓝.png"/>
          <p:cNvPicPr>
            <a:picLocks noChangeAspect="1"/>
          </p:cNvPicPr>
          <p:nvPr/>
        </p:nvPicPr>
        <p:blipFill>
          <a:blip r:embed="rId6" cstate="print"/>
          <a:stretch>
            <a:fillRect/>
          </a:stretch>
        </p:blipFill>
        <p:spPr bwMode="gray">
          <a:xfrm>
            <a:off x="6543645" y="4603892"/>
            <a:ext cx="337091" cy="275802"/>
          </a:xfrm>
          <a:prstGeom prst="rect">
            <a:avLst/>
          </a:prstGeom>
        </p:spPr>
      </p:pic>
      <p:pic>
        <p:nvPicPr>
          <p:cNvPr id="171" name="图片 106" descr="堆叠交换机蓝.png"/>
          <p:cNvPicPr>
            <a:picLocks noChangeAspect="1"/>
          </p:cNvPicPr>
          <p:nvPr/>
        </p:nvPicPr>
        <p:blipFill>
          <a:blip r:embed="rId6" cstate="print"/>
          <a:stretch>
            <a:fillRect/>
          </a:stretch>
        </p:blipFill>
        <p:spPr bwMode="gray">
          <a:xfrm>
            <a:off x="7906595" y="4603892"/>
            <a:ext cx="337091" cy="275802"/>
          </a:xfrm>
          <a:prstGeom prst="rect">
            <a:avLst/>
          </a:prstGeom>
        </p:spPr>
      </p:pic>
      <p:grpSp>
        <p:nvGrpSpPr>
          <p:cNvPr id="172" name="Group 142"/>
          <p:cNvGrpSpPr/>
          <p:nvPr/>
        </p:nvGrpSpPr>
        <p:grpSpPr bwMode="gray">
          <a:xfrm>
            <a:off x="6991082" y="4709995"/>
            <a:ext cx="261965" cy="61979"/>
            <a:chOff x="559282" y="6488261"/>
            <a:chExt cx="261965" cy="61979"/>
          </a:xfrm>
          <a:solidFill>
            <a:schemeClr val="bg1">
              <a:lumMod val="50000"/>
            </a:schemeClr>
          </a:solidFill>
        </p:grpSpPr>
        <p:sp>
          <p:nvSpPr>
            <p:cNvPr id="173" name="Oval 143"/>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Oval 1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Oval 1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6" name="Straight Connector 156"/>
          <p:cNvCxnSpPr>
            <a:stCxn id="167" idx="0"/>
            <a:endCxn id="171" idx="2"/>
          </p:cNvCxnSpPr>
          <p:nvPr/>
        </p:nvCxnSpPr>
        <p:spPr bwMode="gray">
          <a:xfrm flipV="1">
            <a:off x="8074154" y="4879694"/>
            <a:ext cx="987" cy="1871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7"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540465" y="2202005"/>
            <a:ext cx="337091" cy="275801"/>
          </a:xfrm>
          <a:prstGeom prst="rect">
            <a:avLst/>
          </a:prstGeom>
          <a:noFill/>
        </p:spPr>
      </p:pic>
      <p:pic>
        <p:nvPicPr>
          <p:cNvPr id="178"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7907492" y="2202005"/>
            <a:ext cx="337091" cy="275801"/>
          </a:xfrm>
          <a:prstGeom prst="rect">
            <a:avLst/>
          </a:prstGeom>
          <a:noFill/>
        </p:spPr>
      </p:pic>
      <p:cxnSp>
        <p:nvCxnSpPr>
          <p:cNvPr id="179" name="Straight Connector 160"/>
          <p:cNvCxnSpPr>
            <a:stCxn id="178" idx="2"/>
            <a:endCxn id="169" idx="0"/>
          </p:cNvCxnSpPr>
          <p:nvPr/>
        </p:nvCxnSpPr>
        <p:spPr bwMode="gray">
          <a:xfrm>
            <a:off x="8076038" y="2477806"/>
            <a:ext cx="0"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1"/>
          <p:cNvCxnSpPr>
            <a:stCxn id="177" idx="2"/>
            <a:endCxn id="168" idx="0"/>
          </p:cNvCxnSpPr>
          <p:nvPr/>
        </p:nvCxnSpPr>
        <p:spPr bwMode="gray">
          <a:xfrm>
            <a:off x="6709011" y="2477806"/>
            <a:ext cx="2104" cy="7310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62"/>
          <p:cNvCxnSpPr>
            <a:stCxn id="177" idx="3"/>
            <a:endCxn id="178" idx="1"/>
          </p:cNvCxnSpPr>
          <p:nvPr/>
        </p:nvCxnSpPr>
        <p:spPr bwMode="gray">
          <a:xfrm>
            <a:off x="6877556" y="2339906"/>
            <a:ext cx="102993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2"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6529996" y="2720140"/>
            <a:ext cx="337091" cy="275801"/>
          </a:xfrm>
          <a:prstGeom prst="rect">
            <a:avLst/>
          </a:prstGeom>
        </p:spPr>
      </p:pic>
      <p:pic>
        <p:nvPicPr>
          <p:cNvPr id="183"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907492" y="2720140"/>
            <a:ext cx="337091" cy="275801"/>
          </a:xfrm>
          <a:prstGeom prst="rect">
            <a:avLst/>
          </a:prstGeom>
        </p:spPr>
      </p:pic>
      <p:cxnSp>
        <p:nvCxnSpPr>
          <p:cNvPr id="184" name="Straight Connector 188"/>
          <p:cNvCxnSpPr>
            <a:stCxn id="182" idx="3"/>
            <a:endCxn id="183" idx="1"/>
          </p:cNvCxnSpPr>
          <p:nvPr/>
        </p:nvCxnSpPr>
        <p:spPr bwMode="gray">
          <a:xfrm>
            <a:off x="6867087" y="2858041"/>
            <a:ext cx="1040405"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5" name="Straight Connector 191"/>
          <p:cNvCxnSpPr>
            <a:stCxn id="168" idx="3"/>
            <a:endCxn id="169" idx="1"/>
          </p:cNvCxnSpPr>
          <p:nvPr/>
        </p:nvCxnSpPr>
        <p:spPr bwMode="gray">
          <a:xfrm>
            <a:off x="6878763" y="3346067"/>
            <a:ext cx="1029626"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6" name="Straight Connector 194"/>
          <p:cNvCxnSpPr>
            <a:stCxn id="168" idx="2"/>
            <a:endCxn id="170" idx="0"/>
          </p:cNvCxnSpPr>
          <p:nvPr/>
        </p:nvCxnSpPr>
        <p:spPr bwMode="gray">
          <a:xfrm>
            <a:off x="6711115" y="3483234"/>
            <a:ext cx="107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97"/>
          <p:cNvCxnSpPr>
            <a:stCxn id="169" idx="2"/>
            <a:endCxn id="170" idx="0"/>
          </p:cNvCxnSpPr>
          <p:nvPr/>
        </p:nvCxnSpPr>
        <p:spPr bwMode="gray">
          <a:xfrm flipH="1">
            <a:off x="6712191" y="3483234"/>
            <a:ext cx="136384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200"/>
          <p:cNvCxnSpPr>
            <a:stCxn id="168" idx="2"/>
            <a:endCxn id="171" idx="0"/>
          </p:cNvCxnSpPr>
          <p:nvPr/>
        </p:nvCxnSpPr>
        <p:spPr bwMode="gray">
          <a:xfrm>
            <a:off x="6711115" y="3483234"/>
            <a:ext cx="1364026"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203"/>
          <p:cNvCxnSpPr>
            <a:stCxn id="169" idx="2"/>
            <a:endCxn id="171" idx="0"/>
          </p:cNvCxnSpPr>
          <p:nvPr/>
        </p:nvCxnSpPr>
        <p:spPr bwMode="gray">
          <a:xfrm flipH="1">
            <a:off x="8075141" y="3483234"/>
            <a:ext cx="897" cy="1120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0" name="Oval 251"/>
          <p:cNvSpPr/>
          <p:nvPr/>
        </p:nvSpPr>
        <p:spPr bwMode="gray">
          <a:xfrm rot="870246">
            <a:off x="6661252" y="434741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252"/>
          <p:cNvSpPr/>
          <p:nvPr/>
        </p:nvSpPr>
        <p:spPr bwMode="gray">
          <a:xfrm rot="20219392">
            <a:off x="7841994" y="435493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321"/>
          <p:cNvSpPr txBox="1"/>
          <p:nvPr/>
        </p:nvSpPr>
        <p:spPr bwMode="gray">
          <a:xfrm>
            <a:off x="818679" y="165100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Three-layer architecture</a:t>
            </a:r>
            <a:endParaRPr lang="en-US" altLang="zh-CN" sz="1400" dirty="0">
              <a:latin typeface="Huawei Sans" panose="020C0503030203020204" pitchFamily="34" charset="0"/>
              <a:sym typeface="Huawei Sans" panose="020C0503030203020204" pitchFamily="34" charset="0"/>
            </a:endParaRPr>
          </a:p>
        </p:txBody>
      </p:sp>
      <p:sp>
        <p:nvSpPr>
          <p:cNvPr id="208" name="TextBox 322"/>
          <p:cNvSpPr txBox="1"/>
          <p:nvPr/>
        </p:nvSpPr>
        <p:spPr bwMode="gray">
          <a:xfrm>
            <a:off x="5259549" y="1651005"/>
            <a:ext cx="4320000" cy="360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Two-layer architecture</a:t>
            </a:r>
            <a:endParaRPr lang="en-US" altLang="zh-CN" sz="1400" dirty="0">
              <a:latin typeface="Huawei Sans" panose="020C0503030203020204" pitchFamily="34" charset="0"/>
              <a:sym typeface="Huawei Sans" panose="020C0503030203020204" pitchFamily="34" charset="0"/>
            </a:endParaRPr>
          </a:p>
        </p:txBody>
      </p:sp>
      <p:sp>
        <p:nvSpPr>
          <p:cNvPr id="210" name="TextBox 86"/>
          <p:cNvSpPr txBox="1"/>
          <p:nvPr/>
        </p:nvSpPr>
        <p:spPr bwMode="gray">
          <a:xfrm>
            <a:off x="824469" y="3237013"/>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TextBox 88"/>
          <p:cNvSpPr txBox="1"/>
          <p:nvPr/>
        </p:nvSpPr>
        <p:spPr bwMode="gray">
          <a:xfrm>
            <a:off x="824469" y="3967934"/>
            <a:ext cx="1138432" cy="461665"/>
          </a:xfrm>
          <a:prstGeom prst="rect">
            <a:avLst/>
          </a:prstGeom>
          <a:noFill/>
        </p:spPr>
        <p:txBody>
          <a:bodyPr wrap="squar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TextBox 89"/>
          <p:cNvSpPr txBox="1"/>
          <p:nvPr/>
        </p:nvSpPr>
        <p:spPr bwMode="gray">
          <a:xfrm>
            <a:off x="824469" y="4625847"/>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86"/>
          <p:cNvSpPr txBox="1"/>
          <p:nvPr/>
        </p:nvSpPr>
        <p:spPr bwMode="gray">
          <a:xfrm>
            <a:off x="5572225" y="3237013"/>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TextBox 89"/>
          <p:cNvSpPr txBox="1"/>
          <p:nvPr/>
        </p:nvSpPr>
        <p:spPr bwMode="gray">
          <a:xfrm>
            <a:off x="5572225" y="4625847"/>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圆角矩形 75"/>
          <p:cNvSpPr/>
          <p:nvPr/>
        </p:nvSpPr>
        <p:spPr bwMode="gray">
          <a:xfrm>
            <a:off x="818680" y="2080821"/>
            <a:ext cx="4320000" cy="407599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7" name="圆角矩形 75"/>
          <p:cNvSpPr/>
          <p:nvPr/>
        </p:nvSpPr>
        <p:spPr bwMode="gray">
          <a:xfrm>
            <a:off x="5257095" y="2080821"/>
            <a:ext cx="4320000" cy="4075994"/>
          </a:xfrm>
          <a:prstGeom prst="roundRect">
            <a:avLst>
              <a:gd name="adj" fmla="val 1534"/>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200"/>
              </a:lnSpc>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9" name="TextBox 89"/>
          <p:cNvSpPr txBox="1"/>
          <p:nvPr/>
        </p:nvSpPr>
        <p:spPr bwMode="gray">
          <a:xfrm>
            <a:off x="818679" y="5378825"/>
            <a:ext cx="4320000" cy="784830"/>
          </a:xfrm>
          <a:prstGeom prst="rect">
            <a:avLst/>
          </a:prstGeom>
          <a:noFill/>
        </p:spPr>
        <p:txBody>
          <a:bodyPr wrap="square" rtlCol="0">
            <a:spAutoFit/>
          </a:bodyPr>
          <a:lstStyle/>
          <a:p>
            <a:pPr fontAlgn="ctr">
              <a:lnSpc>
                <a:spcPts val="1800"/>
              </a:lnSpc>
            </a:pPr>
            <a:r>
              <a:rPr lang="en-US" sz="1200" dirty="0" smtClean="0">
                <a:latin typeface="Huawei Sans" panose="020C0503030203020204" pitchFamily="34" charset="0"/>
              </a:rPr>
              <a:t>Application scenario: large campus networks with a large number of users or involving multiple buildings (for example, campus networks of high education institutions)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TextBox 89"/>
          <p:cNvSpPr txBox="1"/>
          <p:nvPr/>
        </p:nvSpPr>
        <p:spPr bwMode="gray">
          <a:xfrm>
            <a:off x="5257093" y="5378825"/>
            <a:ext cx="4320002" cy="553998"/>
          </a:xfrm>
          <a:prstGeom prst="rect">
            <a:avLst/>
          </a:prstGeom>
          <a:noFill/>
        </p:spPr>
        <p:txBody>
          <a:bodyPr wrap="square" rtlCol="0">
            <a:spAutoFit/>
          </a:bodyPr>
          <a:lstStyle/>
          <a:p>
            <a:pPr fontAlgn="ctr">
              <a:lnSpc>
                <a:spcPts val="1800"/>
              </a:lnSpc>
            </a:pPr>
            <a:r>
              <a:rPr lang="en-US" sz="1200" dirty="0" smtClean="0">
                <a:latin typeface="Huawei Sans" panose="020C0503030203020204" pitchFamily="34" charset="0"/>
              </a:rPr>
              <a:t>Application scenario: small- and medium-sized campus networks involving only one building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圆角矩形标注 222"/>
          <p:cNvSpPr/>
          <p:nvPr/>
        </p:nvSpPr>
        <p:spPr bwMode="gray">
          <a:xfrm>
            <a:off x="9702471" y="3272453"/>
            <a:ext cx="1983855" cy="1792687"/>
          </a:xfrm>
          <a:prstGeom prst="wedgeRoundRectCallout">
            <a:avLst>
              <a:gd name="adj1" fmla="val -48889"/>
              <a:gd name="adj2" fmla="val -59513"/>
              <a:gd name="adj3" fmla="val 16667"/>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Layered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Modular design</a:t>
            </a: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Redundancy design</a:t>
            </a:r>
            <a:endParaRPr lang="en-US" altLang="zh-CN" sz="1400" dirty="0" smtClean="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33" indent="-171433" defTabSz="1219150" fontAlgn="ctr">
              <a:spcAft>
                <a:spcPts val="600"/>
              </a:spcAft>
              <a:buFont typeface="Arial" panose="020B0604020202020204" pitchFamily="34" charset="0"/>
              <a:buChar char="•"/>
            </a:pPr>
            <a:r>
              <a:rPr lang="en-US" sz="1400" dirty="0" smtClean="0">
                <a:solidFill>
                  <a:srgbClr val="ED6D00"/>
                </a:solidFill>
                <a:latin typeface="Huawei Sans" panose="020C0503030203020204" pitchFamily="34" charset="0"/>
              </a:rPr>
              <a:t>Symmetric design</a:t>
            </a:r>
            <a:endParaRPr lang="en-US" altLang="zh-CN" sz="1400" dirty="0">
              <a:solidFill>
                <a:srgbClr val="ED6D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7569813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箭头连接符 24"/>
          <p:cNvCxnSpPr/>
          <p:nvPr/>
        </p:nvCxnSpPr>
        <p:spPr bwMode="gray">
          <a:xfrm>
            <a:off x="7552556" y="5506863"/>
            <a:ext cx="740533"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bwMode="gray">
          <a:xfrm>
            <a:off x="6931218" y="5840707"/>
            <a:ext cx="1384917" cy="230819"/>
          </a:xfrm>
          <a:custGeom>
            <a:avLst/>
            <a:gdLst>
              <a:gd name="connsiteX0" fmla="*/ 0 w 1384917"/>
              <a:gd name="connsiteY0" fmla="*/ 0 h 230819"/>
              <a:gd name="connsiteX1" fmla="*/ 0 w 1384917"/>
              <a:gd name="connsiteY1" fmla="*/ 230819 h 230819"/>
              <a:gd name="connsiteX2" fmla="*/ 1384917 w 1384917"/>
              <a:gd name="connsiteY2" fmla="*/ 230819 h 230819"/>
            </a:gdLst>
            <a:ahLst/>
            <a:cxnLst>
              <a:cxn ang="0">
                <a:pos x="connsiteX0" y="connsiteY0"/>
              </a:cxn>
              <a:cxn ang="0">
                <a:pos x="connsiteX1" y="connsiteY1"/>
              </a:cxn>
              <a:cxn ang="0">
                <a:pos x="connsiteX2" y="connsiteY2"/>
              </a:cxn>
            </a:cxnLst>
            <a:rect l="l" t="t" r="r" b="b"/>
            <a:pathLst>
              <a:path w="1384917" h="230819">
                <a:moveTo>
                  <a:pt x="0" y="0"/>
                </a:moveTo>
                <a:lnTo>
                  <a:pt x="0" y="230819"/>
                </a:lnTo>
                <a:lnTo>
                  <a:pt x="1384917" y="230819"/>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Network Architecture Design (2)</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bwMode="gray">
          <a:xfrm>
            <a:off x="455612" y="1052514"/>
            <a:ext cx="11293476" cy="440981"/>
          </a:xfrm>
        </p:spPr>
        <p:txBody>
          <a:bodyPr/>
          <a:lstStyle/>
          <a:p>
            <a:r>
              <a:rPr lang="en-US" sz="1400" dirty="0" smtClean="0"/>
              <a:t>During network design, you can use the bottom-up method to determine the type of architecture based on the network scale.</a:t>
            </a:r>
            <a:endParaRPr lang="en-US" altLang="zh-CN" sz="1400" dirty="0">
              <a:sym typeface="Huawei Sans" panose="020C0503030203020204" pitchFamily="34" charset="0"/>
            </a:endParaRPr>
          </a:p>
        </p:txBody>
      </p:sp>
      <p:sp>
        <p:nvSpPr>
          <p:cNvPr id="4" name="圆角矩形 3"/>
          <p:cNvSpPr/>
          <p:nvPr/>
        </p:nvSpPr>
        <p:spPr bwMode="gray">
          <a:xfrm>
            <a:off x="455713" y="161011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1. Determine the number of access ports</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455713" y="288485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2. Select access switches</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455713" y="4159599"/>
            <a:ext cx="5428239"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3. Calculate the number of access switches</a:t>
            </a:r>
            <a:endParaRPr lang="en-US" sz="1400" dirty="0">
              <a:solidFill>
                <a:srgbClr val="30B5C5"/>
              </a:solidFill>
              <a:latin typeface="Huawei Sans" panose="020C0503030203020204" pitchFamily="34" charset="0"/>
            </a:endParaRPr>
          </a:p>
        </p:txBody>
      </p:sp>
      <p:sp>
        <p:nvSpPr>
          <p:cNvPr id="2" name="菱形 1"/>
          <p:cNvSpPr/>
          <p:nvPr/>
        </p:nvSpPr>
        <p:spPr bwMode="gray">
          <a:xfrm>
            <a:off x="4616946" y="512126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sz="1200" dirty="0">
              <a:solidFill>
                <a:srgbClr val="30B5C5"/>
              </a:solidFill>
              <a:latin typeface="Huawei Sans" panose="020C0503030203020204" pitchFamily="34" charset="0"/>
            </a:endParaRPr>
          </a:p>
        </p:txBody>
      </p:sp>
      <p:sp>
        <p:nvSpPr>
          <p:cNvPr id="7" name="圆角矩形 6"/>
          <p:cNvSpPr/>
          <p:nvPr/>
        </p:nvSpPr>
        <p:spPr bwMode="gray">
          <a:xfrm>
            <a:off x="6288238" y="1610119"/>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4. Select aggregation switches</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6288238" y="2883385"/>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5. Calculate the number of uplinks of access switches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6288238" y="4168582"/>
            <a:ext cx="5428800" cy="360000"/>
          </a:xfrm>
          <a:prstGeom prst="roundRect">
            <a:avLst>
              <a:gd name="adj" fmla="val 15000"/>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6. Calculate the number of aggregation switches</a:t>
            </a:r>
            <a:endParaRPr lang="en-US" sz="1400" dirty="0">
              <a:solidFill>
                <a:srgbClr val="30B5C5"/>
              </a:solidFill>
              <a:latin typeface="Huawei Sans" panose="020C0503030203020204" pitchFamily="34" charset="0"/>
            </a:endParaRPr>
          </a:p>
        </p:txBody>
      </p:sp>
      <p:sp>
        <p:nvSpPr>
          <p:cNvPr id="10" name="菱形 9"/>
          <p:cNvSpPr/>
          <p:nvPr/>
        </p:nvSpPr>
        <p:spPr bwMode="gray">
          <a:xfrm>
            <a:off x="6305646" y="5121265"/>
            <a:ext cx="1246910" cy="771196"/>
          </a:xfrm>
          <a:prstGeom prst="diamond">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8309909" y="5329164"/>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Three-layer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8309909" y="5840707"/>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Two-layer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2413823" y="5326863"/>
            <a:ext cx="1410420" cy="360000"/>
          </a:xfrm>
          <a:prstGeom prst="roundRect">
            <a:avLst>
              <a:gd name="adj" fmla="val 15000"/>
            </a:avLst>
          </a:prstGeom>
          <a:solidFill>
            <a:srgbClr val="FEF6DE"/>
          </a:solidFill>
          <a:ln w="12700" cap="flat" cmpd="sng" algn="ctr">
            <a:solidFill>
              <a:srgbClr val="F6B78C"/>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Single-layer architecture</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p:nvPr/>
        </p:nvCxnSpPr>
        <p:spPr bwMode="gray">
          <a:xfrm>
            <a:off x="5240401" y="197011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a:off x="5240401" y="325384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endCxn id="2" idx="0"/>
          </p:cNvCxnSpPr>
          <p:nvPr/>
        </p:nvCxnSpPr>
        <p:spPr bwMode="gray">
          <a:xfrm>
            <a:off x="5240401" y="451959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bwMode="gray">
          <a:xfrm>
            <a:off x="5837770" y="1789586"/>
            <a:ext cx="461819" cy="3717277"/>
          </a:xfrm>
          <a:custGeom>
            <a:avLst/>
            <a:gdLst>
              <a:gd name="connsiteX0" fmla="*/ 0 w 461819"/>
              <a:gd name="connsiteY0" fmla="*/ 4017818 h 4017818"/>
              <a:gd name="connsiteX1" fmla="*/ 286328 w 461819"/>
              <a:gd name="connsiteY1" fmla="*/ 4017818 h 4017818"/>
              <a:gd name="connsiteX2" fmla="*/ 286328 w 461819"/>
              <a:gd name="connsiteY2" fmla="*/ 0 h 4017818"/>
              <a:gd name="connsiteX3" fmla="*/ 461819 w 461819"/>
              <a:gd name="connsiteY3" fmla="*/ 0 h 4017818"/>
            </a:gdLst>
            <a:ahLst/>
            <a:cxnLst>
              <a:cxn ang="0">
                <a:pos x="connsiteX0" y="connsiteY0"/>
              </a:cxn>
              <a:cxn ang="0">
                <a:pos x="connsiteX1" y="connsiteY1"/>
              </a:cxn>
              <a:cxn ang="0">
                <a:pos x="connsiteX2" y="connsiteY2"/>
              </a:cxn>
              <a:cxn ang="0">
                <a:pos x="connsiteX3" y="connsiteY3"/>
              </a:cxn>
            </a:cxnLst>
            <a:rect l="l" t="t" r="r" b="b"/>
            <a:pathLst>
              <a:path w="461819" h="4017818">
                <a:moveTo>
                  <a:pt x="0" y="4017818"/>
                </a:moveTo>
                <a:lnTo>
                  <a:pt x="286328" y="4017818"/>
                </a:lnTo>
                <a:lnTo>
                  <a:pt x="286328" y="0"/>
                </a:lnTo>
                <a:lnTo>
                  <a:pt x="461819" y="0"/>
                </a:lnTo>
              </a:path>
            </a:pathLst>
          </a:cu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gray">
          <a:xfrm>
            <a:off x="6929101" y="1970119"/>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a:off x="6929101" y="3253842"/>
            <a:ext cx="0" cy="91474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10" idx="0"/>
          </p:cNvCxnSpPr>
          <p:nvPr/>
        </p:nvCxnSpPr>
        <p:spPr bwMode="gray">
          <a:xfrm>
            <a:off x="6929101" y="4519599"/>
            <a:ext cx="0" cy="601666"/>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H="1">
            <a:off x="3902751" y="5506863"/>
            <a:ext cx="714195" cy="0"/>
          </a:xfrm>
          <a:prstGeom prst="straightConnector1">
            <a:avLst/>
          </a:prstGeom>
          <a:ln w="28575">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89"/>
          <p:cNvSpPr txBox="1"/>
          <p:nvPr/>
        </p:nvSpPr>
        <p:spPr bwMode="gray">
          <a:xfrm>
            <a:off x="440724" y="2022084"/>
            <a:ext cx="4540395" cy="861774"/>
          </a:xfrm>
          <a:prstGeom prst="rect">
            <a:avLst/>
          </a:prstGeom>
          <a:noFill/>
        </p:spPr>
        <p:txBody>
          <a:bodyPr wrap="square" rtlCol="0">
            <a:noAutofit/>
          </a:bodyPr>
          <a:lstStyle/>
          <a:p>
            <a:pPr fontAlgn="ctr"/>
            <a:r>
              <a:rPr lang="en-US" sz="1200" dirty="0" smtClean="0">
                <a:latin typeface="Huawei Sans" panose="020C0503030203020204" pitchFamily="34" charset="0"/>
              </a:rPr>
              <a:t>If a single port corresponds to a single user or a specific number of users, you can determine the number of required access ports based on the network scale.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89"/>
          <p:cNvSpPr txBox="1"/>
          <p:nvPr/>
        </p:nvSpPr>
        <p:spPr bwMode="gray">
          <a:xfrm>
            <a:off x="440724" y="3253842"/>
            <a:ext cx="4540395" cy="861774"/>
          </a:xfrm>
          <a:prstGeom prst="rect">
            <a:avLst/>
          </a:prstGeom>
          <a:noFill/>
        </p:spPr>
        <p:txBody>
          <a:bodyPr wrap="square" rtlCol="0">
            <a:noAutofit/>
          </a:bodyPr>
          <a:lstStyle/>
          <a:p>
            <a:pPr fontAlgn="ctr"/>
            <a:r>
              <a:rPr lang="en-US" sz="1200" dirty="0" smtClean="0">
                <a:latin typeface="Huawei Sans" panose="020C0503030203020204" pitchFamily="34" charset="0"/>
              </a:rPr>
              <a:t>Determine the appropriate access switches (including access capability, port density, and uplink mode) based on the port rates of terminals' NICs.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89"/>
          <p:cNvSpPr txBox="1"/>
          <p:nvPr/>
        </p:nvSpPr>
        <p:spPr bwMode="gray">
          <a:xfrm>
            <a:off x="440724" y="4530865"/>
            <a:ext cx="4231967" cy="605294"/>
          </a:xfrm>
          <a:prstGeom prst="rect">
            <a:avLst/>
          </a:prstGeom>
          <a:noFill/>
        </p:spPr>
        <p:txBody>
          <a:bodyPr wrap="square" rtlCol="0">
            <a:noAutofit/>
          </a:bodyPr>
          <a:lstStyle/>
          <a:p>
            <a:pPr fontAlgn="ctr"/>
            <a:r>
              <a:rPr lang="en-US" sz="1200" dirty="0" smtClean="0">
                <a:latin typeface="Huawei Sans" panose="020C0503030203020204" pitchFamily="34" charset="0"/>
              </a:rPr>
              <a:t>Quantity = Number of access ports/Number of downlink ports on a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89"/>
          <p:cNvSpPr txBox="1"/>
          <p:nvPr/>
        </p:nvSpPr>
        <p:spPr bwMode="gray">
          <a:xfrm>
            <a:off x="7176643" y="2022084"/>
            <a:ext cx="4540395" cy="605294"/>
          </a:xfrm>
          <a:prstGeom prst="rect">
            <a:avLst/>
          </a:prstGeom>
          <a:noFill/>
        </p:spPr>
        <p:txBody>
          <a:bodyPr wrap="square" rtlCol="0">
            <a:noAutofit/>
          </a:bodyPr>
          <a:lstStyle/>
          <a:p>
            <a:pPr fontAlgn="ctr"/>
            <a:r>
              <a:rPr lang="en-US" sz="1200" dirty="0" smtClean="0">
                <a:latin typeface="Huawei Sans" panose="020C0503030203020204" pitchFamily="34" charset="0"/>
              </a:rPr>
              <a:t>Select the appropriate aggregation switches based on the uplink port rates of access switches.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89"/>
          <p:cNvSpPr txBox="1"/>
          <p:nvPr/>
        </p:nvSpPr>
        <p:spPr bwMode="gray">
          <a:xfrm>
            <a:off x="7176643" y="3253842"/>
            <a:ext cx="4371192" cy="902809"/>
          </a:xfrm>
          <a:prstGeom prst="rect">
            <a:avLst/>
          </a:prstGeom>
          <a:noFill/>
        </p:spPr>
        <p:txBody>
          <a:bodyPr wrap="square" rtlCol="0" anchor="ctr">
            <a:noAutofit/>
          </a:bodyPr>
          <a:lstStyle/>
          <a:p>
            <a:pPr marL="228600" indent="-228600" fontAlgn="ctr">
              <a:buFont typeface="+mj-lt"/>
              <a:buAutoNum type="arabicPeriod"/>
            </a:pPr>
            <a:r>
              <a:rPr lang="en-US" sz="1200" dirty="0" smtClean="0">
                <a:latin typeface="Huawei Sans" panose="020C0503030203020204" pitchFamily="34" charset="0"/>
              </a:rPr>
              <a:t>Quantity = Required network bandwidth/Uplink port rate of an access switch</a:t>
            </a:r>
          </a:p>
          <a:p>
            <a:pPr marL="228600" indent="-228600" fontAlgn="ctr">
              <a:buFont typeface="+mj-lt"/>
              <a:buAutoNum type="arabicPeriod"/>
            </a:pPr>
            <a:r>
              <a:rPr lang="en-US" sz="1200" dirty="0" smtClean="0">
                <a:latin typeface="Huawei Sans" panose="020C0503030203020204" pitchFamily="34" charset="0"/>
              </a:rPr>
              <a:t>Quantity = (Number of access ports x Access port rate x Bandwidth oversubscription ratio)/Uplink port rate of an 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89"/>
          <p:cNvSpPr txBox="1"/>
          <p:nvPr/>
        </p:nvSpPr>
        <p:spPr bwMode="gray">
          <a:xfrm>
            <a:off x="7176643" y="4530865"/>
            <a:ext cx="4540395" cy="605294"/>
          </a:xfrm>
          <a:prstGeom prst="rect">
            <a:avLst/>
          </a:prstGeom>
          <a:noFill/>
        </p:spPr>
        <p:txBody>
          <a:bodyPr wrap="square" rtlCol="0">
            <a:noAutofit/>
          </a:bodyPr>
          <a:lstStyle/>
          <a:p>
            <a:pPr fontAlgn="ctr"/>
            <a:r>
              <a:rPr lang="en-US" sz="1200" dirty="0" smtClean="0">
                <a:latin typeface="Huawei Sans" panose="020C0503030203020204" pitchFamily="34" charset="0"/>
              </a:rPr>
              <a:t>Quantity = Number of uplinks of access switches/Number of downlink ports of an aggregation switch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350167" y="5191996"/>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5830579" y="519199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7491858" y="5191996"/>
            <a:ext cx="285656" cy="307777"/>
          </a:xfrm>
          <a:prstGeom prst="rect">
            <a:avLst/>
          </a:prstGeom>
          <a:noFill/>
        </p:spPr>
        <p:txBody>
          <a:bodyPr wrap="none" rtlCol="0">
            <a:noAutofit/>
          </a:bodyPr>
          <a:lstStyle/>
          <a:p>
            <a:pPr fontAlgn="ctr"/>
            <a:r>
              <a:rPr lang="en-US" sz="1400" dirty="0" smtClean="0">
                <a:latin typeface="Huawei Sans" panose="020C0503030203020204" pitchFamily="34" charset="0"/>
              </a:rPr>
              <a:t>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491858" y="5773987"/>
            <a:ext cx="322524" cy="307777"/>
          </a:xfrm>
          <a:prstGeom prst="rect">
            <a:avLst/>
          </a:prstGeom>
          <a:noFill/>
        </p:spPr>
        <p:txBody>
          <a:bodyPr wrap="none" rtlCol="0">
            <a:noAutofit/>
          </a:bodyPr>
          <a:lstStyle/>
          <a:p>
            <a:pPr fontAlgn="ctr"/>
            <a:r>
              <a:rPr lang="en-US" sz="1400" dirty="0" smtClean="0">
                <a:latin typeface="Huawei Sans" panose="020C0503030203020204" pitchFamily="34" charset="0"/>
              </a:rPr>
              <a:t>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4678012" y="5380364"/>
            <a:ext cx="1140057" cy="276999"/>
          </a:xfrm>
          <a:prstGeom prst="rect">
            <a:avLst/>
          </a:prstGeom>
        </p:spPr>
        <p:txBody>
          <a:bodyPr wrap="none">
            <a:spAutoFit/>
          </a:bodyPr>
          <a:lstStyle/>
          <a:p>
            <a:pPr algn="ctr" fontAlgn="ctr"/>
            <a:r>
              <a:rPr lang="en-US" sz="1200" dirty="0" smtClean="0">
                <a:solidFill>
                  <a:srgbClr val="30B5C5"/>
                </a:solidFill>
                <a:latin typeface="Huawei Sans" panose="020C0503030203020204" pitchFamily="34" charset="0"/>
              </a:rPr>
              <a:t>Quantity &gt; 1?</a:t>
            </a:r>
            <a:endParaRPr lang="en-US" sz="1200" dirty="0">
              <a:solidFill>
                <a:srgbClr val="30B5C5"/>
              </a:solidFill>
              <a:latin typeface="Huawei Sans" panose="020C0503030203020204" pitchFamily="34" charset="0"/>
            </a:endParaRPr>
          </a:p>
        </p:txBody>
      </p:sp>
      <p:sp>
        <p:nvSpPr>
          <p:cNvPr id="24" name="矩形 23"/>
          <p:cNvSpPr/>
          <p:nvPr/>
        </p:nvSpPr>
        <p:spPr bwMode="gray">
          <a:xfrm>
            <a:off x="6380295" y="5380364"/>
            <a:ext cx="1140057" cy="276999"/>
          </a:xfrm>
          <a:prstGeom prst="rect">
            <a:avLst/>
          </a:prstGeom>
        </p:spPr>
        <p:txBody>
          <a:bodyPr wrap="none">
            <a:spAutoFit/>
          </a:bodyPr>
          <a:lstStyle/>
          <a:p>
            <a:pPr algn="ctr" fontAlgn="ctr"/>
            <a:r>
              <a:rPr lang="en-US" sz="1200" dirty="0" smtClean="0">
                <a:solidFill>
                  <a:srgbClr val="30B5C5"/>
                </a:solidFill>
                <a:latin typeface="Huawei Sans" panose="020C0503030203020204" pitchFamily="34" charset="0"/>
              </a:rPr>
              <a:t>Quantity &gt; 1?</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971219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2031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pPr marL="302279" indent="-302279">
              <a:buChar char="l"/>
            </a:pPr>
            <a:r>
              <a:rPr lang="en-US" altLang="zh-CN" sz="2000" kern="1200" dirty="0">
                <a:solidFill>
                  <a:schemeClr val="tx1"/>
                </a:solidFill>
                <a:cs typeface="Huawei Sans" panose="020C0503030203020204" pitchFamily="34" charset="0"/>
              </a:rPr>
              <a:t>On completion of this course, you will be able to:</a:t>
            </a:r>
          </a:p>
          <a:p>
            <a:pPr marL="628650" lvl="1" indent="-304800"/>
            <a:r>
              <a:rPr lang="en-US" altLang="zh-CN" sz="1800" dirty="0"/>
              <a:t>Describe the network layers and network architecture of large- and medium-sized virtualized campus networks.</a:t>
            </a:r>
          </a:p>
          <a:p>
            <a:pPr marL="628650" lvl="1" indent="-304800"/>
            <a:r>
              <a:rPr lang="en-US" altLang="zh-CN" sz="1800" dirty="0"/>
              <a:t>Complete the network architecture design and underlay network design for a virtualized campus network based on actual requirements.</a:t>
            </a:r>
          </a:p>
          <a:p>
            <a:pPr marL="628650" lvl="1" indent="-304800"/>
            <a:r>
              <a:rPr lang="en-US" altLang="zh-CN" sz="1800" dirty="0"/>
              <a:t>Complete the fabric and overlay network design for a virtualized campus network based on actual requirements.</a:t>
            </a:r>
          </a:p>
          <a:p>
            <a:pPr marL="628650" lvl="1" indent="-304800"/>
            <a:r>
              <a:rPr lang="en-US" altLang="zh-CN" sz="1800" dirty="0"/>
              <a:t>Complete the admission control design, free mobility design, WLAN design, egress network design, network security and </a:t>
            </a:r>
            <a:r>
              <a:rPr lang="en-US" altLang="zh-CN" sz="1800" dirty="0" err="1"/>
              <a:t>QoS</a:t>
            </a:r>
            <a:r>
              <a:rPr lang="en-US" altLang="zh-CN" sz="1800" dirty="0"/>
              <a:t> design, and O&amp;M design for a virtualized campus network based on actual requirements</a:t>
            </a:r>
            <a:r>
              <a:rPr lang="en-US" altLang="zh-CN" sz="1800" dirty="0" smtClean="0"/>
              <a:t>.</a:t>
            </a:r>
            <a:endParaRPr lang="en-US" altLang="zh-CN" sz="1800" dirty="0"/>
          </a:p>
          <a:p>
            <a:pPr marL="302279" indent="-302279">
              <a:buChar char="l"/>
            </a:pPr>
            <a:endParaRPr lang="zh-CN" altLang="en-US" sz="2000" kern="1200" dirty="0">
              <a:solidFill>
                <a:schemeClr val="tx1"/>
              </a:solidFill>
              <a:cs typeface="Huawei Sans" panose="020C0503030203020204" pitchFamily="34" charset="0"/>
            </a:endParaRP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smtClean="0">
                <a:solidFill>
                  <a:schemeClr val="bg1">
                    <a:lumMod val="50000"/>
                  </a:schemeClr>
                </a:solidFill>
              </a:rPr>
              <a:t>CloudCampus</a:t>
            </a:r>
            <a:r>
              <a:rPr lang="en-US" altLang="zh-CN" sz="1800" dirty="0" smtClean="0">
                <a:solidFill>
                  <a:schemeClr val="bg1">
                    <a:lumMod val="50000"/>
                  </a:schemeClr>
                </a:solidFill>
              </a:rPr>
              <a:t> Solution and Virtualized Campus Network Overview</a:t>
            </a:r>
          </a:p>
          <a:p>
            <a:r>
              <a:rPr lang="en-US" altLang="zh-CN" sz="1800" dirty="0" smtClean="0">
                <a:solidFill>
                  <a:schemeClr val="bg1">
                    <a:lumMod val="50000"/>
                  </a:schemeClr>
                </a:solidFill>
              </a:rPr>
              <a:t>Network Architecture Design</a:t>
            </a:r>
          </a:p>
          <a:p>
            <a:r>
              <a:rPr lang="en-US" altLang="zh-CN" sz="1800" b="1" dirty="0"/>
              <a:t>Underlay Network Design</a:t>
            </a:r>
          </a:p>
          <a:p>
            <a:r>
              <a:rPr lang="en-US" altLang="zh-CN" sz="1800" dirty="0" smtClean="0">
                <a:solidFill>
                  <a:schemeClr val="bg1">
                    <a:lumMod val="50000"/>
                  </a:schemeClr>
                </a:solidFill>
              </a:rPr>
              <a:t>Fabric and Overlay Network Design</a:t>
            </a:r>
          </a:p>
          <a:p>
            <a:r>
              <a:rPr lang="en-US" altLang="zh-CN" sz="1800" dirty="0" smtClean="0">
                <a:solidFill>
                  <a:schemeClr val="bg1">
                    <a:lumMod val="50000"/>
                  </a:schemeClr>
                </a:solidFill>
              </a:rPr>
              <a:t>Admission Control and Free Mobility Design</a:t>
            </a:r>
          </a:p>
          <a:p>
            <a:r>
              <a:rPr lang="en-US" altLang="zh-CN" sz="1800" dirty="0" smtClean="0">
                <a:solidFill>
                  <a:schemeClr val="bg1">
                    <a:lumMod val="50000"/>
                  </a:schemeClr>
                </a:solidFill>
              </a:rPr>
              <a:t>WLAN Design</a:t>
            </a:r>
          </a:p>
          <a:p>
            <a:r>
              <a:rPr lang="en-US" altLang="zh-CN" sz="1800" dirty="0" smtClean="0">
                <a:solidFill>
                  <a:schemeClr val="bg1">
                    <a:lumMod val="50000"/>
                  </a:schemeClr>
                </a:solidFill>
              </a:rPr>
              <a:t>Egress Network Design</a:t>
            </a:r>
          </a:p>
          <a:p>
            <a:r>
              <a:rPr lang="en-US" altLang="zh-CN" sz="1800" dirty="0" smtClean="0">
                <a:solidFill>
                  <a:schemeClr val="bg1">
                    <a:lumMod val="50000"/>
                  </a:schemeClr>
                </a:solidFill>
              </a:rPr>
              <a:t>Network Security and </a:t>
            </a:r>
            <a:r>
              <a:rPr lang="en-US" altLang="zh-CN" sz="1800" dirty="0" err="1" smtClean="0">
                <a:solidFill>
                  <a:schemeClr val="bg1">
                    <a:lumMod val="50000"/>
                  </a:schemeClr>
                </a:solidFill>
              </a:rPr>
              <a:t>QoS</a:t>
            </a:r>
            <a:r>
              <a:rPr lang="en-US" altLang="zh-CN" sz="1800" dirty="0" smtClean="0">
                <a:solidFill>
                  <a:schemeClr val="bg1">
                    <a:lumMod val="50000"/>
                  </a:schemeClr>
                </a:solidFill>
              </a:rPr>
              <a:t> Design</a:t>
            </a:r>
          </a:p>
          <a:p>
            <a:r>
              <a:rPr lang="en-US" altLang="zh-CN" sz="1800" dirty="0" smtClean="0">
                <a:solidFill>
                  <a:schemeClr val="bg1">
                    <a:lumMod val="50000"/>
                  </a:schemeClr>
                </a:solidFill>
              </a:rPr>
              <a:t>O&amp;M 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21626638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Underlay Network Design Outline</a:t>
            </a:r>
            <a:endParaRPr lang="en-US" altLang="zh-CN" dirty="0">
              <a:sym typeface="Huawei Sans" panose="020C0503030203020204" pitchFamily="34" charset="0"/>
            </a:endParaRPr>
          </a:p>
        </p:txBody>
      </p:sp>
      <p:sp>
        <p:nvSpPr>
          <p:cNvPr id="20" name="圆角矩形 19"/>
          <p:cNvSpPr/>
          <p:nvPr/>
        </p:nvSpPr>
        <p:spPr bwMode="gray">
          <a:xfrm>
            <a:off x="2158142" y="1735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1. Basic service design</a:t>
            </a:r>
            <a:endParaRPr lang="en-US" sz="1600" b="1" dirty="0">
              <a:solidFill>
                <a:prstClr val="white"/>
              </a:solidFill>
              <a:latin typeface="Huawei Sans" panose="020C0503030203020204" pitchFamily="34" charset="0"/>
            </a:endParaRPr>
          </a:p>
        </p:txBody>
      </p:sp>
      <p:sp>
        <p:nvSpPr>
          <p:cNvPr id="21" name="圆角矩形 20"/>
          <p:cNvSpPr/>
          <p:nvPr/>
        </p:nvSpPr>
        <p:spPr bwMode="gray">
          <a:xfrm>
            <a:off x="2158142"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096000" y="1735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smtClean="0">
                <a:solidFill>
                  <a:prstClr val="white"/>
                </a:solidFill>
                <a:latin typeface="Huawei Sans" panose="020C0503030203020204" pitchFamily="34" charset="0"/>
              </a:rPr>
              <a:t>2. LAN automation design</a:t>
            </a:r>
            <a:endParaRPr lang="en-US" sz="1600" b="1" dirty="0">
              <a:solidFill>
                <a:prstClr val="white"/>
              </a:solidFill>
              <a:latin typeface="Huawei Sans" panose="020C0503030203020204" pitchFamily="34" charset="0"/>
            </a:endParaRPr>
          </a:p>
        </p:txBody>
      </p:sp>
      <p:sp>
        <p:nvSpPr>
          <p:cNvPr id="23" name="圆角矩形 22"/>
          <p:cNvSpPr/>
          <p:nvPr/>
        </p:nvSpPr>
        <p:spPr bwMode="gray">
          <a:xfrm>
            <a:off x="6096000" y="2226518"/>
            <a:ext cx="2789367" cy="250070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2374015" y="242867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VLAN planning</a:t>
            </a:r>
            <a:endParaRPr lang="en-US" sz="1200" dirty="0">
              <a:solidFill>
                <a:srgbClr val="30B5C5"/>
              </a:solidFill>
              <a:latin typeface="Huawei Sans" panose="020C0503030203020204" pitchFamily="34" charset="0"/>
            </a:endParaRPr>
          </a:p>
        </p:txBody>
      </p:sp>
      <p:sp>
        <p:nvSpPr>
          <p:cNvPr id="25" name="圆角矩形 24"/>
          <p:cNvSpPr/>
          <p:nvPr/>
        </p:nvSpPr>
        <p:spPr bwMode="gray">
          <a:xfrm>
            <a:off x="2374015" y="299351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IP address planning</a:t>
            </a:r>
            <a:endParaRPr lang="en-US" sz="1200" dirty="0">
              <a:solidFill>
                <a:srgbClr val="30B5C5"/>
              </a:solidFill>
              <a:latin typeface="Huawei Sans" panose="020C0503030203020204" pitchFamily="34" charset="0"/>
            </a:endParaRPr>
          </a:p>
        </p:txBody>
      </p:sp>
      <p:sp>
        <p:nvSpPr>
          <p:cNvPr id="26" name="圆角矩形 25"/>
          <p:cNvSpPr/>
          <p:nvPr/>
        </p:nvSpPr>
        <p:spPr bwMode="gray">
          <a:xfrm>
            <a:off x="2374015" y="355834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DHCP service design</a:t>
            </a:r>
            <a:endParaRPr lang="en-US" sz="1200" dirty="0">
              <a:solidFill>
                <a:srgbClr val="30B5C5"/>
              </a:solidFill>
              <a:latin typeface="Huawei Sans" panose="020C0503030203020204" pitchFamily="34" charset="0"/>
            </a:endParaRPr>
          </a:p>
        </p:txBody>
      </p:sp>
      <p:sp>
        <p:nvSpPr>
          <p:cNvPr id="27" name="圆角矩形 26"/>
          <p:cNvSpPr/>
          <p:nvPr/>
        </p:nvSpPr>
        <p:spPr bwMode="gray">
          <a:xfrm>
            <a:off x="2374015" y="4123182"/>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Routing design</a:t>
            </a:r>
            <a:endParaRPr lang="en-US" sz="1200" dirty="0">
              <a:solidFill>
                <a:srgbClr val="30B5C5"/>
              </a:solidFill>
              <a:latin typeface="Huawei Sans" panose="020C0503030203020204" pitchFamily="34" charset="0"/>
            </a:endParaRPr>
          </a:p>
        </p:txBody>
      </p:sp>
      <p:sp>
        <p:nvSpPr>
          <p:cNvPr id="28" name="圆角矩形 27"/>
          <p:cNvSpPr/>
          <p:nvPr/>
        </p:nvSpPr>
        <p:spPr bwMode="gray">
          <a:xfrm>
            <a:off x="6248684" y="2428674"/>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Network deployment design</a:t>
            </a:r>
            <a:endParaRPr lang="en-US" sz="1200" dirty="0">
              <a:solidFill>
                <a:srgbClr val="30B5C5"/>
              </a:solidFill>
              <a:latin typeface="Huawei Sans" panose="020C0503030203020204" pitchFamily="34" charset="0"/>
            </a:endParaRPr>
          </a:p>
        </p:txBody>
      </p:sp>
      <p:sp>
        <p:nvSpPr>
          <p:cNvPr id="29" name="圆角矩形 28"/>
          <p:cNvSpPr/>
          <p:nvPr/>
        </p:nvSpPr>
        <p:spPr bwMode="gray">
          <a:xfrm>
            <a:off x="6248684" y="2993510"/>
            <a:ext cx="248400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rgbClr val="30B5C5"/>
                </a:solidFill>
                <a:latin typeface="Huawei Sans" panose="020C0503030203020204" pitchFamily="34" charset="0"/>
              </a:rPr>
              <a:t>Underlay network automation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656967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bwMode="gray">
          <a:xfrm>
            <a:off x="7625822" y="3580954"/>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
          <p:cNvGrpSpPr/>
          <p:nvPr/>
        </p:nvGrpSpPr>
        <p:grpSpPr bwMode="gray">
          <a:xfrm>
            <a:off x="7803375" y="3804949"/>
            <a:ext cx="2149700" cy="917104"/>
            <a:chOff x="6600056" y="4353447"/>
            <a:chExt cx="1296144" cy="833967"/>
          </a:xfrm>
        </p:grpSpPr>
        <p:cxnSp>
          <p:nvCxnSpPr>
            <p:cNvPr id="26" name="直接连接符 2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VLAN Design</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bwMode="gray">
          <a:xfrm>
            <a:off x="455612" y="1052514"/>
            <a:ext cx="11293476" cy="1897316"/>
          </a:xfrm>
        </p:spPr>
        <p:txBody>
          <a:bodyPr/>
          <a:lstStyle/>
          <a:p>
            <a:r>
              <a:rPr lang="en-US" sz="1400" dirty="0" smtClean="0"/>
              <a:t>You are advised to assign consecutive VLAN IDs to ensure proper use of VLAN resources.</a:t>
            </a:r>
          </a:p>
          <a:p>
            <a:r>
              <a:rPr lang="en-US" sz="1400" dirty="0" smtClean="0"/>
              <a:t>You are advised to reserve a certain number of VLANs for future expansion. </a:t>
            </a:r>
          </a:p>
          <a:p>
            <a:r>
              <a:rPr lang="en-US" sz="1400" dirty="0" smtClean="0"/>
              <a:t>VLANs are classified into service VLANs, management VLANs, and interconnection VLANs. </a:t>
            </a:r>
          </a:p>
          <a:p>
            <a:r>
              <a:rPr lang="en-US" sz="1400" dirty="0" smtClean="0"/>
              <a:t>Typically, VLANs are assigned based on interfaces. According to different design principles, interfaces of access switches are added to different VLANs so that users of different service types can be isolated.</a:t>
            </a:r>
          </a:p>
          <a:p>
            <a:endParaRPr lang="en-US" altLang="zh-CN" sz="1400" dirty="0">
              <a:sym typeface="Huawei Sans" panose="020C0503030203020204" pitchFamily="34" charset="0"/>
            </a:endParaRPr>
          </a:p>
        </p:txBody>
      </p:sp>
      <p:sp>
        <p:nvSpPr>
          <p:cNvPr id="3" name="圆角矩形 2"/>
          <p:cNvSpPr/>
          <p:nvPr/>
        </p:nvSpPr>
        <p:spPr bwMode="gray">
          <a:xfrm>
            <a:off x="831128" y="2954869"/>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VLAN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831127" y="3390835"/>
            <a:ext cx="5163736" cy="277984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6156404" y="2954869"/>
            <a:ext cx="5242970"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VLAN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56403" y="3390835"/>
            <a:ext cx="5242972" cy="277984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2351458" y="3659521"/>
            <a:ext cx="2178568" cy="432000"/>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geographical areas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bwMode="gray">
          <a:xfrm>
            <a:off x="984440" y="4460862"/>
            <a:ext cx="4912604" cy="432000"/>
            <a:chOff x="947434" y="4556886"/>
            <a:chExt cx="4912604" cy="364249"/>
          </a:xfrm>
          <a:solidFill>
            <a:schemeClr val="bg1">
              <a:lumMod val="85000"/>
            </a:schemeClr>
          </a:solidFill>
        </p:grpSpPr>
        <p:sp>
          <p:nvSpPr>
            <p:cNvPr id="10" name="圆角矩形 9"/>
            <p:cNvSpPr/>
            <p:nvPr/>
          </p:nvSpPr>
          <p:spPr bwMode="gray">
            <a:xfrm>
              <a:off x="947434"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logical areas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3681470" y="4556886"/>
              <a:ext cx="2178568" cy="364249"/>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the personnel structure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 name="圆角矩形 15"/>
          <p:cNvSpPr/>
          <p:nvPr/>
        </p:nvSpPr>
        <p:spPr bwMode="gray">
          <a:xfrm>
            <a:off x="2351458" y="5262203"/>
            <a:ext cx="2178568" cy="432000"/>
          </a:xfrm>
          <a:prstGeom prst="roundRect">
            <a:avLst/>
          </a:prstGeom>
          <a:solidFill>
            <a:srgbClr val="FEF6DE"/>
          </a:solidFill>
          <a:ln w="12700">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fontAlgn="ctr"/>
            <a:r>
              <a:rPr lang="en-US" sz="1200" dirty="0" smtClean="0">
                <a:solidFill>
                  <a:schemeClr val="tx1"/>
                </a:solidFill>
                <a:latin typeface="Huawei Sans" panose="020C0503030203020204" pitchFamily="34" charset="0"/>
              </a:rPr>
              <a:t>VLAN assignment based on service types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7637638" y="3696707"/>
            <a:ext cx="2457480" cy="1212360"/>
            <a:chOff x="7320136" y="3890337"/>
            <a:chExt cx="2844256" cy="1403169"/>
          </a:xfrm>
        </p:grpSpPr>
        <p:pic>
          <p:nvPicPr>
            <p:cNvPr id="19" name="图片 1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20" name="图片 1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21" name="图片 2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29" name="文本框 28"/>
          <p:cNvSpPr txBox="1"/>
          <p:nvPr/>
        </p:nvSpPr>
        <p:spPr bwMode="gray">
          <a:xfrm>
            <a:off x="8156149" y="4502887"/>
            <a:ext cx="1420438" cy="307777"/>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Management VLAN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73047" y="4418879"/>
            <a:ext cx="1366080" cy="523220"/>
          </a:xfrm>
          <a:prstGeom prst="rect">
            <a:avLst/>
          </a:prstGeom>
          <a:noFill/>
        </p:spPr>
        <p:txBody>
          <a:bodyPr wrap="none" rtlCol="0">
            <a:noAutofit/>
          </a:bodyPr>
          <a:lstStyle/>
          <a:p>
            <a:pPr algn="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192.168.100.1</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10055992" y="4418879"/>
            <a:ext cx="1366080" cy="523220"/>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30B5C5"/>
                </a:solidFill>
                <a:latin typeface="Huawei Sans" panose="020C0503030203020204" pitchFamily="34" charset="0"/>
              </a:rPr>
              <a:t>192.168.100.2</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101373" y="3493800"/>
            <a:ext cx="1574470" cy="523220"/>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VLANIF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30B5C5"/>
                </a:solidFill>
                <a:latin typeface="Huawei Sans" panose="020C0503030203020204" pitchFamily="34" charset="0"/>
              </a:rPr>
              <a:t>192.168.100.254</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158747" y="5120289"/>
            <a:ext cx="5242971" cy="1059906"/>
          </a:xfrm>
          <a:prstGeom prst="rect">
            <a:avLst/>
          </a:prstGeom>
        </p:spPr>
        <p:txBody>
          <a:bodyPr wrap="square">
            <a:noAutofit/>
          </a:bodyPr>
          <a:lstStyle/>
          <a:p>
            <a:pPr fontAlgn="ctr">
              <a:lnSpc>
                <a:spcPts val="1800"/>
              </a:lnSpc>
            </a:pPr>
            <a:r>
              <a:rPr lang="en-US" sz="1200" dirty="0" smtClean="0">
                <a:latin typeface="Huawei Sans" panose="020C0503030203020204" pitchFamily="34" charset="0"/>
              </a:rPr>
              <a:t>In most cases, a Layer 2 switch uses the VLANIF interface's IP address as the management IP address. It is recommended that all Layer 2 switches use the same management VLAN and their management IP addresses be on the same network segment.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五边形 32"/>
          <p:cNvSpPr/>
          <p:nvPr/>
        </p:nvSpPr>
        <p:spPr bwMode="gray">
          <a:xfrm>
            <a:off x="4065799" y="114957"/>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VLAN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5" name="燕尾形 34"/>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40" name="燕尾形 39"/>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gray">
          <a:xfrm>
            <a:off x="7186485" y="114957"/>
            <a:ext cx="19564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Network Deployment</a:t>
            </a:r>
            <a:endParaRPr lang="en-US" altLang="zh-CN" sz="1200" dirty="0">
              <a:latin typeface="Huawei Sans" panose="020C0503030203020204" pitchFamily="34" charset="0"/>
              <a:sym typeface="Huawei Sans" panose="020C0503030203020204" pitchFamily="34" charset="0"/>
            </a:endParaRPr>
          </a:p>
        </p:txBody>
      </p:sp>
      <p:sp>
        <p:nvSpPr>
          <p:cNvPr id="42" name="燕尾形 41"/>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585204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7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 Address Design</a:t>
            </a:r>
            <a:endParaRPr lang="en-US" altLang="zh-CN" dirty="0">
              <a:sym typeface="Huawei Sans" panose="020C0503030203020204" pitchFamily="34" charset="0"/>
            </a:endParaRPr>
          </a:p>
        </p:txBody>
      </p:sp>
      <p:sp>
        <p:nvSpPr>
          <p:cNvPr id="23" name="文本占位符 22"/>
          <p:cNvSpPr>
            <a:spLocks noGrp="1"/>
          </p:cNvSpPr>
          <p:nvPr>
            <p:ph type="body" sz="quarter" idx="10"/>
          </p:nvPr>
        </p:nvSpPr>
        <p:spPr bwMode="gray">
          <a:xfrm>
            <a:off x="455612" y="1052514"/>
            <a:ext cx="11293476" cy="440646"/>
          </a:xfrm>
        </p:spPr>
        <p:txBody>
          <a:bodyPr/>
          <a:lstStyle/>
          <a:p>
            <a:r>
              <a:rPr lang="en-US" sz="1600" dirty="0" smtClean="0"/>
              <a:t>IP addresses of a campus network are classified into service, management, and interconnection IP addresses.</a:t>
            </a:r>
            <a:endParaRPr lang="en-US" altLang="zh-CN" sz="1600" dirty="0">
              <a:sym typeface="Huawei Sans" panose="020C0503030203020204" pitchFamily="34" charset="0"/>
            </a:endParaRPr>
          </a:p>
        </p:txBody>
      </p:sp>
      <p:sp>
        <p:nvSpPr>
          <p:cNvPr id="70" name="椭圆 69"/>
          <p:cNvSpPr/>
          <p:nvPr/>
        </p:nvSpPr>
        <p:spPr bwMode="gray">
          <a:xfrm>
            <a:off x="8450857" y="2398482"/>
            <a:ext cx="414291" cy="601617"/>
          </a:xfrm>
          <a:prstGeom prst="ellipse">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bwMode="gray">
          <a:xfrm>
            <a:off x="538657" y="1515608"/>
            <a:ext cx="5163734"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Management IP address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圆角矩形 71"/>
          <p:cNvSpPr/>
          <p:nvPr/>
        </p:nvSpPr>
        <p:spPr bwMode="gray">
          <a:xfrm>
            <a:off x="538656" y="1951573"/>
            <a:ext cx="5163736" cy="420667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38656" y="4823197"/>
            <a:ext cx="5163735" cy="678712"/>
          </a:xfrm>
          <a:prstGeom prst="rect">
            <a:avLst/>
          </a:prstGeom>
        </p:spPr>
        <p:txBody>
          <a:bodyPr wrap="square">
            <a:noAutofit/>
          </a:bodyPr>
          <a:lstStyle/>
          <a:p>
            <a:pPr fontAlgn="ctr"/>
            <a:r>
              <a:rPr lang="en-US" sz="1200" dirty="0" smtClean="0">
                <a:latin typeface="Huawei Sans" panose="020C0503030203020204" pitchFamily="34" charset="0"/>
              </a:rPr>
              <a:t>A Layer 2 device uses the VLANIF interface's IP address as the management IP address. It is recommended that all Layer 2 switches connected to a gateway be on the same network segment.</a:t>
            </a:r>
            <a:endParaRPr lang="en-US" sz="1200" dirty="0">
              <a:latin typeface="Huawei Sans" panose="020C0503030203020204" pitchFamily="34" charset="0"/>
            </a:endParaRPr>
          </a:p>
        </p:txBody>
      </p:sp>
      <p:sp>
        <p:nvSpPr>
          <p:cNvPr id="74" name="椭圆 73"/>
          <p:cNvSpPr/>
          <p:nvPr/>
        </p:nvSpPr>
        <p:spPr bwMode="gray">
          <a:xfrm>
            <a:off x="1906809" y="2461346"/>
            <a:ext cx="2504806" cy="1566885"/>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a:off x="2084362" y="2685341"/>
            <a:ext cx="2149700" cy="917104"/>
            <a:chOff x="6600056" y="4353447"/>
            <a:chExt cx="1296144" cy="833967"/>
          </a:xfrm>
        </p:grpSpPr>
        <p:cxnSp>
          <p:nvCxnSpPr>
            <p:cNvPr id="76" name="直接连接符 7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bwMode="gray">
          <a:xfrm>
            <a:off x="1918625" y="2577099"/>
            <a:ext cx="2457480" cy="1212360"/>
            <a:chOff x="7320136" y="3890337"/>
            <a:chExt cx="2844256" cy="1403169"/>
          </a:xfrm>
        </p:grpSpPr>
        <p:pic>
          <p:nvPicPr>
            <p:cNvPr id="79" name="图片 78" descr="接入交换机.png"/>
            <p:cNvPicPr>
              <a:picLocks noChangeAspect="1"/>
            </p:cNvPicPr>
            <p:nvPr/>
          </p:nvPicPr>
          <p:blipFill>
            <a:blip r:embed="rId3" cstate="print"/>
            <a:stretch>
              <a:fillRect/>
            </a:stretch>
          </p:blipFill>
          <p:spPr bwMode="gray">
            <a:xfrm>
              <a:off x="8472264" y="3890337"/>
              <a:ext cx="540000" cy="441818"/>
            </a:xfrm>
            <a:prstGeom prst="rect">
              <a:avLst/>
            </a:prstGeom>
          </p:spPr>
        </p:pic>
        <p:pic>
          <p:nvPicPr>
            <p:cNvPr id="80" name="图片 79" descr="接入交换机.png"/>
            <p:cNvPicPr>
              <a:picLocks noChangeAspect="1"/>
            </p:cNvPicPr>
            <p:nvPr/>
          </p:nvPicPr>
          <p:blipFill>
            <a:blip r:embed="rId3" cstate="print"/>
            <a:stretch>
              <a:fillRect/>
            </a:stretch>
          </p:blipFill>
          <p:spPr bwMode="gray">
            <a:xfrm>
              <a:off x="7320136" y="4851688"/>
              <a:ext cx="540000" cy="441818"/>
            </a:xfrm>
            <a:prstGeom prst="rect">
              <a:avLst/>
            </a:prstGeom>
          </p:spPr>
        </p:pic>
        <p:pic>
          <p:nvPicPr>
            <p:cNvPr id="81" name="图片 80" descr="接入交换机.png"/>
            <p:cNvPicPr>
              <a:picLocks noChangeAspect="1"/>
            </p:cNvPicPr>
            <p:nvPr/>
          </p:nvPicPr>
          <p:blipFill>
            <a:blip r:embed="rId3" cstate="print"/>
            <a:stretch>
              <a:fillRect/>
            </a:stretch>
          </p:blipFill>
          <p:spPr bwMode="gray">
            <a:xfrm>
              <a:off x="9624392" y="4851688"/>
              <a:ext cx="540000" cy="441818"/>
            </a:xfrm>
            <a:prstGeom prst="rect">
              <a:avLst/>
            </a:prstGeom>
          </p:spPr>
        </p:pic>
      </p:grpSp>
      <p:sp>
        <p:nvSpPr>
          <p:cNvPr id="82" name="文本框 81"/>
          <p:cNvSpPr txBox="1"/>
          <p:nvPr/>
        </p:nvSpPr>
        <p:spPr bwMode="gray">
          <a:xfrm>
            <a:off x="2315321" y="3338906"/>
            <a:ext cx="1498159" cy="307777"/>
          </a:xfrm>
          <a:prstGeom prst="rect">
            <a:avLst/>
          </a:prstGeom>
          <a:noFill/>
        </p:spPr>
        <p:txBody>
          <a:bodyPr wrap="squar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ctr" fontAlgn="ctr"/>
            <a:r>
              <a:rPr lang="en-US" sz="1200" dirty="0" smtClean="0">
                <a:latin typeface="Huawei Sans" panose="020C0503030203020204" pitchFamily="34" charset="0"/>
              </a:rPr>
              <a:t>Management VLAN 100</a:t>
            </a:r>
            <a:endParaRPr lang="en-US" altLang="zh-CN" sz="1200" dirty="0">
              <a:latin typeface="Huawei Sans" panose="020C0503030203020204" pitchFamily="34" charset="0"/>
              <a:sym typeface="Huawei Sans" panose="020C0503030203020204" pitchFamily="34" charset="0"/>
            </a:endParaRPr>
          </a:p>
        </p:txBody>
      </p:sp>
      <p:sp>
        <p:nvSpPr>
          <p:cNvPr id="83" name="文本框 82"/>
          <p:cNvSpPr txBox="1"/>
          <p:nvPr/>
        </p:nvSpPr>
        <p:spPr bwMode="gray">
          <a:xfrm>
            <a:off x="592506" y="3299271"/>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algn="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algn="r" fontAlgn="ctr"/>
            <a:r>
              <a:rPr lang="en-US" sz="1200" dirty="0" smtClean="0">
                <a:latin typeface="Huawei Sans" panose="020C0503030203020204" pitchFamily="34" charset="0"/>
              </a:rPr>
              <a:t>192.168.100.1</a:t>
            </a:r>
            <a:endParaRPr lang="en-US" altLang="zh-CN" sz="1200" dirty="0">
              <a:latin typeface="Huawei Sans" panose="020C0503030203020204" pitchFamily="34" charset="0"/>
              <a:sym typeface="Huawei Sans" panose="020C0503030203020204" pitchFamily="34" charset="0"/>
            </a:endParaRPr>
          </a:p>
        </p:txBody>
      </p:sp>
      <p:sp>
        <p:nvSpPr>
          <p:cNvPr id="84" name="文本框 83"/>
          <p:cNvSpPr txBox="1"/>
          <p:nvPr/>
        </p:nvSpPr>
        <p:spPr bwMode="gray">
          <a:xfrm>
            <a:off x="4336979" y="3299271"/>
            <a:ext cx="1327608"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a:t>
            </a:r>
            <a:endParaRPr lang="en-US" altLang="zh-CN" sz="1200" dirty="0">
              <a:latin typeface="Huawei Sans" panose="020C0503030203020204" pitchFamily="34" charset="0"/>
              <a:sym typeface="Huawei Sans" panose="020C0503030203020204" pitchFamily="34" charset="0"/>
            </a:endParaRPr>
          </a:p>
        </p:txBody>
      </p:sp>
      <p:sp>
        <p:nvSpPr>
          <p:cNvPr id="85" name="文本框 84"/>
          <p:cNvSpPr txBox="1"/>
          <p:nvPr/>
        </p:nvSpPr>
        <p:spPr bwMode="gray">
          <a:xfrm>
            <a:off x="3382360" y="2374192"/>
            <a:ext cx="1526380" cy="523220"/>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VLANIF 100</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192.168.100.254</a:t>
            </a:r>
            <a:endParaRPr lang="en-US" altLang="zh-CN" sz="1200" dirty="0">
              <a:latin typeface="Huawei Sans" panose="020C0503030203020204" pitchFamily="34" charset="0"/>
              <a:sym typeface="Huawei Sans" panose="020C0503030203020204" pitchFamily="34" charset="0"/>
            </a:endParaRPr>
          </a:p>
        </p:txBody>
      </p:sp>
      <p:sp>
        <p:nvSpPr>
          <p:cNvPr id="86" name="圆角矩形 85"/>
          <p:cNvSpPr/>
          <p:nvPr/>
        </p:nvSpPr>
        <p:spPr bwMode="gray">
          <a:xfrm>
            <a:off x="5968856" y="1515608"/>
            <a:ext cx="5486663" cy="400674"/>
          </a:xfrm>
          <a:prstGeom prst="roundRect">
            <a:avLst>
              <a:gd name="adj" fmla="val 1462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Service and interconnection IP addresses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5968855" y="1951575"/>
            <a:ext cx="5486665" cy="4206670"/>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85725" fontAlgn="ctr">
              <a:lnSpc>
                <a:spcPts val="2400"/>
              </a:lnSpc>
              <a:spcAft>
                <a:spcPts val="600"/>
              </a:spcAft>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5968856" y="4409403"/>
            <a:ext cx="5515847" cy="1748842"/>
          </a:xfrm>
          <a:prstGeom prst="rect">
            <a:avLst/>
          </a:prstGeom>
        </p:spPr>
        <p:txBody>
          <a:bodyPr wrap="square">
            <a:noAutofit/>
          </a:bodyPr>
          <a:lstStyle/>
          <a:p>
            <a:pPr fontAlgn="ctr"/>
            <a:r>
              <a:rPr lang="en-US" sz="1200" dirty="0" smtClean="0">
                <a:latin typeface="Huawei Sans" panose="020C0503030203020204" pitchFamily="34" charset="0"/>
              </a:rPr>
              <a:t>Service IP addresses are the IP addresses of servers, hosts, and gateways. </a:t>
            </a:r>
          </a:p>
          <a:p>
            <a:pPr marL="182563" indent="-182563" fontAlgn="ctr">
              <a:buFont typeface="Arial" panose="020B0604020202020204" pitchFamily="34" charset="0"/>
              <a:buChar char="•"/>
            </a:pPr>
            <a:r>
              <a:rPr lang="en-US" sz="1200" dirty="0" smtClean="0">
                <a:latin typeface="Huawei Sans" panose="020C0503030203020204" pitchFamily="34" charset="0"/>
              </a:rPr>
              <a:t>It is recommended that gateway IP addresses have the same last octet, for example, .254.</a:t>
            </a:r>
          </a:p>
          <a:p>
            <a:pPr marL="182563" indent="-182563" fontAlgn="ctr">
              <a:buFont typeface="Arial" panose="020B0604020202020204" pitchFamily="34" charset="0"/>
              <a:buChar char="•"/>
            </a:pPr>
            <a:r>
              <a:rPr lang="en-US" sz="1200" dirty="0" smtClean="0">
                <a:latin typeface="Huawei Sans" panose="020C0503030203020204" pitchFamily="34" charset="0"/>
              </a:rPr>
              <a:t>The IP address range of each service must be clearly differentiated. The IP addresses for each type of service terminals must be contiguous and can be aggregated.</a:t>
            </a:r>
          </a:p>
          <a:p>
            <a:pPr marL="182563" indent="-182563" fontAlgn="ctr">
              <a:buFont typeface="Arial" panose="020B0604020202020204" pitchFamily="34" charset="0"/>
              <a:buChar char="•"/>
            </a:pPr>
            <a:r>
              <a:rPr lang="en-US" sz="1200" dirty="0" smtClean="0">
                <a:latin typeface="Huawei Sans" panose="020C0503030203020204" pitchFamily="34" charset="0"/>
              </a:rPr>
              <a:t>You are advised to use IP address segments with a 24-bit mask.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It is recommended that the interconnection IP address use a 30-bit mask. The core device uses an IP address with a small host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88"/>
          <p:cNvGrpSpPr/>
          <p:nvPr/>
        </p:nvGrpSpPr>
        <p:grpSpPr bwMode="gray">
          <a:xfrm>
            <a:off x="7829479" y="3139200"/>
            <a:ext cx="1657166" cy="708608"/>
            <a:chOff x="6600056" y="4353447"/>
            <a:chExt cx="1296144" cy="833967"/>
          </a:xfrm>
        </p:grpSpPr>
        <p:cxnSp>
          <p:nvCxnSpPr>
            <p:cNvPr id="90" name="直接连接符 8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bwMode="gray">
          <a:xfrm flipV="1">
            <a:off x="8658062" y="3131841"/>
            <a:ext cx="0" cy="381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bwMode="gray">
          <a:xfrm>
            <a:off x="8532240" y="3882130"/>
            <a:ext cx="276904" cy="75240"/>
            <a:chOff x="3074810" y="3664575"/>
            <a:chExt cx="276904" cy="75240"/>
          </a:xfrm>
        </p:grpSpPr>
        <p:sp>
          <p:nvSpPr>
            <p:cNvPr id="95" name="椭圆 94"/>
            <p:cNvSpPr>
              <a:spLocks noChangeAspect="1"/>
            </p:cNvSpPr>
            <p:nvPr/>
          </p:nvSpPr>
          <p:spPr bwMode="gray">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椭圆 96"/>
            <p:cNvSpPr>
              <a:spLocks noChangeAspect="1"/>
            </p:cNvSpPr>
            <p:nvPr/>
          </p:nvSpPr>
          <p:spPr bwMode="gray">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0" name="直接连接符 99"/>
          <p:cNvCxnSpPr>
            <a:stCxn id="105" idx="2"/>
            <a:endCxn id="93" idx="0"/>
          </p:cNvCxnSpPr>
          <p:nvPr/>
        </p:nvCxnSpPr>
        <p:spPr bwMode="gray">
          <a:xfrm>
            <a:off x="8658003" y="2472600"/>
            <a:ext cx="60" cy="4766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6374240" y="4005433"/>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Employee</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192.168.40.0/24</a:t>
            </a:r>
            <a:endParaRPr lang="en-US" altLang="zh-CN" sz="1200" dirty="0">
              <a:latin typeface="Huawei Sans" panose="020C0503030203020204" pitchFamily="34" charset="0"/>
              <a:sym typeface="Huawei Sans" panose="020C0503030203020204" pitchFamily="34" charset="0"/>
            </a:endParaRPr>
          </a:p>
        </p:txBody>
      </p:sp>
      <p:sp>
        <p:nvSpPr>
          <p:cNvPr id="102" name="文本框 101"/>
          <p:cNvSpPr txBox="1"/>
          <p:nvPr/>
        </p:nvSpPr>
        <p:spPr bwMode="gray">
          <a:xfrm>
            <a:off x="7932840" y="4005433"/>
            <a:ext cx="1489511"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Partner</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192.168.50.0/24</a:t>
            </a:r>
            <a:endParaRPr lang="en-US" altLang="zh-CN" sz="1200" dirty="0">
              <a:latin typeface="Huawei Sans" panose="020C0503030203020204" pitchFamily="34" charset="0"/>
              <a:sym typeface="Huawei Sans" panose="020C0503030203020204" pitchFamily="34" charset="0"/>
            </a:endParaRPr>
          </a:p>
        </p:txBody>
      </p:sp>
      <p:sp>
        <p:nvSpPr>
          <p:cNvPr id="103" name="文本框 102"/>
          <p:cNvSpPr txBox="1"/>
          <p:nvPr/>
        </p:nvSpPr>
        <p:spPr bwMode="gray">
          <a:xfrm>
            <a:off x="9491440" y="4005433"/>
            <a:ext cx="1576073" cy="523220"/>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Guest</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192.168.100.0/24</a:t>
            </a:r>
            <a:endParaRPr lang="en-US" altLang="zh-CN" sz="1200" dirty="0">
              <a:latin typeface="Huawei Sans" panose="020C0503030203020204" pitchFamily="34" charset="0"/>
              <a:sym typeface="Huawei Sans" panose="020C0503030203020204" pitchFamily="34" charset="0"/>
            </a:endParaRPr>
          </a:p>
        </p:txBody>
      </p:sp>
      <p:pic>
        <p:nvPicPr>
          <p:cNvPr id="105" name="图片 86" descr="核心交换机.png"/>
          <p:cNvPicPr>
            <a:picLocks noChangeAspect="1"/>
          </p:cNvPicPr>
          <p:nvPr/>
        </p:nvPicPr>
        <p:blipFill>
          <a:blip r:embed="rId4" cstate="print"/>
          <a:stretch>
            <a:fillRect/>
          </a:stretch>
        </p:blipFill>
        <p:spPr bwMode="gray">
          <a:xfrm>
            <a:off x="8434803" y="2107362"/>
            <a:ext cx="446400" cy="365238"/>
          </a:xfrm>
          <a:prstGeom prst="rect">
            <a:avLst/>
          </a:prstGeom>
        </p:spPr>
      </p:pic>
      <p:sp>
        <p:nvSpPr>
          <p:cNvPr id="106" name="文本框 105"/>
          <p:cNvSpPr txBox="1"/>
          <p:nvPr/>
        </p:nvSpPr>
        <p:spPr bwMode="gray">
          <a:xfrm>
            <a:off x="6130265" y="2323791"/>
            <a:ext cx="2299027" cy="276999"/>
          </a:xfrm>
          <a:prstGeom prst="rect">
            <a:avLst/>
          </a:prstGeom>
          <a:noFill/>
        </p:spPr>
        <p:txBody>
          <a:bodyPr wrap="none" rtlCol="0">
            <a:noAutofit/>
          </a:bodyPr>
          <a:lstStyle>
            <a:defPPr>
              <a:defRPr lang="en-US"/>
            </a:defPPr>
            <a:lvl1pP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solidFill>
                  <a:schemeClr val="tx1"/>
                </a:solidFill>
                <a:latin typeface="Huawei Sans" panose="020C0503030203020204" pitchFamily="34" charset="0"/>
              </a:rPr>
              <a:t>VLANIF 200: 192.168.200.1/30</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07" name="文本框 106"/>
          <p:cNvSpPr txBox="1"/>
          <p:nvPr/>
        </p:nvSpPr>
        <p:spPr bwMode="gray">
          <a:xfrm>
            <a:off x="6130265" y="2893950"/>
            <a:ext cx="2299027" cy="276999"/>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VLANIF 200: 192.168.200.2/30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8" name="文本框 107"/>
          <p:cNvSpPr txBox="1"/>
          <p:nvPr/>
        </p:nvSpPr>
        <p:spPr bwMode="gray">
          <a:xfrm>
            <a:off x="8881083" y="2374192"/>
            <a:ext cx="2334293"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solidFill>
                  <a:schemeClr val="tx1"/>
                </a:solidFill>
                <a:latin typeface="Huawei Sans" panose="020C0503030203020204" pitchFamily="34" charset="0"/>
              </a:rPr>
              <a:t>Interconnection VLAN 200</a:t>
            </a:r>
            <a:endParaRPr lang="en-US" altLang="zh-CN" dirty="0">
              <a:solidFill>
                <a:schemeClr val="tx1"/>
              </a:solidFill>
              <a:latin typeface="Huawei Sans" panose="020C0503030203020204" pitchFamily="34" charset="0"/>
              <a:sym typeface="Huawei Sans" panose="020C0503030203020204" pitchFamily="34" charset="0"/>
            </a:endParaRPr>
          </a:p>
        </p:txBody>
      </p:sp>
      <p:sp>
        <p:nvSpPr>
          <p:cNvPr id="109" name="椭圆 108"/>
          <p:cNvSpPr/>
          <p:nvPr/>
        </p:nvSpPr>
        <p:spPr bwMode="gray">
          <a:xfrm rot="3127321">
            <a:off x="7958328" y="3138327"/>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p:nvPr/>
        </p:nvSpPr>
        <p:spPr bwMode="gray">
          <a:xfrm rot="18399782">
            <a:off x="8910516" y="3125101"/>
            <a:ext cx="414291" cy="806027"/>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p:cNvSpPr/>
          <p:nvPr/>
        </p:nvSpPr>
        <p:spPr bwMode="gray">
          <a:xfrm>
            <a:off x="8442612" y="3271237"/>
            <a:ext cx="414291" cy="630662"/>
          </a:xfrm>
          <a:prstGeom prst="ellipse">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7564280" y="3422236"/>
            <a:ext cx="2170787" cy="307777"/>
          </a:xfrm>
          <a:prstGeom prst="rect">
            <a:avLst/>
          </a:prstGeom>
          <a:noFill/>
        </p:spPr>
        <p:txBody>
          <a:bodyPr wrap="none" rtlCol="0">
            <a:noAutofit/>
          </a:bodyPr>
          <a:lstStyle>
            <a:defPPr>
              <a:defRPr lang="en-US"/>
            </a:defPPr>
            <a:lvl1pPr algn="ctr">
              <a:defRPr sz="1400">
                <a:solidFill>
                  <a:srgbClr val="30B5C5"/>
                </a:solidFill>
                <a:latin typeface="Arial" panose="020C0503030203020204" pitchFamily="34" charset="0"/>
                <a:ea typeface="方正兰亭黑简体" panose="02000000000000000000" pitchFamily="2" charset="-122"/>
              </a:defRPr>
            </a:lvl1pPr>
          </a:lstStyle>
          <a:p>
            <a:pPr fontAlgn="ctr"/>
            <a:r>
              <a:rPr lang="en-US" sz="1200" dirty="0" smtClean="0">
                <a:latin typeface="Huawei Sans" panose="020C0503030203020204" pitchFamily="34" charset="0"/>
              </a:rPr>
              <a:t>Service VLAN 40/50/100</a:t>
            </a:r>
            <a:endParaRPr lang="en-US" altLang="zh-CN" sz="1200" dirty="0">
              <a:latin typeface="Huawei Sans" panose="020C0503030203020204" pitchFamily="34" charset="0"/>
              <a:sym typeface="Huawei Sans" panose="020C0503030203020204" pitchFamily="34" charset="0"/>
            </a:endParaRPr>
          </a:p>
        </p:txBody>
      </p:sp>
      <p:pic>
        <p:nvPicPr>
          <p:cNvPr id="93" name="图片 92" descr="接入交换机.png"/>
          <p:cNvPicPr>
            <a:picLocks noChangeAspect="1"/>
          </p:cNvPicPr>
          <p:nvPr/>
        </p:nvPicPr>
        <p:blipFill>
          <a:blip r:embed="rId3" cstate="print"/>
          <a:stretch>
            <a:fillRect/>
          </a:stretch>
        </p:blipFill>
        <p:spPr bwMode="gray">
          <a:xfrm>
            <a:off x="8434922" y="2949272"/>
            <a:ext cx="446281" cy="365139"/>
          </a:xfrm>
          <a:prstGeom prst="rect">
            <a:avLst/>
          </a:prstGeom>
        </p:spPr>
      </p:pic>
      <p:pic>
        <p:nvPicPr>
          <p:cNvPr id="98" name="图片 97" descr="云AP蓝.png"/>
          <p:cNvPicPr>
            <a:picLocks noChangeAspect="1"/>
          </p:cNvPicPr>
          <p:nvPr/>
        </p:nvPicPr>
        <p:blipFill>
          <a:blip r:embed="rId5" cstate="print"/>
          <a:stretch>
            <a:fillRect/>
          </a:stretch>
        </p:blipFill>
        <p:spPr bwMode="gray">
          <a:xfrm>
            <a:off x="7574289" y="3747171"/>
            <a:ext cx="421859" cy="345157"/>
          </a:xfrm>
          <a:prstGeom prst="rect">
            <a:avLst/>
          </a:prstGeom>
        </p:spPr>
      </p:pic>
      <p:pic>
        <p:nvPicPr>
          <p:cNvPr id="99" name="图片 98" descr="云AP蓝.png"/>
          <p:cNvPicPr>
            <a:picLocks noChangeAspect="1"/>
          </p:cNvPicPr>
          <p:nvPr/>
        </p:nvPicPr>
        <p:blipFill>
          <a:blip r:embed="rId5" cstate="print"/>
          <a:stretch>
            <a:fillRect/>
          </a:stretch>
        </p:blipFill>
        <p:spPr bwMode="gray">
          <a:xfrm>
            <a:off x="9314127" y="3747171"/>
            <a:ext cx="421859" cy="345157"/>
          </a:xfrm>
          <a:prstGeom prst="rect">
            <a:avLst/>
          </a:prstGeom>
        </p:spPr>
      </p:pic>
      <p:sp>
        <p:nvSpPr>
          <p:cNvPr id="104" name="文本框 103"/>
          <p:cNvSpPr txBox="1"/>
          <p:nvPr/>
        </p:nvSpPr>
        <p:spPr bwMode="gray">
          <a:xfrm>
            <a:off x="8941130" y="2643726"/>
            <a:ext cx="2262158" cy="646331"/>
          </a:xfrm>
          <a:prstGeom prst="rect">
            <a:avLst/>
          </a:prstGeom>
          <a:noFill/>
        </p:spPr>
        <p:txBody>
          <a:bodyPr wrap="none" rtlCol="0">
            <a:noAutofit/>
          </a:bodyPr>
          <a:lstStyle>
            <a:defPPr>
              <a:defRPr lang="en-US"/>
            </a:defPPr>
            <a:lvl1pPr>
              <a:defRPr sz="1200">
                <a:solidFill>
                  <a:srgbClr val="30B5C5"/>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VLANIF 40: 192.168.40.254</a:t>
            </a:r>
          </a:p>
          <a:p>
            <a:pPr fontAlgn="ctr"/>
            <a:r>
              <a:rPr lang="en-US" dirty="0" smtClean="0">
                <a:latin typeface="Huawei Sans" panose="020C0503030203020204" pitchFamily="34" charset="0"/>
              </a:rPr>
              <a:t>VLANIF 50: 192.168.50.254</a:t>
            </a:r>
          </a:p>
          <a:p>
            <a:pPr fontAlgn="ctr"/>
            <a:r>
              <a:rPr lang="en-US" dirty="0" smtClean="0">
                <a:latin typeface="Huawei Sans" panose="020C0503030203020204" pitchFamily="34" charset="0"/>
              </a:rPr>
              <a:t>VLANIF 100: 192.168.100.254</a:t>
            </a:r>
            <a:endParaRPr lang="en-US" dirty="0">
              <a:latin typeface="Huawei Sans" panose="020C0503030203020204" pitchFamily="34" charset="0"/>
            </a:endParaRPr>
          </a:p>
        </p:txBody>
      </p:sp>
      <p:sp>
        <p:nvSpPr>
          <p:cNvPr id="50" name="五边形 49"/>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VLAN</a:t>
            </a:r>
            <a:endParaRPr lang="en-US" altLang="zh-CN" sz="1200" dirty="0">
              <a:latin typeface="Huawei Sans" panose="020C0503030203020204" pitchFamily="34" charset="0"/>
              <a:sym typeface="Huawei Sans" panose="020C0503030203020204" pitchFamily="34" charset="0"/>
            </a:endParaRPr>
          </a:p>
        </p:txBody>
      </p:sp>
      <p:sp>
        <p:nvSpPr>
          <p:cNvPr id="51" name="燕尾形 50"/>
          <p:cNvSpPr/>
          <p:nvPr/>
        </p:nvSpPr>
        <p:spPr bwMode="gray">
          <a:xfrm>
            <a:off x="4707413" y="114957"/>
            <a:ext cx="108435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IP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3" name="燕尾形 52"/>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54" name="燕尾形 53"/>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7186485" y="114957"/>
            <a:ext cx="19564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Network Deployment</a:t>
            </a:r>
            <a:endParaRPr lang="en-US" altLang="zh-CN" sz="1200" dirty="0">
              <a:latin typeface="Huawei Sans" panose="020C0503030203020204" pitchFamily="34" charset="0"/>
              <a:sym typeface="Huawei Sans" panose="020C0503030203020204" pitchFamily="34" charset="0"/>
            </a:endParaRPr>
          </a:p>
        </p:txBody>
      </p:sp>
      <p:sp>
        <p:nvSpPr>
          <p:cNvPr id="58" name="燕尾形 57"/>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408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36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Terminal-Oriented DHCP Service Design</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a:xfrm>
            <a:off x="5386534" y="1142151"/>
            <a:ext cx="6362554" cy="5058624"/>
          </a:xfrm>
        </p:spPr>
        <p:txBody>
          <a:bodyPr/>
          <a:lstStyle/>
          <a:p>
            <a:pPr>
              <a:lnSpc>
                <a:spcPct val="130000"/>
              </a:lnSpc>
            </a:pPr>
            <a:r>
              <a:rPr lang="en-US" sz="1400" dirty="0" smtClean="0"/>
              <a:t>Plan an independent DHCP server to allocate IP addresses to terminals.</a:t>
            </a:r>
            <a:endParaRPr lang="en-US" altLang="zh-CN" sz="1400" dirty="0" smtClean="0">
              <a:sym typeface="Huawei Sans" panose="020C0503030203020204" pitchFamily="34" charset="0"/>
            </a:endParaRPr>
          </a:p>
          <a:p>
            <a:pPr>
              <a:lnSpc>
                <a:spcPct val="130000"/>
              </a:lnSpc>
            </a:pPr>
            <a:r>
              <a:rPr lang="en-US" sz="1400" dirty="0" smtClean="0"/>
              <a:t>You are advised to configure DHCP snooping on access devices to defend against attacks.</a:t>
            </a:r>
            <a:endParaRPr lang="en-US" altLang="zh-CN" sz="1400" dirty="0" smtClean="0">
              <a:sym typeface="Huawei Sans" panose="020C0503030203020204" pitchFamily="34" charset="0"/>
            </a:endParaRPr>
          </a:p>
          <a:p>
            <a:pPr>
              <a:lnSpc>
                <a:spcPct val="130000"/>
              </a:lnSpc>
            </a:pPr>
            <a:r>
              <a:rPr lang="en-US" sz="1400" dirty="0" smtClean="0"/>
              <a:t>Network administrators can use either of the two mechanisms to assign IP addresses to hosts based on network requirements:</a:t>
            </a:r>
            <a:endParaRPr lang="en-US" altLang="zh-CN" sz="1400" dirty="0" smtClean="0">
              <a:sym typeface="Huawei Sans" panose="020C0503030203020204" pitchFamily="34" charset="0"/>
            </a:endParaRPr>
          </a:p>
          <a:p>
            <a:pPr lvl="1">
              <a:lnSpc>
                <a:spcPct val="130000"/>
              </a:lnSpc>
            </a:pPr>
            <a:r>
              <a:rPr lang="en-US" sz="1200" dirty="0" smtClean="0"/>
              <a:t>Dynamic IP address assignment: An IP address is assigned to a host with a lease. This mode applies to scenarios where hosts require temporary access or IP addresses are insufficient, for example, portable computers of traveling employees and mobile terminals in cafes.</a:t>
            </a:r>
            <a:endParaRPr lang="en-US" altLang="zh-CN" sz="1200" dirty="0" smtClean="0">
              <a:sym typeface="Huawei Sans" panose="020C0503030203020204" pitchFamily="34" charset="0"/>
            </a:endParaRPr>
          </a:p>
          <a:p>
            <a:pPr lvl="1">
              <a:lnSpc>
                <a:spcPct val="130000"/>
              </a:lnSpc>
            </a:pPr>
            <a:r>
              <a:rPr lang="en-US" sz="1200" dirty="0" smtClean="0"/>
              <a:t>Static IP address assignment: Fixed IP addresses are assigned to specified hosts or servers such as DNS servers.</a:t>
            </a:r>
            <a:endParaRPr lang="en-US" altLang="zh-CN" sz="1200" dirty="0" smtClean="0">
              <a:sym typeface="Huawei Sans" panose="020C0503030203020204" pitchFamily="34" charset="0"/>
            </a:endParaRPr>
          </a:p>
          <a:p>
            <a:pPr>
              <a:lnSpc>
                <a:spcPct val="130000"/>
              </a:lnSpc>
            </a:pPr>
            <a:r>
              <a:rPr lang="en-US" sz="1400" dirty="0" smtClean="0"/>
              <a:t>When planning an address pool, filter out static IP addresses.</a:t>
            </a:r>
            <a:endParaRPr lang="en-US" altLang="zh-CN" sz="1400" dirty="0" smtClean="0">
              <a:sym typeface="Huawei Sans" panose="020C0503030203020204" pitchFamily="34" charset="0"/>
            </a:endParaRPr>
          </a:p>
          <a:p>
            <a:pPr>
              <a:lnSpc>
                <a:spcPct val="130000"/>
              </a:lnSpc>
            </a:pPr>
            <a:r>
              <a:rPr lang="en-US" sz="1400" dirty="0" smtClean="0"/>
              <a:t>The lease needs to be planned based on the online duration of a client.</a:t>
            </a:r>
            <a:endParaRPr lang="en-US" altLang="zh-CN" sz="1400" dirty="0" smtClean="0">
              <a:sym typeface="Huawei Sans" panose="020C0503030203020204" pitchFamily="34" charset="0"/>
            </a:endParaRPr>
          </a:p>
          <a:p>
            <a:pPr>
              <a:lnSpc>
                <a:spcPct val="130000"/>
              </a:lnSpc>
            </a:pPr>
            <a:r>
              <a:rPr lang="en-US" sz="1400" dirty="0" smtClean="0"/>
              <a:t>On a large or midsize campus network, the DHCP server and hosts are usually not on the same network segment. Therefore, you need to enable the DHCP relay function on the gateway.</a:t>
            </a:r>
            <a:endParaRPr lang="en-US" altLang="zh-CN" sz="1400" dirty="0">
              <a:sym typeface="Huawei Sans" panose="020C0503030203020204" pitchFamily="34" charset="0"/>
            </a:endParaRPr>
          </a:p>
        </p:txBody>
      </p:sp>
      <p:cxnSp>
        <p:nvCxnSpPr>
          <p:cNvPr id="3" name="Straight Connector 79"/>
          <p:cNvCxnSpPr/>
          <p:nvPr/>
        </p:nvCxnSpPr>
        <p:spPr bwMode="gray">
          <a:xfrm flipH="1">
            <a:off x="2841688" y="1775223"/>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79"/>
          <p:cNvCxnSpPr/>
          <p:nvPr/>
        </p:nvCxnSpPr>
        <p:spPr bwMode="gray">
          <a:xfrm flipH="1">
            <a:off x="3145038" y="1777446"/>
            <a:ext cx="11855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79"/>
          <p:cNvCxnSpPr/>
          <p:nvPr/>
        </p:nvCxnSpPr>
        <p:spPr bwMode="gray">
          <a:xfrm flipH="1">
            <a:off x="1928946" y="1677416"/>
            <a:ext cx="309238" cy="3302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3" cstate="print"/>
          <a:stretch>
            <a:fillRect/>
          </a:stretch>
        </p:blipFill>
        <p:spPr bwMode="gray">
          <a:xfrm>
            <a:off x="3902169" y="4719990"/>
            <a:ext cx="399310" cy="326710"/>
          </a:xfrm>
          <a:prstGeom prst="rect">
            <a:avLst/>
          </a:prstGeom>
        </p:spPr>
      </p:pic>
      <p:cxnSp>
        <p:nvCxnSpPr>
          <p:cNvPr id="15" name="Straight Connector 74"/>
          <p:cNvCxnSpPr>
            <a:stCxn id="14" idx="0"/>
            <a:endCxn id="44" idx="2"/>
          </p:cNvCxnSpPr>
          <p:nvPr/>
        </p:nvCxnSpPr>
        <p:spPr bwMode="gray">
          <a:xfrm flipV="1">
            <a:off x="4101824" y="4443583"/>
            <a:ext cx="1104"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05" descr="AP.png"/>
          <p:cNvPicPr>
            <a:picLocks noChangeAspect="1"/>
          </p:cNvPicPr>
          <p:nvPr/>
        </p:nvPicPr>
        <p:blipFill>
          <a:blip r:embed="rId3" cstate="print"/>
          <a:stretch>
            <a:fillRect/>
          </a:stretch>
        </p:blipFill>
        <p:spPr bwMode="gray">
          <a:xfrm>
            <a:off x="1502993" y="4719990"/>
            <a:ext cx="399310" cy="326710"/>
          </a:xfrm>
          <a:prstGeom prst="rect">
            <a:avLst/>
          </a:prstGeom>
        </p:spPr>
      </p:pic>
      <p:pic>
        <p:nvPicPr>
          <p:cNvPr id="17" name="图片 86" descr="核心交换机.png"/>
          <p:cNvPicPr>
            <a:picLocks noChangeAspect="1"/>
          </p:cNvPicPr>
          <p:nvPr/>
        </p:nvPicPr>
        <p:blipFill>
          <a:blip r:embed="rId4" cstate="print"/>
          <a:stretch>
            <a:fillRect/>
          </a:stretch>
        </p:blipFill>
        <p:spPr bwMode="gray">
          <a:xfrm>
            <a:off x="1725120" y="1991304"/>
            <a:ext cx="399310" cy="326710"/>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2703720" y="1991304"/>
            <a:ext cx="399310" cy="326710"/>
          </a:xfrm>
          <a:prstGeom prst="rect">
            <a:avLst/>
          </a:prstGeom>
        </p:spPr>
      </p:pic>
      <p:cxnSp>
        <p:nvCxnSpPr>
          <p:cNvPr id="19" name="Straight Connector 13"/>
          <p:cNvCxnSpPr>
            <a:stCxn id="17" idx="3"/>
            <a:endCxn id="18" idx="1"/>
          </p:cNvCxnSpPr>
          <p:nvPr/>
        </p:nvCxnSpPr>
        <p:spPr bwMode="gray">
          <a:xfrm>
            <a:off x="2124430" y="2154659"/>
            <a:ext cx="579291" cy="0"/>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5" cstate="print"/>
          <a:stretch>
            <a:fillRect/>
          </a:stretch>
        </p:blipFill>
        <p:spPr bwMode="gray">
          <a:xfrm>
            <a:off x="527917" y="3066415"/>
            <a:ext cx="399310" cy="326710"/>
          </a:xfrm>
          <a:prstGeom prst="rect">
            <a:avLst/>
          </a:prstGeom>
        </p:spPr>
      </p:pic>
      <p:pic>
        <p:nvPicPr>
          <p:cNvPr id="21" name="图片 87" descr="汇聚交换机.png"/>
          <p:cNvPicPr>
            <a:picLocks noChangeAspect="1"/>
          </p:cNvPicPr>
          <p:nvPr/>
        </p:nvPicPr>
        <p:blipFill>
          <a:blip r:embed="rId5" cstate="print"/>
          <a:stretch>
            <a:fillRect/>
          </a:stretch>
        </p:blipFill>
        <p:spPr bwMode="gray">
          <a:xfrm>
            <a:off x="1504168" y="3066415"/>
            <a:ext cx="399310" cy="326710"/>
          </a:xfrm>
          <a:prstGeom prst="rect">
            <a:avLst/>
          </a:prstGeom>
        </p:spPr>
      </p:pic>
      <p:cxnSp>
        <p:nvCxnSpPr>
          <p:cNvPr id="22" name="Straight Connector 16"/>
          <p:cNvCxnSpPr>
            <a:stCxn id="20" idx="3"/>
            <a:endCxn id="21" idx="1"/>
          </p:cNvCxnSpPr>
          <p:nvPr/>
        </p:nvCxnSpPr>
        <p:spPr bwMode="gray">
          <a:xfrm>
            <a:off x="927227" y="3229770"/>
            <a:ext cx="57694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5" cstate="print"/>
          <a:stretch>
            <a:fillRect/>
          </a:stretch>
        </p:blipFill>
        <p:spPr bwMode="gray">
          <a:xfrm>
            <a:off x="2925846" y="3066415"/>
            <a:ext cx="399310" cy="326710"/>
          </a:xfrm>
          <a:prstGeom prst="rect">
            <a:avLst/>
          </a:prstGeom>
        </p:spPr>
      </p:pic>
      <p:pic>
        <p:nvPicPr>
          <p:cNvPr id="26" name="图片 87" descr="汇聚交换机.png"/>
          <p:cNvPicPr>
            <a:picLocks noChangeAspect="1"/>
          </p:cNvPicPr>
          <p:nvPr/>
        </p:nvPicPr>
        <p:blipFill>
          <a:blip r:embed="rId5" cstate="print"/>
          <a:stretch>
            <a:fillRect/>
          </a:stretch>
        </p:blipFill>
        <p:spPr bwMode="gray">
          <a:xfrm>
            <a:off x="3903273" y="3066415"/>
            <a:ext cx="399310" cy="326710"/>
          </a:xfrm>
          <a:prstGeom prst="rect">
            <a:avLst/>
          </a:prstGeom>
        </p:spPr>
      </p:pic>
      <p:cxnSp>
        <p:nvCxnSpPr>
          <p:cNvPr id="27" name="Straight Connector 29"/>
          <p:cNvCxnSpPr>
            <a:stCxn id="25" idx="3"/>
            <a:endCxn id="26" idx="1"/>
          </p:cNvCxnSpPr>
          <p:nvPr/>
        </p:nvCxnSpPr>
        <p:spPr bwMode="gray">
          <a:xfrm>
            <a:off x="3325156" y="3229770"/>
            <a:ext cx="57811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30"/>
          <p:cNvCxnSpPr>
            <a:stCxn id="20" idx="0"/>
            <a:endCxn id="17" idx="2"/>
          </p:cNvCxnSpPr>
          <p:nvPr/>
        </p:nvCxnSpPr>
        <p:spPr bwMode="gray">
          <a:xfrm flipV="1">
            <a:off x="727573" y="2318014"/>
            <a:ext cx="1197203"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33"/>
          <p:cNvCxnSpPr>
            <a:stCxn id="21" idx="0"/>
            <a:endCxn id="18" idx="2"/>
          </p:cNvCxnSpPr>
          <p:nvPr/>
        </p:nvCxnSpPr>
        <p:spPr bwMode="gray">
          <a:xfrm flipV="1">
            <a:off x="1703824"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6"/>
          <p:cNvCxnSpPr>
            <a:stCxn id="25" idx="0"/>
            <a:endCxn id="17" idx="2"/>
          </p:cNvCxnSpPr>
          <p:nvPr/>
        </p:nvCxnSpPr>
        <p:spPr bwMode="gray">
          <a:xfrm flipH="1" flipV="1">
            <a:off x="1924775" y="2318014"/>
            <a:ext cx="1200726"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9"/>
          <p:cNvCxnSpPr>
            <a:stCxn id="26" idx="0"/>
            <a:endCxn id="18" idx="2"/>
          </p:cNvCxnSpPr>
          <p:nvPr/>
        </p:nvCxnSpPr>
        <p:spPr bwMode="gray">
          <a:xfrm flipH="1" flipV="1">
            <a:off x="2903376" y="2318014"/>
            <a:ext cx="1199552" cy="7484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Oval 42"/>
          <p:cNvSpPr/>
          <p:nvPr/>
        </p:nvSpPr>
        <p:spPr bwMode="gray">
          <a:xfrm rot="3077028">
            <a:off x="1457970" y="2649968"/>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106" descr="堆叠交换机蓝.png"/>
          <p:cNvPicPr>
            <a:picLocks noChangeAspect="1"/>
          </p:cNvPicPr>
          <p:nvPr/>
        </p:nvPicPr>
        <p:blipFill>
          <a:blip r:embed="rId6" cstate="print"/>
          <a:stretch>
            <a:fillRect/>
          </a:stretch>
        </p:blipFill>
        <p:spPr bwMode="gray">
          <a:xfrm>
            <a:off x="526849" y="4115126"/>
            <a:ext cx="401447" cy="328457"/>
          </a:xfrm>
          <a:prstGeom prst="rect">
            <a:avLst/>
          </a:prstGeom>
        </p:spPr>
      </p:pic>
      <p:pic>
        <p:nvPicPr>
          <p:cNvPr id="34" name="图片 106" descr="堆叠交换机蓝.png"/>
          <p:cNvPicPr>
            <a:picLocks noChangeAspect="1"/>
          </p:cNvPicPr>
          <p:nvPr/>
        </p:nvPicPr>
        <p:blipFill>
          <a:blip r:embed="rId6" cstate="print"/>
          <a:stretch>
            <a:fillRect/>
          </a:stretch>
        </p:blipFill>
        <p:spPr bwMode="gray">
          <a:xfrm>
            <a:off x="1503100" y="4115126"/>
            <a:ext cx="401447" cy="328457"/>
          </a:xfrm>
          <a:prstGeom prst="rect">
            <a:avLst/>
          </a:prstGeom>
        </p:spPr>
      </p:pic>
      <p:cxnSp>
        <p:nvCxnSpPr>
          <p:cNvPr id="35" name="Straight Connector 34"/>
          <p:cNvCxnSpPr>
            <a:stCxn id="33" idx="0"/>
            <a:endCxn id="20" idx="2"/>
          </p:cNvCxnSpPr>
          <p:nvPr/>
        </p:nvCxnSpPr>
        <p:spPr bwMode="gray">
          <a:xfrm flipV="1">
            <a:off x="727573"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3" idx="0"/>
            <a:endCxn id="21" idx="2"/>
          </p:cNvCxnSpPr>
          <p:nvPr/>
        </p:nvCxnSpPr>
        <p:spPr bwMode="gray">
          <a:xfrm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7"/>
          <p:cNvCxnSpPr>
            <a:stCxn id="34" idx="0"/>
            <a:endCxn id="20" idx="2"/>
          </p:cNvCxnSpPr>
          <p:nvPr/>
        </p:nvCxnSpPr>
        <p:spPr bwMode="gray">
          <a:xfrm flipH="1" flipV="1">
            <a:off x="727573" y="3393125"/>
            <a:ext cx="976251"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8"/>
          <p:cNvCxnSpPr>
            <a:stCxn id="34" idx="0"/>
            <a:endCxn id="21" idx="2"/>
          </p:cNvCxnSpPr>
          <p:nvPr/>
        </p:nvCxnSpPr>
        <p:spPr bwMode="gray">
          <a:xfrm flipV="1">
            <a:off x="1703824"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9" name="Group 40"/>
          <p:cNvGrpSpPr/>
          <p:nvPr/>
        </p:nvGrpSpPr>
        <p:grpSpPr bwMode="gray">
          <a:xfrm>
            <a:off x="1059708" y="4241486"/>
            <a:ext cx="311978" cy="73812"/>
            <a:chOff x="559282" y="6488261"/>
            <a:chExt cx="261965" cy="61979"/>
          </a:xfrm>
          <a:solidFill>
            <a:schemeClr val="bg1">
              <a:lumMod val="50000"/>
            </a:schemeClr>
          </a:solidFill>
        </p:grpSpPr>
        <p:sp>
          <p:nvSpPr>
            <p:cNvPr id="40"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3" name="图片 106" descr="堆叠交换机蓝.png"/>
          <p:cNvPicPr>
            <a:picLocks noChangeAspect="1"/>
          </p:cNvPicPr>
          <p:nvPr/>
        </p:nvPicPr>
        <p:blipFill>
          <a:blip r:embed="rId6" cstate="print"/>
          <a:stretch>
            <a:fillRect/>
          </a:stretch>
        </p:blipFill>
        <p:spPr bwMode="gray">
          <a:xfrm>
            <a:off x="2924778" y="4115126"/>
            <a:ext cx="401447" cy="328457"/>
          </a:xfrm>
          <a:prstGeom prst="rect">
            <a:avLst/>
          </a:prstGeom>
        </p:spPr>
      </p:pic>
      <p:pic>
        <p:nvPicPr>
          <p:cNvPr id="44" name="图片 106" descr="堆叠交换机蓝.png"/>
          <p:cNvPicPr>
            <a:picLocks noChangeAspect="1"/>
          </p:cNvPicPr>
          <p:nvPr/>
        </p:nvPicPr>
        <p:blipFill>
          <a:blip r:embed="rId6" cstate="print"/>
          <a:stretch>
            <a:fillRect/>
          </a:stretch>
        </p:blipFill>
        <p:spPr bwMode="gray">
          <a:xfrm>
            <a:off x="3902204" y="4115126"/>
            <a:ext cx="401447" cy="328457"/>
          </a:xfrm>
          <a:prstGeom prst="rect">
            <a:avLst/>
          </a:prstGeom>
        </p:spPr>
      </p:pic>
      <p:grpSp>
        <p:nvGrpSpPr>
          <p:cNvPr id="45" name="Group 54"/>
          <p:cNvGrpSpPr/>
          <p:nvPr/>
        </p:nvGrpSpPr>
        <p:grpSpPr bwMode="gray">
          <a:xfrm>
            <a:off x="3458813" y="4241486"/>
            <a:ext cx="311978" cy="73812"/>
            <a:chOff x="559282" y="6488261"/>
            <a:chExt cx="261965" cy="61979"/>
          </a:xfrm>
          <a:solidFill>
            <a:schemeClr val="bg1">
              <a:lumMod val="50000"/>
            </a:schemeClr>
          </a:solidFill>
        </p:grpSpPr>
        <p:sp>
          <p:nvSpPr>
            <p:cNvPr id="46"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9" name="Straight Connector 58"/>
          <p:cNvCxnSpPr>
            <a:stCxn id="43" idx="0"/>
            <a:endCxn id="25" idx="2"/>
          </p:cNvCxnSpPr>
          <p:nvPr/>
        </p:nvCxnSpPr>
        <p:spPr bwMode="gray">
          <a:xfrm flipV="1">
            <a:off x="3125502"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61"/>
          <p:cNvCxnSpPr>
            <a:stCxn id="44" idx="0"/>
            <a:endCxn id="26" idx="2"/>
          </p:cNvCxnSpPr>
          <p:nvPr/>
        </p:nvCxnSpPr>
        <p:spPr bwMode="gray">
          <a:xfrm flipV="1">
            <a:off x="4102928" y="3393125"/>
            <a:ext cx="0"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64"/>
          <p:cNvCxnSpPr>
            <a:stCxn id="43" idx="0"/>
            <a:endCxn id="26" idx="2"/>
          </p:cNvCxnSpPr>
          <p:nvPr/>
        </p:nvCxnSpPr>
        <p:spPr bwMode="gray">
          <a:xfrm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67"/>
          <p:cNvCxnSpPr>
            <a:stCxn id="44" idx="0"/>
            <a:endCxn id="25" idx="2"/>
          </p:cNvCxnSpPr>
          <p:nvPr/>
        </p:nvCxnSpPr>
        <p:spPr bwMode="gray">
          <a:xfrm flipH="1" flipV="1">
            <a:off x="3125502" y="3393125"/>
            <a:ext cx="977426" cy="7220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70"/>
          <p:cNvCxnSpPr>
            <a:stCxn id="16" idx="0"/>
            <a:endCxn id="34" idx="2"/>
          </p:cNvCxnSpPr>
          <p:nvPr/>
        </p:nvCxnSpPr>
        <p:spPr bwMode="gray">
          <a:xfrm flipV="1">
            <a:off x="1702648" y="4443583"/>
            <a:ext cx="1175" cy="276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Oval 59"/>
          <p:cNvSpPr/>
          <p:nvPr/>
        </p:nvSpPr>
        <p:spPr bwMode="gray">
          <a:xfrm rot="1782887">
            <a:off x="620706" y="3816649"/>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62"/>
          <p:cNvSpPr/>
          <p:nvPr/>
        </p:nvSpPr>
        <p:spPr bwMode="gray">
          <a:xfrm rot="19401600">
            <a:off x="1383627" y="383183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63"/>
          <p:cNvSpPr/>
          <p:nvPr/>
        </p:nvSpPr>
        <p:spPr bwMode="gray">
          <a:xfrm rot="1782887">
            <a:off x="3004219" y="3854614"/>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65"/>
          <p:cNvSpPr/>
          <p:nvPr/>
        </p:nvSpPr>
        <p:spPr bwMode="gray">
          <a:xfrm rot="19401600">
            <a:off x="3788684" y="3825065"/>
            <a:ext cx="449045" cy="143949"/>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14" descr="日志告警服务器-蓝.png"/>
          <p:cNvPicPr>
            <a:picLocks noChangeAspect="1"/>
          </p:cNvPicPr>
          <p:nvPr/>
        </p:nvPicPr>
        <p:blipFill>
          <a:blip r:embed="rId7" cstate="print"/>
          <a:stretch>
            <a:fillRect/>
          </a:stretch>
        </p:blipFill>
        <p:spPr bwMode="gray">
          <a:xfrm>
            <a:off x="1265986" y="5435074"/>
            <a:ext cx="362747" cy="226506"/>
          </a:xfrm>
          <a:prstGeom prst="rect">
            <a:avLst/>
          </a:prstGeom>
        </p:spPr>
      </p:pic>
      <p:pic>
        <p:nvPicPr>
          <p:cNvPr id="65" name="图片 11" descr="开放网络-蓝.png"/>
          <p:cNvPicPr>
            <a:picLocks noChangeAspect="1"/>
          </p:cNvPicPr>
          <p:nvPr/>
        </p:nvPicPr>
        <p:blipFill>
          <a:blip r:embed="rId8" cstate="print"/>
          <a:stretch>
            <a:fillRect/>
          </a:stretch>
        </p:blipFill>
        <p:spPr bwMode="gray">
          <a:xfrm>
            <a:off x="2576807" y="5408709"/>
            <a:ext cx="362747" cy="279236"/>
          </a:xfrm>
          <a:prstGeom prst="rect">
            <a:avLst/>
          </a:prstGeom>
        </p:spPr>
      </p:pic>
      <p:pic>
        <p:nvPicPr>
          <p:cNvPr id="66" name="图片 158" descr="SAN网络-蓝.png"/>
          <p:cNvPicPr>
            <a:picLocks noChangeAspect="1"/>
          </p:cNvPicPr>
          <p:nvPr/>
        </p:nvPicPr>
        <p:blipFill>
          <a:blip r:embed="rId9" cstate="print"/>
          <a:stretch>
            <a:fillRect/>
          </a:stretch>
        </p:blipFill>
        <p:spPr bwMode="gray">
          <a:xfrm>
            <a:off x="2003852" y="5386269"/>
            <a:ext cx="197836" cy="324116"/>
          </a:xfrm>
          <a:prstGeom prst="rect">
            <a:avLst/>
          </a:prstGeom>
        </p:spPr>
      </p:pic>
      <p:pic>
        <p:nvPicPr>
          <p:cNvPr id="68" name="图片 157" descr="故障链路.png"/>
          <p:cNvPicPr>
            <a:picLocks noChangeAspect="1"/>
          </p:cNvPicPr>
          <p:nvPr/>
        </p:nvPicPr>
        <p:blipFill>
          <a:blip r:embed="rId10" cstate="print"/>
          <a:stretch>
            <a:fillRect/>
          </a:stretch>
        </p:blipFill>
        <p:spPr bwMode="gray">
          <a:xfrm>
            <a:off x="3314672" y="5399448"/>
            <a:ext cx="399310" cy="297758"/>
          </a:xfrm>
          <a:prstGeom prst="rect">
            <a:avLst/>
          </a:prstGeom>
        </p:spPr>
      </p:pic>
      <p:sp>
        <p:nvSpPr>
          <p:cNvPr id="74" name="Oval 92"/>
          <p:cNvSpPr/>
          <p:nvPr/>
        </p:nvSpPr>
        <p:spPr bwMode="gray">
          <a:xfrm rot="18651691">
            <a:off x="2701652" y="2670795"/>
            <a:ext cx="691390" cy="108844"/>
          </a:xfrm>
          <a:prstGeom prst="ellips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Straight Connector 79"/>
          <p:cNvCxnSpPr/>
          <p:nvPr/>
        </p:nvCxnSpPr>
        <p:spPr bwMode="gray">
          <a:xfrm flipH="1">
            <a:off x="2232297" y="1679639"/>
            <a:ext cx="209826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圆角矩形 104"/>
          <p:cNvSpPr/>
          <p:nvPr/>
        </p:nvSpPr>
        <p:spPr bwMode="gray">
          <a:xfrm>
            <a:off x="3816766" y="1427756"/>
            <a:ext cx="1569768" cy="1157260"/>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72" descr="交换机.png"/>
          <p:cNvPicPr>
            <a:picLocks noChangeAspect="1"/>
          </p:cNvPicPr>
          <p:nvPr/>
        </p:nvPicPr>
        <p:blipFill>
          <a:blip r:embed="rId11" cstate="print"/>
          <a:stretch>
            <a:fillRect/>
          </a:stretch>
        </p:blipFill>
        <p:spPr bwMode="gray">
          <a:xfrm>
            <a:off x="4056836" y="1707550"/>
            <a:ext cx="489285" cy="401651"/>
          </a:xfrm>
          <a:prstGeom prst="rect">
            <a:avLst/>
          </a:prstGeom>
        </p:spPr>
      </p:pic>
      <p:sp>
        <p:nvSpPr>
          <p:cNvPr id="107" name="文本框 106"/>
          <p:cNvSpPr txBox="1"/>
          <p:nvPr/>
        </p:nvSpPr>
        <p:spPr bwMode="gray">
          <a:xfrm>
            <a:off x="3966529" y="2161173"/>
            <a:ext cx="1377300" cy="338554"/>
          </a:xfrm>
          <a:prstGeom prst="rect">
            <a:avLst/>
          </a:prstGeom>
          <a:noFill/>
        </p:spPr>
        <p:txBody>
          <a:bodyPr wrap="none" rtlCol="0">
            <a:noAutofit/>
          </a:bodyPr>
          <a:lstStyle/>
          <a:p>
            <a:pPr fontAlgn="ctr"/>
            <a:r>
              <a:rPr lang="en-US" sz="1600" dirty="0" smtClean="0">
                <a:solidFill>
                  <a:srgbClr val="C7000B"/>
                </a:solidFill>
                <a:latin typeface="Huawei Sans" panose="020C0503030203020204" pitchFamily="34" charset="0"/>
              </a:rPr>
              <a:t>DHCP server</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725120" y="5772584"/>
            <a:ext cx="1334020" cy="338554"/>
          </a:xfrm>
          <a:prstGeom prst="rect">
            <a:avLst/>
          </a:prstGeom>
          <a:noFill/>
        </p:spPr>
        <p:txBody>
          <a:bodyPr wrap="none" rtlCol="0">
            <a:noAutofit/>
          </a:bodyPr>
          <a:lstStyle/>
          <a:p>
            <a:pPr fontAlgn="ctr"/>
            <a:r>
              <a:rPr lang="en-US" sz="1600" dirty="0" smtClean="0">
                <a:solidFill>
                  <a:srgbClr val="C7000B"/>
                </a:solidFill>
                <a:latin typeface="Huawei Sans" panose="020C0503030203020204" pitchFamily="34" charset="0"/>
              </a:rPr>
              <a:t>DHCP clients</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五边形 63"/>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VLAN</a:t>
            </a:r>
            <a:endParaRPr lang="en-US" altLang="zh-CN" sz="1200" dirty="0">
              <a:latin typeface="Huawei Sans" panose="020C0503030203020204" pitchFamily="34" charset="0"/>
              <a:sym typeface="Huawei Sans" panose="020C0503030203020204" pitchFamily="34" charset="0"/>
            </a:endParaRPr>
          </a:p>
        </p:txBody>
      </p:sp>
      <p:sp>
        <p:nvSpPr>
          <p:cNvPr id="67" name="燕尾形 66"/>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IP Address</a:t>
            </a:r>
            <a:endParaRPr lang="en-US" altLang="zh-CN" sz="1200" dirty="0">
              <a:latin typeface="Huawei Sans" panose="020C0503030203020204" pitchFamily="34" charset="0"/>
              <a:sym typeface="Huawei Sans" panose="020C0503030203020204" pitchFamily="34" charset="0"/>
            </a:endParaRPr>
          </a:p>
        </p:txBody>
      </p:sp>
      <p:sp>
        <p:nvSpPr>
          <p:cNvPr id="72" name="燕尾形 71"/>
          <p:cNvSpPr/>
          <p:nvPr/>
        </p:nvSpPr>
        <p:spPr bwMode="gray">
          <a:xfrm>
            <a:off x="5713384" y="114957"/>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DHCP</a:t>
            </a:r>
          </a:p>
        </p:txBody>
      </p:sp>
      <p:sp>
        <p:nvSpPr>
          <p:cNvPr id="73" name="燕尾形 72"/>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7186485" y="114957"/>
            <a:ext cx="19564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Network Deployment</a:t>
            </a:r>
            <a:endParaRPr lang="en-US" altLang="zh-CN" sz="1200" dirty="0">
              <a:latin typeface="Huawei Sans" panose="020C0503030203020204" pitchFamily="34" charset="0"/>
              <a:sym typeface="Huawei Sans" panose="020C0503030203020204" pitchFamily="34" charset="0"/>
            </a:endParaRPr>
          </a:p>
        </p:txBody>
      </p:sp>
      <p:sp>
        <p:nvSpPr>
          <p:cNvPr id="76" name="燕尾形 75"/>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013632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bwMode="gray">
          <a:xfrm>
            <a:off x="6999689" y="1543541"/>
            <a:ext cx="4680552" cy="300940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rot="3310622">
            <a:off x="1848708" y="1553392"/>
            <a:ext cx="1918477" cy="3436328"/>
          </a:xfrm>
          <a:prstGeom prst="ellipse">
            <a:avLst/>
          </a:prstGeom>
          <a:solidFill>
            <a:schemeClr val="accent6">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rot="18289378" flipV="1">
            <a:off x="3195424" y="1553393"/>
            <a:ext cx="1918477" cy="3436328"/>
          </a:xfrm>
          <a:prstGeom prst="ellipse">
            <a:avLst/>
          </a:prstGeom>
          <a:solidFill>
            <a:srgbClr val="94DAE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60"/>
          <p:cNvSpPr/>
          <p:nvPr/>
        </p:nvSpPr>
        <p:spPr bwMode="gray">
          <a:xfrm>
            <a:off x="2778098" y="1458994"/>
            <a:ext cx="1525484" cy="618059"/>
          </a:xfrm>
          <a:prstGeom prst="ellipse">
            <a:avLst/>
          </a:prstGeom>
          <a:solidFill>
            <a:schemeClr val="accent2">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Routing Design</a:t>
            </a:r>
            <a:endParaRPr lang="en-US" altLang="zh-CN" dirty="0">
              <a:sym typeface="Huawei Sans" panose="020C0503030203020204" pitchFamily="34" charset="0"/>
            </a:endParaRPr>
          </a:p>
        </p:txBody>
      </p:sp>
      <p:sp>
        <p:nvSpPr>
          <p:cNvPr id="4" name="圆角矩形 75"/>
          <p:cNvSpPr/>
          <p:nvPr/>
        </p:nvSpPr>
        <p:spPr bwMode="gray">
          <a:xfrm>
            <a:off x="477521" y="983875"/>
            <a:ext cx="5508000" cy="360000"/>
          </a:xfrm>
          <a:prstGeom prst="roundRect">
            <a:avLst>
              <a:gd name="adj" fmla="val 867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Three-layer networking: scenario 1</a:t>
            </a:r>
            <a:endParaRPr lang="en-US" sz="1400" dirty="0">
              <a:solidFill>
                <a:srgbClr val="30B5C5"/>
              </a:solidFill>
              <a:latin typeface="Huawei Sans" panose="020C0503030203020204" pitchFamily="34" charset="0"/>
            </a:endParaRPr>
          </a:p>
        </p:txBody>
      </p:sp>
      <p:sp>
        <p:nvSpPr>
          <p:cNvPr id="5" name="圆角矩形 75"/>
          <p:cNvSpPr/>
          <p:nvPr/>
        </p:nvSpPr>
        <p:spPr bwMode="gray">
          <a:xfrm>
            <a:off x="6206479" y="983875"/>
            <a:ext cx="5508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Three-layer networking: scenario 2</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77521" y="1387833"/>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206479" y="1387833"/>
            <a:ext cx="5508000" cy="316511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 name="图片 86" descr="核心交换机.png"/>
          <p:cNvPicPr>
            <a:picLocks noChangeAspect="1"/>
          </p:cNvPicPr>
          <p:nvPr/>
        </p:nvPicPr>
        <p:blipFill>
          <a:blip r:embed="rId3"/>
          <a:stretch>
            <a:fillRect/>
          </a:stretch>
        </p:blipFill>
        <p:spPr bwMode="gray">
          <a:xfrm>
            <a:off x="2972169" y="1790434"/>
            <a:ext cx="406420" cy="332527"/>
          </a:xfrm>
          <a:prstGeom prst="rect">
            <a:avLst/>
          </a:prstGeom>
        </p:spPr>
      </p:pic>
      <p:pic>
        <p:nvPicPr>
          <p:cNvPr id="9" name="图片 86" descr="核心交换机.png"/>
          <p:cNvPicPr>
            <a:picLocks noChangeAspect="1"/>
          </p:cNvPicPr>
          <p:nvPr/>
        </p:nvPicPr>
        <p:blipFill>
          <a:blip r:embed="rId3"/>
          <a:stretch>
            <a:fillRect/>
          </a:stretch>
        </p:blipFill>
        <p:spPr bwMode="gray">
          <a:xfrm>
            <a:off x="3690798" y="1790434"/>
            <a:ext cx="406420" cy="332527"/>
          </a:xfrm>
          <a:prstGeom prst="rect">
            <a:avLst/>
          </a:prstGeom>
        </p:spPr>
      </p:pic>
      <p:cxnSp>
        <p:nvCxnSpPr>
          <p:cNvPr id="10" name="直接连接符 9"/>
          <p:cNvCxnSpPr>
            <a:stCxn id="8" idx="3"/>
            <a:endCxn id="9" idx="1"/>
          </p:cNvCxnSpPr>
          <p:nvPr/>
        </p:nvCxnSpPr>
        <p:spPr bwMode="gray">
          <a:xfrm>
            <a:off x="3378589" y="1956698"/>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1" name="图片 87" descr="汇聚交换机.png"/>
          <p:cNvPicPr>
            <a:picLocks noChangeAspect="1"/>
          </p:cNvPicPr>
          <p:nvPr/>
        </p:nvPicPr>
        <p:blipFill>
          <a:blip r:embed="rId4"/>
          <a:stretch>
            <a:fillRect/>
          </a:stretch>
        </p:blipFill>
        <p:spPr bwMode="gray">
          <a:xfrm>
            <a:off x="2363927" y="2887312"/>
            <a:ext cx="406420" cy="332527"/>
          </a:xfrm>
          <a:prstGeom prst="rect">
            <a:avLst/>
          </a:prstGeom>
        </p:spPr>
      </p:pic>
      <p:pic>
        <p:nvPicPr>
          <p:cNvPr id="12" name="图片 87" descr="汇聚交换机.png"/>
          <p:cNvPicPr>
            <a:picLocks noChangeAspect="1"/>
          </p:cNvPicPr>
          <p:nvPr/>
        </p:nvPicPr>
        <p:blipFill>
          <a:blip r:embed="rId4"/>
          <a:stretch>
            <a:fillRect/>
          </a:stretch>
        </p:blipFill>
        <p:spPr bwMode="gray">
          <a:xfrm>
            <a:off x="1645298" y="2887312"/>
            <a:ext cx="406420" cy="332527"/>
          </a:xfrm>
          <a:prstGeom prst="rect">
            <a:avLst/>
          </a:prstGeom>
        </p:spPr>
      </p:pic>
      <p:cxnSp>
        <p:nvCxnSpPr>
          <p:cNvPr id="13" name="直接连接符 12"/>
          <p:cNvCxnSpPr>
            <a:stCxn id="12" idx="3"/>
            <a:endCxn id="11" idx="1"/>
          </p:cNvCxnSpPr>
          <p:nvPr/>
        </p:nvCxnSpPr>
        <p:spPr bwMode="gray">
          <a:xfrm>
            <a:off x="2051718" y="305357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4" name="图片 76" descr="接入交换机.png"/>
          <p:cNvPicPr>
            <a:picLocks noChangeAspect="1"/>
          </p:cNvPicPr>
          <p:nvPr/>
        </p:nvPicPr>
        <p:blipFill>
          <a:blip r:embed="rId5"/>
          <a:stretch>
            <a:fillRect/>
          </a:stretch>
        </p:blipFill>
        <p:spPr bwMode="gray">
          <a:xfrm>
            <a:off x="1646521" y="3971812"/>
            <a:ext cx="406420" cy="332527"/>
          </a:xfrm>
          <a:prstGeom prst="rect">
            <a:avLst/>
          </a:prstGeom>
        </p:spPr>
      </p:pic>
      <p:pic>
        <p:nvPicPr>
          <p:cNvPr id="15" name="图片 76" descr="接入交换机.png"/>
          <p:cNvPicPr>
            <a:picLocks noChangeAspect="1"/>
          </p:cNvPicPr>
          <p:nvPr/>
        </p:nvPicPr>
        <p:blipFill>
          <a:blip r:embed="rId5"/>
          <a:stretch>
            <a:fillRect/>
          </a:stretch>
        </p:blipFill>
        <p:spPr bwMode="gray">
          <a:xfrm>
            <a:off x="2362705" y="3971812"/>
            <a:ext cx="406420" cy="332527"/>
          </a:xfrm>
          <a:prstGeom prst="rect">
            <a:avLst/>
          </a:prstGeom>
        </p:spPr>
      </p:pic>
      <p:cxnSp>
        <p:nvCxnSpPr>
          <p:cNvPr id="16" name="直接连接符 15"/>
          <p:cNvCxnSpPr>
            <a:stCxn id="14" idx="3"/>
            <a:endCxn id="15" idx="1"/>
          </p:cNvCxnSpPr>
          <p:nvPr/>
        </p:nvCxnSpPr>
        <p:spPr bwMode="gray">
          <a:xfrm>
            <a:off x="2052941" y="4138076"/>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7" name="图片 87" descr="汇聚交换机.png"/>
          <p:cNvPicPr>
            <a:picLocks noChangeAspect="1"/>
          </p:cNvPicPr>
          <p:nvPr/>
        </p:nvPicPr>
        <p:blipFill>
          <a:blip r:embed="rId4"/>
          <a:stretch>
            <a:fillRect/>
          </a:stretch>
        </p:blipFill>
        <p:spPr bwMode="gray">
          <a:xfrm>
            <a:off x="5017668" y="2887312"/>
            <a:ext cx="406420" cy="332527"/>
          </a:xfrm>
          <a:prstGeom prst="rect">
            <a:avLst/>
          </a:prstGeom>
        </p:spPr>
      </p:pic>
      <p:pic>
        <p:nvPicPr>
          <p:cNvPr id="18" name="图片 87" descr="汇聚交换机.png"/>
          <p:cNvPicPr>
            <a:picLocks noChangeAspect="1"/>
          </p:cNvPicPr>
          <p:nvPr/>
        </p:nvPicPr>
        <p:blipFill>
          <a:blip r:embed="rId4"/>
          <a:stretch>
            <a:fillRect/>
          </a:stretch>
        </p:blipFill>
        <p:spPr bwMode="gray">
          <a:xfrm>
            <a:off x="4299039" y="2887312"/>
            <a:ext cx="406420" cy="332527"/>
          </a:xfrm>
          <a:prstGeom prst="rect">
            <a:avLst/>
          </a:prstGeom>
        </p:spPr>
      </p:pic>
      <p:cxnSp>
        <p:nvCxnSpPr>
          <p:cNvPr id="19" name="直接连接符 18"/>
          <p:cNvCxnSpPr>
            <a:stCxn id="18" idx="3"/>
            <a:endCxn id="17" idx="1"/>
          </p:cNvCxnSpPr>
          <p:nvPr/>
        </p:nvCxnSpPr>
        <p:spPr bwMode="gray">
          <a:xfrm>
            <a:off x="4705459" y="305357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0" name="图片 76" descr="接入交换机.png"/>
          <p:cNvPicPr>
            <a:picLocks noChangeAspect="1"/>
          </p:cNvPicPr>
          <p:nvPr/>
        </p:nvPicPr>
        <p:blipFill>
          <a:blip r:embed="rId5"/>
          <a:stretch>
            <a:fillRect/>
          </a:stretch>
        </p:blipFill>
        <p:spPr bwMode="gray">
          <a:xfrm>
            <a:off x="4300262" y="3971812"/>
            <a:ext cx="406420" cy="332527"/>
          </a:xfrm>
          <a:prstGeom prst="rect">
            <a:avLst/>
          </a:prstGeom>
        </p:spPr>
      </p:pic>
      <p:pic>
        <p:nvPicPr>
          <p:cNvPr id="21" name="图片 76" descr="接入交换机.png"/>
          <p:cNvPicPr>
            <a:picLocks noChangeAspect="1"/>
          </p:cNvPicPr>
          <p:nvPr/>
        </p:nvPicPr>
        <p:blipFill>
          <a:blip r:embed="rId5"/>
          <a:stretch>
            <a:fillRect/>
          </a:stretch>
        </p:blipFill>
        <p:spPr bwMode="gray">
          <a:xfrm>
            <a:off x="5016446" y="3971812"/>
            <a:ext cx="406420" cy="332527"/>
          </a:xfrm>
          <a:prstGeom prst="rect">
            <a:avLst/>
          </a:prstGeom>
        </p:spPr>
      </p:pic>
      <p:cxnSp>
        <p:nvCxnSpPr>
          <p:cNvPr id="22" name="直接连接符 21"/>
          <p:cNvCxnSpPr>
            <a:stCxn id="20" idx="3"/>
            <a:endCxn id="21" idx="1"/>
          </p:cNvCxnSpPr>
          <p:nvPr/>
        </p:nvCxnSpPr>
        <p:spPr bwMode="gray">
          <a:xfrm>
            <a:off x="4706682" y="4138076"/>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2894142" y="1485329"/>
            <a:ext cx="1281101"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0</a:t>
            </a:r>
            <a:endParaRPr lang="en-US" sz="1200" b="1" dirty="0">
              <a:latin typeface="Huawei Sans" panose="020C0503030203020204" pitchFamily="34" charset="0"/>
            </a:endParaRPr>
          </a:p>
        </p:txBody>
      </p:sp>
      <p:sp>
        <p:nvSpPr>
          <p:cNvPr id="31" name="文本框 30"/>
          <p:cNvSpPr txBox="1"/>
          <p:nvPr/>
        </p:nvSpPr>
        <p:spPr bwMode="gray">
          <a:xfrm>
            <a:off x="1606989" y="3447154"/>
            <a:ext cx="1365180"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4300456" y="3447154"/>
            <a:ext cx="1282825"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63449" y="1866845"/>
            <a:ext cx="2289249" cy="307777"/>
          </a:xfrm>
          <a:prstGeom prst="rect">
            <a:avLst/>
          </a:prstGeom>
          <a:noFill/>
        </p:spPr>
        <p:txBody>
          <a:bodyPr wrap="squar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(border)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63449" y="2896003"/>
            <a:ext cx="1191352"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ndParaRPr>
          </a:p>
        </p:txBody>
      </p:sp>
      <p:sp>
        <p:nvSpPr>
          <p:cNvPr id="35" name="文本框 34"/>
          <p:cNvSpPr txBox="1"/>
          <p:nvPr/>
        </p:nvSpPr>
        <p:spPr bwMode="gray">
          <a:xfrm>
            <a:off x="463449" y="4009831"/>
            <a:ext cx="1308371"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(edge)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6" descr="核心交换机.png"/>
          <p:cNvPicPr>
            <a:picLocks noChangeAspect="1"/>
          </p:cNvPicPr>
          <p:nvPr/>
        </p:nvPicPr>
        <p:blipFill>
          <a:blip r:embed="rId3"/>
          <a:stretch>
            <a:fillRect/>
          </a:stretch>
        </p:blipFill>
        <p:spPr bwMode="gray">
          <a:xfrm>
            <a:off x="8780267" y="1823092"/>
            <a:ext cx="406420" cy="332527"/>
          </a:xfrm>
          <a:prstGeom prst="rect">
            <a:avLst/>
          </a:prstGeom>
        </p:spPr>
      </p:pic>
      <p:pic>
        <p:nvPicPr>
          <p:cNvPr id="38" name="图片 86" descr="核心交换机.png"/>
          <p:cNvPicPr>
            <a:picLocks noChangeAspect="1"/>
          </p:cNvPicPr>
          <p:nvPr/>
        </p:nvPicPr>
        <p:blipFill>
          <a:blip r:embed="rId3"/>
          <a:stretch>
            <a:fillRect/>
          </a:stretch>
        </p:blipFill>
        <p:spPr bwMode="gray">
          <a:xfrm>
            <a:off x="9498896" y="1823092"/>
            <a:ext cx="406420" cy="332527"/>
          </a:xfrm>
          <a:prstGeom prst="rect">
            <a:avLst/>
          </a:prstGeom>
        </p:spPr>
      </p:pic>
      <p:cxnSp>
        <p:nvCxnSpPr>
          <p:cNvPr id="39" name="直接连接符 38"/>
          <p:cNvCxnSpPr>
            <a:stCxn id="37" idx="3"/>
            <a:endCxn id="38" idx="1"/>
          </p:cNvCxnSpPr>
          <p:nvPr/>
        </p:nvCxnSpPr>
        <p:spPr bwMode="gray">
          <a:xfrm>
            <a:off x="9186687" y="1989356"/>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p:cNvPicPr>
            <a:picLocks noChangeAspect="1"/>
          </p:cNvPicPr>
          <p:nvPr/>
        </p:nvPicPr>
        <p:blipFill>
          <a:blip r:embed="rId4"/>
          <a:stretch>
            <a:fillRect/>
          </a:stretch>
        </p:blipFill>
        <p:spPr bwMode="gray">
          <a:xfrm>
            <a:off x="8172025" y="2919970"/>
            <a:ext cx="406420" cy="332527"/>
          </a:xfrm>
          <a:prstGeom prst="rect">
            <a:avLst/>
          </a:prstGeom>
        </p:spPr>
      </p:pic>
      <p:pic>
        <p:nvPicPr>
          <p:cNvPr id="41" name="图片 87" descr="汇聚交换机.png"/>
          <p:cNvPicPr>
            <a:picLocks noChangeAspect="1"/>
          </p:cNvPicPr>
          <p:nvPr/>
        </p:nvPicPr>
        <p:blipFill>
          <a:blip r:embed="rId4"/>
          <a:stretch>
            <a:fillRect/>
          </a:stretch>
        </p:blipFill>
        <p:spPr bwMode="gray">
          <a:xfrm>
            <a:off x="7453396" y="2919970"/>
            <a:ext cx="406420" cy="332527"/>
          </a:xfrm>
          <a:prstGeom prst="rect">
            <a:avLst/>
          </a:prstGeom>
        </p:spPr>
      </p:pic>
      <p:cxnSp>
        <p:nvCxnSpPr>
          <p:cNvPr id="42" name="直接连接符 41"/>
          <p:cNvCxnSpPr>
            <a:stCxn id="41" idx="3"/>
            <a:endCxn id="40" idx="1"/>
          </p:cNvCxnSpPr>
          <p:nvPr/>
        </p:nvCxnSpPr>
        <p:spPr bwMode="gray">
          <a:xfrm>
            <a:off x="7859816" y="3086234"/>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3" name="图片 76" descr="接入交换机.png"/>
          <p:cNvPicPr>
            <a:picLocks noChangeAspect="1"/>
          </p:cNvPicPr>
          <p:nvPr/>
        </p:nvPicPr>
        <p:blipFill>
          <a:blip r:embed="rId5"/>
          <a:stretch>
            <a:fillRect/>
          </a:stretch>
        </p:blipFill>
        <p:spPr bwMode="gray">
          <a:xfrm>
            <a:off x="7454619" y="4004470"/>
            <a:ext cx="406420" cy="332527"/>
          </a:xfrm>
          <a:prstGeom prst="rect">
            <a:avLst/>
          </a:prstGeom>
        </p:spPr>
      </p:pic>
      <p:pic>
        <p:nvPicPr>
          <p:cNvPr id="44" name="图片 76" descr="接入交换机.png"/>
          <p:cNvPicPr>
            <a:picLocks noChangeAspect="1"/>
          </p:cNvPicPr>
          <p:nvPr/>
        </p:nvPicPr>
        <p:blipFill>
          <a:blip r:embed="rId5"/>
          <a:stretch>
            <a:fillRect/>
          </a:stretch>
        </p:blipFill>
        <p:spPr bwMode="gray">
          <a:xfrm>
            <a:off x="8170803" y="4004470"/>
            <a:ext cx="406420" cy="332527"/>
          </a:xfrm>
          <a:prstGeom prst="rect">
            <a:avLst/>
          </a:prstGeom>
        </p:spPr>
      </p:pic>
      <p:cxnSp>
        <p:nvCxnSpPr>
          <p:cNvPr id="45" name="直接连接符 44"/>
          <p:cNvCxnSpPr>
            <a:stCxn id="43" idx="3"/>
            <a:endCxn id="44" idx="1"/>
          </p:cNvCxnSpPr>
          <p:nvPr/>
        </p:nvCxnSpPr>
        <p:spPr bwMode="gray">
          <a:xfrm>
            <a:off x="7861039" y="4170734"/>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6" name="图片 87" descr="汇聚交换机.png"/>
          <p:cNvPicPr>
            <a:picLocks noChangeAspect="1"/>
          </p:cNvPicPr>
          <p:nvPr/>
        </p:nvPicPr>
        <p:blipFill>
          <a:blip r:embed="rId4"/>
          <a:stretch>
            <a:fillRect/>
          </a:stretch>
        </p:blipFill>
        <p:spPr bwMode="gray">
          <a:xfrm>
            <a:off x="10825766" y="2919970"/>
            <a:ext cx="406420" cy="332527"/>
          </a:xfrm>
          <a:prstGeom prst="rect">
            <a:avLst/>
          </a:prstGeom>
        </p:spPr>
      </p:pic>
      <p:pic>
        <p:nvPicPr>
          <p:cNvPr id="47" name="图片 87" descr="汇聚交换机.png"/>
          <p:cNvPicPr>
            <a:picLocks noChangeAspect="1"/>
          </p:cNvPicPr>
          <p:nvPr/>
        </p:nvPicPr>
        <p:blipFill>
          <a:blip r:embed="rId4"/>
          <a:stretch>
            <a:fillRect/>
          </a:stretch>
        </p:blipFill>
        <p:spPr bwMode="gray">
          <a:xfrm>
            <a:off x="10107137" y="2919970"/>
            <a:ext cx="406420" cy="332527"/>
          </a:xfrm>
          <a:prstGeom prst="rect">
            <a:avLst/>
          </a:prstGeom>
        </p:spPr>
      </p:pic>
      <p:cxnSp>
        <p:nvCxnSpPr>
          <p:cNvPr id="48" name="直接连接符 47"/>
          <p:cNvCxnSpPr>
            <a:stCxn id="47" idx="3"/>
            <a:endCxn id="46" idx="1"/>
          </p:cNvCxnSpPr>
          <p:nvPr/>
        </p:nvCxnSpPr>
        <p:spPr bwMode="gray">
          <a:xfrm>
            <a:off x="10513557" y="3086234"/>
            <a:ext cx="31220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9" name="图片 76" descr="接入交换机.png"/>
          <p:cNvPicPr>
            <a:picLocks noChangeAspect="1"/>
          </p:cNvPicPr>
          <p:nvPr/>
        </p:nvPicPr>
        <p:blipFill>
          <a:blip r:embed="rId5"/>
          <a:stretch>
            <a:fillRect/>
          </a:stretch>
        </p:blipFill>
        <p:spPr bwMode="gray">
          <a:xfrm>
            <a:off x="10108360" y="4004470"/>
            <a:ext cx="406420" cy="332527"/>
          </a:xfrm>
          <a:prstGeom prst="rect">
            <a:avLst/>
          </a:prstGeom>
        </p:spPr>
      </p:pic>
      <p:pic>
        <p:nvPicPr>
          <p:cNvPr id="50" name="图片 76" descr="接入交换机.png"/>
          <p:cNvPicPr>
            <a:picLocks noChangeAspect="1"/>
          </p:cNvPicPr>
          <p:nvPr/>
        </p:nvPicPr>
        <p:blipFill>
          <a:blip r:embed="rId5"/>
          <a:stretch>
            <a:fillRect/>
          </a:stretch>
        </p:blipFill>
        <p:spPr bwMode="gray">
          <a:xfrm>
            <a:off x="10824544" y="4004470"/>
            <a:ext cx="406420" cy="332527"/>
          </a:xfrm>
          <a:prstGeom prst="rect">
            <a:avLst/>
          </a:prstGeom>
        </p:spPr>
      </p:pic>
      <p:cxnSp>
        <p:nvCxnSpPr>
          <p:cNvPr id="51" name="直接连接符 50"/>
          <p:cNvCxnSpPr>
            <a:stCxn id="49" idx="3"/>
            <a:endCxn id="50" idx="1"/>
          </p:cNvCxnSpPr>
          <p:nvPr/>
        </p:nvCxnSpPr>
        <p:spPr bwMode="gray">
          <a:xfrm>
            <a:off x="10514780" y="4170734"/>
            <a:ext cx="3097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8665436" y="3306683"/>
            <a:ext cx="1286346" cy="305105"/>
          </a:xfrm>
          <a:prstGeom prst="rect">
            <a:avLst/>
          </a:prstGeom>
          <a:noFill/>
        </p:spPr>
        <p:txBody>
          <a:bodyPr wrap="square" rtlCol="0">
            <a:noAutofit/>
          </a:bodyPr>
          <a:lstStyle/>
          <a:p>
            <a:pPr algn="ctr" fontAlgn="ctr"/>
            <a:r>
              <a:rPr lang="en-US" sz="1200" b="1" dirty="0" smtClean="0">
                <a:latin typeface="Huawei Sans" panose="020C0503030203020204" pitchFamily="34" charset="0"/>
              </a:rPr>
              <a:t>OSPF area 0</a:t>
            </a: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223855" y="1866845"/>
            <a:ext cx="1301959"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(border)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223855" y="2896003"/>
            <a:ext cx="1191352"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sz="1200" dirty="0">
              <a:solidFill>
                <a:prstClr val="black"/>
              </a:solidFill>
              <a:latin typeface="Huawei Sans" panose="020C0503030203020204" pitchFamily="34" charset="0"/>
            </a:endParaRPr>
          </a:p>
        </p:txBody>
      </p:sp>
      <p:sp>
        <p:nvSpPr>
          <p:cNvPr id="56" name="文本框 55"/>
          <p:cNvSpPr txBox="1"/>
          <p:nvPr/>
        </p:nvSpPr>
        <p:spPr bwMode="gray">
          <a:xfrm>
            <a:off x="6223855" y="4009831"/>
            <a:ext cx="1300356" cy="307777"/>
          </a:xfrm>
          <a:prstGeom prst="rect">
            <a:avLst/>
          </a:prstGeom>
          <a:noFill/>
        </p:spPr>
        <p:txBody>
          <a:bodyPr wrap="none" rtlCol="0">
            <a:no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(edge)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477521" y="4591049"/>
            <a:ext cx="11236958" cy="160017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marL="284400" lvl="0" indent="-284400" defTabSz="914034" fontAlgn="ctr">
              <a:spcBef>
                <a:spcPts val="792"/>
              </a:spcBef>
              <a:buSzPct val="50000"/>
              <a:buFont typeface="Wingdings" panose="05000000000000000000" pitchFamily="2" charset="2"/>
              <a:buChar char="l"/>
              <a:defRPr/>
            </a:pPr>
            <a:r>
              <a:rPr lang="en-US" sz="1400" dirty="0" smtClean="0">
                <a:solidFill>
                  <a:schemeClr val="tx1"/>
                </a:solidFill>
                <a:latin typeface="Huawei Sans" panose="020C0503030203020204" pitchFamily="34" charset="0"/>
              </a:rPr>
              <a:t>Three-layer networking:</a:t>
            </a:r>
          </a:p>
          <a:p>
            <a:pPr marL="542925" lvl="1" indent="-266700" defTabSz="914034" fontAlgn="ctr">
              <a:buSzPct val="50000"/>
              <a:buFont typeface="Wingdings" panose="05000000000000000000" pitchFamily="2" charset="2"/>
              <a:buChar char="p"/>
            </a:pPr>
            <a:r>
              <a:rPr lang="en-US" sz="1200" dirty="0" smtClean="0">
                <a:solidFill>
                  <a:schemeClr val="tx1"/>
                </a:solidFill>
                <a:latin typeface="Huawei Sans" panose="020C0503030203020204" pitchFamily="34" charset="0"/>
              </a:rPr>
              <a:t>Scenario 1 (multi-area): The interconnection links between core switches belong to OSPF area 0, and the links connecting the core switch to each aggregation switch belong to an independent OSPF area.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66700" defTabSz="914034" fontAlgn="ctr">
              <a:buSzPct val="50000"/>
              <a:buFont typeface="Wingdings" panose="05000000000000000000" pitchFamily="2" charset="2"/>
              <a:buChar char="p"/>
            </a:pPr>
            <a:r>
              <a:rPr lang="en-US" sz="1200" dirty="0" smtClean="0">
                <a:solidFill>
                  <a:schemeClr val="tx1"/>
                </a:solidFill>
                <a:latin typeface="Huawei Sans" panose="020C0503030203020204" pitchFamily="34" charset="0"/>
              </a:rPr>
              <a:t>Scenario 2 (single-area): Core, aggregation, and access switches all work in OSPF area 0. If the number of switches to be deployed in a network area is fewer than 100, scenario 2 is recommended. </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lvl="1" indent="-284400" defTabSz="914034" fontAlgn="ctr">
              <a:spcBef>
                <a:spcPts val="792"/>
              </a:spcBef>
              <a:buSzPct val="50000"/>
              <a:buFont typeface="Wingdings" panose="05000000000000000000" pitchFamily="2" charset="2"/>
              <a:buChar char="l"/>
            </a:pPr>
            <a:r>
              <a:rPr lang="en-US" sz="1400" dirty="0" smtClean="0">
                <a:solidFill>
                  <a:schemeClr val="tx1"/>
                </a:solidFill>
                <a:latin typeface="Huawei Sans" panose="020C0503030203020204" pitchFamily="34" charset="0"/>
              </a:rPr>
              <a:t>Two-layer networking:</a:t>
            </a:r>
          </a:p>
          <a:p>
            <a:pPr marL="542925" lvl="1" indent="-266700" defTabSz="914034" fontAlgn="ctr">
              <a:buSzPct val="50000"/>
              <a:buFont typeface="Wingdings" panose="05000000000000000000" pitchFamily="2" charset="2"/>
              <a:buChar char="p"/>
              <a:defRPr/>
            </a:pPr>
            <a:r>
              <a:rPr lang="en-US" sz="1200" dirty="0" smtClean="0">
                <a:solidFill>
                  <a:schemeClr val="tx1"/>
                </a:solidFill>
                <a:latin typeface="Huawei Sans" panose="020C0503030203020204" pitchFamily="34" charset="0"/>
              </a:rPr>
              <a:t>OSPF runs only between core switches and access switches. In this case, only OSPF area 0 needs to be planned on the entire network.</a:t>
            </a:r>
            <a:endParaRPr lang="en-US" altLang="zh-CN" sz="1200" dirty="0">
              <a:solidFill>
                <a:schemeClr val="tx1"/>
              </a:solidFill>
              <a:latin typeface="Huawei Sans" panose="020C0503030203020204" pitchFamily="34" charset="0"/>
              <a:ea typeface="方正兰亭黑简体" panose="02000000000000000000" pitchFamily="2" charset="-122"/>
            </a:endParaRPr>
          </a:p>
        </p:txBody>
      </p:sp>
      <p:cxnSp>
        <p:nvCxnSpPr>
          <p:cNvPr id="25" name="直接连接符 24"/>
          <p:cNvCxnSpPr/>
          <p:nvPr/>
        </p:nvCxnSpPr>
        <p:spPr bwMode="gray">
          <a:xfrm>
            <a:off x="569927" y="1553356"/>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919083" y="1429853"/>
            <a:ext cx="1256686"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p:cNvCxnSpPr/>
          <p:nvPr/>
        </p:nvCxnSpPr>
        <p:spPr bwMode="gray">
          <a:xfrm>
            <a:off x="6284555" y="1553356"/>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6633711" y="1429853"/>
            <a:ext cx="1256686"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五边形 59"/>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VLAN</a:t>
            </a:r>
            <a:endParaRPr lang="en-US" altLang="zh-CN" sz="1200" dirty="0">
              <a:latin typeface="Huawei Sans" panose="020C0503030203020204" pitchFamily="34" charset="0"/>
              <a:sym typeface="Huawei Sans" panose="020C0503030203020204" pitchFamily="34" charset="0"/>
            </a:endParaRPr>
          </a:p>
        </p:txBody>
      </p:sp>
      <p:sp>
        <p:nvSpPr>
          <p:cNvPr id="68" name="燕尾形 67"/>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IP Address</a:t>
            </a:r>
            <a:endParaRPr lang="en-US" altLang="zh-CN" sz="1200" dirty="0">
              <a:latin typeface="Huawei Sans" panose="020C0503030203020204" pitchFamily="34" charset="0"/>
              <a:sym typeface="Huawei Sans" panose="020C0503030203020204" pitchFamily="34" charset="0"/>
            </a:endParaRPr>
          </a:p>
        </p:txBody>
      </p:sp>
      <p:sp>
        <p:nvSpPr>
          <p:cNvPr id="69" name="燕尾形 68"/>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DHCP</a:t>
            </a:r>
          </a:p>
        </p:txBody>
      </p:sp>
      <p:sp>
        <p:nvSpPr>
          <p:cNvPr id="70" name="燕尾形 69"/>
          <p:cNvSpPr/>
          <p:nvPr/>
        </p:nvSpPr>
        <p:spPr bwMode="gray">
          <a:xfrm>
            <a:off x="6354998" y="114957"/>
            <a:ext cx="90987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Routing</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1" name="燕尾形 70"/>
          <p:cNvSpPr/>
          <p:nvPr/>
        </p:nvSpPr>
        <p:spPr bwMode="gray">
          <a:xfrm>
            <a:off x="7186485" y="114957"/>
            <a:ext cx="19564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Network Deployment</a:t>
            </a:r>
            <a:endParaRPr lang="en-US" altLang="zh-CN" sz="1200" dirty="0">
              <a:latin typeface="Huawei Sans" panose="020C0503030203020204" pitchFamily="34" charset="0"/>
              <a:sym typeface="Huawei Sans" panose="020C0503030203020204" pitchFamily="34" charset="0"/>
            </a:endParaRPr>
          </a:p>
        </p:txBody>
      </p:sp>
      <p:sp>
        <p:nvSpPr>
          <p:cNvPr id="72" name="燕尾形 71"/>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631606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5651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27"/>
          <p:cNvSpPr/>
          <p:nvPr/>
        </p:nvSpPr>
        <p:spPr bwMode="gray">
          <a:xfrm>
            <a:off x="1063802" y="3409400"/>
            <a:ext cx="10064397" cy="2731097"/>
          </a:xfrm>
          <a:prstGeom prst="roundRect">
            <a:avLst>
              <a:gd name="adj" fmla="val 2446"/>
            </a:avLst>
          </a:prstGeom>
          <a:gradFill flip="none" rotWithShape="1">
            <a:gsLst>
              <a:gs pos="100000">
                <a:schemeClr val="bg1"/>
              </a:gs>
              <a:gs pos="0">
                <a:srgbClr val="E3F6F8"/>
              </a:gs>
            </a:gsLst>
            <a:lin ang="0" scaled="1"/>
          </a:gradFill>
          <a:ln w="19050">
            <a:gradFill flip="none" rotWithShape="1">
              <a:gsLst>
                <a:gs pos="32000">
                  <a:srgbClr val="56C4D2"/>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Network Deployment Design</a:t>
            </a:r>
            <a:endParaRPr lang="en-US" altLang="zh-CN" dirty="0">
              <a:sym typeface="Huawei Sans" panose="020C0503030203020204" pitchFamily="34" charset="0"/>
            </a:endParaRPr>
          </a:p>
        </p:txBody>
      </p:sp>
      <p:cxnSp>
        <p:nvCxnSpPr>
          <p:cNvPr id="3" name="直接连接符 2"/>
          <p:cNvCxnSpPr/>
          <p:nvPr/>
        </p:nvCxnSpPr>
        <p:spPr bwMode="gray">
          <a:xfrm>
            <a:off x="8775707" y="5914938"/>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bwMode="gray">
          <a:xfrm>
            <a:off x="9060114" y="5767527"/>
            <a:ext cx="1312928"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CSS/</a:t>
            </a:r>
            <a:r>
              <a:rPr lang="en-US" sz="1200" dirty="0" err="1" smtClean="0">
                <a:latin typeface="Huawei Sans" panose="020C0503030203020204" pitchFamily="34" charset="0"/>
              </a:rPr>
              <a:t>iStack</a:t>
            </a:r>
            <a:r>
              <a:rPr lang="en-US" sz="1200" dirty="0" smtClean="0">
                <a:latin typeface="Huawei Sans" panose="020C0503030203020204" pitchFamily="34" charset="0"/>
              </a:rPr>
              <a:t> link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86" descr="核心交换机.png"/>
          <p:cNvPicPr>
            <a:picLocks noChangeAspect="1"/>
          </p:cNvPicPr>
          <p:nvPr/>
        </p:nvPicPr>
        <p:blipFill>
          <a:blip r:embed="rId3"/>
          <a:stretch>
            <a:fillRect/>
          </a:stretch>
        </p:blipFill>
        <p:spPr bwMode="gray">
          <a:xfrm>
            <a:off x="10551226" y="5776009"/>
            <a:ext cx="277591" cy="227120"/>
          </a:xfrm>
          <a:prstGeom prst="rect">
            <a:avLst/>
          </a:prstGeom>
        </p:spPr>
      </p:pic>
      <p:sp>
        <p:nvSpPr>
          <p:cNvPr id="6" name="圆角矩形 5"/>
          <p:cNvSpPr/>
          <p:nvPr/>
        </p:nvSpPr>
        <p:spPr bwMode="gray">
          <a:xfrm>
            <a:off x="10462134" y="5880102"/>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10729410" y="5767527"/>
            <a:ext cx="1019678" cy="244084"/>
          </a:xfrm>
          <a:prstGeom prst="rect">
            <a:avLst/>
          </a:prstGeom>
          <a:noFill/>
        </p:spPr>
        <p:txBody>
          <a:bodyPr wrap="square" rtlCol="0">
            <a:noAutofit/>
          </a:bodyPr>
          <a:lstStyle/>
          <a:p>
            <a:pPr algn="ctr" fontAlgn="ctr"/>
            <a:r>
              <a:rPr lang="en-US" sz="1200" dirty="0" smtClean="0">
                <a:latin typeface="Huawei Sans" panose="020C0503030203020204" pitchFamily="34" charset="0"/>
              </a:rPr>
              <a:t>Native 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Rounded Rectangle 27"/>
          <p:cNvSpPr/>
          <p:nvPr/>
        </p:nvSpPr>
        <p:spPr bwMode="gray">
          <a:xfrm>
            <a:off x="1063802" y="1008551"/>
            <a:ext cx="10064397" cy="2264995"/>
          </a:xfrm>
          <a:prstGeom prst="roundRect">
            <a:avLst>
              <a:gd name="adj" fmla="val 2446"/>
            </a:avLst>
          </a:prstGeom>
          <a:gradFill flip="none" rotWithShape="1">
            <a:gsLst>
              <a:gs pos="53400">
                <a:srgbClr val="EDEDED"/>
              </a:gs>
              <a:gs pos="100000">
                <a:schemeClr val="bg1"/>
              </a:gs>
              <a:gs pos="0">
                <a:schemeClr val="bg1">
                  <a:lumMod val="85000"/>
                </a:schemeClr>
              </a:gs>
            </a:gsLst>
            <a:lin ang="0" scaled="1"/>
          </a:gradFill>
          <a:ln w="19050">
            <a:gradFill flip="none" rotWithShape="1">
              <a:gsLst>
                <a:gs pos="32000">
                  <a:schemeClr val="bg1">
                    <a:lumMod val="65000"/>
                  </a:schemeClr>
                </a:gs>
                <a:gs pos="100000">
                  <a:schemeClr val="bg1">
                    <a:alpha val="0"/>
                  </a:scheme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lIns="287916" tIns="45705" rIns="91413" bIns="45705" rtlCol="0" anchor="ctr">
            <a:noAutofit/>
          </a:bodyPr>
          <a:lstStyle/>
          <a:p>
            <a:pPr fontAlgn="ctr"/>
            <a:endParaRPr lang="en-US" altLang="zh-CN" sz="2400" dirty="0">
              <a:solidFill>
                <a:srgbClr val="007FAC"/>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4561088" y="2643131"/>
            <a:ext cx="369473" cy="302297"/>
          </a:xfrm>
          <a:prstGeom prst="rect">
            <a:avLst/>
          </a:prstGeom>
        </p:spPr>
      </p:pic>
      <p:pic>
        <p:nvPicPr>
          <p:cNvPr id="11" name="图片 86" descr="核心交换机.png"/>
          <p:cNvPicPr>
            <a:picLocks noChangeAspect="1"/>
          </p:cNvPicPr>
          <p:nvPr/>
        </p:nvPicPr>
        <p:blipFill>
          <a:blip r:embed="rId3"/>
          <a:stretch>
            <a:fillRect/>
          </a:stretch>
        </p:blipFill>
        <p:spPr bwMode="gray">
          <a:xfrm>
            <a:off x="5279717" y="2643131"/>
            <a:ext cx="369473" cy="302297"/>
          </a:xfrm>
          <a:prstGeom prst="rect">
            <a:avLst/>
          </a:prstGeom>
        </p:spPr>
      </p:pic>
      <p:cxnSp>
        <p:nvCxnSpPr>
          <p:cNvPr id="12" name="直接连接符 11"/>
          <p:cNvCxnSpPr>
            <a:stCxn id="10" idx="3"/>
            <a:endCxn id="11" idx="1"/>
          </p:cNvCxnSpPr>
          <p:nvPr/>
        </p:nvCxnSpPr>
        <p:spPr bwMode="gray">
          <a:xfrm>
            <a:off x="4930561" y="2794280"/>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4"/>
          <a:stretch>
            <a:fillRect/>
          </a:stretch>
        </p:blipFill>
        <p:spPr bwMode="gray">
          <a:xfrm>
            <a:off x="3952846" y="3807745"/>
            <a:ext cx="369473" cy="302297"/>
          </a:xfrm>
          <a:prstGeom prst="rect">
            <a:avLst/>
          </a:prstGeom>
        </p:spPr>
      </p:pic>
      <p:pic>
        <p:nvPicPr>
          <p:cNvPr id="14" name="图片 87" descr="汇聚交换机.png"/>
          <p:cNvPicPr>
            <a:picLocks noChangeAspect="1"/>
          </p:cNvPicPr>
          <p:nvPr/>
        </p:nvPicPr>
        <p:blipFill>
          <a:blip r:embed="rId4"/>
          <a:stretch>
            <a:fillRect/>
          </a:stretch>
        </p:blipFill>
        <p:spPr bwMode="gray">
          <a:xfrm>
            <a:off x="3234217" y="3807745"/>
            <a:ext cx="369473" cy="302297"/>
          </a:xfrm>
          <a:prstGeom prst="rect">
            <a:avLst/>
          </a:prstGeom>
        </p:spPr>
      </p:pic>
      <p:cxnSp>
        <p:nvCxnSpPr>
          <p:cNvPr id="15" name="直接连接符 14"/>
          <p:cNvCxnSpPr>
            <a:stCxn id="14" idx="3"/>
            <a:endCxn id="13" idx="1"/>
          </p:cNvCxnSpPr>
          <p:nvPr/>
        </p:nvCxnSpPr>
        <p:spPr bwMode="gray">
          <a:xfrm>
            <a:off x="3603690"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6" name="图片 76" descr="接入交换机.png"/>
          <p:cNvPicPr>
            <a:picLocks noChangeAspect="1"/>
          </p:cNvPicPr>
          <p:nvPr/>
        </p:nvPicPr>
        <p:blipFill>
          <a:blip r:embed="rId5"/>
          <a:stretch>
            <a:fillRect/>
          </a:stretch>
        </p:blipFill>
        <p:spPr bwMode="gray">
          <a:xfrm>
            <a:off x="3235440" y="4672110"/>
            <a:ext cx="369473" cy="302297"/>
          </a:xfrm>
          <a:prstGeom prst="rect">
            <a:avLst/>
          </a:prstGeom>
        </p:spPr>
      </p:pic>
      <p:pic>
        <p:nvPicPr>
          <p:cNvPr id="17" name="图片 76" descr="接入交换机.png"/>
          <p:cNvPicPr>
            <a:picLocks noChangeAspect="1"/>
          </p:cNvPicPr>
          <p:nvPr/>
        </p:nvPicPr>
        <p:blipFill>
          <a:blip r:embed="rId5"/>
          <a:stretch>
            <a:fillRect/>
          </a:stretch>
        </p:blipFill>
        <p:spPr bwMode="gray">
          <a:xfrm>
            <a:off x="3951624" y="4672110"/>
            <a:ext cx="369473" cy="302297"/>
          </a:xfrm>
          <a:prstGeom prst="rect">
            <a:avLst/>
          </a:prstGeom>
        </p:spPr>
      </p:pic>
      <p:cxnSp>
        <p:nvCxnSpPr>
          <p:cNvPr id="18" name="直接连接符 17"/>
          <p:cNvCxnSpPr>
            <a:stCxn id="16" idx="3"/>
            <a:endCxn id="17" idx="1"/>
          </p:cNvCxnSpPr>
          <p:nvPr/>
        </p:nvCxnSpPr>
        <p:spPr bwMode="gray">
          <a:xfrm>
            <a:off x="3604913"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4"/>
          <a:stretch>
            <a:fillRect/>
          </a:stretch>
        </p:blipFill>
        <p:spPr bwMode="gray">
          <a:xfrm>
            <a:off x="6606587" y="3807745"/>
            <a:ext cx="369473" cy="302297"/>
          </a:xfrm>
          <a:prstGeom prst="rect">
            <a:avLst/>
          </a:prstGeom>
        </p:spPr>
      </p:pic>
      <p:pic>
        <p:nvPicPr>
          <p:cNvPr id="20" name="图片 87" descr="汇聚交换机.png"/>
          <p:cNvPicPr>
            <a:picLocks noChangeAspect="1"/>
          </p:cNvPicPr>
          <p:nvPr/>
        </p:nvPicPr>
        <p:blipFill>
          <a:blip r:embed="rId4"/>
          <a:stretch>
            <a:fillRect/>
          </a:stretch>
        </p:blipFill>
        <p:spPr bwMode="gray">
          <a:xfrm>
            <a:off x="5887958" y="3807745"/>
            <a:ext cx="369473" cy="302297"/>
          </a:xfrm>
          <a:prstGeom prst="rect">
            <a:avLst/>
          </a:prstGeom>
        </p:spPr>
      </p:pic>
      <p:cxnSp>
        <p:nvCxnSpPr>
          <p:cNvPr id="21" name="直接连接符 20"/>
          <p:cNvCxnSpPr>
            <a:stCxn id="20" idx="3"/>
            <a:endCxn id="19" idx="1"/>
          </p:cNvCxnSpPr>
          <p:nvPr/>
        </p:nvCxnSpPr>
        <p:spPr bwMode="gray">
          <a:xfrm>
            <a:off x="6257431" y="3958894"/>
            <a:ext cx="34915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2" name="图片 76" descr="接入交换机.png"/>
          <p:cNvPicPr>
            <a:picLocks noChangeAspect="1"/>
          </p:cNvPicPr>
          <p:nvPr/>
        </p:nvPicPr>
        <p:blipFill>
          <a:blip r:embed="rId5"/>
          <a:stretch>
            <a:fillRect/>
          </a:stretch>
        </p:blipFill>
        <p:spPr bwMode="gray">
          <a:xfrm>
            <a:off x="5889181" y="4672110"/>
            <a:ext cx="369473" cy="302297"/>
          </a:xfrm>
          <a:prstGeom prst="rect">
            <a:avLst/>
          </a:prstGeom>
        </p:spPr>
      </p:pic>
      <p:pic>
        <p:nvPicPr>
          <p:cNvPr id="23" name="图片 76" descr="接入交换机.png"/>
          <p:cNvPicPr>
            <a:picLocks noChangeAspect="1"/>
          </p:cNvPicPr>
          <p:nvPr/>
        </p:nvPicPr>
        <p:blipFill>
          <a:blip r:embed="rId5"/>
          <a:stretch>
            <a:fillRect/>
          </a:stretch>
        </p:blipFill>
        <p:spPr bwMode="gray">
          <a:xfrm>
            <a:off x="6605365" y="4672110"/>
            <a:ext cx="369473" cy="302297"/>
          </a:xfrm>
          <a:prstGeom prst="rect">
            <a:avLst/>
          </a:prstGeom>
        </p:spPr>
      </p:pic>
      <p:cxnSp>
        <p:nvCxnSpPr>
          <p:cNvPr id="24" name="直接连接符 23"/>
          <p:cNvCxnSpPr>
            <a:stCxn id="22" idx="3"/>
            <a:endCxn id="23" idx="1"/>
          </p:cNvCxnSpPr>
          <p:nvPr/>
        </p:nvCxnSpPr>
        <p:spPr bwMode="gray">
          <a:xfrm>
            <a:off x="6258654" y="4823259"/>
            <a:ext cx="34671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81974" y="2425060"/>
            <a:ext cx="596156" cy="254578"/>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Core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512408" y="3846947"/>
            <a:ext cx="1152480" cy="20114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Aggregation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582502" y="4695014"/>
            <a:ext cx="933005" cy="251711"/>
          </a:xfrm>
          <a:prstGeom prst="rect">
            <a:avLst/>
          </a:prstGeom>
          <a:noFill/>
        </p:spPr>
        <p:txBody>
          <a:bodyPr wrap="square" rtlCol="0">
            <a:no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Access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a:stCxn id="10" idx="2"/>
            <a:endCxn id="14" idx="0"/>
          </p:cNvCxnSpPr>
          <p:nvPr/>
        </p:nvCxnSpPr>
        <p:spPr bwMode="gray">
          <a:xfrm flipH="1">
            <a:off x="3418954"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1" idx="2"/>
            <a:endCxn id="13" idx="0"/>
          </p:cNvCxnSpPr>
          <p:nvPr/>
        </p:nvCxnSpPr>
        <p:spPr bwMode="gray">
          <a:xfrm flipH="1">
            <a:off x="4137583" y="2945428"/>
            <a:ext cx="1326871"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0" idx="2"/>
            <a:endCxn id="20" idx="0"/>
          </p:cNvCxnSpPr>
          <p:nvPr/>
        </p:nvCxnSpPr>
        <p:spPr bwMode="gray">
          <a:xfrm>
            <a:off x="4745825"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1" idx="2"/>
            <a:endCxn id="19" idx="0"/>
          </p:cNvCxnSpPr>
          <p:nvPr/>
        </p:nvCxnSpPr>
        <p:spPr bwMode="gray">
          <a:xfrm>
            <a:off x="5464454" y="2945428"/>
            <a:ext cx="1326870" cy="8623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4" idx="2"/>
            <a:endCxn id="16" idx="0"/>
          </p:cNvCxnSpPr>
          <p:nvPr/>
        </p:nvCxnSpPr>
        <p:spPr bwMode="gray">
          <a:xfrm>
            <a:off x="3418954"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3" idx="2"/>
            <a:endCxn id="17" idx="0"/>
          </p:cNvCxnSpPr>
          <p:nvPr/>
        </p:nvCxnSpPr>
        <p:spPr bwMode="gray">
          <a:xfrm flipH="1">
            <a:off x="4136361"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0" idx="2"/>
            <a:endCxn id="22" idx="0"/>
          </p:cNvCxnSpPr>
          <p:nvPr/>
        </p:nvCxnSpPr>
        <p:spPr bwMode="gray">
          <a:xfrm>
            <a:off x="6072695" y="4110042"/>
            <a:ext cx="1223"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9" idx="2"/>
            <a:endCxn id="23" idx="0"/>
          </p:cNvCxnSpPr>
          <p:nvPr/>
        </p:nvCxnSpPr>
        <p:spPr bwMode="gray">
          <a:xfrm flipH="1">
            <a:off x="6790102" y="4110042"/>
            <a:ext cx="1222" cy="562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4561087" y="1888926"/>
            <a:ext cx="369473" cy="302297"/>
          </a:xfrm>
          <a:prstGeom prst="rect">
            <a:avLst/>
          </a:prstGeom>
        </p:spPr>
      </p:pic>
      <p:pic>
        <p:nvPicPr>
          <p:cNvPr id="37"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5279717" y="1888926"/>
            <a:ext cx="369473" cy="302297"/>
          </a:xfrm>
          <a:prstGeom prst="rect">
            <a:avLst/>
          </a:prstGeom>
        </p:spPr>
      </p:pic>
      <p:cxnSp>
        <p:nvCxnSpPr>
          <p:cNvPr id="38" name="直接连接符 37"/>
          <p:cNvCxnSpPr>
            <a:stCxn id="37" idx="1"/>
            <a:endCxn id="36" idx="3"/>
          </p:cNvCxnSpPr>
          <p:nvPr/>
        </p:nvCxnSpPr>
        <p:spPr bwMode="gray">
          <a:xfrm flipH="1">
            <a:off x="4930560" y="2040075"/>
            <a:ext cx="34915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6" idx="2"/>
            <a:endCxn id="10" idx="0"/>
          </p:cNvCxnSpPr>
          <p:nvPr/>
        </p:nvCxnSpPr>
        <p:spPr bwMode="gray">
          <a:xfrm>
            <a:off x="4745824" y="2191223"/>
            <a:ext cx="1"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2"/>
            <a:endCxn id="11" idx="0"/>
          </p:cNvCxnSpPr>
          <p:nvPr/>
        </p:nvCxnSpPr>
        <p:spPr bwMode="gray">
          <a:xfrm flipH="1">
            <a:off x="5464454" y="2191223"/>
            <a:ext cx="0" cy="4519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4561086" y="1185523"/>
            <a:ext cx="369473" cy="302297"/>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5279717" y="1185523"/>
            <a:ext cx="369473" cy="302297"/>
          </a:xfrm>
          <a:prstGeom prst="rect">
            <a:avLst/>
          </a:prstGeom>
          <a:noFill/>
        </p:spPr>
      </p:pic>
      <p:cxnSp>
        <p:nvCxnSpPr>
          <p:cNvPr id="43" name="直接连接符 42"/>
          <p:cNvCxnSpPr>
            <a:stCxn id="41" idx="3"/>
            <a:endCxn id="42" idx="1"/>
          </p:cNvCxnSpPr>
          <p:nvPr/>
        </p:nvCxnSpPr>
        <p:spPr bwMode="gray">
          <a:xfrm>
            <a:off x="4930559" y="1336672"/>
            <a:ext cx="3491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2"/>
            <a:endCxn id="36" idx="0"/>
          </p:cNvCxnSpPr>
          <p:nvPr/>
        </p:nvCxnSpPr>
        <p:spPr bwMode="gray">
          <a:xfrm>
            <a:off x="4745823" y="1487820"/>
            <a:ext cx="1"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2"/>
            <a:endCxn id="37" idx="0"/>
          </p:cNvCxnSpPr>
          <p:nvPr/>
        </p:nvCxnSpPr>
        <p:spPr bwMode="gray">
          <a:xfrm flipH="1">
            <a:off x="5464454" y="1487820"/>
            <a:ext cx="0" cy="4011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105" descr="AP.png"/>
          <p:cNvPicPr>
            <a:picLocks noChangeAspect="1"/>
          </p:cNvPicPr>
          <p:nvPr/>
        </p:nvPicPr>
        <p:blipFill>
          <a:blip r:embed="rId8"/>
          <a:stretch>
            <a:fillRect/>
          </a:stretch>
        </p:blipFill>
        <p:spPr bwMode="gray">
          <a:xfrm>
            <a:off x="3952270" y="5400268"/>
            <a:ext cx="368827" cy="301768"/>
          </a:xfrm>
          <a:prstGeom prst="rect">
            <a:avLst/>
          </a:prstGeom>
        </p:spPr>
      </p:pic>
      <p:pic>
        <p:nvPicPr>
          <p:cNvPr id="47" name="图片 105" descr="AP.png"/>
          <p:cNvPicPr>
            <a:picLocks noChangeAspect="1"/>
          </p:cNvPicPr>
          <p:nvPr/>
        </p:nvPicPr>
        <p:blipFill>
          <a:blip r:embed="rId8"/>
          <a:stretch>
            <a:fillRect/>
          </a:stretch>
        </p:blipFill>
        <p:spPr bwMode="gray">
          <a:xfrm>
            <a:off x="5888604" y="5400268"/>
            <a:ext cx="368827" cy="301768"/>
          </a:xfrm>
          <a:prstGeom prst="rect">
            <a:avLst/>
          </a:prstGeom>
        </p:spPr>
      </p:pic>
      <p:cxnSp>
        <p:nvCxnSpPr>
          <p:cNvPr id="48" name="直接连接符 47"/>
          <p:cNvCxnSpPr>
            <a:stCxn id="17" idx="2"/>
            <a:endCxn id="46" idx="0"/>
          </p:cNvCxnSpPr>
          <p:nvPr/>
        </p:nvCxnSpPr>
        <p:spPr bwMode="gray">
          <a:xfrm>
            <a:off x="4136361" y="4974407"/>
            <a:ext cx="323"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22" idx="2"/>
            <a:endCxn id="47" idx="0"/>
          </p:cNvCxnSpPr>
          <p:nvPr/>
        </p:nvCxnSpPr>
        <p:spPr bwMode="gray">
          <a:xfrm flipH="1">
            <a:off x="6073018" y="4974407"/>
            <a:ext cx="900" cy="4258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1123071" y="1918356"/>
            <a:ext cx="2219213" cy="346672"/>
          </a:xfrm>
          <a:prstGeom prst="rect">
            <a:avLst/>
          </a:prstGeom>
          <a:noFill/>
        </p:spPr>
        <p:txBody>
          <a:bodyPr wrap="square" rtlCol="0">
            <a:noAutofit/>
          </a:bodyPr>
          <a:lstStyle/>
          <a:p>
            <a:pPr fontAlgn="ctr">
              <a:spcBef>
                <a:spcPct val="0"/>
              </a:spcBef>
              <a:spcAft>
                <a:spcPct val="0"/>
              </a:spcAft>
              <a:defRPr/>
            </a:pPr>
            <a:r>
              <a:rPr lang="en-US" sz="1400" b="1" dirty="0" smtClean="0">
                <a:solidFill>
                  <a:schemeClr val="tx1">
                    <a:lumMod val="50000"/>
                    <a:lumOff val="50000"/>
                  </a:schemeClr>
                </a:solidFill>
                <a:latin typeface="Huawei Sans" panose="020C0503030203020204" pitchFamily="34" charset="0"/>
              </a:rPr>
              <a:t>Traditional deployment</a:t>
            </a:r>
            <a:endParaRPr lang="en-US" altLang="zh-CN" sz="1400" b="1"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123070" y="4330895"/>
            <a:ext cx="1589921" cy="341215"/>
          </a:xfrm>
          <a:prstGeom prst="rect">
            <a:avLst/>
          </a:prstGeom>
          <a:noFill/>
        </p:spPr>
        <p:txBody>
          <a:bodyPr wrap="square" rtlCol="0">
            <a:noAutofit/>
          </a:bodyPr>
          <a:lstStyle/>
          <a:p>
            <a:pPr fontAlgn="ctr">
              <a:spcBef>
                <a:spcPct val="0"/>
              </a:spcBef>
              <a:spcAft>
                <a:spcPct val="0"/>
              </a:spcAft>
              <a:defRPr/>
            </a:pPr>
            <a:r>
              <a:rPr lang="en-US" sz="1400" b="1" dirty="0" smtClean="0">
                <a:solidFill>
                  <a:srgbClr val="30B5C5"/>
                </a:solidFill>
                <a:latin typeface="Huawei Sans" panose="020C0503030203020204" pitchFamily="34" charset="0"/>
              </a:rPr>
              <a:t>Plug-and-play</a:t>
            </a:r>
            <a:endParaRPr lang="en-US" altLang="zh-CN" sz="14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spcBef>
                <a:spcPct val="0"/>
              </a:spcBef>
              <a:spcAft>
                <a:spcPct val="0"/>
              </a:spcAft>
              <a:defRPr/>
            </a:pPr>
            <a:endPar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5532542"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gray">
          <a:xfrm>
            <a:off x="4461647" y="2755877"/>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75"/>
          <p:cNvSpPr/>
          <p:nvPr/>
        </p:nvSpPr>
        <p:spPr bwMode="gray">
          <a:xfrm>
            <a:off x="7237465" y="1130440"/>
            <a:ext cx="2830663" cy="1995437"/>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200"/>
              </a:lnSpc>
              <a:spcAft>
                <a:spcPts val="300"/>
              </a:spcAft>
            </a:pPr>
            <a:r>
              <a:rPr lang="en-US" sz="1600" b="1" dirty="0" smtClean="0">
                <a:solidFill>
                  <a:schemeClr val="tx1"/>
                </a:solidFill>
                <a:latin typeface="Huawei Sans" panose="020C0503030203020204" pitchFamily="34" charset="0"/>
              </a:rPr>
              <a:t>Traditional deployment (via CLI or web system):</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router</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Egress firewall</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Core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Standalone AC</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75"/>
          <p:cNvSpPr/>
          <p:nvPr/>
        </p:nvSpPr>
        <p:spPr bwMode="gray">
          <a:xfrm>
            <a:off x="7237465" y="3762570"/>
            <a:ext cx="2830663" cy="1819080"/>
          </a:xfrm>
          <a:prstGeom prst="roundRect">
            <a:avLst>
              <a:gd name="adj" fmla="val 874"/>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pPr fontAlgn="ctr">
              <a:lnSpc>
                <a:spcPts val="2200"/>
              </a:lnSpc>
              <a:spcAft>
                <a:spcPts val="300"/>
              </a:spcAft>
            </a:pPr>
            <a:r>
              <a:rPr lang="en-US" sz="1600" b="1" dirty="0" smtClean="0">
                <a:solidFill>
                  <a:schemeClr val="tx1"/>
                </a:solidFill>
                <a:latin typeface="Huawei Sans" panose="020C0503030203020204" pitchFamily="34" charset="0"/>
              </a:rPr>
              <a:t>Plug-and-play:</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Aggregation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Access switch</a:t>
            </a:r>
          </a:p>
          <a:p>
            <a:pPr marL="176213" indent="-176213" fontAlgn="ctr">
              <a:lnSpc>
                <a:spcPts val="22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AP</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6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762547" y="2684355"/>
            <a:ext cx="1792651" cy="330612"/>
          </a:xfrm>
          <a:prstGeom prst="rect">
            <a:avLst/>
          </a:prstGeom>
        </p:spPr>
      </p:pic>
      <p:sp>
        <p:nvSpPr>
          <p:cNvPr id="60" name="五边形 59"/>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65" name="燕尾形 64"/>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7186485" y="114957"/>
            <a:ext cx="195643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Deployment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35983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356100"/>
          </a:xfrm>
        </p:spPr>
        <p:txBody>
          <a:bodyPr/>
          <a:lstStyle/>
          <a:p>
            <a:r>
              <a:rPr lang="en-US" altLang="zh-CN" sz="1800" b="1" dirty="0" err="1" smtClean="0"/>
              <a:t>CloudCampus</a:t>
            </a:r>
            <a:r>
              <a:rPr lang="en-US" altLang="zh-CN" sz="1800" b="1" dirty="0" smtClean="0"/>
              <a:t> Solution and Virtualized Campus Network Overview</a:t>
            </a:r>
          </a:p>
          <a:p>
            <a:r>
              <a:rPr lang="en-US" altLang="zh-CN" sz="1800" dirty="0" smtClean="0">
                <a:solidFill>
                  <a:schemeClr val="bg1">
                    <a:lumMod val="50000"/>
                  </a:schemeClr>
                </a:solidFill>
              </a:rPr>
              <a:t>Network Architecture Design</a:t>
            </a:r>
          </a:p>
          <a:p>
            <a:r>
              <a:rPr lang="en-US" altLang="zh-CN" sz="1800" dirty="0" smtClean="0">
                <a:solidFill>
                  <a:schemeClr val="bg1">
                    <a:lumMod val="50000"/>
                  </a:schemeClr>
                </a:solidFill>
              </a:rPr>
              <a:t>Underlay Network Design</a:t>
            </a:r>
          </a:p>
          <a:p>
            <a:r>
              <a:rPr lang="en-US" altLang="zh-CN" sz="1800" dirty="0" smtClean="0">
                <a:solidFill>
                  <a:schemeClr val="bg1">
                    <a:lumMod val="50000"/>
                  </a:schemeClr>
                </a:solidFill>
              </a:rPr>
              <a:t>Fabric and Overlay Network Design</a:t>
            </a:r>
          </a:p>
          <a:p>
            <a:r>
              <a:rPr lang="en-US" altLang="zh-CN" sz="1800" dirty="0" smtClean="0">
                <a:solidFill>
                  <a:schemeClr val="bg1">
                    <a:lumMod val="50000"/>
                  </a:schemeClr>
                </a:solidFill>
              </a:rPr>
              <a:t>Admission Control and Free Mobility Design</a:t>
            </a:r>
          </a:p>
          <a:p>
            <a:r>
              <a:rPr lang="en-US" altLang="zh-CN" sz="1800" dirty="0" smtClean="0">
                <a:solidFill>
                  <a:schemeClr val="bg1">
                    <a:lumMod val="50000"/>
                  </a:schemeClr>
                </a:solidFill>
              </a:rPr>
              <a:t>WLAN Design</a:t>
            </a:r>
          </a:p>
          <a:p>
            <a:r>
              <a:rPr lang="en-US" altLang="zh-CN" sz="1800" dirty="0" smtClean="0">
                <a:solidFill>
                  <a:schemeClr val="bg1">
                    <a:lumMod val="50000"/>
                  </a:schemeClr>
                </a:solidFill>
              </a:rPr>
              <a:t>Egress Network Design</a:t>
            </a:r>
          </a:p>
          <a:p>
            <a:r>
              <a:rPr lang="en-US" altLang="zh-CN" sz="1800" dirty="0" smtClean="0">
                <a:solidFill>
                  <a:schemeClr val="bg1">
                    <a:lumMod val="50000"/>
                  </a:schemeClr>
                </a:solidFill>
              </a:rPr>
              <a:t>Network Security and </a:t>
            </a:r>
            <a:r>
              <a:rPr lang="en-US" altLang="zh-CN" sz="1800" dirty="0" err="1" smtClean="0">
                <a:solidFill>
                  <a:schemeClr val="bg1">
                    <a:lumMod val="50000"/>
                  </a:schemeClr>
                </a:solidFill>
              </a:rPr>
              <a:t>QoS</a:t>
            </a:r>
            <a:r>
              <a:rPr lang="en-US" altLang="zh-CN" sz="1800" dirty="0" smtClean="0">
                <a:solidFill>
                  <a:schemeClr val="bg1">
                    <a:lumMod val="50000"/>
                  </a:schemeClr>
                </a:solidFill>
              </a:rPr>
              <a:t> Design</a:t>
            </a:r>
          </a:p>
          <a:p>
            <a:r>
              <a:rPr lang="en-US" altLang="zh-CN" sz="1800" dirty="0" smtClean="0">
                <a:solidFill>
                  <a:schemeClr val="bg1">
                    <a:lumMod val="50000"/>
                  </a:schemeClr>
                </a:solidFill>
              </a:rPr>
              <a:t>O&amp;M Design</a:t>
            </a:r>
            <a:endParaRPr lang="en-US" altLang="zh-CN" sz="18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DHCP-based Plug-and-Play Deployment Process</a:t>
            </a:r>
            <a:endParaRPr lang="en-US" dirty="0"/>
          </a:p>
        </p:txBody>
      </p:sp>
      <p:sp>
        <p:nvSpPr>
          <p:cNvPr id="3" name="文本占位符 2"/>
          <p:cNvSpPr>
            <a:spLocks noGrp="1"/>
          </p:cNvSpPr>
          <p:nvPr>
            <p:ph type="body" sz="quarter" idx="10"/>
          </p:nvPr>
        </p:nvSpPr>
        <p:spPr bwMode="gray">
          <a:xfrm>
            <a:off x="455612" y="1052514"/>
            <a:ext cx="11293476" cy="782887"/>
          </a:xfrm>
        </p:spPr>
        <p:txBody>
          <a:bodyPr/>
          <a:lstStyle/>
          <a:p>
            <a:pPr algn="l"/>
            <a:r>
              <a:rPr lang="en-US" sz="1600" dirty="0" smtClean="0"/>
              <a:t>A device to be deployed obtains the NETCONF enabling status and </a:t>
            </a:r>
            <a:r>
              <a:rPr lang="en-US" sz="1600" dirty="0" err="1" smtClean="0"/>
              <a:t>iMaster</a:t>
            </a:r>
            <a:r>
              <a:rPr lang="en-US" sz="1600" dirty="0" smtClean="0"/>
              <a:t> NCE-Campus address from the DHCP server as follows:</a:t>
            </a:r>
            <a:endParaRPr lang="en-US" altLang="zh-CN" sz="1600" dirty="0"/>
          </a:p>
        </p:txBody>
      </p:sp>
      <p:sp>
        <p:nvSpPr>
          <p:cNvPr id="10" name="五边形 9"/>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13" name="燕尾形 12"/>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7186485" y="114957"/>
            <a:ext cx="195643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Deployment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2"/>
          <p:cNvSpPr txBox="1">
            <a:spLocks/>
          </p:cNvSpPr>
          <p:nvPr/>
        </p:nvSpPr>
        <p:spPr bwMode="gray">
          <a:xfrm>
            <a:off x="748617" y="1753630"/>
            <a:ext cx="6723786" cy="417392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6700" lvl="1" indent="-266700" fontAlgn="ctr">
              <a:buSzPct val="100000"/>
              <a:buFont typeface="+mj-lt"/>
              <a:buAutoNum type="arabicPeriod"/>
            </a:pPr>
            <a:r>
              <a:rPr lang="en-US" sz="1400" dirty="0" smtClean="0">
                <a:latin typeface="Huawei Sans" panose="020C0503030203020204" pitchFamily="34" charset="0"/>
              </a:rPr>
              <a:t>The administrator deploys the DHCP server function on the core device and configures DHCP Option 148, including the NETCONF enabling status of the device and the URL/IP address and port number of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p>
          <a:p>
            <a:pPr marL="266700" lvl="1" indent="-266700" fontAlgn="ctr">
              <a:buSzPct val="100000"/>
              <a:buFont typeface="+mj-lt"/>
              <a:buAutoNum type="arabicPeriod"/>
            </a:pPr>
            <a:r>
              <a:rPr lang="en-US" sz="1400" dirty="0" smtClean="0">
                <a:latin typeface="Huawei Sans" panose="020C0503030203020204" pitchFamily="34" charset="0"/>
              </a:rPr>
              <a:t>After the device to be deployed (SW1 in the figure) starts with empty configuration, it sends a request packet to the DHCP server through VLAN 1 (VLAN 1 is the </a:t>
            </a:r>
            <a:r>
              <a:rPr lang="en-US" sz="1400" dirty="0" smtClean="0">
                <a:solidFill>
                  <a:srgbClr val="C7000B"/>
                </a:solidFill>
                <a:latin typeface="Huawei Sans" panose="020C0503030203020204" pitchFamily="34" charset="0"/>
              </a:rPr>
              <a:t>PnP VLAN</a:t>
            </a:r>
            <a:r>
              <a:rPr lang="en-US" sz="1400" dirty="0" smtClean="0">
                <a:latin typeface="Huawei Sans" panose="020C0503030203020204" pitchFamily="34" charset="0"/>
              </a:rPr>
              <a:t> of a switch by default).</a:t>
            </a:r>
            <a:endParaRPr lang="en-US" altLang="zh-CN" sz="1400" dirty="0" smtClean="0">
              <a:latin typeface="Huawei Sans" panose="020C0503030203020204" pitchFamily="34" charset="0"/>
            </a:endParaRPr>
          </a:p>
          <a:p>
            <a:pPr marL="266700" lvl="1" indent="-266700" fontAlgn="ctr">
              <a:buSzPct val="100000"/>
              <a:buFont typeface="+mj-lt"/>
              <a:buAutoNum type="arabicPeriod"/>
            </a:pPr>
            <a:r>
              <a:rPr lang="en-US" sz="1400" dirty="0" smtClean="0">
                <a:latin typeface="Huawei Sans" panose="020C0503030203020204" pitchFamily="34" charset="0"/>
              </a:rPr>
              <a:t>Upon receiving the request, the DHCP server sends a DHCP packet containing Option 148 to SW1.</a:t>
            </a:r>
          </a:p>
          <a:p>
            <a:pPr marL="266700" lvl="1" indent="-266700" fontAlgn="ctr">
              <a:buSzPct val="100000"/>
              <a:buFont typeface="+mj-lt"/>
              <a:buAutoNum type="arabicPeriod"/>
            </a:pPr>
            <a:r>
              <a:rPr lang="en-US" sz="1400" dirty="0" smtClean="0">
                <a:latin typeface="Huawei Sans" panose="020C0503030203020204" pitchFamily="34" charset="0"/>
              </a:rPr>
              <a:t>SW1 registers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and gets </a:t>
            </a:r>
            <a:r>
              <a:rPr lang="en-US" sz="1400" dirty="0" err="1" smtClean="0">
                <a:latin typeface="Huawei Sans" panose="020C0503030203020204" pitchFamily="34" charset="0"/>
              </a:rPr>
              <a:t>onboarded</a:t>
            </a:r>
            <a:r>
              <a:rPr lang="en-US" sz="1400" dirty="0" smtClean="0">
                <a:latin typeface="Huawei Sans" panose="020C0503030203020204" pitchFamily="34" charset="0"/>
              </a:rPr>
              <a:t> based on the information carried in Option 148 (NETCONF enabling status, URL/IP address and port number of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smtClean="0">
              <a:latin typeface="Huawei Sans" panose="020C0503030203020204" pitchFamily="34" charset="0"/>
            </a:endParaRPr>
          </a:p>
        </p:txBody>
      </p:sp>
      <p:grpSp>
        <p:nvGrpSpPr>
          <p:cNvPr id="58" name="组合 57"/>
          <p:cNvGrpSpPr/>
          <p:nvPr/>
        </p:nvGrpSpPr>
        <p:grpSpPr bwMode="gray">
          <a:xfrm>
            <a:off x="8556597" y="1696108"/>
            <a:ext cx="2741483" cy="2749728"/>
            <a:chOff x="8652268" y="1864561"/>
            <a:chExt cx="2741483" cy="2749728"/>
          </a:xfrm>
        </p:grpSpPr>
        <p:cxnSp>
          <p:nvCxnSpPr>
            <p:cNvPr id="16" name="Straight Connector 167"/>
            <p:cNvCxnSpPr>
              <a:stCxn id="26" idx="0"/>
              <a:endCxn id="18" idx="2"/>
            </p:cNvCxnSpPr>
            <p:nvPr/>
          </p:nvCxnSpPr>
          <p:spPr bwMode="gray">
            <a:xfrm flipV="1">
              <a:off x="9405658" y="3516456"/>
              <a:ext cx="0" cy="64939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22" idx="2"/>
              <a:endCxn id="18" idx="0"/>
            </p:cNvCxnSpPr>
            <p:nvPr/>
          </p:nvCxnSpPr>
          <p:spPr bwMode="gray">
            <a:xfrm>
              <a:off x="9405658" y="2405507"/>
              <a:ext cx="0" cy="70929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8" name="图片 86" descr="核心交换机.png"/>
            <p:cNvPicPr>
              <a:picLocks noChangeAspect="1"/>
            </p:cNvPicPr>
            <p:nvPr/>
          </p:nvPicPr>
          <p:blipFill>
            <a:blip r:embed="rId3" cstate="print"/>
            <a:stretch>
              <a:fillRect/>
            </a:stretch>
          </p:blipFill>
          <p:spPr bwMode="gray">
            <a:xfrm>
              <a:off x="9160203" y="3114803"/>
              <a:ext cx="490909" cy="401653"/>
            </a:xfrm>
            <a:prstGeom prst="rect">
              <a:avLst/>
            </a:prstGeom>
          </p:spPr>
        </p:pic>
        <p:sp>
          <p:nvSpPr>
            <p:cNvPr id="19" name="文本框 18"/>
            <p:cNvSpPr txBox="1"/>
            <p:nvPr/>
          </p:nvSpPr>
          <p:spPr bwMode="gray">
            <a:xfrm>
              <a:off x="9657378" y="3083897"/>
              <a:ext cx="1103187" cy="461665"/>
            </a:xfrm>
            <a:prstGeom prst="rect">
              <a:avLst/>
            </a:prstGeom>
            <a:noFill/>
          </p:spPr>
          <p:txBody>
            <a:bodyPr wrap="none" rtlCol="0">
              <a:spAutoFit/>
            </a:bodyPr>
            <a:lstStyle/>
            <a:p>
              <a:pPr fontAlgn="ctr"/>
              <a:r>
                <a:rPr lang="en-US" sz="1200" dirty="0" smtClean="0">
                  <a:latin typeface="Huawei Sans" panose="020C0503030203020204" pitchFamily="34" charset="0"/>
                </a:rPr>
                <a:t>Core</a:t>
              </a:r>
            </a:p>
            <a:p>
              <a:pP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9657378" y="4152624"/>
              <a:ext cx="1736373" cy="461665"/>
            </a:xfrm>
            <a:prstGeom prst="rect">
              <a:avLst/>
            </a:prstGeom>
            <a:noFill/>
          </p:spPr>
          <p:txBody>
            <a:bodyPr wrap="none" rtlCol="0">
              <a:spAutoFit/>
            </a:bodyPr>
            <a:lstStyle/>
            <a:p>
              <a:pPr fontAlgn="ctr"/>
              <a:r>
                <a:rPr lang="en-US" sz="1200" dirty="0" smtClean="0">
                  <a:latin typeface="Huawei Sans" panose="020C0503030203020204" pitchFamily="34" charset="0"/>
                </a:rPr>
                <a:t>SW1</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29854" y="1864561"/>
              <a:ext cx="951607" cy="540946"/>
            </a:xfrm>
            <a:prstGeom prst="rect">
              <a:avLst/>
            </a:prstGeom>
          </p:spPr>
        </p:pic>
        <p:pic>
          <p:nvPicPr>
            <p:cNvPr id="26" name="图片 100" descr="汇聚交换机.png"/>
            <p:cNvPicPr>
              <a:picLocks noChangeAspect="1"/>
            </p:cNvPicPr>
            <p:nvPr/>
          </p:nvPicPr>
          <p:blipFill>
            <a:blip r:embed="rId5" cstate="print"/>
            <a:stretch>
              <a:fillRect/>
            </a:stretch>
          </p:blipFill>
          <p:spPr bwMode="gray">
            <a:xfrm>
              <a:off x="9160203" y="4165852"/>
              <a:ext cx="490909" cy="401653"/>
            </a:xfrm>
            <a:prstGeom prst="rect">
              <a:avLst/>
            </a:prstGeom>
          </p:spPr>
        </p:pic>
        <p:sp>
          <p:nvSpPr>
            <p:cNvPr id="31" name="椭圆 30"/>
            <p:cNvSpPr/>
            <p:nvPr/>
          </p:nvSpPr>
          <p:spPr bwMode="gray">
            <a:xfrm>
              <a:off x="9874755" y="2777580"/>
              <a:ext cx="144000" cy="144000"/>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p:txBody>
        </p:sp>
        <p:cxnSp>
          <p:nvCxnSpPr>
            <p:cNvPr id="32" name="直接箭头连接符 31"/>
            <p:cNvCxnSpPr/>
            <p:nvPr/>
          </p:nvCxnSpPr>
          <p:spPr bwMode="gray">
            <a:xfrm>
              <a:off x="9256106" y="3595783"/>
              <a:ext cx="0" cy="470180"/>
            </a:xfrm>
            <a:prstGeom prst="straightConnector1">
              <a:avLst/>
            </a:pr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p:nvPr/>
          </p:nvSpPr>
          <p:spPr bwMode="gray">
            <a:xfrm>
              <a:off x="9034554" y="3728125"/>
              <a:ext cx="144000" cy="144000"/>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p:txBody>
        </p:sp>
        <p:cxnSp>
          <p:nvCxnSpPr>
            <p:cNvPr id="35" name="直接箭头连接符 34"/>
            <p:cNvCxnSpPr/>
            <p:nvPr/>
          </p:nvCxnSpPr>
          <p:spPr bwMode="gray">
            <a:xfrm flipV="1">
              <a:off x="9559876" y="3595783"/>
              <a:ext cx="0" cy="470180"/>
            </a:xfrm>
            <a:prstGeom prst="straightConnector1">
              <a:avLst/>
            </a:pr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6" name="椭圆 35"/>
            <p:cNvSpPr/>
            <p:nvPr/>
          </p:nvSpPr>
          <p:spPr bwMode="gray">
            <a:xfrm>
              <a:off x="9642093" y="3728125"/>
              <a:ext cx="144000" cy="144000"/>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p:txBody>
        </p:sp>
        <p:sp>
          <p:nvSpPr>
            <p:cNvPr id="39" name="任意多边形 38"/>
            <p:cNvSpPr/>
            <p:nvPr/>
          </p:nvSpPr>
          <p:spPr bwMode="gray">
            <a:xfrm>
              <a:off x="9515719" y="2932240"/>
              <a:ext cx="365742" cy="219323"/>
            </a:xfrm>
            <a:custGeom>
              <a:avLst/>
              <a:gdLst>
                <a:gd name="connsiteX0" fmla="*/ 0 w 246359"/>
                <a:gd name="connsiteY0" fmla="*/ 83944 h 182556"/>
                <a:gd name="connsiteX1" fmla="*/ 233082 w 246359"/>
                <a:gd name="connsiteY1" fmla="*/ 3262 h 182556"/>
                <a:gd name="connsiteX2" fmla="*/ 197224 w 246359"/>
                <a:gd name="connsiteY2" fmla="*/ 182556 h 182556"/>
              </a:gdLst>
              <a:ahLst/>
              <a:cxnLst>
                <a:cxn ang="0">
                  <a:pos x="connsiteX0" y="connsiteY0"/>
                </a:cxn>
                <a:cxn ang="0">
                  <a:pos x="connsiteX1" y="connsiteY1"/>
                </a:cxn>
                <a:cxn ang="0">
                  <a:pos x="connsiteX2" y="connsiteY2"/>
                </a:cxn>
              </a:cxnLst>
              <a:rect l="l" t="t" r="r" b="b"/>
              <a:pathLst>
                <a:path w="246359" h="182556">
                  <a:moveTo>
                    <a:pt x="0" y="83944"/>
                  </a:moveTo>
                  <a:cubicBezTo>
                    <a:pt x="100105" y="35385"/>
                    <a:pt x="200211" y="-13173"/>
                    <a:pt x="233082" y="3262"/>
                  </a:cubicBezTo>
                  <a:cubicBezTo>
                    <a:pt x="265953" y="19697"/>
                    <a:pt x="231588" y="101126"/>
                    <a:pt x="197224" y="182556"/>
                  </a:cubicBezTo>
                </a:path>
              </a:pathLst>
            </a:cu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1" name="任意多边形 40"/>
            <p:cNvSpPr/>
            <p:nvPr/>
          </p:nvSpPr>
          <p:spPr bwMode="gray">
            <a:xfrm>
              <a:off x="8701981" y="2506104"/>
              <a:ext cx="379408" cy="1976808"/>
            </a:xfrm>
            <a:custGeom>
              <a:avLst/>
              <a:gdLst>
                <a:gd name="connsiteX0" fmla="*/ 356435 w 634341"/>
                <a:gd name="connsiteY0" fmla="*/ 2088776 h 2088776"/>
                <a:gd name="connsiteX1" fmla="*/ 6811 w 634341"/>
                <a:gd name="connsiteY1" fmla="*/ 1102659 h 2088776"/>
                <a:gd name="connsiteX2" fmla="*/ 634341 w 634341"/>
                <a:gd name="connsiteY2" fmla="*/ 0 h 2088776"/>
                <a:gd name="connsiteX0" fmla="*/ 706932 w 706932"/>
                <a:gd name="connsiteY0" fmla="*/ 1976808 h 1976808"/>
                <a:gd name="connsiteX1" fmla="*/ 2745 w 706932"/>
                <a:gd name="connsiteY1" fmla="*/ 1102659 h 1976808"/>
                <a:gd name="connsiteX2" fmla="*/ 630275 w 706932"/>
                <a:gd name="connsiteY2" fmla="*/ 0 h 1976808"/>
                <a:gd name="connsiteX0" fmla="*/ 707163 w 707163"/>
                <a:gd name="connsiteY0" fmla="*/ 1976808 h 1976808"/>
                <a:gd name="connsiteX1" fmla="*/ 2976 w 707163"/>
                <a:gd name="connsiteY1" fmla="*/ 1102659 h 1976808"/>
                <a:gd name="connsiteX2" fmla="*/ 630506 w 707163"/>
                <a:gd name="connsiteY2" fmla="*/ 0 h 1976808"/>
                <a:gd name="connsiteX0" fmla="*/ 384931 w 384931"/>
                <a:gd name="connsiteY0" fmla="*/ 1976808 h 1976808"/>
                <a:gd name="connsiteX1" fmla="*/ 7315 w 384931"/>
                <a:gd name="connsiteY1" fmla="*/ 1083997 h 1976808"/>
                <a:gd name="connsiteX2" fmla="*/ 308274 w 384931"/>
                <a:gd name="connsiteY2" fmla="*/ 0 h 1976808"/>
                <a:gd name="connsiteX0" fmla="*/ 377616 w 377616"/>
                <a:gd name="connsiteY0" fmla="*/ 1976808 h 1976808"/>
                <a:gd name="connsiteX1" fmla="*/ 0 w 377616"/>
                <a:gd name="connsiteY1" fmla="*/ 1083997 h 1976808"/>
                <a:gd name="connsiteX2" fmla="*/ 300959 w 377616"/>
                <a:gd name="connsiteY2" fmla="*/ 0 h 1976808"/>
                <a:gd name="connsiteX0" fmla="*/ 379408 w 379408"/>
                <a:gd name="connsiteY0" fmla="*/ 1976808 h 1976808"/>
                <a:gd name="connsiteX1" fmla="*/ 1792 w 379408"/>
                <a:gd name="connsiteY1" fmla="*/ 1083997 h 1976808"/>
                <a:gd name="connsiteX2" fmla="*/ 302751 w 379408"/>
                <a:gd name="connsiteY2" fmla="*/ 0 h 1976808"/>
              </a:gdLst>
              <a:ahLst/>
              <a:cxnLst>
                <a:cxn ang="0">
                  <a:pos x="connsiteX0" y="connsiteY0"/>
                </a:cxn>
                <a:cxn ang="0">
                  <a:pos x="connsiteX1" y="connsiteY1"/>
                </a:cxn>
                <a:cxn ang="0">
                  <a:pos x="connsiteX2" y="connsiteY2"/>
                </a:cxn>
              </a:cxnLst>
              <a:rect l="l" t="t" r="r" b="b"/>
              <a:pathLst>
                <a:path w="379408" h="1976808">
                  <a:moveTo>
                    <a:pt x="379408" y="1976808"/>
                  </a:moveTo>
                  <a:cubicBezTo>
                    <a:pt x="134784" y="1667145"/>
                    <a:pt x="39450" y="1441457"/>
                    <a:pt x="1792" y="1083997"/>
                  </a:cubicBezTo>
                  <a:cubicBezTo>
                    <a:pt x="-7874" y="717206"/>
                    <a:pt x="12145" y="377265"/>
                    <a:pt x="302751" y="0"/>
                  </a:cubicBezTo>
                </a:path>
              </a:pathLst>
            </a:cu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8" name="椭圆 37"/>
            <p:cNvSpPr/>
            <p:nvPr/>
          </p:nvSpPr>
          <p:spPr bwMode="gray">
            <a:xfrm>
              <a:off x="8652268" y="3728125"/>
              <a:ext cx="144000" cy="144000"/>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9069675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8020" y="5593796"/>
            <a:ext cx="471550" cy="386671"/>
          </a:xfrm>
          <a:prstGeom prst="rect">
            <a:avLst/>
          </a:prstGeom>
        </p:spPr>
      </p:pic>
      <p:sp>
        <p:nvSpPr>
          <p:cNvPr id="2" name="标题 1"/>
          <p:cNvSpPr>
            <a:spLocks noGrp="1"/>
          </p:cNvSpPr>
          <p:nvPr>
            <p:ph type="title"/>
          </p:nvPr>
        </p:nvSpPr>
        <p:spPr bwMode="gray"/>
        <p:txBody>
          <a:bodyPr/>
          <a:lstStyle/>
          <a:p>
            <a:r>
              <a:rPr lang="en-US" smtClean="0"/>
              <a:t>PnP VLAN</a:t>
            </a:r>
            <a:endParaRPr lang="en-US" altLang="zh-CN" dirty="0"/>
          </a:p>
        </p:txBody>
      </p:sp>
      <p:sp>
        <p:nvSpPr>
          <p:cNvPr id="3" name="文本占位符 2"/>
          <p:cNvSpPr>
            <a:spLocks noGrp="1"/>
          </p:cNvSpPr>
          <p:nvPr>
            <p:ph type="body" sz="quarter" idx="10"/>
          </p:nvPr>
        </p:nvSpPr>
        <p:spPr bwMode="gray">
          <a:xfrm>
            <a:off x="455613" y="1052514"/>
            <a:ext cx="10811904" cy="1304788"/>
          </a:xfrm>
        </p:spPr>
        <p:txBody>
          <a:bodyPr/>
          <a:lstStyle/>
          <a:p>
            <a:pPr algn="l"/>
            <a:r>
              <a:rPr lang="en-US" sz="1400" dirty="0" smtClean="0"/>
              <a:t>The Plug-and-Play VLAN (PnP VLAN) is defined for plug-and-play of switches. The default PnP VLAN of a switch is VLAN 1.</a:t>
            </a:r>
            <a:endParaRPr lang="en-US" altLang="zh-CN" sz="1400" dirty="0" smtClean="0"/>
          </a:p>
          <a:p>
            <a:pPr algn="l"/>
            <a:r>
              <a:rPr lang="en-US" sz="1400" dirty="0" smtClean="0"/>
              <a:t>PnP VLANs consist of wired and wireless PnP VLANs, which are uniformly maintained by </a:t>
            </a:r>
            <a:r>
              <a:rPr lang="en-US" sz="1400" dirty="0" err="1" smtClean="0"/>
              <a:t>iMaster</a:t>
            </a:r>
            <a:r>
              <a:rPr lang="en-US" sz="1400" dirty="0" smtClean="0"/>
              <a:t> NCE-Campus. After a core switch registers with </a:t>
            </a:r>
            <a:r>
              <a:rPr lang="en-US" sz="1400" dirty="0" err="1" smtClean="0"/>
              <a:t>iMaster</a:t>
            </a:r>
            <a:r>
              <a:rPr lang="en-US" sz="1400" dirty="0" smtClean="0"/>
              <a:t> NCE-Campus, </a:t>
            </a:r>
            <a:r>
              <a:rPr lang="en-US" sz="1400" dirty="0" err="1" smtClean="0"/>
              <a:t>iMaster</a:t>
            </a:r>
            <a:r>
              <a:rPr lang="en-US" sz="1400" dirty="0" smtClean="0"/>
              <a:t> NCE-Campus automatically delivers the PnP VLANs preconfigured on it to the core switch.</a:t>
            </a:r>
            <a:endParaRPr lang="en-US" altLang="zh-CN" sz="1400" dirty="0" smtClean="0"/>
          </a:p>
        </p:txBody>
      </p:sp>
      <p:sp>
        <p:nvSpPr>
          <p:cNvPr id="16" name="圆角矩形 75"/>
          <p:cNvSpPr/>
          <p:nvPr/>
        </p:nvSpPr>
        <p:spPr bwMode="gray">
          <a:xfrm>
            <a:off x="6161203" y="2346510"/>
            <a:ext cx="5325402" cy="360000"/>
          </a:xfrm>
          <a:prstGeom prst="roundRect">
            <a:avLst>
              <a:gd name="adj" fmla="val 867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PnP VLAN of a device to be deployed is not 1</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75"/>
          <p:cNvSpPr/>
          <p:nvPr/>
        </p:nvSpPr>
        <p:spPr bwMode="gray">
          <a:xfrm>
            <a:off x="6161203" y="2750468"/>
            <a:ext cx="5325402" cy="329332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8" name="直接连接符 17"/>
          <p:cNvCxnSpPr/>
          <p:nvPr/>
        </p:nvCxnSpPr>
        <p:spPr bwMode="gray">
          <a:xfrm>
            <a:off x="7541425" y="3836491"/>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9" name="图片 86" descr="核心交换机.png"/>
          <p:cNvPicPr>
            <a:picLocks noChangeAspect="1"/>
          </p:cNvPicPr>
          <p:nvPr/>
        </p:nvPicPr>
        <p:blipFill>
          <a:blip r:embed="rId4" cstate="print"/>
          <a:stretch>
            <a:fillRect/>
          </a:stretch>
        </p:blipFill>
        <p:spPr bwMode="gray">
          <a:xfrm>
            <a:off x="8484515" y="3611693"/>
            <a:ext cx="490909" cy="401653"/>
          </a:xfrm>
          <a:prstGeom prst="rect">
            <a:avLst/>
          </a:prstGeom>
        </p:spPr>
      </p:pic>
      <p:sp>
        <p:nvSpPr>
          <p:cNvPr id="20" name="文本框 19"/>
          <p:cNvSpPr txBox="1"/>
          <p:nvPr/>
        </p:nvSpPr>
        <p:spPr bwMode="gray">
          <a:xfrm>
            <a:off x="8963613" y="3568624"/>
            <a:ext cx="1103187" cy="461665"/>
          </a:xfrm>
          <a:prstGeom prst="rect">
            <a:avLst/>
          </a:prstGeom>
          <a:noFill/>
        </p:spPr>
        <p:txBody>
          <a:bodyPr wrap="none" rtlCol="0">
            <a:spAutoFit/>
          </a:bodyPr>
          <a:lstStyle/>
          <a:p>
            <a:pPr fontAlgn="ctr"/>
            <a:r>
              <a:rPr lang="en-US" sz="1200" dirty="0" smtClean="0">
                <a:latin typeface="Huawei Sans" panose="020C0503030203020204" pitchFamily="34" charset="0"/>
              </a:rPr>
              <a:t>Core</a:t>
            </a:r>
          </a:p>
          <a:p>
            <a:pPr fontAlgn="ctr"/>
            <a:r>
              <a:rPr lang="en-US" sz="1200" b="1" dirty="0" smtClean="0">
                <a:latin typeface="Huawei Sans" panose="020C0503030203020204" pitchFamily="34" charset="0"/>
              </a:rPr>
              <a:t>DHCP server</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8981689" y="4921176"/>
            <a:ext cx="1736373" cy="461665"/>
          </a:xfrm>
          <a:prstGeom prst="rect">
            <a:avLst/>
          </a:prstGeom>
          <a:noFill/>
        </p:spPr>
        <p:txBody>
          <a:bodyPr wrap="none" rtlCol="0">
            <a:spAutoFit/>
          </a:bodyPr>
          <a:lstStyle/>
          <a:p>
            <a:pPr fontAlgn="ctr"/>
            <a:r>
              <a:rPr lang="en-US" sz="1200" dirty="0" smtClean="0">
                <a:latin typeface="Huawei Sans" panose="020C0503030203020204" pitchFamily="34" charset="0"/>
              </a:rPr>
              <a:t>SW1</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957466" y="3589927"/>
            <a:ext cx="951607" cy="540946"/>
          </a:xfrm>
          <a:prstGeom prst="rect">
            <a:avLst/>
          </a:prstGeom>
        </p:spPr>
      </p:pic>
      <p:pic>
        <p:nvPicPr>
          <p:cNvPr id="25" name="图片 100" descr="汇聚交换机.png"/>
          <p:cNvPicPr>
            <a:picLocks noChangeAspect="1"/>
          </p:cNvPicPr>
          <p:nvPr/>
        </p:nvPicPr>
        <p:blipFill>
          <a:blip r:embed="rId6" cstate="print"/>
          <a:stretch>
            <a:fillRect/>
          </a:stretch>
        </p:blipFill>
        <p:spPr bwMode="gray">
          <a:xfrm>
            <a:off x="8484515" y="4934404"/>
            <a:ext cx="490909" cy="401653"/>
          </a:xfrm>
          <a:prstGeom prst="rect">
            <a:avLst/>
          </a:prstGeom>
        </p:spPr>
      </p:pic>
      <p:cxnSp>
        <p:nvCxnSpPr>
          <p:cNvPr id="29" name="直接连接符 28"/>
          <p:cNvCxnSpPr>
            <a:stCxn id="25" idx="0"/>
            <a:endCxn id="19" idx="2"/>
          </p:cNvCxnSpPr>
          <p:nvPr/>
        </p:nvCxnSpPr>
        <p:spPr bwMode="gray">
          <a:xfrm flipV="1">
            <a:off x="8729970" y="4013346"/>
            <a:ext cx="0" cy="92105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6994542" y="2766454"/>
            <a:ext cx="3797283" cy="830997"/>
          </a:xfrm>
          <a:prstGeom prst="rect">
            <a:avLst/>
          </a:prstGeom>
          <a:noFill/>
        </p:spPr>
        <p:txBody>
          <a:bodyPr wrap="square" rtlCol="0">
            <a:spAutoFit/>
          </a:bodyPr>
          <a:lstStyle/>
          <a:p>
            <a:pPr marL="180975" indent="-180975" fontAlgn="ctr">
              <a:buFont typeface="+mj-lt"/>
              <a:buAutoNum type="arabicPeriod"/>
            </a:pPr>
            <a:r>
              <a:rPr lang="en-US" sz="1200" dirty="0" smtClean="0">
                <a:latin typeface="Huawei Sans" panose="020C0503030203020204" pitchFamily="34" charset="0"/>
              </a:rPr>
              <a:t>The core switch registers with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and get </a:t>
            </a:r>
            <a:r>
              <a:rPr lang="en-US" sz="1200" dirty="0" err="1" smtClean="0">
                <a:latin typeface="Huawei Sans" panose="020C0503030203020204" pitchFamily="34" charset="0"/>
              </a:rPr>
              <a:t>onboarded</a:t>
            </a:r>
            <a:r>
              <a:rPr lang="en-US" sz="1200" dirty="0" smtClean="0">
                <a:latin typeface="Huawei Sans" panose="020C0503030203020204" pitchFamily="34" charset="0"/>
              </a:rPr>
              <a:t>.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delivers the PnP VLANs of the devices to be deployed to the core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bwMode="gray">
          <a:xfrm>
            <a:off x="8994780" y="4113573"/>
            <a:ext cx="0" cy="720604"/>
          </a:xfrm>
          <a:prstGeom prst="straightConnector1">
            <a:avLst/>
          </a:prstGeom>
          <a:noFill/>
          <a:ln w="19050">
            <a:solidFill>
              <a:srgbClr val="30B5C5"/>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8" name="文本框 37"/>
          <p:cNvSpPr txBox="1"/>
          <p:nvPr/>
        </p:nvSpPr>
        <p:spPr bwMode="gray">
          <a:xfrm>
            <a:off x="8994780" y="4158609"/>
            <a:ext cx="2272736" cy="646331"/>
          </a:xfrm>
          <a:prstGeom prst="rect">
            <a:avLst/>
          </a:prstGeom>
          <a:noFill/>
        </p:spPr>
        <p:txBody>
          <a:bodyPr wrap="square" rtlCol="0">
            <a:spAutoFit/>
          </a:bodyPr>
          <a:lstStyle/>
          <a:p>
            <a:pPr marL="180975" indent="-180975" fontAlgn="ctr">
              <a:buFont typeface="+mj-lt"/>
              <a:buAutoNum type="arabicPeriod" startAt="2"/>
            </a:pPr>
            <a:r>
              <a:rPr lang="en-US" sz="1200" dirty="0" smtClean="0">
                <a:latin typeface="Huawei Sans" panose="020C0503030203020204" pitchFamily="34" charset="0"/>
              </a:rPr>
              <a:t>The core switch sends the </a:t>
            </a:r>
            <a:r>
              <a:rPr lang="en-US" sz="1200" b="1" dirty="0" smtClean="0">
                <a:latin typeface="Huawei Sans" panose="020C0503030203020204" pitchFamily="34" charset="0"/>
              </a:rPr>
              <a:t>PnP VLAN</a:t>
            </a:r>
            <a:r>
              <a:rPr lang="en-US" sz="1200" dirty="0" smtClean="0">
                <a:latin typeface="Huawei Sans" panose="020C0503030203020204" pitchFamily="34" charset="0"/>
              </a:rPr>
              <a:t> (not VLAN 1) to SW1 through LLDP.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38"/>
          <p:cNvSpPr/>
          <p:nvPr/>
        </p:nvSpPr>
        <p:spPr bwMode="gray">
          <a:xfrm>
            <a:off x="6586287" y="4118893"/>
            <a:ext cx="1723364" cy="1116623"/>
          </a:xfrm>
          <a:custGeom>
            <a:avLst/>
            <a:gdLst>
              <a:gd name="connsiteX0" fmla="*/ 1723364 w 1723364"/>
              <a:gd name="connsiteY0" fmla="*/ 1116623 h 1116623"/>
              <a:gd name="connsiteX1" fmla="*/ 123164 w 1723364"/>
              <a:gd name="connsiteY1" fmla="*/ 729761 h 1116623"/>
              <a:gd name="connsiteX2" fmla="*/ 228672 w 1723364"/>
              <a:gd name="connsiteY2" fmla="*/ 0 h 1116623"/>
            </a:gdLst>
            <a:ahLst/>
            <a:cxnLst>
              <a:cxn ang="0">
                <a:pos x="connsiteX0" y="connsiteY0"/>
              </a:cxn>
              <a:cxn ang="0">
                <a:pos x="connsiteX1" y="connsiteY1"/>
              </a:cxn>
              <a:cxn ang="0">
                <a:pos x="connsiteX2" y="connsiteY2"/>
              </a:cxn>
            </a:cxnLst>
            <a:rect l="l" t="t" r="r" b="b"/>
            <a:pathLst>
              <a:path w="1723364" h="1116623">
                <a:moveTo>
                  <a:pt x="1723364" y="1116623"/>
                </a:moveTo>
                <a:cubicBezTo>
                  <a:pt x="1047821" y="1016244"/>
                  <a:pt x="372279" y="915865"/>
                  <a:pt x="123164" y="729761"/>
                </a:cubicBezTo>
                <a:cubicBezTo>
                  <a:pt x="-125951" y="543657"/>
                  <a:pt x="51360" y="271828"/>
                  <a:pt x="228672" y="0"/>
                </a:cubicBezTo>
              </a:path>
            </a:pathLst>
          </a:custGeom>
          <a:noFill/>
          <a:ln w="1905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0" name="文本框 39"/>
          <p:cNvSpPr txBox="1"/>
          <p:nvPr/>
        </p:nvSpPr>
        <p:spPr bwMode="gray">
          <a:xfrm>
            <a:off x="6239375" y="5198126"/>
            <a:ext cx="2346596" cy="830997"/>
          </a:xfrm>
          <a:prstGeom prst="rect">
            <a:avLst/>
          </a:prstGeom>
          <a:noFill/>
        </p:spPr>
        <p:txBody>
          <a:bodyPr wrap="square" rtlCol="0">
            <a:spAutoFit/>
          </a:bodyPr>
          <a:lstStyle/>
          <a:p>
            <a:pPr marL="180975" indent="-180975" fontAlgn="ctr">
              <a:buFont typeface="+mj-lt"/>
              <a:buAutoNum type="arabicPeriod" startAt="3"/>
            </a:pPr>
            <a:r>
              <a:rPr lang="en-US" sz="1200" dirty="0" smtClean="0">
                <a:latin typeface="Huawei Sans" panose="020C0503030203020204" pitchFamily="34" charset="0"/>
              </a:rPr>
              <a:t>SW1 communicates with the core switch through the </a:t>
            </a:r>
            <a:r>
              <a:rPr lang="en-US" sz="1200" b="1" dirty="0" smtClean="0">
                <a:latin typeface="Huawei Sans" panose="020C0503030203020204" pitchFamily="34" charset="0"/>
              </a:rPr>
              <a:t>PnP VLAN</a:t>
            </a:r>
            <a:r>
              <a:rPr lang="en-US" sz="1200" dirty="0" smtClean="0">
                <a:latin typeface="Huawei Sans" panose="020C0503030203020204" pitchFamily="34" charset="0"/>
              </a:rPr>
              <a:t> and registers with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箭头连接符 26"/>
          <p:cNvCxnSpPr/>
          <p:nvPr/>
        </p:nvCxnSpPr>
        <p:spPr bwMode="gray">
          <a:xfrm flipH="1">
            <a:off x="7689668" y="3620570"/>
            <a:ext cx="644935" cy="0"/>
          </a:xfrm>
          <a:prstGeom prst="straightConnector1">
            <a:avLst/>
          </a:prstGeom>
          <a:noFill/>
          <a:ln w="19050">
            <a:solidFill>
              <a:srgbClr val="30B5C5"/>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7" name="文本占位符 2"/>
          <p:cNvSpPr txBox="1">
            <a:spLocks/>
          </p:cNvSpPr>
          <p:nvPr/>
        </p:nvSpPr>
        <p:spPr bwMode="gray">
          <a:xfrm>
            <a:off x="758336" y="2381814"/>
            <a:ext cx="4905308" cy="28338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266700" lvl="1" indent="-266700" fontAlgn="ctr"/>
            <a:r>
              <a:rPr lang="en-US" sz="1200" dirty="0" smtClean="0">
                <a:latin typeface="Huawei Sans" panose="020C0503030203020204" pitchFamily="34" charset="0"/>
              </a:rPr>
              <a:t>The wired PnP VLAN is used to apply for the management IP address of a switch.</a:t>
            </a:r>
          </a:p>
          <a:p>
            <a:pPr marL="266700" lvl="1" indent="-266700" fontAlgn="ctr"/>
            <a:r>
              <a:rPr lang="en-US" sz="1200" dirty="0" smtClean="0">
                <a:latin typeface="Huawei Sans" panose="020C0503030203020204" pitchFamily="34" charset="0"/>
              </a:rPr>
              <a:t>The wireless PnP VLAN is used to configure the management VLAN of an AP. When a switch has an AP connected, the switch automatically changes the PVID of the interface connected to the AP to the wireless PnP VLAN ID.</a:t>
            </a:r>
          </a:p>
          <a:p>
            <a:pPr marL="266700" lvl="1" indent="-266700" fontAlgn="ctr"/>
            <a:r>
              <a:rPr lang="en-US" sz="1200" dirty="0" smtClean="0">
                <a:latin typeface="Huawei Sans" panose="020C0503030203020204" pitchFamily="34" charset="0"/>
              </a:rPr>
              <a:t>For a switch, wired and wireless PnP VLANs can be different, but they are negotiated at the same time. If only a wired PnP VLAN is configured, the PVID of the switch interface connected to an AP is changed to the wired PnP VLAN ID.</a:t>
            </a:r>
            <a:endParaRPr lang="en-US" sz="1200" dirty="0">
              <a:latin typeface="Huawei Sans" panose="020C0503030203020204" pitchFamily="34" charset="0"/>
            </a:endParaRPr>
          </a:p>
        </p:txBody>
      </p:sp>
      <p:cxnSp>
        <p:nvCxnSpPr>
          <p:cNvPr id="49" name="Straight Connector 167"/>
          <p:cNvCxnSpPr>
            <a:endCxn id="25" idx="2"/>
          </p:cNvCxnSpPr>
          <p:nvPr/>
        </p:nvCxnSpPr>
        <p:spPr bwMode="gray">
          <a:xfrm flipV="1">
            <a:off x="8729970" y="5336057"/>
            <a:ext cx="0" cy="25773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8981690" y="5557615"/>
            <a:ext cx="1736373" cy="461665"/>
          </a:xfrm>
          <a:prstGeom prst="rect">
            <a:avLst/>
          </a:prstGeom>
          <a:noFill/>
        </p:spPr>
        <p:txBody>
          <a:bodyPr wrap="none" rtlCol="0">
            <a:spAutoFit/>
          </a:bodyPr>
          <a:lstStyle/>
          <a:p>
            <a:pPr fontAlgn="ctr"/>
            <a:r>
              <a:rPr lang="en-US" sz="1200" dirty="0" smtClean="0">
                <a:latin typeface="Huawei Sans" panose="020C0503030203020204" pitchFamily="34" charset="0"/>
              </a:rPr>
              <a:t>AP</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8665484" y="5254228"/>
            <a:ext cx="144000" cy="144000"/>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0" name="五边形 29"/>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34" name="燕尾形 33"/>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7186485" y="114957"/>
            <a:ext cx="195643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Deployment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10804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dirty="0" smtClean="0"/>
              <a:t>Network Deployment Process: Device Onboarding Before Planning</a:t>
            </a:r>
            <a:endParaRPr lang="en-US" altLang="zh-CN" dirty="0">
              <a:sym typeface="Huawei Sans" panose="020C0503030203020204" pitchFamily="34" charset="0"/>
            </a:endParaRPr>
          </a:p>
        </p:txBody>
      </p:sp>
      <p:sp>
        <p:nvSpPr>
          <p:cNvPr id="23" name="圆角矩形 75"/>
          <p:cNvSpPr/>
          <p:nvPr/>
        </p:nvSpPr>
        <p:spPr bwMode="gray">
          <a:xfrm>
            <a:off x="4118469" y="1510440"/>
            <a:ext cx="7635381" cy="278646"/>
          </a:xfrm>
          <a:prstGeom prst="roundRect">
            <a:avLst>
              <a:gd name="adj" fmla="val 10604"/>
            </a:avLst>
          </a:prstGeom>
          <a:gradFill>
            <a:gsLst>
              <a:gs pos="0">
                <a:schemeClr val="bg1"/>
              </a:gs>
              <a:gs pos="100000">
                <a:schemeClr val="bg1">
                  <a:lumMod val="7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chemeClr val="bg1">
                    <a:lumMod val="50000"/>
                  </a:schemeClr>
                </a:solidFill>
                <a:latin typeface="Huawei Sans" panose="020C0503030203020204" pitchFamily="34" charset="0"/>
              </a:rPr>
              <a:t>Preparations</a:t>
            </a:r>
            <a:endParaRPr lang="en-US" sz="1400" dirty="0">
              <a:solidFill>
                <a:schemeClr val="bg1">
                  <a:lumMod val="50000"/>
                </a:schemeClr>
              </a:solidFill>
              <a:latin typeface="Huawei Sans" panose="020C0503030203020204" pitchFamily="34" charset="0"/>
            </a:endParaRPr>
          </a:p>
        </p:txBody>
      </p:sp>
      <p:sp>
        <p:nvSpPr>
          <p:cNvPr id="24" name="圆角矩形 75"/>
          <p:cNvSpPr/>
          <p:nvPr/>
        </p:nvSpPr>
        <p:spPr bwMode="gray">
          <a:xfrm>
            <a:off x="4118469" y="1833045"/>
            <a:ext cx="7635381" cy="126245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DHCP server function on the core switch and configures DHCP Option 148.</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administrator creates a campus site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rgbClr val="C7000B"/>
                </a:solidFill>
                <a:latin typeface="Huawei Sans" panose="020C0503030203020204" pitchFamily="34" charset="0"/>
              </a:rPr>
              <a:t>The administrator imports switch information (ESN, device model, etc.) to </a:t>
            </a:r>
            <a:r>
              <a:rPr lang="en-US" sz="1200" dirty="0" err="1" smtClean="0">
                <a:solidFill>
                  <a:srgbClr val="C7000B"/>
                </a:solidFill>
                <a:latin typeface="Huawei Sans" panose="020C0503030203020204" pitchFamily="34" charset="0"/>
              </a:rPr>
              <a:t>iMaster</a:t>
            </a:r>
            <a:r>
              <a:rPr lang="en-US" sz="1200" dirty="0" smtClean="0">
                <a:solidFill>
                  <a:srgbClr val="C7000B"/>
                </a:solidFill>
                <a:latin typeface="Huawei Sans" panose="020C0503030203020204" pitchFamily="34" charset="0"/>
              </a:rPr>
              <a:t> NCE-Campus. (Batch import is supported.) </a:t>
            </a:r>
            <a:endParaRPr lang="en-US" altLang="zh-CN" sz="1200"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角矩形 75"/>
          <p:cNvSpPr/>
          <p:nvPr/>
        </p:nvSpPr>
        <p:spPr bwMode="gray">
          <a:xfrm>
            <a:off x="4118469" y="3213700"/>
            <a:ext cx="7635381" cy="27864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Device onboarding process</a:t>
            </a:r>
            <a:endParaRPr lang="en-US" sz="1400" dirty="0">
              <a:solidFill>
                <a:srgbClr val="30B5C5"/>
              </a:solidFill>
              <a:latin typeface="Huawei Sans" panose="020C0503030203020204" pitchFamily="34" charset="0"/>
            </a:endParaRPr>
          </a:p>
        </p:txBody>
      </p:sp>
      <p:sp>
        <p:nvSpPr>
          <p:cNvPr id="26" name="圆角矩形 75"/>
          <p:cNvSpPr/>
          <p:nvPr/>
        </p:nvSpPr>
        <p:spPr bwMode="gray">
          <a:xfrm>
            <a:off x="4118469" y="3536303"/>
            <a:ext cx="7635381" cy="2664472"/>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80975" lvl="0" indent="-180975" algn="just"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After an aggregation switch is powered on, it obtains an IP address and Option 148 from the DHCP server using the PnP VLAN ID (for example VLAN 1). The aggregation switch registers with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based on the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information obtained from the DHCP server. </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lvl="0" indent="-180975" algn="just"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After an access switch is powered on, it follows a similar process as the aggregation switch (step 1). </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lvl="0" indent="-180975" algn="just"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The access switch identifies that its downstream device is an AP and changes the PVID of the interface connected to the AP to the wireless PnP VLAN ID. The AP obtains the AC address through DHCP Option 43. After the AP is associated with the AC and VLANIF 1 is configured as the CAPWAP source interface, the AP gets </a:t>
            </a:r>
            <a:r>
              <a:rPr lang="en-US" sz="1200" dirty="0" err="1" smtClean="0">
                <a:solidFill>
                  <a:schemeClr val="tx1"/>
                </a:solidFill>
                <a:latin typeface="Huawei Sans" panose="020C0503030203020204" pitchFamily="34" charset="0"/>
              </a:rPr>
              <a:t>onboarded</a:t>
            </a:r>
            <a:r>
              <a:rPr lang="en-US" sz="1200" dirty="0" smtClean="0">
                <a:solidFill>
                  <a:schemeClr val="tx1"/>
                </a:solidFill>
                <a:latin typeface="Huawei Sans" panose="020C0503030203020204" pitchFamily="34" charset="0"/>
              </a:rPr>
              <a:t> on the AC.</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lvl="0" indent="-180975" algn="just"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Switches use LLDP to discover the network topology and report their topology information to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through NETCONF.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then discovers the network topology based on the received topology information. </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lvl="0" indent="-180975" algn="just"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The administrator performs network planning and configuration provisioning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a:t>
            </a: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1" name="五边形 30"/>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46" name="燕尾形 45"/>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7186485" y="114957"/>
            <a:ext cx="195643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Deployment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Straight Connector 167"/>
          <p:cNvCxnSpPr>
            <a:stCxn id="52" idx="0"/>
          </p:cNvCxnSpPr>
          <p:nvPr/>
        </p:nvCxnSpPr>
        <p:spPr bwMode="gray">
          <a:xfrm flipV="1">
            <a:off x="2518189" y="1828800"/>
            <a:ext cx="0" cy="360256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1327782" y="3579060"/>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36" name="图片 86" descr="核心交换机.png"/>
          <p:cNvPicPr>
            <a:picLocks noChangeAspect="1"/>
          </p:cNvPicPr>
          <p:nvPr/>
        </p:nvPicPr>
        <p:blipFill>
          <a:blip r:embed="rId3" cstate="print"/>
          <a:stretch>
            <a:fillRect/>
          </a:stretch>
        </p:blipFill>
        <p:spPr bwMode="gray">
          <a:xfrm>
            <a:off x="2272734" y="3354262"/>
            <a:ext cx="490909" cy="401653"/>
          </a:xfrm>
          <a:prstGeom prst="rect">
            <a:avLst/>
          </a:prstGeom>
        </p:spPr>
      </p:pic>
      <p:sp>
        <p:nvSpPr>
          <p:cNvPr id="37" name="文本框 36"/>
          <p:cNvSpPr txBox="1"/>
          <p:nvPr/>
        </p:nvSpPr>
        <p:spPr bwMode="gray">
          <a:xfrm>
            <a:off x="2815310" y="3323356"/>
            <a:ext cx="1353256" cy="461665"/>
          </a:xfrm>
          <a:prstGeom prst="rect">
            <a:avLst/>
          </a:prstGeom>
          <a:noFill/>
        </p:spPr>
        <p:txBody>
          <a:bodyPr wrap="none" rtlCol="0">
            <a:spAutoFit/>
          </a:bodyPr>
          <a:lstStyle/>
          <a:p>
            <a:pPr fontAlgn="ctr"/>
            <a:r>
              <a:rPr lang="en-US" sz="1200" dirty="0" smtClean="0">
                <a:latin typeface="Huawei Sans" panose="020C0503030203020204" pitchFamily="34" charset="0"/>
              </a:rPr>
              <a:t>Core (native AC)</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2768047" y="4277783"/>
            <a:ext cx="1400520" cy="646331"/>
          </a:xfrm>
          <a:prstGeom prst="rect">
            <a:avLst/>
          </a:prstGeom>
          <a:noFill/>
        </p:spPr>
        <p:txBody>
          <a:bodyPr wrap="square" rtlCol="0">
            <a:sp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p:cNvSpPr/>
          <p:nvPr/>
        </p:nvSpPr>
        <p:spPr bwMode="gray">
          <a:xfrm flipH="1">
            <a:off x="2063447" y="15385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3823" y="3332496"/>
            <a:ext cx="951607" cy="540946"/>
          </a:xfrm>
          <a:prstGeom prst="rect">
            <a:avLst/>
          </a:prstGeom>
        </p:spPr>
      </p:pic>
      <p:sp>
        <p:nvSpPr>
          <p:cNvPr id="50" name="文本框 49"/>
          <p:cNvSpPr txBox="1"/>
          <p:nvPr/>
        </p:nvSpPr>
        <p:spPr bwMode="gray">
          <a:xfrm>
            <a:off x="2768046" y="2552673"/>
            <a:ext cx="1268296"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gateway</a:t>
            </a:r>
            <a:endParaRPr lang="en-US" sz="1200" dirty="0">
              <a:latin typeface="Huawei Sans" panose="020C0503030203020204" pitchFamily="34" charset="0"/>
            </a:endParaRPr>
          </a:p>
        </p:txBody>
      </p:sp>
      <p:sp>
        <p:nvSpPr>
          <p:cNvPr id="51" name="文本框 50"/>
          <p:cNvSpPr txBox="1"/>
          <p:nvPr/>
        </p:nvSpPr>
        <p:spPr bwMode="gray">
          <a:xfrm>
            <a:off x="2768047" y="5290613"/>
            <a:ext cx="1400520" cy="646331"/>
          </a:xfrm>
          <a:prstGeom prst="rect">
            <a:avLst/>
          </a:prstGeom>
          <a:noFill/>
        </p:spPr>
        <p:txBody>
          <a:bodyPr wrap="square" rtlCol="0">
            <a:sp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97" descr="接入交换机.png"/>
          <p:cNvPicPr>
            <a:picLocks noChangeAspect="1"/>
          </p:cNvPicPr>
          <p:nvPr/>
        </p:nvPicPr>
        <p:blipFill>
          <a:blip r:embed="rId5" cstate="print"/>
          <a:stretch>
            <a:fillRect/>
          </a:stretch>
        </p:blipFill>
        <p:spPr bwMode="gray">
          <a:xfrm>
            <a:off x="2272734" y="5431369"/>
            <a:ext cx="490909" cy="401653"/>
          </a:xfrm>
          <a:prstGeom prst="rect">
            <a:avLst/>
          </a:prstGeom>
        </p:spPr>
      </p:pic>
      <p:pic>
        <p:nvPicPr>
          <p:cNvPr id="53" name="图片 100" descr="汇聚交换机.png"/>
          <p:cNvPicPr>
            <a:picLocks noChangeAspect="1"/>
          </p:cNvPicPr>
          <p:nvPr/>
        </p:nvPicPr>
        <p:blipFill>
          <a:blip r:embed="rId6" cstate="print"/>
          <a:stretch>
            <a:fillRect/>
          </a:stretch>
        </p:blipFill>
        <p:spPr bwMode="gray">
          <a:xfrm>
            <a:off x="2269010" y="4405311"/>
            <a:ext cx="490909" cy="401653"/>
          </a:xfrm>
          <a:prstGeom prst="rect">
            <a:avLst/>
          </a:prstGeom>
        </p:spPr>
      </p:pic>
      <p:pic>
        <p:nvPicPr>
          <p:cNvPr id="54" name="图片 5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272734" y="2507643"/>
            <a:ext cx="487185" cy="399492"/>
          </a:xfrm>
          <a:prstGeom prst="rect">
            <a:avLst/>
          </a:prstGeom>
        </p:spPr>
      </p:pic>
      <p:cxnSp>
        <p:nvCxnSpPr>
          <p:cNvPr id="55" name="Straight Connector 74"/>
          <p:cNvCxnSpPr>
            <a:endCxn id="52" idx="1"/>
          </p:cNvCxnSpPr>
          <p:nvPr/>
        </p:nvCxnSpPr>
        <p:spPr bwMode="gray">
          <a:xfrm>
            <a:off x="1419281" y="5632196"/>
            <a:ext cx="8534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bwMode="gray">
          <a:xfrm>
            <a:off x="2585501" y="3503460"/>
            <a:ext cx="254203" cy="126781"/>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367608" y="5783651"/>
            <a:ext cx="173637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p>
          <a:p>
            <a:pPr algn="ct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969235" y="5438860"/>
            <a:ext cx="471550" cy="386671"/>
          </a:xfrm>
          <a:prstGeom prst="rect">
            <a:avLst/>
          </a:prstGeom>
        </p:spPr>
      </p:pic>
    </p:spTree>
    <p:extLst>
      <p:ext uri="{BB962C8B-B14F-4D97-AF65-F5344CB8AC3E}">
        <p14:creationId xmlns:p14="http://schemas.microsoft.com/office/powerpoint/2010/main" val="7533678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smtClean="0"/>
              <a:t>Network Deployment Process: Planning Before Device Onboarding</a:t>
            </a:r>
            <a:endParaRPr lang="en-US" dirty="0"/>
          </a:p>
        </p:txBody>
      </p:sp>
      <p:sp>
        <p:nvSpPr>
          <p:cNvPr id="23" name="圆角矩形 75"/>
          <p:cNvSpPr/>
          <p:nvPr/>
        </p:nvSpPr>
        <p:spPr bwMode="gray">
          <a:xfrm>
            <a:off x="4133851" y="1566144"/>
            <a:ext cx="7615238" cy="360000"/>
          </a:xfrm>
          <a:prstGeom prst="roundRect">
            <a:avLst>
              <a:gd name="adj" fmla="val 10604"/>
            </a:avLst>
          </a:prstGeom>
          <a:gradFill>
            <a:gsLst>
              <a:gs pos="0">
                <a:schemeClr val="bg1"/>
              </a:gs>
              <a:gs pos="100000">
                <a:schemeClr val="bg1">
                  <a:lumMod val="7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Ins="36000" rtlCol="0" anchor="ctr" anchorCtr="0">
            <a:noAutofit/>
          </a:bodyPr>
          <a:lstStyle/>
          <a:p>
            <a:pPr algn="ctr" fontAlgn="ctr"/>
            <a:r>
              <a:rPr lang="en-US" sz="1400" dirty="0" smtClean="0">
                <a:solidFill>
                  <a:schemeClr val="bg1">
                    <a:lumMod val="50000"/>
                  </a:schemeClr>
                </a:solidFill>
                <a:latin typeface="Huawei Sans" panose="020C0503030203020204" pitchFamily="34" charset="0"/>
              </a:rPr>
              <a:t>Preparations</a:t>
            </a:r>
            <a:endParaRPr lang="en-US" sz="1400" dirty="0">
              <a:solidFill>
                <a:schemeClr val="bg1">
                  <a:lumMod val="50000"/>
                </a:schemeClr>
              </a:solidFill>
              <a:latin typeface="Huawei Sans" panose="020C0503030203020204" pitchFamily="34" charset="0"/>
            </a:endParaRPr>
          </a:p>
        </p:txBody>
      </p:sp>
      <p:sp>
        <p:nvSpPr>
          <p:cNvPr id="24" name="圆角矩形 75"/>
          <p:cNvSpPr/>
          <p:nvPr/>
        </p:nvSpPr>
        <p:spPr bwMode="gray">
          <a:xfrm>
            <a:off x="4133851" y="1970103"/>
            <a:ext cx="7615238" cy="1424119"/>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bIns="72000" rtlCol="0" anchor="ctr" anchorCtr="0"/>
          <a:lstStyle/>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An administrator deploys the DHCP server function on the core switch and configures DHCP Option 148.</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administrator creates a campus site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rgbClr val="C7000B"/>
                </a:solidFill>
                <a:latin typeface="Huawei Sans" panose="020C0503030203020204" pitchFamily="34" charset="0"/>
              </a:rPr>
              <a:t>The administrator plans the network topology using the template (an Excel file) provided by </a:t>
            </a:r>
            <a:r>
              <a:rPr lang="en-US" sz="1200" dirty="0" err="1" smtClean="0">
                <a:solidFill>
                  <a:srgbClr val="C7000B"/>
                </a:solidFill>
                <a:latin typeface="Huawei Sans" panose="020C0503030203020204" pitchFamily="34" charset="0"/>
              </a:rPr>
              <a:t>iMaster</a:t>
            </a:r>
            <a:r>
              <a:rPr lang="en-US" sz="1200" dirty="0" smtClean="0">
                <a:solidFill>
                  <a:srgbClr val="C7000B"/>
                </a:solidFill>
                <a:latin typeface="Huawei Sans" panose="020C0503030203020204" pitchFamily="34" charset="0"/>
              </a:rPr>
              <a:t> NCE-Campus and then imports the template containing the planned data to </a:t>
            </a:r>
            <a:r>
              <a:rPr lang="en-US" sz="1200" dirty="0" err="1" smtClean="0">
                <a:solidFill>
                  <a:srgbClr val="C7000B"/>
                </a:solidFill>
                <a:latin typeface="Huawei Sans" panose="020C0503030203020204" pitchFamily="34" charset="0"/>
              </a:rPr>
              <a:t>iMaster</a:t>
            </a:r>
            <a:r>
              <a:rPr lang="en-US" sz="1200" dirty="0" smtClean="0">
                <a:solidFill>
                  <a:srgbClr val="C7000B"/>
                </a:solidFill>
                <a:latin typeface="Huawei Sans" panose="020C0503030203020204" pitchFamily="34" charset="0"/>
              </a:rPr>
              <a:t> NCE-Campus. </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administrator configures the core switch so that it can be managed by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角矩形 75"/>
          <p:cNvSpPr/>
          <p:nvPr/>
        </p:nvSpPr>
        <p:spPr bwMode="gray">
          <a:xfrm>
            <a:off x="4133851" y="3654521"/>
            <a:ext cx="761523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Ins="36000" rtlCol="0" anchor="ctr" anchorCtr="0">
            <a:noAutofit/>
          </a:bodyPr>
          <a:lstStyle/>
          <a:p>
            <a:pPr algn="ctr" fontAlgn="ctr"/>
            <a:r>
              <a:rPr lang="en-US" sz="1400" dirty="0" smtClean="0">
                <a:solidFill>
                  <a:srgbClr val="30B5C5"/>
                </a:solidFill>
                <a:latin typeface="Huawei Sans" panose="020C0503030203020204" pitchFamily="34" charset="0"/>
              </a:rPr>
              <a:t>Device onboarding process</a:t>
            </a:r>
            <a:endParaRPr lang="en-US" sz="1400" dirty="0">
              <a:solidFill>
                <a:srgbClr val="30B5C5"/>
              </a:solidFill>
              <a:latin typeface="Huawei Sans" panose="020C0503030203020204" pitchFamily="34" charset="0"/>
            </a:endParaRPr>
          </a:p>
        </p:txBody>
      </p:sp>
      <p:sp>
        <p:nvSpPr>
          <p:cNvPr id="26" name="圆角矩形 75"/>
          <p:cNvSpPr/>
          <p:nvPr/>
        </p:nvSpPr>
        <p:spPr bwMode="gray">
          <a:xfrm>
            <a:off x="4133851" y="4058480"/>
            <a:ext cx="7615238" cy="1855323"/>
          </a:xfrm>
          <a:prstGeom prst="roundRect">
            <a:avLst>
              <a:gd name="adj" fmla="val 1463"/>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36000" bIns="72000" rtlCol="0" anchor="ctr" anchorCtr="0"/>
          <a:lstStyle/>
          <a:p>
            <a:pPr marL="180975" lvl="0" indent="-180975"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After the aggregation switch, access switch, and AP are powered on, they each complete PnP VLAN negotiation and DHCP message exchange processes, and then register with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lvl="0" indent="-180975"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The aggregation switch, access switch, and AP are then managed by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and report their LLDP neighbor information to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Subsequently,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compares the received LLDP information with that in the network topology planning document uploaded by the administrator. If any inconsistency is found, it reports an error. </a:t>
            </a:r>
            <a:r>
              <a:rPr lang="en-US" sz="1200" dirty="0" smtClean="0">
                <a:solidFill>
                  <a:srgbClr val="C7000B"/>
                </a:solidFill>
                <a:latin typeface="Huawei Sans" panose="020C0503030203020204" pitchFamily="34" charset="0"/>
              </a:rPr>
              <a:t>In this way, the administrator can correct the topology error as prompted.</a:t>
            </a:r>
            <a:endParaRPr lang="en-US" altLang="zh-CN" sz="1200"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180975" indent="-180975" defTabSz="914034" fontAlgn="ctr">
              <a:spcAft>
                <a:spcPts val="600"/>
              </a:spcAft>
              <a:buSzPct val="100000"/>
              <a:buFont typeface="+mj-lt"/>
              <a:buAutoNum type="arabicPeriod"/>
            </a:pPr>
            <a:r>
              <a:rPr lang="en-US" sz="1200" dirty="0" smtClean="0">
                <a:solidFill>
                  <a:schemeClr val="tx1"/>
                </a:solidFill>
                <a:latin typeface="Huawei Sans" panose="020C0503030203020204" pitchFamily="34" charset="0"/>
              </a:rPr>
              <a:t>The administrator performs offline device pre-configuration on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The devices automatically obtain their configurations after they are </a:t>
            </a:r>
            <a:r>
              <a:rPr lang="en-US" sz="1200" dirty="0" err="1" smtClean="0">
                <a:solidFill>
                  <a:schemeClr val="tx1"/>
                </a:solidFill>
                <a:latin typeface="Huawei Sans" panose="020C0503030203020204" pitchFamily="34" charset="0"/>
              </a:rPr>
              <a:t>onboarded</a:t>
            </a:r>
            <a:r>
              <a:rPr lang="en-US" sz="1200" dirty="0" smtClean="0">
                <a:solidFill>
                  <a:schemeClr val="tx1"/>
                </a:solidFill>
                <a:latin typeface="Huawei Sans" panose="020C0503030203020204" pitchFamily="34" charset="0"/>
              </a:rPr>
              <a:t>. </a:t>
            </a:r>
            <a:endParaRPr lang="en-US" sz="1200" dirty="0">
              <a:solidFill>
                <a:schemeClr val="tx1"/>
              </a:solidFill>
              <a:latin typeface="Huawei Sans" panose="020C0503030203020204" pitchFamily="34" charset="0"/>
            </a:endParaRPr>
          </a:p>
        </p:txBody>
      </p:sp>
      <p:cxnSp>
        <p:nvCxnSpPr>
          <p:cNvPr id="27" name="Straight Connector 167"/>
          <p:cNvCxnSpPr>
            <a:stCxn id="54" idx="0"/>
          </p:cNvCxnSpPr>
          <p:nvPr/>
        </p:nvCxnSpPr>
        <p:spPr bwMode="gray">
          <a:xfrm flipV="1">
            <a:off x="2518189" y="1828800"/>
            <a:ext cx="0" cy="360256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1327782" y="3579060"/>
            <a:ext cx="1139367"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9" name="图片 86" descr="核心交换机.png"/>
          <p:cNvPicPr>
            <a:picLocks noChangeAspect="1"/>
          </p:cNvPicPr>
          <p:nvPr/>
        </p:nvPicPr>
        <p:blipFill>
          <a:blip r:embed="rId3" cstate="print"/>
          <a:stretch>
            <a:fillRect/>
          </a:stretch>
        </p:blipFill>
        <p:spPr bwMode="gray">
          <a:xfrm>
            <a:off x="2272734" y="3354262"/>
            <a:ext cx="490909" cy="401653"/>
          </a:xfrm>
          <a:prstGeom prst="rect">
            <a:avLst/>
          </a:prstGeom>
        </p:spPr>
      </p:pic>
      <p:sp>
        <p:nvSpPr>
          <p:cNvPr id="30" name="文本框 29"/>
          <p:cNvSpPr txBox="1"/>
          <p:nvPr/>
        </p:nvSpPr>
        <p:spPr bwMode="gray">
          <a:xfrm>
            <a:off x="2815310" y="3323356"/>
            <a:ext cx="1353256" cy="461665"/>
          </a:xfrm>
          <a:prstGeom prst="rect">
            <a:avLst/>
          </a:prstGeom>
          <a:noFill/>
        </p:spPr>
        <p:txBody>
          <a:bodyPr wrap="none" rtlCol="0">
            <a:spAutoFit/>
          </a:bodyPr>
          <a:lstStyle/>
          <a:p>
            <a:pPr fontAlgn="ctr"/>
            <a:r>
              <a:rPr lang="en-US" sz="1200" dirty="0" smtClean="0">
                <a:latin typeface="Huawei Sans" panose="020C0503030203020204" pitchFamily="34" charset="0"/>
              </a:rPr>
              <a:t>Core (native AC)</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2768047" y="4277783"/>
            <a:ext cx="1400520" cy="646331"/>
          </a:xfrm>
          <a:prstGeom prst="rect">
            <a:avLst/>
          </a:prstGeom>
          <a:noFill/>
        </p:spPr>
        <p:txBody>
          <a:bodyPr wrap="square" rtlCol="0">
            <a:spAutoFit/>
          </a:bodyPr>
          <a:lstStyle/>
          <a:p>
            <a:pPr fontAlgn="ctr"/>
            <a:r>
              <a:rPr lang="en-US" sz="1200" dirty="0" smtClean="0">
                <a:latin typeface="Huawei Sans" panose="020C0503030203020204" pitchFamily="34" charset="0"/>
              </a:rPr>
              <a:t>Aggregation</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59"/>
          <p:cNvSpPr/>
          <p:nvPr/>
        </p:nvSpPr>
        <p:spPr bwMode="gray">
          <a:xfrm flipH="1">
            <a:off x="2063447" y="15385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3823" y="3332496"/>
            <a:ext cx="951607" cy="540946"/>
          </a:xfrm>
          <a:prstGeom prst="rect">
            <a:avLst/>
          </a:prstGeom>
        </p:spPr>
      </p:pic>
      <p:sp>
        <p:nvSpPr>
          <p:cNvPr id="38" name="文本框 37"/>
          <p:cNvSpPr txBox="1"/>
          <p:nvPr/>
        </p:nvSpPr>
        <p:spPr bwMode="gray">
          <a:xfrm>
            <a:off x="2768046" y="2552673"/>
            <a:ext cx="1268296"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gateway</a:t>
            </a:r>
            <a:endParaRPr lang="en-US" sz="1200" dirty="0">
              <a:latin typeface="Huawei Sans" panose="020C0503030203020204" pitchFamily="34" charset="0"/>
            </a:endParaRPr>
          </a:p>
        </p:txBody>
      </p:sp>
      <p:sp>
        <p:nvSpPr>
          <p:cNvPr id="42" name="文本框 41"/>
          <p:cNvSpPr txBox="1"/>
          <p:nvPr/>
        </p:nvSpPr>
        <p:spPr bwMode="gray">
          <a:xfrm>
            <a:off x="2768047" y="5290613"/>
            <a:ext cx="1400520" cy="646331"/>
          </a:xfrm>
          <a:prstGeom prst="rect">
            <a:avLst/>
          </a:prstGeom>
          <a:noFill/>
        </p:spPr>
        <p:txBody>
          <a:bodyPr wrap="square" rtlCol="0">
            <a:spAutoFit/>
          </a:bodyPr>
          <a:lstStyle/>
          <a:p>
            <a:pPr fontAlgn="ctr"/>
            <a:r>
              <a:rPr lang="en-US" sz="1200" dirty="0" smtClean="0">
                <a:latin typeface="Huawei Sans" panose="020C0503030203020204" pitchFamily="34" charset="0"/>
              </a:rPr>
              <a:t>Access</a:t>
            </a:r>
          </a:p>
          <a:p>
            <a:pP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97" descr="接入交换机.png"/>
          <p:cNvPicPr>
            <a:picLocks noChangeAspect="1"/>
          </p:cNvPicPr>
          <p:nvPr/>
        </p:nvPicPr>
        <p:blipFill>
          <a:blip r:embed="rId5" cstate="print"/>
          <a:stretch>
            <a:fillRect/>
          </a:stretch>
        </p:blipFill>
        <p:spPr bwMode="gray">
          <a:xfrm>
            <a:off x="2272734" y="5431369"/>
            <a:ext cx="490909" cy="401653"/>
          </a:xfrm>
          <a:prstGeom prst="rect">
            <a:avLst/>
          </a:prstGeom>
        </p:spPr>
      </p:pic>
      <p:pic>
        <p:nvPicPr>
          <p:cNvPr id="55" name="图片 100" descr="汇聚交换机.png"/>
          <p:cNvPicPr>
            <a:picLocks noChangeAspect="1"/>
          </p:cNvPicPr>
          <p:nvPr/>
        </p:nvPicPr>
        <p:blipFill>
          <a:blip r:embed="rId6" cstate="print"/>
          <a:stretch>
            <a:fillRect/>
          </a:stretch>
        </p:blipFill>
        <p:spPr bwMode="gray">
          <a:xfrm>
            <a:off x="2269010" y="4405311"/>
            <a:ext cx="490909" cy="401653"/>
          </a:xfrm>
          <a:prstGeom prst="rect">
            <a:avLst/>
          </a:prstGeom>
        </p:spPr>
      </p:pic>
      <p:pic>
        <p:nvPicPr>
          <p:cNvPr id="56" name="图片 5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272734" y="2507643"/>
            <a:ext cx="487185" cy="399492"/>
          </a:xfrm>
          <a:prstGeom prst="rect">
            <a:avLst/>
          </a:prstGeom>
        </p:spPr>
      </p:pic>
      <p:cxnSp>
        <p:nvCxnSpPr>
          <p:cNvPr id="58" name="Straight Connector 74"/>
          <p:cNvCxnSpPr>
            <a:endCxn id="54" idx="1"/>
          </p:cNvCxnSpPr>
          <p:nvPr/>
        </p:nvCxnSpPr>
        <p:spPr bwMode="gray">
          <a:xfrm>
            <a:off x="1419281" y="5632196"/>
            <a:ext cx="8534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圆角矩形 59"/>
          <p:cNvSpPr/>
          <p:nvPr/>
        </p:nvSpPr>
        <p:spPr bwMode="gray">
          <a:xfrm>
            <a:off x="2585501" y="3503460"/>
            <a:ext cx="254203" cy="126781"/>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367608" y="5783651"/>
            <a:ext cx="173637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AP</a:t>
            </a:r>
          </a:p>
          <a:p>
            <a:pPr algn="ctr" fontAlgn="ctr"/>
            <a:r>
              <a:rPr lang="en-US" sz="1200" dirty="0" smtClean="0">
                <a:latin typeface="Huawei Sans" panose="020C0503030203020204" pitchFamily="34" charset="0"/>
              </a:rPr>
              <a:t>Device to be deployed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969235" y="5438860"/>
            <a:ext cx="471550" cy="386671"/>
          </a:xfrm>
          <a:prstGeom prst="rect">
            <a:avLst/>
          </a:prstGeom>
        </p:spPr>
      </p:pic>
      <p:sp>
        <p:nvSpPr>
          <p:cNvPr id="44" name="五边形 43"/>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47" name="燕尾形 46"/>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7186485" y="114957"/>
            <a:ext cx="195643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Network Deployment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9064532" y="114957"/>
            <a:ext cx="26852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Underlay Network Automation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361119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5"/>
          <p:cNvSpPr/>
          <p:nvPr/>
        </p:nvSpPr>
        <p:spPr bwMode="gray">
          <a:xfrm>
            <a:off x="455613" y="3793497"/>
            <a:ext cx="5442082" cy="2307906"/>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7" name="Freeform 159"/>
          <p:cNvSpPr/>
          <p:nvPr/>
        </p:nvSpPr>
        <p:spPr bwMode="gray">
          <a:xfrm flipH="1">
            <a:off x="1916784" y="4164156"/>
            <a:ext cx="2701623" cy="154656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r>
              <a:rPr lang="en-US" smtClean="0"/>
              <a:t>Underlay Network Automation</a:t>
            </a:r>
            <a:endParaRPr lang="en-US" altLang="zh-CN" dirty="0">
              <a:sym typeface="Huawei Sans" panose="020C0503030203020204" pitchFamily="34" charset="0"/>
            </a:endParaRPr>
          </a:p>
        </p:txBody>
      </p:sp>
      <p:sp>
        <p:nvSpPr>
          <p:cNvPr id="38" name="圆角矩形 75"/>
          <p:cNvSpPr/>
          <p:nvPr/>
        </p:nvSpPr>
        <p:spPr bwMode="gray">
          <a:xfrm>
            <a:off x="455613" y="1106556"/>
            <a:ext cx="5442082" cy="2307906"/>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5" name="Straight Connector 166"/>
          <p:cNvCxnSpPr/>
          <p:nvPr/>
        </p:nvCxnSpPr>
        <p:spPr bwMode="gray">
          <a:xfrm flipH="1">
            <a:off x="1903895" y="2239516"/>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166"/>
          <p:cNvCxnSpPr/>
          <p:nvPr/>
        </p:nvCxnSpPr>
        <p:spPr bwMode="gray">
          <a:xfrm flipH="1">
            <a:off x="4556059" y="2239516"/>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Group 165"/>
          <p:cNvGrpSpPr/>
          <p:nvPr/>
        </p:nvGrpSpPr>
        <p:grpSpPr bwMode="gray">
          <a:xfrm rot="10800000">
            <a:off x="2072410" y="1388631"/>
            <a:ext cx="2316710" cy="567668"/>
            <a:chOff x="-1233037" y="914446"/>
            <a:chExt cx="1573823" cy="778776"/>
          </a:xfrm>
        </p:grpSpPr>
        <p:cxnSp>
          <p:nvCxnSpPr>
            <p:cNvPr id="5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58" name="圆角矩形 75"/>
          <p:cNvSpPr/>
          <p:nvPr/>
        </p:nvSpPr>
        <p:spPr bwMode="gray">
          <a:xfrm>
            <a:off x="6204575" y="1109668"/>
            <a:ext cx="5508000" cy="4991735"/>
          </a:xfrm>
          <a:prstGeom prst="roundRect">
            <a:avLst>
              <a:gd name="adj" fmla="val 874"/>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 name="矩形 61"/>
          <p:cNvSpPr/>
          <p:nvPr/>
        </p:nvSpPr>
        <p:spPr bwMode="gray">
          <a:xfrm>
            <a:off x="6692105" y="1274173"/>
            <a:ext cx="4738955" cy="605294"/>
          </a:xfrm>
          <a:prstGeom prst="rect">
            <a:avLst/>
          </a:prstGeom>
        </p:spPr>
        <p:txBody>
          <a:bodyPr wrap="square" anchor="ctr">
            <a:spAutoFit/>
          </a:bodyPr>
          <a:lstStyle/>
          <a:p>
            <a:pPr fontAlgn="ctr">
              <a:lnSpc>
                <a:spcPts val="2000"/>
              </a:lnSpc>
            </a:pPr>
            <a:r>
              <a:rPr lang="en-US" sz="1200" dirty="0" smtClean="0">
                <a:latin typeface="Huawei Sans" panose="020C0503030203020204" pitchFamily="34" charset="0"/>
              </a:rPr>
              <a:t>Complete automatic deployment of the underlay network on iMaster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86" descr="核心交换机.png"/>
          <p:cNvPicPr>
            <a:picLocks noChangeAspect="1"/>
          </p:cNvPicPr>
          <p:nvPr/>
        </p:nvPicPr>
        <p:blipFill>
          <a:blip r:embed="rId3"/>
          <a:stretch>
            <a:fillRect/>
          </a:stretch>
        </p:blipFill>
        <p:spPr bwMode="gray">
          <a:xfrm>
            <a:off x="3027556" y="1258436"/>
            <a:ext cx="406420" cy="332527"/>
          </a:xfrm>
          <a:prstGeom prst="rect">
            <a:avLst/>
          </a:prstGeom>
        </p:spPr>
      </p:pic>
      <p:pic>
        <p:nvPicPr>
          <p:cNvPr id="64" name="图片 87" descr="汇聚交换机.png"/>
          <p:cNvPicPr>
            <a:picLocks noChangeAspect="1"/>
          </p:cNvPicPr>
          <p:nvPr/>
        </p:nvPicPr>
        <p:blipFill>
          <a:blip r:embed="rId4"/>
          <a:stretch>
            <a:fillRect/>
          </a:stretch>
        </p:blipFill>
        <p:spPr bwMode="gray">
          <a:xfrm>
            <a:off x="1700685" y="1947141"/>
            <a:ext cx="406420" cy="332527"/>
          </a:xfrm>
          <a:prstGeom prst="rect">
            <a:avLst/>
          </a:prstGeom>
        </p:spPr>
      </p:pic>
      <p:pic>
        <p:nvPicPr>
          <p:cNvPr id="65" name="图片 76" descr="接入交换机.png"/>
          <p:cNvPicPr>
            <a:picLocks noChangeAspect="1"/>
          </p:cNvPicPr>
          <p:nvPr/>
        </p:nvPicPr>
        <p:blipFill>
          <a:blip r:embed="rId5"/>
          <a:stretch>
            <a:fillRect/>
          </a:stretch>
        </p:blipFill>
        <p:spPr bwMode="gray">
          <a:xfrm>
            <a:off x="1701908" y="2742027"/>
            <a:ext cx="406420" cy="332527"/>
          </a:xfrm>
          <a:prstGeom prst="rect">
            <a:avLst/>
          </a:prstGeom>
        </p:spPr>
      </p:pic>
      <p:pic>
        <p:nvPicPr>
          <p:cNvPr id="66" name="图片 87" descr="汇聚交换机.png"/>
          <p:cNvPicPr>
            <a:picLocks noChangeAspect="1"/>
          </p:cNvPicPr>
          <p:nvPr/>
        </p:nvPicPr>
        <p:blipFill>
          <a:blip r:embed="rId4"/>
          <a:stretch>
            <a:fillRect/>
          </a:stretch>
        </p:blipFill>
        <p:spPr bwMode="gray">
          <a:xfrm>
            <a:off x="4354426" y="1947141"/>
            <a:ext cx="406420" cy="332527"/>
          </a:xfrm>
          <a:prstGeom prst="rect">
            <a:avLst/>
          </a:prstGeom>
        </p:spPr>
      </p:pic>
      <p:pic>
        <p:nvPicPr>
          <p:cNvPr id="67" name="图片 76" descr="接入交换机.png"/>
          <p:cNvPicPr>
            <a:picLocks noChangeAspect="1"/>
          </p:cNvPicPr>
          <p:nvPr/>
        </p:nvPicPr>
        <p:blipFill>
          <a:blip r:embed="rId5"/>
          <a:stretch>
            <a:fillRect/>
          </a:stretch>
        </p:blipFill>
        <p:spPr bwMode="gray">
          <a:xfrm>
            <a:off x="4355649" y="2742027"/>
            <a:ext cx="406420" cy="332527"/>
          </a:xfrm>
          <a:prstGeom prst="rect">
            <a:avLst/>
          </a:prstGeom>
        </p:spPr>
      </p:pic>
      <p:sp>
        <p:nvSpPr>
          <p:cNvPr id="68" name="文本框 67"/>
          <p:cNvSpPr txBox="1"/>
          <p:nvPr/>
        </p:nvSpPr>
        <p:spPr bwMode="gray">
          <a:xfrm>
            <a:off x="2265809" y="1230712"/>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079312" y="2737534"/>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725228" y="2737534"/>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2104130" y="1899149"/>
            <a:ext cx="2284137" cy="1477328"/>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The administrator specifies roles of fabric nodes on iMaster NCE-Campus.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iMaster NCE-Campus automatically discovers the network topology.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3114029" y="1663783"/>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1</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6440105" y="1494029"/>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2</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Straight Connector 166"/>
          <p:cNvCxnSpPr/>
          <p:nvPr/>
        </p:nvCxnSpPr>
        <p:spPr bwMode="gray">
          <a:xfrm flipH="1">
            <a:off x="1903895" y="4948138"/>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166"/>
          <p:cNvCxnSpPr/>
          <p:nvPr/>
        </p:nvCxnSpPr>
        <p:spPr bwMode="gray">
          <a:xfrm flipH="1">
            <a:off x="4556059" y="4948138"/>
            <a:ext cx="1" cy="5676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7" name="Group 165"/>
          <p:cNvGrpSpPr/>
          <p:nvPr/>
        </p:nvGrpSpPr>
        <p:grpSpPr bwMode="gray">
          <a:xfrm rot="10800000">
            <a:off x="2072410" y="4097253"/>
            <a:ext cx="2316710" cy="567668"/>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0" name="图片 86" descr="核心交换机.png"/>
          <p:cNvPicPr>
            <a:picLocks noChangeAspect="1"/>
          </p:cNvPicPr>
          <p:nvPr/>
        </p:nvPicPr>
        <p:blipFill>
          <a:blip r:embed="rId3"/>
          <a:stretch>
            <a:fillRect/>
          </a:stretch>
        </p:blipFill>
        <p:spPr bwMode="gray">
          <a:xfrm>
            <a:off x="3027556" y="3967058"/>
            <a:ext cx="406420" cy="332527"/>
          </a:xfrm>
          <a:prstGeom prst="rect">
            <a:avLst/>
          </a:prstGeom>
        </p:spPr>
      </p:pic>
      <p:pic>
        <p:nvPicPr>
          <p:cNvPr id="81" name="图片 87" descr="汇聚交换机.png"/>
          <p:cNvPicPr>
            <a:picLocks noChangeAspect="1"/>
          </p:cNvPicPr>
          <p:nvPr/>
        </p:nvPicPr>
        <p:blipFill>
          <a:blip r:embed="rId4"/>
          <a:stretch>
            <a:fillRect/>
          </a:stretch>
        </p:blipFill>
        <p:spPr bwMode="gray">
          <a:xfrm>
            <a:off x="1700685" y="4655763"/>
            <a:ext cx="406420" cy="332527"/>
          </a:xfrm>
          <a:prstGeom prst="rect">
            <a:avLst/>
          </a:prstGeom>
        </p:spPr>
      </p:pic>
      <p:pic>
        <p:nvPicPr>
          <p:cNvPr id="82" name="图片 76" descr="接入交换机.png"/>
          <p:cNvPicPr>
            <a:picLocks noChangeAspect="1"/>
          </p:cNvPicPr>
          <p:nvPr/>
        </p:nvPicPr>
        <p:blipFill>
          <a:blip r:embed="rId5"/>
          <a:stretch>
            <a:fillRect/>
          </a:stretch>
        </p:blipFill>
        <p:spPr bwMode="gray">
          <a:xfrm>
            <a:off x="1701908" y="5450649"/>
            <a:ext cx="406420" cy="332527"/>
          </a:xfrm>
          <a:prstGeom prst="rect">
            <a:avLst/>
          </a:prstGeom>
        </p:spPr>
      </p:pic>
      <p:pic>
        <p:nvPicPr>
          <p:cNvPr id="83" name="图片 87" descr="汇聚交换机.png"/>
          <p:cNvPicPr>
            <a:picLocks noChangeAspect="1"/>
          </p:cNvPicPr>
          <p:nvPr/>
        </p:nvPicPr>
        <p:blipFill>
          <a:blip r:embed="rId4"/>
          <a:stretch>
            <a:fillRect/>
          </a:stretch>
        </p:blipFill>
        <p:spPr bwMode="gray">
          <a:xfrm>
            <a:off x="4354426" y="4655763"/>
            <a:ext cx="406420" cy="332527"/>
          </a:xfrm>
          <a:prstGeom prst="rect">
            <a:avLst/>
          </a:prstGeom>
        </p:spPr>
      </p:pic>
      <p:pic>
        <p:nvPicPr>
          <p:cNvPr id="84" name="图片 76" descr="接入交换机.png"/>
          <p:cNvPicPr>
            <a:picLocks noChangeAspect="1"/>
          </p:cNvPicPr>
          <p:nvPr/>
        </p:nvPicPr>
        <p:blipFill>
          <a:blip r:embed="rId5"/>
          <a:stretch>
            <a:fillRect/>
          </a:stretch>
        </p:blipFill>
        <p:spPr bwMode="gray">
          <a:xfrm>
            <a:off x="4355649" y="5450649"/>
            <a:ext cx="406420" cy="332527"/>
          </a:xfrm>
          <a:prstGeom prst="rect">
            <a:avLst/>
          </a:prstGeom>
        </p:spPr>
      </p:pic>
      <p:sp>
        <p:nvSpPr>
          <p:cNvPr id="85" name="文本框 84"/>
          <p:cNvSpPr txBox="1"/>
          <p:nvPr/>
        </p:nvSpPr>
        <p:spPr bwMode="gray">
          <a:xfrm>
            <a:off x="2265809" y="3939334"/>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1079312" y="5446156"/>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725228" y="5446156"/>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2585848" y="4953466"/>
            <a:ext cx="125226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OSPF Area 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箭头连接符 88"/>
          <p:cNvCxnSpPr/>
          <p:nvPr/>
        </p:nvCxnSpPr>
        <p:spPr bwMode="gray">
          <a:xfrm flipV="1">
            <a:off x="2228724" y="4333046"/>
            <a:ext cx="770344" cy="39668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flipH="1" flipV="1">
            <a:off x="3467012" y="4343206"/>
            <a:ext cx="747676" cy="36533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bwMode="gray">
          <a:xfrm flipV="1">
            <a:off x="2003972" y="5042692"/>
            <a:ext cx="0" cy="393304"/>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flipV="1">
            <a:off x="4432212" y="5042692"/>
            <a:ext cx="0" cy="393304"/>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flipH="1" flipV="1">
            <a:off x="4865805" y="4225639"/>
            <a:ext cx="684967" cy="0"/>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4" name="文本框 93"/>
          <p:cNvSpPr txBox="1"/>
          <p:nvPr/>
        </p:nvSpPr>
        <p:spPr bwMode="gray">
          <a:xfrm>
            <a:off x="4483518" y="3872490"/>
            <a:ext cx="1473481"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OSPF adjacency</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4"/>
          <p:cNvSpPr>
            <a:spLocks noChangeAspect="1"/>
          </p:cNvSpPr>
          <p:nvPr/>
        </p:nvSpPr>
        <p:spPr bwMode="gray">
          <a:xfrm>
            <a:off x="2487896" y="5567131"/>
            <a:ext cx="252000" cy="25200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500" b="1" dirty="0" smtClean="0">
                <a:solidFill>
                  <a:schemeClr val="bg1"/>
                </a:solidFill>
                <a:latin typeface="Huawei Sans" panose="020C0503030203020204" pitchFamily="34" charset="0"/>
              </a:rPr>
              <a:t>3</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2324977" y="5752039"/>
            <a:ext cx="3500240" cy="348813"/>
          </a:xfrm>
          <a:prstGeom prst="rect">
            <a:avLst/>
          </a:prstGeom>
        </p:spPr>
        <p:txBody>
          <a:bodyPr wrap="square">
            <a:spAutoFit/>
          </a:bodyPr>
          <a:lstStyle/>
          <a:p>
            <a:pPr algn="ctr" fontAlgn="ctr">
              <a:lnSpc>
                <a:spcPts val="2000"/>
              </a:lnSpc>
            </a:pPr>
            <a:r>
              <a:rPr lang="en-US" sz="1200" dirty="0" smtClean="0">
                <a:latin typeface="Huawei Sans" panose="020C0503030203020204" pitchFamily="34" charset="0"/>
              </a:rPr>
              <a:t>Automatically completes OSPF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51"/>
          <p:cNvPicPr>
            <a:picLocks noChangeAspect="1"/>
          </p:cNvPicPr>
          <p:nvPr/>
        </p:nvPicPr>
        <p:blipFill>
          <a:blip r:embed="rId6"/>
          <a:stretch>
            <a:fillRect/>
          </a:stretch>
        </p:blipFill>
        <p:spPr bwMode="gray">
          <a:xfrm>
            <a:off x="6293960" y="1953867"/>
            <a:ext cx="5354622" cy="2646887"/>
          </a:xfrm>
          <a:prstGeom prst="rect">
            <a:avLst/>
          </a:prstGeom>
          <a:ln w="12700">
            <a:solidFill>
              <a:schemeClr val="bg1">
                <a:lumMod val="85000"/>
              </a:schemeClr>
            </a:solidFill>
          </a:ln>
        </p:spPr>
      </p:pic>
      <p:cxnSp>
        <p:nvCxnSpPr>
          <p:cNvPr id="60" name="直接箭头连接符 59"/>
          <p:cNvCxnSpPr/>
          <p:nvPr/>
        </p:nvCxnSpPr>
        <p:spPr bwMode="gray">
          <a:xfrm flipV="1">
            <a:off x="10424156" y="4336995"/>
            <a:ext cx="0" cy="795043"/>
          </a:xfrm>
          <a:prstGeom prst="straightConnector1">
            <a:avLst/>
          </a:pr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179"/>
          <p:cNvSpPr txBox="1"/>
          <p:nvPr/>
        </p:nvSpPr>
        <p:spPr bwMode="gray">
          <a:xfrm>
            <a:off x="6574134" y="4798216"/>
            <a:ext cx="4141477" cy="632617"/>
          </a:xfrm>
          <a:prstGeom prst="roundRect">
            <a:avLst>
              <a:gd name="adj" fmla="val 12806"/>
            </a:avLst>
          </a:prstGeom>
          <a:solidFill>
            <a:srgbClr val="C7000B"/>
          </a:solidFill>
          <a:ln>
            <a:noFill/>
          </a:ln>
        </p:spPr>
        <p:txBody>
          <a:bodyPr wrap="square" lIns="72000" tIns="72000" rIns="72000" bIns="72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algn="l" fontAlgn="ctr"/>
            <a:r>
              <a:rPr lang="en-US" dirty="0" smtClean="0">
                <a:latin typeface="Huawei Sans" panose="020C0503030203020204" pitchFamily="34" charset="0"/>
              </a:rPr>
              <a:t>When enabling automatic routing domain configuration, you can define OSPF areas (single-area or multi-area) and configure the packet authentication function.</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五边形 52"/>
          <p:cNvSpPr/>
          <p:nvPr/>
        </p:nvSpPr>
        <p:spPr bwMode="gray">
          <a:xfrm>
            <a:off x="4065799" y="114957"/>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VLAN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4707413" y="114957"/>
            <a:ext cx="108435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 Address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燕尾形 100"/>
          <p:cNvSpPr/>
          <p:nvPr/>
        </p:nvSpPr>
        <p:spPr bwMode="gray">
          <a:xfrm>
            <a:off x="5713384" y="114957"/>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102" name="燕尾形 101"/>
          <p:cNvSpPr/>
          <p:nvPr/>
        </p:nvSpPr>
        <p:spPr bwMode="gray">
          <a:xfrm>
            <a:off x="6354998" y="114957"/>
            <a:ext cx="90987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Routing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7186485" y="114957"/>
            <a:ext cx="19564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Network Deployment</a:t>
            </a:r>
            <a:endParaRPr lang="en-US" altLang="zh-CN" sz="1200" dirty="0">
              <a:latin typeface="Huawei Sans" panose="020C0503030203020204" pitchFamily="34" charset="0"/>
              <a:sym typeface="Huawei Sans" panose="020C0503030203020204" pitchFamily="34" charset="0"/>
            </a:endParaRPr>
          </a:p>
        </p:txBody>
      </p:sp>
      <p:sp>
        <p:nvSpPr>
          <p:cNvPr id="104" name="燕尾形 103"/>
          <p:cNvSpPr/>
          <p:nvPr/>
        </p:nvSpPr>
        <p:spPr bwMode="gray">
          <a:xfrm>
            <a:off x="9064532" y="114957"/>
            <a:ext cx="268523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Underlay Network Automation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407043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b="1" dirty="0"/>
              <a:t>Fabric and Overlay Network Design</a:t>
            </a:r>
          </a:p>
          <a:p>
            <a:r>
              <a:rPr lang="en-US" altLang="zh-CN" sz="1800" dirty="0">
                <a:solidFill>
                  <a:schemeClr val="bg1">
                    <a:lumMod val="50000"/>
                  </a:schemeClr>
                </a:solidFill>
              </a:rPr>
              <a:t>Admission Control and Free Mobility Design</a:t>
            </a:r>
          </a:p>
          <a:p>
            <a:r>
              <a:rPr lang="en-US" altLang="zh-CN" sz="1800" dirty="0">
                <a:solidFill>
                  <a:schemeClr val="bg1">
                    <a:lumMod val="50000"/>
                  </a:schemeClr>
                </a:solidFill>
              </a:rPr>
              <a:t>WLAN Design</a:t>
            </a:r>
          </a:p>
          <a:p>
            <a:r>
              <a:rPr lang="en-US" altLang="zh-CN" sz="1800" dirty="0">
                <a:solidFill>
                  <a:schemeClr val="bg1">
                    <a:lumMod val="50000"/>
                  </a:schemeClr>
                </a:solidFill>
              </a:rPr>
              <a:t>Egress Network Design</a:t>
            </a:r>
          </a:p>
          <a:p>
            <a:r>
              <a:rPr lang="en-US" altLang="zh-CN" sz="1800" dirty="0">
                <a:solidFill>
                  <a:schemeClr val="bg1">
                    <a:lumMod val="50000"/>
                  </a:schemeClr>
                </a:solidFill>
              </a:rPr>
              <a:t>Network Security and </a:t>
            </a:r>
            <a:r>
              <a:rPr lang="en-US" altLang="zh-CN" sz="1800" dirty="0" err="1">
                <a:solidFill>
                  <a:schemeClr val="bg1">
                    <a:lumMod val="50000"/>
                  </a:schemeClr>
                </a:solidFill>
              </a:rPr>
              <a:t>QoS</a:t>
            </a:r>
            <a:r>
              <a:rPr lang="en-US" altLang="zh-CN" sz="1800" dirty="0">
                <a:solidFill>
                  <a:schemeClr val="bg1">
                    <a:lumMod val="50000"/>
                  </a:schemeClr>
                </a:solidFill>
              </a:rPr>
              <a:t> Design</a:t>
            </a:r>
          </a:p>
          <a:p>
            <a:r>
              <a:rPr lang="en-US" altLang="zh-CN" sz="1800" dirty="0">
                <a:solidFill>
                  <a:schemeClr val="bg1">
                    <a:lumMod val="50000"/>
                  </a:schemeClr>
                </a:solidFill>
              </a:rPr>
              <a:t>O&amp;M </a:t>
            </a:r>
            <a:r>
              <a:rPr lang="en-US" altLang="zh-CN" sz="1800" dirty="0" smtClean="0">
                <a:solidFill>
                  <a:schemeClr val="bg1">
                    <a:lumMod val="50000"/>
                  </a:schemeClr>
                </a:solidFill>
              </a:rPr>
              <a:t>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7592706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Fabric Design Overview</a:t>
            </a:r>
            <a:endParaRPr lang="en-US" dirty="0"/>
          </a:p>
        </p:txBody>
      </p:sp>
      <p:sp>
        <p:nvSpPr>
          <p:cNvPr id="8" name="梯形 7"/>
          <p:cNvSpPr/>
          <p:nvPr/>
        </p:nvSpPr>
        <p:spPr bwMode="gray">
          <a:xfrm>
            <a:off x="747150" y="3437164"/>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梯形 8"/>
          <p:cNvSpPr/>
          <p:nvPr/>
        </p:nvSpPr>
        <p:spPr bwMode="gray">
          <a:xfrm>
            <a:off x="747150" y="1794596"/>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bwMode="gray">
          <a:xfrm flipH="1" flipV="1">
            <a:off x="3028359" y="4294391"/>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3054198" y="3755951"/>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bwMode="gray">
          <a:xfrm flipV="1">
            <a:off x="3887859" y="3824691"/>
            <a:ext cx="2450448" cy="839468"/>
            <a:chOff x="3911288" y="4456131"/>
            <a:chExt cx="2450448" cy="674979"/>
          </a:xfrm>
        </p:grpSpPr>
        <p:cxnSp>
          <p:nvCxnSpPr>
            <p:cNvPr id="13" name="直接连接符 12"/>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6" name="图片 87" descr="汇聚交换机.png"/>
          <p:cNvPicPr>
            <a:picLocks noChangeAspect="1"/>
          </p:cNvPicPr>
          <p:nvPr/>
        </p:nvPicPr>
        <p:blipFill>
          <a:blip r:embed="rId3"/>
          <a:stretch>
            <a:fillRect/>
          </a:stretch>
        </p:blipFill>
        <p:spPr bwMode="gray">
          <a:xfrm>
            <a:off x="3765656" y="3715017"/>
            <a:ext cx="343433" cy="280992"/>
          </a:xfrm>
          <a:prstGeom prst="rect">
            <a:avLst/>
          </a:prstGeom>
        </p:spPr>
      </p:pic>
      <p:pic>
        <p:nvPicPr>
          <p:cNvPr id="17" name="图片 87" descr="汇聚交换机.png"/>
          <p:cNvPicPr>
            <a:picLocks noChangeAspect="1"/>
          </p:cNvPicPr>
          <p:nvPr/>
        </p:nvPicPr>
        <p:blipFill>
          <a:blip r:embed="rId3"/>
          <a:stretch>
            <a:fillRect/>
          </a:stretch>
        </p:blipFill>
        <p:spPr bwMode="gray">
          <a:xfrm>
            <a:off x="4110183" y="4510485"/>
            <a:ext cx="343433" cy="280992"/>
          </a:xfrm>
          <a:prstGeom prst="rect">
            <a:avLst/>
          </a:prstGeom>
        </p:spPr>
      </p:pic>
      <p:pic>
        <p:nvPicPr>
          <p:cNvPr id="18" name="图片 76" descr="接入交换机.png"/>
          <p:cNvPicPr>
            <a:picLocks noChangeAspect="1"/>
          </p:cNvPicPr>
          <p:nvPr/>
        </p:nvPicPr>
        <p:blipFill>
          <a:blip r:embed="rId4"/>
          <a:stretch>
            <a:fillRect/>
          </a:stretch>
        </p:blipFill>
        <p:spPr bwMode="gray">
          <a:xfrm>
            <a:off x="5544388" y="4510485"/>
            <a:ext cx="343433" cy="280992"/>
          </a:xfrm>
          <a:prstGeom prst="rect">
            <a:avLst/>
          </a:prstGeom>
        </p:spPr>
      </p:pic>
      <p:pic>
        <p:nvPicPr>
          <p:cNvPr id="19" name="图片 18" descr="接入交换机.png"/>
          <p:cNvPicPr>
            <a:picLocks noChangeAspect="1"/>
          </p:cNvPicPr>
          <p:nvPr/>
        </p:nvPicPr>
        <p:blipFill>
          <a:blip r:embed="rId4"/>
          <a:stretch>
            <a:fillRect/>
          </a:stretch>
        </p:blipFill>
        <p:spPr bwMode="gray">
          <a:xfrm>
            <a:off x="5200955" y="3715017"/>
            <a:ext cx="343433" cy="280992"/>
          </a:xfrm>
          <a:prstGeom prst="rect">
            <a:avLst/>
          </a:prstGeom>
        </p:spPr>
      </p:pic>
      <p:cxnSp>
        <p:nvCxnSpPr>
          <p:cNvPr id="20" name="直接连接符 19"/>
          <p:cNvCxnSpPr/>
          <p:nvPr/>
        </p:nvCxnSpPr>
        <p:spPr bwMode="gray">
          <a:xfrm>
            <a:off x="2487248" y="4294395"/>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5"/>
          <a:stretch>
            <a:fillRect/>
          </a:stretch>
        </p:blipFill>
        <p:spPr bwMode="gray">
          <a:xfrm>
            <a:off x="2876799" y="4157897"/>
            <a:ext cx="343433" cy="280992"/>
          </a:xfrm>
          <a:prstGeom prst="rect">
            <a:avLst/>
          </a:prstGeom>
        </p:spPr>
      </p:pic>
      <p:pic>
        <p:nvPicPr>
          <p:cNvPr id="2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132855" y="4161226"/>
            <a:ext cx="335297" cy="274335"/>
          </a:xfrm>
          <a:prstGeom prst="rect">
            <a:avLst/>
          </a:prstGeom>
        </p:spPr>
      </p:pic>
      <p:sp>
        <p:nvSpPr>
          <p:cNvPr id="24" name="矩形 23"/>
          <p:cNvSpPr/>
          <p:nvPr/>
        </p:nvSpPr>
        <p:spPr bwMode="gray">
          <a:xfrm>
            <a:off x="858124" y="4768520"/>
            <a:ext cx="3511540" cy="305105"/>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Underlay (physical network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858124" y="3144812"/>
            <a:ext cx="681597"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Fabric</a:t>
            </a:r>
            <a:endParaRPr lang="en-US" sz="1400" dirty="0">
              <a:solidFill>
                <a:srgbClr val="30B5C5"/>
              </a:solidFill>
              <a:latin typeface="Huawei Sans" panose="020C0503030203020204" pitchFamily="34" charset="0"/>
            </a:endParaRPr>
          </a:p>
        </p:txBody>
      </p:sp>
      <p:pic>
        <p:nvPicPr>
          <p:cNvPr id="51" name="图片 105" descr="AP.png"/>
          <p:cNvPicPr>
            <a:picLocks noChangeAspect="1"/>
          </p:cNvPicPr>
          <p:nvPr/>
        </p:nvPicPr>
        <p:blipFill>
          <a:blip r:embed="rId7"/>
          <a:stretch>
            <a:fillRect/>
          </a:stretch>
        </p:blipFill>
        <p:spPr bwMode="gray">
          <a:xfrm>
            <a:off x="6219212" y="4513814"/>
            <a:ext cx="335297" cy="274335"/>
          </a:xfrm>
          <a:prstGeom prst="rect">
            <a:avLst/>
          </a:prstGeom>
        </p:spPr>
      </p:pic>
      <p:sp>
        <p:nvSpPr>
          <p:cNvPr id="52" name="椭圆 51"/>
          <p:cNvSpPr/>
          <p:nvPr/>
        </p:nvSpPr>
        <p:spPr bwMode="gray">
          <a:xfrm>
            <a:off x="3636417" y="2343359"/>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53" name="圆角矩形 75"/>
          <p:cNvSpPr/>
          <p:nvPr/>
        </p:nvSpPr>
        <p:spPr bwMode="gray">
          <a:xfrm>
            <a:off x="2066741"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External 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圆角矩形 75"/>
          <p:cNvSpPr/>
          <p:nvPr/>
        </p:nvSpPr>
        <p:spPr bwMode="gray">
          <a:xfrm>
            <a:off x="4779151" y="1667279"/>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Network service resource</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5" name="直接箭头连接符 54"/>
          <p:cNvCxnSpPr>
            <a:stCxn id="53" idx="2"/>
          </p:cNvCxnSpPr>
          <p:nvPr/>
        </p:nvCxnSpPr>
        <p:spPr bwMode="gray">
          <a:xfrm>
            <a:off x="2714741" y="2042126"/>
            <a:ext cx="921676"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flipH="1">
            <a:off x="4495180" y="2042126"/>
            <a:ext cx="898103" cy="5330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圆角矩形 75"/>
          <p:cNvSpPr/>
          <p:nvPr/>
        </p:nvSpPr>
        <p:spPr bwMode="gray">
          <a:xfrm>
            <a:off x="1930661" y="2909549"/>
            <a:ext cx="156816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Wired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4643071" y="2909549"/>
            <a:ext cx="156816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Wireless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直接箭头连接符 58"/>
          <p:cNvCxnSpPr>
            <a:stCxn id="57" idx="3"/>
            <a:endCxn id="52" idx="3"/>
          </p:cNvCxnSpPr>
          <p:nvPr/>
        </p:nvCxnSpPr>
        <p:spPr bwMode="gray">
          <a:xfrm flipV="1">
            <a:off x="3498821" y="2873669"/>
            <a:ext cx="264065" cy="2233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a:stCxn id="58" idx="1"/>
            <a:endCxn id="52" idx="5"/>
          </p:cNvCxnSpPr>
          <p:nvPr/>
        </p:nvCxnSpPr>
        <p:spPr bwMode="gray">
          <a:xfrm flipH="1" flipV="1">
            <a:off x="4373533" y="2873669"/>
            <a:ext cx="269538" cy="223304"/>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圆角矩形 75"/>
          <p:cNvSpPr/>
          <p:nvPr/>
        </p:nvSpPr>
        <p:spPr bwMode="gray">
          <a:xfrm>
            <a:off x="6848995" y="1589996"/>
            <a:ext cx="4900093"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Fabric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75"/>
          <p:cNvSpPr/>
          <p:nvPr/>
        </p:nvSpPr>
        <p:spPr bwMode="gray">
          <a:xfrm>
            <a:off x="6848995" y="2000482"/>
            <a:ext cx="4900093" cy="2293909"/>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fontAlgn="ctr">
              <a:spcAft>
                <a:spcPts val="300"/>
              </a:spcAft>
            </a:pPr>
            <a:r>
              <a:rPr lang="en-US" sz="1200" dirty="0" smtClean="0">
                <a:solidFill>
                  <a:schemeClr val="tx1"/>
                </a:solidFill>
                <a:latin typeface="Huawei Sans" panose="020C0503030203020204" pitchFamily="34" charset="0"/>
              </a:rPr>
              <a:t>A campus fabric is a resource pooling network abstracted from the underlay network. The fabric virtualizes underlay network resources into a resource pool to create a multi-purpose network. </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a:spcAft>
                <a:spcPts val="300"/>
              </a:spcAft>
            </a:pPr>
            <a:r>
              <a:rPr lang="en-US" sz="1200" dirty="0" smtClean="0">
                <a:solidFill>
                  <a:schemeClr val="tx1"/>
                </a:solidFill>
                <a:latin typeface="Huawei Sans" panose="020C0503030203020204" pitchFamily="34" charset="0"/>
              </a:rPr>
              <a:t>The fabric design involves the following: </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Fabric network resource planning</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Fabric networking and node design</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Design for the interconnection between the fabric and external network </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Fabric network service resource planning</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Fabric access management design</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圆角矩形 71"/>
          <p:cNvSpPr/>
          <p:nvPr/>
        </p:nvSpPr>
        <p:spPr bwMode="gray">
          <a:xfrm>
            <a:off x="565550" y="2057267"/>
            <a:ext cx="1288119"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External network</a:t>
            </a:r>
            <a:endParaRPr lang="en-US" sz="1200" dirty="0">
              <a:solidFill>
                <a:srgbClr val="000000"/>
              </a:solidFill>
              <a:latin typeface="Huawei Sans" panose="020C0503030203020204" pitchFamily="34" charset="0"/>
            </a:endParaRPr>
          </a:p>
        </p:txBody>
      </p:sp>
      <p:sp>
        <p:nvSpPr>
          <p:cNvPr id="73" name="圆角矩形 72"/>
          <p:cNvSpPr/>
          <p:nvPr/>
        </p:nvSpPr>
        <p:spPr bwMode="gray">
          <a:xfrm>
            <a:off x="565550" y="1819392"/>
            <a:ext cx="1288119"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IP/VLAN segment</a:t>
            </a:r>
            <a:endParaRPr lang="en-US" sz="1200" dirty="0">
              <a:solidFill>
                <a:srgbClr val="000000"/>
              </a:solidFill>
              <a:latin typeface="Huawei Sans" panose="020C0503030203020204" pitchFamily="34" charset="0"/>
            </a:endParaRPr>
          </a:p>
        </p:txBody>
      </p:sp>
      <p:sp>
        <p:nvSpPr>
          <p:cNvPr id="74" name="圆角矩形 73"/>
          <p:cNvSpPr/>
          <p:nvPr/>
        </p:nvSpPr>
        <p:spPr bwMode="gray">
          <a:xfrm>
            <a:off x="565550" y="2590971"/>
            <a:ext cx="1288119"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Access point</a:t>
            </a:r>
            <a:endParaRPr lang="en-US" sz="1200" dirty="0">
              <a:solidFill>
                <a:srgbClr val="000000"/>
              </a:solidFill>
              <a:latin typeface="Huawei Sans" panose="020C0503030203020204" pitchFamily="34" charset="0"/>
            </a:endParaRPr>
          </a:p>
        </p:txBody>
      </p:sp>
      <p:sp>
        <p:nvSpPr>
          <p:cNvPr id="75" name="圆角矩形 74"/>
          <p:cNvSpPr/>
          <p:nvPr/>
        </p:nvSpPr>
        <p:spPr bwMode="gray">
          <a:xfrm>
            <a:off x="890353" y="1636812"/>
            <a:ext cx="638512"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VN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472632" y="1629391"/>
            <a:ext cx="1473954" cy="1179194"/>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565550" y="2254800"/>
            <a:ext cx="1288119" cy="302695"/>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Network service resource</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五边形 37"/>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39" name="燕尾形 38"/>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202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Networking Scenarios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2663824"/>
          </a:xfrm>
        </p:spPr>
        <p:txBody>
          <a:bodyPr/>
          <a:lstStyle/>
          <a:p>
            <a:pPr algn="l"/>
            <a:r>
              <a:rPr lang="en-US" sz="1400" dirty="0" smtClean="0"/>
              <a:t>In Layer 2 or Layer 3 networking, border or edge nodes can function as gateways.</a:t>
            </a:r>
            <a:endParaRPr lang="en-US" altLang="zh-CN" sz="1400" dirty="0" smtClean="0">
              <a:sym typeface="Huawei Sans" panose="020C0503030203020204" pitchFamily="34" charset="0"/>
            </a:endParaRPr>
          </a:p>
          <a:p>
            <a:pPr marL="539750" lvl="1" indent="-238125"/>
            <a:r>
              <a:rPr lang="en-US" sz="1200" dirty="0" smtClean="0"/>
              <a:t>Centralized gateway: A border node functions as the gateway to implement centralized management and simplify O&amp;M.</a:t>
            </a:r>
            <a:endParaRPr lang="en-US" altLang="zh-CN" sz="1200" dirty="0" smtClean="0">
              <a:sym typeface="Huawei Sans" panose="020C0503030203020204" pitchFamily="34" charset="0"/>
            </a:endParaRPr>
          </a:p>
          <a:p>
            <a:pPr marL="539750" lvl="1" indent="-238125"/>
            <a:r>
              <a:rPr lang="en-US" sz="1200" dirty="0" smtClean="0"/>
              <a:t>Distributed gateway: Edge nodes function as gateways to facilitate network expansion.</a:t>
            </a:r>
            <a:endParaRPr lang="en-US" altLang="zh-CN" sz="1200" dirty="0" smtClean="0">
              <a:sym typeface="Huawei Sans" panose="020C0503030203020204" pitchFamily="34" charset="0"/>
            </a:endParaRPr>
          </a:p>
          <a:p>
            <a:pPr algn="l"/>
            <a:r>
              <a:rPr lang="en-US" sz="1400" dirty="0" smtClean="0"/>
              <a:t>Recommended networking scenarios:</a:t>
            </a:r>
            <a:endParaRPr lang="en-US" altLang="zh-CN" sz="1400" dirty="0" smtClean="0">
              <a:sym typeface="Huawei Sans" panose="020C0503030203020204" pitchFamily="34" charset="0"/>
            </a:endParaRPr>
          </a:p>
          <a:p>
            <a:pPr marL="539750" lvl="1" indent="-238125"/>
            <a:r>
              <a:rPr lang="en-US" sz="1200" dirty="0" smtClean="0"/>
              <a:t>Centralized gateway, VXLAN deployed across core and aggregation layers, native AC deployed on the core device, or standalone AC attached to the core device in off-path mode.</a:t>
            </a:r>
            <a:endParaRPr lang="en-US" altLang="zh-CN" sz="1200" dirty="0" smtClean="0">
              <a:sym typeface="Huawei Sans" panose="020C0503030203020204" pitchFamily="34" charset="0"/>
            </a:endParaRPr>
          </a:p>
          <a:p>
            <a:pPr marL="539750" lvl="1" indent="-238125"/>
            <a:r>
              <a:rPr lang="en-US" sz="1200" dirty="0" smtClean="0"/>
              <a:t>Distributed gateways, VXLAN deployed across core and aggregation layers, native AC deployed on the core device, or standalone AC attached to the core device in off-path mode.</a:t>
            </a:r>
            <a:endParaRPr lang="en-US" altLang="zh-CN" sz="1200" dirty="0">
              <a:sym typeface="Huawei Sans" panose="020C0503030203020204" pitchFamily="34" charset="0"/>
            </a:endParaRPr>
          </a:p>
        </p:txBody>
      </p:sp>
      <p:graphicFrame>
        <p:nvGraphicFramePr>
          <p:cNvPr id="5" name="内容占位符 3"/>
          <p:cNvGraphicFramePr>
            <a:graphicFrameLocks/>
          </p:cNvGraphicFramePr>
          <p:nvPr>
            <p:extLst/>
          </p:nvPr>
        </p:nvGraphicFramePr>
        <p:xfrm>
          <a:off x="1078993" y="3782186"/>
          <a:ext cx="10670095" cy="2194560"/>
        </p:xfrm>
        <a:graphic>
          <a:graphicData uri="http://schemas.openxmlformats.org/drawingml/2006/table">
            <a:tbl>
              <a:tblPr firstRow="1" bandRow="1"/>
              <a:tblGrid>
                <a:gridCol w="1152143"/>
                <a:gridCol w="1792224"/>
                <a:gridCol w="1737360"/>
                <a:gridCol w="4523046"/>
                <a:gridCol w="1465322"/>
              </a:tblGrid>
              <a:tr h="118622">
                <a:tc>
                  <a:txBody>
                    <a:bodyPr/>
                    <a:lstStyle/>
                    <a:p>
                      <a:pPr algn="ctr" fontAlgn="ctr"/>
                      <a:r>
                        <a:rPr lang="en-US" sz="1200" b="1" dirty="0" smtClean="0">
                          <a:latin typeface="Huawei Sans" panose="020C0503030203020204" pitchFamily="34" charset="0"/>
                        </a:rPr>
                        <a:t>Networking</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Border Node Location</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Edge Node Location</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AC Deployment Mode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Recommended</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18622">
                <a:tc rowSpan="4">
                  <a:txBody>
                    <a:bodyPr/>
                    <a:lstStyle/>
                    <a:p>
                      <a:pPr algn="ctr" fontAlgn="ctr"/>
                      <a:r>
                        <a:rPr lang="en-US" sz="1200" dirty="0" smtClean="0">
                          <a:latin typeface="Huawei Sans" panose="020C0503030203020204" pitchFamily="34" charset="0"/>
                        </a:rPr>
                        <a:t>Centralized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4">
                  <a:txBody>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rowSpan="2">
                  <a:txBody>
                    <a:bodyPr/>
                    <a:lstStyle/>
                    <a:p>
                      <a:pPr algn="ctr" fontAlgn="ctr"/>
                      <a:r>
                        <a:rPr lang="en-US" sz="1200" dirty="0" smtClean="0">
                          <a:latin typeface="Huawei Sans" panose="020C0503030203020204" pitchFamily="34" charset="0"/>
                        </a:rPr>
                        <a:t>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Native AC on the core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solidFill>
                            <a:schemeClr val="tx1"/>
                          </a:solidFill>
                          <a:latin typeface="Huawei Sans" panose="020C0503030203020204" pitchFamily="34" charset="0"/>
                        </a:rPr>
                        <a:t>No</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97703">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a:latin typeface="Arial"/>
                        <a:ea typeface="+mn-ea"/>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Standalone AC attached to the core device in off-path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solidFill>
                            <a:schemeClr val="tx1"/>
                          </a:solidFill>
                          <a:latin typeface="Huawei Sans" panose="020C0503030203020204" pitchFamily="34" charset="0"/>
                        </a:rPr>
                        <a:t>No</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18622">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rowSpan="2">
                  <a:txBody>
                    <a:bodyPr/>
                    <a:lstStyle/>
                    <a:p>
                      <a:pPr algn="ctr" fontAlgn="ctr"/>
                      <a:r>
                        <a:rPr lang="en-US" sz="1200" dirty="0" smtClean="0">
                          <a:latin typeface="Huawei Sans" panose="020C0503030203020204" pitchFamily="34" charset="0"/>
                        </a:rPr>
                        <a:t>Aggregation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Native AC on the core device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Yes</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97703">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a:latin typeface="Arial"/>
                        <a:ea typeface="+mn-ea"/>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Standalone AC attached to the core device in off-path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Yes</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18622">
                <a:tc rowSpan="3">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sz="1200" dirty="0" smtClean="0">
                          <a:latin typeface="Huawei Sans" panose="020C0503030203020204" pitchFamily="34" charset="0"/>
                        </a:rPr>
                        <a:t>Distributed gateway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rowSpan="3">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Core</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rowSpan="2">
                  <a:txBody>
                    <a:bodyPr/>
                    <a:lstStyle/>
                    <a:p>
                      <a:pPr algn="ctr" fontAlgn="ctr"/>
                      <a:r>
                        <a:rPr lang="en-US" sz="1200" dirty="0" smtClean="0">
                          <a:latin typeface="Huawei Sans" panose="020C0503030203020204" pitchFamily="34" charset="0"/>
                        </a:rPr>
                        <a:t>Aggregation</a:t>
                      </a:r>
                      <a:endParaRPr lang="en-US" sz="1200" dirty="0">
                        <a:latin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Native AC on the core device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Yes</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97703">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vMerge="1">
                  <a:txBody>
                    <a:bodyPr/>
                    <a:lstStyle/>
                    <a:p>
                      <a:pPr algn="ctr"/>
                      <a:endParaRPr lang="zh-CN" altLang="en-US" sz="1400" dirty="0" smtClean="0">
                        <a:latin typeface="Arial"/>
                        <a:ea typeface="+mn-ea"/>
                        <a:sym typeface="Huawei Sans" panose="020C0503030203020204" pitchFamily="34" charset="0"/>
                      </a:endParaRPr>
                    </a:p>
                  </a:txBody>
                  <a:tcPr anchor="ctr"/>
                </a:tc>
                <a:tc>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Standalone AC attached to the core device in off-path mode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solidFill>
                            <a:schemeClr val="tx1"/>
                          </a:solidFill>
                          <a:latin typeface="Huawei Sans" panose="020C0503030203020204" pitchFamily="34" charset="0"/>
                        </a:rPr>
                        <a:t>Yes</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97703">
                <a:tc vMerge="1">
                  <a:txBody>
                    <a:bodyPr/>
                    <a:lstStyle/>
                    <a:p>
                      <a:endParaRPr lang="zh-CN" altLang="en-US" sz="1200" dirty="0">
                        <a:latin typeface="Arial" panose="020C0503030203020204" pitchFamily="34" charset="0"/>
                        <a:ea typeface="方正兰亭黑简体" panose="02000000000000000000" pitchFamily="2" charset="-122"/>
                        <a:sym typeface="Huawei Sans" panose="020C0503030203020204" pitchFamily="34" charset="0"/>
                      </a:endParaRPr>
                    </a:p>
                  </a:txBody>
                  <a:tcPr marL="91416" marR="91416" marT="45708" marB="45708" anchor="ctr"/>
                </a:tc>
                <a:tc vMerge="1">
                  <a:txBody>
                    <a:bodyPr/>
                    <a:lstStyle/>
                    <a:p>
                      <a:pPr marL="0" marR="0" lvl="0" indent="0" algn="ctr" defTabSz="1219110" rtl="0" eaLnBrk="1" fontAlgn="auto" latinLnBrk="0" hangingPunct="1">
                        <a:lnSpc>
                          <a:spcPct val="100000"/>
                        </a:lnSpc>
                        <a:spcBef>
                          <a:spcPts val="0"/>
                        </a:spcBef>
                        <a:spcAft>
                          <a:spcPts val="0"/>
                        </a:spcAft>
                        <a:buClrTx/>
                        <a:buSzTx/>
                        <a:buFontTx/>
                        <a:buNone/>
                        <a:tabLst/>
                        <a:defRPr/>
                      </a:pPr>
                      <a:endParaRPr lang="zh-CN" altLang="en-US" sz="1400" dirty="0" smtClean="0">
                        <a:latin typeface="Arial"/>
                        <a:ea typeface="+mn-ea"/>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Access</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121911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Standalone AC attached to the core device in off-path mode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sz="1200" dirty="0" smtClean="0">
                          <a:latin typeface="Huawei Sans" panose="020C0503030203020204" pitchFamily="34" charset="0"/>
                        </a:rPr>
                        <a:t>No</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 name="五边形 7"/>
          <p:cNvSpPr/>
          <p:nvPr/>
        </p:nvSpPr>
        <p:spPr bwMode="gray">
          <a:xfrm>
            <a:off x="9303748"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9" name="燕尾形 8"/>
          <p:cNvSpPr/>
          <p:nvPr/>
        </p:nvSpPr>
        <p:spPr bwMode="gray">
          <a:xfrm>
            <a:off x="10309087"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0222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Fabric Networking Design: VXLAN Coverage Range</a:t>
            </a:r>
            <a:endParaRPr lang="en-US" altLang="zh-CN" dirty="0">
              <a:sym typeface="Huawei Sans" panose="020C0503030203020204" pitchFamily="34" charset="0"/>
            </a:endParaRPr>
          </a:p>
        </p:txBody>
      </p:sp>
      <p:sp>
        <p:nvSpPr>
          <p:cNvPr id="92" name="任意多边形 91"/>
          <p:cNvSpPr/>
          <p:nvPr/>
        </p:nvSpPr>
        <p:spPr bwMode="gray">
          <a:xfrm>
            <a:off x="9851715" y="2352203"/>
            <a:ext cx="632712" cy="673750"/>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27189" y="25390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Straight Connector 166"/>
          <p:cNvCxnSpPr/>
          <p:nvPr/>
        </p:nvCxnSpPr>
        <p:spPr bwMode="gray">
          <a:xfrm flipH="1">
            <a:off x="9832878" y="3140640"/>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105" descr="AP.png"/>
          <p:cNvPicPr>
            <a:picLocks noChangeAspect="1"/>
          </p:cNvPicPr>
          <p:nvPr/>
        </p:nvPicPr>
        <p:blipFill>
          <a:blip r:embed="rId3" cstate="print"/>
          <a:stretch>
            <a:fillRect/>
          </a:stretch>
        </p:blipFill>
        <p:spPr bwMode="gray">
          <a:xfrm>
            <a:off x="10288906" y="2989756"/>
            <a:ext cx="368827" cy="301768"/>
          </a:xfrm>
          <a:prstGeom prst="rect">
            <a:avLst/>
          </a:prstGeom>
        </p:spPr>
      </p:pic>
      <p:sp>
        <p:nvSpPr>
          <p:cNvPr id="95" name="圆角矩形 94"/>
          <p:cNvSpPr/>
          <p:nvPr/>
        </p:nvSpPr>
        <p:spPr bwMode="gray">
          <a:xfrm>
            <a:off x="2994262" y="1474478"/>
            <a:ext cx="2450574" cy="1611622"/>
          </a:xfrm>
          <a:prstGeom prst="roundRect">
            <a:avLst>
              <a:gd name="adj" fmla="val 4971"/>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Connector 166"/>
          <p:cNvCxnSpPr/>
          <p:nvPr/>
        </p:nvCxnSpPr>
        <p:spPr bwMode="gray">
          <a:xfrm flipH="1">
            <a:off x="5229880" y="3140640"/>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166"/>
          <p:cNvCxnSpPr/>
          <p:nvPr/>
        </p:nvCxnSpPr>
        <p:spPr bwMode="gray">
          <a:xfrm>
            <a:off x="5112127"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166"/>
          <p:cNvCxnSpPr/>
          <p:nvPr/>
        </p:nvCxnSpPr>
        <p:spPr bwMode="gray">
          <a:xfrm>
            <a:off x="3326970"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165"/>
          <p:cNvGrpSpPr/>
          <p:nvPr/>
        </p:nvGrpSpPr>
        <p:grpSpPr bwMode="gray">
          <a:xfrm rot="10800000">
            <a:off x="3229873" y="1435005"/>
            <a:ext cx="1987662" cy="998820"/>
            <a:chOff x="-1233037" y="914446"/>
            <a:chExt cx="1573823" cy="778776"/>
          </a:xfrm>
        </p:grpSpPr>
        <p:cxnSp>
          <p:nvCxnSpPr>
            <p:cNvPr id="100"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2" name="图片 86" descr="核心交换机.png"/>
          <p:cNvPicPr>
            <a:picLocks noChangeAspect="1"/>
          </p:cNvPicPr>
          <p:nvPr/>
        </p:nvPicPr>
        <p:blipFill>
          <a:blip r:embed="rId4"/>
          <a:stretch>
            <a:fillRect/>
          </a:stretch>
        </p:blipFill>
        <p:spPr bwMode="gray">
          <a:xfrm>
            <a:off x="4034266" y="1313562"/>
            <a:ext cx="378876" cy="309991"/>
          </a:xfrm>
          <a:prstGeom prst="rect">
            <a:avLst/>
          </a:prstGeom>
        </p:spPr>
      </p:pic>
      <p:pic>
        <p:nvPicPr>
          <p:cNvPr id="103" name="图片 87" descr="汇聚交换机.png"/>
          <p:cNvPicPr>
            <a:picLocks noChangeAspect="1"/>
          </p:cNvPicPr>
          <p:nvPr/>
        </p:nvPicPr>
        <p:blipFill>
          <a:blip r:embed="rId5"/>
          <a:stretch>
            <a:fillRect/>
          </a:stretch>
        </p:blipFill>
        <p:spPr bwMode="gray">
          <a:xfrm>
            <a:off x="3145843" y="2140363"/>
            <a:ext cx="378876" cy="309991"/>
          </a:xfrm>
          <a:prstGeom prst="rect">
            <a:avLst/>
          </a:prstGeom>
        </p:spPr>
      </p:pic>
      <p:pic>
        <p:nvPicPr>
          <p:cNvPr id="104" name="图片 87" descr="汇聚交换机.png"/>
          <p:cNvPicPr>
            <a:picLocks noChangeAspect="1"/>
          </p:cNvPicPr>
          <p:nvPr/>
        </p:nvPicPr>
        <p:blipFill>
          <a:blip r:embed="rId5"/>
          <a:stretch>
            <a:fillRect/>
          </a:stretch>
        </p:blipFill>
        <p:spPr bwMode="gray">
          <a:xfrm>
            <a:off x="4922689" y="2140363"/>
            <a:ext cx="378876" cy="309991"/>
          </a:xfrm>
          <a:prstGeom prst="rect">
            <a:avLst/>
          </a:prstGeom>
        </p:spPr>
      </p:pic>
      <p:pic>
        <p:nvPicPr>
          <p:cNvPr id="105" name="图片 76" descr="接入交换机.png"/>
          <p:cNvPicPr>
            <a:picLocks noChangeAspect="1"/>
          </p:cNvPicPr>
          <p:nvPr/>
        </p:nvPicPr>
        <p:blipFill>
          <a:blip r:embed="rId6" cstate="print"/>
          <a:stretch>
            <a:fillRect/>
          </a:stretch>
        </p:blipFill>
        <p:spPr bwMode="gray">
          <a:xfrm>
            <a:off x="3155892" y="2989756"/>
            <a:ext cx="368827" cy="301768"/>
          </a:xfrm>
          <a:prstGeom prst="rect">
            <a:avLst/>
          </a:prstGeom>
        </p:spPr>
      </p:pic>
      <p:pic>
        <p:nvPicPr>
          <p:cNvPr id="106" name="图片 76" descr="接入交换机.png"/>
          <p:cNvPicPr>
            <a:picLocks noChangeAspect="1"/>
          </p:cNvPicPr>
          <p:nvPr/>
        </p:nvPicPr>
        <p:blipFill>
          <a:blip r:embed="rId6" cstate="print"/>
          <a:stretch>
            <a:fillRect/>
          </a:stretch>
        </p:blipFill>
        <p:spPr bwMode="gray">
          <a:xfrm>
            <a:off x="4927714" y="2989756"/>
            <a:ext cx="368827" cy="301768"/>
          </a:xfrm>
          <a:prstGeom prst="rect">
            <a:avLst/>
          </a:prstGeom>
        </p:spPr>
      </p:pic>
      <p:sp>
        <p:nvSpPr>
          <p:cNvPr id="107" name="文本框 106"/>
          <p:cNvSpPr txBox="1"/>
          <p:nvPr/>
        </p:nvSpPr>
        <p:spPr bwMode="gray">
          <a:xfrm>
            <a:off x="808074" y="1346554"/>
            <a:ext cx="1015021"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Core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808074" y="2156859"/>
            <a:ext cx="1646605"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Aggregation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808074" y="3002141"/>
            <a:ext cx="1165704"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Access layer</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3831425" y="220998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sp>
        <p:nvSpPr>
          <p:cNvPr id="111" name="圆角矩形 110"/>
          <p:cNvSpPr/>
          <p:nvPr/>
        </p:nvSpPr>
        <p:spPr bwMode="gray">
          <a:xfrm>
            <a:off x="7637700" y="1474477"/>
            <a:ext cx="2450574" cy="791193"/>
          </a:xfrm>
          <a:prstGeom prst="roundRect">
            <a:avLst>
              <a:gd name="adj" fmla="val 9269"/>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2" name="Straight Connector 166"/>
          <p:cNvCxnSpPr/>
          <p:nvPr/>
        </p:nvCxnSpPr>
        <p:spPr bwMode="gray">
          <a:xfrm>
            <a:off x="9755565"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66"/>
          <p:cNvCxnSpPr/>
          <p:nvPr/>
        </p:nvCxnSpPr>
        <p:spPr bwMode="gray">
          <a:xfrm>
            <a:off x="7970408" y="2314286"/>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4" name="Group 165"/>
          <p:cNvGrpSpPr/>
          <p:nvPr/>
        </p:nvGrpSpPr>
        <p:grpSpPr bwMode="gray">
          <a:xfrm rot="10800000">
            <a:off x="7873311" y="1435005"/>
            <a:ext cx="1987662" cy="998820"/>
            <a:chOff x="-1233037" y="914446"/>
            <a:chExt cx="1573823" cy="778776"/>
          </a:xfrm>
        </p:grpSpPr>
        <p:cxnSp>
          <p:nvCxnSpPr>
            <p:cNvPr id="115"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7" name="图片 86" descr="核心交换机.png"/>
          <p:cNvPicPr>
            <a:picLocks noChangeAspect="1"/>
          </p:cNvPicPr>
          <p:nvPr/>
        </p:nvPicPr>
        <p:blipFill>
          <a:blip r:embed="rId4"/>
          <a:stretch>
            <a:fillRect/>
          </a:stretch>
        </p:blipFill>
        <p:spPr bwMode="gray">
          <a:xfrm>
            <a:off x="8677704" y="1313562"/>
            <a:ext cx="378876" cy="309991"/>
          </a:xfrm>
          <a:prstGeom prst="rect">
            <a:avLst/>
          </a:prstGeom>
        </p:spPr>
      </p:pic>
      <p:pic>
        <p:nvPicPr>
          <p:cNvPr id="118" name="图片 87" descr="汇聚交换机.png"/>
          <p:cNvPicPr>
            <a:picLocks noChangeAspect="1"/>
          </p:cNvPicPr>
          <p:nvPr/>
        </p:nvPicPr>
        <p:blipFill>
          <a:blip r:embed="rId5"/>
          <a:stretch>
            <a:fillRect/>
          </a:stretch>
        </p:blipFill>
        <p:spPr bwMode="gray">
          <a:xfrm>
            <a:off x="7789281" y="2140363"/>
            <a:ext cx="378876" cy="309991"/>
          </a:xfrm>
          <a:prstGeom prst="rect">
            <a:avLst/>
          </a:prstGeom>
        </p:spPr>
      </p:pic>
      <p:pic>
        <p:nvPicPr>
          <p:cNvPr id="119" name="图片 87" descr="汇聚交换机.png"/>
          <p:cNvPicPr>
            <a:picLocks noChangeAspect="1"/>
          </p:cNvPicPr>
          <p:nvPr/>
        </p:nvPicPr>
        <p:blipFill>
          <a:blip r:embed="rId5"/>
          <a:stretch>
            <a:fillRect/>
          </a:stretch>
        </p:blipFill>
        <p:spPr bwMode="gray">
          <a:xfrm>
            <a:off x="9566127" y="2140363"/>
            <a:ext cx="378876" cy="309991"/>
          </a:xfrm>
          <a:prstGeom prst="rect">
            <a:avLst/>
          </a:prstGeom>
        </p:spPr>
      </p:pic>
      <p:pic>
        <p:nvPicPr>
          <p:cNvPr id="120" name="图片 76" descr="接入交换机.png"/>
          <p:cNvPicPr>
            <a:picLocks noChangeAspect="1"/>
          </p:cNvPicPr>
          <p:nvPr/>
        </p:nvPicPr>
        <p:blipFill>
          <a:blip r:embed="rId6" cstate="print"/>
          <a:stretch>
            <a:fillRect/>
          </a:stretch>
        </p:blipFill>
        <p:spPr bwMode="gray">
          <a:xfrm>
            <a:off x="7799330" y="2989756"/>
            <a:ext cx="368827" cy="301768"/>
          </a:xfrm>
          <a:prstGeom prst="rect">
            <a:avLst/>
          </a:prstGeom>
        </p:spPr>
      </p:pic>
      <p:pic>
        <p:nvPicPr>
          <p:cNvPr id="121" name="图片 76" descr="接入交换机.png"/>
          <p:cNvPicPr>
            <a:picLocks noChangeAspect="1"/>
          </p:cNvPicPr>
          <p:nvPr/>
        </p:nvPicPr>
        <p:blipFill>
          <a:blip r:embed="rId6" cstate="print"/>
          <a:stretch>
            <a:fillRect/>
          </a:stretch>
        </p:blipFill>
        <p:spPr bwMode="gray">
          <a:xfrm>
            <a:off x="9571152" y="2989756"/>
            <a:ext cx="368827" cy="301768"/>
          </a:xfrm>
          <a:prstGeom prst="rect">
            <a:avLst/>
          </a:prstGeom>
        </p:spPr>
      </p:pic>
      <p:sp>
        <p:nvSpPr>
          <p:cNvPr id="122" name="文本框 121"/>
          <p:cNvSpPr txBox="1"/>
          <p:nvPr/>
        </p:nvSpPr>
        <p:spPr bwMode="gray">
          <a:xfrm>
            <a:off x="8474863" y="1827753"/>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pic>
        <p:nvPicPr>
          <p:cNvPr id="123" name="图片 105" descr="AP.png"/>
          <p:cNvPicPr>
            <a:picLocks noChangeAspect="1"/>
          </p:cNvPicPr>
          <p:nvPr/>
        </p:nvPicPr>
        <p:blipFill>
          <a:blip r:embed="rId3" cstate="print"/>
          <a:stretch>
            <a:fillRect/>
          </a:stretch>
        </p:blipFill>
        <p:spPr bwMode="gray">
          <a:xfrm>
            <a:off x="5685908" y="2989756"/>
            <a:ext cx="368827" cy="301768"/>
          </a:xfrm>
          <a:prstGeom prst="rect">
            <a:avLst/>
          </a:prstGeom>
        </p:spPr>
      </p:pic>
      <p:sp>
        <p:nvSpPr>
          <p:cNvPr id="124" name="任意多边形 123"/>
          <p:cNvSpPr/>
          <p:nvPr/>
        </p:nvSpPr>
        <p:spPr bwMode="gray">
          <a:xfrm>
            <a:off x="4457700" y="1534319"/>
            <a:ext cx="1454727" cy="1467821"/>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60318" y="12122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5527073" y="1858531"/>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10203923" y="2325922"/>
            <a:ext cx="907621" cy="307777"/>
          </a:xfrm>
          <a:prstGeom prst="rect">
            <a:avLst/>
          </a:prstGeom>
          <a:noFill/>
        </p:spPr>
        <p:txBody>
          <a:bodyPr wrap="none" rtlCol="0">
            <a:spAutoFit/>
          </a:bodyPr>
          <a:lstStyle/>
          <a:p>
            <a:pPr algn="ctr" fontAlgn="ctr"/>
            <a:r>
              <a:rPr lang="en-US" sz="1400" dirty="0" smtClean="0">
                <a:solidFill>
                  <a:schemeClr val="bg1">
                    <a:lumMod val="50000"/>
                  </a:schemeClr>
                </a:solidFill>
                <a:latin typeface="Huawei Sans" panose="020C0503030203020204" pitchFamily="34" charset="0"/>
              </a:rPr>
              <a:t>CAPWAP</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7" name="表格 126"/>
          <p:cNvGraphicFramePr>
            <a:graphicFrameLocks noGrp="1"/>
          </p:cNvGraphicFramePr>
          <p:nvPr>
            <p:extLst>
              <p:ext uri="{D42A27DB-BD31-4B8C-83A1-F6EECF244321}">
                <p14:modId xmlns:p14="http://schemas.microsoft.com/office/powerpoint/2010/main" val="1154672793"/>
              </p:ext>
            </p:extLst>
          </p:nvPr>
        </p:nvGraphicFramePr>
        <p:xfrm>
          <a:off x="615013" y="3678359"/>
          <a:ext cx="10961975" cy="2194560"/>
        </p:xfrm>
        <a:graphic>
          <a:graphicData uri="http://schemas.openxmlformats.org/drawingml/2006/table">
            <a:tbl>
              <a:tblPr/>
              <a:tblGrid>
                <a:gridCol w="1390432"/>
                <a:gridCol w="4579993"/>
                <a:gridCol w="4991550"/>
              </a:tblGrid>
              <a:tr h="218470">
                <a:tc>
                  <a:txBody>
                    <a:bodyPr/>
                    <a:lstStyle/>
                    <a:p>
                      <a:pPr algn="ctr" fontAlgn="ctr">
                        <a:lnSpc>
                          <a:spcPct val="100000"/>
                        </a:lnSpc>
                      </a:pPr>
                      <a:r>
                        <a:rPr lang="en-US" sz="1400" b="1" dirty="0" smtClean="0">
                          <a:latin typeface="Huawei Sans" panose="020C0503030203020204" pitchFamily="34" charset="0"/>
                        </a:rPr>
                        <a:t>VXLAN range</a:t>
                      </a:r>
                      <a:endParaRPr lang="en-US" altLang="zh-CN" sz="1400" b="1"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altLang="zh-CN" sz="1400" b="1" kern="1200" dirty="0" smtClean="0">
                          <a:solidFill>
                            <a:schemeClr val="tx1"/>
                          </a:solidFill>
                          <a:latin typeface="Huawei Sans" panose="020C0503030203020204" pitchFamily="34" charset="0"/>
                          <a:ea typeface="+mn-ea"/>
                          <a:cs typeface="+mn-cs"/>
                        </a:rPr>
                        <a:t>VXLAN across core and access layers</a:t>
                      </a:r>
                      <a:endParaRPr lang="en-US" altLang="zh-CN" sz="1400" b="1"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VXLAN across core and aggregation layers</a:t>
                      </a:r>
                      <a:endParaRPr lang="en-US" altLang="zh-CN" sz="1400" b="1"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884805">
                <a:tc>
                  <a:txBody>
                    <a:bodyPr/>
                    <a:lstStyle/>
                    <a:p>
                      <a:pPr marL="0" indent="0" algn="ctr" defTabSz="914034" rtl="0" eaLnBrk="1" fontAlgn="ctr" latinLnBrk="0" hangingPunct="1">
                        <a:lnSpc>
                          <a:spcPct val="100000"/>
                        </a:lnSpc>
                        <a:spcAft>
                          <a:spcPts val="0"/>
                        </a:spcAft>
                        <a:buFont typeface="Arial" panose="020B0604020202020204" pitchFamily="34" charset="0"/>
                        <a:buNone/>
                      </a:pPr>
                      <a:r>
                        <a:rPr lang="en-US" sz="1400" kern="1200" dirty="0" smtClean="0">
                          <a:solidFill>
                            <a:schemeClr val="tx1"/>
                          </a:solidFill>
                          <a:latin typeface="Huawei Sans" panose="020C0503030203020204" pitchFamily="34" charset="0"/>
                          <a:ea typeface="+mn-ea"/>
                          <a:cs typeface="+mn-cs"/>
                        </a:rPr>
                        <a:t>Application scenarios</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algn="l" defTabSz="914034" rtl="0" eaLnBrk="1" fontAlgn="ctr" latinLnBrk="0" hangingPunct="1">
                        <a:lnSpc>
                          <a:spcPct val="100000"/>
                        </a:lnSpc>
                        <a:spcAft>
                          <a:spcPts val="0"/>
                        </a:spcAft>
                        <a:buFont typeface="Arial" panose="020B0604020202020204" pitchFamily="34" charset="0"/>
                        <a:buChar char="•"/>
                      </a:pPr>
                      <a:r>
                        <a:rPr lang="en-US" sz="1400" kern="1200" dirty="0" smtClean="0">
                          <a:solidFill>
                            <a:schemeClr val="tx1"/>
                          </a:solidFill>
                          <a:latin typeface="Huawei Sans" panose="020C0503030203020204" pitchFamily="34" charset="0"/>
                          <a:ea typeface="+mn-ea"/>
                          <a:cs typeface="+mn-cs"/>
                        </a:rPr>
                        <a:t>Automatic end-to-end service deployment is required on the entire network.</a:t>
                      </a:r>
                      <a:endParaRPr lang="en-US" altLang="zh-CN" sz="1400" kern="1200" dirty="0" smtClean="0">
                        <a:solidFill>
                          <a:schemeClr val="tx1"/>
                        </a:solidFill>
                        <a:latin typeface="Huawei Sans" panose="020C0503030203020204" pitchFamily="34" charset="0"/>
                        <a:ea typeface="+mn-ea"/>
                        <a:cs typeface="+mn-cs"/>
                        <a:sym typeface="Huawei Sans" panose="020C0503030203020204" pitchFamily="34" charset="0"/>
                      </a:endParaRPr>
                    </a:p>
                    <a:p>
                      <a:pPr marL="180000" indent="-180000" algn="l" defTabSz="914034" rtl="0" eaLnBrk="1" fontAlgn="ctr" latinLnBrk="0" hangingPunct="1">
                        <a:lnSpc>
                          <a:spcPct val="100000"/>
                        </a:lnSpc>
                        <a:spcAft>
                          <a:spcPts val="0"/>
                        </a:spcAft>
                        <a:buFont typeface="Arial" panose="020B0604020202020204" pitchFamily="34" charset="0"/>
                        <a:buChar char="•"/>
                      </a:pPr>
                      <a:r>
                        <a:rPr lang="en-US" sz="1400" kern="1200" dirty="0" smtClean="0">
                          <a:solidFill>
                            <a:schemeClr val="tx1"/>
                          </a:solidFill>
                          <a:latin typeface="Huawei Sans" panose="020C0503030203020204" pitchFamily="34" charset="0"/>
                          <a:ea typeface="+mn-ea"/>
                          <a:cs typeface="+mn-cs"/>
                        </a:rPr>
                        <a:t>Recommended: Number of switch nodes &lt; 1,000</a:t>
                      </a:r>
                      <a:endParaRPr lang="en-US"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tc>
                <a:tc>
                  <a:txBody>
                    <a:bodyPr/>
                    <a:lstStyle/>
                    <a:p>
                      <a:pPr marL="180000" indent="-180000" algn="l" defTabSz="914034" rtl="0" eaLnBrk="1" fontAlgn="ctr" latinLnBrk="0" hangingPunct="1">
                        <a:lnSpc>
                          <a:spcPct val="100000"/>
                        </a:lnSpc>
                        <a:spcAft>
                          <a:spcPts val="0"/>
                        </a:spcAft>
                        <a:buFont typeface="Arial" panose="020B0604020202020204" pitchFamily="34" charset="0"/>
                        <a:buChar char="•"/>
                      </a:pPr>
                      <a:r>
                        <a:rPr lang="en-US" sz="1400" kern="1200" dirty="0" smtClean="0">
                          <a:solidFill>
                            <a:schemeClr val="tx1"/>
                          </a:solidFill>
                          <a:latin typeface="Huawei Sans" panose="020C0503030203020204" pitchFamily="34" charset="0"/>
                          <a:ea typeface="+mn-ea"/>
                          <a:cs typeface="+mn-cs"/>
                        </a:rPr>
                        <a:t>Existing access switches on the live network need to be reused. Alternatively, low-cost Huawei switches that do not support VXLAN need to be deployed at the access layer to reduce costs.</a:t>
                      </a:r>
                      <a:endParaRPr lang="en-US" altLang="zh-CN" sz="1400" kern="1200" dirty="0" smtClean="0">
                        <a:solidFill>
                          <a:schemeClr val="tx1"/>
                        </a:solidFill>
                        <a:latin typeface="Huawei Sans" panose="020C0503030203020204" pitchFamily="34" charset="0"/>
                        <a:ea typeface="+mn-ea"/>
                        <a:cs typeface="+mn-cs"/>
                        <a:sym typeface="Huawei Sans" panose="020C0503030203020204" pitchFamily="34" charset="0"/>
                      </a:endParaRPr>
                    </a:p>
                    <a:p>
                      <a:pPr marL="180000" indent="-180000" algn="l" defTabSz="914034" rtl="0" eaLnBrk="1" fontAlgn="ctr" latinLnBrk="0" hangingPunct="1">
                        <a:lnSpc>
                          <a:spcPct val="100000"/>
                        </a:lnSpc>
                        <a:spcAft>
                          <a:spcPts val="0"/>
                        </a:spcAft>
                        <a:buFont typeface="Arial" panose="020B0604020202020204" pitchFamily="34" charset="0"/>
                        <a:buChar char="•"/>
                      </a:pPr>
                      <a:r>
                        <a:rPr lang="en-US" sz="1400" kern="1200" dirty="0" smtClean="0">
                          <a:solidFill>
                            <a:schemeClr val="tx1"/>
                          </a:solidFill>
                          <a:latin typeface="Huawei Sans" panose="020C0503030203020204" pitchFamily="34" charset="0"/>
                          <a:ea typeface="+mn-ea"/>
                          <a:cs typeface="+mn-cs"/>
                        </a:rPr>
                        <a:t>Recommended: Number of switch nodes &lt; 3,000</a:t>
                      </a:r>
                      <a:endParaRPr lang="en-US"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524329">
                <a:tc>
                  <a:txBody>
                    <a:bodyPr/>
                    <a:lstStyle/>
                    <a:p>
                      <a:pPr marL="0" indent="0" algn="ctr" defTabSz="914034" rtl="0" eaLnBrk="1" fontAlgn="ctr" latinLnBrk="0" hangingPunct="1">
                        <a:lnSpc>
                          <a:spcPct val="100000"/>
                        </a:lnSpc>
                        <a:spcAft>
                          <a:spcPts val="0"/>
                        </a:spcAft>
                        <a:buFont typeface="Arial" panose="020B0604020202020204" pitchFamily="34" charset="0"/>
                        <a:buNone/>
                      </a:pPr>
                      <a:r>
                        <a:rPr lang="en-US" sz="1400" kern="1200" dirty="0" smtClean="0">
                          <a:solidFill>
                            <a:schemeClr val="tx1"/>
                          </a:solidFill>
                          <a:latin typeface="Huawei Sans" panose="020C0503030203020204" pitchFamily="34" charset="0"/>
                          <a:ea typeface="+mn-ea"/>
                          <a:cs typeface="+mn-cs"/>
                        </a:rPr>
                        <a:t>Network construction costs</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indent="0" algn="l" defTabSz="914034" rtl="0" eaLnBrk="1" fontAlgn="ctr" latinLnBrk="0" hangingPunct="1">
                        <a:lnSpc>
                          <a:spcPct val="100000"/>
                        </a:lnSpc>
                        <a:spcAft>
                          <a:spcPts val="0"/>
                        </a:spcAft>
                        <a:buFont typeface="Arial" panose="020B0604020202020204" pitchFamily="34" charset="0"/>
                        <a:buNone/>
                      </a:pPr>
                      <a:r>
                        <a:rPr lang="en-US" sz="1400" kern="1200" dirty="0" smtClean="0">
                          <a:solidFill>
                            <a:schemeClr val="tx1"/>
                          </a:solidFill>
                          <a:latin typeface="Huawei Sans" panose="020C0503030203020204" pitchFamily="34" charset="0"/>
                          <a:ea typeface="+mn-ea"/>
                          <a:cs typeface="+mn-cs"/>
                        </a:rPr>
                        <a:t>Compared with the VXLAN solution from the core layer to the aggregation layer, this solution has higher network construction costs.</a:t>
                      </a:r>
                      <a:endParaRPr lang="en-US"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indent="0" algn="l" defTabSz="914034" rtl="0" eaLnBrk="1" fontAlgn="ctr" latinLnBrk="0" hangingPunct="1">
                        <a:lnSpc>
                          <a:spcPct val="100000"/>
                        </a:lnSpc>
                        <a:spcAft>
                          <a:spcPts val="0"/>
                        </a:spcAft>
                        <a:buFont typeface="Arial" panose="020B0604020202020204" pitchFamily="34" charset="0"/>
                        <a:buNone/>
                      </a:pPr>
                      <a:r>
                        <a:rPr lang="en-US" sz="1400" kern="1200" dirty="0" smtClean="0">
                          <a:solidFill>
                            <a:schemeClr val="tx1"/>
                          </a:solidFill>
                          <a:latin typeface="Huawei Sans" panose="020C0503030203020204" pitchFamily="34" charset="0"/>
                          <a:ea typeface="+mn-ea"/>
                          <a:cs typeface="+mn-cs"/>
                        </a:rPr>
                        <a:t>Compared with the VXLAN solution from the core layer to the access layer, this solution has lower network construction costs.</a:t>
                      </a:r>
                      <a:endParaRPr lang="en-US"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8" name="文本框 127"/>
          <p:cNvSpPr txBox="1"/>
          <p:nvPr/>
        </p:nvSpPr>
        <p:spPr bwMode="gray">
          <a:xfrm>
            <a:off x="6481508" y="2874872"/>
            <a:ext cx="141241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8305318" y="2874872"/>
            <a:ext cx="1412412" cy="523220"/>
          </a:xfrm>
          <a:prstGeom prst="rect">
            <a:avLst/>
          </a:prstGeom>
          <a:noFill/>
        </p:spPr>
        <p:txBody>
          <a:bodyPr wrap="square" rtlCol="0">
            <a:spAutoFit/>
          </a:bodyPr>
          <a:lstStyle/>
          <a:p>
            <a:pPr algn="ctr" fontAlgn="ctr"/>
            <a:r>
              <a:rPr lang="en-US" sz="1400" dirty="0" smtClean="0">
                <a:solidFill>
                  <a:schemeClr val="bg1">
                    <a:lumMod val="50000"/>
                  </a:schemeClr>
                </a:solidFill>
                <a:latin typeface="Huawei Sans" panose="020C0503030203020204" pitchFamily="34" charset="0"/>
              </a:rPr>
              <a:t>VXLAN not supported</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40"/>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42" name="燕尾形 41"/>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0176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Fabric Networking Design: Centralized and Distributed Gateways</a:t>
            </a:r>
            <a:endParaRPr lang="en-US" altLang="zh-CN" dirty="0">
              <a:sym typeface="Huawei Sans" panose="020C0503030203020204" pitchFamily="34" charset="0"/>
            </a:endParaRPr>
          </a:p>
        </p:txBody>
      </p:sp>
      <p:grpSp>
        <p:nvGrpSpPr>
          <p:cNvPr id="4" name="组合 3"/>
          <p:cNvGrpSpPr/>
          <p:nvPr/>
        </p:nvGrpSpPr>
        <p:grpSpPr bwMode="gray">
          <a:xfrm>
            <a:off x="1587694" y="3129209"/>
            <a:ext cx="1330024" cy="574381"/>
            <a:chOff x="6600056" y="4353447"/>
            <a:chExt cx="1296144" cy="833967"/>
          </a:xfrm>
        </p:grpSpPr>
        <p:cxnSp>
          <p:nvCxnSpPr>
            <p:cNvPr id="23" name="直接连接符 22"/>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bwMode="gray">
          <a:xfrm flipV="1">
            <a:off x="5111168" y="3268661"/>
            <a:ext cx="0" cy="43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2238322" y="2271039"/>
            <a:ext cx="2883144" cy="834242"/>
            <a:chOff x="6600056" y="4353447"/>
            <a:chExt cx="1296144" cy="833967"/>
          </a:xfrm>
        </p:grpSpPr>
        <p:cxnSp>
          <p:nvCxnSpPr>
            <p:cNvPr id="21" name="直接连接符 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bwMode="gray">
          <a:xfrm>
            <a:off x="3221506" y="2493532"/>
            <a:ext cx="980220"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3 gateway</a:t>
            </a:r>
            <a:endParaRPr lang="en-US" altLang="zh-CN" sz="12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842469"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4534201" y="4005743"/>
            <a:ext cx="1255736" cy="477039"/>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3467266" y="2067920"/>
            <a:ext cx="458440" cy="375089"/>
          </a:xfrm>
          <a:prstGeom prst="rect">
            <a:avLst/>
          </a:prstGeom>
        </p:spPr>
      </p:pic>
      <p:pic>
        <p:nvPicPr>
          <p:cNvPr id="11" name="图片 87" descr="汇聚交换机.png"/>
          <p:cNvPicPr>
            <a:picLocks noChangeAspect="1"/>
          </p:cNvPicPr>
          <p:nvPr/>
        </p:nvPicPr>
        <p:blipFill>
          <a:blip r:embed="rId4"/>
          <a:stretch>
            <a:fillRect/>
          </a:stretch>
        </p:blipFill>
        <p:spPr bwMode="gray">
          <a:xfrm>
            <a:off x="4883723" y="2951905"/>
            <a:ext cx="458440" cy="375089"/>
          </a:xfrm>
          <a:prstGeom prst="rect">
            <a:avLst/>
          </a:prstGeom>
        </p:spPr>
      </p:pic>
      <p:pic>
        <p:nvPicPr>
          <p:cNvPr id="12" name="图片 87" descr="汇聚交换机.png"/>
          <p:cNvPicPr>
            <a:picLocks noChangeAspect="1"/>
          </p:cNvPicPr>
          <p:nvPr/>
        </p:nvPicPr>
        <p:blipFill>
          <a:blip r:embed="rId4"/>
          <a:stretch>
            <a:fillRect/>
          </a:stretch>
        </p:blipFill>
        <p:spPr bwMode="gray">
          <a:xfrm>
            <a:off x="2023487" y="2951905"/>
            <a:ext cx="458440" cy="375089"/>
          </a:xfrm>
          <a:prstGeom prst="rect">
            <a:avLst/>
          </a:prstGeom>
        </p:spPr>
      </p:pic>
      <p:pic>
        <p:nvPicPr>
          <p:cNvPr id="13" name="图片 11" descr="开放网络-蓝.png"/>
          <p:cNvPicPr>
            <a:picLocks noChangeAspect="1"/>
          </p:cNvPicPr>
          <p:nvPr/>
        </p:nvPicPr>
        <p:blipFill>
          <a:blip r:embed="rId5"/>
          <a:stretch>
            <a:fillRect/>
          </a:stretch>
        </p:blipFill>
        <p:spPr bwMode="gray">
          <a:xfrm>
            <a:off x="1219076" y="3665053"/>
            <a:ext cx="406596" cy="312990"/>
          </a:xfrm>
          <a:prstGeom prst="rect">
            <a:avLst/>
          </a:prstGeom>
        </p:spPr>
      </p:pic>
      <p:sp>
        <p:nvSpPr>
          <p:cNvPr id="14" name="矩形 13"/>
          <p:cNvSpPr/>
          <p:nvPr/>
        </p:nvSpPr>
        <p:spPr bwMode="gray">
          <a:xfrm>
            <a:off x="909818" y="2875073"/>
            <a:ext cx="113180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5132801" y="2885356"/>
            <a:ext cx="113180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2475354"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1" descr="开放网络-蓝.png"/>
          <p:cNvPicPr>
            <a:picLocks noChangeAspect="1"/>
          </p:cNvPicPr>
          <p:nvPr/>
        </p:nvPicPr>
        <p:blipFill>
          <a:blip r:embed="rId5"/>
          <a:stretch>
            <a:fillRect/>
          </a:stretch>
        </p:blipFill>
        <p:spPr bwMode="gray">
          <a:xfrm>
            <a:off x="2889856" y="3665053"/>
            <a:ext cx="406596" cy="312990"/>
          </a:xfrm>
          <a:prstGeom prst="rect">
            <a:avLst/>
          </a:prstGeom>
        </p:spPr>
      </p:pic>
      <p:pic>
        <p:nvPicPr>
          <p:cNvPr id="18" name="图片 11" descr="开放网络-蓝.png"/>
          <p:cNvPicPr>
            <a:picLocks noChangeAspect="1"/>
          </p:cNvPicPr>
          <p:nvPr/>
        </p:nvPicPr>
        <p:blipFill>
          <a:blip r:embed="rId5"/>
          <a:stretch>
            <a:fillRect/>
          </a:stretch>
        </p:blipFill>
        <p:spPr bwMode="gray">
          <a:xfrm>
            <a:off x="4918168" y="3665053"/>
            <a:ext cx="406596" cy="312990"/>
          </a:xfrm>
          <a:prstGeom prst="rect">
            <a:avLst/>
          </a:prstGeom>
        </p:spPr>
      </p:pic>
      <p:sp>
        <p:nvSpPr>
          <p:cNvPr id="19" name="Freeform 61"/>
          <p:cNvSpPr/>
          <p:nvPr/>
        </p:nvSpPr>
        <p:spPr bwMode="gray">
          <a:xfrm>
            <a:off x="1811639" y="2240847"/>
            <a:ext cx="1738407" cy="1441658"/>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Lst>
            <a:ahLst/>
            <a:cxnLst>
              <a:cxn ang="0">
                <a:pos x="connsiteX0" y="connsiteY0"/>
              </a:cxn>
              <a:cxn ang="0">
                <a:pos x="connsiteX1" y="connsiteY1"/>
              </a:cxn>
              <a:cxn ang="0">
                <a:pos x="connsiteX2" y="connsiteY2"/>
              </a:cxn>
            </a:cxnLst>
            <a:rect l="l" t="t" r="r" b="b"/>
            <a:pathLst>
              <a:path w="1578139" h="1581222">
                <a:moveTo>
                  <a:pt x="0" y="1581222"/>
                </a:moveTo>
                <a:cubicBezTo>
                  <a:pt x="756772" y="436494"/>
                  <a:pt x="1375107" y="6675"/>
                  <a:pt x="1559332" y="52"/>
                </a:cubicBezTo>
                <a:cubicBezTo>
                  <a:pt x="1743557" y="-6571"/>
                  <a:pt x="498866" y="624863"/>
                  <a:pt x="1105349" y="1541482"/>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61"/>
          <p:cNvSpPr/>
          <p:nvPr/>
        </p:nvSpPr>
        <p:spPr bwMode="gray">
          <a:xfrm>
            <a:off x="1549269" y="2094120"/>
            <a:ext cx="3456221" cy="1559522"/>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Lst>
            <a:ahLst/>
            <a:cxnLst>
              <a:cxn ang="0">
                <a:pos x="connsiteX0" y="connsiteY0"/>
              </a:cxn>
              <a:cxn ang="0">
                <a:pos x="connsiteX1" y="connsiteY1"/>
              </a:cxn>
            </a:cxnLst>
            <a:rect l="l" t="t" r="r" b="b"/>
            <a:pathLst>
              <a:path w="3137584" h="1763971">
                <a:moveTo>
                  <a:pt x="0" y="1697875"/>
                </a:moveTo>
                <a:cubicBezTo>
                  <a:pt x="1788679" y="-1307982"/>
                  <a:pt x="2925639" y="302081"/>
                  <a:pt x="3137584" y="1763971"/>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ectangle 64"/>
          <p:cNvSpPr/>
          <p:nvPr/>
        </p:nvSpPr>
        <p:spPr bwMode="gray">
          <a:xfrm>
            <a:off x="731838" y="4417693"/>
            <a:ext cx="5321829" cy="1723078"/>
          </a:xfrm>
          <a:prstGeom prst="rect">
            <a:avLst/>
          </a:prstGeom>
        </p:spPr>
        <p:txBody>
          <a:bodyPr wrap="square">
            <a:noAutofit/>
          </a:bodyPr>
          <a:lstStyle/>
          <a:p>
            <a:pPr fontAlgn="ctr">
              <a:lnSpc>
                <a:spcPts val="1600"/>
              </a:lnSpc>
              <a:spcAft>
                <a:spcPts val="600"/>
              </a:spcAft>
            </a:pPr>
            <a:r>
              <a:rPr lang="en-US" sz="1200" dirty="0" smtClean="0">
                <a:latin typeface="Huawei Sans" panose="020C0503030203020204" pitchFamily="34" charset="0"/>
              </a:rPr>
              <a:t>The Layer 3 gateway is deployed on a single device. All inter-subnet traffic is forwarded by the gateway to implement centralized traffic management.</a:t>
            </a:r>
          </a:p>
          <a:p>
            <a:pPr fontAlgn="ctr">
              <a:lnSpc>
                <a:spcPts val="1600"/>
              </a:lnSpc>
              <a:spcAft>
                <a:spcPts val="600"/>
              </a:spcAft>
            </a:pPr>
            <a:r>
              <a:rPr lang="en-US" sz="1200" b="1" dirty="0" smtClean="0">
                <a:latin typeface="Huawei Sans" panose="020C0503030203020204" pitchFamily="34" charset="0"/>
              </a:rPr>
              <a:t>Advantage:</a:t>
            </a:r>
            <a:r>
              <a:rPr lang="en-US" sz="1200" dirty="0" smtClean="0">
                <a:latin typeface="Huawei Sans" panose="020C0503030203020204" pitchFamily="34" charset="0"/>
              </a:rPr>
              <a:t> Inter-subnet traffic is managed in a centralized manner, simplifying gateway deployment and management.</a:t>
            </a:r>
          </a:p>
          <a:p>
            <a:pPr fontAlgn="ctr">
              <a:lnSpc>
                <a:spcPts val="1600"/>
              </a:lnSpc>
              <a:spcAft>
                <a:spcPts val="600"/>
              </a:spcAft>
            </a:pPr>
            <a:r>
              <a:rPr lang="en-US" sz="1200" b="1" dirty="0" smtClean="0">
                <a:latin typeface="Huawei Sans" panose="020C0503030203020204" pitchFamily="34" charset="0"/>
              </a:rPr>
              <a:t>Disadvantage:</a:t>
            </a:r>
            <a:r>
              <a:rPr lang="en-US" sz="1200" dirty="0" smtClean="0">
                <a:latin typeface="Huawei Sans" panose="020C0503030203020204" pitchFamily="34" charset="0"/>
              </a:rPr>
              <a:t> The forwarding path is not optimal.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ectangle 64"/>
          <p:cNvSpPr/>
          <p:nvPr/>
        </p:nvSpPr>
        <p:spPr bwMode="gray">
          <a:xfrm>
            <a:off x="6155981" y="4417693"/>
            <a:ext cx="5304182" cy="1723078"/>
          </a:xfrm>
          <a:prstGeom prst="rect">
            <a:avLst/>
          </a:prstGeom>
        </p:spPr>
        <p:txBody>
          <a:bodyPr wrap="square">
            <a:noAutofit/>
          </a:bodyPr>
          <a:lstStyle/>
          <a:p>
            <a:pPr fontAlgn="ctr">
              <a:lnSpc>
                <a:spcPts val="1600"/>
              </a:lnSpc>
              <a:spcAft>
                <a:spcPts val="600"/>
              </a:spcAft>
            </a:pPr>
            <a:r>
              <a:rPr lang="en-US" sz="1200" dirty="0" smtClean="0">
                <a:latin typeface="Huawei Sans" panose="020C0503030203020204" pitchFamily="34" charset="0"/>
              </a:rPr>
              <a:t>Layer 3 gateways are deployed on multiple devices, and VTEPs function as both Layer 2 and Layer 3 gateways.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Advantage</a:t>
            </a:r>
            <a:r>
              <a:rPr lang="en-US" sz="1200" dirty="0" smtClean="0">
                <a:latin typeface="Huawei Sans" panose="020C0503030203020204" pitchFamily="34" charset="0"/>
              </a:rPr>
              <a:t>: The forwarding path of inter-subnet traffic is optimal.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600"/>
              </a:lnSpc>
              <a:spcAft>
                <a:spcPts val="600"/>
              </a:spcAft>
            </a:pPr>
            <a:r>
              <a:rPr lang="en-US" sz="1200" b="1" dirty="0" smtClean="0">
                <a:latin typeface="Huawei Sans" panose="020C0503030203020204" pitchFamily="34" charset="0"/>
              </a:rPr>
              <a:t>Disadvantage</a:t>
            </a:r>
            <a:r>
              <a:rPr lang="en-US" sz="1200" dirty="0" smtClean="0">
                <a:latin typeface="Huawei Sans" panose="020C0503030203020204" pitchFamily="34" charset="0"/>
              </a:rPr>
              <a:t>: Gateway deployment, fault locating, and network O&amp;M of the distributed gateway networking are more complex than those of the centralized gateway networking. VTEPs need to exchange and maintain host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731838" y="1548632"/>
            <a:ext cx="53218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(recommended)</a:t>
            </a:r>
            <a:endParaRPr lang="en-US" sz="1600" dirty="0">
              <a:solidFill>
                <a:srgbClr val="30B5C5"/>
              </a:solidFill>
              <a:latin typeface="Huawei Sans" panose="020C0503030203020204" pitchFamily="34" charset="0"/>
            </a:endParaRPr>
          </a:p>
        </p:txBody>
      </p:sp>
      <p:sp>
        <p:nvSpPr>
          <p:cNvPr id="28" name="圆角矩形 75"/>
          <p:cNvSpPr/>
          <p:nvPr/>
        </p:nvSpPr>
        <p:spPr bwMode="gray">
          <a:xfrm>
            <a:off x="731838" y="1952592"/>
            <a:ext cx="5321829" cy="4188180"/>
          </a:xfrm>
          <a:prstGeom prst="roundRect">
            <a:avLst>
              <a:gd name="adj" fmla="val 1096"/>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圆角矩形 75"/>
          <p:cNvSpPr/>
          <p:nvPr/>
        </p:nvSpPr>
        <p:spPr bwMode="gray">
          <a:xfrm>
            <a:off x="6155980" y="1548632"/>
            <a:ext cx="530418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a:t>
            </a:r>
            <a:endParaRPr lang="en-US" sz="1600" dirty="0">
              <a:solidFill>
                <a:srgbClr val="30B5C5"/>
              </a:solidFill>
              <a:latin typeface="Huawei Sans" panose="020C0503030203020204" pitchFamily="34" charset="0"/>
            </a:endParaRPr>
          </a:p>
        </p:txBody>
      </p:sp>
      <p:sp>
        <p:nvSpPr>
          <p:cNvPr id="30" name="圆角矩形 75"/>
          <p:cNvSpPr/>
          <p:nvPr/>
        </p:nvSpPr>
        <p:spPr bwMode="gray">
          <a:xfrm>
            <a:off x="6155980" y="1952592"/>
            <a:ext cx="5304183" cy="4188180"/>
          </a:xfrm>
          <a:prstGeom prst="roundRect">
            <a:avLst>
              <a:gd name="adj" fmla="val 838"/>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 name="组合 31"/>
          <p:cNvGrpSpPr/>
          <p:nvPr/>
        </p:nvGrpSpPr>
        <p:grpSpPr bwMode="gray">
          <a:xfrm>
            <a:off x="6893754" y="3129209"/>
            <a:ext cx="1330024" cy="574381"/>
            <a:chOff x="6600056" y="4353447"/>
            <a:chExt cx="1296144" cy="833967"/>
          </a:xfrm>
        </p:grpSpPr>
        <p:cxnSp>
          <p:nvCxnSpPr>
            <p:cNvPr id="50" name="直接连接符 4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3" name="直接连接符 32"/>
          <p:cNvCxnSpPr/>
          <p:nvPr/>
        </p:nvCxnSpPr>
        <p:spPr bwMode="gray">
          <a:xfrm flipV="1">
            <a:off x="10417229" y="3268661"/>
            <a:ext cx="0" cy="43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bwMode="gray">
          <a:xfrm>
            <a:off x="7544383" y="2271039"/>
            <a:ext cx="2883144" cy="834242"/>
            <a:chOff x="6600056" y="4353447"/>
            <a:chExt cx="1296144" cy="833967"/>
          </a:xfrm>
        </p:grpSpPr>
        <p:cxnSp>
          <p:nvCxnSpPr>
            <p:cNvPr id="48" name="直接连接符 4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5" name="图片 86" descr="核心交换机.png"/>
          <p:cNvPicPr>
            <a:picLocks noChangeAspect="1"/>
          </p:cNvPicPr>
          <p:nvPr/>
        </p:nvPicPr>
        <p:blipFill>
          <a:blip r:embed="rId3"/>
          <a:stretch>
            <a:fillRect/>
          </a:stretch>
        </p:blipFill>
        <p:spPr bwMode="gray">
          <a:xfrm>
            <a:off x="8773327" y="2067920"/>
            <a:ext cx="458440" cy="375089"/>
          </a:xfrm>
          <a:prstGeom prst="rect">
            <a:avLst/>
          </a:prstGeom>
        </p:spPr>
      </p:pic>
      <p:pic>
        <p:nvPicPr>
          <p:cNvPr id="36" name="图片 87" descr="汇聚交换机.png"/>
          <p:cNvPicPr>
            <a:picLocks noChangeAspect="1"/>
          </p:cNvPicPr>
          <p:nvPr/>
        </p:nvPicPr>
        <p:blipFill>
          <a:blip r:embed="rId4"/>
          <a:stretch>
            <a:fillRect/>
          </a:stretch>
        </p:blipFill>
        <p:spPr bwMode="gray">
          <a:xfrm>
            <a:off x="10189783" y="2951905"/>
            <a:ext cx="458440" cy="375089"/>
          </a:xfrm>
          <a:prstGeom prst="rect">
            <a:avLst/>
          </a:prstGeom>
        </p:spPr>
      </p:pic>
      <p:pic>
        <p:nvPicPr>
          <p:cNvPr id="37" name="图片 87" descr="汇聚交换机.png"/>
          <p:cNvPicPr>
            <a:picLocks noChangeAspect="1"/>
          </p:cNvPicPr>
          <p:nvPr/>
        </p:nvPicPr>
        <p:blipFill>
          <a:blip r:embed="rId4"/>
          <a:stretch>
            <a:fillRect/>
          </a:stretch>
        </p:blipFill>
        <p:spPr bwMode="gray">
          <a:xfrm>
            <a:off x="7329547" y="2951905"/>
            <a:ext cx="458440" cy="375089"/>
          </a:xfrm>
          <a:prstGeom prst="rect">
            <a:avLst/>
          </a:prstGeom>
        </p:spPr>
      </p:pic>
      <p:pic>
        <p:nvPicPr>
          <p:cNvPr id="38" name="图片 11" descr="开放网络-蓝.png"/>
          <p:cNvPicPr>
            <a:picLocks noChangeAspect="1"/>
          </p:cNvPicPr>
          <p:nvPr/>
        </p:nvPicPr>
        <p:blipFill>
          <a:blip r:embed="rId5"/>
          <a:stretch>
            <a:fillRect/>
          </a:stretch>
        </p:blipFill>
        <p:spPr bwMode="gray">
          <a:xfrm>
            <a:off x="6525136" y="3665053"/>
            <a:ext cx="406596" cy="312990"/>
          </a:xfrm>
          <a:prstGeom prst="rect">
            <a:avLst/>
          </a:prstGeom>
        </p:spPr>
      </p:pic>
      <p:sp>
        <p:nvSpPr>
          <p:cNvPr id="39" name="矩形 38"/>
          <p:cNvSpPr/>
          <p:nvPr/>
        </p:nvSpPr>
        <p:spPr bwMode="gray">
          <a:xfrm>
            <a:off x="6203650" y="2885356"/>
            <a:ext cx="1254104"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11" descr="开放网络-蓝.png"/>
          <p:cNvPicPr>
            <a:picLocks noChangeAspect="1"/>
          </p:cNvPicPr>
          <p:nvPr/>
        </p:nvPicPr>
        <p:blipFill>
          <a:blip r:embed="rId5"/>
          <a:stretch>
            <a:fillRect/>
          </a:stretch>
        </p:blipFill>
        <p:spPr bwMode="gray">
          <a:xfrm>
            <a:off x="8195916" y="3665053"/>
            <a:ext cx="406596" cy="312990"/>
          </a:xfrm>
          <a:prstGeom prst="rect">
            <a:avLst/>
          </a:prstGeom>
        </p:spPr>
      </p:pic>
      <p:pic>
        <p:nvPicPr>
          <p:cNvPr id="41" name="图片 11" descr="开放网络-蓝.png"/>
          <p:cNvPicPr>
            <a:picLocks noChangeAspect="1"/>
          </p:cNvPicPr>
          <p:nvPr/>
        </p:nvPicPr>
        <p:blipFill>
          <a:blip r:embed="rId5"/>
          <a:stretch>
            <a:fillRect/>
          </a:stretch>
        </p:blipFill>
        <p:spPr bwMode="gray">
          <a:xfrm>
            <a:off x="10224229" y="3665053"/>
            <a:ext cx="406596" cy="312990"/>
          </a:xfrm>
          <a:prstGeom prst="rect">
            <a:avLst/>
          </a:prstGeom>
        </p:spPr>
      </p:pic>
      <p:sp>
        <p:nvSpPr>
          <p:cNvPr id="42" name="Freeform 61"/>
          <p:cNvSpPr/>
          <p:nvPr/>
        </p:nvSpPr>
        <p:spPr bwMode="gray">
          <a:xfrm>
            <a:off x="7036643" y="3365895"/>
            <a:ext cx="1055540" cy="335957"/>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 name="connsiteX0" fmla="*/ 0 w 1105349"/>
              <a:gd name="connsiteY0" fmla="*/ 726054 h 726054"/>
              <a:gd name="connsiteX1" fmla="*/ 392550 w 1105349"/>
              <a:gd name="connsiteY1" fmla="*/ 127864 h 726054"/>
              <a:gd name="connsiteX2" fmla="*/ 1105349 w 1105349"/>
              <a:gd name="connsiteY2" fmla="*/ 686314 h 726054"/>
              <a:gd name="connsiteX0" fmla="*/ 0 w 1105349"/>
              <a:gd name="connsiteY0" fmla="*/ 669864 h 669864"/>
              <a:gd name="connsiteX1" fmla="*/ 392550 w 1105349"/>
              <a:gd name="connsiteY1" fmla="*/ 71674 h 669864"/>
              <a:gd name="connsiteX2" fmla="*/ 1105349 w 1105349"/>
              <a:gd name="connsiteY2" fmla="*/ 630124 h 669864"/>
              <a:gd name="connsiteX0" fmla="*/ 0 w 1105349"/>
              <a:gd name="connsiteY0" fmla="*/ 39740 h 39740"/>
              <a:gd name="connsiteX1" fmla="*/ 1105349 w 1105349"/>
              <a:gd name="connsiteY1" fmla="*/ 0 h 39740"/>
              <a:gd name="connsiteX0" fmla="*/ 0 w 865685"/>
              <a:gd name="connsiteY0" fmla="*/ 0 h 5980"/>
              <a:gd name="connsiteX1" fmla="*/ 865685 w 865685"/>
              <a:gd name="connsiteY1" fmla="*/ 5980 h 5980"/>
              <a:gd name="connsiteX0" fmla="*/ 0 w 10850"/>
              <a:gd name="connsiteY0" fmla="*/ 19732 h 19732"/>
              <a:gd name="connsiteX1" fmla="*/ 10850 w 10850"/>
              <a:gd name="connsiteY1" fmla="*/ 0 h 19732"/>
              <a:gd name="connsiteX0" fmla="*/ 0 w 10850"/>
              <a:gd name="connsiteY0" fmla="*/ 372836 h 372836"/>
              <a:gd name="connsiteX1" fmla="*/ 10850 w 10850"/>
              <a:gd name="connsiteY1" fmla="*/ 353104 h 372836"/>
              <a:gd name="connsiteX0" fmla="*/ 0 w 11069"/>
              <a:gd name="connsiteY0" fmla="*/ 366211 h 372000"/>
              <a:gd name="connsiteX1" fmla="*/ 11069 w 11069"/>
              <a:gd name="connsiteY1" fmla="*/ 371963 h 372000"/>
              <a:gd name="connsiteX0" fmla="*/ 0 w 11069"/>
              <a:gd name="connsiteY0" fmla="*/ 610421 h 616173"/>
              <a:gd name="connsiteX1" fmla="*/ 11069 w 11069"/>
              <a:gd name="connsiteY1" fmla="*/ 616173 h 616173"/>
            </a:gdLst>
            <a:ahLst/>
            <a:cxnLst>
              <a:cxn ang="0">
                <a:pos x="connsiteX0" y="connsiteY0"/>
              </a:cxn>
              <a:cxn ang="0">
                <a:pos x="connsiteX1" y="connsiteY1"/>
              </a:cxn>
            </a:cxnLst>
            <a:rect l="l" t="t" r="r" b="b"/>
            <a:pathLst>
              <a:path w="11069" h="616173">
                <a:moveTo>
                  <a:pt x="0" y="610421"/>
                </a:moveTo>
                <a:cubicBezTo>
                  <a:pt x="4783" y="-220151"/>
                  <a:pt x="6359" y="-188503"/>
                  <a:pt x="11069" y="616173"/>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61"/>
          <p:cNvSpPr/>
          <p:nvPr/>
        </p:nvSpPr>
        <p:spPr bwMode="gray">
          <a:xfrm>
            <a:off x="6855330" y="2499148"/>
            <a:ext cx="3456221" cy="1154493"/>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 name="connsiteX0" fmla="*/ 0 w 3137584"/>
              <a:gd name="connsiteY0" fmla="*/ 1793594 h 1859690"/>
              <a:gd name="connsiteX1" fmla="*/ 3137584 w 3137584"/>
              <a:gd name="connsiteY1" fmla="*/ 1859690 h 1859690"/>
            </a:gdLst>
            <a:ahLst/>
            <a:cxnLst>
              <a:cxn ang="0">
                <a:pos x="connsiteX0" y="connsiteY0"/>
              </a:cxn>
              <a:cxn ang="0">
                <a:pos x="connsiteX1" y="connsiteY1"/>
              </a:cxn>
            </a:cxnLst>
            <a:rect l="l" t="t" r="r" b="b"/>
            <a:pathLst>
              <a:path w="3137584" h="1859690">
                <a:moveTo>
                  <a:pt x="0" y="1793594"/>
                </a:moveTo>
                <a:cubicBezTo>
                  <a:pt x="1494356" y="-1436086"/>
                  <a:pt x="2925639" y="397800"/>
                  <a:pt x="3137584" y="1859690"/>
                </a:cubicBezTo>
              </a:path>
            </a:pathLst>
          </a:custGeom>
          <a:noFill/>
          <a:ln w="28575" cap="flat" cmpd="sng" algn="ctr">
            <a:solidFill>
              <a:srgbClr val="30B5C5"/>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10445850" y="2885356"/>
            <a:ext cx="1254104"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155981"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9885609" y="4005743"/>
            <a:ext cx="1255736" cy="477039"/>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7826761" y="4005743"/>
            <a:ext cx="1244835" cy="47289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五边形 51"/>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53" name="燕尾形 52"/>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9803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Large- and Medium-Sized Campus Networks</a:t>
            </a:r>
            <a:endParaRPr lang="en-US" altLang="zh-CN" dirty="0"/>
          </a:p>
        </p:txBody>
      </p:sp>
      <p:sp>
        <p:nvSpPr>
          <p:cNvPr id="4" name="文本占位符 3"/>
          <p:cNvSpPr>
            <a:spLocks noGrp="1"/>
          </p:cNvSpPr>
          <p:nvPr>
            <p:ph type="body" sz="quarter" idx="10"/>
          </p:nvPr>
        </p:nvSpPr>
        <p:spPr bwMode="gray">
          <a:xfrm>
            <a:off x="5190308" y="1278817"/>
            <a:ext cx="6558779" cy="4875042"/>
          </a:xfrm>
        </p:spPr>
        <p:txBody>
          <a:bodyPr/>
          <a:lstStyle/>
          <a:p>
            <a:r>
              <a:rPr lang="en-US" altLang="zh-CN" sz="1600" dirty="0" smtClean="0"/>
              <a:t>Different from the wide area network (WAN) and data center network, a</a:t>
            </a:r>
            <a:r>
              <a:rPr lang="en-US" sz="1600" dirty="0" smtClean="0"/>
              <a:t> campus network typically refers to the internal network of an enterprise or organization. A campus network is built for more efficient running of key enterprise services.</a:t>
            </a:r>
          </a:p>
          <a:p>
            <a:r>
              <a:rPr lang="en-US" sz="1600" dirty="0" smtClean="0"/>
              <a:t>In terms of network scale, campus networks can be classified into large- and medium-sized campus networks as well as small- and medium-sized campus networks. A large- or medium-sized campus network typically has:</a:t>
            </a:r>
            <a:endParaRPr lang="en-US" altLang="zh-CN" sz="1600" dirty="0" smtClean="0"/>
          </a:p>
          <a:p>
            <a:pPr lvl="1"/>
            <a:r>
              <a:rPr lang="en-US" sz="1400" dirty="0" smtClean="0"/>
              <a:t>Over 2,000 end users</a:t>
            </a:r>
          </a:p>
          <a:p>
            <a:pPr lvl="1"/>
            <a:r>
              <a:rPr lang="en-US" sz="1400" dirty="0" smtClean="0"/>
              <a:t>Over 100 network elements (NEs)</a:t>
            </a:r>
          </a:p>
          <a:p>
            <a:r>
              <a:rPr lang="en-US" sz="1600" dirty="0" smtClean="0"/>
              <a:t>Some enterprises have branches dispersed across different areas, and each branch network can be considered a single campus network.</a:t>
            </a:r>
            <a:endParaRPr lang="en-US" sz="1600" dirty="0"/>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7552" y="1866900"/>
            <a:ext cx="3905599" cy="2585934"/>
          </a:xfrm>
          <a:prstGeom prst="roundRect">
            <a:avLst>
              <a:gd name="adj" fmla="val 8487"/>
            </a:avLst>
          </a:prstGeom>
        </p:spPr>
      </p:pic>
    </p:spTree>
    <p:extLst>
      <p:ext uri="{BB962C8B-B14F-4D97-AF65-F5344CB8AC3E}">
        <p14:creationId xmlns:p14="http://schemas.microsoft.com/office/powerpoint/2010/main" val="27752254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Fabric Networking Design: Gateway Solution Selection</a:t>
            </a:r>
            <a:endParaRPr lang="en-US" altLang="zh-CN" dirty="0">
              <a:sym typeface="Huawei Sans" panose="020C0503030203020204" pitchFamily="34" charset="0"/>
            </a:endParaRPr>
          </a:p>
        </p:txBody>
      </p:sp>
      <p:graphicFrame>
        <p:nvGraphicFramePr>
          <p:cNvPr id="5" name="表格 4"/>
          <p:cNvGraphicFramePr>
            <a:graphicFrameLocks noGrp="1"/>
          </p:cNvGraphicFramePr>
          <p:nvPr>
            <p:extLst/>
          </p:nvPr>
        </p:nvGraphicFramePr>
        <p:xfrm>
          <a:off x="615013" y="3486734"/>
          <a:ext cx="10961975" cy="2651760"/>
        </p:xfrm>
        <a:graphic>
          <a:graphicData uri="http://schemas.openxmlformats.org/drawingml/2006/table">
            <a:tbl>
              <a:tblPr/>
              <a:tblGrid>
                <a:gridCol w="1259507"/>
                <a:gridCol w="4443984"/>
                <a:gridCol w="5258484"/>
              </a:tblGrid>
              <a:tr h="126884">
                <a:tc>
                  <a:txBody>
                    <a:bodyPr/>
                    <a:lstStyle/>
                    <a:p>
                      <a:pPr algn="ctr" fontAlgn="ctr"/>
                      <a:r>
                        <a:rPr lang="en-US" sz="1200" b="1" dirty="0" smtClean="0">
                          <a:latin typeface="Huawei Sans" panose="020C0503030203020204" pitchFamily="34" charset="0"/>
                        </a:rPr>
                        <a:t>Item</a:t>
                      </a:r>
                      <a:endParaRPr lang="en-US"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Centralized Gateway</a:t>
                      </a:r>
                      <a:endParaRPr lang="en-US" sz="12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Distributed Gateway</a:t>
                      </a:r>
                      <a:endParaRPr lang="en-US"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11473">
                <a:tc>
                  <a:txBody>
                    <a:bodyPr/>
                    <a:lstStyle/>
                    <a:p>
                      <a:pPr marL="0" algn="ctr" defTabSz="914034" rtl="0" eaLnBrk="1" fontAlgn="ctr" latinLnBrk="0" hangingPunct="1">
                        <a:lnSpc>
                          <a:spcPct val="100000"/>
                        </a:lnSpc>
                      </a:pPr>
                      <a:r>
                        <a:rPr lang="en-US" sz="1200" dirty="0" smtClean="0">
                          <a:solidFill>
                            <a:schemeClr val="tx1"/>
                          </a:solidFill>
                          <a:latin typeface="Huawei Sans" panose="020C0503030203020204" pitchFamily="34" charset="0"/>
                        </a:rPr>
                        <a:t>User gateway location</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Border</a:t>
                      </a:r>
                      <a:endParaRPr lang="en-US" sz="1200" dirty="0">
                        <a:solidFill>
                          <a:schemeClr val="tx1"/>
                        </a:solidFill>
                        <a:latin typeface="Huawei Sans" panose="020C0503030203020204" pitchFamily="34" charset="0"/>
                      </a:endParaRPr>
                    </a:p>
                  </a:txBody>
                  <a:tcPr anchor="ct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Edge</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11473">
                <a:tc>
                  <a:txBody>
                    <a:bodyPr/>
                    <a:lstStyle/>
                    <a:p>
                      <a:pPr marL="0" algn="ctr" defTabSz="914034" rtl="0" eaLnBrk="1" fontAlgn="ctr" latinLnBrk="0" hangingPunct="1">
                        <a:lnSpc>
                          <a:spcPct val="100000"/>
                        </a:lnSpc>
                      </a:pPr>
                      <a:r>
                        <a:rPr lang="en-US" sz="1200" dirty="0" smtClean="0">
                          <a:solidFill>
                            <a:schemeClr val="tx1"/>
                          </a:solidFill>
                          <a:latin typeface="Huawei Sans" panose="020C0503030203020204" pitchFamily="34" charset="0"/>
                        </a:rPr>
                        <a:t>Recommended edge location</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Aggregation switch</a:t>
                      </a:r>
                      <a:endParaRPr lang="en-US" sz="1200" dirty="0">
                        <a:solidFill>
                          <a:schemeClr val="tx1"/>
                        </a:solidFill>
                        <a:latin typeface="Huawei Sans" panose="020C0503030203020204" pitchFamily="34" charset="0"/>
                      </a:endParaRPr>
                    </a:p>
                  </a:txBody>
                  <a:tcPr anchor="ct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Aggregation switch</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80651">
                <a:tc>
                  <a:txBody>
                    <a:bodyPr/>
                    <a:lstStyle/>
                    <a:p>
                      <a:pPr marL="0" algn="ctr" defTabSz="914034" rtl="0" eaLnBrk="1" fontAlgn="ctr" latinLnBrk="0" hangingPunct="1">
                        <a:lnSpc>
                          <a:spcPct val="100000"/>
                        </a:lnSpc>
                      </a:pPr>
                      <a:r>
                        <a:rPr lang="en-US" sz="1200" dirty="0" smtClean="0">
                          <a:solidFill>
                            <a:schemeClr val="tx1"/>
                          </a:solidFill>
                          <a:latin typeface="Huawei Sans" panose="020C0503030203020204" pitchFamily="34" charset="0"/>
                        </a:rPr>
                        <a:t>O&amp;M deployment</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The border node functions as the gateway of all users, and the native AC function is typically enabled on the border node to support wireless services.</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Multiple edge nodes function as user gateways. This ensures that only part of the network is affected upon the failure of one gateway and facilitates network expansion. The native AC function is enabled on the border node to support wireless services.</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96062">
                <a:tc>
                  <a:txBody>
                    <a:bodyPr/>
                    <a:lstStyle/>
                    <a:p>
                      <a:pPr marL="0" algn="ctr" defTabSz="914034" rtl="0" eaLnBrk="1" fontAlgn="ctr" latinLnBrk="0" hangingPunct="1">
                        <a:lnSpc>
                          <a:spcPct val="100000"/>
                        </a:lnSpc>
                      </a:pPr>
                      <a:r>
                        <a:rPr lang="en-US" sz="1200" dirty="0" smtClean="0">
                          <a:solidFill>
                            <a:schemeClr val="tx1"/>
                          </a:solidFill>
                          <a:latin typeface="Huawei Sans" panose="020C0503030203020204" pitchFamily="34" charset="0"/>
                        </a:rPr>
                        <a:t>Terminal scale</a:t>
                      </a:r>
                      <a:endParaRPr 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 50000 (calculated based on the number and specifications of centralized gateways). This solution is recommended when the number of terminals does not exceed 50000. </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rPr>
                        <a:t>≤ 100000 (calculated based on the number and specifications of distributed gateways). This solution is recommended when the number of terminals exceeds 50000. </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1" name="任意多边形 40"/>
          <p:cNvSpPr/>
          <p:nvPr/>
        </p:nvSpPr>
        <p:spPr bwMode="gray">
          <a:xfrm>
            <a:off x="9851715" y="2205899"/>
            <a:ext cx="632712" cy="673750"/>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27189" y="25390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Straight Connector 166"/>
          <p:cNvCxnSpPr/>
          <p:nvPr/>
        </p:nvCxnSpPr>
        <p:spPr bwMode="gray">
          <a:xfrm flipH="1">
            <a:off x="9832878" y="2994336"/>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105" descr="AP.png"/>
          <p:cNvPicPr>
            <a:picLocks noChangeAspect="1"/>
          </p:cNvPicPr>
          <p:nvPr/>
        </p:nvPicPr>
        <p:blipFill>
          <a:blip r:embed="rId3" cstate="print"/>
          <a:stretch>
            <a:fillRect/>
          </a:stretch>
        </p:blipFill>
        <p:spPr bwMode="gray">
          <a:xfrm>
            <a:off x="10288906" y="2843452"/>
            <a:ext cx="368827" cy="301768"/>
          </a:xfrm>
          <a:prstGeom prst="rect">
            <a:avLst/>
          </a:prstGeom>
        </p:spPr>
      </p:pic>
      <p:sp>
        <p:nvSpPr>
          <p:cNvPr id="47" name="圆角矩形 46"/>
          <p:cNvSpPr/>
          <p:nvPr/>
        </p:nvSpPr>
        <p:spPr bwMode="gray">
          <a:xfrm>
            <a:off x="2994262" y="1328174"/>
            <a:ext cx="2450574" cy="839808"/>
          </a:xfrm>
          <a:prstGeom prst="roundRect">
            <a:avLst>
              <a:gd name="adj" fmla="val 4971"/>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6"/>
          <p:cNvCxnSpPr/>
          <p:nvPr/>
        </p:nvCxnSpPr>
        <p:spPr bwMode="gray">
          <a:xfrm flipH="1">
            <a:off x="5229880" y="2994336"/>
            <a:ext cx="50935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6"/>
          <p:cNvCxnSpPr/>
          <p:nvPr/>
        </p:nvCxnSpPr>
        <p:spPr bwMode="gray">
          <a:xfrm>
            <a:off x="5112127" y="2167982"/>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66"/>
          <p:cNvCxnSpPr/>
          <p:nvPr/>
        </p:nvCxnSpPr>
        <p:spPr bwMode="gray">
          <a:xfrm>
            <a:off x="3326970" y="2167982"/>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oup 165"/>
          <p:cNvGrpSpPr/>
          <p:nvPr/>
        </p:nvGrpSpPr>
        <p:grpSpPr bwMode="gray">
          <a:xfrm rot="10800000">
            <a:off x="3229873" y="1288701"/>
            <a:ext cx="1987662" cy="998820"/>
            <a:chOff x="-1233037" y="914446"/>
            <a:chExt cx="1573823" cy="778776"/>
          </a:xfrm>
        </p:grpSpPr>
        <p:cxnSp>
          <p:nvCxnSpPr>
            <p:cNvPr id="52"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54" name="图片 86" descr="核心交换机.png"/>
          <p:cNvPicPr>
            <a:picLocks noChangeAspect="1"/>
          </p:cNvPicPr>
          <p:nvPr/>
        </p:nvPicPr>
        <p:blipFill>
          <a:blip r:embed="rId4"/>
          <a:stretch>
            <a:fillRect/>
          </a:stretch>
        </p:blipFill>
        <p:spPr bwMode="gray">
          <a:xfrm>
            <a:off x="4034266" y="1167258"/>
            <a:ext cx="378876" cy="309991"/>
          </a:xfrm>
          <a:prstGeom prst="rect">
            <a:avLst/>
          </a:prstGeom>
        </p:spPr>
      </p:pic>
      <p:pic>
        <p:nvPicPr>
          <p:cNvPr id="55" name="图片 87" descr="汇聚交换机.png"/>
          <p:cNvPicPr>
            <a:picLocks noChangeAspect="1"/>
          </p:cNvPicPr>
          <p:nvPr/>
        </p:nvPicPr>
        <p:blipFill>
          <a:blip r:embed="rId5"/>
          <a:stretch>
            <a:fillRect/>
          </a:stretch>
        </p:blipFill>
        <p:spPr bwMode="gray">
          <a:xfrm>
            <a:off x="3145843" y="1994059"/>
            <a:ext cx="378876" cy="309991"/>
          </a:xfrm>
          <a:prstGeom prst="rect">
            <a:avLst/>
          </a:prstGeom>
        </p:spPr>
      </p:pic>
      <p:pic>
        <p:nvPicPr>
          <p:cNvPr id="56" name="图片 87" descr="汇聚交换机.png"/>
          <p:cNvPicPr>
            <a:picLocks noChangeAspect="1"/>
          </p:cNvPicPr>
          <p:nvPr/>
        </p:nvPicPr>
        <p:blipFill>
          <a:blip r:embed="rId5"/>
          <a:stretch>
            <a:fillRect/>
          </a:stretch>
        </p:blipFill>
        <p:spPr bwMode="gray">
          <a:xfrm>
            <a:off x="4922689" y="1994059"/>
            <a:ext cx="378876" cy="309991"/>
          </a:xfrm>
          <a:prstGeom prst="rect">
            <a:avLst/>
          </a:prstGeom>
        </p:spPr>
      </p:pic>
      <p:pic>
        <p:nvPicPr>
          <p:cNvPr id="57" name="图片 76" descr="接入交换机.png"/>
          <p:cNvPicPr>
            <a:picLocks noChangeAspect="1"/>
          </p:cNvPicPr>
          <p:nvPr/>
        </p:nvPicPr>
        <p:blipFill>
          <a:blip r:embed="rId6" cstate="print"/>
          <a:stretch>
            <a:fillRect/>
          </a:stretch>
        </p:blipFill>
        <p:spPr bwMode="gray">
          <a:xfrm>
            <a:off x="3155892" y="2843452"/>
            <a:ext cx="368827" cy="301768"/>
          </a:xfrm>
          <a:prstGeom prst="rect">
            <a:avLst/>
          </a:prstGeom>
        </p:spPr>
      </p:pic>
      <p:pic>
        <p:nvPicPr>
          <p:cNvPr id="58" name="图片 76" descr="接入交换机.png"/>
          <p:cNvPicPr>
            <a:picLocks noChangeAspect="1"/>
          </p:cNvPicPr>
          <p:nvPr/>
        </p:nvPicPr>
        <p:blipFill>
          <a:blip r:embed="rId6" cstate="print"/>
          <a:stretch>
            <a:fillRect/>
          </a:stretch>
        </p:blipFill>
        <p:spPr bwMode="gray">
          <a:xfrm>
            <a:off x="4927714" y="2843452"/>
            <a:ext cx="368827" cy="301768"/>
          </a:xfrm>
          <a:prstGeom prst="rect">
            <a:avLst/>
          </a:prstGeom>
        </p:spPr>
      </p:pic>
      <p:sp>
        <p:nvSpPr>
          <p:cNvPr id="59" name="文本框 58"/>
          <p:cNvSpPr txBox="1"/>
          <p:nvPr/>
        </p:nvSpPr>
        <p:spPr bwMode="gray">
          <a:xfrm>
            <a:off x="808074" y="1200250"/>
            <a:ext cx="896399" cy="276999"/>
          </a:xfrm>
          <a:prstGeom prst="rect">
            <a:avLst/>
          </a:prstGeom>
          <a:noFill/>
        </p:spPr>
        <p:txBody>
          <a:bodyPr wrap="none" rtlCol="0">
            <a:spAutoFit/>
          </a:bodyPr>
          <a:lstStyle/>
          <a:p>
            <a:pPr fontAlgn="ctr"/>
            <a:r>
              <a:rPr lang="en-US" sz="1200" dirty="0" smtClean="0">
                <a:latin typeface="Huawei Sans" panose="020C0503030203020204" pitchFamily="34" charset="0"/>
              </a:rPr>
              <a:t>Core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808074" y="2010555"/>
            <a:ext cx="1436612"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808074" y="2855837"/>
            <a:ext cx="1029449"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layer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3831425" y="1681449"/>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sp>
        <p:nvSpPr>
          <p:cNvPr id="63" name="圆角矩形 62"/>
          <p:cNvSpPr/>
          <p:nvPr/>
        </p:nvSpPr>
        <p:spPr bwMode="gray">
          <a:xfrm>
            <a:off x="7637700" y="1328173"/>
            <a:ext cx="2450574" cy="839809"/>
          </a:xfrm>
          <a:prstGeom prst="roundRect">
            <a:avLst>
              <a:gd name="adj" fmla="val 9269"/>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bwMode="gray">
          <a:xfrm>
            <a:off x="9755565" y="2167982"/>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a:off x="7970408" y="2167982"/>
            <a:ext cx="0" cy="7749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7873311" y="1288701"/>
            <a:ext cx="1987662" cy="99882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4"/>
          <a:stretch>
            <a:fillRect/>
          </a:stretch>
        </p:blipFill>
        <p:spPr bwMode="gray">
          <a:xfrm>
            <a:off x="8677704" y="1167258"/>
            <a:ext cx="378876" cy="309991"/>
          </a:xfrm>
          <a:prstGeom prst="rect">
            <a:avLst/>
          </a:prstGeom>
        </p:spPr>
      </p:pic>
      <p:pic>
        <p:nvPicPr>
          <p:cNvPr id="70" name="图片 87" descr="汇聚交换机.png"/>
          <p:cNvPicPr>
            <a:picLocks noChangeAspect="1"/>
          </p:cNvPicPr>
          <p:nvPr/>
        </p:nvPicPr>
        <p:blipFill>
          <a:blip r:embed="rId5"/>
          <a:stretch>
            <a:fillRect/>
          </a:stretch>
        </p:blipFill>
        <p:spPr bwMode="gray">
          <a:xfrm>
            <a:off x="7789281" y="1994059"/>
            <a:ext cx="378876" cy="309991"/>
          </a:xfrm>
          <a:prstGeom prst="rect">
            <a:avLst/>
          </a:prstGeom>
        </p:spPr>
      </p:pic>
      <p:pic>
        <p:nvPicPr>
          <p:cNvPr id="71" name="图片 87" descr="汇聚交换机.png"/>
          <p:cNvPicPr>
            <a:picLocks noChangeAspect="1"/>
          </p:cNvPicPr>
          <p:nvPr/>
        </p:nvPicPr>
        <p:blipFill>
          <a:blip r:embed="rId5"/>
          <a:stretch>
            <a:fillRect/>
          </a:stretch>
        </p:blipFill>
        <p:spPr bwMode="gray">
          <a:xfrm>
            <a:off x="9566127" y="1994059"/>
            <a:ext cx="378876" cy="309991"/>
          </a:xfrm>
          <a:prstGeom prst="rect">
            <a:avLst/>
          </a:prstGeom>
        </p:spPr>
      </p:pic>
      <p:pic>
        <p:nvPicPr>
          <p:cNvPr id="72" name="图片 76" descr="接入交换机.png"/>
          <p:cNvPicPr>
            <a:picLocks noChangeAspect="1"/>
          </p:cNvPicPr>
          <p:nvPr/>
        </p:nvPicPr>
        <p:blipFill>
          <a:blip r:embed="rId6" cstate="print"/>
          <a:stretch>
            <a:fillRect/>
          </a:stretch>
        </p:blipFill>
        <p:spPr bwMode="gray">
          <a:xfrm>
            <a:off x="7799330" y="2843452"/>
            <a:ext cx="368827" cy="301768"/>
          </a:xfrm>
          <a:prstGeom prst="rect">
            <a:avLst/>
          </a:prstGeom>
        </p:spPr>
      </p:pic>
      <p:pic>
        <p:nvPicPr>
          <p:cNvPr id="73" name="图片 76" descr="接入交换机.png"/>
          <p:cNvPicPr>
            <a:picLocks noChangeAspect="1"/>
          </p:cNvPicPr>
          <p:nvPr/>
        </p:nvPicPr>
        <p:blipFill>
          <a:blip r:embed="rId6" cstate="print"/>
          <a:stretch>
            <a:fillRect/>
          </a:stretch>
        </p:blipFill>
        <p:spPr bwMode="gray">
          <a:xfrm>
            <a:off x="9571152" y="2843452"/>
            <a:ext cx="368827" cy="301768"/>
          </a:xfrm>
          <a:prstGeom prst="rect">
            <a:avLst/>
          </a:prstGeom>
        </p:spPr>
      </p:pic>
      <p:sp>
        <p:nvSpPr>
          <p:cNvPr id="74" name="文本框 73"/>
          <p:cNvSpPr txBox="1"/>
          <p:nvPr/>
        </p:nvSpPr>
        <p:spPr bwMode="gray">
          <a:xfrm>
            <a:off x="8474863" y="1681449"/>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pic>
        <p:nvPicPr>
          <p:cNvPr id="75" name="图片 105" descr="AP.png"/>
          <p:cNvPicPr>
            <a:picLocks noChangeAspect="1"/>
          </p:cNvPicPr>
          <p:nvPr/>
        </p:nvPicPr>
        <p:blipFill>
          <a:blip r:embed="rId3" cstate="print"/>
          <a:stretch>
            <a:fillRect/>
          </a:stretch>
        </p:blipFill>
        <p:spPr bwMode="gray">
          <a:xfrm>
            <a:off x="5685908" y="2843452"/>
            <a:ext cx="368827" cy="301768"/>
          </a:xfrm>
          <a:prstGeom prst="rect">
            <a:avLst/>
          </a:prstGeom>
        </p:spPr>
      </p:pic>
      <p:sp>
        <p:nvSpPr>
          <p:cNvPr id="76" name="任意多边形 75"/>
          <p:cNvSpPr/>
          <p:nvPr/>
        </p:nvSpPr>
        <p:spPr bwMode="gray">
          <a:xfrm>
            <a:off x="4457700" y="1388015"/>
            <a:ext cx="1454727" cy="1467821"/>
          </a:xfrm>
          <a:custGeom>
            <a:avLst/>
            <a:gdLst>
              <a:gd name="connsiteX0" fmla="*/ 0 w 1517072"/>
              <a:gd name="connsiteY0" fmla="*/ 0 h 1153391"/>
              <a:gd name="connsiteX1" fmla="*/ 1517072 w 1517072"/>
              <a:gd name="connsiteY1" fmla="*/ 1153391 h 1153391"/>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 name="connsiteX0" fmla="*/ 0 w 1454727"/>
              <a:gd name="connsiteY0" fmla="*/ 0 h 1143000"/>
              <a:gd name="connsiteX1" fmla="*/ 1454727 w 1454727"/>
              <a:gd name="connsiteY1" fmla="*/ 1143000 h 1143000"/>
            </a:gdLst>
            <a:ahLst/>
            <a:cxnLst>
              <a:cxn ang="0">
                <a:pos x="connsiteX0" y="connsiteY0"/>
              </a:cxn>
              <a:cxn ang="0">
                <a:pos x="connsiteX1" y="connsiteY1"/>
              </a:cxn>
            </a:cxnLst>
            <a:rect l="l" t="t" r="r" b="b"/>
            <a:pathLst>
              <a:path w="1454727" h="1143000">
                <a:moveTo>
                  <a:pt x="0" y="0"/>
                </a:moveTo>
                <a:cubicBezTo>
                  <a:pt x="1160318" y="121227"/>
                  <a:pt x="1364672" y="668482"/>
                  <a:pt x="1454727" y="1143000"/>
                </a:cubicBez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561537" y="1712227"/>
            <a:ext cx="83869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CAPWAP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10238387" y="2179618"/>
            <a:ext cx="83869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CAPWAP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6718563" y="2763503"/>
            <a:ext cx="1304670"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VXLAN not supported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8517084" y="2757518"/>
            <a:ext cx="1287720"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VXLAN not supported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五边形 43"/>
          <p:cNvSpPr/>
          <p:nvPr/>
        </p:nvSpPr>
        <p:spPr bwMode="gray">
          <a:xfrm>
            <a:off x="9303936"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81" name="燕尾形 80"/>
          <p:cNvSpPr/>
          <p:nvPr/>
        </p:nvSpPr>
        <p:spPr bwMode="gray">
          <a:xfrm>
            <a:off x="10309275"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2057600" y="2763503"/>
            <a:ext cx="1304670"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VXLAN not supported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3856121" y="2757518"/>
            <a:ext cx="1287720" cy="461665"/>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VXLAN not supported</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712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Fabric Node Design: Single-Border Networking</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5726734" y="1052514"/>
            <a:ext cx="6022353" cy="5031554"/>
          </a:xfrm>
        </p:spPr>
        <p:txBody>
          <a:bodyPr/>
          <a:lstStyle/>
          <a:p>
            <a:pPr>
              <a:lnSpc>
                <a:spcPct val="110000"/>
              </a:lnSpc>
            </a:pPr>
            <a:r>
              <a:rPr lang="en-US" sz="1400" dirty="0" smtClean="0"/>
              <a:t>Core layer design:</a:t>
            </a:r>
          </a:p>
          <a:p>
            <a:pPr lvl="1">
              <a:lnSpc>
                <a:spcPct val="110000"/>
              </a:lnSpc>
            </a:pPr>
            <a:r>
              <a:rPr lang="en-US" sz="1200" dirty="0" smtClean="0"/>
              <a:t>Deploy a cluster of core switches or a single core switch. It is recommended that large-capacity modular switches set up a cluster and S12700E series switches be used as core switches.</a:t>
            </a:r>
          </a:p>
          <a:p>
            <a:pPr lvl="1">
              <a:lnSpc>
                <a:spcPct val="110000"/>
              </a:lnSpc>
            </a:pPr>
            <a:r>
              <a:rPr lang="en-US" sz="1200" dirty="0" smtClean="0"/>
              <a:t>It is recommended that ENP cards be used for interconnection with aggregation switches and that Eth-Trunk be deployed.</a:t>
            </a:r>
          </a:p>
          <a:p>
            <a:pPr>
              <a:lnSpc>
                <a:spcPct val="110000"/>
              </a:lnSpc>
            </a:pPr>
            <a:r>
              <a:rPr lang="en-US" sz="1400" dirty="0" smtClean="0"/>
              <a:t>Aggregation layer design:</a:t>
            </a:r>
          </a:p>
          <a:p>
            <a:pPr lvl="1">
              <a:lnSpc>
                <a:spcPct val="110000"/>
              </a:lnSpc>
            </a:pPr>
            <a:r>
              <a:rPr lang="en-US" sz="1200" dirty="0" smtClean="0"/>
              <a:t>Deploy a stack of aggregation switches or a single aggregation switch. It is recommended that a cluster of modular switches or a stack of fixed switches be deployed. Large-capacity switches (S12700E or S6700 series switches) are recommended.</a:t>
            </a:r>
          </a:p>
          <a:p>
            <a:pPr lvl="1">
              <a:lnSpc>
                <a:spcPct val="110000"/>
              </a:lnSpc>
            </a:pPr>
            <a:r>
              <a:rPr lang="en-US" sz="1200" dirty="0" smtClean="0"/>
              <a:t>Eth-Trunk is recommended for interconnection with the core layer and access layer.</a:t>
            </a:r>
          </a:p>
          <a:p>
            <a:pPr>
              <a:lnSpc>
                <a:spcPct val="110000"/>
              </a:lnSpc>
            </a:pPr>
            <a:r>
              <a:rPr lang="en-US" sz="1400" dirty="0" smtClean="0"/>
              <a:t>Access layer design:</a:t>
            </a:r>
          </a:p>
          <a:p>
            <a:pPr lvl="1">
              <a:lnSpc>
                <a:spcPct val="110000"/>
              </a:lnSpc>
            </a:pPr>
            <a:r>
              <a:rPr lang="en-US" sz="1200" dirty="0" smtClean="0"/>
              <a:t>Wired access node: Each node can be a stack or a single device.</a:t>
            </a:r>
          </a:p>
          <a:p>
            <a:pPr lvl="1">
              <a:lnSpc>
                <a:spcPct val="110000"/>
              </a:lnSpc>
            </a:pPr>
            <a:r>
              <a:rPr lang="en-US" sz="1200" dirty="0" smtClean="0"/>
              <a:t>Wireless access node: Fit AP</a:t>
            </a:r>
          </a:p>
          <a:p>
            <a:pPr>
              <a:lnSpc>
                <a:spcPct val="110000"/>
              </a:lnSpc>
            </a:pPr>
            <a:r>
              <a:rPr lang="en-US" sz="1400" dirty="0" smtClean="0"/>
              <a:t>Server zone design:</a:t>
            </a:r>
          </a:p>
          <a:p>
            <a:pPr lvl="1">
              <a:lnSpc>
                <a:spcPct val="110000"/>
              </a:lnSpc>
            </a:pPr>
            <a:r>
              <a:rPr lang="en-US" sz="1200" dirty="0" smtClean="0"/>
              <a:t>It is recommended that iMaster NCE-Campus, analyzer, and DHCP server be connected to the campus network through switches in the server zone.</a:t>
            </a:r>
            <a:endParaRPr lang="en-US" altLang="zh-CN" sz="1200" dirty="0">
              <a:sym typeface="Huawei Sans" panose="020C0503030203020204" pitchFamily="34" charset="0"/>
            </a:endParaRPr>
          </a:p>
        </p:txBody>
      </p:sp>
      <p:sp>
        <p:nvSpPr>
          <p:cNvPr id="70" name="圆角矩形 69"/>
          <p:cNvSpPr/>
          <p:nvPr/>
        </p:nvSpPr>
        <p:spPr bwMode="gray">
          <a:xfrm>
            <a:off x="3996770" y="1164259"/>
            <a:ext cx="1798708"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a:stCxn id="86" idx="0"/>
            <a:endCxn id="80" idx="2"/>
          </p:cNvCxnSpPr>
          <p:nvPr/>
        </p:nvCxnSpPr>
        <p:spPr bwMode="gray">
          <a:xfrm flipH="1" flipV="1">
            <a:off x="1872762" y="2073219"/>
            <a:ext cx="1045983"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81" idx="2"/>
            <a:endCxn id="82" idx="0"/>
          </p:cNvCxnSpPr>
          <p:nvPr/>
        </p:nvCxnSpPr>
        <p:spPr bwMode="gray">
          <a:xfrm>
            <a:off x="4588897" y="4002239"/>
            <a:ext cx="0" cy="7476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4" name="Group 165"/>
          <p:cNvGrpSpPr/>
          <p:nvPr/>
        </p:nvGrpSpPr>
        <p:grpSpPr bwMode="gray">
          <a:xfrm rot="10800000" flipV="1">
            <a:off x="1832761" y="3940219"/>
            <a:ext cx="715186" cy="1093839"/>
            <a:chOff x="-1233037" y="914446"/>
            <a:chExt cx="1573823" cy="778776"/>
          </a:xfrm>
        </p:grpSpPr>
        <p:cxnSp>
          <p:nvCxnSpPr>
            <p:cNvPr id="75"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77" name="图片 87" descr="汇聚交换机.png"/>
          <p:cNvPicPr>
            <a:picLocks noChangeAspect="1"/>
          </p:cNvPicPr>
          <p:nvPr/>
        </p:nvPicPr>
        <p:blipFill>
          <a:blip r:embed="rId3"/>
          <a:stretch>
            <a:fillRect/>
          </a:stretch>
        </p:blipFill>
        <p:spPr bwMode="gray">
          <a:xfrm>
            <a:off x="2332731" y="3699942"/>
            <a:ext cx="369473" cy="302297"/>
          </a:xfrm>
          <a:prstGeom prst="rect">
            <a:avLst/>
          </a:prstGeom>
        </p:spPr>
      </p:pic>
      <p:pic>
        <p:nvPicPr>
          <p:cNvPr id="78" name="图片 76" descr="接入交换机.png"/>
          <p:cNvPicPr>
            <a:picLocks noChangeAspect="1"/>
          </p:cNvPicPr>
          <p:nvPr/>
        </p:nvPicPr>
        <p:blipFill>
          <a:blip r:embed="rId4"/>
          <a:stretch>
            <a:fillRect/>
          </a:stretch>
        </p:blipFill>
        <p:spPr bwMode="gray">
          <a:xfrm>
            <a:off x="2003895" y="4749928"/>
            <a:ext cx="369473" cy="302297"/>
          </a:xfrm>
          <a:prstGeom prst="rect">
            <a:avLst/>
          </a:prstGeom>
        </p:spPr>
      </p:pic>
      <p:pic>
        <p:nvPicPr>
          <p:cNvPr id="8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733966" y="1846099"/>
            <a:ext cx="277591" cy="227120"/>
          </a:xfrm>
          <a:prstGeom prst="rect">
            <a:avLst/>
          </a:prstGeom>
        </p:spPr>
      </p:pic>
      <p:pic>
        <p:nvPicPr>
          <p:cNvPr id="81" name="图片 87" descr="汇聚交换机.png"/>
          <p:cNvPicPr>
            <a:picLocks noChangeAspect="1"/>
          </p:cNvPicPr>
          <p:nvPr/>
        </p:nvPicPr>
        <p:blipFill>
          <a:blip r:embed="rId3"/>
          <a:stretch>
            <a:fillRect/>
          </a:stretch>
        </p:blipFill>
        <p:spPr bwMode="gray">
          <a:xfrm>
            <a:off x="4404160" y="3699942"/>
            <a:ext cx="369473" cy="302297"/>
          </a:xfrm>
          <a:prstGeom prst="rect">
            <a:avLst/>
          </a:prstGeom>
        </p:spPr>
      </p:pic>
      <p:pic>
        <p:nvPicPr>
          <p:cNvPr id="82" name="图片 76" descr="接入交换机.png"/>
          <p:cNvPicPr>
            <a:picLocks noChangeAspect="1"/>
          </p:cNvPicPr>
          <p:nvPr/>
        </p:nvPicPr>
        <p:blipFill>
          <a:blip r:embed="rId4"/>
          <a:stretch>
            <a:fillRect/>
          </a:stretch>
        </p:blipFill>
        <p:spPr bwMode="gray">
          <a:xfrm>
            <a:off x="4404160" y="4749928"/>
            <a:ext cx="369473" cy="302297"/>
          </a:xfrm>
          <a:prstGeom prst="rect">
            <a:avLst/>
          </a:prstGeom>
        </p:spPr>
      </p:pic>
      <p:pic>
        <p:nvPicPr>
          <p:cNvPr id="83" name="图片 105" descr="AP.png"/>
          <p:cNvPicPr>
            <a:picLocks noChangeAspect="1"/>
          </p:cNvPicPr>
          <p:nvPr/>
        </p:nvPicPr>
        <p:blipFill>
          <a:blip r:embed="rId6"/>
          <a:stretch>
            <a:fillRect/>
          </a:stretch>
        </p:blipFill>
        <p:spPr bwMode="gray">
          <a:xfrm>
            <a:off x="5015279" y="4763465"/>
            <a:ext cx="333509" cy="272873"/>
          </a:xfrm>
          <a:prstGeom prst="rect">
            <a:avLst/>
          </a:prstGeom>
        </p:spPr>
      </p:pic>
      <p:pic>
        <p:nvPicPr>
          <p:cNvPr id="85"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2734008" y="1441541"/>
            <a:ext cx="369473" cy="302297"/>
          </a:xfrm>
          <a:prstGeom prst="rect">
            <a:avLst/>
          </a:prstGeom>
          <a:noFill/>
        </p:spPr>
      </p:pic>
      <p:pic>
        <p:nvPicPr>
          <p:cNvPr id="86" name="图片 86" descr="核心交换机.png"/>
          <p:cNvPicPr>
            <a:picLocks noChangeAspect="1"/>
          </p:cNvPicPr>
          <p:nvPr/>
        </p:nvPicPr>
        <p:blipFill>
          <a:blip r:embed="rId8"/>
          <a:stretch>
            <a:fillRect/>
          </a:stretch>
        </p:blipFill>
        <p:spPr bwMode="gray">
          <a:xfrm>
            <a:off x="2734008" y="2409477"/>
            <a:ext cx="369473" cy="302297"/>
          </a:xfrm>
          <a:prstGeom prst="rect">
            <a:avLst/>
          </a:prstGeom>
        </p:spPr>
      </p:pic>
      <p:pic>
        <p:nvPicPr>
          <p:cNvPr id="87" name="图片 86" descr="核心交换机.png"/>
          <p:cNvPicPr>
            <a:picLocks noChangeAspect="1"/>
          </p:cNvPicPr>
          <p:nvPr/>
        </p:nvPicPr>
        <p:blipFill>
          <a:blip r:embed="rId8"/>
          <a:stretch>
            <a:fillRect/>
          </a:stretch>
        </p:blipFill>
        <p:spPr bwMode="gray">
          <a:xfrm>
            <a:off x="3424845" y="2409477"/>
            <a:ext cx="369473" cy="302297"/>
          </a:xfrm>
          <a:prstGeom prst="rect">
            <a:avLst/>
          </a:prstGeom>
        </p:spPr>
      </p:pic>
      <p:cxnSp>
        <p:nvCxnSpPr>
          <p:cNvPr id="88" name="直接连接符 87"/>
          <p:cNvCxnSpPr>
            <a:stCxn id="86" idx="3"/>
            <a:endCxn id="87" idx="1"/>
          </p:cNvCxnSpPr>
          <p:nvPr/>
        </p:nvCxnSpPr>
        <p:spPr bwMode="gray">
          <a:xfrm>
            <a:off x="3103481" y="2560626"/>
            <a:ext cx="32136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89" name="图片 87" descr="汇聚交换机.png"/>
          <p:cNvPicPr>
            <a:picLocks noChangeAspect="1"/>
          </p:cNvPicPr>
          <p:nvPr/>
        </p:nvPicPr>
        <p:blipFill>
          <a:blip r:embed="rId3"/>
          <a:stretch>
            <a:fillRect/>
          </a:stretch>
        </p:blipFill>
        <p:spPr bwMode="gray">
          <a:xfrm>
            <a:off x="1675062" y="3699942"/>
            <a:ext cx="369473" cy="302297"/>
          </a:xfrm>
          <a:prstGeom prst="rect">
            <a:avLst/>
          </a:prstGeom>
        </p:spPr>
      </p:pic>
      <p:cxnSp>
        <p:nvCxnSpPr>
          <p:cNvPr id="90" name="直接连接符 89"/>
          <p:cNvCxnSpPr>
            <a:stCxn id="89" idx="3"/>
            <a:endCxn id="77" idx="1"/>
          </p:cNvCxnSpPr>
          <p:nvPr/>
        </p:nvCxnSpPr>
        <p:spPr bwMode="gray">
          <a:xfrm>
            <a:off x="2044535" y="3851091"/>
            <a:ext cx="28819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91" name="图片 87" descr="汇聚交换机.png"/>
          <p:cNvPicPr>
            <a:picLocks noChangeAspect="1"/>
          </p:cNvPicPr>
          <p:nvPr/>
        </p:nvPicPr>
        <p:blipFill>
          <a:blip r:embed="rId3"/>
          <a:stretch>
            <a:fillRect/>
          </a:stretch>
        </p:blipFill>
        <p:spPr bwMode="gray">
          <a:xfrm>
            <a:off x="3374965" y="3699942"/>
            <a:ext cx="369473" cy="302297"/>
          </a:xfrm>
          <a:prstGeom prst="rect">
            <a:avLst/>
          </a:prstGeom>
        </p:spPr>
      </p:pic>
      <p:cxnSp>
        <p:nvCxnSpPr>
          <p:cNvPr id="92" name="直接连接符 91"/>
          <p:cNvCxnSpPr/>
          <p:nvPr/>
        </p:nvCxnSpPr>
        <p:spPr bwMode="gray">
          <a:xfrm>
            <a:off x="3559701" y="4002239"/>
            <a:ext cx="0" cy="138368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93" name="图片 11" descr="开放网络-蓝.png"/>
          <p:cNvPicPr>
            <a:picLocks noChangeAspect="1"/>
          </p:cNvPicPr>
          <p:nvPr/>
        </p:nvPicPr>
        <p:blipFill>
          <a:blip r:embed="rId9"/>
          <a:stretch>
            <a:fillRect/>
          </a:stretch>
        </p:blipFill>
        <p:spPr bwMode="gray">
          <a:xfrm>
            <a:off x="1985924" y="5396271"/>
            <a:ext cx="405415" cy="312082"/>
          </a:xfrm>
          <a:prstGeom prst="rect">
            <a:avLst/>
          </a:prstGeom>
        </p:spPr>
      </p:pic>
      <p:pic>
        <p:nvPicPr>
          <p:cNvPr id="94" name="图片 11" descr="开放网络-蓝.png"/>
          <p:cNvPicPr>
            <a:picLocks noChangeAspect="1"/>
          </p:cNvPicPr>
          <p:nvPr/>
        </p:nvPicPr>
        <p:blipFill>
          <a:blip r:embed="rId9"/>
          <a:stretch>
            <a:fillRect/>
          </a:stretch>
        </p:blipFill>
        <p:spPr bwMode="gray">
          <a:xfrm>
            <a:off x="3330728" y="5396271"/>
            <a:ext cx="405415" cy="312082"/>
          </a:xfrm>
          <a:prstGeom prst="rect">
            <a:avLst/>
          </a:prstGeom>
        </p:spPr>
      </p:pic>
      <p:pic>
        <p:nvPicPr>
          <p:cNvPr id="95" name="图片 11" descr="开放网络-蓝.png"/>
          <p:cNvPicPr>
            <a:picLocks noChangeAspect="1"/>
          </p:cNvPicPr>
          <p:nvPr/>
        </p:nvPicPr>
        <p:blipFill>
          <a:blip r:embed="rId9"/>
          <a:stretch>
            <a:fillRect/>
          </a:stretch>
        </p:blipFill>
        <p:spPr bwMode="gray">
          <a:xfrm>
            <a:off x="4386189" y="5396271"/>
            <a:ext cx="405415" cy="312082"/>
          </a:xfrm>
          <a:prstGeom prst="rect">
            <a:avLst/>
          </a:prstGeom>
        </p:spPr>
      </p:pic>
      <p:pic>
        <p:nvPicPr>
          <p:cNvPr id="100" name="图片 157" descr="故障链路.png"/>
          <p:cNvPicPr>
            <a:picLocks noChangeAspect="1"/>
          </p:cNvPicPr>
          <p:nvPr/>
        </p:nvPicPr>
        <p:blipFill>
          <a:blip r:embed="rId10"/>
          <a:stretch>
            <a:fillRect/>
          </a:stretch>
        </p:blipFill>
        <p:spPr bwMode="gray">
          <a:xfrm>
            <a:off x="5006799" y="5385920"/>
            <a:ext cx="446281" cy="332783"/>
          </a:xfrm>
          <a:prstGeom prst="rect">
            <a:avLst/>
          </a:prstGeom>
        </p:spPr>
      </p:pic>
      <p:sp>
        <p:nvSpPr>
          <p:cNvPr id="101" name="椭圆 100"/>
          <p:cNvSpPr/>
          <p:nvPr/>
        </p:nvSpPr>
        <p:spPr bwMode="gray">
          <a:xfrm>
            <a:off x="1927869" y="4474497"/>
            <a:ext cx="524973"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a:stCxn id="82" idx="3"/>
            <a:endCxn id="83" idx="1"/>
          </p:cNvCxnSpPr>
          <p:nvPr/>
        </p:nvCxnSpPr>
        <p:spPr bwMode="gray">
          <a:xfrm flipV="1">
            <a:off x="4773633" y="48999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bwMode="gray">
          <a:xfrm>
            <a:off x="419577" y="2472167"/>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419577" y="3605295"/>
            <a:ext cx="1207360"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419577" y="4772943"/>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419577" y="1373188"/>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1084509" y="5837847"/>
            <a:ext cx="1125311" cy="246221"/>
          </a:xfrm>
          <a:prstGeom prst="rect">
            <a:avLst/>
          </a:prstGeom>
          <a:noFill/>
          <a:ln>
            <a:noFill/>
          </a:ln>
        </p:spPr>
        <p:txBody>
          <a:bodyPr wrap="none" rtlCol="0">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r>
              <a:rPr lang="en-US" sz="1200" dirty="0" smtClean="0">
                <a:solidFill>
                  <a:schemeClr val="tx1">
                    <a:lumMod val="50000"/>
                    <a:lumOff val="50000"/>
                  </a:schemeClr>
                </a:solidFill>
                <a:latin typeface="Huawei Sans" panose="020C0503030203020204" pitchFamily="34" charset="0"/>
              </a:rPr>
              <a:t> link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a:stCxn id="82" idx="2"/>
            <a:endCxn id="95" idx="0"/>
          </p:cNvCxnSpPr>
          <p:nvPr/>
        </p:nvCxnSpPr>
        <p:spPr bwMode="gray">
          <a:xfrm>
            <a:off x="4588897"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78" idx="2"/>
            <a:endCxn id="93" idx="0"/>
          </p:cNvCxnSpPr>
          <p:nvPr/>
        </p:nvCxnSpPr>
        <p:spPr bwMode="gray">
          <a:xfrm>
            <a:off x="2188632"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86" idx="2"/>
            <a:endCxn id="89" idx="0"/>
          </p:cNvCxnSpPr>
          <p:nvPr/>
        </p:nvCxnSpPr>
        <p:spPr bwMode="gray">
          <a:xfrm flipH="1">
            <a:off x="1859799" y="2711774"/>
            <a:ext cx="1058946"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87" idx="2"/>
            <a:endCxn id="77" idx="0"/>
          </p:cNvCxnSpPr>
          <p:nvPr/>
        </p:nvCxnSpPr>
        <p:spPr bwMode="gray">
          <a:xfrm flipH="1">
            <a:off x="2517468" y="2711774"/>
            <a:ext cx="1092114"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86" idx="2"/>
            <a:endCxn id="91" idx="0"/>
          </p:cNvCxnSpPr>
          <p:nvPr/>
        </p:nvCxnSpPr>
        <p:spPr bwMode="gray">
          <a:xfrm>
            <a:off x="2918745" y="2711774"/>
            <a:ext cx="640957"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87" idx="2"/>
            <a:endCxn id="91" idx="0"/>
          </p:cNvCxnSpPr>
          <p:nvPr/>
        </p:nvCxnSpPr>
        <p:spPr bwMode="gray">
          <a:xfrm flipH="1">
            <a:off x="3559702" y="2711774"/>
            <a:ext cx="49880"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86" idx="2"/>
            <a:endCxn id="81" idx="0"/>
          </p:cNvCxnSpPr>
          <p:nvPr/>
        </p:nvCxnSpPr>
        <p:spPr bwMode="gray">
          <a:xfrm>
            <a:off x="2918745" y="2711774"/>
            <a:ext cx="1670152"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87" idx="2"/>
            <a:endCxn id="81" idx="0"/>
          </p:cNvCxnSpPr>
          <p:nvPr/>
        </p:nvCxnSpPr>
        <p:spPr bwMode="gray">
          <a:xfrm>
            <a:off x="3609582" y="2711774"/>
            <a:ext cx="979315"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87" idx="0"/>
            <a:endCxn id="174" idx="2"/>
          </p:cNvCxnSpPr>
          <p:nvPr/>
        </p:nvCxnSpPr>
        <p:spPr bwMode="gray">
          <a:xfrm flipH="1" flipV="1">
            <a:off x="2372616" y="2073219"/>
            <a:ext cx="1236966"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57"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3424845" y="1441541"/>
            <a:ext cx="369473" cy="302297"/>
          </a:xfrm>
          <a:prstGeom prst="rect">
            <a:avLst/>
          </a:prstGeom>
          <a:noFill/>
        </p:spPr>
      </p:pic>
      <p:cxnSp>
        <p:nvCxnSpPr>
          <p:cNvPr id="158" name="直接连接符 157"/>
          <p:cNvCxnSpPr>
            <a:stCxn id="85" idx="2"/>
            <a:endCxn id="86" idx="0"/>
          </p:cNvCxnSpPr>
          <p:nvPr/>
        </p:nvCxnSpPr>
        <p:spPr bwMode="gray">
          <a:xfrm>
            <a:off x="2918745"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7" idx="2"/>
            <a:endCxn id="87" idx="0"/>
          </p:cNvCxnSpPr>
          <p:nvPr/>
        </p:nvCxnSpPr>
        <p:spPr bwMode="gray">
          <a:xfrm>
            <a:off x="3609582"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85" idx="3"/>
            <a:endCxn id="157" idx="1"/>
          </p:cNvCxnSpPr>
          <p:nvPr/>
        </p:nvCxnSpPr>
        <p:spPr bwMode="gray">
          <a:xfrm>
            <a:off x="3103481" y="1592690"/>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61" name="图片 87" descr="汇聚交换机.png"/>
          <p:cNvPicPr>
            <a:picLocks noChangeAspect="1"/>
          </p:cNvPicPr>
          <p:nvPr/>
        </p:nvPicPr>
        <p:blipFill>
          <a:blip r:embed="rId3"/>
          <a:stretch>
            <a:fillRect/>
          </a:stretch>
        </p:blipFill>
        <p:spPr bwMode="gray">
          <a:xfrm>
            <a:off x="4331714" y="1846649"/>
            <a:ext cx="305350" cy="249832"/>
          </a:xfrm>
          <a:prstGeom prst="rect">
            <a:avLst/>
          </a:prstGeom>
        </p:spPr>
      </p:pic>
      <p:pic>
        <p:nvPicPr>
          <p:cNvPr id="162" name="图片 87" descr="汇聚交换机.png"/>
          <p:cNvPicPr>
            <a:picLocks noChangeAspect="1"/>
          </p:cNvPicPr>
          <p:nvPr/>
        </p:nvPicPr>
        <p:blipFill>
          <a:blip r:embed="rId3"/>
          <a:stretch>
            <a:fillRect/>
          </a:stretch>
        </p:blipFill>
        <p:spPr bwMode="gray">
          <a:xfrm>
            <a:off x="4884098" y="1846649"/>
            <a:ext cx="305350" cy="249832"/>
          </a:xfrm>
          <a:prstGeom prst="rect">
            <a:avLst/>
          </a:prstGeom>
        </p:spPr>
      </p:pic>
      <p:cxnSp>
        <p:nvCxnSpPr>
          <p:cNvPr id="163" name="直接连接符 162"/>
          <p:cNvCxnSpPr>
            <a:stCxn id="161" idx="2"/>
            <a:endCxn id="86" idx="0"/>
          </p:cNvCxnSpPr>
          <p:nvPr/>
        </p:nvCxnSpPr>
        <p:spPr bwMode="gray">
          <a:xfrm flipH="1">
            <a:off x="2918745" y="2096481"/>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62" idx="2"/>
            <a:endCxn id="87" idx="0"/>
          </p:cNvCxnSpPr>
          <p:nvPr/>
        </p:nvCxnSpPr>
        <p:spPr bwMode="gray">
          <a:xfrm flipH="1">
            <a:off x="3609582" y="2096481"/>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bwMode="gray">
          <a:xfrm>
            <a:off x="836693" y="59609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1" idx="3"/>
            <a:endCxn id="162" idx="1"/>
          </p:cNvCxnSpPr>
          <p:nvPr/>
        </p:nvCxnSpPr>
        <p:spPr bwMode="gray">
          <a:xfrm>
            <a:off x="4637064" y="1971565"/>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67" name="图片 72" descr="交换机.png"/>
          <p:cNvPicPr>
            <a:picLocks noChangeAspect="1"/>
          </p:cNvPicPr>
          <p:nvPr/>
        </p:nvPicPr>
        <p:blipFill>
          <a:blip r:embed="rId11" cstate="print"/>
          <a:stretch>
            <a:fillRect/>
          </a:stretch>
        </p:blipFill>
        <p:spPr bwMode="gray">
          <a:xfrm>
            <a:off x="4873907" y="1383137"/>
            <a:ext cx="334188" cy="274333"/>
          </a:xfrm>
          <a:prstGeom prst="rect">
            <a:avLst/>
          </a:prstGeom>
        </p:spPr>
      </p:pic>
      <p:pic>
        <p:nvPicPr>
          <p:cNvPr id="168" name="图片 1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4082775" y="1283633"/>
            <a:ext cx="649960" cy="369474"/>
          </a:xfrm>
          <a:prstGeom prst="rect">
            <a:avLst/>
          </a:prstGeom>
        </p:spPr>
      </p:pic>
      <p:sp>
        <p:nvSpPr>
          <p:cNvPr id="169" name="文本框 168"/>
          <p:cNvSpPr txBox="1"/>
          <p:nvPr/>
        </p:nvSpPr>
        <p:spPr bwMode="gray">
          <a:xfrm>
            <a:off x="5110682" y="1290533"/>
            <a:ext cx="684796"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DHCP server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p:cNvSpPr txBox="1"/>
          <p:nvPr/>
        </p:nvSpPr>
        <p:spPr bwMode="gray">
          <a:xfrm>
            <a:off x="4801845" y="2140488"/>
            <a:ext cx="1000595"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椭圆 170"/>
          <p:cNvSpPr/>
          <p:nvPr/>
        </p:nvSpPr>
        <p:spPr bwMode="gray">
          <a:xfrm rot="2732281">
            <a:off x="2221811" y="3315571"/>
            <a:ext cx="635217"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椭圆 171"/>
          <p:cNvSpPr/>
          <p:nvPr/>
        </p:nvSpPr>
        <p:spPr bwMode="gray">
          <a:xfrm>
            <a:off x="3323106" y="3408669"/>
            <a:ext cx="325967"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椭圆 172"/>
          <p:cNvSpPr/>
          <p:nvPr/>
        </p:nvSpPr>
        <p:spPr bwMode="gray">
          <a:xfrm rot="18824393">
            <a:off x="4162231" y="3408669"/>
            <a:ext cx="244905"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4"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233820" y="1846099"/>
            <a:ext cx="277591" cy="227120"/>
          </a:xfrm>
          <a:prstGeom prst="rect">
            <a:avLst/>
          </a:prstGeom>
        </p:spPr>
      </p:pic>
      <p:cxnSp>
        <p:nvCxnSpPr>
          <p:cNvPr id="175" name="直接连接符 174"/>
          <p:cNvCxnSpPr>
            <a:stCxn id="174" idx="1"/>
            <a:endCxn id="80" idx="3"/>
          </p:cNvCxnSpPr>
          <p:nvPr/>
        </p:nvCxnSpPr>
        <p:spPr bwMode="gray">
          <a:xfrm flipH="1">
            <a:off x="2011557" y="1959659"/>
            <a:ext cx="22226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3" name="圆角矩形 62"/>
          <p:cNvSpPr/>
          <p:nvPr/>
        </p:nvSpPr>
        <p:spPr bwMode="gray">
          <a:xfrm>
            <a:off x="2611531" y="2327735"/>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bwMode="gray">
          <a:xfrm>
            <a:off x="1553741" y="3615000"/>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1913600"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五边形 65"/>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67" name="燕尾形 66"/>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60002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Fabric Node Design: Dual-Border Networking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5797226" y="1164258"/>
            <a:ext cx="5951862" cy="4763297"/>
          </a:xfrm>
        </p:spPr>
        <p:txBody>
          <a:bodyPr/>
          <a:lstStyle/>
          <a:p>
            <a:r>
              <a:rPr lang="en-US" sz="1400" dirty="0" smtClean="0"/>
              <a:t>Core layer design:</a:t>
            </a:r>
          </a:p>
          <a:p>
            <a:pPr lvl="1"/>
            <a:r>
              <a:rPr lang="en-US" sz="1200" dirty="0" smtClean="0"/>
              <a:t>Core switches are two logical devices. Large-capacity switches (S12700E series switches) are recommended. It is recommended that ENP cards be used for interconnection with aggregation switches and that Eth-Trunk be deployed.</a:t>
            </a:r>
          </a:p>
          <a:p>
            <a:r>
              <a:rPr lang="en-US" sz="1400" dirty="0" smtClean="0"/>
              <a:t>Aggregation layer design:</a:t>
            </a:r>
          </a:p>
          <a:p>
            <a:pPr lvl="1"/>
            <a:r>
              <a:rPr lang="en-US" sz="1200" dirty="0" smtClean="0"/>
              <a:t>It is recommended that aggregation switches set up a stack to implement load balancing with core switches.</a:t>
            </a:r>
          </a:p>
          <a:p>
            <a:r>
              <a:rPr lang="en-US" sz="1400" dirty="0" smtClean="0"/>
              <a:t>Access layer design:</a:t>
            </a:r>
          </a:p>
          <a:p>
            <a:pPr lvl="1"/>
            <a:r>
              <a:rPr lang="en-US" sz="1200" dirty="0" smtClean="0"/>
              <a:t>The design is similar to that in the single-border networking scenario.</a:t>
            </a:r>
          </a:p>
          <a:p>
            <a:r>
              <a:rPr lang="en-US" sz="1400" dirty="0" smtClean="0"/>
              <a:t>Server zone design:</a:t>
            </a:r>
          </a:p>
          <a:p>
            <a:pPr lvl="1"/>
            <a:r>
              <a:rPr lang="en-US" sz="1200" dirty="0" smtClean="0"/>
              <a:t>It is recommended that iMaster NCE-Campus, analyzer, and DHCP server be connected to the campus network through switches in the server zone.</a:t>
            </a:r>
          </a:p>
          <a:p>
            <a:endParaRPr lang="en-US" altLang="zh-CN" sz="1400" dirty="0">
              <a:sym typeface="Huawei Sans" panose="020C0503030203020204" pitchFamily="34" charset="0"/>
            </a:endParaRPr>
          </a:p>
        </p:txBody>
      </p:sp>
      <p:sp>
        <p:nvSpPr>
          <p:cNvPr id="6" name="圆角矩形 5"/>
          <p:cNvSpPr/>
          <p:nvPr/>
        </p:nvSpPr>
        <p:spPr bwMode="gray">
          <a:xfrm>
            <a:off x="3991556" y="1164259"/>
            <a:ext cx="1798708" cy="1245217"/>
          </a:xfrm>
          <a:prstGeom prst="roundRect">
            <a:avLst>
              <a:gd name="adj" fmla="val 249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8" idx="0"/>
            <a:endCxn id="65" idx="2"/>
          </p:cNvCxnSpPr>
          <p:nvPr/>
        </p:nvCxnSpPr>
        <p:spPr bwMode="gray">
          <a:xfrm flipH="1" flipV="1">
            <a:off x="1867548" y="2073219"/>
            <a:ext cx="1045983"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4" idx="2"/>
            <a:endCxn id="15" idx="0"/>
          </p:cNvCxnSpPr>
          <p:nvPr/>
        </p:nvCxnSpPr>
        <p:spPr bwMode="gray">
          <a:xfrm>
            <a:off x="4583683" y="4002239"/>
            <a:ext cx="0" cy="74768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165"/>
          <p:cNvGrpSpPr/>
          <p:nvPr/>
        </p:nvGrpSpPr>
        <p:grpSpPr bwMode="gray">
          <a:xfrm rot="10800000" flipV="1">
            <a:off x="1827547" y="3940219"/>
            <a:ext cx="715186" cy="1093839"/>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87" descr="汇聚交换机.png"/>
          <p:cNvPicPr>
            <a:picLocks noChangeAspect="1"/>
          </p:cNvPicPr>
          <p:nvPr/>
        </p:nvPicPr>
        <p:blipFill>
          <a:blip r:embed="rId3"/>
          <a:stretch>
            <a:fillRect/>
          </a:stretch>
        </p:blipFill>
        <p:spPr bwMode="gray">
          <a:xfrm>
            <a:off x="2327517" y="3699942"/>
            <a:ext cx="369473" cy="302297"/>
          </a:xfrm>
          <a:prstGeom prst="rect">
            <a:avLst/>
          </a:prstGeom>
        </p:spPr>
      </p:pic>
      <p:pic>
        <p:nvPicPr>
          <p:cNvPr id="13" name="图片 76" descr="接入交换机.png"/>
          <p:cNvPicPr>
            <a:picLocks noChangeAspect="1"/>
          </p:cNvPicPr>
          <p:nvPr/>
        </p:nvPicPr>
        <p:blipFill>
          <a:blip r:embed="rId4"/>
          <a:stretch>
            <a:fillRect/>
          </a:stretch>
        </p:blipFill>
        <p:spPr bwMode="gray">
          <a:xfrm>
            <a:off x="1998681" y="4749928"/>
            <a:ext cx="369473" cy="302297"/>
          </a:xfrm>
          <a:prstGeom prst="rect">
            <a:avLst/>
          </a:prstGeom>
        </p:spPr>
      </p:pic>
      <p:pic>
        <p:nvPicPr>
          <p:cNvPr id="14" name="图片 87" descr="汇聚交换机.png"/>
          <p:cNvPicPr>
            <a:picLocks noChangeAspect="1"/>
          </p:cNvPicPr>
          <p:nvPr/>
        </p:nvPicPr>
        <p:blipFill>
          <a:blip r:embed="rId3"/>
          <a:stretch>
            <a:fillRect/>
          </a:stretch>
        </p:blipFill>
        <p:spPr bwMode="gray">
          <a:xfrm>
            <a:off x="4398946" y="3699942"/>
            <a:ext cx="369473" cy="302297"/>
          </a:xfrm>
          <a:prstGeom prst="rect">
            <a:avLst/>
          </a:prstGeom>
        </p:spPr>
      </p:pic>
      <p:pic>
        <p:nvPicPr>
          <p:cNvPr id="15" name="图片 76" descr="接入交换机.png"/>
          <p:cNvPicPr>
            <a:picLocks noChangeAspect="1"/>
          </p:cNvPicPr>
          <p:nvPr/>
        </p:nvPicPr>
        <p:blipFill>
          <a:blip r:embed="rId4"/>
          <a:stretch>
            <a:fillRect/>
          </a:stretch>
        </p:blipFill>
        <p:spPr bwMode="gray">
          <a:xfrm>
            <a:off x="4398946" y="4749928"/>
            <a:ext cx="369473" cy="302297"/>
          </a:xfrm>
          <a:prstGeom prst="rect">
            <a:avLst/>
          </a:prstGeom>
        </p:spPr>
      </p:pic>
      <p:pic>
        <p:nvPicPr>
          <p:cNvPr id="16" name="图片 105" descr="AP.png"/>
          <p:cNvPicPr>
            <a:picLocks noChangeAspect="1"/>
          </p:cNvPicPr>
          <p:nvPr/>
        </p:nvPicPr>
        <p:blipFill>
          <a:blip r:embed="rId5"/>
          <a:stretch>
            <a:fillRect/>
          </a:stretch>
        </p:blipFill>
        <p:spPr bwMode="gray">
          <a:xfrm>
            <a:off x="5010065" y="4763465"/>
            <a:ext cx="333509" cy="272873"/>
          </a:xfrm>
          <a:prstGeom prst="rect">
            <a:avLst/>
          </a:prstGeom>
        </p:spPr>
      </p:pic>
      <p:pic>
        <p:nvPicPr>
          <p:cNvPr id="17"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2728794" y="1441541"/>
            <a:ext cx="369473" cy="302297"/>
          </a:xfrm>
          <a:prstGeom prst="rect">
            <a:avLst/>
          </a:prstGeom>
          <a:noFill/>
        </p:spPr>
      </p:pic>
      <p:pic>
        <p:nvPicPr>
          <p:cNvPr id="18" name="图片 86" descr="核心交换机.png"/>
          <p:cNvPicPr>
            <a:picLocks noChangeAspect="1"/>
          </p:cNvPicPr>
          <p:nvPr/>
        </p:nvPicPr>
        <p:blipFill>
          <a:blip r:embed="rId7"/>
          <a:stretch>
            <a:fillRect/>
          </a:stretch>
        </p:blipFill>
        <p:spPr bwMode="gray">
          <a:xfrm>
            <a:off x="2728794" y="2409477"/>
            <a:ext cx="369473" cy="302297"/>
          </a:xfrm>
          <a:prstGeom prst="rect">
            <a:avLst/>
          </a:prstGeom>
        </p:spPr>
      </p:pic>
      <p:pic>
        <p:nvPicPr>
          <p:cNvPr id="19" name="图片 86" descr="核心交换机.png"/>
          <p:cNvPicPr>
            <a:picLocks noChangeAspect="1"/>
          </p:cNvPicPr>
          <p:nvPr/>
        </p:nvPicPr>
        <p:blipFill>
          <a:blip r:embed="rId7"/>
          <a:stretch>
            <a:fillRect/>
          </a:stretch>
        </p:blipFill>
        <p:spPr bwMode="gray">
          <a:xfrm>
            <a:off x="3419631" y="2409477"/>
            <a:ext cx="369473" cy="302297"/>
          </a:xfrm>
          <a:prstGeom prst="rect">
            <a:avLst/>
          </a:prstGeom>
        </p:spPr>
      </p:pic>
      <p:cxnSp>
        <p:nvCxnSpPr>
          <p:cNvPr id="20" name="直接连接符 19"/>
          <p:cNvCxnSpPr>
            <a:stCxn id="18" idx="3"/>
            <a:endCxn id="19" idx="1"/>
          </p:cNvCxnSpPr>
          <p:nvPr/>
        </p:nvCxnSpPr>
        <p:spPr bwMode="gray">
          <a:xfrm>
            <a:off x="3098267" y="2560626"/>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3"/>
          <a:stretch>
            <a:fillRect/>
          </a:stretch>
        </p:blipFill>
        <p:spPr bwMode="gray">
          <a:xfrm>
            <a:off x="1669848" y="3699942"/>
            <a:ext cx="369473" cy="302297"/>
          </a:xfrm>
          <a:prstGeom prst="rect">
            <a:avLst/>
          </a:prstGeom>
        </p:spPr>
      </p:pic>
      <p:cxnSp>
        <p:nvCxnSpPr>
          <p:cNvPr id="22" name="直接连接符 21"/>
          <p:cNvCxnSpPr>
            <a:stCxn id="21" idx="3"/>
            <a:endCxn id="12" idx="1"/>
          </p:cNvCxnSpPr>
          <p:nvPr/>
        </p:nvCxnSpPr>
        <p:spPr bwMode="gray">
          <a:xfrm>
            <a:off x="2039321" y="3851091"/>
            <a:ext cx="288196"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3" name="图片 87" descr="汇聚交换机.png"/>
          <p:cNvPicPr>
            <a:picLocks noChangeAspect="1"/>
          </p:cNvPicPr>
          <p:nvPr/>
        </p:nvPicPr>
        <p:blipFill>
          <a:blip r:embed="rId3"/>
          <a:stretch>
            <a:fillRect/>
          </a:stretch>
        </p:blipFill>
        <p:spPr bwMode="gray">
          <a:xfrm>
            <a:off x="3369751" y="3699942"/>
            <a:ext cx="369473" cy="302297"/>
          </a:xfrm>
          <a:prstGeom prst="rect">
            <a:avLst/>
          </a:prstGeom>
        </p:spPr>
      </p:pic>
      <p:cxnSp>
        <p:nvCxnSpPr>
          <p:cNvPr id="24" name="直接连接符 23"/>
          <p:cNvCxnSpPr/>
          <p:nvPr/>
        </p:nvCxnSpPr>
        <p:spPr bwMode="gray">
          <a:xfrm>
            <a:off x="3554487" y="4002239"/>
            <a:ext cx="0" cy="1383681"/>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25" name="图片 11" descr="开放网络-蓝.png"/>
          <p:cNvPicPr>
            <a:picLocks noChangeAspect="1"/>
          </p:cNvPicPr>
          <p:nvPr/>
        </p:nvPicPr>
        <p:blipFill>
          <a:blip r:embed="rId8"/>
          <a:stretch>
            <a:fillRect/>
          </a:stretch>
        </p:blipFill>
        <p:spPr bwMode="gray">
          <a:xfrm>
            <a:off x="1980710" y="5396271"/>
            <a:ext cx="405415" cy="312082"/>
          </a:xfrm>
          <a:prstGeom prst="rect">
            <a:avLst/>
          </a:prstGeom>
        </p:spPr>
      </p:pic>
      <p:pic>
        <p:nvPicPr>
          <p:cNvPr id="26" name="图片 11" descr="开放网络-蓝.png"/>
          <p:cNvPicPr>
            <a:picLocks noChangeAspect="1"/>
          </p:cNvPicPr>
          <p:nvPr/>
        </p:nvPicPr>
        <p:blipFill>
          <a:blip r:embed="rId8"/>
          <a:stretch>
            <a:fillRect/>
          </a:stretch>
        </p:blipFill>
        <p:spPr bwMode="gray">
          <a:xfrm>
            <a:off x="3325514" y="5396271"/>
            <a:ext cx="405415" cy="312082"/>
          </a:xfrm>
          <a:prstGeom prst="rect">
            <a:avLst/>
          </a:prstGeom>
        </p:spPr>
      </p:pic>
      <p:pic>
        <p:nvPicPr>
          <p:cNvPr id="27" name="图片 11" descr="开放网络-蓝.png"/>
          <p:cNvPicPr>
            <a:picLocks noChangeAspect="1"/>
          </p:cNvPicPr>
          <p:nvPr/>
        </p:nvPicPr>
        <p:blipFill>
          <a:blip r:embed="rId8"/>
          <a:stretch>
            <a:fillRect/>
          </a:stretch>
        </p:blipFill>
        <p:spPr bwMode="gray">
          <a:xfrm>
            <a:off x="4380975" y="5396271"/>
            <a:ext cx="405415" cy="312082"/>
          </a:xfrm>
          <a:prstGeom prst="rect">
            <a:avLst/>
          </a:prstGeom>
        </p:spPr>
      </p:pic>
      <p:pic>
        <p:nvPicPr>
          <p:cNvPr id="28" name="图片 157" descr="故障链路.png"/>
          <p:cNvPicPr>
            <a:picLocks noChangeAspect="1"/>
          </p:cNvPicPr>
          <p:nvPr/>
        </p:nvPicPr>
        <p:blipFill>
          <a:blip r:embed="rId9"/>
          <a:stretch>
            <a:fillRect/>
          </a:stretch>
        </p:blipFill>
        <p:spPr bwMode="gray">
          <a:xfrm>
            <a:off x="5001585" y="5385920"/>
            <a:ext cx="446281" cy="332783"/>
          </a:xfrm>
          <a:prstGeom prst="rect">
            <a:avLst/>
          </a:prstGeom>
        </p:spPr>
      </p:pic>
      <p:sp>
        <p:nvSpPr>
          <p:cNvPr id="29" name="椭圆 28"/>
          <p:cNvSpPr/>
          <p:nvPr/>
        </p:nvSpPr>
        <p:spPr bwMode="gray">
          <a:xfrm>
            <a:off x="1922655" y="4474497"/>
            <a:ext cx="524973" cy="101992"/>
          </a:xfrm>
          <a:prstGeom prst="ellips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a:stCxn id="15" idx="3"/>
            <a:endCxn id="16" idx="1"/>
          </p:cNvCxnSpPr>
          <p:nvPr/>
        </p:nvCxnSpPr>
        <p:spPr bwMode="gray">
          <a:xfrm flipV="1">
            <a:off x="4768419" y="4899902"/>
            <a:ext cx="241646" cy="117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405301" y="2472167"/>
            <a:ext cx="89640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Core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05301" y="4772943"/>
            <a:ext cx="1029449"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Access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05301" y="1373188"/>
            <a:ext cx="1008610" cy="276999"/>
          </a:xfrm>
          <a:prstGeom prst="rect">
            <a:avLst/>
          </a:prstGeom>
          <a:noFill/>
        </p:spPr>
        <p:txBody>
          <a:bodyPr wrap="non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Egress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a:stCxn id="15" idx="2"/>
            <a:endCxn id="27" idx="0"/>
          </p:cNvCxnSpPr>
          <p:nvPr/>
        </p:nvCxnSpPr>
        <p:spPr bwMode="gray">
          <a:xfrm>
            <a:off x="4583683"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3" idx="2"/>
            <a:endCxn id="25" idx="0"/>
          </p:cNvCxnSpPr>
          <p:nvPr/>
        </p:nvCxnSpPr>
        <p:spPr bwMode="gray">
          <a:xfrm>
            <a:off x="2183418" y="5052225"/>
            <a:ext cx="0" cy="34404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8" idx="2"/>
            <a:endCxn id="21" idx="0"/>
          </p:cNvCxnSpPr>
          <p:nvPr/>
        </p:nvCxnSpPr>
        <p:spPr bwMode="gray">
          <a:xfrm flipH="1">
            <a:off x="1854585" y="2711774"/>
            <a:ext cx="1058946"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9" idx="2"/>
            <a:endCxn id="12" idx="0"/>
          </p:cNvCxnSpPr>
          <p:nvPr/>
        </p:nvCxnSpPr>
        <p:spPr bwMode="gray">
          <a:xfrm flipH="1">
            <a:off x="2512254" y="2711774"/>
            <a:ext cx="1092114"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18" idx="2"/>
            <a:endCxn id="23" idx="0"/>
          </p:cNvCxnSpPr>
          <p:nvPr/>
        </p:nvCxnSpPr>
        <p:spPr bwMode="gray">
          <a:xfrm>
            <a:off x="2913531" y="2711774"/>
            <a:ext cx="640957"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9" idx="2"/>
            <a:endCxn id="23" idx="0"/>
          </p:cNvCxnSpPr>
          <p:nvPr/>
        </p:nvCxnSpPr>
        <p:spPr bwMode="gray">
          <a:xfrm flipH="1">
            <a:off x="3554488" y="2711774"/>
            <a:ext cx="49880"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18" idx="2"/>
            <a:endCxn id="14" idx="0"/>
          </p:cNvCxnSpPr>
          <p:nvPr/>
        </p:nvCxnSpPr>
        <p:spPr bwMode="gray">
          <a:xfrm>
            <a:off x="2913531" y="2711774"/>
            <a:ext cx="1670152"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9" idx="2"/>
            <a:endCxn id="14" idx="0"/>
          </p:cNvCxnSpPr>
          <p:nvPr/>
        </p:nvCxnSpPr>
        <p:spPr bwMode="gray">
          <a:xfrm>
            <a:off x="3604368" y="2711774"/>
            <a:ext cx="979315" cy="98816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9" idx="0"/>
            <a:endCxn id="66" idx="2"/>
          </p:cNvCxnSpPr>
          <p:nvPr/>
        </p:nvCxnSpPr>
        <p:spPr bwMode="gray">
          <a:xfrm flipH="1" flipV="1">
            <a:off x="2367402" y="2073219"/>
            <a:ext cx="1236966"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5" name="Picture 2" descr="G:\做的项目\公共\扁平图标切换\更新2015_01_21\oss扁平图标库2015_01_21更新-04.png"/>
          <p:cNvPicPr>
            <a:picLocks noChangeAspect="1" noChangeArrowheads="1"/>
          </p:cNvPicPr>
          <p:nvPr/>
        </p:nvPicPr>
        <p:blipFill>
          <a:blip r:embed="rId6"/>
          <a:stretch>
            <a:fillRect/>
          </a:stretch>
        </p:blipFill>
        <p:spPr bwMode="gray">
          <a:xfrm>
            <a:off x="3419631" y="1441541"/>
            <a:ext cx="369473" cy="302297"/>
          </a:xfrm>
          <a:prstGeom prst="rect">
            <a:avLst/>
          </a:prstGeom>
          <a:noFill/>
        </p:spPr>
      </p:pic>
      <p:cxnSp>
        <p:nvCxnSpPr>
          <p:cNvPr id="46" name="直接连接符 45"/>
          <p:cNvCxnSpPr>
            <a:stCxn id="17" idx="2"/>
            <a:endCxn id="18" idx="0"/>
          </p:cNvCxnSpPr>
          <p:nvPr/>
        </p:nvCxnSpPr>
        <p:spPr bwMode="gray">
          <a:xfrm>
            <a:off x="2913531"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2"/>
            <a:endCxn id="19" idx="0"/>
          </p:cNvCxnSpPr>
          <p:nvPr/>
        </p:nvCxnSpPr>
        <p:spPr bwMode="gray">
          <a:xfrm>
            <a:off x="3604368" y="1743838"/>
            <a:ext cx="0" cy="665639"/>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7" idx="3"/>
            <a:endCxn id="45" idx="1"/>
          </p:cNvCxnSpPr>
          <p:nvPr/>
        </p:nvCxnSpPr>
        <p:spPr bwMode="gray">
          <a:xfrm>
            <a:off x="3098267" y="1592690"/>
            <a:ext cx="32136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49" name="图片 87" descr="汇聚交换机.png"/>
          <p:cNvPicPr>
            <a:picLocks noChangeAspect="1"/>
          </p:cNvPicPr>
          <p:nvPr/>
        </p:nvPicPr>
        <p:blipFill>
          <a:blip r:embed="rId3"/>
          <a:stretch>
            <a:fillRect/>
          </a:stretch>
        </p:blipFill>
        <p:spPr bwMode="gray">
          <a:xfrm>
            <a:off x="4326500" y="1846649"/>
            <a:ext cx="305350" cy="249832"/>
          </a:xfrm>
          <a:prstGeom prst="rect">
            <a:avLst/>
          </a:prstGeom>
        </p:spPr>
      </p:pic>
      <p:pic>
        <p:nvPicPr>
          <p:cNvPr id="53" name="图片 87" descr="汇聚交换机.png"/>
          <p:cNvPicPr>
            <a:picLocks noChangeAspect="1"/>
          </p:cNvPicPr>
          <p:nvPr/>
        </p:nvPicPr>
        <p:blipFill>
          <a:blip r:embed="rId3"/>
          <a:stretch>
            <a:fillRect/>
          </a:stretch>
        </p:blipFill>
        <p:spPr bwMode="gray">
          <a:xfrm>
            <a:off x="4878884" y="1846649"/>
            <a:ext cx="305350" cy="249832"/>
          </a:xfrm>
          <a:prstGeom prst="rect">
            <a:avLst/>
          </a:prstGeom>
        </p:spPr>
      </p:pic>
      <p:cxnSp>
        <p:nvCxnSpPr>
          <p:cNvPr id="54" name="直接连接符 53"/>
          <p:cNvCxnSpPr>
            <a:stCxn id="49" idx="2"/>
            <a:endCxn id="18" idx="0"/>
          </p:cNvCxnSpPr>
          <p:nvPr/>
        </p:nvCxnSpPr>
        <p:spPr bwMode="gray">
          <a:xfrm flipH="1">
            <a:off x="2913531" y="2096481"/>
            <a:ext cx="1565644"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2"/>
            <a:endCxn id="19" idx="0"/>
          </p:cNvCxnSpPr>
          <p:nvPr/>
        </p:nvCxnSpPr>
        <p:spPr bwMode="gray">
          <a:xfrm flipH="1">
            <a:off x="3604368" y="2096481"/>
            <a:ext cx="1427191"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9" idx="3"/>
            <a:endCxn id="53" idx="1"/>
          </p:cNvCxnSpPr>
          <p:nvPr/>
        </p:nvCxnSpPr>
        <p:spPr bwMode="gray">
          <a:xfrm>
            <a:off x="4631850" y="1971565"/>
            <a:ext cx="24703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8" name="图片 72" descr="交换机.png"/>
          <p:cNvPicPr>
            <a:picLocks noChangeAspect="1"/>
          </p:cNvPicPr>
          <p:nvPr/>
        </p:nvPicPr>
        <p:blipFill>
          <a:blip r:embed="rId10" cstate="print"/>
          <a:stretch>
            <a:fillRect/>
          </a:stretch>
        </p:blipFill>
        <p:spPr bwMode="gray">
          <a:xfrm>
            <a:off x="4868693" y="1383137"/>
            <a:ext cx="334188" cy="274333"/>
          </a:xfrm>
          <a:prstGeom prst="rect">
            <a:avLst/>
          </a:prstGeom>
        </p:spPr>
      </p:pic>
      <p:pic>
        <p:nvPicPr>
          <p:cNvPr id="59" name="图片 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077561" y="1283633"/>
            <a:ext cx="649960" cy="369474"/>
          </a:xfrm>
          <a:prstGeom prst="rect">
            <a:avLst/>
          </a:prstGeom>
        </p:spPr>
      </p:pic>
      <p:sp>
        <p:nvSpPr>
          <p:cNvPr id="60" name="文本框 59"/>
          <p:cNvSpPr txBox="1"/>
          <p:nvPr/>
        </p:nvSpPr>
        <p:spPr bwMode="gray">
          <a:xfrm>
            <a:off x="5105468" y="1290533"/>
            <a:ext cx="684796"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prstClr val="black"/>
                </a:solidFill>
                <a:latin typeface="Huawei Sans" panose="020C0503030203020204" pitchFamily="34" charset="0"/>
              </a:rPr>
              <a:t>DHCP server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4796631" y="2140488"/>
            <a:ext cx="1000595" cy="276999"/>
          </a:xfrm>
          <a:prstGeom prst="rect">
            <a:avLst/>
          </a:prstGeom>
          <a:noFill/>
        </p:spPr>
        <p:txBody>
          <a:bodyPr wrap="none" rtlCol="0">
            <a:spAutoFit/>
          </a:bodyPr>
          <a:lstStyle/>
          <a:p>
            <a:pPr algn="r" fontAlgn="ctr">
              <a:spcBef>
                <a:spcPct val="0"/>
              </a:spcBef>
              <a:spcAft>
                <a:spcPct val="0"/>
              </a:spcAft>
              <a:defRPr/>
            </a:pPr>
            <a:r>
              <a:rPr lang="en-US" sz="1200" dirty="0" smtClean="0">
                <a:solidFill>
                  <a:prstClr val="black"/>
                </a:solidFill>
                <a:latin typeface="Huawei Sans" panose="020C0503030203020204" pitchFamily="34" charset="0"/>
              </a:rPr>
              <a:t>Server zone</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1728752" y="1846099"/>
            <a:ext cx="277591" cy="227120"/>
          </a:xfrm>
          <a:prstGeom prst="rect">
            <a:avLst/>
          </a:prstGeom>
        </p:spPr>
      </p:pic>
      <p:pic>
        <p:nvPicPr>
          <p:cNvPr id="66"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2228606" y="1846099"/>
            <a:ext cx="277591" cy="227120"/>
          </a:xfrm>
          <a:prstGeom prst="rect">
            <a:avLst/>
          </a:prstGeom>
        </p:spPr>
      </p:pic>
      <p:cxnSp>
        <p:nvCxnSpPr>
          <p:cNvPr id="67" name="直接连接符 66"/>
          <p:cNvCxnSpPr>
            <a:stCxn id="66" idx="1"/>
            <a:endCxn id="65" idx="3"/>
          </p:cNvCxnSpPr>
          <p:nvPr/>
        </p:nvCxnSpPr>
        <p:spPr bwMode="gray">
          <a:xfrm flipH="1">
            <a:off x="2006343" y="1959659"/>
            <a:ext cx="222263"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9" name="圆角矩形 68"/>
          <p:cNvSpPr/>
          <p:nvPr/>
        </p:nvSpPr>
        <p:spPr bwMode="gray">
          <a:xfrm>
            <a:off x="1548527" y="3615000"/>
            <a:ext cx="1253068" cy="476853"/>
          </a:xfrm>
          <a:prstGeom prst="roundRect">
            <a:avLst>
              <a:gd name="adj" fmla="val 24302"/>
            </a:avLst>
          </a:prstGeom>
          <a:noFill/>
          <a:ln w="19050" cap="flat" cmpd="sng" algn="ctr">
            <a:solidFill>
              <a:srgbClr val="30B5C5"/>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p>
            <a:pPr fontAlgn="ctr">
              <a:spcBef>
                <a:spcPct val="0"/>
              </a:spcBef>
              <a:spcAft>
                <a:spcPct val="0"/>
              </a:spcAft>
              <a:buClr>
                <a:srgbClr val="CC9900"/>
              </a:buClr>
              <a:buSzPct val="60000"/>
              <a:buFont typeface="Wingdings" panose="05000000000000000000" pitchFamily="2" charset="2"/>
              <a:buChar char="n"/>
              <a:defRPr/>
            </a:pPr>
            <a:endParaRPr lang="en-US" altLang="zh-CN"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2087679"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755631" y="2427018"/>
            <a:ext cx="676788" cy="276999"/>
          </a:xfrm>
          <a:prstGeom prst="rect">
            <a:avLst/>
          </a:prstGeom>
          <a:noFill/>
        </p:spPr>
        <p:txBody>
          <a:bodyPr wrap="none" rtlCol="0">
            <a:spAutoFit/>
          </a:bodyPr>
          <a:lstStyle/>
          <a:p>
            <a:pPr algn="r" fontAlgn="ctr">
              <a:spcBef>
                <a:spcPct val="0"/>
              </a:spcBef>
              <a:spcAft>
                <a:spcPct val="0"/>
              </a:spcAft>
              <a:defRPr/>
            </a:pPr>
            <a:r>
              <a:rPr lang="en-US" sz="1200" b="1" dirty="0" smtClean="0">
                <a:solidFill>
                  <a:prstClr val="black"/>
                </a:solidFill>
                <a:latin typeface="Huawei Sans" panose="020C0503030203020204" pitchFamily="34" charset="0"/>
              </a:rPr>
              <a:t>Border</a:t>
            </a:r>
            <a:endPar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19577" y="3605295"/>
            <a:ext cx="1207360" cy="461665"/>
          </a:xfrm>
          <a:prstGeom prst="rect">
            <a:avLst/>
          </a:prstGeom>
          <a:noFill/>
        </p:spPr>
        <p:txBody>
          <a:bodyPr wrap="square" rtlCol="0">
            <a:spAutoFit/>
          </a:bodyPr>
          <a:lstStyle/>
          <a:p>
            <a:pPr fontAlgn="ctr">
              <a:spcBef>
                <a:spcPct val="0"/>
              </a:spcBef>
              <a:spcAft>
                <a:spcPct val="0"/>
              </a:spcAft>
              <a:defRPr/>
            </a:pPr>
            <a:r>
              <a:rPr lang="en-US" sz="1200" dirty="0" smtClean="0">
                <a:solidFill>
                  <a:prstClr val="black"/>
                </a:solidFill>
                <a:latin typeface="Huawei Sans" panose="020C0503030203020204" pitchFamily="34" charset="0"/>
              </a:rPr>
              <a:t>Aggregation layer</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084509" y="5837847"/>
            <a:ext cx="1125311" cy="246221"/>
          </a:xfrm>
          <a:prstGeom prst="rect">
            <a:avLst/>
          </a:prstGeom>
          <a:noFill/>
          <a:ln>
            <a:noFill/>
          </a:ln>
        </p:spPr>
        <p:txBody>
          <a:bodyPr wrap="none" rtlCol="0">
            <a:noAutofit/>
          </a:bodyPr>
          <a:lstStyle/>
          <a:p>
            <a:pPr algn="ctr" fontAlgn="ctr"/>
            <a:r>
              <a:rPr lang="en-US" sz="1200" dirty="0" smtClean="0">
                <a:solidFill>
                  <a:schemeClr val="tx1">
                    <a:lumMod val="50000"/>
                    <a:lumOff val="50000"/>
                  </a:schemeClr>
                </a:solidFill>
                <a:latin typeface="Huawei Sans" panose="020C0503030203020204" pitchFamily="34" charset="0"/>
              </a:rPr>
              <a:t>CSS/</a:t>
            </a:r>
            <a:r>
              <a:rPr lang="en-US" sz="1200" dirty="0" err="1" smtClean="0">
                <a:solidFill>
                  <a:schemeClr val="tx1">
                    <a:lumMod val="50000"/>
                    <a:lumOff val="50000"/>
                  </a:schemeClr>
                </a:solidFill>
                <a:latin typeface="Huawei Sans" panose="020C0503030203020204" pitchFamily="34" charset="0"/>
              </a:rPr>
              <a:t>iStack</a:t>
            </a:r>
            <a:r>
              <a:rPr lang="en-US" sz="1200" dirty="0" smtClean="0">
                <a:solidFill>
                  <a:schemeClr val="tx1">
                    <a:lumMod val="50000"/>
                    <a:lumOff val="50000"/>
                  </a:schemeClr>
                </a:solidFill>
                <a:latin typeface="Huawei Sans" panose="020C0503030203020204" pitchFamily="34" charset="0"/>
              </a:rPr>
              <a:t> link</a:t>
            </a:r>
            <a:endParaRPr lang="en-US" altLang="zh-CN" sz="1200" dirty="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p:nvPr/>
        </p:nvCxnSpPr>
        <p:spPr bwMode="gray">
          <a:xfrm>
            <a:off x="836693" y="5960957"/>
            <a:ext cx="219495"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1998681"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3003195"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3803204" y="3132740"/>
            <a:ext cx="885272" cy="461665"/>
          </a:xfrm>
          <a:prstGeom prst="rect">
            <a:avLst/>
          </a:prstGeom>
          <a:noFill/>
        </p:spPr>
        <p:txBody>
          <a:bodyPr wrap="square" rtlCol="0">
            <a:spAutoFit/>
          </a:bodyPr>
          <a:lstStyle/>
          <a:p>
            <a:pPr algn="ctr" fontAlgn="ctr">
              <a:spcBef>
                <a:spcPct val="0"/>
              </a:spcBef>
              <a:spcAft>
                <a:spcPct val="0"/>
              </a:spcAft>
              <a:defRPr/>
            </a:pPr>
            <a:r>
              <a:rPr lang="en-US" sz="1200" dirty="0" smtClean="0">
                <a:solidFill>
                  <a:schemeClr val="tx1">
                    <a:lumMod val="65000"/>
                    <a:lumOff val="35000"/>
                  </a:schemeClr>
                </a:solidFill>
                <a:latin typeface="Huawei Sans" panose="020C0503030203020204" pitchFamily="34" charset="0"/>
              </a:rPr>
              <a:t>Load balancing</a:t>
            </a:r>
            <a:endPar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连接符 74"/>
          <p:cNvCxnSpPr>
            <a:stCxn id="19" idx="0"/>
            <a:endCxn id="65" idx="2"/>
          </p:cNvCxnSpPr>
          <p:nvPr/>
        </p:nvCxnSpPr>
        <p:spPr bwMode="gray">
          <a:xfrm flipH="1" flipV="1">
            <a:off x="1867548" y="2073219"/>
            <a:ext cx="1736820"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18" idx="0"/>
            <a:endCxn id="66" idx="2"/>
          </p:cNvCxnSpPr>
          <p:nvPr/>
        </p:nvCxnSpPr>
        <p:spPr bwMode="gray">
          <a:xfrm flipH="1" flipV="1">
            <a:off x="2367402" y="2073219"/>
            <a:ext cx="546129" cy="33625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3" idx="2"/>
            <a:endCxn id="18" idx="0"/>
          </p:cNvCxnSpPr>
          <p:nvPr/>
        </p:nvCxnSpPr>
        <p:spPr bwMode="gray">
          <a:xfrm flipH="1">
            <a:off x="2913531" y="2096481"/>
            <a:ext cx="2118028"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49" idx="2"/>
            <a:endCxn id="19" idx="0"/>
          </p:cNvCxnSpPr>
          <p:nvPr/>
        </p:nvCxnSpPr>
        <p:spPr bwMode="gray">
          <a:xfrm flipH="1">
            <a:off x="3604368" y="2096481"/>
            <a:ext cx="874807" cy="31299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84" name="图片 83" descr="AC-蓝.png"/>
          <p:cNvPicPr>
            <a:picLocks noChangeAspect="1"/>
          </p:cNvPicPr>
          <p:nvPr/>
        </p:nvPicPr>
        <p:blipFill>
          <a:blip r:embed="rId13" cstate="print"/>
          <a:stretch>
            <a:fillRect/>
          </a:stretch>
        </p:blipFill>
        <p:spPr bwMode="gray">
          <a:xfrm>
            <a:off x="4033699" y="2859386"/>
            <a:ext cx="298671" cy="244367"/>
          </a:xfrm>
          <a:prstGeom prst="rect">
            <a:avLst/>
          </a:prstGeom>
        </p:spPr>
      </p:pic>
      <p:pic>
        <p:nvPicPr>
          <p:cNvPr id="85" name="图片 84" descr="AC-蓝.png"/>
          <p:cNvPicPr>
            <a:picLocks noChangeAspect="1"/>
          </p:cNvPicPr>
          <p:nvPr/>
        </p:nvPicPr>
        <p:blipFill>
          <a:blip r:embed="rId13" cstate="print"/>
          <a:stretch>
            <a:fillRect/>
          </a:stretch>
        </p:blipFill>
        <p:spPr bwMode="gray">
          <a:xfrm>
            <a:off x="4502319" y="2859386"/>
            <a:ext cx="298671" cy="244367"/>
          </a:xfrm>
          <a:prstGeom prst="rect">
            <a:avLst/>
          </a:prstGeom>
        </p:spPr>
      </p:pic>
      <p:cxnSp>
        <p:nvCxnSpPr>
          <p:cNvPr id="86" name="直接连接符 85"/>
          <p:cNvCxnSpPr>
            <a:stCxn id="18" idx="2"/>
            <a:endCxn id="84" idx="0"/>
          </p:cNvCxnSpPr>
          <p:nvPr/>
        </p:nvCxnSpPr>
        <p:spPr bwMode="gray">
          <a:xfrm>
            <a:off x="2913531" y="2711774"/>
            <a:ext cx="1269504" cy="14761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9" idx="2"/>
            <a:endCxn id="85" idx="0"/>
          </p:cNvCxnSpPr>
          <p:nvPr/>
        </p:nvCxnSpPr>
        <p:spPr bwMode="gray">
          <a:xfrm>
            <a:off x="3604368" y="2711774"/>
            <a:ext cx="1047287" cy="147612"/>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1"/>
            <a:endCxn id="84" idx="3"/>
          </p:cNvCxnSpPr>
          <p:nvPr/>
        </p:nvCxnSpPr>
        <p:spPr bwMode="gray">
          <a:xfrm flipH="1">
            <a:off x="4332370" y="2981570"/>
            <a:ext cx="169949"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91" name="五边形 90"/>
          <p:cNvSpPr/>
          <p:nvPr/>
        </p:nvSpPr>
        <p:spPr bwMode="gray">
          <a:xfrm>
            <a:off x="9303748"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92" name="燕尾形 91"/>
          <p:cNvSpPr/>
          <p:nvPr/>
        </p:nvSpPr>
        <p:spPr bwMode="gray">
          <a:xfrm>
            <a:off x="10309087"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59674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Fabric Node Design: Single/Dual-Border Networking Selection</a:t>
            </a:r>
            <a:endParaRPr lang="en-US" altLang="zh-CN" dirty="0">
              <a:sym typeface="Huawei Sans" panose="020C0503030203020204" pitchFamily="34" charset="0"/>
            </a:endParaRPr>
          </a:p>
        </p:txBody>
      </p:sp>
      <p:graphicFrame>
        <p:nvGraphicFramePr>
          <p:cNvPr id="6" name="表格 5"/>
          <p:cNvGraphicFramePr>
            <a:graphicFrameLocks noGrp="1"/>
          </p:cNvGraphicFramePr>
          <p:nvPr>
            <p:extLst/>
          </p:nvPr>
        </p:nvGraphicFramePr>
        <p:xfrm>
          <a:off x="470906" y="1605923"/>
          <a:ext cx="11263313" cy="3724901"/>
        </p:xfrm>
        <a:graphic>
          <a:graphicData uri="http://schemas.openxmlformats.org/drawingml/2006/table">
            <a:tbl>
              <a:tblPr firstRow="1" bandRow="1"/>
              <a:tblGrid>
                <a:gridCol w="1545157"/>
                <a:gridCol w="3816529"/>
                <a:gridCol w="5901627"/>
              </a:tblGrid>
              <a:tr h="370181">
                <a:tc>
                  <a:txBody>
                    <a:bodyPr/>
                    <a:lstStyle/>
                    <a:p>
                      <a:pPr fontAlgn="ctr">
                        <a:lnSpc>
                          <a:spcPct val="100000"/>
                        </a:lnSpc>
                      </a:pP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Single-Border Networking</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Dual-Border Networking</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720000">
                <a:tc>
                  <a:txBody>
                    <a:bodyPr/>
                    <a:lstStyle/>
                    <a:p>
                      <a:pPr algn="ctr" fontAlgn="ctr">
                        <a:lnSpc>
                          <a:spcPct val="100000"/>
                        </a:lnSpc>
                      </a:pPr>
                      <a:r>
                        <a:rPr lang="en-US" sz="1400" b="1" dirty="0" smtClean="0">
                          <a:latin typeface="Huawei Sans" panose="020C0503030203020204" pitchFamily="34" charset="0"/>
                        </a:rPr>
                        <a:t>Description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fontAlgn="ctr">
                        <a:lnSpc>
                          <a:spcPct val="100000"/>
                        </a:lnSpc>
                      </a:pPr>
                      <a:r>
                        <a:rPr lang="en-US" sz="1400" dirty="0" smtClean="0">
                          <a:latin typeface="Huawei Sans" panose="020C0503030203020204" pitchFamily="34" charset="0"/>
                        </a:rPr>
                        <a:t>The core switch is a logical device, which can be a physical standalone device or a CSS/</a:t>
                      </a:r>
                      <a:r>
                        <a:rPr lang="en-US" sz="1400" dirty="0" err="1" smtClean="0">
                          <a:latin typeface="Huawei Sans" panose="020C0503030203020204" pitchFamily="34" charset="0"/>
                        </a:rPr>
                        <a:t>iStack</a:t>
                      </a:r>
                      <a:r>
                        <a:rPr lang="en-US" sz="1400" dirty="0" smtClean="0">
                          <a:latin typeface="Huawei Sans" panose="020C0503030203020204" pitchFamily="34" charset="0"/>
                        </a:rPr>
                        <a:t> system.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fontAlgn="ctr">
                        <a:lnSpc>
                          <a:spcPct val="100000"/>
                        </a:lnSpc>
                      </a:pPr>
                      <a:r>
                        <a:rPr lang="en-US" sz="1400" dirty="0" smtClean="0">
                          <a:latin typeface="Huawei Sans" panose="020C0503030203020204" pitchFamily="34" charset="0"/>
                        </a:rPr>
                        <a:t>Core switches are two logical devices, which can be two standalone physical devices or two CSS/</a:t>
                      </a:r>
                      <a:r>
                        <a:rPr lang="en-US" sz="1400" dirty="0" err="1" smtClean="0">
                          <a:latin typeface="Huawei Sans" panose="020C0503030203020204" pitchFamily="34" charset="0"/>
                        </a:rPr>
                        <a:t>iStack</a:t>
                      </a:r>
                      <a:r>
                        <a:rPr lang="en-US" sz="1400" dirty="0" smtClean="0">
                          <a:latin typeface="Huawei Sans" panose="020C0503030203020204" pitchFamily="34" charset="0"/>
                        </a:rPr>
                        <a:t> systems.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946800">
                <a:tc>
                  <a:txBody>
                    <a:bodyPr/>
                    <a:lstStyle/>
                    <a:p>
                      <a:pPr algn="ctr" fontAlgn="ctr">
                        <a:lnSpc>
                          <a:spcPct val="100000"/>
                        </a:lnSpc>
                      </a:pPr>
                      <a:r>
                        <a:rPr lang="en-US" sz="1400" b="1" dirty="0" smtClean="0">
                          <a:latin typeface="Huawei Sans" panose="020C0503030203020204" pitchFamily="34" charset="0"/>
                        </a:rPr>
                        <a:t>Characteristics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Easy management, configuration, and maintenance.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Services may be affected during the device upgrade.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Complex management, configuration, and maintenance.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The upgrade of core switches has little impact on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720000">
                <a:tc>
                  <a:txBody>
                    <a:bodyPr/>
                    <a:lstStyle/>
                    <a:p>
                      <a:pPr algn="ctr" fontAlgn="ctr">
                        <a:lnSpc>
                          <a:spcPct val="100000"/>
                        </a:lnSpc>
                      </a:pPr>
                      <a:r>
                        <a:rPr lang="en-US" sz="1400" b="1" dirty="0" smtClean="0">
                          <a:latin typeface="Huawei Sans" panose="020C0503030203020204" pitchFamily="34" charset="0"/>
                        </a:rPr>
                        <a:t>Application scenario</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indent="0" fontAlgn="ctr">
                        <a:lnSpc>
                          <a:spcPct val="100000"/>
                        </a:lnSpc>
                        <a:buFont typeface="Arial" panose="020B0604020202020204" pitchFamily="34" charset="0"/>
                        <a:buNone/>
                      </a:pPr>
                      <a:r>
                        <a:rPr lang="en-US" sz="1400" dirty="0" smtClean="0">
                          <a:latin typeface="Huawei Sans" panose="020C0503030203020204" pitchFamily="34" charset="0"/>
                        </a:rPr>
                        <a:t>Simple network management, configuration, and maintenance are required.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The device upgrade has little impact on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ct val="100000"/>
                        </a:lnSpc>
                        <a:buFont typeface="Arial" panose="020B0604020202020204" pitchFamily="34" charset="0"/>
                        <a:buChar char="•"/>
                      </a:pPr>
                      <a:r>
                        <a:rPr lang="en-US" sz="1400" dirty="0" smtClean="0">
                          <a:latin typeface="Huawei Sans" panose="020C0503030203020204" pitchFamily="34" charset="0"/>
                        </a:rPr>
                        <a:t>Core switches do not support clustering or stacking due to some reasons (such as the deployment distance).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88435">
                <a:tc>
                  <a:txBody>
                    <a:bodyPr/>
                    <a:lstStyle/>
                    <a:p>
                      <a:pPr algn="ctr" fontAlgn="ctr">
                        <a:lnSpc>
                          <a:spcPct val="100000"/>
                        </a:lnSpc>
                      </a:pPr>
                      <a:r>
                        <a:rPr lang="en-US" sz="1400" b="1" dirty="0" smtClean="0">
                          <a:latin typeface="Huawei Sans" panose="020C0503030203020204" pitchFamily="34" charset="0"/>
                        </a:rPr>
                        <a:t>Restrictions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There is no restriction. The single-border</a:t>
                      </a:r>
                      <a:r>
                        <a:rPr lang="en-US" sz="1400" baseline="0" dirty="0" smtClean="0">
                          <a:latin typeface="Huawei Sans" panose="020C0503030203020204" pitchFamily="34" charset="0"/>
                        </a:rPr>
                        <a:t> networking </a:t>
                      </a:r>
                      <a:r>
                        <a:rPr lang="en-US" sz="1400" dirty="0" smtClean="0">
                          <a:latin typeface="Huawei Sans" panose="020C0503030203020204" pitchFamily="34" charset="0"/>
                        </a:rPr>
                        <a:t>design is applicable to both centralized and distributed VXLAN gateway networking.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400" dirty="0" smtClean="0">
                          <a:latin typeface="Huawei Sans" panose="020C0503030203020204" pitchFamily="34" charset="0"/>
                        </a:rPr>
                        <a:t>The dual-border networking design is applicable only to distributed VXLAN gateway networking.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 name="五边形 3"/>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5" name="燕尾形 4"/>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14264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smtClean="0"/>
              <a:t>Design for the Interconnection Between the Fabric and External Network</a:t>
            </a:r>
            <a:endParaRPr lang="en-US" altLang="zh-CN" dirty="0">
              <a:sym typeface="Huawei Sans" panose="020C0503030203020204" pitchFamily="34" charset="0"/>
            </a:endParaRPr>
          </a:p>
        </p:txBody>
      </p:sp>
      <p:sp>
        <p:nvSpPr>
          <p:cNvPr id="6" name="圆角矩形 75"/>
          <p:cNvSpPr/>
          <p:nvPr/>
        </p:nvSpPr>
        <p:spPr bwMode="gray">
          <a:xfrm>
            <a:off x="449170" y="1484313"/>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L3 shared egress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449170" y="1878296"/>
            <a:ext cx="3606361" cy="4280442"/>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矩形 11"/>
          <p:cNvSpPr/>
          <p:nvPr/>
        </p:nvSpPr>
        <p:spPr bwMode="gray">
          <a:xfrm>
            <a:off x="442914" y="5061840"/>
            <a:ext cx="3612617" cy="1062556"/>
          </a:xfrm>
          <a:prstGeom prst="rect">
            <a:avLst/>
          </a:prstGeom>
          <a:ln>
            <a:noFill/>
          </a:ln>
        </p:spPr>
        <p:txBody>
          <a:bodyPr wrap="square">
            <a:noAutofit/>
          </a:bodyPr>
          <a:lstStyle/>
          <a:p>
            <a:pPr fontAlgn="ctr">
              <a:spcAft>
                <a:spcPts val="600"/>
              </a:spcAft>
              <a:buSzPct val="60000"/>
            </a:pPr>
            <a:r>
              <a:rPr lang="en-US" sz="1200" b="1" dirty="0" smtClean="0">
                <a:latin typeface="Huawei Sans" panose="020C0503030203020204" pitchFamily="34" charset="0"/>
              </a:rPr>
              <a:t>Application scenario:</a:t>
            </a:r>
          </a:p>
          <a:p>
            <a:pPr fontAlgn="ctr">
              <a:spcAft>
                <a:spcPts val="600"/>
              </a:spcAft>
              <a:buSzPct val="60000"/>
            </a:pPr>
            <a:r>
              <a:rPr lang="en-US" sz="1200" dirty="0" smtClean="0">
                <a:latin typeface="Huawei Sans" panose="020C0503030203020204" pitchFamily="34" charset="0"/>
              </a:rPr>
              <a:t>Multiple VNs on a fabric share a Layer 3 egress, through which they communicate with the egress device, and these VNs use the same security policies.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1301003" y="4094645"/>
            <a:ext cx="550335" cy="550334"/>
            <a:chOff x="2175932" y="1794933"/>
            <a:chExt cx="550335" cy="550334"/>
          </a:xfrm>
        </p:grpSpPr>
        <p:sp>
          <p:nvSpPr>
            <p:cNvPr id="16" name="椭圆 15"/>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VRF</a:t>
              </a:r>
              <a:endParaRPr lang="en-US" sz="1200" dirty="0">
                <a:latin typeface="Huawei Sans" panose="020C0503030203020204" pitchFamily="34" charset="0"/>
              </a:endParaRPr>
            </a:p>
          </p:txBody>
        </p:sp>
      </p:grpSp>
      <p:sp>
        <p:nvSpPr>
          <p:cNvPr id="18" name="矩形 17"/>
          <p:cNvSpPr/>
          <p:nvPr/>
        </p:nvSpPr>
        <p:spPr bwMode="gray">
          <a:xfrm>
            <a:off x="978117" y="2954552"/>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p:nvPr/>
        </p:nvSpPr>
        <p:spPr bwMode="gray">
          <a:xfrm>
            <a:off x="2008647" y="3105208"/>
            <a:ext cx="550334" cy="550334"/>
          </a:xfrm>
          <a:prstGeom prst="ellipse">
            <a:avLst/>
          </a:prstGeom>
          <a:noFill/>
          <a:ln>
            <a:gradFill flip="none" rotWithShape="1">
              <a:gsLst>
                <a:gs pos="0">
                  <a:srgbClr val="56C4D2"/>
                </a:gs>
                <a:gs pos="50000">
                  <a:schemeClr val="accent1">
                    <a:lumMod val="45000"/>
                    <a:lumOff val="55000"/>
                  </a:schemeClr>
                </a:gs>
                <a:gs pos="100000">
                  <a:srgbClr val="E28189"/>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2011680" y="3219064"/>
            <a:ext cx="551382" cy="336599"/>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gradFill flip="none" rotWithShape="1">
            <a:gsLst>
              <a:gs pos="0">
                <a:srgbClr val="56C4D2"/>
              </a:gs>
              <a:gs pos="50000">
                <a:srgbClr val="CCAABB"/>
              </a:gs>
              <a:gs pos="100000">
                <a:srgbClr val="E2818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p:nvPr/>
        </p:nvSpPr>
        <p:spPr bwMode="gray">
          <a:xfrm>
            <a:off x="2716291" y="4094645"/>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2716290" y="4238579"/>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a:off x="2287371" y="2513404"/>
            <a:ext cx="0" cy="591804"/>
          </a:xfrm>
          <a:prstGeom prst="line">
            <a:avLst/>
          </a:prstGeom>
          <a:ln w="28575">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0" idx="4"/>
            <a:endCxn id="16" idx="0"/>
          </p:cNvCxnSpPr>
          <p:nvPr/>
        </p:nvCxnSpPr>
        <p:spPr bwMode="gray">
          <a:xfrm flipH="1">
            <a:off x="1576171" y="3655542"/>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0" idx="4"/>
            <a:endCxn id="23" idx="0"/>
          </p:cNvCxnSpPr>
          <p:nvPr/>
        </p:nvCxnSpPr>
        <p:spPr bwMode="gray">
          <a:xfrm>
            <a:off x="2283814" y="3655542"/>
            <a:ext cx="707644" cy="439103"/>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2517454" y="3250066"/>
            <a:ext cx="793273" cy="274594"/>
          </a:xfrm>
          <a:prstGeom prst="rect">
            <a:avLst/>
          </a:prstGeom>
          <a:noFill/>
        </p:spPr>
        <p:txBody>
          <a:bodyPr wrap="square" rtlCol="0">
            <a:noAutofit/>
          </a:bodyPr>
          <a:lstStyle/>
          <a:p>
            <a:pPr algn="ctr" fontAlgn="ctr"/>
            <a:r>
              <a:rPr lang="en-US" sz="1200" b="1" dirty="0" smtClean="0">
                <a:latin typeface="Huawei Sans" panose="020C0503030203020204" pitchFamily="34" charset="0"/>
              </a:rPr>
              <a:t>Shared VRF</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78116" y="4612994"/>
            <a:ext cx="1116159" cy="432082"/>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VRF</a:t>
            </a:r>
          </a:p>
          <a:p>
            <a:pPr algn="ct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2451670" y="4621808"/>
            <a:ext cx="1007808" cy="423268"/>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VRF</a:t>
            </a:r>
          </a:p>
          <a:p>
            <a:pPr algn="ctr" fontAlgn="ctr"/>
            <a:r>
              <a:rPr lang="en-US" sz="1200" b="1" dirty="0" smtClean="0">
                <a:latin typeface="Huawei Sans" panose="020C0503030203020204" pitchFamily="34" charset="0"/>
              </a:rPr>
              <a:t>VN2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86104" y="3001650"/>
            <a:ext cx="735317" cy="274594"/>
          </a:xfrm>
          <a:prstGeom prst="rect">
            <a:avLst/>
          </a:prstGeom>
          <a:noFill/>
        </p:spPr>
        <p:txBody>
          <a:bodyPr wrap="square" rtlCol="0">
            <a:no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033151" y="2103973"/>
            <a:ext cx="540000" cy="441818"/>
          </a:xfrm>
          <a:prstGeom prst="rect">
            <a:avLst/>
          </a:prstGeom>
        </p:spPr>
      </p:pic>
      <p:sp>
        <p:nvSpPr>
          <p:cNvPr id="63" name="文本框 62"/>
          <p:cNvSpPr txBox="1"/>
          <p:nvPr/>
        </p:nvSpPr>
        <p:spPr bwMode="gray">
          <a:xfrm>
            <a:off x="2287371" y="2526340"/>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278560" y="1477242"/>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L3 exclusive egress</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4278560" y="1871225"/>
            <a:ext cx="3606361" cy="4280442"/>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矩形 12"/>
          <p:cNvSpPr/>
          <p:nvPr/>
        </p:nvSpPr>
        <p:spPr bwMode="gray">
          <a:xfrm>
            <a:off x="4278560" y="5053316"/>
            <a:ext cx="3606361" cy="1075087"/>
          </a:xfrm>
          <a:prstGeom prst="rect">
            <a:avLst/>
          </a:prstGeom>
          <a:ln>
            <a:noFill/>
          </a:ln>
        </p:spPr>
        <p:txBody>
          <a:bodyPr wrap="square">
            <a:noAutofit/>
          </a:bodyPr>
          <a:lstStyle/>
          <a:p>
            <a:pPr fontAlgn="ctr">
              <a:spcAft>
                <a:spcPts val="600"/>
              </a:spcAft>
              <a:buSzPct val="60000"/>
            </a:pPr>
            <a:r>
              <a:rPr lang="en-US" sz="1200" b="1" dirty="0" smtClean="0">
                <a:latin typeface="Huawei Sans" panose="020C0503030203020204" pitchFamily="34" charset="0"/>
              </a:rPr>
              <a:t>Application scenario:</a:t>
            </a:r>
          </a:p>
          <a:p>
            <a:pPr fontAlgn="ctr">
              <a:spcAft>
                <a:spcPts val="600"/>
              </a:spcAft>
              <a:buSzPct val="60000"/>
            </a:pPr>
            <a:r>
              <a:rPr lang="en-US" sz="1200" dirty="0" smtClean="0">
                <a:latin typeface="Huawei Sans" panose="020C0503030203020204" pitchFamily="34" charset="0"/>
              </a:rPr>
              <a:t>Each VN on the fabric network exclusively occupies a Layer 3 egress, through which it communicates with the egress device, and each VN uses differentiated security policies.</a:t>
            </a:r>
            <a:endParaRPr lang="en-US" sz="1200" dirty="0">
              <a:latin typeface="Huawei Sans" panose="020C0503030203020204" pitchFamily="34" charset="0"/>
            </a:endParaRPr>
          </a:p>
        </p:txBody>
      </p:sp>
      <p:grpSp>
        <p:nvGrpSpPr>
          <p:cNvPr id="34" name="组合 33"/>
          <p:cNvGrpSpPr/>
          <p:nvPr/>
        </p:nvGrpSpPr>
        <p:grpSpPr bwMode="gray">
          <a:xfrm>
            <a:off x="5308282" y="4087574"/>
            <a:ext cx="550335" cy="550334"/>
            <a:chOff x="2175932" y="1794933"/>
            <a:chExt cx="550335" cy="550334"/>
          </a:xfrm>
        </p:grpSpPr>
        <p:sp>
          <p:nvSpPr>
            <p:cNvPr id="35" name="椭圆 34"/>
            <p:cNvSpPr/>
            <p:nvPr/>
          </p:nvSpPr>
          <p:spPr bwMode="gray">
            <a:xfrm>
              <a:off x="2175933" y="1794933"/>
              <a:ext cx="550334" cy="550334"/>
            </a:xfrm>
            <a:prstGeom prst="ellipse">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bwMode="gray">
            <a:xfrm>
              <a:off x="2175932" y="1938867"/>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矩形 36"/>
          <p:cNvSpPr/>
          <p:nvPr/>
        </p:nvSpPr>
        <p:spPr bwMode="gray">
          <a:xfrm>
            <a:off x="4820867" y="2954552"/>
            <a:ext cx="2548467" cy="2090524"/>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5067861" y="4605922"/>
            <a:ext cx="1014805" cy="437059"/>
          </a:xfrm>
          <a:prstGeom prst="rect">
            <a:avLst/>
          </a:prstGeom>
          <a:noFill/>
        </p:spPr>
        <p:txBody>
          <a:bodyPr wrap="square" rtlCol="0">
            <a:noAutofit/>
          </a:bodyPr>
          <a:lstStyle/>
          <a:p>
            <a:pPr algn="ctr" fontAlgn="ctr"/>
            <a:r>
              <a:rPr lang="en-US" sz="1200" b="1" dirty="0" smtClean="0">
                <a:latin typeface="Huawei Sans" panose="020C0503030203020204" pitchFamily="34" charset="0"/>
              </a:rPr>
              <a:t>Green VRF</a:t>
            </a:r>
          </a:p>
          <a:p>
            <a:pPr algn="ct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829377" y="3001650"/>
            <a:ext cx="711307" cy="274594"/>
          </a:xfrm>
          <a:prstGeom prst="rect">
            <a:avLst/>
          </a:prstGeom>
          <a:noFill/>
        </p:spPr>
        <p:txBody>
          <a:bodyPr wrap="square" rtlCol="0">
            <a:no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p:nvPr/>
        </p:nvSpPr>
        <p:spPr bwMode="gray">
          <a:xfrm>
            <a:off x="6451519" y="4087574"/>
            <a:ext cx="550334" cy="550334"/>
          </a:xfrm>
          <a:prstGeom prst="ellipse">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6451518" y="4231508"/>
            <a:ext cx="550334" cy="262466"/>
          </a:xfrm>
          <a:custGeom>
            <a:avLst/>
            <a:gdLst>
              <a:gd name="connsiteX0" fmla="*/ 37890 w 550334"/>
              <a:gd name="connsiteY0" fmla="*/ 0 h 262466"/>
              <a:gd name="connsiteX1" fmla="*/ 512444 w 550334"/>
              <a:gd name="connsiteY1" fmla="*/ 0 h 262466"/>
              <a:gd name="connsiteX2" fmla="*/ 528710 w 550334"/>
              <a:gd name="connsiteY2" fmla="*/ 24125 h 262466"/>
              <a:gd name="connsiteX3" fmla="*/ 550334 w 550334"/>
              <a:gd name="connsiteY3" fmla="*/ 131233 h 262466"/>
              <a:gd name="connsiteX4" fmla="*/ 528710 w 550334"/>
              <a:gd name="connsiteY4" fmla="*/ 238341 h 262466"/>
              <a:gd name="connsiteX5" fmla="*/ 512444 w 550334"/>
              <a:gd name="connsiteY5" fmla="*/ 262466 h 262466"/>
              <a:gd name="connsiteX6" fmla="*/ 37890 w 550334"/>
              <a:gd name="connsiteY6" fmla="*/ 262466 h 262466"/>
              <a:gd name="connsiteX7" fmla="*/ 21624 w 550334"/>
              <a:gd name="connsiteY7" fmla="*/ 238341 h 262466"/>
              <a:gd name="connsiteX8" fmla="*/ 0 w 550334"/>
              <a:gd name="connsiteY8" fmla="*/ 131233 h 262466"/>
              <a:gd name="connsiteX9" fmla="*/ 21624 w 550334"/>
              <a:gd name="connsiteY9" fmla="*/ 24125 h 26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334" h="262466">
                <a:moveTo>
                  <a:pt x="37890" y="0"/>
                </a:moveTo>
                <a:lnTo>
                  <a:pt x="512444" y="0"/>
                </a:lnTo>
                <a:lnTo>
                  <a:pt x="528710" y="24125"/>
                </a:lnTo>
                <a:cubicBezTo>
                  <a:pt x="542634" y="57046"/>
                  <a:pt x="550334" y="93240"/>
                  <a:pt x="550334" y="131233"/>
                </a:cubicBezTo>
                <a:cubicBezTo>
                  <a:pt x="550334" y="169226"/>
                  <a:pt x="542634" y="205420"/>
                  <a:pt x="528710" y="238341"/>
                </a:cubicBezTo>
                <a:lnTo>
                  <a:pt x="512444" y="262466"/>
                </a:lnTo>
                <a:lnTo>
                  <a:pt x="37890" y="262466"/>
                </a:lnTo>
                <a:lnTo>
                  <a:pt x="21624" y="238341"/>
                </a:lnTo>
                <a:cubicBezTo>
                  <a:pt x="7700" y="205420"/>
                  <a:pt x="0" y="169226"/>
                  <a:pt x="0" y="131233"/>
                </a:cubicBezTo>
                <a:cubicBezTo>
                  <a:pt x="0" y="93240"/>
                  <a:pt x="7700" y="57046"/>
                  <a:pt x="21624" y="24125"/>
                </a:cubicBezTo>
                <a:close/>
              </a:path>
            </a:pathLst>
          </a:cu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VRF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211097" y="4605923"/>
            <a:ext cx="1014805" cy="437058"/>
          </a:xfrm>
          <a:prstGeom prst="rect">
            <a:avLst/>
          </a:prstGeom>
          <a:noFill/>
        </p:spPr>
        <p:txBody>
          <a:bodyPr wrap="square" rtlCol="0">
            <a:noAutofit/>
          </a:bodyPr>
          <a:lstStyle/>
          <a:p>
            <a:pPr algn="ctr" fontAlgn="ctr"/>
            <a:r>
              <a:rPr lang="en-US" sz="1200" b="1" dirty="0" smtClean="0">
                <a:latin typeface="Huawei Sans" panose="020C0503030203020204" pitchFamily="34" charset="0"/>
              </a:rPr>
              <a:t>Red VRF</a:t>
            </a:r>
          </a:p>
          <a:p>
            <a:pPr algn="ctr" fontAlgn="ctr"/>
            <a:r>
              <a:rPr lang="en-US" sz="1200" b="1" dirty="0" smtClean="0">
                <a:latin typeface="Huawei Sans" panose="020C0503030203020204" pitchFamily="34" charset="0"/>
              </a:rPr>
              <a:t>VN2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Group 165"/>
          <p:cNvGrpSpPr/>
          <p:nvPr/>
        </p:nvGrpSpPr>
        <p:grpSpPr bwMode="gray">
          <a:xfrm rot="10800000">
            <a:off x="5582101" y="2155108"/>
            <a:ext cx="1121573" cy="1932466"/>
            <a:chOff x="-1546029" y="914446"/>
            <a:chExt cx="1886815" cy="778776"/>
          </a:xfrm>
        </p:grpSpPr>
        <p:cxnSp>
          <p:nvCxnSpPr>
            <p:cNvPr id="70" name="Straight Connector 166"/>
            <p:cNvCxnSpPr/>
            <p:nvPr/>
          </p:nvCxnSpPr>
          <p:spPr bwMode="gray">
            <a:xfrm flipH="1" flipV="1">
              <a:off x="-1546029" y="914446"/>
              <a:ext cx="786911" cy="778776"/>
            </a:xfrm>
            <a:prstGeom prst="line">
              <a:avLst/>
            </a:prstGeom>
            <a:ln w="28575">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p:nvPr/>
          </p:nvCxnSpPr>
          <p:spPr bwMode="gray">
            <a:xfrm flipV="1">
              <a:off x="-446125" y="914446"/>
              <a:ext cx="786911" cy="778776"/>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pic>
        <p:nvPicPr>
          <p:cNvPr id="7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71421" y="2096902"/>
            <a:ext cx="540000" cy="441818"/>
          </a:xfrm>
          <a:prstGeom prst="rect">
            <a:avLst/>
          </a:prstGeom>
        </p:spPr>
      </p:pic>
      <p:sp>
        <p:nvSpPr>
          <p:cNvPr id="74" name="文本框 73"/>
          <p:cNvSpPr txBox="1"/>
          <p:nvPr/>
        </p:nvSpPr>
        <p:spPr bwMode="gray">
          <a:xfrm>
            <a:off x="5092295" y="2519269"/>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6566970" y="2445115"/>
            <a:ext cx="1081501" cy="442354"/>
          </a:xfrm>
          <a:prstGeom prst="rect">
            <a:avLst/>
          </a:prstGeom>
          <a:noFill/>
        </p:spPr>
        <p:txBody>
          <a:bodyPr wrap="none" rtlCol="0">
            <a:noAutofit/>
          </a:bodyPr>
          <a:lstStyle/>
          <a:p>
            <a:pPr algn="ctr" fontAlgn="ctr"/>
            <a:r>
              <a:rPr lang="en-US" sz="1200" dirty="0" smtClean="0">
                <a:latin typeface="Huawei Sans" panose="020C0503030203020204" pitchFamily="34" charset="0"/>
              </a:rPr>
              <a:t>Red zone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(User-defined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8666238" y="2954552"/>
            <a:ext cx="2548467" cy="1092450"/>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9081786" y="3435990"/>
            <a:ext cx="1780296" cy="953564"/>
            <a:chOff x="8084894" y="3056118"/>
            <a:chExt cx="1415287" cy="439103"/>
          </a:xfrm>
        </p:grpSpPr>
        <p:cxnSp>
          <p:nvCxnSpPr>
            <p:cNvPr id="4" name="直接连接符 3"/>
            <p:cNvCxnSpPr/>
            <p:nvPr/>
          </p:nvCxnSpPr>
          <p:spPr bwMode="gray">
            <a:xfrm flipH="1">
              <a:off x="8084894" y="3056118"/>
              <a:ext cx="707643"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8792537" y="3056118"/>
              <a:ext cx="707644" cy="439103"/>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8" name="圆角矩形 75"/>
          <p:cNvSpPr/>
          <p:nvPr/>
        </p:nvSpPr>
        <p:spPr bwMode="gray">
          <a:xfrm>
            <a:off x="8107950" y="1484313"/>
            <a:ext cx="3606361"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L2 shared egress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8107950" y="1878296"/>
            <a:ext cx="3606361" cy="4280442"/>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矩形 13"/>
          <p:cNvSpPr/>
          <p:nvPr/>
        </p:nvSpPr>
        <p:spPr bwMode="gray">
          <a:xfrm>
            <a:off x="8107950" y="5061839"/>
            <a:ext cx="3606361" cy="1062557"/>
          </a:xfrm>
          <a:prstGeom prst="rect">
            <a:avLst/>
          </a:prstGeom>
          <a:ln>
            <a:noFill/>
          </a:ln>
        </p:spPr>
        <p:txBody>
          <a:bodyPr wrap="square">
            <a:noAutofit/>
          </a:bodyPr>
          <a:lstStyle/>
          <a:p>
            <a:pPr fontAlgn="ctr">
              <a:spcAft>
                <a:spcPts val="600"/>
              </a:spcAft>
              <a:buSzPct val="60000"/>
            </a:pPr>
            <a:r>
              <a:rPr lang="en-US" sz="1200" b="1" dirty="0" smtClean="0">
                <a:latin typeface="Huawei Sans" panose="020C0503030203020204" pitchFamily="34" charset="0"/>
              </a:rPr>
              <a:t>Application scenario:</a:t>
            </a:r>
          </a:p>
          <a:p>
            <a:pPr fontAlgn="ctr">
              <a:spcAft>
                <a:spcPts val="600"/>
              </a:spcAft>
              <a:buSzPct val="60000"/>
            </a:pPr>
            <a:r>
              <a:rPr lang="en-US" sz="1200" dirty="0" smtClean="0">
                <a:latin typeface="Huawei Sans" panose="020C0503030203020204" pitchFamily="34" charset="0"/>
              </a:rPr>
              <a:t>The border node does not function as the user gateway, and the user gateway must be located outside the fabric. </a:t>
            </a:r>
            <a:endParaRPr lang="en-US" sz="1200" dirty="0">
              <a:latin typeface="Huawei Sans" panose="020C0503030203020204" pitchFamily="34" charset="0"/>
            </a:endParaRPr>
          </a:p>
        </p:txBody>
      </p:sp>
      <p:cxnSp>
        <p:nvCxnSpPr>
          <p:cNvPr id="49" name="直接连接符 48"/>
          <p:cNvCxnSpPr/>
          <p:nvPr/>
        </p:nvCxnSpPr>
        <p:spPr bwMode="gray">
          <a:xfrm>
            <a:off x="9971934" y="2415749"/>
            <a:ext cx="0" cy="879165"/>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8803883" y="4643554"/>
            <a:ext cx="646332" cy="276999"/>
          </a:xfrm>
          <a:prstGeom prst="rect">
            <a:avLst/>
          </a:prstGeom>
          <a:noFill/>
        </p:spPr>
        <p:txBody>
          <a:bodyPr wrap="square" rtlCol="0">
            <a:noAutofit/>
          </a:bodyPr>
          <a:lstStyle/>
          <a:p>
            <a:pPr algn="ctr" fontAlgn="ctr"/>
            <a:r>
              <a:rPr lang="en-US" sz="1200" b="1" dirty="0" smtClean="0">
                <a:latin typeface="Huawei Sans" panose="020C0503030203020204" pitchFamily="34" charset="0"/>
              </a:rPr>
              <a:t>Edge1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674748" y="3001650"/>
            <a:ext cx="768708" cy="274594"/>
          </a:xfrm>
          <a:prstGeom prst="rect">
            <a:avLst/>
          </a:prstGeom>
          <a:noFill/>
        </p:spPr>
        <p:txBody>
          <a:bodyPr wrap="square" rtlCol="0">
            <a:no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10013353" y="3001650"/>
            <a:ext cx="1219298" cy="274594"/>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L2 shared port</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76" descr="接入交换机.png"/>
          <p:cNvPicPr>
            <a:picLocks noChangeAspect="1"/>
          </p:cNvPicPr>
          <p:nvPr/>
        </p:nvPicPr>
        <p:blipFill>
          <a:blip r:embed="rId4"/>
          <a:stretch>
            <a:fillRect/>
          </a:stretch>
        </p:blipFill>
        <p:spPr bwMode="gray">
          <a:xfrm>
            <a:off x="9785594" y="3257868"/>
            <a:ext cx="372680" cy="304920"/>
          </a:xfrm>
          <a:prstGeom prst="rect">
            <a:avLst/>
          </a:prstGeom>
        </p:spPr>
      </p:pic>
      <p:pic>
        <p:nvPicPr>
          <p:cNvPr id="54" name="图片 76" descr="接入交换机.png"/>
          <p:cNvPicPr>
            <a:picLocks noChangeAspect="1"/>
          </p:cNvPicPr>
          <p:nvPr/>
        </p:nvPicPr>
        <p:blipFill>
          <a:blip r:embed="rId4"/>
          <a:stretch>
            <a:fillRect/>
          </a:stretch>
        </p:blipFill>
        <p:spPr bwMode="gray">
          <a:xfrm>
            <a:off x="8933364" y="4308074"/>
            <a:ext cx="372680" cy="304920"/>
          </a:xfrm>
          <a:prstGeom prst="rect">
            <a:avLst/>
          </a:prstGeom>
        </p:spPr>
      </p:pic>
      <p:pic>
        <p:nvPicPr>
          <p:cNvPr id="55" name="图片 76" descr="接入交换机.png"/>
          <p:cNvPicPr>
            <a:picLocks noChangeAspect="1"/>
          </p:cNvPicPr>
          <p:nvPr/>
        </p:nvPicPr>
        <p:blipFill>
          <a:blip r:embed="rId4"/>
          <a:stretch>
            <a:fillRect/>
          </a:stretch>
        </p:blipFill>
        <p:spPr bwMode="gray">
          <a:xfrm>
            <a:off x="10637822" y="4308074"/>
            <a:ext cx="372680" cy="304920"/>
          </a:xfrm>
          <a:prstGeom prst="rect">
            <a:avLst/>
          </a:prstGeom>
        </p:spPr>
      </p:pic>
      <p:sp>
        <p:nvSpPr>
          <p:cNvPr id="56" name="文本框 55"/>
          <p:cNvSpPr txBox="1"/>
          <p:nvPr/>
        </p:nvSpPr>
        <p:spPr bwMode="gray">
          <a:xfrm>
            <a:off x="10511026" y="4643554"/>
            <a:ext cx="646332" cy="276999"/>
          </a:xfrm>
          <a:prstGeom prst="rect">
            <a:avLst/>
          </a:prstGeom>
          <a:noFill/>
        </p:spPr>
        <p:txBody>
          <a:bodyPr wrap="square" rtlCol="0">
            <a:noAutofit/>
          </a:bodyPr>
          <a:lstStyle/>
          <a:p>
            <a:pPr algn="ctr" fontAlgn="ctr"/>
            <a:r>
              <a:rPr lang="en-US" sz="1200" b="1" dirty="0" smtClean="0">
                <a:latin typeface="Huawei Sans" panose="020C0503030203020204" pitchFamily="34" charset="0"/>
              </a:rPr>
              <a:t>Edge2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01934" y="2103973"/>
            <a:ext cx="540000" cy="441818"/>
          </a:xfrm>
          <a:prstGeom prst="rect">
            <a:avLst/>
          </a:prstGeom>
        </p:spPr>
      </p:pic>
      <p:sp>
        <p:nvSpPr>
          <p:cNvPr id="80" name="文本框 79"/>
          <p:cNvSpPr txBox="1"/>
          <p:nvPr/>
        </p:nvSpPr>
        <p:spPr bwMode="gray">
          <a:xfrm>
            <a:off x="9160715" y="2526340"/>
            <a:ext cx="793273" cy="274594"/>
          </a:xfrm>
          <a:prstGeom prst="rect">
            <a:avLst/>
          </a:prstGeom>
          <a:noFill/>
        </p:spPr>
        <p:txBody>
          <a:bodyPr wrap="none" rtlCol="0">
            <a:noAutofit/>
          </a:bodyPr>
          <a:lstStyle/>
          <a:p>
            <a:pPr algn="ctr" fontAlgn="ctr"/>
            <a:r>
              <a:rPr lang="en-US" sz="1200" dirty="0" smtClean="0">
                <a:latin typeface="Huawei Sans" panose="020C0503030203020204" pitchFamily="34" charset="0"/>
              </a:rPr>
              <a:t>Trust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9953988" y="2526340"/>
            <a:ext cx="793273" cy="274594"/>
          </a:xfrm>
          <a:prstGeom prst="rect">
            <a:avLst/>
          </a:prstGeom>
          <a:noFill/>
        </p:spPr>
        <p:txBody>
          <a:bodyPr wrap="none" rtlCol="0">
            <a:noAutofit/>
          </a:bodyPr>
          <a:lstStyle/>
          <a:p>
            <a:pPr fontAlgn="ctr"/>
            <a:r>
              <a:rPr lang="en-US" sz="1200" dirty="0" smtClean="0">
                <a:latin typeface="Huawei Sans" panose="020C0503030203020204" pitchFamily="34" charset="0"/>
              </a:rPr>
              <a:t>User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五边形 60"/>
          <p:cNvSpPr/>
          <p:nvPr/>
        </p:nvSpPr>
        <p:spPr bwMode="gray">
          <a:xfrm>
            <a:off x="9306044"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64" name="燕尾形 63"/>
          <p:cNvSpPr/>
          <p:nvPr/>
        </p:nvSpPr>
        <p:spPr bwMode="gray">
          <a:xfrm>
            <a:off x="10311383"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11689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315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p:cNvSpPr txBox="1"/>
          <p:nvPr/>
        </p:nvSpPr>
        <p:spPr bwMode="gray">
          <a:xfrm>
            <a:off x="9015643" y="3821113"/>
            <a:ext cx="2633018" cy="1137372"/>
          </a:xfrm>
          <a:prstGeom prst="roundRect">
            <a:avLst/>
          </a:prstGeom>
          <a:solidFill>
            <a:srgbClr val="E7F3E1"/>
          </a:solidFill>
          <a:ln>
            <a:solidFill>
              <a:srgbClr val="D0E8C4"/>
            </a:solidFill>
            <a:prstDash val="dash"/>
          </a:ln>
        </p:spPr>
        <p:txBody>
          <a:bodyPr wrap="square" rtlCol="0" anchor="ctr">
            <a:noAutofit/>
          </a:bodyPr>
          <a:lstStyle>
            <a:defPPr>
              <a:defRPr lang="en-US"/>
            </a:defPPr>
            <a:lvl1pPr marR="0" lvl="0" indent="0" algn="ctr" defTabSz="914400" fontAlgn="base">
              <a:lnSpc>
                <a:spcPct val="100000"/>
              </a:lnSpc>
              <a:spcBef>
                <a:spcPct val="0"/>
              </a:spcBef>
              <a:spcAft>
                <a:spcPct val="0"/>
              </a:spcAft>
              <a:buClrTx/>
              <a:buSzTx/>
              <a:buFontTx/>
              <a:buNone/>
              <a:tabLst/>
              <a:defRPr kumimoji="0" sz="1200" b="0" i="0" u="none" strike="noStrike" kern="0" cap="none" spc="0" normalizeH="0" baseline="0">
                <a:ln>
                  <a:noFill/>
                </a:ln>
                <a:solidFill>
                  <a:srgbClr val="000000"/>
                </a:solidFill>
                <a:effectLst/>
                <a:uLnTx/>
                <a:uFillTx/>
                <a:latin typeface="Arial" panose="020C0503030203020204" pitchFamily="34" charset="0"/>
                <a:ea typeface="方正兰亭黑简体" panose="02000000000000000000" pitchFamily="2" charset="-122"/>
                <a:cs typeface="Times New Roman" panose="02020603050405020304" pitchFamily="18" charset="0"/>
              </a:defRPr>
            </a:lvl1pPr>
          </a:lstStyle>
          <a:p>
            <a:pPr fontAlgn="ctr"/>
            <a:endParaRPr lang="en-US" altLang="zh-CN" dirty="0">
              <a:latin typeface="Huawei Sans" panose="020C0503030203020204" pitchFamily="34" charset="0"/>
              <a:sym typeface="Huawei Sans" panose="020C0503030203020204" pitchFamily="34" charset="0"/>
            </a:endParaRPr>
          </a:p>
        </p:txBody>
      </p:sp>
      <p:sp>
        <p:nvSpPr>
          <p:cNvPr id="40" name="任意多边形 39"/>
          <p:cNvSpPr/>
          <p:nvPr/>
        </p:nvSpPr>
        <p:spPr bwMode="gray">
          <a:xfrm>
            <a:off x="5117073" y="4317934"/>
            <a:ext cx="2635505" cy="1472654"/>
          </a:xfrm>
          <a:custGeom>
            <a:avLst/>
            <a:gdLst>
              <a:gd name="connsiteX0" fmla="*/ 347195 w 2866390"/>
              <a:gd name="connsiteY0" fmla="*/ 79124 h 1576834"/>
              <a:gd name="connsiteX1" fmla="*/ 1341108 w 2866390"/>
              <a:gd name="connsiteY1" fmla="*/ 854376 h 1576834"/>
              <a:gd name="connsiteX2" fmla="*/ 2633195 w 2866390"/>
              <a:gd name="connsiteY2" fmla="*/ 973646 h 1576834"/>
              <a:gd name="connsiteX3" fmla="*/ 2692830 w 2866390"/>
              <a:gd name="connsiteY3" fmla="*/ 1500420 h 1576834"/>
              <a:gd name="connsiteX4" fmla="*/ 834213 w 2866390"/>
              <a:gd name="connsiteY4" fmla="*/ 1430846 h 1576834"/>
              <a:gd name="connsiteX5" fmla="*/ 19204 w 2866390"/>
              <a:gd name="connsiteY5" fmla="*/ 178515 h 1576834"/>
              <a:gd name="connsiteX6" fmla="*/ 347195 w 2866390"/>
              <a:gd name="connsiteY6" fmla="*/ 79124 h 1576834"/>
              <a:gd name="connsiteX0" fmla="*/ 462988 w 2855075"/>
              <a:gd name="connsiteY0" fmla="*/ 75550 h 1583789"/>
              <a:gd name="connsiteX1" fmla="*/ 1329793 w 2855075"/>
              <a:gd name="connsiteY1" fmla="*/ 861331 h 1583789"/>
              <a:gd name="connsiteX2" fmla="*/ 2621880 w 2855075"/>
              <a:gd name="connsiteY2" fmla="*/ 980601 h 1583789"/>
              <a:gd name="connsiteX3" fmla="*/ 2681515 w 2855075"/>
              <a:gd name="connsiteY3" fmla="*/ 1507375 h 1583789"/>
              <a:gd name="connsiteX4" fmla="*/ 822898 w 2855075"/>
              <a:gd name="connsiteY4" fmla="*/ 1437801 h 1583789"/>
              <a:gd name="connsiteX5" fmla="*/ 7889 w 2855075"/>
              <a:gd name="connsiteY5" fmla="*/ 185470 h 1583789"/>
              <a:gd name="connsiteX6" fmla="*/ 462988 w 2855075"/>
              <a:gd name="connsiteY6" fmla="*/ 75550 h 1583789"/>
              <a:gd name="connsiteX0" fmla="*/ 431859 w 2823946"/>
              <a:gd name="connsiteY0" fmla="*/ 50969 h 1559208"/>
              <a:gd name="connsiteX1" fmla="*/ 1298664 w 2823946"/>
              <a:gd name="connsiteY1" fmla="*/ 836750 h 1559208"/>
              <a:gd name="connsiteX2" fmla="*/ 2590751 w 2823946"/>
              <a:gd name="connsiteY2" fmla="*/ 956020 h 1559208"/>
              <a:gd name="connsiteX3" fmla="*/ 2650386 w 2823946"/>
              <a:gd name="connsiteY3" fmla="*/ 1482794 h 1559208"/>
              <a:gd name="connsiteX4" fmla="*/ 791769 w 2823946"/>
              <a:gd name="connsiteY4" fmla="*/ 1413220 h 1559208"/>
              <a:gd name="connsiteX5" fmla="*/ 8538 w 2823946"/>
              <a:gd name="connsiteY5" fmla="*/ 224063 h 1559208"/>
              <a:gd name="connsiteX6" fmla="*/ 431859 w 2823946"/>
              <a:gd name="connsiteY6" fmla="*/ 50969 h 1559208"/>
              <a:gd name="connsiteX0" fmla="*/ 431859 w 2810457"/>
              <a:gd name="connsiteY0" fmla="*/ 50969 h 1563158"/>
              <a:gd name="connsiteX1" fmla="*/ 1298664 w 2810457"/>
              <a:gd name="connsiteY1" fmla="*/ 836750 h 1563158"/>
              <a:gd name="connsiteX2" fmla="*/ 2558975 w 2810457"/>
              <a:gd name="connsiteY2" fmla="*/ 892847 h 1563158"/>
              <a:gd name="connsiteX3" fmla="*/ 2650386 w 2810457"/>
              <a:gd name="connsiteY3" fmla="*/ 1482794 h 1563158"/>
              <a:gd name="connsiteX4" fmla="*/ 791769 w 2810457"/>
              <a:gd name="connsiteY4" fmla="*/ 1413220 h 1563158"/>
              <a:gd name="connsiteX5" fmla="*/ 8538 w 2810457"/>
              <a:gd name="connsiteY5" fmla="*/ 224063 h 1563158"/>
              <a:gd name="connsiteX6" fmla="*/ 431859 w 2810457"/>
              <a:gd name="connsiteY6" fmla="*/ 50969 h 1563158"/>
              <a:gd name="connsiteX0" fmla="*/ 432041 w 2808700"/>
              <a:gd name="connsiteY0" fmla="*/ 47850 h 1560039"/>
              <a:gd name="connsiteX1" fmla="*/ 1341216 w 2808700"/>
              <a:gd name="connsiteY1" fmla="*/ 791516 h 1560039"/>
              <a:gd name="connsiteX2" fmla="*/ 2559157 w 2808700"/>
              <a:gd name="connsiteY2" fmla="*/ 889728 h 1560039"/>
              <a:gd name="connsiteX3" fmla="*/ 2650568 w 2808700"/>
              <a:gd name="connsiteY3" fmla="*/ 1479675 h 1560039"/>
              <a:gd name="connsiteX4" fmla="*/ 791951 w 2808700"/>
              <a:gd name="connsiteY4" fmla="*/ 1410101 h 1560039"/>
              <a:gd name="connsiteX5" fmla="*/ 8720 w 2808700"/>
              <a:gd name="connsiteY5" fmla="*/ 220944 h 1560039"/>
              <a:gd name="connsiteX6" fmla="*/ 432041 w 2808700"/>
              <a:gd name="connsiteY6" fmla="*/ 47850 h 156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8700" h="1560039">
                <a:moveTo>
                  <a:pt x="432041" y="47850"/>
                </a:moveTo>
                <a:cubicBezTo>
                  <a:pt x="654124" y="142945"/>
                  <a:pt x="986697" y="651203"/>
                  <a:pt x="1341216" y="791516"/>
                </a:cubicBezTo>
                <a:cubicBezTo>
                  <a:pt x="1695735" y="931829"/>
                  <a:pt x="2340932" y="775035"/>
                  <a:pt x="2559157" y="889728"/>
                </a:cubicBezTo>
                <a:cubicBezTo>
                  <a:pt x="2777382" y="1004421"/>
                  <a:pt x="2945102" y="1392946"/>
                  <a:pt x="2650568" y="1479675"/>
                </a:cubicBezTo>
                <a:cubicBezTo>
                  <a:pt x="2356034" y="1566404"/>
                  <a:pt x="1237555" y="1630418"/>
                  <a:pt x="791951" y="1410101"/>
                </a:cubicBezTo>
                <a:cubicBezTo>
                  <a:pt x="346347" y="1189784"/>
                  <a:pt x="68705" y="447986"/>
                  <a:pt x="8720" y="220944"/>
                </a:cubicBezTo>
                <a:cubicBezTo>
                  <a:pt x="-51265" y="-6098"/>
                  <a:pt x="209958" y="-47245"/>
                  <a:pt x="432041" y="47850"/>
                </a:cubicBezTo>
                <a:close/>
              </a:path>
            </a:pathLst>
          </a:custGeom>
          <a:solidFill>
            <a:srgbClr val="F2FBFC"/>
          </a:solidFill>
          <a:ln>
            <a:solidFill>
              <a:srgbClr val="94DAE2"/>
            </a:solidFill>
            <a:prstDash val="dash"/>
          </a:ln>
        </p:spPr>
        <p:txBody>
          <a:bodyPr wrap="square" rtlCol="0" anchor="ctr">
            <a:noAutofit/>
          </a:bodyPr>
          <a:lstStyle/>
          <a:p>
            <a:pPr algn="ctr" defTabSz="914400" fontAlgn="ctr">
              <a:spcBef>
                <a:spcPct val="0"/>
              </a:spcBef>
              <a:spcAft>
                <a:spcPct val="0"/>
              </a:spcAft>
            </a:pPr>
            <a:endParaRPr lang="en-US" altLang="zh-CN" sz="1200" kern="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94" name="文本框 93"/>
          <p:cNvSpPr txBox="1"/>
          <p:nvPr/>
        </p:nvSpPr>
        <p:spPr bwMode="gray">
          <a:xfrm>
            <a:off x="4332532" y="3820497"/>
            <a:ext cx="756500" cy="812549"/>
          </a:xfrm>
          <a:prstGeom prst="roundRect">
            <a:avLst/>
          </a:prstGeom>
          <a:solidFill>
            <a:schemeClr val="bg1">
              <a:lumMod val="95000"/>
            </a:schemeClr>
          </a:solidFill>
          <a:ln>
            <a:solidFill>
              <a:schemeClr val="bg1">
                <a:lumMod val="65000"/>
              </a:schemeClr>
            </a:solidFill>
            <a:prstDash val="dash"/>
          </a:ln>
        </p:spPr>
        <p:txBody>
          <a:bodyPr wrap="square" rtlCol="0" anchor="ctr">
            <a:noAutofit/>
          </a:bodyPr>
          <a:lstStyle/>
          <a:p>
            <a:pPr marL="0" marR="0" lvl="0" indent="0" algn="ctr" defTabSz="914400" eaLnBrk="1" fontAlgn="ctr" latinLnBrk="0" hangingPunct="1">
              <a:spcBef>
                <a:spcPct val="0"/>
              </a:spcBef>
              <a:spcAft>
                <a:spcPct val="0"/>
              </a:spcAft>
              <a:buClrTx/>
              <a:buSzTx/>
              <a:buFontTx/>
              <a:buNone/>
              <a:tabLst/>
              <a:defRPr/>
            </a:pP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33" name="文本框 32"/>
          <p:cNvSpPr txBox="1"/>
          <p:nvPr/>
        </p:nvSpPr>
        <p:spPr bwMode="gray">
          <a:xfrm rot="2353777">
            <a:off x="1596342" y="4600541"/>
            <a:ext cx="2014270" cy="766781"/>
          </a:xfrm>
          <a:prstGeom prst="ellipse">
            <a:avLst/>
          </a:prstGeom>
          <a:solidFill>
            <a:srgbClr val="F2FBFC"/>
          </a:solidFill>
          <a:ln>
            <a:solidFill>
              <a:srgbClr val="94DAE2"/>
            </a:solidFill>
            <a:prstDash val="dash"/>
          </a:ln>
        </p:spPr>
        <p:txBody>
          <a:bodyPr wrap="square" rtlCol="0" anchor="ctr">
            <a:noAutofit/>
          </a:bodyPr>
          <a:lstStyle/>
          <a:p>
            <a:pPr marL="0" marR="0" lvl="0" indent="0" algn="ctr" defTabSz="914400" eaLnBrk="1" fontAlgn="ctr" latinLnBrk="0" hangingPunct="1">
              <a:spcBef>
                <a:spcPct val="0"/>
              </a:spcBef>
              <a:spcAft>
                <a:spcPct val="0"/>
              </a:spcAft>
              <a:buClrTx/>
              <a:buSzTx/>
              <a:buFontTx/>
              <a:buNone/>
              <a:tabLst/>
              <a:defRPr/>
            </a:pP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32" name="文本框 31"/>
          <p:cNvSpPr txBox="1"/>
          <p:nvPr/>
        </p:nvSpPr>
        <p:spPr bwMode="gray">
          <a:xfrm>
            <a:off x="963022" y="3820497"/>
            <a:ext cx="756500" cy="812549"/>
          </a:xfrm>
          <a:prstGeom prst="roundRect">
            <a:avLst/>
          </a:prstGeom>
          <a:solidFill>
            <a:schemeClr val="bg1">
              <a:lumMod val="95000"/>
            </a:schemeClr>
          </a:solidFill>
          <a:ln>
            <a:solidFill>
              <a:schemeClr val="bg1">
                <a:lumMod val="65000"/>
              </a:schemeClr>
            </a:solidFill>
            <a:prstDash val="dash"/>
          </a:ln>
        </p:spPr>
        <p:txBody>
          <a:bodyPr wrap="square" rtlCol="0" anchor="ctr">
            <a:noAutofit/>
          </a:bodyPr>
          <a:lstStyle/>
          <a:p>
            <a:pPr marL="0" marR="0" lvl="0" indent="0" algn="ctr" defTabSz="914400" eaLnBrk="1" fontAlgn="ctr" latinLnBrk="0" hangingPunct="1">
              <a:spcBef>
                <a:spcPct val="0"/>
              </a:spcBef>
              <a:spcAft>
                <a:spcPct val="0"/>
              </a:spcAft>
              <a:buClrTx/>
              <a:buSzTx/>
              <a:buFontTx/>
              <a:buNone/>
              <a:tabLst/>
              <a:defRPr/>
            </a:pP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Network Service Resource Planning for a Fabric</a:t>
            </a:r>
            <a:endParaRPr lang="en-US" altLang="zh-CN" dirty="0"/>
          </a:p>
        </p:txBody>
      </p:sp>
      <p:sp>
        <p:nvSpPr>
          <p:cNvPr id="3" name="文本占位符 2"/>
          <p:cNvSpPr>
            <a:spLocks noGrp="1"/>
          </p:cNvSpPr>
          <p:nvPr>
            <p:ph type="body" sz="quarter" idx="10"/>
          </p:nvPr>
        </p:nvSpPr>
        <p:spPr bwMode="gray">
          <a:xfrm>
            <a:off x="455612" y="1052514"/>
            <a:ext cx="11293476" cy="1385346"/>
          </a:xfrm>
        </p:spPr>
        <p:txBody>
          <a:bodyPr/>
          <a:lstStyle/>
          <a:p>
            <a:pPr algn="l"/>
            <a:r>
              <a:rPr lang="en-US" sz="1400" dirty="0" smtClean="0"/>
              <a:t>In the network service resource design for the fabric, network service resources are created on the border node so that service terminals on the campus intranet can access service resources, such as the DHCP server and NAC server, in the network management zone.</a:t>
            </a:r>
          </a:p>
          <a:p>
            <a:pPr algn="l"/>
            <a:r>
              <a:rPr lang="en-US" sz="1400" dirty="0" smtClean="0"/>
              <a:t>Three models are available for the </a:t>
            </a:r>
            <a:r>
              <a:rPr lang="en-US" altLang="zh-CN" sz="1400" dirty="0" smtClean="0"/>
              <a:t>network </a:t>
            </a:r>
            <a:r>
              <a:rPr lang="en-US" altLang="zh-CN" sz="1400" dirty="0"/>
              <a:t>service resource </a:t>
            </a:r>
            <a:r>
              <a:rPr lang="en-US" altLang="zh-CN" sz="1400" dirty="0" smtClean="0"/>
              <a:t>design</a:t>
            </a:r>
            <a:r>
              <a:rPr lang="en-US" sz="1400" dirty="0" smtClean="0"/>
              <a:t>, depending on the resource deployment location.</a:t>
            </a:r>
            <a:endParaRPr lang="en-US" altLang="zh-CN" sz="1400" dirty="0"/>
          </a:p>
        </p:txBody>
      </p:sp>
      <p:sp>
        <p:nvSpPr>
          <p:cNvPr id="8" name="圆角矩形 75"/>
          <p:cNvSpPr/>
          <p:nvPr/>
        </p:nvSpPr>
        <p:spPr bwMode="gray">
          <a:xfrm>
            <a:off x="483947" y="2457450"/>
            <a:ext cx="3606361" cy="418127"/>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400" dirty="0" smtClean="0">
                <a:solidFill>
                  <a:srgbClr val="30B5C5"/>
                </a:solidFill>
                <a:latin typeface="Huawei Sans" panose="020C0503030203020204" pitchFamily="34" charset="0"/>
              </a:rPr>
              <a:t>Directly connected to a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483947" y="2909561"/>
            <a:ext cx="3606361" cy="317584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矩形 9"/>
          <p:cNvSpPr/>
          <p:nvPr/>
        </p:nvSpPr>
        <p:spPr bwMode="gray">
          <a:xfrm>
            <a:off x="483947" y="2917924"/>
            <a:ext cx="3701219" cy="808755"/>
          </a:xfrm>
          <a:prstGeom prst="rect">
            <a:avLst/>
          </a:prstGeom>
          <a:ln>
            <a:noFill/>
          </a:ln>
        </p:spPr>
        <p:txBody>
          <a:bodyPr wrap="square">
            <a:noAutofit/>
          </a:bodyPr>
          <a:lstStyle/>
          <a:p>
            <a:pPr fontAlgn="ctr">
              <a:spcAft>
                <a:spcPts val="600"/>
              </a:spcAft>
              <a:buSzPct val="60000"/>
            </a:pPr>
            <a:r>
              <a:rPr lang="en-US" sz="1200" dirty="0" smtClean="0">
                <a:latin typeface="Huawei Sans" panose="020C0503030203020204" pitchFamily="34" charset="0"/>
              </a:rPr>
              <a:t>The border node is directly connected to the network service resource, and the interconnection interface on the border node is added to the interconnection VLAN in untagged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4202174" y="2450379"/>
            <a:ext cx="3771435" cy="418127"/>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400" dirty="0" smtClean="0">
                <a:solidFill>
                  <a:srgbClr val="30B5C5"/>
                </a:solidFill>
                <a:latin typeface="Huawei Sans" panose="020C0503030203020204" pitchFamily="34" charset="0"/>
              </a:rPr>
              <a:t>Directly connected to a switch</a:t>
            </a:r>
            <a:endPar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4202174" y="2902490"/>
            <a:ext cx="3771435" cy="317584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圆角矩形 75"/>
          <p:cNvSpPr/>
          <p:nvPr/>
        </p:nvSpPr>
        <p:spPr bwMode="gray">
          <a:xfrm>
            <a:off x="8091509" y="2457450"/>
            <a:ext cx="3657579" cy="418127"/>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360000" rIns="360000" rtlCol="0" anchor="ctr" anchorCtr="0">
            <a:noAutofit/>
          </a:bodyPr>
          <a:lstStyle/>
          <a:p>
            <a:pPr algn="ctr" fontAlgn="ctr"/>
            <a:r>
              <a:rPr lang="en-US" sz="1400" dirty="0" smtClean="0">
                <a:solidFill>
                  <a:srgbClr val="30B5C5"/>
                </a:solidFill>
                <a:latin typeface="Huawei Sans" panose="020C0503030203020204" pitchFamily="34" charset="0"/>
              </a:rPr>
              <a:t>DHCP server deployed on an external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bwMode="gray">
          <a:xfrm>
            <a:off x="8091509" y="2909561"/>
            <a:ext cx="3657579" cy="3175840"/>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矩形 16"/>
          <p:cNvSpPr/>
          <p:nvPr/>
        </p:nvSpPr>
        <p:spPr bwMode="gray">
          <a:xfrm>
            <a:off x="4212991" y="2917924"/>
            <a:ext cx="3835634" cy="903189"/>
          </a:xfrm>
          <a:prstGeom prst="rect">
            <a:avLst/>
          </a:prstGeom>
          <a:ln>
            <a:noFill/>
          </a:ln>
        </p:spPr>
        <p:txBody>
          <a:bodyPr wrap="square">
            <a:noAutofit/>
          </a:bodyPr>
          <a:lstStyle/>
          <a:p>
            <a:pPr fontAlgn="ctr">
              <a:spcAft>
                <a:spcPts val="600"/>
              </a:spcAft>
              <a:buSzPct val="60000"/>
            </a:pPr>
            <a:r>
              <a:rPr lang="en-US" sz="1200" dirty="0" smtClean="0">
                <a:latin typeface="Huawei Sans" panose="020C0503030203020204" pitchFamily="34" charset="0"/>
              </a:rPr>
              <a:t>The border node is connected to the network service resource through a switch, and the interconnection interface on the border node is added to the interconnection VLAN in tagged mode.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8091510" y="2917924"/>
            <a:ext cx="3657578" cy="357197"/>
          </a:xfrm>
          <a:prstGeom prst="rect">
            <a:avLst/>
          </a:prstGeom>
          <a:ln>
            <a:noFill/>
          </a:ln>
        </p:spPr>
        <p:txBody>
          <a:bodyPr wrap="square">
            <a:noAutofit/>
          </a:bodyPr>
          <a:lstStyle/>
          <a:p>
            <a:pPr fontAlgn="ctr">
              <a:spcAft>
                <a:spcPts val="600"/>
              </a:spcAft>
              <a:buSzPct val="60000"/>
            </a:pPr>
            <a:r>
              <a:rPr lang="en-US" sz="1200" dirty="0" smtClean="0">
                <a:latin typeface="Huawei Sans" panose="020C0503030203020204" pitchFamily="34" charset="0"/>
              </a:rPr>
              <a:t>The border node is connected to the network service resource over an external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72" descr="交换机.png"/>
          <p:cNvPicPr>
            <a:picLocks noChangeAspect="1"/>
          </p:cNvPicPr>
          <p:nvPr/>
        </p:nvPicPr>
        <p:blipFill>
          <a:blip r:embed="rId3" cstate="print"/>
          <a:stretch>
            <a:fillRect/>
          </a:stretch>
        </p:blipFill>
        <p:spPr bwMode="gray">
          <a:xfrm>
            <a:off x="2741018" y="5184834"/>
            <a:ext cx="403462" cy="331200"/>
          </a:xfrm>
          <a:prstGeom prst="rect">
            <a:avLst/>
          </a:prstGeom>
        </p:spPr>
      </p:pic>
      <p:cxnSp>
        <p:nvCxnSpPr>
          <p:cNvPr id="22" name="直接箭头连接符 21"/>
          <p:cNvCxnSpPr>
            <a:endCxn id="20" idx="1"/>
          </p:cNvCxnSpPr>
          <p:nvPr/>
        </p:nvCxnSpPr>
        <p:spPr bwMode="gray">
          <a:xfrm>
            <a:off x="1721749" y="4282162"/>
            <a:ext cx="1019269" cy="1068272"/>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998820" y="4109000"/>
            <a:ext cx="500458" cy="276999"/>
          </a:xfrm>
          <a:prstGeom prst="rect">
            <a:avLst/>
          </a:prstGeom>
          <a:noFill/>
        </p:spPr>
        <p:txBody>
          <a:bodyPr wrap="none" rtlCol="0">
            <a:spAutoFit/>
          </a:bodyPr>
          <a:lstStyle/>
          <a:p>
            <a:pP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1383108" y="3851275"/>
            <a:ext cx="651140" cy="276999"/>
          </a:xfrm>
          <a:prstGeom prst="rect">
            <a:avLst/>
          </a:prstGeom>
          <a:noFill/>
        </p:spPr>
        <p:txBody>
          <a:bodyPr wrap="none" rtlCol="0">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2383141" y="5503229"/>
            <a:ext cx="111921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p:cNvSpPr/>
          <p:nvPr/>
        </p:nvSpPr>
        <p:spPr bwMode="gray">
          <a:xfrm>
            <a:off x="618697" y="5795113"/>
            <a:ext cx="144000" cy="144000"/>
          </a:xfrm>
          <a:prstGeom prst="ellipse">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56" name="文本框 55"/>
          <p:cNvSpPr txBox="1"/>
          <p:nvPr/>
        </p:nvSpPr>
        <p:spPr bwMode="gray">
          <a:xfrm>
            <a:off x="732718" y="5727956"/>
            <a:ext cx="978153"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port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4224330" y="5795113"/>
            <a:ext cx="144000" cy="144000"/>
          </a:xfrm>
          <a:prstGeom prst="ellipse">
            <a:avLst/>
          </a:prstGeom>
          <a:solidFill>
            <a:srgbClr val="C7000B"/>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60" name="文本框 59"/>
          <p:cNvSpPr txBox="1"/>
          <p:nvPr/>
        </p:nvSpPr>
        <p:spPr bwMode="gray">
          <a:xfrm>
            <a:off x="4338351" y="5727956"/>
            <a:ext cx="928459" cy="276999"/>
          </a:xfrm>
          <a:prstGeom prst="rect">
            <a:avLst/>
          </a:prstGeom>
          <a:noFill/>
        </p:spPr>
        <p:txBody>
          <a:bodyPr wrap="none" rtlCol="0">
            <a:spAutoFit/>
          </a:bodyPr>
          <a:lstStyle/>
          <a:p>
            <a:pPr fontAlgn="ctr"/>
            <a:r>
              <a:rPr lang="en-US" sz="1200" dirty="0" smtClean="0">
                <a:latin typeface="Huawei Sans" panose="020C0503030203020204" pitchFamily="34" charset="0"/>
              </a:rPr>
              <a:t>Trunk port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43246" y="4085447"/>
            <a:ext cx="399007" cy="327186"/>
          </a:xfrm>
          <a:prstGeom prst="rect">
            <a:avLst/>
          </a:prstGeom>
        </p:spPr>
      </p:pic>
      <p:cxnSp>
        <p:nvCxnSpPr>
          <p:cNvPr id="89" name="直接箭头连接符 88"/>
          <p:cNvCxnSpPr>
            <a:stCxn id="19" idx="3"/>
            <a:endCxn id="88" idx="1"/>
          </p:cNvCxnSpPr>
          <p:nvPr/>
        </p:nvCxnSpPr>
        <p:spPr bwMode="gray">
          <a:xfrm>
            <a:off x="1911077" y="4249040"/>
            <a:ext cx="832169"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2601223" y="3822700"/>
            <a:ext cx="683052"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Egress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86" descr="核心交换机.png"/>
          <p:cNvPicPr>
            <a:picLocks noChangeAspect="1"/>
          </p:cNvPicPr>
          <p:nvPr/>
        </p:nvPicPr>
        <p:blipFill>
          <a:blip r:embed="rId5"/>
          <a:stretch>
            <a:fillRect/>
          </a:stretch>
        </p:blipFill>
        <p:spPr bwMode="gray">
          <a:xfrm>
            <a:off x="1506279" y="4083440"/>
            <a:ext cx="404798" cy="331200"/>
          </a:xfrm>
          <a:prstGeom prst="rect">
            <a:avLst/>
          </a:prstGeom>
        </p:spPr>
      </p:pic>
      <p:sp>
        <p:nvSpPr>
          <p:cNvPr id="53" name="椭圆 52"/>
          <p:cNvSpPr/>
          <p:nvPr/>
        </p:nvSpPr>
        <p:spPr bwMode="gray">
          <a:xfrm>
            <a:off x="1804420" y="4337539"/>
            <a:ext cx="144000" cy="144000"/>
          </a:xfrm>
          <a:prstGeom prst="ellipse">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91" name="图片 86" descr="核心交换机.png"/>
          <p:cNvPicPr>
            <a:picLocks noChangeAspect="1"/>
          </p:cNvPicPr>
          <p:nvPr/>
        </p:nvPicPr>
        <p:blipFill>
          <a:blip r:embed="rId5"/>
          <a:stretch>
            <a:fillRect/>
          </a:stretch>
        </p:blipFill>
        <p:spPr bwMode="gray">
          <a:xfrm>
            <a:off x="6110528" y="5184834"/>
            <a:ext cx="404798" cy="331200"/>
          </a:xfrm>
          <a:prstGeom prst="rect">
            <a:avLst/>
          </a:prstGeom>
        </p:spPr>
      </p:pic>
      <p:sp>
        <p:nvSpPr>
          <p:cNvPr id="92" name="文本框 91"/>
          <p:cNvSpPr txBox="1"/>
          <p:nvPr/>
        </p:nvSpPr>
        <p:spPr bwMode="gray">
          <a:xfrm>
            <a:off x="5370578" y="5495116"/>
            <a:ext cx="18833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Gateway in the network management zone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rot="2849281">
            <a:off x="1714406" y="4549149"/>
            <a:ext cx="1462590"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Network service resource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箭头连接符 95"/>
          <p:cNvCxnSpPr>
            <a:endCxn id="91" idx="1"/>
          </p:cNvCxnSpPr>
          <p:nvPr/>
        </p:nvCxnSpPr>
        <p:spPr bwMode="gray">
          <a:xfrm>
            <a:off x="5091259" y="4282162"/>
            <a:ext cx="1019269" cy="1068272"/>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bwMode="gray">
          <a:xfrm>
            <a:off x="4368330" y="4109000"/>
            <a:ext cx="500458" cy="276999"/>
          </a:xfrm>
          <a:prstGeom prst="rect">
            <a:avLst/>
          </a:prstGeom>
          <a:noFill/>
        </p:spPr>
        <p:txBody>
          <a:bodyPr wrap="none" rtlCol="0">
            <a:spAutoFit/>
          </a:bodyPr>
          <a:lstStyle/>
          <a:p>
            <a:pP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4752618" y="3851275"/>
            <a:ext cx="651140" cy="276999"/>
          </a:xfrm>
          <a:prstGeom prst="rect">
            <a:avLst/>
          </a:prstGeom>
          <a:noFill/>
        </p:spPr>
        <p:txBody>
          <a:bodyPr wrap="none" rtlCol="0">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6767965" y="4949744"/>
            <a:ext cx="111921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0" name="图片 9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112756" y="4085447"/>
            <a:ext cx="399007" cy="327186"/>
          </a:xfrm>
          <a:prstGeom prst="rect">
            <a:avLst/>
          </a:prstGeom>
        </p:spPr>
      </p:pic>
      <p:cxnSp>
        <p:nvCxnSpPr>
          <p:cNvPr id="101" name="直接箭头连接符 100"/>
          <p:cNvCxnSpPr>
            <a:stCxn id="103" idx="3"/>
            <a:endCxn id="100" idx="1"/>
          </p:cNvCxnSpPr>
          <p:nvPr/>
        </p:nvCxnSpPr>
        <p:spPr bwMode="gray">
          <a:xfrm>
            <a:off x="5280587" y="4249040"/>
            <a:ext cx="832169"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bwMode="gray">
          <a:xfrm>
            <a:off x="5970733" y="3822268"/>
            <a:ext cx="683052"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Egress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86" descr="核心交换机.png"/>
          <p:cNvPicPr>
            <a:picLocks noChangeAspect="1"/>
          </p:cNvPicPr>
          <p:nvPr/>
        </p:nvPicPr>
        <p:blipFill>
          <a:blip r:embed="rId5"/>
          <a:stretch>
            <a:fillRect/>
          </a:stretch>
        </p:blipFill>
        <p:spPr bwMode="gray">
          <a:xfrm>
            <a:off x="4875789" y="4083440"/>
            <a:ext cx="404798" cy="331200"/>
          </a:xfrm>
          <a:prstGeom prst="rect">
            <a:avLst/>
          </a:prstGeom>
        </p:spPr>
      </p:pic>
      <p:sp>
        <p:nvSpPr>
          <p:cNvPr id="104" name="椭圆 103"/>
          <p:cNvSpPr/>
          <p:nvPr/>
        </p:nvSpPr>
        <p:spPr bwMode="gray">
          <a:xfrm>
            <a:off x="5173930" y="4337539"/>
            <a:ext cx="144000" cy="144000"/>
          </a:xfrm>
          <a:prstGeom prst="ellipse">
            <a:avLst/>
          </a:prstGeom>
          <a:solidFill>
            <a:srgbClr val="C7000B"/>
          </a:solid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105" name="文本框 104"/>
          <p:cNvSpPr txBox="1"/>
          <p:nvPr/>
        </p:nvSpPr>
        <p:spPr bwMode="gray">
          <a:xfrm rot="2849281">
            <a:off x="5153713" y="4549151"/>
            <a:ext cx="1387896"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Network service resource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72" descr="交换机.png"/>
          <p:cNvPicPr>
            <a:picLocks noChangeAspect="1"/>
          </p:cNvPicPr>
          <p:nvPr/>
        </p:nvPicPr>
        <p:blipFill>
          <a:blip r:embed="rId3" cstate="print"/>
          <a:stretch>
            <a:fillRect/>
          </a:stretch>
        </p:blipFill>
        <p:spPr bwMode="gray">
          <a:xfrm>
            <a:off x="7125843" y="5184834"/>
            <a:ext cx="403462" cy="331200"/>
          </a:xfrm>
          <a:prstGeom prst="rect">
            <a:avLst/>
          </a:prstGeom>
        </p:spPr>
      </p:pic>
      <p:cxnSp>
        <p:nvCxnSpPr>
          <p:cNvPr id="107" name="直接箭头连接符 106"/>
          <p:cNvCxnSpPr>
            <a:stCxn id="91" idx="3"/>
            <a:endCxn id="106" idx="1"/>
          </p:cNvCxnSpPr>
          <p:nvPr/>
        </p:nvCxnSpPr>
        <p:spPr bwMode="gray">
          <a:xfrm>
            <a:off x="6515326" y="5350434"/>
            <a:ext cx="610517"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bwMode="gray">
          <a:xfrm>
            <a:off x="8231681" y="3821113"/>
            <a:ext cx="756500" cy="1137372"/>
          </a:xfrm>
          <a:prstGeom prst="roundRect">
            <a:avLst/>
          </a:prstGeom>
          <a:solidFill>
            <a:schemeClr val="bg1">
              <a:lumMod val="95000"/>
            </a:schemeClr>
          </a:solidFill>
          <a:ln>
            <a:solidFill>
              <a:schemeClr val="bg1">
                <a:lumMod val="65000"/>
              </a:schemeClr>
            </a:solidFill>
            <a:prstDash val="dash"/>
          </a:ln>
        </p:spPr>
        <p:txBody>
          <a:bodyPr wrap="square" rtlCol="0" anchor="ctr">
            <a:noAutofit/>
          </a:bodyPr>
          <a:lstStyle/>
          <a:p>
            <a:pPr marL="0" marR="0" lvl="0" indent="0" algn="ctr" defTabSz="914400" eaLnBrk="1" fontAlgn="ctr" latinLnBrk="0" hangingPunct="1">
              <a:spcBef>
                <a:spcPct val="0"/>
              </a:spcBef>
              <a:spcAft>
                <a:spcPct val="0"/>
              </a:spcAft>
              <a:buClrTx/>
              <a:buSzTx/>
              <a:buFontTx/>
              <a:buNone/>
              <a:tabLst/>
              <a:defRPr/>
            </a:pP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12" name="文本框 111"/>
          <p:cNvSpPr txBox="1"/>
          <p:nvPr/>
        </p:nvSpPr>
        <p:spPr bwMode="gray">
          <a:xfrm>
            <a:off x="8267479" y="4434438"/>
            <a:ext cx="500458" cy="276999"/>
          </a:xfrm>
          <a:prstGeom prst="rect">
            <a:avLst/>
          </a:prstGeom>
          <a:noFill/>
        </p:spPr>
        <p:txBody>
          <a:bodyPr wrap="none" rtlCol="0">
            <a:spAutoFit/>
          </a:bodyPr>
          <a:lstStyle/>
          <a:p>
            <a:pPr fontAlgn="ctr"/>
            <a:r>
              <a:rPr lang="en-US" sz="1200" b="1" dirty="0" smtClean="0">
                <a:latin typeface="Huawei Sans" panose="020C0503030203020204" pitchFamily="34" charset="0"/>
              </a:rPr>
              <a:t>VN1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8651767" y="4176713"/>
            <a:ext cx="651140" cy="276999"/>
          </a:xfrm>
          <a:prstGeom prst="rect">
            <a:avLst/>
          </a:prstGeom>
          <a:noFill/>
        </p:spPr>
        <p:txBody>
          <a:bodyPr wrap="none" rtlCol="0">
            <a:spAutoFit/>
          </a:bodyPr>
          <a:lstStyle/>
          <a:p>
            <a:pP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011905" y="4407655"/>
            <a:ext cx="399007" cy="327186"/>
          </a:xfrm>
          <a:prstGeom prst="rect">
            <a:avLst/>
          </a:prstGeom>
        </p:spPr>
      </p:pic>
      <p:cxnSp>
        <p:nvCxnSpPr>
          <p:cNvPr id="115" name="直接箭头连接符 114"/>
          <p:cNvCxnSpPr>
            <a:stCxn id="117" idx="3"/>
            <a:endCxn id="114" idx="1"/>
          </p:cNvCxnSpPr>
          <p:nvPr/>
        </p:nvCxnSpPr>
        <p:spPr bwMode="gray">
          <a:xfrm>
            <a:off x="9179736" y="4571248"/>
            <a:ext cx="832169"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bwMode="gray">
          <a:xfrm>
            <a:off x="9884146" y="4176713"/>
            <a:ext cx="65452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Egress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7" name="图片 86" descr="核心交换机.png"/>
          <p:cNvPicPr>
            <a:picLocks noChangeAspect="1"/>
          </p:cNvPicPr>
          <p:nvPr/>
        </p:nvPicPr>
        <p:blipFill>
          <a:blip r:embed="rId5"/>
          <a:stretch>
            <a:fillRect/>
          </a:stretch>
        </p:blipFill>
        <p:spPr bwMode="gray">
          <a:xfrm>
            <a:off x="8774938" y="4405648"/>
            <a:ext cx="404798" cy="331200"/>
          </a:xfrm>
          <a:prstGeom prst="rect">
            <a:avLst/>
          </a:prstGeom>
        </p:spPr>
      </p:pic>
      <p:sp>
        <p:nvSpPr>
          <p:cNvPr id="118" name="文本框 117"/>
          <p:cNvSpPr txBox="1"/>
          <p:nvPr/>
        </p:nvSpPr>
        <p:spPr bwMode="gray">
          <a:xfrm>
            <a:off x="10646879" y="4720814"/>
            <a:ext cx="111921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图片 72" descr="交换机.png"/>
          <p:cNvPicPr>
            <a:picLocks noChangeAspect="1"/>
          </p:cNvPicPr>
          <p:nvPr/>
        </p:nvPicPr>
        <p:blipFill>
          <a:blip r:embed="rId3" cstate="print"/>
          <a:stretch>
            <a:fillRect/>
          </a:stretch>
        </p:blipFill>
        <p:spPr bwMode="gray">
          <a:xfrm>
            <a:off x="11004757" y="4405648"/>
            <a:ext cx="403462" cy="331200"/>
          </a:xfrm>
          <a:prstGeom prst="rect">
            <a:avLst/>
          </a:prstGeom>
        </p:spPr>
      </p:pic>
      <p:cxnSp>
        <p:nvCxnSpPr>
          <p:cNvPr id="120" name="直接箭头连接符 119"/>
          <p:cNvCxnSpPr>
            <a:stCxn id="114" idx="3"/>
            <a:endCxn id="119" idx="1"/>
          </p:cNvCxnSpPr>
          <p:nvPr/>
        </p:nvCxnSpPr>
        <p:spPr bwMode="gray">
          <a:xfrm>
            <a:off x="10410912" y="4571248"/>
            <a:ext cx="593845" cy="0"/>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bwMode="gray">
          <a:xfrm>
            <a:off x="9129706" y="3783149"/>
            <a:ext cx="2405069"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External network/</a:t>
            </a:r>
          </a:p>
          <a:p>
            <a:pPr algn="ctr" fontAlgn="ctr"/>
            <a:r>
              <a:rPr lang="en-US" sz="1200" b="1" dirty="0" smtClean="0">
                <a:latin typeface="Huawei Sans" panose="020C0503030203020204" pitchFamily="34" charset="0"/>
              </a:rPr>
              <a:t>Network service resource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五边形 60"/>
          <p:cNvSpPr/>
          <p:nvPr/>
        </p:nvSpPr>
        <p:spPr bwMode="gray">
          <a:xfrm>
            <a:off x="9303749"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62" name="燕尾形 61"/>
          <p:cNvSpPr/>
          <p:nvPr/>
        </p:nvSpPr>
        <p:spPr bwMode="gray">
          <a:xfrm>
            <a:off x="10309088"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114160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632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Access Management Design for a Fabric</a:t>
            </a:r>
            <a:endParaRPr lang="en-US" altLang="zh-CN" dirty="0"/>
          </a:p>
        </p:txBody>
      </p:sp>
      <p:sp>
        <p:nvSpPr>
          <p:cNvPr id="3" name="文本占位符 2"/>
          <p:cNvSpPr>
            <a:spLocks noGrp="1"/>
          </p:cNvSpPr>
          <p:nvPr>
            <p:ph type="body" sz="quarter" idx="10"/>
          </p:nvPr>
        </p:nvSpPr>
        <p:spPr bwMode="gray">
          <a:xfrm>
            <a:off x="455612" y="1052514"/>
            <a:ext cx="11293476" cy="2215389"/>
          </a:xfrm>
        </p:spPr>
        <p:txBody>
          <a:bodyPr/>
          <a:lstStyle/>
          <a:p>
            <a:pPr algn="l"/>
            <a:r>
              <a:rPr lang="en-US" sz="1400" dirty="0" smtClean="0"/>
              <a:t>When creating a fabric, you need to design authentication control points for user access, including planning access point resource pools. Wired access point resources refer to switch interfaces to which terminals connect, whereas wireless access point resources refer to SSIDs with which terminals associate. In the centralized gateway solution:</a:t>
            </a:r>
          </a:p>
          <a:p>
            <a:pPr marL="542925" lvl="1" indent="-247650"/>
            <a:r>
              <a:rPr lang="en-US" sz="1200" dirty="0" smtClean="0"/>
              <a:t>You are advised to deploy authentication control points for wired users on the edge nodes and plan this during access management configuration for a fabric.</a:t>
            </a:r>
          </a:p>
          <a:p>
            <a:pPr marL="542925" lvl="1" indent="-247650"/>
            <a:r>
              <a:rPr lang="en-US" sz="1200" dirty="0" smtClean="0"/>
              <a:t>The authentication control points for wireless users are deployed on the ACs. The design and planning for this type of authentication control point depend on the AC type.</a:t>
            </a:r>
            <a:endParaRPr lang="en-US" altLang="zh-CN" sz="1200" dirty="0" smtClean="0"/>
          </a:p>
          <a:p>
            <a:pPr algn="l"/>
            <a:endParaRPr lang="en-US" altLang="zh-CN" sz="1400" dirty="0"/>
          </a:p>
        </p:txBody>
      </p:sp>
      <p:grpSp>
        <p:nvGrpSpPr>
          <p:cNvPr id="101" name="组合 100"/>
          <p:cNvGrpSpPr/>
          <p:nvPr/>
        </p:nvGrpSpPr>
        <p:grpSpPr bwMode="gray">
          <a:xfrm>
            <a:off x="542925" y="3239710"/>
            <a:ext cx="5025993" cy="2707243"/>
            <a:chOff x="640361" y="2980323"/>
            <a:chExt cx="5025993" cy="2707243"/>
          </a:xfrm>
        </p:grpSpPr>
        <p:sp>
          <p:nvSpPr>
            <p:cNvPr id="69" name="矩形 68"/>
            <p:cNvSpPr/>
            <p:nvPr/>
          </p:nvSpPr>
          <p:spPr bwMode="gray">
            <a:xfrm>
              <a:off x="4843763" y="4655617"/>
              <a:ext cx="612434" cy="404408"/>
            </a:xfrm>
            <a:prstGeom prst="rect">
              <a:avLst/>
            </a:prstGeom>
            <a:solidFill>
              <a:srgbClr val="E7F3E1"/>
            </a:solidFill>
            <a:ln w="12700">
              <a:solidFill>
                <a:srgbClr val="62B23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1" name="矩形 70"/>
            <p:cNvSpPr/>
            <p:nvPr/>
          </p:nvSpPr>
          <p:spPr bwMode="gray">
            <a:xfrm>
              <a:off x="3069738" y="5283158"/>
              <a:ext cx="612434" cy="404408"/>
            </a:xfrm>
            <a:prstGeom prst="rect">
              <a:avLst/>
            </a:prstGeom>
            <a:solidFill>
              <a:srgbClr val="E7F3E1"/>
            </a:solidFill>
            <a:ln w="12700">
              <a:solidFill>
                <a:srgbClr val="62B23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8" name="矩形 67"/>
            <p:cNvSpPr/>
            <p:nvPr/>
          </p:nvSpPr>
          <p:spPr bwMode="gray">
            <a:xfrm>
              <a:off x="4106069" y="4655617"/>
              <a:ext cx="612434" cy="404408"/>
            </a:xfrm>
            <a:prstGeom prst="rect">
              <a:avLst/>
            </a:prstGeom>
            <a:solidFill>
              <a:srgbClr val="FCE1D0"/>
            </a:solidFill>
            <a:ln w="12700">
              <a:solidFill>
                <a:srgbClr val="ED6D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0" name="矩形 69"/>
            <p:cNvSpPr/>
            <p:nvPr/>
          </p:nvSpPr>
          <p:spPr bwMode="gray">
            <a:xfrm>
              <a:off x="2322519" y="5283158"/>
              <a:ext cx="612434" cy="404408"/>
            </a:xfrm>
            <a:prstGeom prst="rect">
              <a:avLst/>
            </a:prstGeom>
            <a:solidFill>
              <a:srgbClr val="FCE1D0"/>
            </a:solidFill>
            <a:ln w="12700">
              <a:solidFill>
                <a:srgbClr val="ED6D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7" name="矩形 66"/>
            <p:cNvSpPr/>
            <p:nvPr/>
          </p:nvSpPr>
          <p:spPr bwMode="gray">
            <a:xfrm>
              <a:off x="2698050" y="4655617"/>
              <a:ext cx="612434" cy="404408"/>
            </a:xfrm>
            <a:prstGeom prst="rect">
              <a:avLst/>
            </a:prstGeom>
            <a:solidFill>
              <a:srgbClr val="F8E0E2"/>
            </a:solidFill>
            <a:ln w="12700">
              <a:solidFill>
                <a:srgbClr val="C7000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8" name="圆角矩形 27"/>
            <p:cNvSpPr/>
            <p:nvPr/>
          </p:nvSpPr>
          <p:spPr bwMode="gray">
            <a:xfrm>
              <a:off x="2661568" y="3392564"/>
              <a:ext cx="2450574" cy="791193"/>
            </a:xfrm>
            <a:prstGeom prst="roundRect">
              <a:avLst>
                <a:gd name="adj" fmla="val 9269"/>
              </a:avLst>
            </a:pr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Straight Connector 166"/>
            <p:cNvCxnSpPr>
              <a:endCxn id="44" idx="0"/>
            </p:cNvCxnSpPr>
            <p:nvPr/>
          </p:nvCxnSpPr>
          <p:spPr bwMode="gray">
            <a:xfrm flipH="1">
              <a:off x="4410607" y="4183757"/>
              <a:ext cx="384540" cy="51453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166"/>
            <p:cNvCxnSpPr>
              <a:stCxn id="35" idx="2"/>
              <a:endCxn id="37" idx="0"/>
            </p:cNvCxnSpPr>
            <p:nvPr/>
          </p:nvCxnSpPr>
          <p:spPr bwMode="gray">
            <a:xfrm>
              <a:off x="3002587" y="4368441"/>
              <a:ext cx="1" cy="32985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165"/>
            <p:cNvGrpSpPr/>
            <p:nvPr/>
          </p:nvGrpSpPr>
          <p:grpSpPr bwMode="gray">
            <a:xfrm rot="10800000">
              <a:off x="2897179" y="3353092"/>
              <a:ext cx="1987662" cy="998820"/>
              <a:chOff x="-1233037" y="914446"/>
              <a:chExt cx="1573823" cy="778776"/>
            </a:xfrm>
          </p:grpSpPr>
          <p:cxnSp>
            <p:nvCxnSpPr>
              <p:cNvPr id="32" name="Straight Connector 166"/>
              <p:cNvCxnSpPr/>
              <p:nvPr/>
            </p:nvCxnSpPr>
            <p:spPr bwMode="gray">
              <a:xfrm flipH="1" flipV="1">
                <a:off x="-1233037" y="914446"/>
                <a:ext cx="786912" cy="77877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7"/>
              <p:cNvCxnSpPr/>
              <p:nvPr/>
            </p:nvCxnSpPr>
            <p:spPr bwMode="gray">
              <a:xfrm flipV="1">
                <a:off x="-446125" y="914446"/>
                <a:ext cx="786911" cy="778776"/>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4" name="图片 86" descr="核心交换机.png"/>
            <p:cNvPicPr>
              <a:picLocks noChangeAspect="1"/>
            </p:cNvPicPr>
            <p:nvPr/>
          </p:nvPicPr>
          <p:blipFill>
            <a:blip r:embed="rId3"/>
            <a:stretch>
              <a:fillRect/>
            </a:stretch>
          </p:blipFill>
          <p:spPr bwMode="gray">
            <a:xfrm>
              <a:off x="3701572" y="3231649"/>
              <a:ext cx="378876" cy="309991"/>
            </a:xfrm>
            <a:prstGeom prst="rect">
              <a:avLst/>
            </a:prstGeom>
          </p:spPr>
        </p:pic>
        <p:pic>
          <p:nvPicPr>
            <p:cNvPr id="35" name="图片 87" descr="汇聚交换机.png"/>
            <p:cNvPicPr>
              <a:picLocks noChangeAspect="1"/>
            </p:cNvPicPr>
            <p:nvPr/>
          </p:nvPicPr>
          <p:blipFill>
            <a:blip r:embed="rId4"/>
            <a:stretch>
              <a:fillRect/>
            </a:stretch>
          </p:blipFill>
          <p:spPr bwMode="gray">
            <a:xfrm>
              <a:off x="2813149" y="4058450"/>
              <a:ext cx="378876" cy="309991"/>
            </a:xfrm>
            <a:prstGeom prst="rect">
              <a:avLst/>
            </a:prstGeom>
          </p:spPr>
        </p:pic>
        <p:sp>
          <p:nvSpPr>
            <p:cNvPr id="39" name="文本框 38"/>
            <p:cNvSpPr txBox="1"/>
            <p:nvPr/>
          </p:nvSpPr>
          <p:spPr bwMode="gray">
            <a:xfrm>
              <a:off x="3498731" y="3745840"/>
              <a:ext cx="829073" cy="338554"/>
            </a:xfrm>
            <a:prstGeom prst="rect">
              <a:avLst/>
            </a:prstGeom>
            <a:noFill/>
          </p:spPr>
          <p:txBody>
            <a:bodyPr wrap="square" rtlCol="0">
              <a:noAutofit/>
            </a:bodyPr>
            <a:lstStyle>
              <a:defPPr>
                <a:defRPr lang="en-US"/>
              </a:defPPr>
              <a:lvl1pPr algn="ctr" fontAlgn="ctr">
                <a:defRPr sz="1600">
                  <a:solidFill>
                    <a:srgbClr val="30B5C5"/>
                  </a:solidFill>
                  <a:latin typeface="Arial" panose="020C0503030203020204" pitchFamily="34" charset="0"/>
                  <a:ea typeface="方正兰亭黑简体" panose="02000000000000000000" pitchFamily="2" charset="-122"/>
                </a:defRPr>
              </a:lvl1pPr>
            </a:lstStyle>
            <a:p>
              <a:r>
                <a:rPr lang="en-US" dirty="0" smtClean="0">
                  <a:latin typeface="Huawei Sans" panose="020C0503030203020204" pitchFamily="34" charset="0"/>
                </a:rPr>
                <a:t>VXLAN</a:t>
              </a:r>
              <a:endParaRPr lang="en-US" altLang="zh-CN" dirty="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3565439" y="2980323"/>
              <a:ext cx="65113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2739336" y="3796100"/>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4515578" y="3796100"/>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05" descr="AP.png"/>
            <p:cNvPicPr>
              <a:picLocks noChangeAspect="1"/>
            </p:cNvPicPr>
            <p:nvPr/>
          </p:nvPicPr>
          <p:blipFill>
            <a:blip r:embed="rId5" cstate="print"/>
            <a:stretch>
              <a:fillRect/>
            </a:stretch>
          </p:blipFill>
          <p:spPr bwMode="gray">
            <a:xfrm>
              <a:off x="4226193" y="4698293"/>
              <a:ext cx="368827" cy="301768"/>
            </a:xfrm>
            <a:prstGeom prst="rect">
              <a:avLst/>
            </a:prstGeom>
          </p:spPr>
        </p:pic>
        <p:pic>
          <p:nvPicPr>
            <p:cNvPr id="49" name="图片 11" descr="开放网络-蓝.png"/>
            <p:cNvPicPr>
              <a:picLocks noChangeAspect="1"/>
            </p:cNvPicPr>
            <p:nvPr/>
          </p:nvPicPr>
          <p:blipFill>
            <a:blip r:embed="rId6" cstate="print"/>
            <a:stretch>
              <a:fillRect/>
            </a:stretch>
          </p:blipFill>
          <p:spPr bwMode="gray">
            <a:xfrm>
              <a:off x="3187001" y="5329913"/>
              <a:ext cx="362747" cy="279236"/>
            </a:xfrm>
            <a:prstGeom prst="rect">
              <a:avLst/>
            </a:prstGeom>
          </p:spPr>
        </p:pic>
        <p:pic>
          <p:nvPicPr>
            <p:cNvPr id="51" name="图片 105" descr="AP.png"/>
            <p:cNvPicPr>
              <a:picLocks noChangeAspect="1"/>
            </p:cNvPicPr>
            <p:nvPr/>
          </p:nvPicPr>
          <p:blipFill>
            <a:blip r:embed="rId5" cstate="print"/>
            <a:stretch>
              <a:fillRect/>
            </a:stretch>
          </p:blipFill>
          <p:spPr bwMode="gray">
            <a:xfrm>
              <a:off x="2444322" y="5329913"/>
              <a:ext cx="368827" cy="301768"/>
            </a:xfrm>
            <a:prstGeom prst="rect">
              <a:avLst/>
            </a:prstGeom>
          </p:spPr>
        </p:pic>
        <p:pic>
          <p:nvPicPr>
            <p:cNvPr id="53" name="图片 11" descr="开放网络-蓝.png"/>
            <p:cNvPicPr>
              <a:picLocks noChangeAspect="1"/>
            </p:cNvPicPr>
            <p:nvPr/>
          </p:nvPicPr>
          <p:blipFill>
            <a:blip r:embed="rId6" cstate="print"/>
            <a:stretch>
              <a:fillRect/>
            </a:stretch>
          </p:blipFill>
          <p:spPr bwMode="gray">
            <a:xfrm>
              <a:off x="4963847" y="4698293"/>
              <a:ext cx="362747" cy="279236"/>
            </a:xfrm>
            <a:prstGeom prst="rect">
              <a:avLst/>
            </a:prstGeom>
          </p:spPr>
        </p:pic>
        <p:cxnSp>
          <p:nvCxnSpPr>
            <p:cNvPr id="54" name="Straight Connector 166"/>
            <p:cNvCxnSpPr>
              <a:endCxn id="53" idx="0"/>
            </p:cNvCxnSpPr>
            <p:nvPr/>
          </p:nvCxnSpPr>
          <p:spPr bwMode="gray">
            <a:xfrm>
              <a:off x="4763720" y="4195251"/>
              <a:ext cx="381501" cy="5030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87" descr="汇聚交换机.png"/>
            <p:cNvPicPr>
              <a:picLocks noChangeAspect="1"/>
            </p:cNvPicPr>
            <p:nvPr/>
          </p:nvPicPr>
          <p:blipFill>
            <a:blip r:embed="rId4"/>
            <a:stretch>
              <a:fillRect/>
            </a:stretch>
          </p:blipFill>
          <p:spPr bwMode="gray">
            <a:xfrm>
              <a:off x="4589995" y="4058450"/>
              <a:ext cx="378876" cy="309991"/>
            </a:xfrm>
            <a:prstGeom prst="rect">
              <a:avLst/>
            </a:prstGeom>
          </p:spPr>
        </p:pic>
        <p:cxnSp>
          <p:nvCxnSpPr>
            <p:cNvPr id="61" name="Straight Connector 166"/>
            <p:cNvCxnSpPr>
              <a:endCxn id="51" idx="0"/>
            </p:cNvCxnSpPr>
            <p:nvPr/>
          </p:nvCxnSpPr>
          <p:spPr bwMode="gray">
            <a:xfrm flipH="1">
              <a:off x="2628736" y="4849177"/>
              <a:ext cx="365994" cy="48073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6"/>
            <p:cNvCxnSpPr>
              <a:endCxn id="49" idx="0"/>
            </p:cNvCxnSpPr>
            <p:nvPr/>
          </p:nvCxnSpPr>
          <p:spPr bwMode="gray">
            <a:xfrm>
              <a:off x="2981849" y="4837911"/>
              <a:ext cx="386526" cy="49200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图片 76" descr="接入交换机.png"/>
            <p:cNvPicPr>
              <a:picLocks noChangeAspect="1"/>
            </p:cNvPicPr>
            <p:nvPr/>
          </p:nvPicPr>
          <p:blipFill>
            <a:blip r:embed="rId7" cstate="print"/>
            <a:stretch>
              <a:fillRect/>
            </a:stretch>
          </p:blipFill>
          <p:spPr bwMode="gray">
            <a:xfrm>
              <a:off x="2818174" y="4698293"/>
              <a:ext cx="368827" cy="301768"/>
            </a:xfrm>
            <a:prstGeom prst="rect">
              <a:avLst/>
            </a:prstGeom>
          </p:spPr>
        </p:pic>
        <p:sp>
          <p:nvSpPr>
            <p:cNvPr id="72" name="矩形 71"/>
            <p:cNvSpPr/>
            <p:nvPr/>
          </p:nvSpPr>
          <p:spPr bwMode="gray">
            <a:xfrm>
              <a:off x="640361" y="4655617"/>
              <a:ext cx="1209484" cy="404408"/>
            </a:xfrm>
            <a:prstGeom prst="rect">
              <a:avLst/>
            </a:prstGeom>
            <a:noFill/>
            <a:ln w="12700">
              <a:solidFill>
                <a:srgbClr val="C7000B"/>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Fabric extended switch</a:t>
              </a:r>
              <a:endParaRPr lang="en-US" altLang="zh-CN" sz="1200" dirty="0">
                <a:solidFill>
                  <a:schemeClr val="tx1"/>
                </a:solidFill>
                <a:latin typeface="Huawei Sans" panose="020C0503030203020204" pitchFamily="34" charset="0"/>
              </a:endParaRPr>
            </a:p>
          </p:txBody>
        </p:sp>
        <p:sp>
          <p:nvSpPr>
            <p:cNvPr id="73" name="矩形 72"/>
            <p:cNvSpPr/>
            <p:nvPr/>
          </p:nvSpPr>
          <p:spPr bwMode="gray">
            <a:xfrm>
              <a:off x="640361" y="5283158"/>
              <a:ext cx="1209484" cy="404408"/>
            </a:xfrm>
            <a:prstGeom prst="rect">
              <a:avLst/>
            </a:prstGeom>
            <a:noFill/>
            <a:ln w="12700">
              <a:solidFill>
                <a:srgbClr val="ED6D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Fabric extended AP</a:t>
              </a:r>
              <a:endParaRPr lang="en-US" altLang="zh-CN" sz="1200" dirty="0">
                <a:solidFill>
                  <a:schemeClr val="tx1"/>
                </a:solidFill>
                <a:latin typeface="Huawei Sans" panose="020C0503030203020204" pitchFamily="34" charset="0"/>
              </a:endParaRPr>
            </a:p>
          </p:txBody>
        </p:sp>
        <p:sp>
          <p:nvSpPr>
            <p:cNvPr id="74" name="矩形 73"/>
            <p:cNvSpPr/>
            <p:nvPr/>
          </p:nvSpPr>
          <p:spPr bwMode="gray">
            <a:xfrm>
              <a:off x="4633605" y="5344005"/>
              <a:ext cx="1032749" cy="290962"/>
            </a:xfrm>
            <a:prstGeom prst="rect">
              <a:avLst/>
            </a:prstGeom>
            <a:noFill/>
            <a:ln w="12700">
              <a:solidFill>
                <a:srgbClr val="62B23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Terminal</a:t>
              </a:r>
              <a:endParaRPr lang="en-US" sz="1200" dirty="0">
                <a:solidFill>
                  <a:schemeClr val="tx1"/>
                </a:solidFill>
                <a:latin typeface="Huawei Sans" panose="020C0503030203020204" pitchFamily="34" charset="0"/>
              </a:endParaRPr>
            </a:p>
          </p:txBody>
        </p:sp>
        <p:cxnSp>
          <p:nvCxnSpPr>
            <p:cNvPr id="75" name="Straight Connector 166"/>
            <p:cNvCxnSpPr>
              <a:stCxn id="67" idx="1"/>
              <a:endCxn id="72" idx="3"/>
            </p:cNvCxnSpPr>
            <p:nvPr/>
          </p:nvCxnSpPr>
          <p:spPr bwMode="gray">
            <a:xfrm flipH="1">
              <a:off x="1849845" y="4857821"/>
              <a:ext cx="848205" cy="0"/>
            </a:xfrm>
            <a:prstGeom prst="line">
              <a:avLst/>
            </a:prstGeom>
            <a:solidFill>
              <a:srgbClr val="F8E0E2"/>
            </a:solidFill>
            <a:ln w="12700">
              <a:solidFill>
                <a:srgbClr val="C7000B"/>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8" name="Straight Connector 166"/>
            <p:cNvCxnSpPr>
              <a:stCxn id="70" idx="1"/>
              <a:endCxn id="73" idx="3"/>
            </p:cNvCxnSpPr>
            <p:nvPr/>
          </p:nvCxnSpPr>
          <p:spPr bwMode="gray">
            <a:xfrm flipH="1">
              <a:off x="1849845" y="5485362"/>
              <a:ext cx="472674" cy="0"/>
            </a:xfrm>
            <a:prstGeom prst="line">
              <a:avLst/>
            </a:prstGeom>
            <a:solidFill>
              <a:srgbClr val="FCE1D0"/>
            </a:solidFill>
            <a:ln w="12700">
              <a:solidFill>
                <a:srgbClr val="ED6D00"/>
              </a:solidFill>
              <a:prstDash val="dashDot"/>
            </a:ln>
          </p:spPr>
          <p:style>
            <a:lnRef idx="2">
              <a:schemeClr val="accent1">
                <a:shade val="50000"/>
              </a:schemeClr>
            </a:lnRef>
            <a:fillRef idx="1">
              <a:schemeClr val="accent1"/>
            </a:fillRef>
            <a:effectRef idx="0">
              <a:schemeClr val="accent1"/>
            </a:effectRef>
            <a:fontRef idx="minor">
              <a:schemeClr val="lt1"/>
            </a:fontRef>
          </p:style>
        </p:cxnSp>
        <p:cxnSp>
          <p:nvCxnSpPr>
            <p:cNvPr id="82" name="肘形连接符 81"/>
            <p:cNvCxnSpPr>
              <a:stCxn id="68" idx="2"/>
              <a:endCxn id="73" idx="0"/>
            </p:cNvCxnSpPr>
            <p:nvPr/>
          </p:nvCxnSpPr>
          <p:spPr bwMode="gray">
            <a:xfrm rot="5400000">
              <a:off x="2717129" y="3588000"/>
              <a:ext cx="223133" cy="3167183"/>
            </a:xfrm>
            <a:prstGeom prst="bentConnector3">
              <a:avLst/>
            </a:prstGeom>
            <a:solidFill>
              <a:srgbClr val="FCE1D0"/>
            </a:solidFill>
            <a:ln w="12700">
              <a:solidFill>
                <a:srgbClr val="ED6D00"/>
              </a:solidFill>
              <a:prstDash val="dashDot"/>
            </a:ln>
          </p:spPr>
          <p:style>
            <a:lnRef idx="2">
              <a:schemeClr val="accent1">
                <a:shade val="50000"/>
              </a:schemeClr>
            </a:lnRef>
            <a:fillRef idx="1">
              <a:schemeClr val="accent1"/>
            </a:fillRef>
            <a:effectRef idx="0">
              <a:schemeClr val="accent1"/>
            </a:effectRef>
            <a:fontRef idx="minor">
              <a:schemeClr val="lt1"/>
            </a:fontRef>
          </p:style>
        </p:cxnSp>
        <p:cxnSp>
          <p:nvCxnSpPr>
            <p:cNvPr id="87" name="Straight Connector 166"/>
            <p:cNvCxnSpPr>
              <a:stCxn id="74" idx="1"/>
              <a:endCxn id="71" idx="3"/>
            </p:cNvCxnSpPr>
            <p:nvPr/>
          </p:nvCxnSpPr>
          <p:spPr bwMode="gray">
            <a:xfrm flipH="1" flipV="1">
              <a:off x="3682172" y="5485362"/>
              <a:ext cx="951433" cy="4124"/>
            </a:xfrm>
            <a:prstGeom prst="line">
              <a:avLst/>
            </a:prstGeom>
            <a:solidFill>
              <a:srgbClr val="E7F3E1"/>
            </a:solidFill>
            <a:ln w="12700">
              <a:solidFill>
                <a:srgbClr val="62B230"/>
              </a:solidFill>
              <a:prstDash val="solid"/>
            </a:ln>
          </p:spPr>
          <p:style>
            <a:lnRef idx="2">
              <a:schemeClr val="accent1">
                <a:shade val="50000"/>
              </a:schemeClr>
            </a:lnRef>
            <a:fillRef idx="1">
              <a:schemeClr val="accent1"/>
            </a:fillRef>
            <a:effectRef idx="0">
              <a:schemeClr val="accent1"/>
            </a:effectRef>
            <a:fontRef idx="minor">
              <a:schemeClr val="lt1"/>
            </a:fontRef>
          </p:style>
        </p:cxnSp>
        <p:cxnSp>
          <p:nvCxnSpPr>
            <p:cNvPr id="92" name="Straight Connector 166"/>
            <p:cNvCxnSpPr>
              <a:stCxn id="74" idx="0"/>
              <a:endCxn id="69" idx="2"/>
            </p:cNvCxnSpPr>
            <p:nvPr/>
          </p:nvCxnSpPr>
          <p:spPr bwMode="gray">
            <a:xfrm flipV="1">
              <a:off x="5149980" y="5060025"/>
              <a:ext cx="0" cy="283980"/>
            </a:xfrm>
            <a:prstGeom prst="line">
              <a:avLst/>
            </a:prstGeom>
            <a:solidFill>
              <a:srgbClr val="E7F3E1"/>
            </a:solidFill>
            <a:ln w="12700">
              <a:solidFill>
                <a:srgbClr val="62B230"/>
              </a:solidFill>
              <a:prstDash val="solid"/>
            </a:ln>
          </p:spPr>
          <p:style>
            <a:lnRef idx="2">
              <a:schemeClr val="accent1">
                <a:shade val="50000"/>
              </a:schemeClr>
            </a:lnRef>
            <a:fillRef idx="1">
              <a:schemeClr val="accent1"/>
            </a:fillRef>
            <a:effectRef idx="0">
              <a:schemeClr val="accent1"/>
            </a:effectRef>
            <a:fontRef idx="minor">
              <a:schemeClr val="lt1"/>
            </a:fontRef>
          </p:style>
        </p:cxnSp>
      </p:grpSp>
      <p:sp>
        <p:nvSpPr>
          <p:cNvPr id="97" name="圆角矩形 75"/>
          <p:cNvSpPr/>
          <p:nvPr/>
        </p:nvSpPr>
        <p:spPr bwMode="gray">
          <a:xfrm>
            <a:off x="5701985" y="3336709"/>
            <a:ext cx="604710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Access interface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75"/>
          <p:cNvSpPr/>
          <p:nvPr/>
        </p:nvSpPr>
        <p:spPr bwMode="gray">
          <a:xfrm>
            <a:off x="5701985" y="3730694"/>
            <a:ext cx="6047104" cy="2018179"/>
          </a:xfrm>
          <a:prstGeom prst="roundRect">
            <a:avLst>
              <a:gd name="adj" fmla="val 242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71450" indent="-171450" defTabSz="914400" fontAlgn="ctr">
              <a:spcAft>
                <a:spcPts val="600"/>
              </a:spcAft>
              <a:buSzPct val="100000"/>
              <a:buFont typeface="Arial" panose="020B0604020202020204" pitchFamily="34" charset="0"/>
              <a:buChar char="•"/>
              <a:defRPr/>
            </a:pPr>
            <a:r>
              <a:rPr lang="en-US" sz="1400" dirty="0" smtClean="0">
                <a:solidFill>
                  <a:srgbClr val="000000"/>
                </a:solidFill>
                <a:latin typeface="Huawei Sans" panose="020C0503030203020204" pitchFamily="34" charset="0"/>
              </a:rPr>
              <a:t>During access management configuration for a fabric, three connection types are defined for access interfaces on a switch.</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Fabric extended AP: The interface connects to a Huawei Fit AP.</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Fabric extended switch: The interface connects to a Huawei switch.</a:t>
            </a:r>
          </a:p>
          <a:p>
            <a:pPr marL="360000" indent="-180000" defTabSz="914400" fontAlgn="ctr">
              <a:spcAft>
                <a:spcPts val="600"/>
              </a:spcAft>
              <a:buSzPct val="100000"/>
              <a:buFont typeface="Huawei Sans" panose="020C0503030203020204" pitchFamily="34" charset="0"/>
              <a:buChar char="▫"/>
              <a:defRPr/>
            </a:pPr>
            <a:r>
              <a:rPr lang="en-US" sz="1400" dirty="0" smtClean="0">
                <a:solidFill>
                  <a:srgbClr val="000000"/>
                </a:solidFill>
                <a:latin typeface="Huawei Sans" panose="020C0503030203020204" pitchFamily="34" charset="0"/>
              </a:rPr>
              <a:t>Terminal (PCs, phones, dumb terminals, and non-fabric extended access switches or APs): The interface connects to a terminal or switch/AP (when policy association is not deployed).</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gray">
          <a:xfrm>
            <a:off x="9303748" y="114957"/>
            <a:ext cx="108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Fabric Design</a:t>
            </a:r>
            <a:endParaRPr lang="en-US" sz="1200" b="1" dirty="0">
              <a:solidFill>
                <a:srgbClr val="FFFFFF"/>
              </a:solidFill>
              <a:latin typeface="Huawei Sans" panose="020C0503030203020204" pitchFamily="34" charset="0"/>
            </a:endParaRPr>
          </a:p>
        </p:txBody>
      </p:sp>
      <p:sp>
        <p:nvSpPr>
          <p:cNvPr id="47" name="燕尾形 46"/>
          <p:cNvSpPr/>
          <p:nvPr/>
        </p:nvSpPr>
        <p:spPr bwMode="gray">
          <a:xfrm>
            <a:off x="10309087" y="114957"/>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Overlay Design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548689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VN Design Process</a:t>
            </a:r>
            <a:endParaRPr lang="en-US" altLang="zh-CN" dirty="0">
              <a:sym typeface="Huawei Sans" panose="020C0503030203020204" pitchFamily="34" charset="0"/>
            </a:endParaRPr>
          </a:p>
        </p:txBody>
      </p:sp>
      <p:sp>
        <p:nvSpPr>
          <p:cNvPr id="3" name="梯形 2"/>
          <p:cNvSpPr/>
          <p:nvPr/>
        </p:nvSpPr>
        <p:spPr bwMode="gray">
          <a:xfrm>
            <a:off x="5172370" y="2350450"/>
            <a:ext cx="6050762" cy="473072"/>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7593037" y="2474547"/>
            <a:ext cx="1031636" cy="305105"/>
          </a:xfrm>
          <a:prstGeom prst="rect">
            <a:avLst/>
          </a:prstGeom>
        </p:spPr>
        <p:txBody>
          <a:bodyPr wrap="square">
            <a:noAutofit/>
          </a:bodyPr>
          <a:lstStyle/>
          <a:p>
            <a:pPr algn="ctr" fontAlgn="ctr"/>
            <a:r>
              <a:rPr lang="en-US" sz="1600" dirty="0" smtClean="0">
                <a:latin typeface="Huawei Sans" panose="020C0503030203020204" pitchFamily="34" charset="0"/>
              </a:rPr>
              <a:t>Fabric</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梯形 5"/>
          <p:cNvSpPr/>
          <p:nvPr/>
        </p:nvSpPr>
        <p:spPr bwMode="gray">
          <a:xfrm>
            <a:off x="5446046"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5881938" y="1180510"/>
            <a:ext cx="556773" cy="629606"/>
            <a:chOff x="7493567" y="5008689"/>
            <a:chExt cx="1283264" cy="956570"/>
          </a:xfrm>
        </p:grpSpPr>
        <p:cxnSp>
          <p:nvCxnSpPr>
            <p:cNvPr id="9" name="直接连接符 8"/>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a:stCxn id="14" idx="3"/>
            <a:endCxn id="15" idx="1"/>
          </p:cNvCxnSpPr>
          <p:nvPr/>
        </p:nvCxnSpPr>
        <p:spPr bwMode="gray">
          <a:xfrm>
            <a:off x="6532627" y="1827059"/>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3" idx="3"/>
            <a:endCxn id="16" idx="1"/>
          </p:cNvCxnSpPr>
          <p:nvPr/>
        </p:nvCxnSpPr>
        <p:spPr bwMode="gray">
          <a:xfrm>
            <a:off x="6353233" y="1221579"/>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87" descr="汇聚交换机.png"/>
          <p:cNvPicPr>
            <a:picLocks noChangeAspect="1"/>
          </p:cNvPicPr>
          <p:nvPr/>
        </p:nvPicPr>
        <p:blipFill>
          <a:blip r:embed="rId3"/>
          <a:stretch>
            <a:fillRect/>
          </a:stretch>
        </p:blipFill>
        <p:spPr bwMode="gray">
          <a:xfrm>
            <a:off x="6118664" y="1125618"/>
            <a:ext cx="234569" cy="191922"/>
          </a:xfrm>
          <a:prstGeom prst="rect">
            <a:avLst/>
          </a:prstGeom>
        </p:spPr>
      </p:pic>
      <p:pic>
        <p:nvPicPr>
          <p:cNvPr id="14" name="图片 87" descr="汇聚交换机.png"/>
          <p:cNvPicPr>
            <a:picLocks noChangeAspect="1"/>
          </p:cNvPicPr>
          <p:nvPr/>
        </p:nvPicPr>
        <p:blipFill>
          <a:blip r:embed="rId3"/>
          <a:stretch>
            <a:fillRect/>
          </a:stretch>
        </p:blipFill>
        <p:spPr bwMode="gray">
          <a:xfrm>
            <a:off x="6298058" y="1731098"/>
            <a:ext cx="234569" cy="191922"/>
          </a:xfrm>
          <a:prstGeom prst="rect">
            <a:avLst/>
          </a:prstGeom>
        </p:spPr>
      </p:pic>
      <p:pic>
        <p:nvPicPr>
          <p:cNvPr id="15" name="图片 76" descr="接入交换机.png"/>
          <p:cNvPicPr>
            <a:picLocks noChangeAspect="1"/>
          </p:cNvPicPr>
          <p:nvPr/>
        </p:nvPicPr>
        <p:blipFill>
          <a:blip r:embed="rId4"/>
          <a:stretch>
            <a:fillRect/>
          </a:stretch>
        </p:blipFill>
        <p:spPr bwMode="gray">
          <a:xfrm>
            <a:off x="6774437" y="1731098"/>
            <a:ext cx="234569" cy="191922"/>
          </a:xfrm>
          <a:prstGeom prst="rect">
            <a:avLst/>
          </a:prstGeom>
        </p:spPr>
      </p:pic>
      <p:pic>
        <p:nvPicPr>
          <p:cNvPr id="16" name="图片 15" descr="接入交换机.png"/>
          <p:cNvPicPr>
            <a:picLocks noChangeAspect="1"/>
          </p:cNvPicPr>
          <p:nvPr/>
        </p:nvPicPr>
        <p:blipFill>
          <a:blip r:embed="rId4"/>
          <a:stretch>
            <a:fillRect/>
          </a:stretch>
        </p:blipFill>
        <p:spPr bwMode="gray">
          <a:xfrm>
            <a:off x="6596137" y="1125618"/>
            <a:ext cx="234569" cy="191922"/>
          </a:xfrm>
          <a:prstGeom prst="rect">
            <a:avLst/>
          </a:prstGeom>
        </p:spPr>
      </p:pic>
      <p:pic>
        <p:nvPicPr>
          <p:cNvPr id="17" name="图片 86" descr="核心交换机.png"/>
          <p:cNvPicPr>
            <a:picLocks noChangeAspect="1"/>
          </p:cNvPicPr>
          <p:nvPr/>
        </p:nvPicPr>
        <p:blipFill>
          <a:blip r:embed="rId5"/>
          <a:stretch>
            <a:fillRect/>
          </a:stretch>
        </p:blipFill>
        <p:spPr bwMode="gray">
          <a:xfrm>
            <a:off x="5735735" y="1442768"/>
            <a:ext cx="234569" cy="191922"/>
          </a:xfrm>
          <a:prstGeom prst="rect">
            <a:avLst/>
          </a:prstGeom>
        </p:spPr>
      </p:pic>
      <p:sp>
        <p:nvSpPr>
          <p:cNvPr id="18" name="矩形 17"/>
          <p:cNvSpPr/>
          <p:nvPr/>
        </p:nvSpPr>
        <p:spPr bwMode="gray">
          <a:xfrm>
            <a:off x="5479968" y="1972942"/>
            <a:ext cx="1769774" cy="430887"/>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19" name="梯形 18"/>
          <p:cNvSpPr/>
          <p:nvPr/>
        </p:nvSpPr>
        <p:spPr bwMode="gray">
          <a:xfrm>
            <a:off x="7318953"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p:nvPr/>
        </p:nvCxnSpPr>
        <p:spPr bwMode="gray">
          <a:xfrm flipH="1">
            <a:off x="7795951" y="1180506"/>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22" idx="3"/>
            <a:endCxn id="23" idx="1"/>
          </p:cNvCxnSpPr>
          <p:nvPr/>
        </p:nvCxnSpPr>
        <p:spPr bwMode="gray">
          <a:xfrm>
            <a:off x="8226140" y="1221579"/>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a:stretch>
            <a:fillRect/>
          </a:stretch>
        </p:blipFill>
        <p:spPr bwMode="gray">
          <a:xfrm>
            <a:off x="7991571" y="1125618"/>
            <a:ext cx="234569" cy="191922"/>
          </a:xfrm>
          <a:prstGeom prst="rect">
            <a:avLst/>
          </a:prstGeom>
        </p:spPr>
      </p:pic>
      <p:pic>
        <p:nvPicPr>
          <p:cNvPr id="23" name="图片 22" descr="接入交换机.png"/>
          <p:cNvPicPr>
            <a:picLocks noChangeAspect="1"/>
          </p:cNvPicPr>
          <p:nvPr/>
        </p:nvPicPr>
        <p:blipFill>
          <a:blip r:embed="rId4"/>
          <a:stretch>
            <a:fillRect/>
          </a:stretch>
        </p:blipFill>
        <p:spPr bwMode="gray">
          <a:xfrm>
            <a:off x="8469044" y="1125618"/>
            <a:ext cx="234569" cy="191922"/>
          </a:xfrm>
          <a:prstGeom prst="rect">
            <a:avLst/>
          </a:prstGeom>
        </p:spPr>
      </p:pic>
      <p:pic>
        <p:nvPicPr>
          <p:cNvPr id="24" name="图片 86" descr="核心交换机.png"/>
          <p:cNvPicPr>
            <a:picLocks noChangeAspect="1"/>
          </p:cNvPicPr>
          <p:nvPr/>
        </p:nvPicPr>
        <p:blipFill>
          <a:blip r:embed="rId5"/>
          <a:stretch>
            <a:fillRect/>
          </a:stretch>
        </p:blipFill>
        <p:spPr bwMode="gray">
          <a:xfrm>
            <a:off x="7608642" y="1442768"/>
            <a:ext cx="234569" cy="191922"/>
          </a:xfrm>
          <a:prstGeom prst="rect">
            <a:avLst/>
          </a:prstGeom>
        </p:spPr>
      </p:pic>
      <p:sp>
        <p:nvSpPr>
          <p:cNvPr id="25" name="矩形 24"/>
          <p:cNvSpPr/>
          <p:nvPr/>
        </p:nvSpPr>
        <p:spPr bwMode="gray">
          <a:xfrm>
            <a:off x="7306660" y="1972942"/>
            <a:ext cx="1815209" cy="430887"/>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26" name="梯形 25"/>
          <p:cNvSpPr/>
          <p:nvPr/>
        </p:nvSpPr>
        <p:spPr bwMode="gray">
          <a:xfrm>
            <a:off x="9205872" y="1424786"/>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flipH="1" flipV="1">
            <a:off x="9641764" y="1568903"/>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9" idx="3"/>
            <a:endCxn id="30" idx="1"/>
          </p:cNvCxnSpPr>
          <p:nvPr/>
        </p:nvCxnSpPr>
        <p:spPr bwMode="gray">
          <a:xfrm>
            <a:off x="10292453" y="1827059"/>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9" name="图片 87" descr="汇聚交换机.png"/>
          <p:cNvPicPr>
            <a:picLocks noChangeAspect="1"/>
          </p:cNvPicPr>
          <p:nvPr/>
        </p:nvPicPr>
        <p:blipFill>
          <a:blip r:embed="rId3"/>
          <a:stretch>
            <a:fillRect/>
          </a:stretch>
        </p:blipFill>
        <p:spPr bwMode="gray">
          <a:xfrm>
            <a:off x="10057884" y="1731098"/>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10534263" y="1731098"/>
            <a:ext cx="234569" cy="191922"/>
          </a:xfrm>
          <a:prstGeom prst="rect">
            <a:avLst/>
          </a:prstGeom>
        </p:spPr>
      </p:pic>
      <p:pic>
        <p:nvPicPr>
          <p:cNvPr id="31" name="图片 86" descr="核心交换机.png"/>
          <p:cNvPicPr>
            <a:picLocks noChangeAspect="1"/>
          </p:cNvPicPr>
          <p:nvPr/>
        </p:nvPicPr>
        <p:blipFill>
          <a:blip r:embed="rId5"/>
          <a:stretch>
            <a:fillRect/>
          </a:stretch>
        </p:blipFill>
        <p:spPr bwMode="gray">
          <a:xfrm>
            <a:off x="9495561" y="1442768"/>
            <a:ext cx="234569" cy="191922"/>
          </a:xfrm>
          <a:prstGeom prst="rect">
            <a:avLst/>
          </a:prstGeom>
        </p:spPr>
      </p:pic>
      <p:sp>
        <p:nvSpPr>
          <p:cNvPr id="32" name="矩形 31"/>
          <p:cNvSpPr/>
          <p:nvPr/>
        </p:nvSpPr>
        <p:spPr bwMode="gray">
          <a:xfrm>
            <a:off x="9205872" y="1867437"/>
            <a:ext cx="1790622" cy="60016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sp>
        <p:nvSpPr>
          <p:cNvPr id="33" name="圆角矩形 75"/>
          <p:cNvSpPr/>
          <p:nvPr/>
        </p:nvSpPr>
        <p:spPr bwMode="gray">
          <a:xfrm>
            <a:off x="485776" y="1263526"/>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VN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485776" y="1652279"/>
            <a:ext cx="3713044" cy="781200"/>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ctr" fontAlgn="ctr">
              <a:lnSpc>
                <a:spcPts val="2000"/>
              </a:lnSpc>
              <a:spcAft>
                <a:spcPts val="300"/>
              </a:spcAft>
            </a:pPr>
            <a:r>
              <a:rPr lang="en-US" sz="1400" dirty="0" smtClean="0">
                <a:solidFill>
                  <a:schemeClr val="tx1"/>
                </a:solidFill>
                <a:latin typeface="Huawei Sans" panose="020C0503030203020204" pitchFamily="34" charset="0"/>
              </a:rPr>
              <a:t>Create multiple VNs based on the fabric.</a:t>
            </a:r>
            <a:endParaRPr lang="en-US" altLang="zh-CN" sz="1400" dirty="0">
              <a:solidFill>
                <a:schemeClr val="tx1"/>
              </a:solidFill>
              <a:latin typeface="Huawei Sans" panose="020C0503030203020204" pitchFamily="34" charset="0"/>
              <a:ea typeface="微软雅黑" panose="020B0503020204020204" pitchFamily="34" charset="-122"/>
              <a:cs typeface="Arial" pitchFamily="34" charset="0"/>
            </a:endParaRPr>
          </a:p>
        </p:txBody>
      </p:sp>
      <p:sp>
        <p:nvSpPr>
          <p:cNvPr id="35" name="圆角矩形 75"/>
          <p:cNvSpPr/>
          <p:nvPr/>
        </p:nvSpPr>
        <p:spPr bwMode="gray">
          <a:xfrm>
            <a:off x="485776" y="2731609"/>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Policy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485776" y="3120360"/>
            <a:ext cx="3713044" cy="1465834"/>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Divide users into security groups and define inter-group policies (policy control matrix).</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Define inter-VN access policies based on the policy control matrix.</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角矩形 75"/>
          <p:cNvSpPr/>
          <p:nvPr/>
        </p:nvSpPr>
        <p:spPr bwMode="gray">
          <a:xfrm>
            <a:off x="485776" y="4700128"/>
            <a:ext cx="3713044"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VN access design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485776" y="5088880"/>
            <a:ext cx="3713044" cy="1076576"/>
          </a:xfrm>
          <a:prstGeom prst="roundRect">
            <a:avLst>
              <a:gd name="adj" fmla="val 4628"/>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Plan the mapping between VLANs of physical networks and BDs of VNs.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000" indent="-180000" fontAlgn="ctr">
              <a:lnSpc>
                <a:spcPts val="2000"/>
              </a:lnSpc>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Plan terminal access modes.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Right Arrow 157"/>
          <p:cNvSpPr/>
          <p:nvPr/>
        </p:nvSpPr>
        <p:spPr bwMode="gray">
          <a:xfrm>
            <a:off x="4224451" y="1687586"/>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ight Arrow 157"/>
          <p:cNvSpPr/>
          <p:nvPr/>
        </p:nvSpPr>
        <p:spPr bwMode="gray">
          <a:xfrm>
            <a:off x="4224451" y="3372456"/>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7"/>
          <p:cNvSpPr/>
          <p:nvPr/>
        </p:nvSpPr>
        <p:spPr bwMode="gray">
          <a:xfrm>
            <a:off x="4224451" y="5040381"/>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gradFill>
          <a:ln w="9525">
            <a:gradFill flip="none" rotWithShape="1">
              <a:gsLst>
                <a:gs pos="0">
                  <a:schemeClr val="accent1">
                    <a:lumMod val="5000"/>
                    <a:lumOff val="95000"/>
                  </a:schemeClr>
                </a:gs>
                <a:gs pos="100000">
                  <a:schemeClr val="tx1"/>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梯形 41"/>
          <p:cNvSpPr/>
          <p:nvPr/>
        </p:nvSpPr>
        <p:spPr bwMode="gray">
          <a:xfrm>
            <a:off x="5446046"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5469115" y="406783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44" name="梯形 43"/>
          <p:cNvSpPr/>
          <p:nvPr/>
        </p:nvSpPr>
        <p:spPr bwMode="gray">
          <a:xfrm>
            <a:off x="7318953"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7342022" y="406783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46" name="梯形 45"/>
          <p:cNvSpPr/>
          <p:nvPr/>
        </p:nvSpPr>
        <p:spPr bwMode="gray">
          <a:xfrm>
            <a:off x="9205872" y="3590535"/>
            <a:ext cx="1790622" cy="794258"/>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9326280" y="3962323"/>
            <a:ext cx="1549806" cy="42247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sp>
        <p:nvSpPr>
          <p:cNvPr id="48" name="圆角矩形 75"/>
          <p:cNvSpPr/>
          <p:nvPr/>
        </p:nvSpPr>
        <p:spPr bwMode="gray">
          <a:xfrm>
            <a:off x="5666583" y="3255362"/>
            <a:ext cx="81809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VIP</a:t>
            </a:r>
            <a:endParaRPr lang="en-US" altLang="zh-CN" sz="12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圆角矩形 75"/>
          <p:cNvSpPr/>
          <p:nvPr/>
        </p:nvSpPr>
        <p:spPr bwMode="gray">
          <a:xfrm>
            <a:off x="6526392"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Sales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0" name="圆角矩形 75"/>
          <p:cNvSpPr/>
          <p:nvPr/>
        </p:nvSpPr>
        <p:spPr bwMode="gray">
          <a:xfrm>
            <a:off x="6526392" y="3609843"/>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Guest</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1" name="圆角矩形 75"/>
          <p:cNvSpPr/>
          <p:nvPr/>
        </p:nvSpPr>
        <p:spPr bwMode="gray">
          <a:xfrm>
            <a:off x="5666583" y="3609843"/>
            <a:ext cx="81809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Marketing</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圆角矩形 75"/>
          <p:cNvSpPr/>
          <p:nvPr/>
        </p:nvSpPr>
        <p:spPr bwMode="gray">
          <a:xfrm>
            <a:off x="7458035" y="360814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Testing</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3" name="圆角矩形 75"/>
          <p:cNvSpPr/>
          <p:nvPr/>
        </p:nvSpPr>
        <p:spPr bwMode="gray">
          <a:xfrm>
            <a:off x="8030188" y="3608142"/>
            <a:ext cx="928779"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Code library</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4" name="圆角矩形 75"/>
          <p:cNvSpPr/>
          <p:nvPr/>
        </p:nvSpPr>
        <p:spPr bwMode="gray">
          <a:xfrm>
            <a:off x="9435839"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Server</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圆角矩形 75"/>
          <p:cNvSpPr/>
          <p:nvPr/>
        </p:nvSpPr>
        <p:spPr bwMode="gray">
          <a:xfrm>
            <a:off x="10038256" y="3255362"/>
            <a:ext cx="792161"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Operations</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6" name="圆角矩形 75"/>
          <p:cNvSpPr/>
          <p:nvPr/>
        </p:nvSpPr>
        <p:spPr bwMode="gray">
          <a:xfrm>
            <a:off x="10038256" y="3609843"/>
            <a:ext cx="792161"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7" name="圆角矩形 75"/>
          <p:cNvSpPr/>
          <p:nvPr/>
        </p:nvSpPr>
        <p:spPr bwMode="gray">
          <a:xfrm>
            <a:off x="9435839" y="3609843"/>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smtClean="0">
                <a:solidFill>
                  <a:schemeClr val="bg1"/>
                </a:solidFill>
                <a:latin typeface="Huawei Sans" panose="020C0503030203020204" pitchFamily="34" charset="0"/>
              </a:rPr>
              <a:t>…</a:t>
            </a:r>
            <a:endParaRPr lang="en-US" altLang="zh-CN" sz="1200" dirty="0" smtClean="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8" name="圆角矩形 75"/>
          <p:cNvSpPr/>
          <p:nvPr/>
        </p:nvSpPr>
        <p:spPr bwMode="gray">
          <a:xfrm>
            <a:off x="7450021" y="3255362"/>
            <a:ext cx="540000"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Server</a:t>
            </a:r>
            <a:endParaRPr lang="en-US" altLang="zh-CN" sz="1200" dirty="0">
              <a:solidFill>
                <a:prstClr val="white"/>
              </a:solidFill>
              <a:latin typeface="Huawei Sans" panose="020C0503030203020204" pitchFamily="34" charset="0"/>
              <a:ea typeface="微软雅黑" panose="020B0503020204020204" pitchFamily="34" charset="-122"/>
              <a:cs typeface="Arial" pitchFamily="34" charset="0"/>
            </a:endParaRPr>
          </a:p>
        </p:txBody>
      </p:sp>
      <p:sp>
        <p:nvSpPr>
          <p:cNvPr id="59" name="圆角矩形 75"/>
          <p:cNvSpPr/>
          <p:nvPr/>
        </p:nvSpPr>
        <p:spPr bwMode="gray">
          <a:xfrm>
            <a:off x="8022174" y="3255362"/>
            <a:ext cx="928779" cy="331306"/>
          </a:xfrm>
          <a:prstGeom prst="roundRect">
            <a:avLst>
              <a:gd name="adj" fmla="val 13606"/>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lvl="0" algn="ctr" defTabSz="914400" fontAlgn="ctr">
              <a:defRPr/>
            </a:pPr>
            <a:r>
              <a:rPr lang="en-US" sz="1200" dirty="0" smtClean="0">
                <a:solidFill>
                  <a:prstClr val="white"/>
                </a:solidFill>
                <a:latin typeface="Huawei Sans" panose="020C0503030203020204" pitchFamily="34" charset="0"/>
              </a:rPr>
              <a:t>Programmer</a:t>
            </a:r>
            <a:endParaRPr lang="en-US" altLang="zh-CN" sz="1200" dirty="0">
              <a:solidFill>
                <a:prstClr val="white"/>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0" name="梯形 59"/>
          <p:cNvSpPr/>
          <p:nvPr/>
        </p:nvSpPr>
        <p:spPr bwMode="gray">
          <a:xfrm>
            <a:off x="5446046"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5881938" y="5063894"/>
            <a:ext cx="556773" cy="629606"/>
            <a:chOff x="7493567" y="5008689"/>
            <a:chExt cx="1283264" cy="956570"/>
          </a:xfrm>
        </p:grpSpPr>
        <p:cxnSp>
          <p:nvCxnSpPr>
            <p:cNvPr id="62" name="直接连接符 61"/>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4" name="直接连接符 63"/>
          <p:cNvCxnSpPr>
            <a:stCxn id="67" idx="3"/>
            <a:endCxn id="68" idx="1"/>
          </p:cNvCxnSpPr>
          <p:nvPr/>
        </p:nvCxnSpPr>
        <p:spPr bwMode="gray">
          <a:xfrm>
            <a:off x="6532627" y="5710443"/>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6" idx="3"/>
            <a:endCxn id="69" idx="1"/>
          </p:cNvCxnSpPr>
          <p:nvPr/>
        </p:nvCxnSpPr>
        <p:spPr bwMode="gray">
          <a:xfrm>
            <a:off x="6353233" y="5104963"/>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6" name="图片 87" descr="汇聚交换机.png"/>
          <p:cNvPicPr>
            <a:picLocks noChangeAspect="1"/>
          </p:cNvPicPr>
          <p:nvPr/>
        </p:nvPicPr>
        <p:blipFill>
          <a:blip r:embed="rId3"/>
          <a:stretch>
            <a:fillRect/>
          </a:stretch>
        </p:blipFill>
        <p:spPr bwMode="gray">
          <a:xfrm>
            <a:off x="6118664" y="5009002"/>
            <a:ext cx="234569" cy="191922"/>
          </a:xfrm>
          <a:prstGeom prst="rect">
            <a:avLst/>
          </a:prstGeom>
        </p:spPr>
      </p:pic>
      <p:pic>
        <p:nvPicPr>
          <p:cNvPr id="67" name="图片 87" descr="汇聚交换机.png"/>
          <p:cNvPicPr>
            <a:picLocks noChangeAspect="1"/>
          </p:cNvPicPr>
          <p:nvPr/>
        </p:nvPicPr>
        <p:blipFill>
          <a:blip r:embed="rId3"/>
          <a:stretch>
            <a:fillRect/>
          </a:stretch>
        </p:blipFill>
        <p:spPr bwMode="gray">
          <a:xfrm>
            <a:off x="6298058" y="5614482"/>
            <a:ext cx="234569" cy="191922"/>
          </a:xfrm>
          <a:prstGeom prst="rect">
            <a:avLst/>
          </a:prstGeom>
        </p:spPr>
      </p:pic>
      <p:pic>
        <p:nvPicPr>
          <p:cNvPr id="68" name="图片 76" descr="接入交换机.png"/>
          <p:cNvPicPr>
            <a:picLocks noChangeAspect="1"/>
          </p:cNvPicPr>
          <p:nvPr/>
        </p:nvPicPr>
        <p:blipFill>
          <a:blip r:embed="rId4"/>
          <a:stretch>
            <a:fillRect/>
          </a:stretch>
        </p:blipFill>
        <p:spPr bwMode="gray">
          <a:xfrm>
            <a:off x="6774437" y="5614482"/>
            <a:ext cx="234569" cy="191922"/>
          </a:xfrm>
          <a:prstGeom prst="rect">
            <a:avLst/>
          </a:prstGeom>
        </p:spPr>
      </p:pic>
      <p:pic>
        <p:nvPicPr>
          <p:cNvPr id="69" name="图片 68" descr="接入交换机.png"/>
          <p:cNvPicPr>
            <a:picLocks noChangeAspect="1"/>
          </p:cNvPicPr>
          <p:nvPr/>
        </p:nvPicPr>
        <p:blipFill>
          <a:blip r:embed="rId4"/>
          <a:stretch>
            <a:fillRect/>
          </a:stretch>
        </p:blipFill>
        <p:spPr bwMode="gray">
          <a:xfrm>
            <a:off x="6596137" y="5009002"/>
            <a:ext cx="234569" cy="191922"/>
          </a:xfrm>
          <a:prstGeom prst="rect">
            <a:avLst/>
          </a:prstGeom>
        </p:spPr>
      </p:pic>
      <p:pic>
        <p:nvPicPr>
          <p:cNvPr id="70" name="图片 86" descr="核心交换机.png"/>
          <p:cNvPicPr>
            <a:picLocks noChangeAspect="1"/>
          </p:cNvPicPr>
          <p:nvPr/>
        </p:nvPicPr>
        <p:blipFill>
          <a:blip r:embed="rId5"/>
          <a:stretch>
            <a:fillRect/>
          </a:stretch>
        </p:blipFill>
        <p:spPr bwMode="gray">
          <a:xfrm>
            <a:off x="5735735" y="5326152"/>
            <a:ext cx="234569" cy="191922"/>
          </a:xfrm>
          <a:prstGeom prst="rect">
            <a:avLst/>
          </a:prstGeom>
        </p:spPr>
      </p:pic>
      <p:sp>
        <p:nvSpPr>
          <p:cNvPr id="71" name="矩形 70"/>
          <p:cNvSpPr/>
          <p:nvPr/>
        </p:nvSpPr>
        <p:spPr bwMode="gray">
          <a:xfrm>
            <a:off x="5469115" y="585238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VN1: OA network</a:t>
            </a:r>
            <a:endParaRPr lang="en-US" altLang="zh-CN" sz="1200" dirty="0">
              <a:solidFill>
                <a:prstClr val="black"/>
              </a:solidFill>
              <a:latin typeface="Huawei Sans" panose="020C0503030203020204" pitchFamily="34" charset="0"/>
              <a:cs typeface="Arial"/>
            </a:endParaRPr>
          </a:p>
        </p:txBody>
      </p:sp>
      <p:sp>
        <p:nvSpPr>
          <p:cNvPr id="72" name="梯形 71"/>
          <p:cNvSpPr/>
          <p:nvPr/>
        </p:nvSpPr>
        <p:spPr bwMode="gray">
          <a:xfrm>
            <a:off x="7318953"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bwMode="gray">
          <a:xfrm flipH="1">
            <a:off x="7795951" y="5063890"/>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5" idx="3"/>
            <a:endCxn id="76" idx="1"/>
          </p:cNvCxnSpPr>
          <p:nvPr/>
        </p:nvCxnSpPr>
        <p:spPr bwMode="gray">
          <a:xfrm>
            <a:off x="8226140" y="5104963"/>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5" name="图片 87" descr="汇聚交换机.png"/>
          <p:cNvPicPr>
            <a:picLocks noChangeAspect="1"/>
          </p:cNvPicPr>
          <p:nvPr/>
        </p:nvPicPr>
        <p:blipFill>
          <a:blip r:embed="rId3"/>
          <a:stretch>
            <a:fillRect/>
          </a:stretch>
        </p:blipFill>
        <p:spPr bwMode="gray">
          <a:xfrm>
            <a:off x="7991571" y="5009002"/>
            <a:ext cx="234569" cy="191922"/>
          </a:xfrm>
          <a:prstGeom prst="rect">
            <a:avLst/>
          </a:prstGeom>
        </p:spPr>
      </p:pic>
      <p:pic>
        <p:nvPicPr>
          <p:cNvPr id="76" name="图片 75" descr="接入交换机.png"/>
          <p:cNvPicPr>
            <a:picLocks noChangeAspect="1"/>
          </p:cNvPicPr>
          <p:nvPr/>
        </p:nvPicPr>
        <p:blipFill>
          <a:blip r:embed="rId4"/>
          <a:stretch>
            <a:fillRect/>
          </a:stretch>
        </p:blipFill>
        <p:spPr bwMode="gray">
          <a:xfrm>
            <a:off x="8469044" y="5009002"/>
            <a:ext cx="234569" cy="191922"/>
          </a:xfrm>
          <a:prstGeom prst="rect">
            <a:avLst/>
          </a:prstGeom>
        </p:spPr>
      </p:pic>
      <p:pic>
        <p:nvPicPr>
          <p:cNvPr id="77" name="图片 86" descr="核心交换机.png"/>
          <p:cNvPicPr>
            <a:picLocks noChangeAspect="1"/>
          </p:cNvPicPr>
          <p:nvPr/>
        </p:nvPicPr>
        <p:blipFill>
          <a:blip r:embed="rId5"/>
          <a:stretch>
            <a:fillRect/>
          </a:stretch>
        </p:blipFill>
        <p:spPr bwMode="gray">
          <a:xfrm>
            <a:off x="7608642" y="5326152"/>
            <a:ext cx="234569" cy="191922"/>
          </a:xfrm>
          <a:prstGeom prst="rect">
            <a:avLst/>
          </a:prstGeom>
        </p:spPr>
      </p:pic>
      <p:sp>
        <p:nvSpPr>
          <p:cNvPr id="78" name="矩形 77"/>
          <p:cNvSpPr/>
          <p:nvPr/>
        </p:nvSpPr>
        <p:spPr bwMode="gray">
          <a:xfrm>
            <a:off x="7342022" y="5852380"/>
            <a:ext cx="1744485" cy="261610"/>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VN2: R&amp;D network</a:t>
            </a:r>
            <a:endParaRPr lang="en-US" altLang="zh-CN" sz="1200" dirty="0">
              <a:solidFill>
                <a:prstClr val="black"/>
              </a:solidFill>
              <a:latin typeface="Huawei Sans" panose="020C0503030203020204" pitchFamily="34" charset="0"/>
              <a:cs typeface="Arial"/>
            </a:endParaRPr>
          </a:p>
        </p:txBody>
      </p:sp>
      <p:sp>
        <p:nvSpPr>
          <p:cNvPr id="79" name="梯形 78"/>
          <p:cNvSpPr/>
          <p:nvPr/>
        </p:nvSpPr>
        <p:spPr bwMode="gray">
          <a:xfrm>
            <a:off x="9205872" y="5308170"/>
            <a:ext cx="1790622" cy="835771"/>
          </a:xfrm>
          <a:prstGeom prst="trapezoid">
            <a:avLst>
              <a:gd name="adj" fmla="val 22668"/>
            </a:avLst>
          </a:prstGeom>
          <a:gradFill flip="none" rotWithShape="1">
            <a:gsLst>
              <a:gs pos="0">
                <a:schemeClr val="bg1"/>
              </a:gs>
              <a:gs pos="100000">
                <a:schemeClr val="bg1">
                  <a:lumMod val="75000"/>
                </a:schemeClr>
              </a:gs>
            </a:gsLst>
            <a:lin ang="5400000" scaled="1"/>
          </a:gradFill>
          <a:ln>
            <a:gradFill flip="none" rotWithShape="1">
              <a:gsLst>
                <a:gs pos="0">
                  <a:schemeClr val="accent1">
                    <a:lumMod val="5000"/>
                    <a:lumOff val="95000"/>
                  </a:schemeClr>
                </a:gs>
                <a:gs pos="82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p:cNvCxnSpPr/>
          <p:nvPr/>
        </p:nvCxnSpPr>
        <p:spPr bwMode="gray">
          <a:xfrm flipH="1" flipV="1">
            <a:off x="9641764" y="5452287"/>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82" idx="3"/>
            <a:endCxn id="83" idx="1"/>
          </p:cNvCxnSpPr>
          <p:nvPr/>
        </p:nvCxnSpPr>
        <p:spPr bwMode="gray">
          <a:xfrm>
            <a:off x="10292453" y="5710443"/>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87" descr="汇聚交换机.png"/>
          <p:cNvPicPr>
            <a:picLocks noChangeAspect="1"/>
          </p:cNvPicPr>
          <p:nvPr/>
        </p:nvPicPr>
        <p:blipFill>
          <a:blip r:embed="rId3"/>
          <a:stretch>
            <a:fillRect/>
          </a:stretch>
        </p:blipFill>
        <p:spPr bwMode="gray">
          <a:xfrm>
            <a:off x="10057884" y="5614482"/>
            <a:ext cx="234569" cy="191922"/>
          </a:xfrm>
          <a:prstGeom prst="rect">
            <a:avLst/>
          </a:prstGeom>
        </p:spPr>
      </p:pic>
      <p:pic>
        <p:nvPicPr>
          <p:cNvPr id="83" name="图片 76" descr="接入交换机.png"/>
          <p:cNvPicPr>
            <a:picLocks noChangeAspect="1"/>
          </p:cNvPicPr>
          <p:nvPr/>
        </p:nvPicPr>
        <p:blipFill>
          <a:blip r:embed="rId4"/>
          <a:stretch>
            <a:fillRect/>
          </a:stretch>
        </p:blipFill>
        <p:spPr bwMode="gray">
          <a:xfrm>
            <a:off x="10534263" y="5614482"/>
            <a:ext cx="234569" cy="191922"/>
          </a:xfrm>
          <a:prstGeom prst="rect">
            <a:avLst/>
          </a:prstGeom>
        </p:spPr>
      </p:pic>
      <p:pic>
        <p:nvPicPr>
          <p:cNvPr id="84" name="图片 86" descr="核心交换机.png"/>
          <p:cNvPicPr>
            <a:picLocks noChangeAspect="1"/>
          </p:cNvPicPr>
          <p:nvPr/>
        </p:nvPicPr>
        <p:blipFill>
          <a:blip r:embed="rId5"/>
          <a:stretch>
            <a:fillRect/>
          </a:stretch>
        </p:blipFill>
        <p:spPr bwMode="gray">
          <a:xfrm>
            <a:off x="9495561" y="5326152"/>
            <a:ext cx="234569" cy="191922"/>
          </a:xfrm>
          <a:prstGeom prst="rect">
            <a:avLst/>
          </a:prstGeom>
        </p:spPr>
      </p:pic>
      <p:sp>
        <p:nvSpPr>
          <p:cNvPr id="85" name="矩形 84"/>
          <p:cNvSpPr/>
          <p:nvPr/>
        </p:nvSpPr>
        <p:spPr bwMode="gray">
          <a:xfrm>
            <a:off x="9371948" y="5729289"/>
            <a:ext cx="1458470" cy="43263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VN3: production network</a:t>
            </a:r>
            <a:endParaRPr lang="en-US" altLang="zh-CN" sz="1200" dirty="0">
              <a:solidFill>
                <a:prstClr val="black"/>
              </a:solidFill>
              <a:latin typeface="Huawei Sans" panose="020C0503030203020204" pitchFamily="34" charset="0"/>
              <a:cs typeface="Arial"/>
            </a:endParaRPr>
          </a:p>
        </p:txBody>
      </p:sp>
      <p:pic>
        <p:nvPicPr>
          <p:cNvPr id="86" name="图片 11" descr="开放网络-蓝.png"/>
          <p:cNvPicPr>
            <a:picLocks noChangeAspect="1"/>
          </p:cNvPicPr>
          <p:nvPr/>
        </p:nvPicPr>
        <p:blipFill>
          <a:blip r:embed="rId6"/>
          <a:stretch>
            <a:fillRect/>
          </a:stretch>
        </p:blipFill>
        <p:spPr bwMode="gray">
          <a:xfrm>
            <a:off x="6561123" y="4517545"/>
            <a:ext cx="304595" cy="234472"/>
          </a:xfrm>
          <a:prstGeom prst="rect">
            <a:avLst/>
          </a:prstGeom>
        </p:spPr>
      </p:pic>
      <p:cxnSp>
        <p:nvCxnSpPr>
          <p:cNvPr id="87" name="直接箭头连接符 86"/>
          <p:cNvCxnSpPr/>
          <p:nvPr/>
        </p:nvCxnSpPr>
        <p:spPr bwMode="gray">
          <a:xfrm flipH="1">
            <a:off x="6713420" y="47312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88" name="图片 11" descr="开放网络-蓝.png"/>
          <p:cNvPicPr>
            <a:picLocks noChangeAspect="1"/>
          </p:cNvPicPr>
          <p:nvPr/>
        </p:nvPicPr>
        <p:blipFill>
          <a:blip r:embed="rId6"/>
          <a:stretch>
            <a:fillRect/>
          </a:stretch>
        </p:blipFill>
        <p:spPr bwMode="gray">
          <a:xfrm>
            <a:off x="8423694" y="4517545"/>
            <a:ext cx="304595" cy="234472"/>
          </a:xfrm>
          <a:prstGeom prst="rect">
            <a:avLst/>
          </a:prstGeom>
        </p:spPr>
      </p:pic>
      <p:cxnSp>
        <p:nvCxnSpPr>
          <p:cNvPr id="89" name="直接箭头连接符 88"/>
          <p:cNvCxnSpPr/>
          <p:nvPr/>
        </p:nvCxnSpPr>
        <p:spPr bwMode="gray">
          <a:xfrm flipH="1">
            <a:off x="8575991" y="47312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flipH="1">
            <a:off x="10621449" y="5225498"/>
            <a:ext cx="0" cy="277704"/>
          </a:xfrm>
          <a:prstGeom prst="straightConnector1">
            <a:avLst/>
          </a:prstGeom>
          <a:ln w="28575">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91" name="图片 158" descr="SAN网络-蓝.png"/>
          <p:cNvPicPr>
            <a:picLocks noChangeAspect="1"/>
          </p:cNvPicPr>
          <p:nvPr/>
        </p:nvPicPr>
        <p:blipFill>
          <a:blip r:embed="rId7"/>
          <a:stretch>
            <a:fillRect/>
          </a:stretch>
        </p:blipFill>
        <p:spPr bwMode="gray">
          <a:xfrm>
            <a:off x="10753276" y="4731526"/>
            <a:ext cx="243218" cy="398465"/>
          </a:xfrm>
          <a:prstGeom prst="rect">
            <a:avLst/>
          </a:prstGeom>
        </p:spPr>
      </p:pic>
      <p:pic>
        <p:nvPicPr>
          <p:cNvPr id="92" name="图片 157" descr="故障链路.png"/>
          <p:cNvPicPr>
            <a:picLocks noChangeAspect="1"/>
          </p:cNvPicPr>
          <p:nvPr/>
        </p:nvPicPr>
        <p:blipFill>
          <a:blip r:embed="rId8"/>
          <a:stretch>
            <a:fillRect/>
          </a:stretch>
        </p:blipFill>
        <p:spPr bwMode="gray">
          <a:xfrm>
            <a:off x="10208075" y="4764367"/>
            <a:ext cx="446281" cy="332783"/>
          </a:xfrm>
          <a:prstGeom prst="rect">
            <a:avLst/>
          </a:prstGeom>
        </p:spPr>
      </p:pic>
      <p:sp>
        <p:nvSpPr>
          <p:cNvPr id="93" name="矩形 92"/>
          <p:cNvSpPr/>
          <p:nvPr/>
        </p:nvSpPr>
        <p:spPr bwMode="gray">
          <a:xfrm>
            <a:off x="8564246" y="4721195"/>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bwMode="gray">
          <a:xfrm>
            <a:off x="6700948" y="4727255"/>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10584280" y="5201262"/>
            <a:ext cx="941803" cy="457657"/>
          </a:xfrm>
          <a:prstGeom prst="rect">
            <a:avLst/>
          </a:prstGeom>
        </p:spPr>
        <p:txBody>
          <a:bodyPr wrap="square">
            <a:noAutofit/>
          </a:bodyPr>
          <a:lstStyle/>
          <a:p>
            <a:pPr algn="ctr" fontAlgn="ctr"/>
            <a:r>
              <a:rPr lang="en-US" sz="1400" dirty="0" smtClean="0">
                <a:latin typeface="Huawei Sans" panose="020C0503030203020204" pitchFamily="34" charset="0"/>
              </a:rPr>
              <a:t>5W1H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4"/>
          <p:cNvSpPr>
            <a:spLocks noChangeAspect="1"/>
          </p:cNvSpPr>
          <p:nvPr/>
        </p:nvSpPr>
        <p:spPr bwMode="gray">
          <a:xfrm>
            <a:off x="1158358" y="1316450"/>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1</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4"/>
          <p:cNvSpPr>
            <a:spLocks noChangeAspect="1"/>
          </p:cNvSpPr>
          <p:nvPr/>
        </p:nvSpPr>
        <p:spPr bwMode="gray">
          <a:xfrm>
            <a:off x="1158358" y="2784533"/>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2</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4"/>
          <p:cNvSpPr>
            <a:spLocks noChangeAspect="1"/>
          </p:cNvSpPr>
          <p:nvPr/>
        </p:nvSpPr>
        <p:spPr bwMode="gray">
          <a:xfrm>
            <a:off x="1158358" y="4753052"/>
            <a:ext cx="236622" cy="236619"/>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600" b="1" dirty="0" smtClean="0">
                <a:solidFill>
                  <a:schemeClr val="bg1"/>
                </a:solidFill>
                <a:latin typeface="Huawei Sans" panose="020C0503030203020204" pitchFamily="34" charset="0"/>
              </a:rPr>
              <a:t>3</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556435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740878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298156" y="2967255"/>
            <a:ext cx="1577930" cy="247153"/>
          </a:xfrm>
          <a:prstGeom prst="rect">
            <a:avLst/>
          </a:prstGeom>
        </p:spPr>
        <p:txBody>
          <a:bodyPr wrap="square">
            <a:noAutofit/>
          </a:bodyPr>
          <a:lstStyle/>
          <a:p>
            <a:pPr algn="ctr" fontAlgn="ctr"/>
            <a:r>
              <a:rPr lang="en-US" sz="1400" dirty="0" smtClean="0">
                <a:latin typeface="Huawei Sans" panose="020C0503030203020204" pitchFamily="34" charset="0"/>
              </a:rPr>
              <a:t>Security groups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五边形 101"/>
          <p:cNvSpPr/>
          <p:nvPr/>
        </p:nvSpPr>
        <p:spPr bwMode="gray">
          <a:xfrm>
            <a:off x="9298156" y="114957"/>
            <a:ext cx="108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Fabric Design</a:t>
            </a:r>
            <a:endParaRPr lang="en-US" sz="1200" dirty="0">
              <a:latin typeface="Huawei Sans" panose="020C0503030203020204" pitchFamily="34" charset="0"/>
            </a:endParaRPr>
          </a:p>
        </p:txBody>
      </p:sp>
      <p:sp>
        <p:nvSpPr>
          <p:cNvPr id="103" name="燕尾形 102"/>
          <p:cNvSpPr/>
          <p:nvPr/>
        </p:nvSpPr>
        <p:spPr bwMode="gray">
          <a:xfrm>
            <a:off x="10303495" y="114957"/>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Overlay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79593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Service Requirements and Challenges of Large- and Medium-Sized Campus Networks</a:t>
            </a:r>
            <a:endParaRPr lang="en-US" altLang="zh-CN" dirty="0">
              <a:sym typeface="Huawei Sans" panose="020C0503030203020204" pitchFamily="34" charset="0"/>
            </a:endParaRPr>
          </a:p>
        </p:txBody>
      </p:sp>
      <p:sp>
        <p:nvSpPr>
          <p:cNvPr id="13" name="文本占位符 12"/>
          <p:cNvSpPr>
            <a:spLocks noGrp="1"/>
          </p:cNvSpPr>
          <p:nvPr>
            <p:ph type="body" sz="quarter" idx="10"/>
          </p:nvPr>
        </p:nvSpPr>
        <p:spPr bwMode="gray">
          <a:xfrm>
            <a:off x="455613" y="1484312"/>
            <a:ext cx="11293476" cy="1414131"/>
          </a:xfrm>
        </p:spPr>
        <p:txBody>
          <a:bodyPr/>
          <a:lstStyle/>
          <a:p>
            <a:r>
              <a:rPr lang="en-US" sz="1600" smtClean="0"/>
              <a:t>Enterprises' campus networks are the cornerstone of their digital transformation. Nowadays, mobile office, cloud computing, SDN, Internet of Things (IoT), artificial intelligence (AI), and big data are gaining momentum. Driven by this, new technologies and applications are constantly emerging and are making inroads to enterprise campus networks, which poses many new challenges for the campus networks.</a:t>
            </a:r>
            <a:endParaRPr lang="en-US" sz="1600" dirty="0"/>
          </a:p>
        </p:txBody>
      </p:sp>
      <p:sp>
        <p:nvSpPr>
          <p:cNvPr id="5" name="圆角矩形 4"/>
          <p:cNvSpPr/>
          <p:nvPr/>
        </p:nvSpPr>
        <p:spPr bwMode="gray">
          <a:xfrm>
            <a:off x="495001" y="2898443"/>
            <a:ext cx="367329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Converged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495001" y="3321535"/>
            <a:ext cx="3673297"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200"/>
              </a:spcAft>
            </a:pPr>
            <a:r>
              <a:rPr lang="en-US" sz="1200" b="1" dirty="0" smtClean="0">
                <a:solidFill>
                  <a:prstClr val="black"/>
                </a:solidFill>
                <a:latin typeface="Huawei Sans" panose="020C0503030203020204" pitchFamily="34" charset="0"/>
              </a:rPr>
              <a:t>Requirements:</a:t>
            </a:r>
          </a:p>
          <a:p>
            <a:pPr lvl="0" fontAlgn="ctr">
              <a:lnSpc>
                <a:spcPct val="120000"/>
              </a:lnSpc>
              <a:spcAft>
                <a:spcPts val="200"/>
              </a:spcAft>
            </a:pPr>
            <a:r>
              <a:rPr lang="en-US" sz="1200" dirty="0" smtClean="0">
                <a:solidFill>
                  <a:prstClr val="black"/>
                </a:solidFill>
                <a:latin typeface="Huawei Sans" panose="020C0503030203020204" pitchFamily="34" charset="0"/>
              </a:rPr>
              <a:t>Diversified access terminals and services require a converged campus network.</a:t>
            </a:r>
          </a:p>
          <a:p>
            <a:pPr lvl="0" fontAlgn="ctr">
              <a:lnSpc>
                <a:spcPct val="120000"/>
              </a:lnSpc>
              <a:spcAft>
                <a:spcPts val="200"/>
              </a:spcAft>
            </a:pPr>
            <a:r>
              <a:rPr lang="en-US" sz="1200" b="1" dirty="0" smtClean="0">
                <a:solidFill>
                  <a:prstClr val="black"/>
                </a:solidFill>
                <a:latin typeface="Huawei Sans" panose="020C0503030203020204" pitchFamily="34" charset="0"/>
              </a:rPr>
              <a:t>Challenges:</a:t>
            </a:r>
          </a:p>
          <a:p>
            <a:pPr marL="182563" lvl="0" indent="-182563" fontAlgn="ctr">
              <a:lnSpc>
                <a:spcPct val="120000"/>
              </a:lnSpc>
              <a:spcAft>
                <a:spcPts val="200"/>
              </a:spcAft>
              <a:buFont typeface="Arial" pitchFamily="34" charset="0"/>
              <a:buChar char="•"/>
            </a:pPr>
            <a:r>
              <a:rPr lang="en-US" sz="1200" dirty="0" smtClean="0">
                <a:solidFill>
                  <a:prstClr val="black"/>
                </a:solidFill>
                <a:latin typeface="Huawei Sans" panose="020C0503030203020204" pitchFamily="34" charset="0"/>
              </a:rPr>
              <a:t>Wi-Fi and </a:t>
            </a:r>
            <a:r>
              <a:rPr lang="en-US" sz="1200" dirty="0" err="1" smtClean="0">
                <a:solidFill>
                  <a:prstClr val="black"/>
                </a:solidFill>
                <a:latin typeface="Huawei Sans" panose="020C0503030203020204" pitchFamily="34" charset="0"/>
              </a:rPr>
              <a:t>IoT</a:t>
            </a:r>
            <a:r>
              <a:rPr lang="en-US" sz="1200" dirty="0" smtClean="0">
                <a:solidFill>
                  <a:prstClr val="black"/>
                </a:solidFill>
                <a:latin typeface="Huawei Sans" panose="020C0503030203020204" pitchFamily="34" charset="0"/>
              </a:rPr>
              <a:t> services are independently planned, deployed, and managed, resulting in high network construction costs.</a:t>
            </a:r>
          </a:p>
          <a:p>
            <a:pPr marL="182563" lvl="0" indent="-182563" fontAlgn="ctr">
              <a:lnSpc>
                <a:spcPct val="120000"/>
              </a:lnSpc>
              <a:spcAft>
                <a:spcPts val="200"/>
              </a:spcAft>
              <a:buFont typeface="Arial" pitchFamily="34" charset="0"/>
              <a:buChar char="•"/>
            </a:pPr>
            <a:r>
              <a:rPr lang="en-US" sz="1200" dirty="0" smtClean="0">
                <a:solidFill>
                  <a:prstClr val="black"/>
                </a:solidFill>
                <a:latin typeface="Huawei Sans" panose="020C0503030203020204" pitchFamily="34" charset="0"/>
              </a:rPr>
              <a:t>The network management and O&amp;M workload is heavy.</a:t>
            </a:r>
          </a:p>
          <a:p>
            <a:pPr fontAlgn="ctr">
              <a:lnSpc>
                <a:spcPct val="120000"/>
              </a:lnSpc>
              <a:spcAft>
                <a:spcPts val="2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8016881" y="2898443"/>
            <a:ext cx="3668365"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User experience awareness</a:t>
            </a:r>
            <a:endParaRPr lang="en-US" sz="1400" dirty="0">
              <a:solidFill>
                <a:srgbClr val="30B5C5"/>
              </a:solidFill>
              <a:latin typeface="Huawei Sans" panose="020C0503030203020204" pitchFamily="34" charset="0"/>
            </a:endParaRPr>
          </a:p>
        </p:txBody>
      </p:sp>
      <p:sp>
        <p:nvSpPr>
          <p:cNvPr id="9" name="圆角矩形 8"/>
          <p:cNvSpPr/>
          <p:nvPr/>
        </p:nvSpPr>
        <p:spPr bwMode="gray">
          <a:xfrm>
            <a:off x="8021813" y="3321535"/>
            <a:ext cx="3668365"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noAutofit/>
          </a:bodyPr>
          <a:lstStyle/>
          <a:p>
            <a:pPr lvl="0" fontAlgn="ctr">
              <a:lnSpc>
                <a:spcPct val="120000"/>
              </a:lnSpc>
              <a:spcAft>
                <a:spcPts val="200"/>
              </a:spcAft>
            </a:pPr>
            <a:r>
              <a:rPr lang="en-US" sz="1200" b="1" dirty="0" smtClean="0">
                <a:solidFill>
                  <a:prstClr val="black"/>
                </a:solidFill>
                <a:latin typeface="Huawei Sans" panose="020C0503030203020204" pitchFamily="34" charset="0"/>
              </a:rPr>
              <a:t>Requirements:</a:t>
            </a:r>
          </a:p>
          <a:p>
            <a:pPr fontAlgn="ctr">
              <a:lnSpc>
                <a:spcPct val="120000"/>
              </a:lnSpc>
              <a:spcAft>
                <a:spcPts val="200"/>
              </a:spcAft>
            </a:pPr>
            <a:r>
              <a:rPr lang="en-US" sz="1200" dirty="0" smtClean="0">
                <a:solidFill>
                  <a:schemeClr val="tx1"/>
                </a:solidFill>
                <a:latin typeface="Huawei Sans" panose="020C0503030203020204" pitchFamily="34" charset="0"/>
              </a:rPr>
              <a:t>Network O&amp;M should become automated and intelligent, with insights into user experience anytime, anywhere.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20000"/>
              </a:lnSpc>
              <a:spcAft>
                <a:spcPts val="200"/>
              </a:spcAft>
            </a:pPr>
            <a:r>
              <a:rPr lang="en-US" sz="1200" b="1" dirty="0" smtClean="0">
                <a:solidFill>
                  <a:prstClr val="black"/>
                </a:solidFill>
                <a:latin typeface="Huawei Sans" panose="020C0503030203020204" pitchFamily="34" charset="0"/>
              </a:rPr>
              <a:t>Challenges:</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Service faults cannot be detected in a timely manner.</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Fault locating heavily relies on the O&amp;M skills and experience of professionals, so faults cannot be quickly located.</a:t>
            </a:r>
          </a:p>
          <a:p>
            <a:pPr marL="180975" indent="-180975" fontAlgn="ctr">
              <a:lnSpc>
                <a:spcPct val="120000"/>
              </a:lnSpc>
              <a:spcAft>
                <a:spcPts val="200"/>
              </a:spcAft>
              <a:buFont typeface="Arial" pitchFamily="34" charset="0"/>
              <a:buChar char="•"/>
            </a:pPr>
            <a:r>
              <a:rPr lang="en-US" sz="1200" dirty="0" smtClean="0">
                <a:solidFill>
                  <a:schemeClr val="tx1"/>
                </a:solidFill>
                <a:latin typeface="Huawei Sans" panose="020C0503030203020204" pitchFamily="34" charset="0"/>
              </a:rPr>
              <a:t>The network cannot be self-optimized.</a:t>
            </a:r>
            <a:endParaRPr lang="en-US" altLang="zh-CN" sz="1200" dirty="0">
              <a:solidFill>
                <a:schemeClr val="tx1"/>
              </a:solidFill>
              <a:latin typeface="Huawei Sans" panose="020C0503030203020204" pitchFamily="34" charset="0"/>
            </a:endParaRPr>
          </a:p>
        </p:txBody>
      </p:sp>
      <p:sp>
        <p:nvSpPr>
          <p:cNvPr id="11" name="圆角矩形 10"/>
          <p:cNvSpPr/>
          <p:nvPr/>
        </p:nvSpPr>
        <p:spPr bwMode="gray">
          <a:xfrm>
            <a:off x="4255941" y="2898443"/>
            <a:ext cx="3673297"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Automated network deployment</a:t>
            </a:r>
            <a:endParaRPr lang="en-US" sz="1400" dirty="0">
              <a:solidFill>
                <a:srgbClr val="30B5C5"/>
              </a:solidFill>
              <a:latin typeface="Huawei Sans" panose="020C0503030203020204" pitchFamily="34" charset="0"/>
            </a:endParaRPr>
          </a:p>
        </p:txBody>
      </p:sp>
      <p:sp>
        <p:nvSpPr>
          <p:cNvPr id="12" name="圆角矩形 11"/>
          <p:cNvSpPr/>
          <p:nvPr/>
        </p:nvSpPr>
        <p:spPr bwMode="gray">
          <a:xfrm>
            <a:off x="4255941" y="3321535"/>
            <a:ext cx="3673297" cy="287924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ctr" anchorCtr="0">
            <a:noAutofit/>
          </a:bodyPr>
          <a:lstStyle/>
          <a:p>
            <a:pPr lvl="0" fontAlgn="ctr">
              <a:lnSpc>
                <a:spcPct val="114000"/>
              </a:lnSpc>
              <a:spcAft>
                <a:spcPts val="200"/>
              </a:spcAft>
            </a:pPr>
            <a:r>
              <a:rPr lang="en-US" sz="1200" b="1" dirty="0" smtClean="0">
                <a:solidFill>
                  <a:prstClr val="black"/>
                </a:solidFill>
                <a:latin typeface="Huawei Sans" panose="020C0503030203020204" pitchFamily="34" charset="0"/>
              </a:rPr>
              <a:t>Requirements:</a:t>
            </a:r>
          </a:p>
          <a:p>
            <a:pPr fontAlgn="ctr">
              <a:lnSpc>
                <a:spcPct val="114000"/>
              </a:lnSpc>
              <a:spcAft>
                <a:spcPts val="200"/>
              </a:spcAft>
            </a:pPr>
            <a:r>
              <a:rPr lang="en-US" sz="1200" dirty="0" smtClean="0">
                <a:solidFill>
                  <a:schemeClr val="tx1"/>
                </a:solidFill>
                <a:latin typeface="Huawei Sans" panose="020C0503030203020204" pitchFamily="34" charset="0"/>
              </a:rPr>
              <a:t>Network deployment should be automated to address the growing complexity in deployment and policies due to the surge in applications and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lvl="0" fontAlgn="ctr">
              <a:lnSpc>
                <a:spcPct val="114000"/>
              </a:lnSpc>
              <a:spcAft>
                <a:spcPts val="200"/>
              </a:spcAft>
            </a:pPr>
            <a:r>
              <a:rPr lang="en-US" sz="1200" b="1" dirty="0" smtClean="0">
                <a:solidFill>
                  <a:prstClr val="black"/>
                </a:solidFill>
                <a:latin typeface="Huawei Sans" panose="020C0503030203020204" pitchFamily="34" charset="0"/>
              </a:rPr>
              <a:t>Challenges:</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Manual configuration is repetitive, complex, and labor-intensive.</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New service rollout requires configuring devices one by one, which is time-consuming and costly.</a:t>
            </a:r>
          </a:p>
          <a:p>
            <a:pPr marL="171450" indent="-171450" fontAlgn="ctr">
              <a:lnSpc>
                <a:spcPct val="114000"/>
              </a:lnSpc>
              <a:spcAft>
                <a:spcPts val="200"/>
              </a:spcAft>
              <a:buFont typeface="Arial" pitchFamily="34" charset="0"/>
              <a:buChar char="•"/>
            </a:pPr>
            <a:r>
              <a:rPr lang="en-US" sz="1200" dirty="0" smtClean="0">
                <a:solidFill>
                  <a:schemeClr val="tx1"/>
                </a:solidFill>
                <a:latin typeface="Huawei Sans" panose="020C0503030203020204" pitchFamily="34" charset="0"/>
              </a:rPr>
              <a:t>The workload of network policy deployment and adjustment is heavy.</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596303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2235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VN Design</a:t>
            </a:r>
            <a:endParaRPr lang="en-US" altLang="zh-CN" dirty="0">
              <a:sym typeface="Huawei Sans" panose="020C0503030203020204" pitchFamily="34" charset="0"/>
            </a:endParaRPr>
          </a:p>
        </p:txBody>
      </p:sp>
      <p:sp>
        <p:nvSpPr>
          <p:cNvPr id="3" name="梯形 2"/>
          <p:cNvSpPr/>
          <p:nvPr/>
        </p:nvSpPr>
        <p:spPr bwMode="gray">
          <a:xfrm>
            <a:off x="538752" y="1035182"/>
            <a:ext cx="6050762" cy="163492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p:cNvSpPr/>
          <p:nvPr/>
        </p:nvSpPr>
        <p:spPr bwMode="gray">
          <a:xfrm>
            <a:off x="812428"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649726" y="2310263"/>
            <a:ext cx="3185700" cy="305105"/>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Overlay (virtual network layer)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1248320" y="1289393"/>
            <a:ext cx="556773" cy="629606"/>
            <a:chOff x="7493567" y="5008689"/>
            <a:chExt cx="1283264" cy="956570"/>
          </a:xfrm>
        </p:grpSpPr>
        <p:cxnSp>
          <p:nvCxnSpPr>
            <p:cNvPr id="24" name="直接连接符 23"/>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a:stCxn id="29" idx="3"/>
            <a:endCxn id="30" idx="1"/>
          </p:cNvCxnSpPr>
          <p:nvPr/>
        </p:nvCxnSpPr>
        <p:spPr bwMode="gray">
          <a:xfrm>
            <a:off x="1899009"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8" idx="3"/>
            <a:endCxn id="31" idx="1"/>
          </p:cNvCxnSpPr>
          <p:nvPr/>
        </p:nvCxnSpPr>
        <p:spPr bwMode="gray">
          <a:xfrm>
            <a:off x="1719615"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87" descr="汇聚交换机.png"/>
          <p:cNvPicPr>
            <a:picLocks noChangeAspect="1"/>
          </p:cNvPicPr>
          <p:nvPr/>
        </p:nvPicPr>
        <p:blipFill>
          <a:blip r:embed="rId3"/>
          <a:stretch>
            <a:fillRect/>
          </a:stretch>
        </p:blipFill>
        <p:spPr bwMode="gray">
          <a:xfrm>
            <a:off x="1485046" y="1234501"/>
            <a:ext cx="234569" cy="191922"/>
          </a:xfrm>
          <a:prstGeom prst="rect">
            <a:avLst/>
          </a:prstGeom>
        </p:spPr>
      </p:pic>
      <p:pic>
        <p:nvPicPr>
          <p:cNvPr id="29" name="图片 87" descr="汇聚交换机.png"/>
          <p:cNvPicPr>
            <a:picLocks noChangeAspect="1"/>
          </p:cNvPicPr>
          <p:nvPr/>
        </p:nvPicPr>
        <p:blipFill>
          <a:blip r:embed="rId3"/>
          <a:stretch>
            <a:fillRect/>
          </a:stretch>
        </p:blipFill>
        <p:spPr bwMode="gray">
          <a:xfrm>
            <a:off x="1664440" y="1839981"/>
            <a:ext cx="234569" cy="191922"/>
          </a:xfrm>
          <a:prstGeom prst="rect">
            <a:avLst/>
          </a:prstGeom>
        </p:spPr>
      </p:pic>
      <p:pic>
        <p:nvPicPr>
          <p:cNvPr id="30" name="图片 76" descr="接入交换机.png"/>
          <p:cNvPicPr>
            <a:picLocks noChangeAspect="1"/>
          </p:cNvPicPr>
          <p:nvPr/>
        </p:nvPicPr>
        <p:blipFill>
          <a:blip r:embed="rId4"/>
          <a:stretch>
            <a:fillRect/>
          </a:stretch>
        </p:blipFill>
        <p:spPr bwMode="gray">
          <a:xfrm>
            <a:off x="2140819" y="1839981"/>
            <a:ext cx="234569" cy="191922"/>
          </a:xfrm>
          <a:prstGeom prst="rect">
            <a:avLst/>
          </a:prstGeom>
        </p:spPr>
      </p:pic>
      <p:pic>
        <p:nvPicPr>
          <p:cNvPr id="31" name="图片 30" descr="接入交换机.png"/>
          <p:cNvPicPr>
            <a:picLocks noChangeAspect="1"/>
          </p:cNvPicPr>
          <p:nvPr/>
        </p:nvPicPr>
        <p:blipFill>
          <a:blip r:embed="rId4"/>
          <a:stretch>
            <a:fillRect/>
          </a:stretch>
        </p:blipFill>
        <p:spPr bwMode="gray">
          <a:xfrm>
            <a:off x="1962519" y="1234501"/>
            <a:ext cx="234569" cy="191922"/>
          </a:xfrm>
          <a:prstGeom prst="rect">
            <a:avLst/>
          </a:prstGeom>
        </p:spPr>
      </p:pic>
      <p:pic>
        <p:nvPicPr>
          <p:cNvPr id="32" name="图片 86" descr="核心交换机.png"/>
          <p:cNvPicPr>
            <a:picLocks noChangeAspect="1"/>
          </p:cNvPicPr>
          <p:nvPr/>
        </p:nvPicPr>
        <p:blipFill>
          <a:blip r:embed="rId5"/>
          <a:stretch>
            <a:fillRect/>
          </a:stretch>
        </p:blipFill>
        <p:spPr bwMode="gray">
          <a:xfrm>
            <a:off x="1102117" y="1551651"/>
            <a:ext cx="234569" cy="191922"/>
          </a:xfrm>
          <a:prstGeom prst="rect">
            <a:avLst/>
          </a:prstGeom>
        </p:spPr>
      </p:pic>
      <p:sp>
        <p:nvSpPr>
          <p:cNvPr id="33" name="矩形 32"/>
          <p:cNvSpPr/>
          <p:nvPr/>
        </p:nvSpPr>
        <p:spPr bwMode="gray">
          <a:xfrm>
            <a:off x="835497"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梯形 33"/>
          <p:cNvSpPr/>
          <p:nvPr/>
        </p:nvSpPr>
        <p:spPr bwMode="gray">
          <a:xfrm>
            <a:off x="2685335"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flipH="1">
            <a:off x="3162333" y="1289389"/>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7" idx="3"/>
            <a:endCxn id="38" idx="1"/>
          </p:cNvCxnSpPr>
          <p:nvPr/>
        </p:nvCxnSpPr>
        <p:spPr bwMode="gray">
          <a:xfrm>
            <a:off x="3592522" y="1330462"/>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7" name="图片 87" descr="汇聚交换机.png"/>
          <p:cNvPicPr>
            <a:picLocks noChangeAspect="1"/>
          </p:cNvPicPr>
          <p:nvPr/>
        </p:nvPicPr>
        <p:blipFill>
          <a:blip r:embed="rId3"/>
          <a:stretch>
            <a:fillRect/>
          </a:stretch>
        </p:blipFill>
        <p:spPr bwMode="gray">
          <a:xfrm>
            <a:off x="3357953" y="1234501"/>
            <a:ext cx="234569" cy="191922"/>
          </a:xfrm>
          <a:prstGeom prst="rect">
            <a:avLst/>
          </a:prstGeom>
        </p:spPr>
      </p:pic>
      <p:pic>
        <p:nvPicPr>
          <p:cNvPr id="38" name="图片 37" descr="接入交换机.png"/>
          <p:cNvPicPr>
            <a:picLocks noChangeAspect="1"/>
          </p:cNvPicPr>
          <p:nvPr/>
        </p:nvPicPr>
        <p:blipFill>
          <a:blip r:embed="rId4"/>
          <a:stretch>
            <a:fillRect/>
          </a:stretch>
        </p:blipFill>
        <p:spPr bwMode="gray">
          <a:xfrm>
            <a:off x="3835426" y="1234501"/>
            <a:ext cx="234569" cy="191922"/>
          </a:xfrm>
          <a:prstGeom prst="rect">
            <a:avLst/>
          </a:prstGeom>
        </p:spPr>
      </p:pic>
      <p:pic>
        <p:nvPicPr>
          <p:cNvPr id="39" name="图片 86" descr="核心交换机.png"/>
          <p:cNvPicPr>
            <a:picLocks noChangeAspect="1"/>
          </p:cNvPicPr>
          <p:nvPr/>
        </p:nvPicPr>
        <p:blipFill>
          <a:blip r:embed="rId5"/>
          <a:stretch>
            <a:fillRect/>
          </a:stretch>
        </p:blipFill>
        <p:spPr bwMode="gray">
          <a:xfrm>
            <a:off x="2975024" y="1551651"/>
            <a:ext cx="234569" cy="191922"/>
          </a:xfrm>
          <a:prstGeom prst="rect">
            <a:avLst/>
          </a:prstGeom>
        </p:spPr>
      </p:pic>
      <p:sp>
        <p:nvSpPr>
          <p:cNvPr id="40" name="矩形 39"/>
          <p:cNvSpPr/>
          <p:nvPr/>
        </p:nvSpPr>
        <p:spPr bwMode="gray">
          <a:xfrm>
            <a:off x="2708404"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梯形 40"/>
          <p:cNvSpPr/>
          <p:nvPr/>
        </p:nvSpPr>
        <p:spPr bwMode="gray">
          <a:xfrm>
            <a:off x="4572254" y="1083324"/>
            <a:ext cx="1790622" cy="1209870"/>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4C1C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p:nvPr/>
        </p:nvCxnSpPr>
        <p:spPr bwMode="gray">
          <a:xfrm flipH="1" flipV="1">
            <a:off x="5008146" y="1677786"/>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4" idx="3"/>
            <a:endCxn id="45" idx="1"/>
          </p:cNvCxnSpPr>
          <p:nvPr/>
        </p:nvCxnSpPr>
        <p:spPr bwMode="gray">
          <a:xfrm>
            <a:off x="5658835" y="1935942"/>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4" name="图片 87" descr="汇聚交换机.png"/>
          <p:cNvPicPr>
            <a:picLocks noChangeAspect="1"/>
          </p:cNvPicPr>
          <p:nvPr/>
        </p:nvPicPr>
        <p:blipFill>
          <a:blip r:embed="rId3"/>
          <a:stretch>
            <a:fillRect/>
          </a:stretch>
        </p:blipFill>
        <p:spPr bwMode="gray">
          <a:xfrm>
            <a:off x="5424266" y="1839981"/>
            <a:ext cx="234569" cy="191922"/>
          </a:xfrm>
          <a:prstGeom prst="rect">
            <a:avLst/>
          </a:prstGeom>
        </p:spPr>
      </p:pic>
      <p:pic>
        <p:nvPicPr>
          <p:cNvPr id="45" name="图片 76" descr="接入交换机.png"/>
          <p:cNvPicPr>
            <a:picLocks noChangeAspect="1"/>
          </p:cNvPicPr>
          <p:nvPr/>
        </p:nvPicPr>
        <p:blipFill>
          <a:blip r:embed="rId4"/>
          <a:stretch>
            <a:fillRect/>
          </a:stretch>
        </p:blipFill>
        <p:spPr bwMode="gray">
          <a:xfrm>
            <a:off x="5900645" y="1839981"/>
            <a:ext cx="234569" cy="191922"/>
          </a:xfrm>
          <a:prstGeom prst="rect">
            <a:avLst/>
          </a:prstGeom>
        </p:spPr>
      </p:pic>
      <p:pic>
        <p:nvPicPr>
          <p:cNvPr id="46" name="图片 86" descr="核心交换机.png"/>
          <p:cNvPicPr>
            <a:picLocks noChangeAspect="1"/>
          </p:cNvPicPr>
          <p:nvPr/>
        </p:nvPicPr>
        <p:blipFill>
          <a:blip r:embed="rId5"/>
          <a:stretch>
            <a:fillRect/>
          </a:stretch>
        </p:blipFill>
        <p:spPr bwMode="gray">
          <a:xfrm>
            <a:off x="4861943" y="1551651"/>
            <a:ext cx="234569" cy="191922"/>
          </a:xfrm>
          <a:prstGeom prst="rect">
            <a:avLst/>
          </a:prstGeom>
        </p:spPr>
      </p:pic>
      <p:sp>
        <p:nvSpPr>
          <p:cNvPr id="47" name="矩形 46"/>
          <p:cNvSpPr/>
          <p:nvPr/>
        </p:nvSpPr>
        <p:spPr bwMode="gray">
          <a:xfrm>
            <a:off x="4595323" y="2022178"/>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a:t>
            </a:r>
            <a:r>
              <a:rPr lang="en-US" sz="1200" dirty="0" smtClean="0">
                <a:latin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1379394"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258810"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5216120" y="1472056"/>
            <a:ext cx="947695" cy="307777"/>
          </a:xfrm>
          <a:prstGeom prst="rect">
            <a:avLst/>
          </a:prstGeom>
        </p:spPr>
        <p:txBody>
          <a:bodyPr wrap="square">
            <a:noAutofit/>
          </a:bodyPr>
          <a:lstStyle/>
          <a:p>
            <a:pPr fontAlgn="ctr"/>
            <a:r>
              <a:rPr lang="en-US" sz="1400" dirty="0" smtClean="0">
                <a:solidFill>
                  <a:srgbClr val="30B5C5"/>
                </a:solidFill>
                <a:latin typeface="Huawei Sans" panose="020C0503030203020204" pitchFamily="34" charset="0"/>
              </a:rPr>
              <a:t>VRF+VNI</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75"/>
          <p:cNvSpPr/>
          <p:nvPr/>
        </p:nvSpPr>
        <p:spPr bwMode="gray">
          <a:xfrm>
            <a:off x="6848995" y="1061570"/>
            <a:ext cx="4797765" cy="360000"/>
          </a:xfrm>
          <a:prstGeom prst="roundRect">
            <a:avLst>
              <a:gd name="adj" fmla="val 13606"/>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1. Network service abstraction</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75"/>
          <p:cNvSpPr/>
          <p:nvPr/>
        </p:nvSpPr>
        <p:spPr bwMode="gray">
          <a:xfrm>
            <a:off x="6848995" y="1472057"/>
            <a:ext cx="4797765" cy="234069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fontAlgn="ctr">
              <a:lnSpc>
                <a:spcPts val="1800"/>
              </a:lnSpc>
              <a:spcAft>
                <a:spcPts val="300"/>
              </a:spcAft>
            </a:pPr>
            <a:r>
              <a:rPr lang="en-US" sz="1200" dirty="0" smtClean="0">
                <a:solidFill>
                  <a:schemeClr val="bg1">
                    <a:lumMod val="50000"/>
                  </a:schemeClr>
                </a:solidFill>
                <a:latin typeface="Huawei Sans" panose="020C0503030203020204" pitchFamily="34" charset="0"/>
              </a:rPr>
              <a:t>Physical network resources are pooled through orchestration, and the network is abstracted into Fabric as a Service (</a:t>
            </a:r>
            <a:r>
              <a:rPr lang="en-US" sz="1200" dirty="0" err="1" smtClean="0">
                <a:solidFill>
                  <a:schemeClr val="bg1">
                    <a:lumMod val="50000"/>
                  </a:schemeClr>
                </a:solidFill>
                <a:latin typeface="Huawei Sans" panose="020C0503030203020204" pitchFamily="34" charset="0"/>
              </a:rPr>
              <a:t>FaaS</a:t>
            </a:r>
            <a:r>
              <a:rPr lang="en-US" sz="1200" dirty="0" smtClean="0">
                <a:solidFill>
                  <a:schemeClr val="bg1">
                    <a:lumMod val="50000"/>
                  </a:schemeClr>
                </a:solidFill>
                <a:latin typeface="Huawei Sans" panose="020C0503030203020204" pitchFamily="34" charset="0"/>
              </a:rPr>
              <a:t>). A VN is a </a:t>
            </a:r>
            <a:r>
              <a:rPr lang="en-US" sz="1200" dirty="0" err="1" smtClean="0">
                <a:solidFill>
                  <a:schemeClr val="bg1">
                    <a:lumMod val="50000"/>
                  </a:schemeClr>
                </a:solidFill>
                <a:latin typeface="Huawei Sans" panose="020C0503030203020204" pitchFamily="34" charset="0"/>
              </a:rPr>
              <a:t>FaaS</a:t>
            </a:r>
            <a:r>
              <a:rPr lang="en-US" sz="1200" dirty="0" smtClean="0">
                <a:solidFill>
                  <a:schemeClr val="bg1">
                    <a:lumMod val="50000"/>
                  </a:schemeClr>
                </a:solidFill>
                <a:latin typeface="Huawei Sans" panose="020C0503030203020204" pitchFamily="34" charset="0"/>
              </a:rPr>
              <a:t> instance and includes:</a:t>
            </a:r>
          </a:p>
          <a:p>
            <a:pPr marL="180000" indent="-180000" fontAlgn="ctr">
              <a:lnSpc>
                <a:spcPts val="1800"/>
              </a:lnSpc>
              <a:spcAft>
                <a:spcPts val="300"/>
              </a:spcAft>
              <a:buFont typeface="Arial" pitchFamily="34" charset="0"/>
              <a:buChar char="•"/>
            </a:pPr>
            <a:r>
              <a:rPr lang="en-US" sz="1200" dirty="0" smtClean="0">
                <a:solidFill>
                  <a:schemeClr val="bg1">
                    <a:lumMod val="50000"/>
                  </a:schemeClr>
                </a:solidFill>
                <a:latin typeface="Huawei Sans" panose="020C0503030203020204" pitchFamily="34" charset="0"/>
              </a:rPr>
              <a:t>IP/VLAN segment</a:t>
            </a:r>
          </a:p>
          <a:p>
            <a:pPr marL="180000" indent="-180000" fontAlgn="ctr">
              <a:lnSpc>
                <a:spcPts val="1800"/>
              </a:lnSpc>
              <a:spcAft>
                <a:spcPts val="300"/>
              </a:spcAft>
              <a:buFont typeface="Arial" pitchFamily="34" charset="0"/>
              <a:buChar char="•"/>
            </a:pPr>
            <a:r>
              <a:rPr lang="en-US" sz="1200" dirty="0" smtClean="0">
                <a:solidFill>
                  <a:schemeClr val="bg1">
                    <a:lumMod val="50000"/>
                  </a:schemeClr>
                </a:solidFill>
                <a:latin typeface="Huawei Sans" panose="020C0503030203020204" pitchFamily="34" charset="0"/>
              </a:rPr>
              <a:t>External network</a:t>
            </a:r>
          </a:p>
          <a:p>
            <a:pPr marL="180000" indent="-180000" fontAlgn="ctr">
              <a:lnSpc>
                <a:spcPts val="1800"/>
              </a:lnSpc>
              <a:spcAft>
                <a:spcPts val="300"/>
              </a:spcAft>
              <a:buFont typeface="Arial" pitchFamily="34" charset="0"/>
              <a:buChar char="•"/>
            </a:pPr>
            <a:r>
              <a:rPr lang="en-US" sz="1200" dirty="0" smtClean="0">
                <a:solidFill>
                  <a:schemeClr val="bg1">
                    <a:lumMod val="50000"/>
                  </a:schemeClr>
                </a:solidFill>
                <a:latin typeface="Huawei Sans" panose="020C0503030203020204" pitchFamily="34" charset="0"/>
              </a:rPr>
              <a:t>Network service resource: The IP/VLAN segment is the capability provided by the VN for clients to use network resources.</a:t>
            </a:r>
          </a:p>
          <a:p>
            <a:pPr marL="180000" indent="-180000" fontAlgn="ctr">
              <a:lnSpc>
                <a:spcPts val="1800"/>
              </a:lnSpc>
              <a:spcAft>
                <a:spcPts val="300"/>
              </a:spcAft>
              <a:buFont typeface="Arial" pitchFamily="34" charset="0"/>
              <a:buChar char="•"/>
            </a:pPr>
            <a:r>
              <a:rPr lang="en-US" sz="1200" dirty="0" smtClean="0">
                <a:solidFill>
                  <a:schemeClr val="bg1">
                    <a:lumMod val="50000"/>
                  </a:schemeClr>
                </a:solidFill>
                <a:latin typeface="Huawei Sans" panose="020C0503030203020204" pitchFamily="34" charset="0"/>
              </a:rPr>
              <a:t>Access point: Terminals access VNs through access points.</a:t>
            </a:r>
            <a:endParaRPr lang="en-US" altLang="zh-CN" sz="1200" dirty="0">
              <a:solidFill>
                <a:schemeClr val="bg1">
                  <a:lumMod val="50000"/>
                </a:schemeClr>
              </a:solidFill>
              <a:latin typeface="Huawei Sans" panose="020C0503030203020204" pitchFamily="34" charset="0"/>
              <a:ea typeface="微软雅黑" panose="020B0503020204020204" pitchFamily="34" charset="-122"/>
            </a:endParaRPr>
          </a:p>
        </p:txBody>
      </p:sp>
      <p:sp>
        <p:nvSpPr>
          <p:cNvPr id="65" name="圆角矩形 75"/>
          <p:cNvSpPr/>
          <p:nvPr/>
        </p:nvSpPr>
        <p:spPr bwMode="gray">
          <a:xfrm>
            <a:off x="6848994" y="4327170"/>
            <a:ext cx="4797765"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 Network service orchestration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75"/>
          <p:cNvSpPr/>
          <p:nvPr/>
        </p:nvSpPr>
        <p:spPr bwMode="gray">
          <a:xfrm>
            <a:off x="6848995" y="4727715"/>
            <a:ext cx="4797765" cy="129686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mappings between VNIs and </a:t>
            </a:r>
            <a:r>
              <a:rPr lang="en-US" sz="1200" dirty="0" err="1" smtClean="0">
                <a:solidFill>
                  <a:prstClr val="black"/>
                </a:solidFill>
                <a:latin typeface="Huawei Sans" panose="020C0503030203020204" pitchFamily="34" charset="0"/>
              </a:rPr>
              <a:t>BDs.</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mappings between BDs and VLANs.</a:t>
            </a:r>
            <a:endParaRPr lang="en-US" altLang="zh-CN" sz="1200" dirty="0" smtClean="0">
              <a:solidFill>
                <a:prstClr val="black"/>
              </a:solidFill>
              <a:latin typeface="Huawei Sans" panose="020C0503030203020204" pitchFamily="34" charset="0"/>
              <a:ea typeface="微软雅黑" panose="020B0503020204020204" pitchFamily="34" charset="-122"/>
            </a:endParaRP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the IP address segments corresponding to VBDIF interfaces.</a:t>
            </a:r>
          </a:p>
          <a:p>
            <a:pPr marL="180000" indent="-180000" fontAlgn="ctr">
              <a:lnSpc>
                <a:spcPts val="1800"/>
              </a:lnSpc>
              <a:spcAft>
                <a:spcPts val="300"/>
              </a:spcAft>
              <a:buFont typeface="Arial" pitchFamily="34" charset="0"/>
              <a:buChar char="•"/>
            </a:pPr>
            <a:r>
              <a:rPr lang="en-US" sz="1200" dirty="0" smtClean="0">
                <a:solidFill>
                  <a:prstClr val="black"/>
                </a:solidFill>
                <a:latin typeface="Huawei Sans" panose="020C0503030203020204" pitchFamily="34" charset="0"/>
              </a:rPr>
              <a:t>Deliver VRFs and bind them to VBDIF interfaces.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Freeform 222"/>
          <p:cNvSpPr/>
          <p:nvPr/>
        </p:nvSpPr>
        <p:spPr bwMode="gray">
          <a:xfrm rot="3998249">
            <a:off x="10823307" y="3745897"/>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9701627" y="3950887"/>
            <a:ext cx="2077185" cy="275084"/>
          </a:xfrm>
          <a:prstGeom prst="rect">
            <a:avLst/>
          </a:prstGeom>
        </p:spPr>
        <p:txBody>
          <a:bodyPr wrap="square">
            <a:noAutofit/>
          </a:bodyPr>
          <a:lstStyle/>
          <a:p>
            <a:pPr fontAlgn="ctr"/>
            <a:r>
              <a:rPr lang="en-US" sz="1400" b="1" dirty="0" smtClean="0">
                <a:solidFill>
                  <a:srgbClr val="FF9900"/>
                </a:solidFill>
                <a:latin typeface="Huawei Sans" panose="020C0503030203020204" pitchFamily="34" charset="0"/>
              </a:rPr>
              <a:t>Deploy VNs</a:t>
            </a:r>
            <a:endParaRPr lang="en-US" altLang="zh-CN" sz="1400" b="1" dirty="0">
              <a:solidFill>
                <a:srgbClr val="FF9900"/>
              </a:solidFill>
              <a:latin typeface="Huawei Sans" panose="020C0503030203020204" pitchFamily="34" charset="0"/>
            </a:endParaRPr>
          </a:p>
        </p:txBody>
      </p:sp>
      <p:sp>
        <p:nvSpPr>
          <p:cNvPr id="75" name="梯形 74"/>
          <p:cNvSpPr/>
          <p:nvPr/>
        </p:nvSpPr>
        <p:spPr bwMode="gray">
          <a:xfrm>
            <a:off x="538752" y="4507563"/>
            <a:ext cx="6050762" cy="1685757"/>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梯形 77"/>
          <p:cNvSpPr/>
          <p:nvPr/>
        </p:nvSpPr>
        <p:spPr bwMode="gray">
          <a:xfrm>
            <a:off x="538752" y="2864995"/>
            <a:ext cx="6050762" cy="1685757"/>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82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flipV="1">
            <a:off x="2819961" y="5364790"/>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H="1">
            <a:off x="2845800" y="4826350"/>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bwMode="gray">
          <a:xfrm flipV="1">
            <a:off x="3679461" y="4895090"/>
            <a:ext cx="2450448" cy="839468"/>
            <a:chOff x="3911288" y="4456131"/>
            <a:chExt cx="2450448" cy="674979"/>
          </a:xfrm>
        </p:grpSpPr>
        <p:cxnSp>
          <p:nvCxnSpPr>
            <p:cNvPr id="82" name="直接连接符 81"/>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85" name="图片 87" descr="汇聚交换机.png"/>
          <p:cNvPicPr>
            <a:picLocks noChangeAspect="1"/>
          </p:cNvPicPr>
          <p:nvPr/>
        </p:nvPicPr>
        <p:blipFill>
          <a:blip r:embed="rId3"/>
          <a:stretch>
            <a:fillRect/>
          </a:stretch>
        </p:blipFill>
        <p:spPr bwMode="gray">
          <a:xfrm>
            <a:off x="3557258" y="4785416"/>
            <a:ext cx="343433" cy="280992"/>
          </a:xfrm>
          <a:prstGeom prst="rect">
            <a:avLst/>
          </a:prstGeom>
        </p:spPr>
      </p:pic>
      <p:pic>
        <p:nvPicPr>
          <p:cNvPr id="86" name="图片 87" descr="汇聚交换机.png"/>
          <p:cNvPicPr>
            <a:picLocks noChangeAspect="1"/>
          </p:cNvPicPr>
          <p:nvPr/>
        </p:nvPicPr>
        <p:blipFill>
          <a:blip r:embed="rId3"/>
          <a:stretch>
            <a:fillRect/>
          </a:stretch>
        </p:blipFill>
        <p:spPr bwMode="gray">
          <a:xfrm>
            <a:off x="3901785" y="5580884"/>
            <a:ext cx="343433" cy="280992"/>
          </a:xfrm>
          <a:prstGeom prst="rect">
            <a:avLst/>
          </a:prstGeom>
        </p:spPr>
      </p:pic>
      <p:pic>
        <p:nvPicPr>
          <p:cNvPr id="87" name="图片 76" descr="接入交换机.png"/>
          <p:cNvPicPr>
            <a:picLocks noChangeAspect="1"/>
          </p:cNvPicPr>
          <p:nvPr/>
        </p:nvPicPr>
        <p:blipFill>
          <a:blip r:embed="rId4"/>
          <a:stretch>
            <a:fillRect/>
          </a:stretch>
        </p:blipFill>
        <p:spPr bwMode="gray">
          <a:xfrm>
            <a:off x="5335990" y="5580884"/>
            <a:ext cx="343433" cy="280992"/>
          </a:xfrm>
          <a:prstGeom prst="rect">
            <a:avLst/>
          </a:prstGeom>
        </p:spPr>
      </p:pic>
      <p:pic>
        <p:nvPicPr>
          <p:cNvPr id="89" name="图片 88" descr="接入交换机.png"/>
          <p:cNvPicPr>
            <a:picLocks noChangeAspect="1"/>
          </p:cNvPicPr>
          <p:nvPr/>
        </p:nvPicPr>
        <p:blipFill>
          <a:blip r:embed="rId4"/>
          <a:stretch>
            <a:fillRect/>
          </a:stretch>
        </p:blipFill>
        <p:spPr bwMode="gray">
          <a:xfrm>
            <a:off x="4992557" y="4785416"/>
            <a:ext cx="343433" cy="280992"/>
          </a:xfrm>
          <a:prstGeom prst="rect">
            <a:avLst/>
          </a:prstGeom>
        </p:spPr>
      </p:pic>
      <p:cxnSp>
        <p:nvCxnSpPr>
          <p:cNvPr id="90" name="直接连接符 89"/>
          <p:cNvCxnSpPr/>
          <p:nvPr/>
        </p:nvCxnSpPr>
        <p:spPr bwMode="gray">
          <a:xfrm>
            <a:off x="2278850" y="5364794"/>
            <a:ext cx="58674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1" name="图片 86" descr="核心交换机.png"/>
          <p:cNvPicPr>
            <a:picLocks noChangeAspect="1"/>
          </p:cNvPicPr>
          <p:nvPr/>
        </p:nvPicPr>
        <p:blipFill>
          <a:blip r:embed="rId5"/>
          <a:stretch>
            <a:fillRect/>
          </a:stretch>
        </p:blipFill>
        <p:spPr bwMode="gray">
          <a:xfrm>
            <a:off x="2668401" y="5228296"/>
            <a:ext cx="343433" cy="280992"/>
          </a:xfrm>
          <a:prstGeom prst="rect">
            <a:avLst/>
          </a:prstGeom>
        </p:spPr>
      </p:pic>
      <p:pic>
        <p:nvPicPr>
          <p:cNvPr id="9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4457" y="5231625"/>
            <a:ext cx="335297" cy="274335"/>
          </a:xfrm>
          <a:prstGeom prst="rect">
            <a:avLst/>
          </a:prstGeom>
        </p:spPr>
      </p:pic>
      <p:sp>
        <p:nvSpPr>
          <p:cNvPr id="93" name="矩形 92"/>
          <p:cNvSpPr/>
          <p:nvPr/>
        </p:nvSpPr>
        <p:spPr bwMode="gray">
          <a:xfrm>
            <a:off x="638844" y="5763441"/>
            <a:ext cx="3040617" cy="305105"/>
          </a:xfrm>
          <a:prstGeom prst="rect">
            <a:avLst/>
          </a:prstGeom>
        </p:spPr>
        <p:txBody>
          <a:bodyPr wrap="square">
            <a:noAutofit/>
          </a:bodyPr>
          <a:lstStyle/>
          <a:p>
            <a:pPr fontAlgn="ctr"/>
            <a:r>
              <a:rPr lang="en-US" sz="1400" dirty="0">
                <a:solidFill>
                  <a:srgbClr val="30B5C5"/>
                </a:solidFill>
                <a:latin typeface="Huawei Sans" panose="020C0503030203020204" pitchFamily="34" charset="0"/>
              </a:rPr>
              <a:t>Underlay (physical network layer)</a:t>
            </a:r>
            <a:endParaRPr lang="en-US" altLang="zh-CN" sz="1400" dirty="0">
              <a:solidFill>
                <a:srgbClr val="30B5C5"/>
              </a:solidFill>
              <a:latin typeface="Huawei Sans" panose="020C0503030203020204" pitchFamily="34" charset="0"/>
              <a:sym typeface="Huawei Sans" panose="020C0503030203020204" pitchFamily="34" charset="0"/>
            </a:endParaRPr>
          </a:p>
        </p:txBody>
      </p:sp>
      <p:sp>
        <p:nvSpPr>
          <p:cNvPr id="94" name="矩形 93"/>
          <p:cNvSpPr/>
          <p:nvPr/>
        </p:nvSpPr>
        <p:spPr bwMode="gray">
          <a:xfrm>
            <a:off x="649726" y="4215211"/>
            <a:ext cx="681597" cy="307777"/>
          </a:xfrm>
          <a:prstGeom prst="rect">
            <a:avLst/>
          </a:prstGeom>
        </p:spPr>
        <p:txBody>
          <a:bodyPr wrap="square" anchor="ctr">
            <a:noAutofit/>
          </a:bodyPr>
          <a:lstStyle/>
          <a:p>
            <a:pPr fontAlgn="ctr"/>
            <a:r>
              <a:rPr lang="en-US" sz="1400" dirty="0" smtClean="0">
                <a:solidFill>
                  <a:schemeClr val="bg1">
                    <a:lumMod val="50000"/>
                  </a:schemeClr>
                </a:solidFill>
                <a:latin typeface="Huawei Sans" panose="020C0503030203020204" pitchFamily="34" charset="0"/>
              </a:rPr>
              <a:t>Fabric</a:t>
            </a:r>
            <a:endParaRPr lang="en-US" sz="1400" dirty="0">
              <a:solidFill>
                <a:schemeClr val="bg1">
                  <a:lumMod val="50000"/>
                </a:schemeClr>
              </a:solidFill>
              <a:latin typeface="Huawei Sans" panose="020C0503030203020204" pitchFamily="34" charset="0"/>
            </a:endParaRPr>
          </a:p>
        </p:txBody>
      </p:sp>
      <p:pic>
        <p:nvPicPr>
          <p:cNvPr id="95" name="图片 105" descr="AP.png"/>
          <p:cNvPicPr>
            <a:picLocks noChangeAspect="1"/>
          </p:cNvPicPr>
          <p:nvPr/>
        </p:nvPicPr>
        <p:blipFill>
          <a:blip r:embed="rId7"/>
          <a:stretch>
            <a:fillRect/>
          </a:stretch>
        </p:blipFill>
        <p:spPr bwMode="gray">
          <a:xfrm>
            <a:off x="6010814" y="5584213"/>
            <a:ext cx="335297" cy="274335"/>
          </a:xfrm>
          <a:prstGeom prst="rect">
            <a:avLst/>
          </a:prstGeom>
        </p:spPr>
      </p:pic>
      <p:sp>
        <p:nvSpPr>
          <p:cNvPr id="96" name="椭圆 95"/>
          <p:cNvSpPr/>
          <p:nvPr/>
        </p:nvSpPr>
        <p:spPr bwMode="gray">
          <a:xfrm>
            <a:off x="3428019" y="3413758"/>
            <a:ext cx="863585" cy="6212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600" dirty="0" smtClean="0">
                <a:latin typeface="Huawei Sans" panose="020C0503030203020204" pitchFamily="34" charset="0"/>
              </a:rPr>
              <a:t>Fabric</a:t>
            </a:r>
            <a:endParaRPr lang="en-US" sz="1600" dirty="0">
              <a:latin typeface="Huawei Sans" panose="020C0503030203020204" pitchFamily="34" charset="0"/>
            </a:endParaRPr>
          </a:p>
        </p:txBody>
      </p:sp>
      <p:sp>
        <p:nvSpPr>
          <p:cNvPr id="97" name="圆角矩形 75"/>
          <p:cNvSpPr/>
          <p:nvPr/>
        </p:nvSpPr>
        <p:spPr bwMode="gray">
          <a:xfrm>
            <a:off x="2407596" y="2737678"/>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External 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8" name="圆角矩形 75"/>
          <p:cNvSpPr/>
          <p:nvPr/>
        </p:nvSpPr>
        <p:spPr bwMode="gray">
          <a:xfrm>
            <a:off x="4103225" y="2737678"/>
            <a:ext cx="1296000" cy="374847"/>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Network service resource</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9" name="直接箭头连接符 98"/>
          <p:cNvCxnSpPr>
            <a:stCxn id="97" idx="2"/>
            <a:endCxn id="96" idx="1"/>
          </p:cNvCxnSpPr>
          <p:nvPr/>
        </p:nvCxnSpPr>
        <p:spPr bwMode="gray">
          <a:xfrm>
            <a:off x="3055596" y="3112525"/>
            <a:ext cx="498892"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a:stCxn id="98" idx="2"/>
            <a:endCxn id="96" idx="7"/>
          </p:cNvCxnSpPr>
          <p:nvPr/>
        </p:nvCxnSpPr>
        <p:spPr bwMode="gray">
          <a:xfrm flipH="1">
            <a:off x="4165135" y="3112525"/>
            <a:ext cx="586090" cy="39222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圆角矩形 75"/>
          <p:cNvSpPr/>
          <p:nvPr/>
        </p:nvSpPr>
        <p:spPr bwMode="gray">
          <a:xfrm>
            <a:off x="1722263" y="409714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Wired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圆角矩形 75"/>
          <p:cNvSpPr/>
          <p:nvPr/>
        </p:nvSpPr>
        <p:spPr bwMode="gray">
          <a:xfrm>
            <a:off x="4434673" y="4097147"/>
            <a:ext cx="1568160" cy="257648"/>
          </a:xfrm>
          <a:prstGeom prst="roundRect">
            <a:avLst>
              <a:gd name="adj" fmla="val 10604"/>
            </a:avLst>
          </a:prstGeom>
          <a:solidFill>
            <a:srgbClr val="1262AA"/>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smtClean="0">
                <a:solidFill>
                  <a:schemeClr val="bg1"/>
                </a:solidFill>
                <a:latin typeface="Huawei Sans" panose="020C0503030203020204" pitchFamily="34" charset="0"/>
              </a:rPr>
              <a:t>Wireless access</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03" name="直接箭头连接符 102"/>
          <p:cNvCxnSpPr>
            <a:stCxn id="101" idx="3"/>
            <a:endCxn id="96" idx="3"/>
          </p:cNvCxnSpPr>
          <p:nvPr/>
        </p:nvCxnSpPr>
        <p:spPr bwMode="gray">
          <a:xfrm flipV="1">
            <a:off x="3290423" y="3944068"/>
            <a:ext cx="264065"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a:stCxn id="102" idx="1"/>
            <a:endCxn id="96" idx="5"/>
          </p:cNvCxnSpPr>
          <p:nvPr/>
        </p:nvCxnSpPr>
        <p:spPr bwMode="gray">
          <a:xfrm flipH="1" flipV="1">
            <a:off x="4165135" y="3944068"/>
            <a:ext cx="269538" cy="281903"/>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bwMode="gray">
          <a:xfrm>
            <a:off x="467540" y="2892384"/>
            <a:ext cx="1914396" cy="1067137"/>
            <a:chOff x="448878" y="1821985"/>
            <a:chExt cx="1914396" cy="1067137"/>
          </a:xfrm>
        </p:grpSpPr>
        <p:sp>
          <p:nvSpPr>
            <p:cNvPr id="106" name="圆角矩形 105"/>
            <p:cNvSpPr/>
            <p:nvPr/>
          </p:nvSpPr>
          <p:spPr bwMode="gray">
            <a:xfrm>
              <a:off x="480250" y="2250917"/>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External network</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480250" y="2000279"/>
              <a:ext cx="1824340" cy="204400"/>
            </a:xfrm>
            <a:prstGeom prst="roundRect">
              <a:avLst>
                <a:gd name="adj" fmla="val 6984"/>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IP/VLAN segment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480250" y="2671509"/>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Access point</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934193" y="1836221"/>
              <a:ext cx="916453" cy="164058"/>
            </a:xfrm>
            <a:prstGeom prst="roundRect">
              <a:avLst/>
            </a:prstGeom>
            <a:noFill/>
            <a:ln w="9525" cap="flat" cmpd="sng" algn="ctr">
              <a:no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VN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448878" y="1821985"/>
              <a:ext cx="1914396" cy="1067137"/>
            </a:xfrm>
            <a:prstGeom prst="rect">
              <a:avLst/>
            </a:prstGeom>
            <a:noFill/>
            <a:ln w="9525" cap="flat" cmpd="sng" algn="ctr">
              <a:solidFill>
                <a:schemeClr val="tx1"/>
              </a:solidFill>
              <a:prstDash val="dash"/>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noAutofit/>
            </a:bodyPr>
            <a:lstStyle/>
            <a:p>
              <a:pPr algn="ctr" fontAlgn="ctr">
                <a:buClr>
                  <a:srgbClr val="CC9900"/>
                </a:buClr>
              </a:pP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10"/>
            <p:cNvSpPr/>
            <p:nvPr/>
          </p:nvSpPr>
          <p:spPr bwMode="gray">
            <a:xfrm>
              <a:off x="480250" y="2461213"/>
              <a:ext cx="1824340" cy="164058"/>
            </a:xfrm>
            <a:prstGeom prst="roundRect">
              <a:avLst/>
            </a:prstGeom>
            <a:solidFill>
              <a:schemeClr val="bg1">
                <a:lumMod val="8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Network service resource</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8" name="Freeform 222"/>
          <p:cNvSpPr/>
          <p:nvPr/>
        </p:nvSpPr>
        <p:spPr bwMode="gray">
          <a:xfrm rot="8235644">
            <a:off x="5941384" y="4777453"/>
            <a:ext cx="936838" cy="796839"/>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gradFill>
          <a:ln>
            <a:gradFill flip="none" rotWithShape="1">
              <a:gsLst>
                <a:gs pos="0">
                  <a:schemeClr val="accent1">
                    <a:lumMod val="0"/>
                    <a:lumOff val="100000"/>
                    <a:alpha val="0"/>
                  </a:schemeClr>
                </a:gs>
                <a:gs pos="86000">
                  <a:srgbClr val="FF9933"/>
                </a:gs>
              </a:gsLst>
              <a:lin ang="27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5355665" y="4627297"/>
            <a:ext cx="1645593" cy="515857"/>
          </a:xfrm>
          <a:prstGeom prst="rect">
            <a:avLst/>
          </a:prstGeom>
        </p:spPr>
        <p:txBody>
          <a:bodyPr wrap="square">
            <a:noAutofit/>
          </a:bodyPr>
          <a:lstStyle/>
          <a:p>
            <a:pPr algn="ctr" fontAlgn="ctr"/>
            <a:r>
              <a:rPr lang="en-US" sz="1400" b="1" dirty="0" smtClean="0">
                <a:solidFill>
                  <a:srgbClr val="FF9900"/>
                </a:solidFill>
                <a:latin typeface="Huawei Sans" panose="020C0503030203020204" pitchFamily="34" charset="0"/>
              </a:rPr>
              <a:t>Deliver configurations</a:t>
            </a:r>
            <a:endParaRPr lang="en-US" altLang="zh-CN" sz="1400" b="1" dirty="0">
              <a:solidFill>
                <a:srgbClr val="FF9900"/>
              </a:solidFill>
              <a:latin typeface="Huawei Sans" panose="020C0503030203020204" pitchFamily="34" charset="0"/>
            </a:endParaRPr>
          </a:p>
        </p:txBody>
      </p:sp>
      <p:sp>
        <p:nvSpPr>
          <p:cNvPr id="76" name="五边形 75"/>
          <p:cNvSpPr/>
          <p:nvPr/>
        </p:nvSpPr>
        <p:spPr bwMode="gray">
          <a:xfrm>
            <a:off x="9303749" y="114957"/>
            <a:ext cx="108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Fabric Design</a:t>
            </a:r>
            <a:endParaRPr lang="en-US" sz="1200" dirty="0">
              <a:latin typeface="Huawei Sans" panose="020C0503030203020204" pitchFamily="34" charset="0"/>
            </a:endParaRPr>
          </a:p>
        </p:txBody>
      </p:sp>
      <p:sp>
        <p:nvSpPr>
          <p:cNvPr id="77" name="燕尾形 76"/>
          <p:cNvSpPr/>
          <p:nvPr/>
        </p:nvSpPr>
        <p:spPr bwMode="gray">
          <a:xfrm>
            <a:off x="10309088" y="114957"/>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Overlay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0098931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VN Access Design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214369"/>
          </a:xfrm>
        </p:spPr>
        <p:txBody>
          <a:bodyPr/>
          <a:lstStyle/>
          <a:p>
            <a:pPr algn="l"/>
            <a:r>
              <a:rPr lang="en-US" sz="1200" dirty="0" smtClean="0"/>
              <a:t>Service data enters from a physical network to VNs through the edge node. Service data of different users enters different VNs depending on the VLANs to which the users belong. </a:t>
            </a:r>
            <a:endParaRPr lang="en-US" altLang="zh-CN" sz="1200" dirty="0" smtClean="0">
              <a:sym typeface="Huawei Sans" panose="020C0503030203020204" pitchFamily="34" charset="0"/>
            </a:endParaRPr>
          </a:p>
          <a:p>
            <a:pPr algn="l"/>
            <a:r>
              <a:rPr lang="en-US" sz="1200" dirty="0" smtClean="0"/>
              <a:t>Wired user traffic is directly transmitted to VNs based on VLANs. After wireless user traffic is forwarded to the native AC, the native AC </a:t>
            </a:r>
            <a:r>
              <a:rPr lang="en-US" sz="1200" dirty="0" err="1" smtClean="0"/>
              <a:t>decapsulates</a:t>
            </a:r>
            <a:r>
              <a:rPr lang="en-US" sz="1200" dirty="0" smtClean="0"/>
              <a:t> CAPWAP packets and forwards the packets to the corresponding BDs based on the VLANs. </a:t>
            </a:r>
            <a:endParaRPr lang="en-US" altLang="zh-CN" sz="1200" dirty="0">
              <a:sym typeface="Huawei Sans" panose="020C0503030203020204" pitchFamily="34" charset="0"/>
            </a:endParaRPr>
          </a:p>
        </p:txBody>
      </p:sp>
      <p:sp>
        <p:nvSpPr>
          <p:cNvPr id="43" name="圆角矩形 75"/>
          <p:cNvSpPr/>
          <p:nvPr/>
        </p:nvSpPr>
        <p:spPr bwMode="gray">
          <a:xfrm>
            <a:off x="535291" y="2266883"/>
            <a:ext cx="5191425" cy="30326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Static VLANs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535291" y="2598675"/>
            <a:ext cx="5191425" cy="360210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59" name="图片 86" descr="核心交换机.png"/>
          <p:cNvPicPr>
            <a:picLocks noChangeAspect="1"/>
          </p:cNvPicPr>
          <p:nvPr/>
        </p:nvPicPr>
        <p:blipFill>
          <a:blip r:embed="rId3"/>
          <a:stretch>
            <a:fillRect/>
          </a:stretch>
        </p:blipFill>
        <p:spPr bwMode="gray">
          <a:xfrm>
            <a:off x="2548994" y="2886087"/>
            <a:ext cx="314619" cy="257416"/>
          </a:xfrm>
          <a:prstGeom prst="rect">
            <a:avLst/>
          </a:prstGeom>
        </p:spPr>
      </p:pic>
      <p:pic>
        <p:nvPicPr>
          <p:cNvPr id="60" name="图片 86" descr="核心交换机.png"/>
          <p:cNvPicPr>
            <a:picLocks noChangeAspect="1"/>
          </p:cNvPicPr>
          <p:nvPr/>
        </p:nvPicPr>
        <p:blipFill>
          <a:blip r:embed="rId3"/>
          <a:stretch>
            <a:fillRect/>
          </a:stretch>
        </p:blipFill>
        <p:spPr bwMode="gray">
          <a:xfrm>
            <a:off x="3160931" y="2886087"/>
            <a:ext cx="314619" cy="257416"/>
          </a:xfrm>
          <a:prstGeom prst="rect">
            <a:avLst/>
          </a:prstGeom>
        </p:spPr>
      </p:pic>
      <p:cxnSp>
        <p:nvCxnSpPr>
          <p:cNvPr id="61" name="直接连接符 60"/>
          <p:cNvCxnSpPr>
            <a:stCxn id="59" idx="3"/>
            <a:endCxn id="60" idx="1"/>
          </p:cNvCxnSpPr>
          <p:nvPr/>
        </p:nvCxnSpPr>
        <p:spPr bwMode="gray">
          <a:xfrm>
            <a:off x="2863613" y="3014795"/>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2" name="图片 87" descr="汇聚交换机.png"/>
          <p:cNvPicPr>
            <a:picLocks noChangeAspect="1"/>
          </p:cNvPicPr>
          <p:nvPr/>
        </p:nvPicPr>
        <p:blipFill>
          <a:blip r:embed="rId4"/>
          <a:stretch>
            <a:fillRect/>
          </a:stretch>
        </p:blipFill>
        <p:spPr bwMode="gray">
          <a:xfrm>
            <a:off x="2052405" y="3536953"/>
            <a:ext cx="314619" cy="257416"/>
          </a:xfrm>
          <a:prstGeom prst="rect">
            <a:avLst/>
          </a:prstGeom>
        </p:spPr>
      </p:pic>
      <p:pic>
        <p:nvPicPr>
          <p:cNvPr id="63" name="图片 87" descr="汇聚交换机.png"/>
          <p:cNvPicPr>
            <a:picLocks noChangeAspect="1"/>
          </p:cNvPicPr>
          <p:nvPr/>
        </p:nvPicPr>
        <p:blipFill>
          <a:blip r:embed="rId4"/>
          <a:stretch>
            <a:fillRect/>
          </a:stretch>
        </p:blipFill>
        <p:spPr bwMode="gray">
          <a:xfrm>
            <a:off x="1440468" y="3536953"/>
            <a:ext cx="314619" cy="257416"/>
          </a:xfrm>
          <a:prstGeom prst="rect">
            <a:avLst/>
          </a:prstGeom>
        </p:spPr>
      </p:pic>
      <p:cxnSp>
        <p:nvCxnSpPr>
          <p:cNvPr id="64" name="直接连接符 63"/>
          <p:cNvCxnSpPr>
            <a:stCxn id="63" idx="3"/>
            <a:endCxn id="62" idx="1"/>
          </p:cNvCxnSpPr>
          <p:nvPr/>
        </p:nvCxnSpPr>
        <p:spPr bwMode="gray">
          <a:xfrm>
            <a:off x="1755087" y="3665661"/>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5" name="图片 76" descr="接入交换机.png"/>
          <p:cNvPicPr>
            <a:picLocks noChangeAspect="1"/>
          </p:cNvPicPr>
          <p:nvPr/>
        </p:nvPicPr>
        <p:blipFill>
          <a:blip r:embed="rId5"/>
          <a:stretch>
            <a:fillRect/>
          </a:stretch>
        </p:blipFill>
        <p:spPr bwMode="gray">
          <a:xfrm>
            <a:off x="1441509" y="4052439"/>
            <a:ext cx="314619" cy="257416"/>
          </a:xfrm>
          <a:prstGeom prst="rect">
            <a:avLst/>
          </a:prstGeom>
        </p:spPr>
      </p:pic>
      <p:pic>
        <p:nvPicPr>
          <p:cNvPr id="66" name="图片 76" descr="接入交换机.png"/>
          <p:cNvPicPr>
            <a:picLocks noChangeAspect="1"/>
          </p:cNvPicPr>
          <p:nvPr/>
        </p:nvPicPr>
        <p:blipFill>
          <a:blip r:embed="rId5"/>
          <a:stretch>
            <a:fillRect/>
          </a:stretch>
        </p:blipFill>
        <p:spPr bwMode="gray">
          <a:xfrm>
            <a:off x="2051365" y="4052439"/>
            <a:ext cx="314619" cy="257416"/>
          </a:xfrm>
          <a:prstGeom prst="rect">
            <a:avLst/>
          </a:prstGeom>
        </p:spPr>
      </p:pic>
      <p:cxnSp>
        <p:nvCxnSpPr>
          <p:cNvPr id="67" name="直接连接符 66"/>
          <p:cNvCxnSpPr>
            <a:stCxn id="65" idx="3"/>
            <a:endCxn id="66" idx="1"/>
          </p:cNvCxnSpPr>
          <p:nvPr/>
        </p:nvCxnSpPr>
        <p:spPr bwMode="gray">
          <a:xfrm>
            <a:off x="1756128" y="4181147"/>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8" name="图片 87" descr="汇聚交换机.png"/>
          <p:cNvPicPr>
            <a:picLocks noChangeAspect="1"/>
          </p:cNvPicPr>
          <p:nvPr/>
        </p:nvPicPr>
        <p:blipFill>
          <a:blip r:embed="rId4"/>
          <a:stretch>
            <a:fillRect/>
          </a:stretch>
        </p:blipFill>
        <p:spPr bwMode="gray">
          <a:xfrm>
            <a:off x="4308538" y="3536953"/>
            <a:ext cx="314619" cy="257416"/>
          </a:xfrm>
          <a:prstGeom prst="rect">
            <a:avLst/>
          </a:prstGeom>
        </p:spPr>
      </p:pic>
      <p:pic>
        <p:nvPicPr>
          <p:cNvPr id="69" name="图片 87" descr="汇聚交换机.png"/>
          <p:cNvPicPr>
            <a:picLocks noChangeAspect="1"/>
          </p:cNvPicPr>
          <p:nvPr/>
        </p:nvPicPr>
        <p:blipFill>
          <a:blip r:embed="rId4"/>
          <a:stretch>
            <a:fillRect/>
          </a:stretch>
        </p:blipFill>
        <p:spPr bwMode="gray">
          <a:xfrm>
            <a:off x="3696601" y="3536953"/>
            <a:ext cx="314619" cy="257416"/>
          </a:xfrm>
          <a:prstGeom prst="rect">
            <a:avLst/>
          </a:prstGeom>
        </p:spPr>
      </p:pic>
      <p:cxnSp>
        <p:nvCxnSpPr>
          <p:cNvPr id="70" name="直接连接符 69"/>
          <p:cNvCxnSpPr>
            <a:stCxn id="69" idx="3"/>
            <a:endCxn id="68" idx="1"/>
          </p:cNvCxnSpPr>
          <p:nvPr/>
        </p:nvCxnSpPr>
        <p:spPr bwMode="gray">
          <a:xfrm>
            <a:off x="4011220" y="3665661"/>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1" name="图片 76" descr="接入交换机.png"/>
          <p:cNvPicPr>
            <a:picLocks noChangeAspect="1"/>
          </p:cNvPicPr>
          <p:nvPr/>
        </p:nvPicPr>
        <p:blipFill>
          <a:blip r:embed="rId5"/>
          <a:stretch>
            <a:fillRect/>
          </a:stretch>
        </p:blipFill>
        <p:spPr bwMode="gray">
          <a:xfrm>
            <a:off x="3697642" y="4052439"/>
            <a:ext cx="314619" cy="257416"/>
          </a:xfrm>
          <a:prstGeom prst="rect">
            <a:avLst/>
          </a:prstGeom>
        </p:spPr>
      </p:pic>
      <p:pic>
        <p:nvPicPr>
          <p:cNvPr id="72" name="图片 76" descr="接入交换机.png"/>
          <p:cNvPicPr>
            <a:picLocks noChangeAspect="1"/>
          </p:cNvPicPr>
          <p:nvPr/>
        </p:nvPicPr>
        <p:blipFill>
          <a:blip r:embed="rId5"/>
          <a:stretch>
            <a:fillRect/>
          </a:stretch>
        </p:blipFill>
        <p:spPr bwMode="gray">
          <a:xfrm>
            <a:off x="4307498" y="4052439"/>
            <a:ext cx="314619" cy="257416"/>
          </a:xfrm>
          <a:prstGeom prst="rect">
            <a:avLst/>
          </a:prstGeom>
        </p:spPr>
      </p:pic>
      <p:cxnSp>
        <p:nvCxnSpPr>
          <p:cNvPr id="73" name="直接连接符 72"/>
          <p:cNvCxnSpPr>
            <a:stCxn id="71" idx="3"/>
            <a:endCxn id="72" idx="1"/>
          </p:cNvCxnSpPr>
          <p:nvPr/>
        </p:nvCxnSpPr>
        <p:spPr bwMode="gray">
          <a:xfrm>
            <a:off x="4012261" y="4181147"/>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9" idx="2"/>
            <a:endCxn id="63" idx="0"/>
          </p:cNvCxnSpPr>
          <p:nvPr/>
        </p:nvCxnSpPr>
        <p:spPr bwMode="gray">
          <a:xfrm flipH="1">
            <a:off x="1597778" y="3143503"/>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0" idx="2"/>
            <a:endCxn id="62" idx="0"/>
          </p:cNvCxnSpPr>
          <p:nvPr/>
        </p:nvCxnSpPr>
        <p:spPr bwMode="gray">
          <a:xfrm flipH="1">
            <a:off x="2209715" y="3143503"/>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9" idx="2"/>
            <a:endCxn id="69" idx="0"/>
          </p:cNvCxnSpPr>
          <p:nvPr/>
        </p:nvCxnSpPr>
        <p:spPr bwMode="gray">
          <a:xfrm>
            <a:off x="2706304" y="3143503"/>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60" idx="2"/>
            <a:endCxn id="68" idx="0"/>
          </p:cNvCxnSpPr>
          <p:nvPr/>
        </p:nvCxnSpPr>
        <p:spPr bwMode="gray">
          <a:xfrm>
            <a:off x="3318241" y="3143503"/>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3" idx="2"/>
            <a:endCxn id="65" idx="0"/>
          </p:cNvCxnSpPr>
          <p:nvPr/>
        </p:nvCxnSpPr>
        <p:spPr bwMode="gray">
          <a:xfrm>
            <a:off x="1597778" y="3794369"/>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62" idx="2"/>
            <a:endCxn id="66" idx="0"/>
          </p:cNvCxnSpPr>
          <p:nvPr/>
        </p:nvCxnSpPr>
        <p:spPr bwMode="gray">
          <a:xfrm flipH="1">
            <a:off x="2208675" y="3794369"/>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69" idx="2"/>
            <a:endCxn id="71" idx="0"/>
          </p:cNvCxnSpPr>
          <p:nvPr/>
        </p:nvCxnSpPr>
        <p:spPr bwMode="gray">
          <a:xfrm>
            <a:off x="3853911" y="3794369"/>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8" idx="2"/>
            <a:endCxn id="72" idx="0"/>
          </p:cNvCxnSpPr>
          <p:nvPr/>
        </p:nvCxnSpPr>
        <p:spPr bwMode="gray">
          <a:xfrm flipH="1">
            <a:off x="4464808" y="3794369"/>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图片 105" descr="AP.png"/>
          <p:cNvPicPr>
            <a:picLocks noChangeAspect="1"/>
          </p:cNvPicPr>
          <p:nvPr/>
        </p:nvPicPr>
        <p:blipFill>
          <a:blip r:embed="rId6"/>
          <a:stretch>
            <a:fillRect/>
          </a:stretch>
        </p:blipFill>
        <p:spPr bwMode="gray">
          <a:xfrm>
            <a:off x="3697151" y="4626766"/>
            <a:ext cx="314069" cy="256966"/>
          </a:xfrm>
          <a:prstGeom prst="rect">
            <a:avLst/>
          </a:prstGeom>
        </p:spPr>
      </p:pic>
      <p:cxnSp>
        <p:nvCxnSpPr>
          <p:cNvPr id="84" name="直接连接符 83"/>
          <p:cNvCxnSpPr>
            <a:stCxn id="66" idx="2"/>
            <a:endCxn id="90" idx="0"/>
          </p:cNvCxnSpPr>
          <p:nvPr/>
        </p:nvCxnSpPr>
        <p:spPr bwMode="gray">
          <a:xfrm>
            <a:off x="2208675" y="4309855"/>
            <a:ext cx="1040" cy="29641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1" idx="2"/>
            <a:endCxn id="83" idx="0"/>
          </p:cNvCxnSpPr>
          <p:nvPr/>
        </p:nvCxnSpPr>
        <p:spPr bwMode="gray">
          <a:xfrm flipH="1">
            <a:off x="3854186" y="4309855"/>
            <a:ext cx="766" cy="31691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bwMode="gray">
          <a:xfrm>
            <a:off x="1309770" y="3427295"/>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3256561" y="3427295"/>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2279533" y="3821968"/>
            <a:ext cx="556543" cy="305105"/>
          </a:xfrm>
          <a:prstGeom prst="rect">
            <a:avLst/>
          </a:prstGeom>
        </p:spPr>
        <p:txBody>
          <a:bodyPr wrap="none">
            <a:noAutofit/>
          </a:bodyPr>
          <a:lstStyle/>
          <a:p>
            <a:pPr fontAlgn="ctr"/>
            <a:r>
              <a:rPr lang="en-US" sz="1200" b="1" dirty="0" smtClean="0">
                <a:solidFill>
                  <a:srgbClr val="30B5C5"/>
                </a:solidFill>
                <a:latin typeface="Huawei Sans" panose="020C0503030203020204" pitchFamily="34" charset="0"/>
              </a:rPr>
              <a:t>VN1</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3220843" y="3821968"/>
            <a:ext cx="885440" cy="305105"/>
          </a:xfrm>
          <a:prstGeom prst="rect">
            <a:avLst/>
          </a:prstGeom>
        </p:spPr>
        <p:txBody>
          <a:bodyPr wrap="square">
            <a:noAutofit/>
          </a:bodyPr>
          <a:lstStyle/>
          <a:p>
            <a:pPr fontAlgn="ctr"/>
            <a:r>
              <a:rPr lang="en-US" sz="1200" b="1" dirty="0" smtClean="0">
                <a:solidFill>
                  <a:srgbClr val="ED6D00"/>
                </a:solidFill>
                <a:latin typeface="Huawei Sans" panose="020C0503030203020204" pitchFamily="34" charset="0"/>
              </a:rPr>
              <a:t>VN2</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2029501" y="4606270"/>
            <a:ext cx="360428" cy="276809"/>
          </a:xfrm>
          <a:prstGeom prst="rect">
            <a:avLst/>
          </a:prstGeom>
        </p:spPr>
      </p:pic>
      <p:sp>
        <p:nvSpPr>
          <p:cNvPr id="91" name="圆角矩形 75"/>
          <p:cNvSpPr/>
          <p:nvPr/>
        </p:nvSpPr>
        <p:spPr bwMode="gray">
          <a:xfrm>
            <a:off x="535290" y="5214992"/>
            <a:ext cx="5191426" cy="791637"/>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A static VLAN is configured for wired users on an interface of an access switch.</a:t>
            </a:r>
          </a:p>
          <a:p>
            <a:pPr marL="176213" indent="-176213" fontAlgn="ctr">
              <a:spcAft>
                <a:spcPts val="300"/>
              </a:spcAft>
              <a:buFont typeface="Arial" panose="020B0604020202020204" pitchFamily="34" charset="0"/>
              <a:buChar char="•"/>
            </a:pPr>
            <a:r>
              <a:rPr lang="en-US" sz="1200" dirty="0" smtClean="0">
                <a:solidFill>
                  <a:schemeClr val="tx1"/>
                </a:solidFill>
                <a:latin typeface="Huawei Sans" panose="020C0503030203020204" pitchFamily="34" charset="0"/>
              </a:rPr>
              <a:t>A static service VLAN is configured for wireless users on an SSID.</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6" name="圆角矩形 125"/>
          <p:cNvSpPr/>
          <p:nvPr/>
        </p:nvSpPr>
        <p:spPr bwMode="gray">
          <a:xfrm>
            <a:off x="3328997" y="2971540"/>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4627088" y="471419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4805272" y="4636587"/>
            <a:ext cx="942653"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722279" y="4537481"/>
            <a:ext cx="954963" cy="391556"/>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Configure a static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a:stCxn id="130" idx="3"/>
          </p:cNvCxnSpPr>
          <p:nvPr/>
        </p:nvCxnSpPr>
        <p:spPr bwMode="gray">
          <a:xfrm flipV="1">
            <a:off x="1677242" y="4322455"/>
            <a:ext cx="531432" cy="410804"/>
          </a:xfrm>
          <a:prstGeom prst="straightConnector1">
            <a:avLst/>
          </a:prstGeom>
          <a:noFill/>
          <a:ln w="38100" cap="flat" cmpd="tri" algn="ctr">
            <a:solidFill>
              <a:schemeClr val="bg1">
                <a:lumMod val="65000"/>
              </a:schemeClr>
            </a:solidFill>
            <a:prstDash val="solid"/>
            <a:round/>
            <a:headEnd type="none" w="med" len="med"/>
            <a:tailEnd type="triangle" w="med" len="med"/>
          </a:ln>
        </p:spPr>
      </p:cxnSp>
      <p:sp>
        <p:nvSpPr>
          <p:cNvPr id="131" name="圆角矩形 130"/>
          <p:cNvSpPr/>
          <p:nvPr/>
        </p:nvSpPr>
        <p:spPr bwMode="gray">
          <a:xfrm>
            <a:off x="3848450" y="2723325"/>
            <a:ext cx="956822" cy="533399"/>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static</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buClr>
                <a:srgbClr val="CC9900"/>
              </a:buClr>
            </a:pPr>
            <a:r>
              <a:rPr lang="en-US" sz="1200" dirty="0" smtClean="0">
                <a:solidFill>
                  <a:srgbClr val="000000"/>
                </a:solidFill>
                <a:latin typeface="Huawei Sans" panose="020C0503030203020204" pitchFamily="34" charset="0"/>
              </a:rPr>
              <a:t>service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箭头连接符 131"/>
          <p:cNvCxnSpPr>
            <a:stCxn id="131" idx="1"/>
            <a:endCxn id="126" idx="3"/>
          </p:cNvCxnSpPr>
          <p:nvPr/>
        </p:nvCxnSpPr>
        <p:spPr bwMode="gray">
          <a:xfrm flipH="1">
            <a:off x="3507181" y="2990025"/>
            <a:ext cx="341269" cy="25950"/>
          </a:xfrm>
          <a:prstGeom prst="straightConnector1">
            <a:avLst/>
          </a:prstGeom>
          <a:noFill/>
          <a:ln w="38100" cap="flat" cmpd="tri" algn="ctr">
            <a:solidFill>
              <a:schemeClr val="bg1">
                <a:lumMod val="65000"/>
              </a:schemeClr>
            </a:solidFill>
            <a:prstDash val="solid"/>
            <a:round/>
            <a:headEnd type="none" w="med" len="med"/>
            <a:tailEnd type="triangle" w="med" len="med"/>
          </a:ln>
        </p:spPr>
      </p:cxnSp>
      <p:sp>
        <p:nvSpPr>
          <p:cNvPr id="92" name="圆角矩形 75"/>
          <p:cNvSpPr/>
          <p:nvPr/>
        </p:nvSpPr>
        <p:spPr bwMode="gray">
          <a:xfrm>
            <a:off x="5919897" y="2264262"/>
            <a:ext cx="5792677" cy="30326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Dynamically authorized VLANs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圆角矩形 75"/>
          <p:cNvSpPr/>
          <p:nvPr/>
        </p:nvSpPr>
        <p:spPr bwMode="gray">
          <a:xfrm>
            <a:off x="5919897" y="2598674"/>
            <a:ext cx="5792677" cy="3602099"/>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94" name="图片 86" descr="核心交换机.png"/>
          <p:cNvPicPr>
            <a:picLocks noChangeAspect="1"/>
          </p:cNvPicPr>
          <p:nvPr/>
        </p:nvPicPr>
        <p:blipFill>
          <a:blip r:embed="rId3"/>
          <a:stretch>
            <a:fillRect/>
          </a:stretch>
        </p:blipFill>
        <p:spPr bwMode="gray">
          <a:xfrm>
            <a:off x="8303664" y="3042536"/>
            <a:ext cx="314619" cy="257416"/>
          </a:xfrm>
          <a:prstGeom prst="rect">
            <a:avLst/>
          </a:prstGeom>
        </p:spPr>
      </p:pic>
      <p:pic>
        <p:nvPicPr>
          <p:cNvPr id="95" name="图片 86" descr="核心交换机.png"/>
          <p:cNvPicPr>
            <a:picLocks noChangeAspect="1"/>
          </p:cNvPicPr>
          <p:nvPr/>
        </p:nvPicPr>
        <p:blipFill>
          <a:blip r:embed="rId3"/>
          <a:stretch>
            <a:fillRect/>
          </a:stretch>
        </p:blipFill>
        <p:spPr bwMode="gray">
          <a:xfrm>
            <a:off x="8915601" y="3042536"/>
            <a:ext cx="314619" cy="257416"/>
          </a:xfrm>
          <a:prstGeom prst="rect">
            <a:avLst/>
          </a:prstGeom>
        </p:spPr>
      </p:pic>
      <p:cxnSp>
        <p:nvCxnSpPr>
          <p:cNvPr id="96" name="直接连接符 95"/>
          <p:cNvCxnSpPr>
            <a:stCxn id="94" idx="3"/>
            <a:endCxn id="95" idx="1"/>
          </p:cNvCxnSpPr>
          <p:nvPr/>
        </p:nvCxnSpPr>
        <p:spPr bwMode="gray">
          <a:xfrm>
            <a:off x="8618283" y="3171244"/>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97" name="图片 87" descr="汇聚交换机.png"/>
          <p:cNvPicPr>
            <a:picLocks noChangeAspect="1"/>
          </p:cNvPicPr>
          <p:nvPr/>
        </p:nvPicPr>
        <p:blipFill>
          <a:blip r:embed="rId4"/>
          <a:stretch>
            <a:fillRect/>
          </a:stretch>
        </p:blipFill>
        <p:spPr bwMode="gray">
          <a:xfrm>
            <a:off x="7807075" y="3693402"/>
            <a:ext cx="314619" cy="257416"/>
          </a:xfrm>
          <a:prstGeom prst="rect">
            <a:avLst/>
          </a:prstGeom>
        </p:spPr>
      </p:pic>
      <p:pic>
        <p:nvPicPr>
          <p:cNvPr id="98" name="图片 87" descr="汇聚交换机.png"/>
          <p:cNvPicPr>
            <a:picLocks noChangeAspect="1"/>
          </p:cNvPicPr>
          <p:nvPr/>
        </p:nvPicPr>
        <p:blipFill>
          <a:blip r:embed="rId4"/>
          <a:stretch>
            <a:fillRect/>
          </a:stretch>
        </p:blipFill>
        <p:spPr bwMode="gray">
          <a:xfrm>
            <a:off x="7195138" y="3693402"/>
            <a:ext cx="314619" cy="257416"/>
          </a:xfrm>
          <a:prstGeom prst="rect">
            <a:avLst/>
          </a:prstGeom>
        </p:spPr>
      </p:pic>
      <p:cxnSp>
        <p:nvCxnSpPr>
          <p:cNvPr id="99" name="直接连接符 98"/>
          <p:cNvCxnSpPr>
            <a:stCxn id="98" idx="3"/>
            <a:endCxn id="97" idx="1"/>
          </p:cNvCxnSpPr>
          <p:nvPr/>
        </p:nvCxnSpPr>
        <p:spPr bwMode="gray">
          <a:xfrm>
            <a:off x="7509757" y="3822110"/>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0" name="图片 76" descr="接入交换机.png"/>
          <p:cNvPicPr>
            <a:picLocks noChangeAspect="1"/>
          </p:cNvPicPr>
          <p:nvPr/>
        </p:nvPicPr>
        <p:blipFill>
          <a:blip r:embed="rId5"/>
          <a:stretch>
            <a:fillRect/>
          </a:stretch>
        </p:blipFill>
        <p:spPr bwMode="gray">
          <a:xfrm>
            <a:off x="7196179" y="4208888"/>
            <a:ext cx="314619" cy="257416"/>
          </a:xfrm>
          <a:prstGeom prst="rect">
            <a:avLst/>
          </a:prstGeom>
        </p:spPr>
      </p:pic>
      <p:pic>
        <p:nvPicPr>
          <p:cNvPr id="101" name="图片 76" descr="接入交换机.png"/>
          <p:cNvPicPr>
            <a:picLocks noChangeAspect="1"/>
          </p:cNvPicPr>
          <p:nvPr/>
        </p:nvPicPr>
        <p:blipFill>
          <a:blip r:embed="rId5"/>
          <a:stretch>
            <a:fillRect/>
          </a:stretch>
        </p:blipFill>
        <p:spPr bwMode="gray">
          <a:xfrm>
            <a:off x="7806035" y="4208888"/>
            <a:ext cx="314619" cy="257416"/>
          </a:xfrm>
          <a:prstGeom prst="rect">
            <a:avLst/>
          </a:prstGeom>
        </p:spPr>
      </p:pic>
      <p:cxnSp>
        <p:nvCxnSpPr>
          <p:cNvPr id="102" name="直接连接符 101"/>
          <p:cNvCxnSpPr>
            <a:stCxn id="100" idx="3"/>
            <a:endCxn id="101" idx="1"/>
          </p:cNvCxnSpPr>
          <p:nvPr/>
        </p:nvCxnSpPr>
        <p:spPr bwMode="gray">
          <a:xfrm>
            <a:off x="7510798" y="4337596"/>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3" name="图片 87" descr="汇聚交换机.png"/>
          <p:cNvPicPr>
            <a:picLocks noChangeAspect="1"/>
          </p:cNvPicPr>
          <p:nvPr/>
        </p:nvPicPr>
        <p:blipFill>
          <a:blip r:embed="rId4"/>
          <a:stretch>
            <a:fillRect/>
          </a:stretch>
        </p:blipFill>
        <p:spPr bwMode="gray">
          <a:xfrm>
            <a:off x="10063208" y="3693402"/>
            <a:ext cx="314619" cy="257416"/>
          </a:xfrm>
          <a:prstGeom prst="rect">
            <a:avLst/>
          </a:prstGeom>
        </p:spPr>
      </p:pic>
      <p:pic>
        <p:nvPicPr>
          <p:cNvPr id="104" name="图片 87" descr="汇聚交换机.png"/>
          <p:cNvPicPr>
            <a:picLocks noChangeAspect="1"/>
          </p:cNvPicPr>
          <p:nvPr/>
        </p:nvPicPr>
        <p:blipFill>
          <a:blip r:embed="rId4"/>
          <a:stretch>
            <a:fillRect/>
          </a:stretch>
        </p:blipFill>
        <p:spPr bwMode="gray">
          <a:xfrm>
            <a:off x="9451271" y="3693402"/>
            <a:ext cx="314619" cy="257416"/>
          </a:xfrm>
          <a:prstGeom prst="rect">
            <a:avLst/>
          </a:prstGeom>
        </p:spPr>
      </p:pic>
      <p:cxnSp>
        <p:nvCxnSpPr>
          <p:cNvPr id="105" name="直接连接符 104"/>
          <p:cNvCxnSpPr>
            <a:stCxn id="104" idx="3"/>
            <a:endCxn id="103" idx="1"/>
          </p:cNvCxnSpPr>
          <p:nvPr/>
        </p:nvCxnSpPr>
        <p:spPr bwMode="gray">
          <a:xfrm>
            <a:off x="9765890" y="3822110"/>
            <a:ext cx="297318"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6" name="图片 76" descr="接入交换机.png"/>
          <p:cNvPicPr>
            <a:picLocks noChangeAspect="1"/>
          </p:cNvPicPr>
          <p:nvPr/>
        </p:nvPicPr>
        <p:blipFill>
          <a:blip r:embed="rId5"/>
          <a:stretch>
            <a:fillRect/>
          </a:stretch>
        </p:blipFill>
        <p:spPr bwMode="gray">
          <a:xfrm>
            <a:off x="9452312" y="4208888"/>
            <a:ext cx="314619" cy="257416"/>
          </a:xfrm>
          <a:prstGeom prst="rect">
            <a:avLst/>
          </a:prstGeom>
        </p:spPr>
      </p:pic>
      <p:pic>
        <p:nvPicPr>
          <p:cNvPr id="107" name="图片 76" descr="接入交换机.png"/>
          <p:cNvPicPr>
            <a:picLocks noChangeAspect="1"/>
          </p:cNvPicPr>
          <p:nvPr/>
        </p:nvPicPr>
        <p:blipFill>
          <a:blip r:embed="rId5"/>
          <a:stretch>
            <a:fillRect/>
          </a:stretch>
        </p:blipFill>
        <p:spPr bwMode="gray">
          <a:xfrm>
            <a:off x="10062168" y="4208888"/>
            <a:ext cx="314619" cy="257416"/>
          </a:xfrm>
          <a:prstGeom prst="rect">
            <a:avLst/>
          </a:prstGeom>
        </p:spPr>
      </p:pic>
      <p:cxnSp>
        <p:nvCxnSpPr>
          <p:cNvPr id="108" name="直接连接符 107"/>
          <p:cNvCxnSpPr>
            <a:stCxn id="106" idx="3"/>
            <a:endCxn id="107" idx="1"/>
          </p:cNvCxnSpPr>
          <p:nvPr/>
        </p:nvCxnSpPr>
        <p:spPr bwMode="gray">
          <a:xfrm>
            <a:off x="9766931" y="4337596"/>
            <a:ext cx="29523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94" idx="2"/>
            <a:endCxn id="98" idx="0"/>
          </p:cNvCxnSpPr>
          <p:nvPr/>
        </p:nvCxnSpPr>
        <p:spPr bwMode="gray">
          <a:xfrm flipH="1">
            <a:off x="7352448" y="3299952"/>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95" idx="2"/>
            <a:endCxn id="97" idx="0"/>
          </p:cNvCxnSpPr>
          <p:nvPr/>
        </p:nvCxnSpPr>
        <p:spPr bwMode="gray">
          <a:xfrm flipH="1">
            <a:off x="7964385" y="3299952"/>
            <a:ext cx="1108526"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4" idx="2"/>
            <a:endCxn id="104" idx="0"/>
          </p:cNvCxnSpPr>
          <p:nvPr/>
        </p:nvCxnSpPr>
        <p:spPr bwMode="gray">
          <a:xfrm>
            <a:off x="8460974" y="3299952"/>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5" idx="2"/>
            <a:endCxn id="103" idx="0"/>
          </p:cNvCxnSpPr>
          <p:nvPr/>
        </p:nvCxnSpPr>
        <p:spPr bwMode="gray">
          <a:xfrm>
            <a:off x="9072911" y="3299952"/>
            <a:ext cx="1147607" cy="3934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8" idx="2"/>
            <a:endCxn id="100" idx="0"/>
          </p:cNvCxnSpPr>
          <p:nvPr/>
        </p:nvCxnSpPr>
        <p:spPr bwMode="gray">
          <a:xfrm>
            <a:off x="7352448" y="3950818"/>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7" idx="2"/>
            <a:endCxn id="101" idx="0"/>
          </p:cNvCxnSpPr>
          <p:nvPr/>
        </p:nvCxnSpPr>
        <p:spPr bwMode="gray">
          <a:xfrm flipH="1">
            <a:off x="7963345" y="3950818"/>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4" idx="2"/>
            <a:endCxn id="106" idx="0"/>
          </p:cNvCxnSpPr>
          <p:nvPr/>
        </p:nvCxnSpPr>
        <p:spPr bwMode="gray">
          <a:xfrm>
            <a:off x="9608581" y="3950818"/>
            <a:ext cx="1041"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03" idx="2"/>
            <a:endCxn id="107" idx="0"/>
          </p:cNvCxnSpPr>
          <p:nvPr/>
        </p:nvCxnSpPr>
        <p:spPr bwMode="gray">
          <a:xfrm flipH="1">
            <a:off x="10219478" y="3950818"/>
            <a:ext cx="1040" cy="25807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1" idx="2"/>
          </p:cNvCxnSpPr>
          <p:nvPr/>
        </p:nvCxnSpPr>
        <p:spPr bwMode="gray">
          <a:xfrm>
            <a:off x="7963345" y="4466304"/>
            <a:ext cx="1040" cy="29641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6" idx="2"/>
          </p:cNvCxnSpPr>
          <p:nvPr/>
        </p:nvCxnSpPr>
        <p:spPr bwMode="gray">
          <a:xfrm flipH="1">
            <a:off x="9608856" y="4466304"/>
            <a:ext cx="766" cy="31691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bwMode="gray">
          <a:xfrm>
            <a:off x="7064440" y="3583744"/>
            <a:ext cx="1526306" cy="968882"/>
          </a:xfrm>
          <a:prstGeom prst="rect">
            <a:avLst/>
          </a:prstGeom>
          <a:solidFill>
            <a:srgbClr val="94DAE2">
              <a:alpha val="30000"/>
            </a:srgbClr>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p:cNvSpPr/>
          <p:nvPr/>
        </p:nvSpPr>
        <p:spPr bwMode="gray">
          <a:xfrm>
            <a:off x="9011231" y="3583744"/>
            <a:ext cx="1526400" cy="968882"/>
          </a:xfrm>
          <a:prstGeom prst="rect">
            <a:avLst/>
          </a:prstGeom>
          <a:solidFill>
            <a:srgbClr val="FAD3BB">
              <a:alpha val="30000"/>
            </a:srgbClr>
          </a:solidFill>
          <a:ln>
            <a:solidFill>
              <a:srgbClr val="FAD3B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矩形 121"/>
          <p:cNvSpPr/>
          <p:nvPr/>
        </p:nvSpPr>
        <p:spPr bwMode="gray">
          <a:xfrm>
            <a:off x="8114487" y="3629758"/>
            <a:ext cx="556543" cy="305105"/>
          </a:xfrm>
          <a:prstGeom prst="rect">
            <a:avLst/>
          </a:prstGeom>
        </p:spPr>
        <p:txBody>
          <a:bodyPr wrap="none">
            <a:noAutofit/>
          </a:bodyPr>
          <a:lstStyle/>
          <a:p>
            <a:pPr fontAlgn="ctr"/>
            <a:r>
              <a:rPr lang="en-US" sz="1200" b="1" dirty="0" smtClean="0">
                <a:solidFill>
                  <a:srgbClr val="30B5C5"/>
                </a:solidFill>
                <a:latin typeface="Huawei Sans" panose="020C0503030203020204" pitchFamily="34" charset="0"/>
              </a:rPr>
              <a:t>VN1</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p:cNvSpPr/>
          <p:nvPr/>
        </p:nvSpPr>
        <p:spPr bwMode="gray">
          <a:xfrm>
            <a:off x="8957326" y="3628205"/>
            <a:ext cx="885440" cy="305105"/>
          </a:xfrm>
          <a:prstGeom prst="rect">
            <a:avLst/>
          </a:prstGeom>
        </p:spPr>
        <p:txBody>
          <a:bodyPr wrap="square">
            <a:noAutofit/>
          </a:bodyPr>
          <a:lstStyle/>
          <a:p>
            <a:pPr fontAlgn="ctr"/>
            <a:r>
              <a:rPr lang="en-US" sz="1200" b="1" dirty="0" smtClean="0">
                <a:solidFill>
                  <a:srgbClr val="ED6D00"/>
                </a:solidFill>
                <a:latin typeface="Huawei Sans" panose="020C0503030203020204" pitchFamily="34" charset="0"/>
              </a:rPr>
              <a:t>VN2</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75"/>
          <p:cNvSpPr/>
          <p:nvPr/>
        </p:nvSpPr>
        <p:spPr bwMode="gray">
          <a:xfrm>
            <a:off x="5851483" y="5214992"/>
            <a:ext cx="5949462" cy="938741"/>
          </a:xfrm>
          <a:prstGeom prst="roundRect">
            <a:avLst>
              <a:gd name="adj" fmla="val 242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marL="176213" indent="-176213" fontAlgn="ctr">
              <a:spcAft>
                <a:spcPts val="300"/>
              </a:spcAft>
              <a:buFont typeface="Arial" panose="020B0604020202020204" pitchFamily="34" charset="0"/>
              <a:buChar char="•"/>
            </a:pPr>
            <a:r>
              <a:rPr lang="en-US" sz="1200" dirty="0">
                <a:solidFill>
                  <a:schemeClr val="tx1"/>
                </a:solidFill>
                <a:latin typeface="Huawei Sans" panose="020C0503030203020204" pitchFamily="34" charset="0"/>
              </a:rPr>
              <a:t>Authorized VLANs of wired users are delivered to the corresponding authentication points, which then send received user traffic to different VLANs. </a:t>
            </a:r>
          </a:p>
          <a:p>
            <a:pPr marL="176213" indent="-176213" fontAlgn="ctr">
              <a:spcAft>
                <a:spcPts val="300"/>
              </a:spcAft>
              <a:buFont typeface="Arial" panose="020B0604020202020204" pitchFamily="34" charset="0"/>
              <a:buChar char="•"/>
            </a:pPr>
            <a:r>
              <a:rPr lang="en-US" sz="1200" dirty="0">
                <a:solidFill>
                  <a:schemeClr val="tx1"/>
                </a:solidFill>
                <a:latin typeface="Huawei Sans" panose="020C0503030203020204" pitchFamily="34" charset="0"/>
              </a:rPr>
              <a:t>Authorized VLANs of wireless users are delivered to the corresponding native ACs, which then send received user traffic to different VLANs. </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52" name="圆角矩形 151"/>
          <p:cNvSpPr/>
          <p:nvPr/>
        </p:nvSpPr>
        <p:spPr bwMode="gray">
          <a:xfrm>
            <a:off x="6661393" y="2884674"/>
            <a:ext cx="875126" cy="544713"/>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authorized user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229697" y="2651819"/>
            <a:ext cx="1082673" cy="199674"/>
          </a:xfrm>
          <a:prstGeom prst="rect">
            <a:avLst/>
          </a:prstGeom>
        </p:spPr>
      </p:pic>
      <p:sp>
        <p:nvSpPr>
          <p:cNvPr id="4" name="任意多边形 3"/>
          <p:cNvSpPr/>
          <p:nvPr/>
        </p:nvSpPr>
        <p:spPr bwMode="gray">
          <a:xfrm>
            <a:off x="7557340" y="2858596"/>
            <a:ext cx="657991" cy="1566249"/>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任意多边形 133"/>
          <p:cNvSpPr/>
          <p:nvPr/>
        </p:nvSpPr>
        <p:spPr bwMode="gray">
          <a:xfrm rot="1829036" flipH="1">
            <a:off x="9295104" y="2820589"/>
            <a:ext cx="224632" cy="355034"/>
          </a:xfrm>
          <a:custGeom>
            <a:avLst/>
            <a:gdLst>
              <a:gd name="connsiteX0" fmla="*/ 657991 w 657991"/>
              <a:gd name="connsiteY0" fmla="*/ 0 h 1566249"/>
              <a:gd name="connsiteX1" fmla="*/ 6142 w 657991"/>
              <a:gd name="connsiteY1" fmla="*/ 588475 h 1566249"/>
              <a:gd name="connsiteX2" fmla="*/ 386387 w 657991"/>
              <a:gd name="connsiteY2" fmla="*/ 1566249 h 1566249"/>
            </a:gdLst>
            <a:ahLst/>
            <a:cxnLst>
              <a:cxn ang="0">
                <a:pos x="connsiteX0" y="connsiteY0"/>
              </a:cxn>
              <a:cxn ang="0">
                <a:pos x="connsiteX1" y="connsiteY1"/>
              </a:cxn>
              <a:cxn ang="0">
                <a:pos x="connsiteX2" y="connsiteY2"/>
              </a:cxn>
            </a:cxnLst>
            <a:rect l="l" t="t" r="r" b="b"/>
            <a:pathLst>
              <a:path w="657991" h="1566249">
                <a:moveTo>
                  <a:pt x="657991" y="0"/>
                </a:moveTo>
                <a:cubicBezTo>
                  <a:pt x="354700" y="163717"/>
                  <a:pt x="51409" y="327434"/>
                  <a:pt x="6142" y="588475"/>
                </a:cubicBezTo>
                <a:cubicBezTo>
                  <a:pt x="-39125" y="849516"/>
                  <a:pt x="173631" y="1207882"/>
                  <a:pt x="386387" y="1566249"/>
                </a:cubicBezTo>
              </a:path>
            </a:pathLst>
          </a:custGeom>
          <a:noFill/>
          <a:ln w="38100" cap="flat" cmpd="tri" algn="ctr">
            <a:solidFill>
              <a:schemeClr val="bg1">
                <a:lumMod val="65000"/>
              </a:schemeClr>
            </a:solidFill>
            <a:prstDash val="solid"/>
            <a:round/>
            <a:headEnd type="none" w="med" len="med"/>
            <a:tailEnd type="triangle" w="med" len="med"/>
          </a:ln>
        </p:spPr>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7" name="图片 105" descr="AP.png"/>
          <p:cNvPicPr>
            <a:picLocks noChangeAspect="1"/>
          </p:cNvPicPr>
          <p:nvPr/>
        </p:nvPicPr>
        <p:blipFill>
          <a:blip r:embed="rId6"/>
          <a:stretch>
            <a:fillRect/>
          </a:stretch>
        </p:blipFill>
        <p:spPr bwMode="gray">
          <a:xfrm>
            <a:off x="9451821" y="4730463"/>
            <a:ext cx="314069" cy="256966"/>
          </a:xfrm>
          <a:prstGeom prst="rect">
            <a:avLst/>
          </a:prstGeom>
        </p:spPr>
      </p:pic>
      <p:pic>
        <p:nvPicPr>
          <p:cNvPr id="124"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7" cstate="print"/>
          <a:stretch>
            <a:fillRect/>
          </a:stretch>
        </p:blipFill>
        <p:spPr bwMode="gray">
          <a:xfrm>
            <a:off x="7784171" y="4709967"/>
            <a:ext cx="360428" cy="276809"/>
          </a:xfrm>
          <a:prstGeom prst="rect">
            <a:avLst/>
          </a:prstGeom>
        </p:spPr>
      </p:pic>
      <p:sp>
        <p:nvSpPr>
          <p:cNvPr id="138" name="圆角矩形 137"/>
          <p:cNvSpPr/>
          <p:nvPr/>
        </p:nvSpPr>
        <p:spPr bwMode="gray">
          <a:xfrm>
            <a:off x="9613961" y="2651819"/>
            <a:ext cx="875126" cy="544713"/>
          </a:xfrm>
          <a:prstGeom prst="roundRect">
            <a:avLst>
              <a:gd name="adj" fmla="val 6984"/>
            </a:avLst>
          </a:prstGeom>
          <a:solidFill>
            <a:schemeClr val="bg1">
              <a:lumMod val="95000"/>
            </a:schemeClr>
          </a:solidFill>
          <a:ln w="12700" cap="flat" cmpd="sng" algn="ctr">
            <a:solidFill>
              <a:schemeClr val="tx1"/>
            </a:solidFill>
            <a:prstDash val="sysDot"/>
            <a:round/>
            <a:headEnd type="none" w="med" len="med"/>
            <a:tailEnd type="none" w="med" len="med"/>
          </a:ln>
          <a:extLst/>
        </p:spPr>
        <p:txBody>
          <a:bodyPr vert="horz" wrap="square" lIns="0" tIns="0" rIns="0" bIns="0" numCol="1" rtlCol="0" anchor="ctr" anchorCtr="0" compatLnSpc="1">
            <a:prstTxWarp prst="textNoShape">
              <a:avLst/>
            </a:prstTxWarp>
            <a:noAutofit/>
          </a:bodyPr>
          <a:lstStyle/>
          <a:p>
            <a:pPr algn="ctr" fontAlgn="ctr">
              <a:buClr>
                <a:srgbClr val="CC9900"/>
              </a:buClr>
            </a:pPr>
            <a:r>
              <a:rPr lang="en-US" sz="1200" dirty="0" smtClean="0">
                <a:solidFill>
                  <a:srgbClr val="000000"/>
                </a:solidFill>
                <a:latin typeface="Huawei Sans" panose="020C0503030203020204" pitchFamily="34" charset="0"/>
              </a:rPr>
              <a:t>Deliver the authorized user VLAN</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圆角矩形 139"/>
          <p:cNvSpPr/>
          <p:nvPr/>
        </p:nvSpPr>
        <p:spPr bwMode="gray">
          <a:xfrm>
            <a:off x="9105701" y="313124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140"/>
          <p:cNvSpPr/>
          <p:nvPr/>
        </p:nvSpPr>
        <p:spPr bwMode="gray">
          <a:xfrm>
            <a:off x="10644416" y="471419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10822600" y="4636587"/>
            <a:ext cx="957426"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五边形 126"/>
          <p:cNvSpPr/>
          <p:nvPr/>
        </p:nvSpPr>
        <p:spPr bwMode="gray">
          <a:xfrm>
            <a:off x="9303749" y="114957"/>
            <a:ext cx="108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Fabric Design</a:t>
            </a:r>
            <a:endParaRPr lang="en-US" sz="1200" dirty="0">
              <a:latin typeface="Huawei Sans" panose="020C0503030203020204" pitchFamily="34" charset="0"/>
            </a:endParaRPr>
          </a:p>
        </p:txBody>
      </p:sp>
      <p:sp>
        <p:nvSpPr>
          <p:cNvPr id="135" name="燕尾形 134"/>
          <p:cNvSpPr/>
          <p:nvPr/>
        </p:nvSpPr>
        <p:spPr bwMode="gray">
          <a:xfrm>
            <a:off x="10309088" y="114957"/>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Overlay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7417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Inter-VN Communication Design</a:t>
            </a:r>
            <a:endParaRPr lang="en-US" altLang="zh-CN" dirty="0">
              <a:sym typeface="Huawei Sans" panose="020C0503030203020204" pitchFamily="34" charset="0"/>
            </a:endParaRPr>
          </a:p>
        </p:txBody>
      </p:sp>
      <p:sp>
        <p:nvSpPr>
          <p:cNvPr id="3" name="圆角矩形 75"/>
          <p:cNvSpPr/>
          <p:nvPr/>
        </p:nvSpPr>
        <p:spPr bwMode="gray">
          <a:xfrm>
            <a:off x="476567" y="991523"/>
            <a:ext cx="5607579" cy="52873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Inter-VN communication through a border node (centralized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76567" y="1576362"/>
            <a:ext cx="5607579" cy="461425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6126868" y="991523"/>
            <a:ext cx="5607580" cy="528733"/>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Inter-VN communication through an external gateway</a:t>
            </a:r>
            <a:endParaRPr lang="en-US" altLang="zh-CN" sz="1600" dirty="0">
              <a:solidFill>
                <a:srgbClr val="30B5C5"/>
              </a:solidFill>
              <a:latin typeface="Huawei Sans" panose="020C0503030203020204" pitchFamily="34" charset="0"/>
              <a:sym typeface="Huawei Sans" panose="020C0503030203020204" pitchFamily="34" charset="0"/>
            </a:endParaRPr>
          </a:p>
        </p:txBody>
      </p:sp>
      <p:sp>
        <p:nvSpPr>
          <p:cNvPr id="6" name="圆角矩形 75"/>
          <p:cNvSpPr/>
          <p:nvPr/>
        </p:nvSpPr>
        <p:spPr bwMode="gray">
          <a:xfrm>
            <a:off x="6126868" y="1576362"/>
            <a:ext cx="5607580" cy="461425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2836576" y="1749503"/>
            <a:ext cx="891234"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1684164" y="4383812"/>
            <a:ext cx="952505" cy="461665"/>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3884155" y="4383812"/>
            <a:ext cx="952505" cy="461665"/>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86" descr="核心交换机.png"/>
          <p:cNvPicPr>
            <a:picLocks noChangeAspect="1"/>
          </p:cNvPicPr>
          <p:nvPr/>
        </p:nvPicPr>
        <p:blipFill>
          <a:blip r:embed="rId3"/>
          <a:stretch>
            <a:fillRect/>
          </a:stretch>
        </p:blipFill>
        <p:spPr bwMode="gray">
          <a:xfrm>
            <a:off x="3026508" y="2079479"/>
            <a:ext cx="415554" cy="340000"/>
          </a:xfrm>
          <a:prstGeom prst="rect">
            <a:avLst/>
          </a:prstGeom>
        </p:spPr>
      </p:pic>
      <p:pic>
        <p:nvPicPr>
          <p:cNvPr id="11" name="图片 87" descr="汇聚交换机.png"/>
          <p:cNvPicPr>
            <a:picLocks noChangeAspect="1"/>
          </p:cNvPicPr>
          <p:nvPr/>
        </p:nvPicPr>
        <p:blipFill>
          <a:blip r:embed="rId4"/>
          <a:stretch>
            <a:fillRect/>
          </a:stretch>
        </p:blipFill>
        <p:spPr bwMode="gray">
          <a:xfrm>
            <a:off x="4803731" y="3251240"/>
            <a:ext cx="415554" cy="340000"/>
          </a:xfrm>
          <a:prstGeom prst="rect">
            <a:avLst/>
          </a:prstGeom>
        </p:spPr>
      </p:pic>
      <p:pic>
        <p:nvPicPr>
          <p:cNvPr id="12" name="图片 87" descr="汇聚交换机.png"/>
          <p:cNvPicPr>
            <a:picLocks noChangeAspect="1"/>
          </p:cNvPicPr>
          <p:nvPr/>
        </p:nvPicPr>
        <p:blipFill>
          <a:blip r:embed="rId4"/>
          <a:stretch>
            <a:fillRect/>
          </a:stretch>
        </p:blipFill>
        <p:spPr bwMode="gray">
          <a:xfrm>
            <a:off x="1253409" y="3251240"/>
            <a:ext cx="415554" cy="340000"/>
          </a:xfrm>
          <a:prstGeom prst="rect">
            <a:avLst/>
          </a:prstGeom>
        </p:spPr>
      </p:pic>
      <p:pic>
        <p:nvPicPr>
          <p:cNvPr id="13" name="图片 11" descr="开放网络-蓝.png"/>
          <p:cNvPicPr>
            <a:picLocks noChangeAspect="1"/>
          </p:cNvPicPr>
          <p:nvPr/>
        </p:nvPicPr>
        <p:blipFill>
          <a:blip r:embed="rId5"/>
          <a:stretch>
            <a:fillRect/>
          </a:stretch>
        </p:blipFill>
        <p:spPr bwMode="gray">
          <a:xfrm>
            <a:off x="1238207" y="4440933"/>
            <a:ext cx="445957" cy="343290"/>
          </a:xfrm>
          <a:prstGeom prst="rect">
            <a:avLst/>
          </a:prstGeom>
        </p:spPr>
      </p:pic>
      <p:pic>
        <p:nvPicPr>
          <p:cNvPr id="14" name="图片 11" descr="开放网络-蓝.png"/>
          <p:cNvPicPr>
            <a:picLocks noChangeAspect="1"/>
          </p:cNvPicPr>
          <p:nvPr/>
        </p:nvPicPr>
        <p:blipFill>
          <a:blip r:embed="rId5"/>
          <a:stretch>
            <a:fillRect/>
          </a:stretch>
        </p:blipFill>
        <p:spPr bwMode="gray">
          <a:xfrm>
            <a:off x="4812078" y="4440933"/>
            <a:ext cx="445957" cy="343290"/>
          </a:xfrm>
          <a:prstGeom prst="rect">
            <a:avLst/>
          </a:prstGeom>
        </p:spPr>
      </p:pic>
      <p:sp>
        <p:nvSpPr>
          <p:cNvPr id="15" name="矩形 14"/>
          <p:cNvSpPr/>
          <p:nvPr/>
        </p:nvSpPr>
        <p:spPr bwMode="gray">
          <a:xfrm>
            <a:off x="568305"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VTEP1</a:t>
            </a:r>
          </a:p>
          <a:p>
            <a:pPr algn="ctr" fontAlgn="ctr"/>
            <a:r>
              <a:rPr lang="en-US" sz="1200" dirty="0" smtClean="0">
                <a:solidFill>
                  <a:srgbClr val="C7000B"/>
                </a:solidFill>
                <a:latin typeface="Huawei Sans" panose="020C0503030203020204" pitchFamily="34" charset="0"/>
              </a:rPr>
              <a:t>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5270134"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VTEP2</a:t>
            </a:r>
          </a:p>
          <a:p>
            <a:pPr algn="ctr" fontAlgn="ctr"/>
            <a:r>
              <a:rPr lang="en-US" sz="1200" dirty="0" smtClean="0">
                <a:solidFill>
                  <a:srgbClr val="C7000B"/>
                </a:solidFill>
                <a:latin typeface="Huawei Sans" panose="020C0503030203020204" pitchFamily="34" charset="0"/>
              </a:rPr>
              <a:t>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456070" y="3583501"/>
            <a:ext cx="1380506"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VBDIF 10.1.1.254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3450194" y="3583501"/>
            <a:ext cx="1380507" cy="276999"/>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VBDIF 10.2.2.254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p:cNvCxnSpPr/>
          <p:nvPr/>
        </p:nvCxnSpPr>
        <p:spPr bwMode="gray">
          <a:xfrm flipH="1" flipV="1">
            <a:off x="1449317" y="3664166"/>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H="1">
            <a:off x="5009655" y="3621295"/>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bwMode="gray">
          <a:xfrm rot="19657813">
            <a:off x="1706336" y="2538312"/>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rot="1784884">
            <a:off x="3795539" y="2459108"/>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476567" y="4840909"/>
            <a:ext cx="5607579" cy="989202"/>
          </a:xfrm>
          <a:prstGeom prst="rect">
            <a:avLst/>
          </a:prstGeom>
        </p:spPr>
        <p:txBody>
          <a:bodyPr wrap="square">
            <a:noAutofit/>
          </a:bodyPr>
          <a:lstStyle/>
          <a:p>
            <a:pPr marL="180000" indent="-180000" fontAlgn="ctr">
              <a:buFont typeface="Arial" panose="020B0604020202020204" pitchFamily="34" charset="0"/>
              <a:buChar char="•"/>
            </a:pPr>
            <a:r>
              <a:rPr lang="en-US" sz="1200" dirty="0" smtClean="0">
                <a:solidFill>
                  <a:prstClr val="black"/>
                </a:solidFill>
                <a:latin typeface="Huawei Sans" panose="020C0503030203020204" pitchFamily="34" charset="0"/>
              </a:rPr>
              <a:t>Traffic for inter-VN communication is forwarded through the border node. VRFs on the border node need to import routes from each other.</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buFont typeface="Arial" panose="020B0604020202020204" pitchFamily="34" charset="0"/>
              <a:buChar char="•"/>
            </a:pPr>
            <a:r>
              <a:rPr lang="en-US" sz="1200" dirty="0" smtClean="0">
                <a:solidFill>
                  <a:prstClr val="black"/>
                </a:solidFill>
                <a:latin typeface="Huawei Sans" panose="020C0503030203020204" pitchFamily="34" charset="0"/>
              </a:rPr>
              <a:t>This mode applies to the scenario where</a:t>
            </a:r>
            <a:r>
              <a:rPr lang="en-US" sz="1200" dirty="0" smtClean="0">
                <a:latin typeface="Huawei Sans" panose="020C0503030203020204" pitchFamily="34" charset="0"/>
              </a:rPr>
              <a:t> two VNs belong to the same security zone and there are low security control requirements.</a:t>
            </a:r>
            <a:endParaRPr lang="en-US" altLang="zh-CN" sz="1200" dirty="0">
              <a:solidFill>
                <a:prstClr val="black"/>
              </a:solidFill>
              <a:latin typeface="Huawei Sans" panose="020C0503030203020204" pitchFamily="34" charset="0"/>
              <a:cs typeface="Arial"/>
            </a:endParaRPr>
          </a:p>
        </p:txBody>
      </p:sp>
      <p:sp>
        <p:nvSpPr>
          <p:cNvPr id="25" name="矩形 24"/>
          <p:cNvSpPr/>
          <p:nvPr/>
        </p:nvSpPr>
        <p:spPr bwMode="gray">
          <a:xfrm>
            <a:off x="6140257" y="4797569"/>
            <a:ext cx="5594191" cy="1352406"/>
          </a:xfrm>
          <a:prstGeom prst="rect">
            <a:avLst/>
          </a:prstGeom>
        </p:spPr>
        <p:txBody>
          <a:bodyPr wrap="square">
            <a:noAutofit/>
          </a:bodyPr>
          <a:lstStyle/>
          <a:p>
            <a:pPr marL="180975" indent="-180975" fontAlgn="ctr">
              <a:spcBef>
                <a:spcPts val="200"/>
              </a:spcBef>
              <a:buFont typeface="Arial" pitchFamily="34" charset="0"/>
              <a:buChar char="•"/>
            </a:pPr>
            <a:r>
              <a:rPr lang="en-US" sz="1200" dirty="0" smtClean="0">
                <a:solidFill>
                  <a:prstClr val="black"/>
                </a:solidFill>
                <a:latin typeface="Huawei Sans" panose="020C0503030203020204" pitchFamily="34" charset="0"/>
              </a:rPr>
              <a:t>Traffic for inter-VN communication is forwarded to the border node and then diverted to the external gateway. Subsequently, the external gateway performs a security check or forwards the traffic back to the border node, which then forwards the traffic to the destination.</a:t>
            </a:r>
          </a:p>
          <a:p>
            <a:pPr marL="180975" indent="-180975" fontAlgn="ctr">
              <a:spcBef>
                <a:spcPts val="200"/>
              </a:spcBef>
              <a:buFont typeface="Arial" pitchFamily="34" charset="0"/>
              <a:buChar char="•"/>
            </a:pPr>
            <a:r>
              <a:rPr lang="en-US" sz="1200" dirty="0" smtClean="0">
                <a:solidFill>
                  <a:prstClr val="black"/>
                </a:solidFill>
                <a:latin typeface="Huawei Sans" panose="020C0503030203020204" pitchFamily="34" charset="0"/>
              </a:rPr>
              <a:t>This mode applies to the scenario where</a:t>
            </a:r>
            <a:r>
              <a:rPr lang="en-US" sz="1200" dirty="0" smtClean="0">
                <a:latin typeface="Huawei Sans" panose="020C0503030203020204" pitchFamily="34" charset="0"/>
              </a:rPr>
              <a:t> two VNs belong to different security zones and there are high security control requirements (for example, application-based policy control).</a:t>
            </a:r>
            <a:endParaRPr lang="en-US" altLang="zh-CN" sz="1200" dirty="0">
              <a:solidFill>
                <a:prstClr val="black"/>
              </a:solidFill>
              <a:latin typeface="Huawei Sans" panose="020C0503030203020204" pitchFamily="34" charset="0"/>
              <a:cs typeface="Arial"/>
            </a:endParaRPr>
          </a:p>
        </p:txBody>
      </p:sp>
      <p:sp>
        <p:nvSpPr>
          <p:cNvPr id="26" name="矩形 25"/>
          <p:cNvSpPr/>
          <p:nvPr/>
        </p:nvSpPr>
        <p:spPr bwMode="gray">
          <a:xfrm>
            <a:off x="565814" y="1652223"/>
            <a:ext cx="2351215" cy="683530"/>
          </a:xfrm>
          <a:prstGeom prst="rect">
            <a:avLst/>
          </a:prstGeom>
        </p:spPr>
        <p:txBody>
          <a:bodyPr wrap="square">
            <a:noAutofit/>
          </a:bodyPr>
          <a:lstStyle/>
          <a:p>
            <a:pPr lvl="0" fontAlgn="ctr"/>
            <a:r>
              <a:rPr lang="en-US" sz="1200" dirty="0" smtClean="0">
                <a:solidFill>
                  <a:prstClr val="black"/>
                </a:solidFill>
                <a:latin typeface="Huawei Sans" panose="020C0503030203020204" pitchFamily="34" charset="0"/>
              </a:rPr>
              <a:t>VRF1 and VRF2 on the border node import each other's network segment routes.</a:t>
            </a:r>
            <a:endParaRPr lang="en-US" altLang="zh-CN" sz="1200" dirty="0">
              <a:solidFill>
                <a:prstClr val="black"/>
              </a:solidFill>
              <a:latin typeface="Huawei Sans" panose="020C0503030203020204" pitchFamily="34" charset="0"/>
              <a:ea typeface="微软雅黑"/>
              <a:cs typeface="Arial"/>
            </a:endParaRPr>
          </a:p>
        </p:txBody>
      </p:sp>
      <p:sp>
        <p:nvSpPr>
          <p:cNvPr id="27" name="矩形 26"/>
          <p:cNvSpPr/>
          <p:nvPr/>
        </p:nvSpPr>
        <p:spPr bwMode="gray">
          <a:xfrm>
            <a:off x="8525618" y="2725250"/>
            <a:ext cx="903047" cy="305105"/>
          </a:xfrm>
          <a:prstGeom prst="rect">
            <a:avLst/>
          </a:prstGeom>
        </p:spPr>
        <p:txBody>
          <a:bodyPr wrap="square">
            <a:no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7430917" y="4383812"/>
            <a:ext cx="1581460" cy="457657"/>
          </a:xfrm>
          <a:prstGeom prst="rect">
            <a:avLst/>
          </a:prstGeom>
        </p:spPr>
        <p:txBody>
          <a:bodyPr wrap="square">
            <a:noAutofit/>
          </a:bodyPr>
          <a:lstStyle/>
          <a:p>
            <a:pPr fontAlgn="ctr"/>
            <a:r>
              <a:rPr lang="en-US" sz="1200" b="1" dirty="0" smtClean="0">
                <a:solidFill>
                  <a:prstClr val="black"/>
                </a:solidFill>
                <a:latin typeface="Huawei Sans" panose="020C0503030203020204" pitchFamily="34" charset="0"/>
              </a:rPr>
              <a:t>Host 1</a:t>
            </a:r>
          </a:p>
          <a:p>
            <a:pPr fontAlgn="ctr"/>
            <a:r>
              <a:rPr lang="en-US" sz="1200" dirty="0" smtClean="0">
                <a:solidFill>
                  <a:prstClr val="black"/>
                </a:solidFill>
                <a:latin typeface="Huawei Sans" panose="020C0503030203020204" pitchFamily="34" charset="0"/>
              </a:rPr>
              <a:t>10.1.1.1/24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9001953" y="4383812"/>
            <a:ext cx="1581460" cy="457657"/>
          </a:xfrm>
          <a:prstGeom prst="rect">
            <a:avLst/>
          </a:prstGeom>
        </p:spPr>
        <p:txBody>
          <a:bodyPr wrap="square">
            <a:noAutofit/>
          </a:bodyPr>
          <a:lstStyle/>
          <a:p>
            <a:pPr algn="r" fontAlgn="ctr"/>
            <a:r>
              <a:rPr lang="en-US" sz="1200" b="1" dirty="0" smtClean="0">
                <a:solidFill>
                  <a:prstClr val="black"/>
                </a:solidFill>
                <a:latin typeface="Huawei Sans" panose="020C0503030203020204" pitchFamily="34" charset="0"/>
              </a:rPr>
              <a:t>Host 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prstClr val="black"/>
                </a:solidFill>
                <a:latin typeface="Huawei Sans" panose="020C0503030203020204" pitchFamily="34" charset="0"/>
              </a:rPr>
              <a:t>10.2.2.2/24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6" descr="核心交换机.png"/>
          <p:cNvPicPr>
            <a:picLocks noChangeAspect="1"/>
          </p:cNvPicPr>
          <p:nvPr/>
        </p:nvPicPr>
        <p:blipFill>
          <a:blip r:embed="rId3"/>
          <a:stretch>
            <a:fillRect/>
          </a:stretch>
        </p:blipFill>
        <p:spPr bwMode="gray">
          <a:xfrm>
            <a:off x="8773261" y="2405610"/>
            <a:ext cx="415554" cy="340000"/>
          </a:xfrm>
          <a:prstGeom prst="rect">
            <a:avLst/>
          </a:prstGeom>
        </p:spPr>
      </p:pic>
      <p:pic>
        <p:nvPicPr>
          <p:cNvPr id="31" name="图片 87" descr="汇聚交换机.png"/>
          <p:cNvPicPr>
            <a:picLocks noChangeAspect="1"/>
          </p:cNvPicPr>
          <p:nvPr/>
        </p:nvPicPr>
        <p:blipFill>
          <a:blip r:embed="rId4"/>
          <a:stretch>
            <a:fillRect/>
          </a:stretch>
        </p:blipFill>
        <p:spPr bwMode="gray">
          <a:xfrm>
            <a:off x="10550484" y="3251240"/>
            <a:ext cx="415554" cy="340000"/>
          </a:xfrm>
          <a:prstGeom prst="rect">
            <a:avLst/>
          </a:prstGeom>
        </p:spPr>
      </p:pic>
      <p:pic>
        <p:nvPicPr>
          <p:cNvPr id="32" name="图片 87" descr="汇聚交换机.png"/>
          <p:cNvPicPr>
            <a:picLocks noChangeAspect="1"/>
          </p:cNvPicPr>
          <p:nvPr/>
        </p:nvPicPr>
        <p:blipFill>
          <a:blip r:embed="rId4"/>
          <a:stretch>
            <a:fillRect/>
          </a:stretch>
        </p:blipFill>
        <p:spPr bwMode="gray">
          <a:xfrm>
            <a:off x="7000162" y="3251240"/>
            <a:ext cx="415554" cy="340000"/>
          </a:xfrm>
          <a:prstGeom prst="rect">
            <a:avLst/>
          </a:prstGeom>
        </p:spPr>
      </p:pic>
      <p:pic>
        <p:nvPicPr>
          <p:cNvPr id="33" name="图片 11" descr="开放网络-蓝.png"/>
          <p:cNvPicPr>
            <a:picLocks noChangeAspect="1"/>
          </p:cNvPicPr>
          <p:nvPr/>
        </p:nvPicPr>
        <p:blipFill>
          <a:blip r:embed="rId5"/>
          <a:stretch>
            <a:fillRect/>
          </a:stretch>
        </p:blipFill>
        <p:spPr bwMode="gray">
          <a:xfrm>
            <a:off x="6984960" y="4440933"/>
            <a:ext cx="445957" cy="343290"/>
          </a:xfrm>
          <a:prstGeom prst="rect">
            <a:avLst/>
          </a:prstGeom>
        </p:spPr>
      </p:pic>
      <p:pic>
        <p:nvPicPr>
          <p:cNvPr id="34" name="图片 11" descr="开放网络-蓝.png"/>
          <p:cNvPicPr>
            <a:picLocks noChangeAspect="1"/>
          </p:cNvPicPr>
          <p:nvPr/>
        </p:nvPicPr>
        <p:blipFill>
          <a:blip r:embed="rId5"/>
          <a:stretch>
            <a:fillRect/>
          </a:stretch>
        </p:blipFill>
        <p:spPr bwMode="gray">
          <a:xfrm>
            <a:off x="10558831" y="4440933"/>
            <a:ext cx="445957" cy="343290"/>
          </a:xfrm>
          <a:prstGeom prst="rect">
            <a:avLst/>
          </a:prstGeom>
        </p:spPr>
      </p:pic>
      <p:sp>
        <p:nvSpPr>
          <p:cNvPr id="35" name="矩形 34"/>
          <p:cNvSpPr/>
          <p:nvPr/>
        </p:nvSpPr>
        <p:spPr bwMode="gray">
          <a:xfrm>
            <a:off x="6307525" y="3159630"/>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10990200" y="3189447"/>
            <a:ext cx="636713" cy="461665"/>
          </a:xfrm>
          <a:prstGeom prst="rect">
            <a:avLst/>
          </a:prstGeom>
        </p:spPr>
        <p:txBody>
          <a:bodyPr wrap="none">
            <a:noAutofit/>
          </a:bodyPr>
          <a:lstStyle/>
          <a:p>
            <a:pPr algn="ctr" fontAlgn="ctr"/>
            <a:r>
              <a:rPr lang="en-US" sz="1200" dirty="0" smtClean="0">
                <a:solidFill>
                  <a:srgbClr val="C7000B"/>
                </a:solidFill>
                <a:latin typeface="Huawei Sans" panose="020C0503030203020204" pitchFamily="34" charset="0"/>
              </a:rPr>
              <a:t>VTEP2</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7312152" y="3583501"/>
            <a:ext cx="1380506"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VBDIF 10.1.1.254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192584" y="3583501"/>
            <a:ext cx="1380507" cy="276999"/>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VBDIF 10.2.2.254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箭头连接符 38"/>
          <p:cNvCxnSpPr/>
          <p:nvPr/>
        </p:nvCxnSpPr>
        <p:spPr bwMode="gray">
          <a:xfrm flipH="1" flipV="1">
            <a:off x="7196070" y="3664166"/>
            <a:ext cx="0" cy="776767"/>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bwMode="gray">
          <a:xfrm>
            <a:off x="7233499" y="2519293"/>
            <a:ext cx="1532466" cy="711413"/>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Lst>
            <a:ahLst/>
            <a:cxnLst>
              <a:cxn ang="0">
                <a:pos x="connsiteX0" y="connsiteY0"/>
              </a:cxn>
              <a:cxn ang="0">
                <a:pos x="connsiteX1" y="connsiteY1"/>
              </a:cxn>
            </a:cxnLst>
            <a:rect l="l" t="t" r="r" b="b"/>
            <a:pathLst>
              <a:path w="1532466" h="711413">
                <a:moveTo>
                  <a:pt x="0" y="711413"/>
                </a:moveTo>
                <a:cubicBezTo>
                  <a:pt x="388427" y="81662"/>
                  <a:pt x="911436" y="-68228"/>
                  <a:pt x="1532466" y="25612"/>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bwMode="gray">
          <a:xfrm flipH="1">
            <a:off x="10756408" y="3621295"/>
            <a:ext cx="0" cy="819638"/>
          </a:xfrm>
          <a:prstGeom prst="straightConnector1">
            <a:avLst/>
          </a:prstGeom>
          <a:ln w="381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rot="19924083">
            <a:off x="7117823" y="2491652"/>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rot="1399867">
            <a:off x="9789208" y="2416643"/>
            <a:ext cx="837089" cy="276999"/>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722195" y="1742632"/>
            <a:ext cx="490909" cy="401654"/>
          </a:xfrm>
          <a:prstGeom prst="rect">
            <a:avLst/>
          </a:prstGeom>
        </p:spPr>
      </p:pic>
      <p:sp>
        <p:nvSpPr>
          <p:cNvPr id="45" name="任意多边形 44"/>
          <p:cNvSpPr/>
          <p:nvPr/>
        </p:nvSpPr>
        <p:spPr bwMode="gray">
          <a:xfrm>
            <a:off x="9214214" y="2522562"/>
            <a:ext cx="1540932" cy="682743"/>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Lst>
            <a:ahLst/>
            <a:cxnLst>
              <a:cxn ang="0">
                <a:pos x="connsiteX0" y="connsiteY0"/>
              </a:cxn>
              <a:cxn ang="0">
                <a:pos x="connsiteX1" y="connsiteY1"/>
              </a:cxn>
            </a:cxnLst>
            <a:rect l="l" t="t" r="r" b="b"/>
            <a:pathLst>
              <a:path w="1540932" h="682743">
                <a:moveTo>
                  <a:pt x="0" y="39277"/>
                </a:moveTo>
                <a:cubicBezTo>
                  <a:pt x="707812" y="-120458"/>
                  <a:pt x="1305559" y="229493"/>
                  <a:pt x="1540932" y="682743"/>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845431" y="1895595"/>
            <a:ext cx="266371" cy="647310"/>
          </a:xfrm>
          <a:custGeom>
            <a:avLst/>
            <a:gdLst>
              <a:gd name="connsiteX0" fmla="*/ 2211 w 266371"/>
              <a:gd name="connsiteY0" fmla="*/ 628684 h 647310"/>
              <a:gd name="connsiteX1" fmla="*/ 266371 w 266371"/>
              <a:gd name="connsiteY1" fmla="*/ 647310 h 647310"/>
            </a:gdLst>
            <a:ahLst/>
            <a:cxnLst>
              <a:cxn ang="0">
                <a:pos x="connsiteX0" y="connsiteY0"/>
              </a:cxn>
              <a:cxn ang="0">
                <a:pos x="connsiteX1" y="connsiteY1"/>
              </a:cxn>
            </a:cxnLst>
            <a:rect l="l" t="t" r="r" b="b"/>
            <a:pathLst>
              <a:path w="266371" h="647310">
                <a:moveTo>
                  <a:pt x="2211" y="628684"/>
                </a:moveTo>
                <a:cubicBezTo>
                  <a:pt x="-28269" y="-289665"/>
                  <a:pt x="266371" y="-131060"/>
                  <a:pt x="266371" y="647310"/>
                </a:cubicBezTo>
              </a:path>
            </a:pathLst>
          </a:cu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1628530" y="3075053"/>
            <a:ext cx="1345240" cy="461665"/>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VRF1</a:t>
            </a:r>
          </a:p>
          <a:p>
            <a:pPr fontAlgn="ctr"/>
            <a:r>
              <a:rPr lang="en-US" sz="1200" dirty="0" smtClean="0">
                <a:solidFill>
                  <a:prstClr val="black"/>
                </a:solidFill>
                <a:latin typeface="Huawei Sans" panose="020C0503030203020204" pitchFamily="34" charset="0"/>
              </a:rPr>
              <a:t>(L3VNI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3700263" y="3075053"/>
            <a:ext cx="1130438" cy="461665"/>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VRF2</a:t>
            </a:r>
          </a:p>
          <a:p>
            <a:pPr algn="r" fontAlgn="ctr"/>
            <a:r>
              <a:rPr lang="en-US" sz="1200" dirty="0" smtClean="0">
                <a:solidFill>
                  <a:prstClr val="black"/>
                </a:solidFill>
                <a:latin typeface="Huawei Sans" panose="020C0503030203020204" pitchFamily="34" charset="0"/>
              </a:rPr>
              <a:t>(L3VNI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7350723" y="3075053"/>
            <a:ext cx="1345240" cy="461665"/>
          </a:xfrm>
          <a:prstGeom prst="rect">
            <a:avLst/>
          </a:prstGeom>
        </p:spPr>
        <p:txBody>
          <a:bodyPr wrap="none">
            <a:noAutofit/>
          </a:bodyPr>
          <a:lstStyle/>
          <a:p>
            <a:pPr fontAlgn="ctr"/>
            <a:r>
              <a:rPr lang="en-US" sz="1200" dirty="0" smtClean="0">
                <a:solidFill>
                  <a:prstClr val="black"/>
                </a:solidFill>
                <a:latin typeface="Huawei Sans" panose="020C0503030203020204" pitchFamily="34" charset="0"/>
              </a:rPr>
              <a:t>VRF1</a:t>
            </a:r>
          </a:p>
          <a:p>
            <a:pPr fontAlgn="ctr"/>
            <a:r>
              <a:rPr lang="en-US" sz="1200" dirty="0" smtClean="0">
                <a:solidFill>
                  <a:prstClr val="black"/>
                </a:solidFill>
                <a:latin typeface="Huawei Sans" panose="020C0503030203020204" pitchFamily="34" charset="0"/>
              </a:rPr>
              <a:t>(L3VNI 1000)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9422456" y="3075053"/>
            <a:ext cx="1130438" cy="461665"/>
          </a:xfrm>
          <a:prstGeom prst="rect">
            <a:avLst/>
          </a:prstGeom>
        </p:spPr>
        <p:txBody>
          <a:bodyPr wrap="none">
            <a:noAutofit/>
          </a:bodyPr>
          <a:lstStyle/>
          <a:p>
            <a:pPr algn="r" fontAlgn="ctr"/>
            <a:r>
              <a:rPr lang="en-US" sz="1200" dirty="0" smtClean="0">
                <a:solidFill>
                  <a:prstClr val="black"/>
                </a:solidFill>
                <a:latin typeface="Huawei Sans" panose="020C0503030203020204" pitchFamily="34" charset="0"/>
              </a:rPr>
              <a:t>VRF2</a:t>
            </a:r>
          </a:p>
          <a:p>
            <a:pPr algn="r" fontAlgn="ctr"/>
            <a:r>
              <a:rPr lang="en-US" sz="1200" dirty="0" smtClean="0">
                <a:solidFill>
                  <a:prstClr val="black"/>
                </a:solidFill>
                <a:latin typeface="Huawei Sans" panose="020C0503030203020204" pitchFamily="34" charset="0"/>
              </a:rPr>
              <a:t>(L3VNI 1001)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9206415" y="1777527"/>
            <a:ext cx="891234"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Firewall</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1450359" y="2308992"/>
            <a:ext cx="1540086" cy="921715"/>
          </a:xfrm>
          <a:custGeom>
            <a:avLst/>
            <a:gdLst>
              <a:gd name="connsiteX0" fmla="*/ 0 w 1549400"/>
              <a:gd name="connsiteY0" fmla="*/ 660118 h 660118"/>
              <a:gd name="connsiteX1" fmla="*/ 1549400 w 1549400"/>
              <a:gd name="connsiteY1" fmla="*/ 8184 h 660118"/>
              <a:gd name="connsiteX0" fmla="*/ 0 w 1549400"/>
              <a:gd name="connsiteY0" fmla="*/ 662056 h 662056"/>
              <a:gd name="connsiteX1" fmla="*/ 1549400 w 1549400"/>
              <a:gd name="connsiteY1" fmla="*/ 10122 h 662056"/>
              <a:gd name="connsiteX0" fmla="*/ 0 w 1532466"/>
              <a:gd name="connsiteY0" fmla="*/ 693897 h 693897"/>
              <a:gd name="connsiteX1" fmla="*/ 1532466 w 1532466"/>
              <a:gd name="connsiteY1" fmla="*/ 8096 h 693897"/>
              <a:gd name="connsiteX0" fmla="*/ 0 w 1532466"/>
              <a:gd name="connsiteY0" fmla="*/ 695982 h 695982"/>
              <a:gd name="connsiteX1" fmla="*/ 1532466 w 1532466"/>
              <a:gd name="connsiteY1" fmla="*/ 10181 h 695982"/>
              <a:gd name="connsiteX0" fmla="*/ 0 w 1532466"/>
              <a:gd name="connsiteY0" fmla="*/ 695982 h 695982"/>
              <a:gd name="connsiteX1" fmla="*/ 1532466 w 1532466"/>
              <a:gd name="connsiteY1" fmla="*/ 10181 h 695982"/>
              <a:gd name="connsiteX0" fmla="*/ 0 w 1532466"/>
              <a:gd name="connsiteY0" fmla="*/ 692714 h 692714"/>
              <a:gd name="connsiteX1" fmla="*/ 1532466 w 1532466"/>
              <a:gd name="connsiteY1" fmla="*/ 6913 h 692714"/>
              <a:gd name="connsiteX0" fmla="*/ 0 w 1532466"/>
              <a:gd name="connsiteY0" fmla="*/ 711413 h 711413"/>
              <a:gd name="connsiteX1" fmla="*/ 1532466 w 1532466"/>
              <a:gd name="connsiteY1" fmla="*/ 25612 h 711413"/>
              <a:gd name="connsiteX0" fmla="*/ 0 w 1540086"/>
              <a:gd name="connsiteY0" fmla="*/ 802162 h 802162"/>
              <a:gd name="connsiteX1" fmla="*/ 1540086 w 1540086"/>
              <a:gd name="connsiteY1" fmla="*/ 19270 h 802162"/>
              <a:gd name="connsiteX0" fmla="*/ 0 w 1540086"/>
              <a:gd name="connsiteY0" fmla="*/ 782941 h 782941"/>
              <a:gd name="connsiteX1" fmla="*/ 1540086 w 1540086"/>
              <a:gd name="connsiteY1" fmla="*/ 49 h 782941"/>
              <a:gd name="connsiteX0" fmla="*/ 0 w 1540086"/>
              <a:gd name="connsiteY0" fmla="*/ 782940 h 782940"/>
              <a:gd name="connsiteX1" fmla="*/ 1540086 w 1540086"/>
              <a:gd name="connsiteY1" fmla="*/ 48 h 782940"/>
            </a:gdLst>
            <a:ahLst/>
            <a:cxnLst>
              <a:cxn ang="0">
                <a:pos x="connsiteX0" y="connsiteY0"/>
              </a:cxn>
              <a:cxn ang="0">
                <a:pos x="connsiteX1" y="connsiteY1"/>
              </a:cxn>
            </a:cxnLst>
            <a:rect l="l" t="t" r="r" b="b"/>
            <a:pathLst>
              <a:path w="1540086" h="782940">
                <a:moveTo>
                  <a:pt x="0" y="782940"/>
                </a:moveTo>
                <a:cubicBezTo>
                  <a:pt x="243647" y="156426"/>
                  <a:pt x="743796" y="-3174"/>
                  <a:pt x="1540086" y="48"/>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3469174" y="2291150"/>
            <a:ext cx="1510452" cy="921775"/>
          </a:xfrm>
          <a:custGeom>
            <a:avLst/>
            <a:gdLst>
              <a:gd name="connsiteX0" fmla="*/ 0 w 1540932"/>
              <a:gd name="connsiteY0" fmla="*/ 26721 h 670187"/>
              <a:gd name="connsiteX1" fmla="*/ 1540932 w 1540932"/>
              <a:gd name="connsiteY1" fmla="*/ 670187 h 670187"/>
              <a:gd name="connsiteX0" fmla="*/ 0 w 1540932"/>
              <a:gd name="connsiteY0" fmla="*/ 26721 h 670187"/>
              <a:gd name="connsiteX1" fmla="*/ 1540932 w 1540932"/>
              <a:gd name="connsiteY1" fmla="*/ 670187 h 670187"/>
              <a:gd name="connsiteX0" fmla="*/ 0 w 1540932"/>
              <a:gd name="connsiteY0" fmla="*/ 23519 h 666985"/>
              <a:gd name="connsiteX1" fmla="*/ 1540932 w 1540932"/>
              <a:gd name="connsiteY1" fmla="*/ 666985 h 666985"/>
              <a:gd name="connsiteX0" fmla="*/ 0 w 1540932"/>
              <a:gd name="connsiteY0" fmla="*/ 33384 h 676850"/>
              <a:gd name="connsiteX1" fmla="*/ 1540932 w 1540932"/>
              <a:gd name="connsiteY1" fmla="*/ 676850 h 676850"/>
              <a:gd name="connsiteX0" fmla="*/ 0 w 1540932"/>
              <a:gd name="connsiteY0" fmla="*/ 38572 h 682038"/>
              <a:gd name="connsiteX1" fmla="*/ 1540932 w 1540932"/>
              <a:gd name="connsiteY1" fmla="*/ 682038 h 682038"/>
              <a:gd name="connsiteX0" fmla="*/ 0 w 1540932"/>
              <a:gd name="connsiteY0" fmla="*/ 39277 h 682743"/>
              <a:gd name="connsiteX1" fmla="*/ 1540932 w 1540932"/>
              <a:gd name="connsiteY1" fmla="*/ 682743 h 682743"/>
              <a:gd name="connsiteX0" fmla="*/ 0 w 1502832"/>
              <a:gd name="connsiteY0" fmla="*/ 31385 h 804305"/>
              <a:gd name="connsiteX1" fmla="*/ 1502832 w 1502832"/>
              <a:gd name="connsiteY1" fmla="*/ 804305 h 804305"/>
              <a:gd name="connsiteX0" fmla="*/ 0 w 1502832"/>
              <a:gd name="connsiteY0" fmla="*/ 0 h 772920"/>
              <a:gd name="connsiteX1" fmla="*/ 1502832 w 1502832"/>
              <a:gd name="connsiteY1" fmla="*/ 772920 h 772920"/>
              <a:gd name="connsiteX0" fmla="*/ 0 w 1510452"/>
              <a:gd name="connsiteY0" fmla="*/ 0 h 779393"/>
              <a:gd name="connsiteX1" fmla="*/ 1510452 w 1510452"/>
              <a:gd name="connsiteY1" fmla="*/ 779393 h 779393"/>
              <a:gd name="connsiteX0" fmla="*/ 0 w 1510452"/>
              <a:gd name="connsiteY0" fmla="*/ 0 h 779393"/>
              <a:gd name="connsiteX1" fmla="*/ 1510452 w 1510452"/>
              <a:gd name="connsiteY1" fmla="*/ 779393 h 779393"/>
              <a:gd name="connsiteX0" fmla="*/ 0 w 1510452"/>
              <a:gd name="connsiteY0" fmla="*/ 4551 h 783944"/>
              <a:gd name="connsiteX1" fmla="*/ 1510452 w 1510452"/>
              <a:gd name="connsiteY1" fmla="*/ 783944 h 783944"/>
              <a:gd name="connsiteX0" fmla="*/ 0 w 1510452"/>
              <a:gd name="connsiteY0" fmla="*/ 3598 h 782991"/>
              <a:gd name="connsiteX1" fmla="*/ 1510452 w 1510452"/>
              <a:gd name="connsiteY1" fmla="*/ 782991 h 782991"/>
            </a:gdLst>
            <a:ahLst/>
            <a:cxnLst>
              <a:cxn ang="0">
                <a:pos x="connsiteX0" y="connsiteY0"/>
              </a:cxn>
              <a:cxn ang="0">
                <a:pos x="connsiteX1" y="connsiteY1"/>
              </a:cxn>
            </a:cxnLst>
            <a:rect l="l" t="t" r="r" b="b"/>
            <a:pathLst>
              <a:path w="1510452" h="782991">
                <a:moveTo>
                  <a:pt x="0" y="3598"/>
                </a:moveTo>
                <a:cubicBezTo>
                  <a:pt x="966892" y="-42864"/>
                  <a:pt x="1343659" y="368577"/>
                  <a:pt x="1510452" y="782991"/>
                </a:cubicBezTo>
              </a:path>
            </a:pathLst>
          </a:custGeom>
          <a:ln w="38100">
            <a:solidFill>
              <a:srgbClr val="C7000B"/>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五边形 52"/>
          <p:cNvSpPr/>
          <p:nvPr/>
        </p:nvSpPr>
        <p:spPr bwMode="gray">
          <a:xfrm>
            <a:off x="9303749" y="114957"/>
            <a:ext cx="108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Fabric Design</a:t>
            </a:r>
            <a:endParaRPr lang="en-US" sz="1200" dirty="0">
              <a:latin typeface="Huawei Sans" panose="020C0503030203020204" pitchFamily="34" charset="0"/>
            </a:endParaRPr>
          </a:p>
        </p:txBody>
      </p:sp>
      <p:sp>
        <p:nvSpPr>
          <p:cNvPr id="56" name="燕尾形 55"/>
          <p:cNvSpPr/>
          <p:nvPr/>
        </p:nvSpPr>
        <p:spPr bwMode="gray">
          <a:xfrm>
            <a:off x="10309088" y="114957"/>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Overlay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3999377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166"/>
          <p:cNvCxnSpPr/>
          <p:nvPr/>
        </p:nvCxnSpPr>
        <p:spPr bwMode="gray">
          <a:xfrm flipH="1">
            <a:off x="2710031" y="3025583"/>
            <a:ext cx="18972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166"/>
          <p:cNvCxnSpPr/>
          <p:nvPr/>
        </p:nvCxnSpPr>
        <p:spPr bwMode="gray">
          <a:xfrm>
            <a:off x="2612342" y="1707642"/>
            <a:ext cx="1" cy="13582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Autofit/>
          </a:bodyPr>
          <a:lstStyle/>
          <a:p>
            <a:r>
              <a:rPr lang="en-US" dirty="0" smtClean="0"/>
              <a:t>Mapping Between the Logical Network and Physical Network</a:t>
            </a:r>
            <a:endParaRPr lang="en-US" dirty="0"/>
          </a:p>
        </p:txBody>
      </p:sp>
      <p:cxnSp>
        <p:nvCxnSpPr>
          <p:cNvPr id="5" name="Straight Connector 166"/>
          <p:cNvCxnSpPr/>
          <p:nvPr/>
        </p:nvCxnSpPr>
        <p:spPr bwMode="gray">
          <a:xfrm flipH="1">
            <a:off x="1277311" y="4545734"/>
            <a:ext cx="1" cy="8726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3929477" y="4545734"/>
            <a:ext cx="1" cy="957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445824" y="3025583"/>
            <a:ext cx="2316710" cy="1216866"/>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86" descr="核心交换机.png"/>
          <p:cNvPicPr>
            <a:picLocks noChangeAspect="1"/>
          </p:cNvPicPr>
          <p:nvPr/>
        </p:nvPicPr>
        <p:blipFill>
          <a:blip r:embed="rId3"/>
          <a:stretch>
            <a:fillRect/>
          </a:stretch>
        </p:blipFill>
        <p:spPr bwMode="gray">
          <a:xfrm>
            <a:off x="2358296" y="2848633"/>
            <a:ext cx="491768" cy="402358"/>
          </a:xfrm>
          <a:prstGeom prst="rect">
            <a:avLst/>
          </a:prstGeom>
        </p:spPr>
      </p:pic>
      <p:pic>
        <p:nvPicPr>
          <p:cNvPr id="11" name="图片 87" descr="汇聚交换机.png"/>
          <p:cNvPicPr>
            <a:picLocks noChangeAspect="1"/>
          </p:cNvPicPr>
          <p:nvPr/>
        </p:nvPicPr>
        <p:blipFill>
          <a:blip r:embed="rId4"/>
          <a:stretch>
            <a:fillRect/>
          </a:stretch>
        </p:blipFill>
        <p:spPr bwMode="gray">
          <a:xfrm>
            <a:off x="1031425" y="4218443"/>
            <a:ext cx="491768" cy="402358"/>
          </a:xfrm>
          <a:prstGeom prst="rect">
            <a:avLst/>
          </a:prstGeom>
        </p:spPr>
      </p:pic>
      <p:pic>
        <p:nvPicPr>
          <p:cNvPr id="12" name="图片 76" descr="接入交换机.png"/>
          <p:cNvPicPr>
            <a:picLocks noChangeAspect="1"/>
          </p:cNvPicPr>
          <p:nvPr/>
        </p:nvPicPr>
        <p:blipFill>
          <a:blip r:embed="rId5"/>
          <a:stretch>
            <a:fillRect/>
          </a:stretch>
        </p:blipFill>
        <p:spPr bwMode="gray">
          <a:xfrm>
            <a:off x="1032648" y="5383440"/>
            <a:ext cx="491768" cy="402358"/>
          </a:xfrm>
          <a:prstGeom prst="rect">
            <a:avLst/>
          </a:prstGeom>
        </p:spPr>
      </p:pic>
      <p:pic>
        <p:nvPicPr>
          <p:cNvPr id="13" name="图片 87" descr="汇聚交换机.png"/>
          <p:cNvPicPr>
            <a:picLocks noChangeAspect="1"/>
          </p:cNvPicPr>
          <p:nvPr/>
        </p:nvPicPr>
        <p:blipFill>
          <a:blip r:embed="rId4"/>
          <a:stretch>
            <a:fillRect/>
          </a:stretch>
        </p:blipFill>
        <p:spPr bwMode="gray">
          <a:xfrm>
            <a:off x="3685166" y="4218443"/>
            <a:ext cx="491768" cy="402358"/>
          </a:xfrm>
          <a:prstGeom prst="rect">
            <a:avLst/>
          </a:prstGeom>
        </p:spPr>
      </p:pic>
      <p:pic>
        <p:nvPicPr>
          <p:cNvPr id="14" name="图片 76" descr="接入交换机.png"/>
          <p:cNvPicPr>
            <a:picLocks noChangeAspect="1"/>
          </p:cNvPicPr>
          <p:nvPr/>
        </p:nvPicPr>
        <p:blipFill>
          <a:blip r:embed="rId5"/>
          <a:stretch>
            <a:fillRect/>
          </a:stretch>
        </p:blipFill>
        <p:spPr bwMode="gray">
          <a:xfrm>
            <a:off x="3686389" y="5383440"/>
            <a:ext cx="491768" cy="402358"/>
          </a:xfrm>
          <a:prstGeom prst="rect">
            <a:avLst/>
          </a:prstGeom>
        </p:spPr>
      </p:pic>
      <p:sp>
        <p:nvSpPr>
          <p:cNvPr id="15" name="文本框 14"/>
          <p:cNvSpPr txBox="1"/>
          <p:nvPr/>
        </p:nvSpPr>
        <p:spPr bwMode="gray">
          <a:xfrm>
            <a:off x="1639223" y="2777819"/>
            <a:ext cx="76174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471580" y="5413863"/>
            <a:ext cx="60465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126923" y="5423290"/>
            <a:ext cx="604653" cy="307777"/>
          </a:xfrm>
          <a:prstGeom prst="rect">
            <a:avLst/>
          </a:prstGeom>
          <a:noFill/>
        </p:spPr>
        <p:txBody>
          <a:bodyPr wrap="none" rtlCol="0">
            <a:spAutoFit/>
          </a:bodyPr>
          <a:lstStyle/>
          <a:p>
            <a:pP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2359155" y="1501181"/>
            <a:ext cx="490909" cy="401652"/>
          </a:xfrm>
          <a:prstGeom prst="rect">
            <a:avLst/>
          </a:prstGeom>
          <a:noFill/>
        </p:spPr>
      </p:pic>
      <p:sp>
        <p:nvSpPr>
          <p:cNvPr id="28" name="文本框 27"/>
          <p:cNvSpPr txBox="1"/>
          <p:nvPr/>
        </p:nvSpPr>
        <p:spPr bwMode="gray">
          <a:xfrm>
            <a:off x="1635216" y="1501181"/>
            <a:ext cx="76976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36"/>
          <p:cNvSpPr/>
          <p:nvPr/>
        </p:nvSpPr>
        <p:spPr bwMode="gray">
          <a:xfrm>
            <a:off x="954226" y="2794151"/>
            <a:ext cx="3504966"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3729" h="2825528">
                <a:moveTo>
                  <a:pt x="0" y="0"/>
                </a:moveTo>
                <a:lnTo>
                  <a:pt x="2933957" y="0"/>
                </a:lnTo>
                <a:lnTo>
                  <a:pt x="2933957" y="1"/>
                </a:lnTo>
                <a:lnTo>
                  <a:pt x="3433729" y="1"/>
                </a:lnTo>
                <a:lnTo>
                  <a:pt x="3433729" y="62211"/>
                </a:lnTo>
                <a:lnTo>
                  <a:pt x="2933957" y="62211"/>
                </a:lnTo>
                <a:lnTo>
                  <a:pt x="2933957" y="2825528"/>
                </a:lnTo>
                <a:lnTo>
                  <a:pt x="0" y="2825528"/>
                </a:lnTo>
                <a:close/>
              </a:path>
            </a:pathLst>
          </a:custGeom>
          <a:solidFill>
            <a:srgbClr val="00B0F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任意多边形 37"/>
          <p:cNvSpPr/>
          <p:nvPr/>
        </p:nvSpPr>
        <p:spPr bwMode="gray">
          <a:xfrm>
            <a:off x="1172429" y="2925777"/>
            <a:ext cx="3433729"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3729" h="2825528">
                <a:moveTo>
                  <a:pt x="0" y="0"/>
                </a:moveTo>
                <a:lnTo>
                  <a:pt x="2933957" y="0"/>
                </a:lnTo>
                <a:lnTo>
                  <a:pt x="2933957" y="1"/>
                </a:lnTo>
                <a:lnTo>
                  <a:pt x="3433729" y="1"/>
                </a:lnTo>
                <a:lnTo>
                  <a:pt x="3433729" y="62211"/>
                </a:lnTo>
                <a:lnTo>
                  <a:pt x="2933957" y="62211"/>
                </a:lnTo>
                <a:lnTo>
                  <a:pt x="2933957" y="2825528"/>
                </a:lnTo>
                <a:lnTo>
                  <a:pt x="0" y="2825528"/>
                </a:lnTo>
                <a:close/>
              </a:path>
            </a:pathLst>
          </a:custGeom>
          <a:solidFill>
            <a:srgbClr val="FFC00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p:cNvSpPr txBox="1"/>
          <p:nvPr/>
        </p:nvSpPr>
        <p:spPr bwMode="gray">
          <a:xfrm>
            <a:off x="4682038" y="1815211"/>
            <a:ext cx="502062" cy="276999"/>
          </a:xfrm>
          <a:prstGeom prst="rect">
            <a:avLst/>
          </a:prstGeom>
          <a:solidFill>
            <a:srgbClr val="BFEBD3"/>
          </a:solidFill>
        </p:spPr>
        <p:txBody>
          <a:bodyPr wrap="none" rtlCol="0">
            <a:spAutoFit/>
          </a:bodyPr>
          <a:lstStyle/>
          <a:p>
            <a:pPr algn="ctr" fontAlgn="ctr"/>
            <a:r>
              <a:rPr lang="en-US" sz="1200" dirty="0" smtClean="0">
                <a:latin typeface="Huawei Sans" panose="020C0503030203020204" pitchFamily="34" charset="0"/>
              </a:rPr>
              <a:t>R&amp;D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3707531" y="1815211"/>
            <a:ext cx="939681" cy="276999"/>
          </a:xfrm>
          <a:prstGeom prst="rect">
            <a:avLst/>
          </a:prstGeom>
          <a:solidFill>
            <a:srgbClr val="FFEFBF"/>
          </a:solidFill>
        </p:spPr>
        <p:txBody>
          <a:bodyPr wrap="none" rtlCol="0">
            <a:spAutoFit/>
          </a:bodyPr>
          <a:lstStyle/>
          <a:p>
            <a:pPr algn="ctr" fontAlgn="ctr"/>
            <a:r>
              <a:rPr lang="en-US" sz="1200" dirty="0" smtClean="0">
                <a:latin typeface="Huawei Sans" panose="020C0503030203020204" pitchFamily="34" charset="0"/>
              </a:rPr>
              <a:t>Production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266825" y="1815211"/>
            <a:ext cx="405880" cy="276999"/>
          </a:xfrm>
          <a:prstGeom prst="rect">
            <a:avLst/>
          </a:prstGeom>
          <a:solidFill>
            <a:srgbClr val="BFEBFB"/>
          </a:solid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1390633" y="3194797"/>
            <a:ext cx="3334669" cy="2825528"/>
          </a:xfrm>
          <a:custGeom>
            <a:avLst/>
            <a:gdLst>
              <a:gd name="connsiteX0" fmla="*/ 0 w 3433729"/>
              <a:gd name="connsiteY0" fmla="*/ 0 h 2825528"/>
              <a:gd name="connsiteX1" fmla="*/ 2933957 w 3433729"/>
              <a:gd name="connsiteY1" fmla="*/ 0 h 2825528"/>
              <a:gd name="connsiteX2" fmla="*/ 2933957 w 3433729"/>
              <a:gd name="connsiteY2" fmla="*/ 1 h 2825528"/>
              <a:gd name="connsiteX3" fmla="*/ 343372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 name="connsiteX0" fmla="*/ 0 w 3433729"/>
              <a:gd name="connsiteY0" fmla="*/ 0 h 2825528"/>
              <a:gd name="connsiteX1" fmla="*/ 2933957 w 3433729"/>
              <a:gd name="connsiteY1" fmla="*/ 0 h 2825528"/>
              <a:gd name="connsiteX2" fmla="*/ 2933957 w 3433729"/>
              <a:gd name="connsiteY2" fmla="*/ 1 h 2825528"/>
              <a:gd name="connsiteX3" fmla="*/ 3334669 w 3433729"/>
              <a:gd name="connsiteY3" fmla="*/ 1 h 2825528"/>
              <a:gd name="connsiteX4" fmla="*/ 3433729 w 3433729"/>
              <a:gd name="connsiteY4" fmla="*/ 62211 h 2825528"/>
              <a:gd name="connsiteX5" fmla="*/ 2933957 w 3433729"/>
              <a:gd name="connsiteY5" fmla="*/ 62211 h 2825528"/>
              <a:gd name="connsiteX6" fmla="*/ 2933957 w 3433729"/>
              <a:gd name="connsiteY6" fmla="*/ 2825528 h 2825528"/>
              <a:gd name="connsiteX7" fmla="*/ 0 w 3433729"/>
              <a:gd name="connsiteY7" fmla="*/ 2825528 h 2825528"/>
              <a:gd name="connsiteX8" fmla="*/ 0 w 3433729"/>
              <a:gd name="connsiteY8" fmla="*/ 0 h 2825528"/>
              <a:gd name="connsiteX0" fmla="*/ 0 w 3334669"/>
              <a:gd name="connsiteY0" fmla="*/ 0 h 2825528"/>
              <a:gd name="connsiteX1" fmla="*/ 2933957 w 3334669"/>
              <a:gd name="connsiteY1" fmla="*/ 0 h 2825528"/>
              <a:gd name="connsiteX2" fmla="*/ 2933957 w 3334669"/>
              <a:gd name="connsiteY2" fmla="*/ 1 h 2825528"/>
              <a:gd name="connsiteX3" fmla="*/ 3334669 w 3334669"/>
              <a:gd name="connsiteY3" fmla="*/ 1 h 2825528"/>
              <a:gd name="connsiteX4" fmla="*/ 3292759 w 3334669"/>
              <a:gd name="connsiteY4" fmla="*/ 66021 h 2825528"/>
              <a:gd name="connsiteX5" fmla="*/ 2933957 w 3334669"/>
              <a:gd name="connsiteY5" fmla="*/ 62211 h 2825528"/>
              <a:gd name="connsiteX6" fmla="*/ 2933957 w 3334669"/>
              <a:gd name="connsiteY6" fmla="*/ 2825528 h 2825528"/>
              <a:gd name="connsiteX7" fmla="*/ 0 w 3334669"/>
              <a:gd name="connsiteY7" fmla="*/ 2825528 h 2825528"/>
              <a:gd name="connsiteX8" fmla="*/ 0 w 3334669"/>
              <a:gd name="connsiteY8" fmla="*/ 0 h 282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4669" h="2825528">
                <a:moveTo>
                  <a:pt x="0" y="0"/>
                </a:moveTo>
                <a:lnTo>
                  <a:pt x="2933957" y="0"/>
                </a:lnTo>
                <a:lnTo>
                  <a:pt x="2933957" y="1"/>
                </a:lnTo>
                <a:lnTo>
                  <a:pt x="3334669" y="1"/>
                </a:lnTo>
                <a:lnTo>
                  <a:pt x="3292759" y="66021"/>
                </a:lnTo>
                <a:lnTo>
                  <a:pt x="2933957" y="62211"/>
                </a:lnTo>
                <a:lnTo>
                  <a:pt x="2933957" y="2825528"/>
                </a:lnTo>
                <a:lnTo>
                  <a:pt x="0" y="2825528"/>
                </a:lnTo>
                <a:lnTo>
                  <a:pt x="0" y="0"/>
                </a:lnTo>
                <a:close/>
              </a:path>
            </a:pathLst>
          </a:custGeom>
          <a:solidFill>
            <a:srgbClr val="00B050">
              <a:alpha val="2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文本框 45"/>
          <p:cNvSpPr txBox="1"/>
          <p:nvPr/>
        </p:nvSpPr>
        <p:spPr bwMode="gray">
          <a:xfrm>
            <a:off x="3954512" y="1467639"/>
            <a:ext cx="5116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VNs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6261925" y="1902833"/>
            <a:ext cx="2844207" cy="395492"/>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261925" y="2742968"/>
            <a:ext cx="2844207" cy="1369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6261925" y="4932668"/>
            <a:ext cx="1474711" cy="445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466553" y="1946691"/>
            <a:ext cx="76976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5474569" y="3194775"/>
            <a:ext cx="761747"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Border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5631663" y="4988101"/>
            <a:ext cx="604653"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Edge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10123965" y="2742968"/>
            <a:ext cx="1311891" cy="1369810"/>
          </a:xfrm>
          <a:prstGeom prst="rect">
            <a:avLst/>
          </a:prstGeom>
          <a:solidFill>
            <a:schemeClr val="bg1">
              <a:lumMod val="85000"/>
            </a:schemeClr>
          </a:solidFill>
        </p:spPr>
        <p:txBody>
          <a:bodyPr wrap="none" rtlCol="0" anchor="ctr" anchorCtr="0">
            <a:noAutofit/>
          </a:bodyPr>
          <a:lstStyle>
            <a:defPPr>
              <a:defRPr lang="en-US"/>
            </a:defPPr>
            <a:lvl1pPr algn="ctr" fontAlgn="ctr">
              <a:defRPr sz="1400">
                <a:latin typeface="Arial" panose="020C0503030203020204" pitchFamily="34" charset="0"/>
                <a:ea typeface="方正兰亭黑简体" panose="02000000000000000000" pitchFamily="2" charset="-122"/>
              </a:defRPr>
            </a:lvl1pPr>
          </a:lstStyle>
          <a:p>
            <a:endParaRPr lang="en-US" altLang="zh-CN" dirty="0">
              <a:latin typeface="Huawei Sans" panose="020C0503030203020204" pitchFamily="34" charset="0"/>
              <a:sym typeface="Huawei Sans" panose="020C0503030203020204" pitchFamily="34" charset="0"/>
            </a:endParaRPr>
          </a:p>
        </p:txBody>
      </p:sp>
      <p:sp>
        <p:nvSpPr>
          <p:cNvPr id="58" name="矩形 57"/>
          <p:cNvSpPr/>
          <p:nvPr/>
        </p:nvSpPr>
        <p:spPr bwMode="gray">
          <a:xfrm>
            <a:off x="10206303" y="3181073"/>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Zone1</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59" name="矩形 58"/>
          <p:cNvSpPr/>
          <p:nvPr/>
        </p:nvSpPr>
        <p:spPr bwMode="gray">
          <a:xfrm>
            <a:off x="10213567" y="3493802"/>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Zone2</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60" name="矩形 59"/>
          <p:cNvSpPr/>
          <p:nvPr/>
        </p:nvSpPr>
        <p:spPr bwMode="gray">
          <a:xfrm>
            <a:off x="10216753" y="3805182"/>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Zone3</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61" name="矩形 60"/>
          <p:cNvSpPr/>
          <p:nvPr/>
        </p:nvSpPr>
        <p:spPr bwMode="gray">
          <a:xfrm>
            <a:off x="11019221" y="2852020"/>
            <a:ext cx="305585" cy="1163914"/>
          </a:xfrm>
          <a:prstGeom prst="rect">
            <a:avLst/>
          </a:prstGeom>
          <a:solidFill>
            <a:srgbClr val="F28944"/>
          </a:solidFill>
          <a:ln w="9525" cap="flat" cmpd="sng" algn="ctr">
            <a:noFill/>
            <a:prstDash val="solid"/>
            <a:round/>
            <a:headEnd type="none" w="med" len="med"/>
            <a:tailEnd type="none" w="med" len="med"/>
          </a:ln>
          <a:effectLst/>
        </p:spPr>
        <p:txBody>
          <a:bodyPr vert="vert270"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Security policy</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62" name="直接连接符 61"/>
          <p:cNvCxnSpPr>
            <a:stCxn id="58" idx="3"/>
          </p:cNvCxnSpPr>
          <p:nvPr/>
        </p:nvCxnSpPr>
        <p:spPr bwMode="gray">
          <a:xfrm flipV="1">
            <a:off x="10881727" y="3289579"/>
            <a:ext cx="133821" cy="0"/>
          </a:xfrm>
          <a:prstGeom prst="line">
            <a:avLst/>
          </a:prstGeom>
          <a:noFill/>
          <a:ln w="9525" cap="flat" cmpd="sng" algn="ctr">
            <a:solidFill>
              <a:srgbClr val="000000"/>
            </a:solidFill>
            <a:prstDash val="solid"/>
            <a:round/>
            <a:headEnd type="none" w="med" len="med"/>
            <a:tailEnd type="none" w="med" len="med"/>
          </a:ln>
          <a:effectLst/>
        </p:spPr>
      </p:cxnSp>
      <p:cxnSp>
        <p:nvCxnSpPr>
          <p:cNvPr id="63" name="直接连接符 62"/>
          <p:cNvCxnSpPr/>
          <p:nvPr/>
        </p:nvCxnSpPr>
        <p:spPr bwMode="gray">
          <a:xfrm flipV="1">
            <a:off x="10892177" y="3610436"/>
            <a:ext cx="133821" cy="0"/>
          </a:xfrm>
          <a:prstGeom prst="line">
            <a:avLst/>
          </a:prstGeom>
          <a:noFill/>
          <a:ln w="9525" cap="flat" cmpd="sng" algn="ctr">
            <a:solidFill>
              <a:srgbClr val="000000"/>
            </a:solidFill>
            <a:prstDash val="solid"/>
            <a:round/>
            <a:headEnd type="none" w="med" len="med"/>
            <a:tailEnd type="none" w="med" len="med"/>
          </a:ln>
          <a:effectLst/>
        </p:spPr>
      </p:cxnSp>
      <p:cxnSp>
        <p:nvCxnSpPr>
          <p:cNvPr id="64" name="直接连接符 63"/>
          <p:cNvCxnSpPr/>
          <p:nvPr/>
        </p:nvCxnSpPr>
        <p:spPr bwMode="gray">
          <a:xfrm flipV="1">
            <a:off x="10887035" y="3913995"/>
            <a:ext cx="133821" cy="0"/>
          </a:xfrm>
          <a:prstGeom prst="line">
            <a:avLst/>
          </a:prstGeom>
          <a:noFill/>
          <a:ln w="9525" cap="flat" cmpd="sng" algn="ctr">
            <a:solidFill>
              <a:srgbClr val="000000"/>
            </a:solidFill>
            <a:prstDash val="solid"/>
            <a:round/>
            <a:headEnd type="none" w="med" len="med"/>
            <a:tailEnd type="none" w="med" len="med"/>
          </a:ln>
          <a:effectLst/>
        </p:spPr>
      </p:cxnSp>
      <p:sp>
        <p:nvSpPr>
          <p:cNvPr id="65" name="矩形 64"/>
          <p:cNvSpPr/>
          <p:nvPr/>
        </p:nvSpPr>
        <p:spPr bwMode="gray">
          <a:xfrm>
            <a:off x="10211611" y="2852019"/>
            <a:ext cx="675424" cy="220911"/>
          </a:xfrm>
          <a:prstGeom prst="rect">
            <a:avLst/>
          </a:prstGeom>
          <a:solidFill>
            <a:srgbClr val="F28944"/>
          </a:solidFill>
          <a:ln w="9525" cap="flat" cmpd="sng" algn="ctr">
            <a:noFill/>
            <a:prstDash val="solid"/>
            <a:round/>
            <a:headEnd type="none" w="med" len="med"/>
            <a:tailEnd type="none" w="med" len="med"/>
          </a:ln>
          <a:effectLst/>
        </p:spPr>
        <p:txBody>
          <a:bodyPr vert="horz" wrap="none" lIns="91416" tIns="45708" rIns="91416" bIns="45708" numCol="1" rtlCol="0" anchor="ctr" anchorCtr="1" compatLnSpc="1">
            <a:prstTxWarp prst="textNoShape">
              <a:avLst/>
            </a:prstTxWarp>
          </a:bodyPr>
          <a:lstStyle/>
          <a:p>
            <a:pPr marL="0" marR="0" lvl="0" indent="0" algn="ctr" defTabSz="914088" eaLnBrk="0" fontAlgn="ctr" latinLnBrk="0" hangingPunct="0">
              <a:lnSpc>
                <a:spcPct val="100000"/>
              </a:lnSpc>
              <a:spcBef>
                <a:spcPts val="0"/>
              </a:spcBef>
              <a:spcAft>
                <a:spcPct val="0"/>
              </a:spcAft>
              <a:buClrTx/>
              <a:buSzTx/>
              <a:buFontTx/>
              <a:buNone/>
              <a:tabLst/>
              <a:defRPr/>
            </a:pPr>
            <a:r>
              <a:rPr lang="en-US" sz="1200" b="0" dirty="0" smtClean="0">
                <a:solidFill>
                  <a:schemeClr val="bg1"/>
                </a:solidFill>
                <a:latin typeface="Huawei Sans" panose="020C0503030203020204" pitchFamily="34" charset="0"/>
              </a:rPr>
              <a:t>Zone4</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66" name="直接连接符 65"/>
          <p:cNvCxnSpPr>
            <a:stCxn id="65" idx="3"/>
          </p:cNvCxnSpPr>
          <p:nvPr/>
        </p:nvCxnSpPr>
        <p:spPr bwMode="gray">
          <a:xfrm>
            <a:off x="10887035" y="2962475"/>
            <a:ext cx="139824" cy="1"/>
          </a:xfrm>
          <a:prstGeom prst="line">
            <a:avLst/>
          </a:prstGeom>
          <a:noFill/>
          <a:ln w="9525" cap="flat" cmpd="sng" algn="ctr">
            <a:solidFill>
              <a:srgbClr val="000000"/>
            </a:solidFill>
            <a:prstDash val="solid"/>
            <a:round/>
            <a:headEnd type="none" w="med" len="med"/>
            <a:tailEnd type="none" w="med" len="med"/>
          </a:ln>
          <a:effectLst/>
        </p:spPr>
      </p:cxnSp>
      <p:sp>
        <p:nvSpPr>
          <p:cNvPr id="69" name="文本框 68"/>
          <p:cNvSpPr txBox="1"/>
          <p:nvPr/>
        </p:nvSpPr>
        <p:spPr bwMode="gray">
          <a:xfrm>
            <a:off x="7620620" y="2359850"/>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Straight Connector 166"/>
          <p:cNvCxnSpPr/>
          <p:nvPr/>
        </p:nvCxnSpPr>
        <p:spPr bwMode="gray">
          <a:xfrm>
            <a:off x="7684027" y="2298325"/>
            <a:ext cx="0" cy="6641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166"/>
          <p:cNvCxnSpPr/>
          <p:nvPr/>
        </p:nvCxnSpPr>
        <p:spPr bwMode="gray">
          <a:xfrm>
            <a:off x="7684027" y="2951286"/>
            <a:ext cx="25327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bwMode="gray">
          <a:xfrm>
            <a:off x="6899462" y="3079843"/>
            <a:ext cx="525234" cy="904124"/>
          </a:xfrm>
          <a:prstGeom prst="rect">
            <a:avLst/>
          </a:prstGeom>
          <a:solidFill>
            <a:srgbClr val="BEE9EE"/>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1</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6" name="文本框 75"/>
          <p:cNvSpPr txBox="1"/>
          <p:nvPr/>
        </p:nvSpPr>
        <p:spPr bwMode="gray">
          <a:xfrm>
            <a:off x="7415029" y="3079843"/>
            <a:ext cx="525234" cy="904124"/>
          </a:xfrm>
          <a:prstGeom prst="rect">
            <a:avLst/>
          </a:prstGeom>
          <a:solidFill>
            <a:srgbClr val="FFEFBF"/>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2</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7" name="文本框 76"/>
          <p:cNvSpPr txBox="1"/>
          <p:nvPr/>
        </p:nvSpPr>
        <p:spPr bwMode="gray">
          <a:xfrm>
            <a:off x="7941076" y="3079843"/>
            <a:ext cx="525234" cy="904124"/>
          </a:xfrm>
          <a:prstGeom prst="rect">
            <a:avLst/>
          </a:prstGeom>
          <a:solidFill>
            <a:srgbClr val="BFEBD3"/>
          </a:solidFill>
        </p:spPr>
        <p:txBody>
          <a:bodyPr wrap="square" rtlCol="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V</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R</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F</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rgbClr val="000000"/>
                </a:solidFill>
                <a:latin typeface="Huawei Sans" panose="020C0503030203020204" pitchFamily="34" charset="0"/>
              </a:rPr>
              <a:t>3</a:t>
            </a:r>
            <a:endParaRPr kumimoji="0" lang="en-US" altLang="zh-CN"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78" name="文本框 77"/>
          <p:cNvSpPr txBox="1"/>
          <p:nvPr/>
        </p:nvSpPr>
        <p:spPr bwMode="gray">
          <a:xfrm>
            <a:off x="6894397" y="2824233"/>
            <a:ext cx="1571913" cy="248697"/>
          </a:xfrm>
          <a:prstGeom prst="rect">
            <a:avLst/>
          </a:prstGeom>
          <a:solidFill>
            <a:schemeClr val="bg1">
              <a:lumMod val="65000"/>
            </a:schemeClr>
          </a:solidFill>
        </p:spPr>
        <p:txBody>
          <a:bodyPr wrap="square" rtlCol="0" anchor="ctr" anchorCtr="0">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0" dirty="0" smtClean="0">
                <a:solidFill>
                  <a:schemeClr val="bg1"/>
                </a:solidFill>
                <a:latin typeface="Huawei Sans" panose="020C0503030203020204" pitchFamily="34" charset="0"/>
              </a:rPr>
              <a:t>Public</a:t>
            </a:r>
            <a:endParaRPr kumimoji="0" lang="en-US" altLang="zh-CN"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cxnSp>
        <p:nvCxnSpPr>
          <p:cNvPr id="79" name="Straight Connector 166"/>
          <p:cNvCxnSpPr/>
          <p:nvPr/>
        </p:nvCxnSpPr>
        <p:spPr bwMode="gray">
          <a:xfrm>
            <a:off x="7296552" y="3289579"/>
            <a:ext cx="2920201"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81" name="Straight Connector 166"/>
          <p:cNvCxnSpPr/>
          <p:nvPr/>
        </p:nvCxnSpPr>
        <p:spPr bwMode="gray">
          <a:xfrm>
            <a:off x="7804552" y="3610436"/>
            <a:ext cx="2412201" cy="0"/>
          </a:xfrm>
          <a:prstGeom prst="line">
            <a:avLst/>
          </a:prstGeom>
          <a:ln w="19050">
            <a:solidFill>
              <a:srgbClr val="F28944"/>
            </a:solidFill>
          </a:ln>
        </p:spPr>
        <p:style>
          <a:lnRef idx="1">
            <a:schemeClr val="accent1"/>
          </a:lnRef>
          <a:fillRef idx="0">
            <a:schemeClr val="accent1"/>
          </a:fillRef>
          <a:effectRef idx="0">
            <a:schemeClr val="accent1"/>
          </a:effectRef>
          <a:fontRef idx="minor">
            <a:schemeClr val="tx1"/>
          </a:fontRef>
        </p:style>
      </p:cxnSp>
      <p:cxnSp>
        <p:nvCxnSpPr>
          <p:cNvPr id="83" name="Straight Connector 166"/>
          <p:cNvCxnSpPr/>
          <p:nvPr/>
        </p:nvCxnSpPr>
        <p:spPr bwMode="gray">
          <a:xfrm>
            <a:off x="8312552" y="3924155"/>
            <a:ext cx="1904201"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8" name="Straight Connector 166"/>
          <p:cNvCxnSpPr/>
          <p:nvPr/>
        </p:nvCxnSpPr>
        <p:spPr bwMode="gray">
          <a:xfrm flipV="1">
            <a:off x="6466784" y="4063801"/>
            <a:ext cx="709449" cy="1091773"/>
          </a:xfrm>
          <a:prstGeom prst="line">
            <a:avLst/>
          </a:prstGeom>
          <a:ln w="19050" cap="rnd">
            <a:solidFill>
              <a:srgbClr val="BEE9EE"/>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a:off x="8466309" y="4932668"/>
            <a:ext cx="1474711" cy="445810"/>
          </a:xfrm>
          <a:prstGeom prst="rect">
            <a:avLst/>
          </a:prstGeom>
          <a:solidFill>
            <a:schemeClr val="bg1">
              <a:lumMod val="85000"/>
            </a:schemeClr>
          </a:solidFill>
        </p:spPr>
        <p:txBody>
          <a:bodyPr wrap="none" rtlCol="0" anchor="ctr" anchorCtr="0">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Straight Connector 166"/>
          <p:cNvCxnSpPr/>
          <p:nvPr/>
        </p:nvCxnSpPr>
        <p:spPr bwMode="gray">
          <a:xfrm flipH="1" flipV="1">
            <a:off x="7176233" y="4063801"/>
            <a:ext cx="1577401" cy="1091773"/>
          </a:xfrm>
          <a:prstGeom prst="line">
            <a:avLst/>
          </a:prstGeom>
          <a:ln w="19050" cap="rnd">
            <a:solidFill>
              <a:srgbClr val="BEE9EE"/>
            </a:solidFill>
          </a:ln>
        </p:spPr>
        <p:style>
          <a:lnRef idx="1">
            <a:schemeClr val="accent1"/>
          </a:lnRef>
          <a:fillRef idx="0">
            <a:schemeClr val="accent1"/>
          </a:fillRef>
          <a:effectRef idx="0">
            <a:schemeClr val="accent1"/>
          </a:effectRef>
          <a:fontRef idx="minor">
            <a:schemeClr val="tx1"/>
          </a:fontRef>
        </p:style>
      </p:cxnSp>
      <p:sp>
        <p:nvSpPr>
          <p:cNvPr id="107" name="任意多边形 106"/>
          <p:cNvSpPr/>
          <p:nvPr/>
        </p:nvSpPr>
        <p:spPr bwMode="gray">
          <a:xfrm>
            <a:off x="6463440" y="4783214"/>
            <a:ext cx="231739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BEE9EE"/>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Straight Connector 166"/>
          <p:cNvCxnSpPr/>
          <p:nvPr/>
        </p:nvCxnSpPr>
        <p:spPr bwMode="gray">
          <a:xfrm flipV="1">
            <a:off x="6945765" y="4063801"/>
            <a:ext cx="709449" cy="1091773"/>
          </a:xfrm>
          <a:prstGeom prst="line">
            <a:avLst/>
          </a:prstGeom>
          <a:ln w="19050" cap="rnd">
            <a:solidFill>
              <a:srgbClr val="FFEFBF"/>
            </a:solidFill>
          </a:ln>
        </p:spPr>
        <p:style>
          <a:lnRef idx="1">
            <a:schemeClr val="accent1"/>
          </a:lnRef>
          <a:fillRef idx="0">
            <a:schemeClr val="accent1"/>
          </a:fillRef>
          <a:effectRef idx="0">
            <a:schemeClr val="accent1"/>
          </a:effectRef>
          <a:fontRef idx="minor">
            <a:schemeClr val="tx1"/>
          </a:fontRef>
        </p:style>
      </p:cxnSp>
      <p:cxnSp>
        <p:nvCxnSpPr>
          <p:cNvPr id="109" name="Straight Connector 166"/>
          <p:cNvCxnSpPr/>
          <p:nvPr/>
        </p:nvCxnSpPr>
        <p:spPr bwMode="gray">
          <a:xfrm flipH="1" flipV="1">
            <a:off x="7693343" y="4063801"/>
            <a:ext cx="1577401" cy="1091773"/>
          </a:xfrm>
          <a:prstGeom prst="line">
            <a:avLst/>
          </a:prstGeom>
          <a:ln w="19050" cap="rnd">
            <a:solidFill>
              <a:srgbClr val="FFEFBF"/>
            </a:solidFill>
          </a:ln>
        </p:spPr>
        <p:style>
          <a:lnRef idx="1">
            <a:schemeClr val="accent1"/>
          </a:lnRef>
          <a:fillRef idx="0">
            <a:schemeClr val="accent1"/>
          </a:fillRef>
          <a:effectRef idx="0">
            <a:schemeClr val="accent1"/>
          </a:effectRef>
          <a:fontRef idx="minor">
            <a:schemeClr val="tx1"/>
          </a:fontRef>
        </p:style>
      </p:cxnSp>
      <p:sp>
        <p:nvSpPr>
          <p:cNvPr id="111" name="任意多边形 110"/>
          <p:cNvSpPr/>
          <p:nvPr/>
        </p:nvSpPr>
        <p:spPr bwMode="gray">
          <a:xfrm>
            <a:off x="6933337" y="4783214"/>
            <a:ext cx="234883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FFEFBF"/>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Straight Connector 166"/>
          <p:cNvCxnSpPr/>
          <p:nvPr/>
        </p:nvCxnSpPr>
        <p:spPr bwMode="gray">
          <a:xfrm flipV="1">
            <a:off x="7474305" y="4063801"/>
            <a:ext cx="709449" cy="1091773"/>
          </a:xfrm>
          <a:prstGeom prst="line">
            <a:avLst/>
          </a:prstGeom>
          <a:ln w="19050" cap="rnd">
            <a:solidFill>
              <a:srgbClr val="BFEBD3"/>
            </a:solidFill>
          </a:ln>
        </p:spPr>
        <p:style>
          <a:lnRef idx="1">
            <a:schemeClr val="accent1"/>
          </a:lnRef>
          <a:fillRef idx="0">
            <a:schemeClr val="accent1"/>
          </a:fillRef>
          <a:effectRef idx="0">
            <a:schemeClr val="accent1"/>
          </a:effectRef>
          <a:fontRef idx="minor">
            <a:schemeClr val="tx1"/>
          </a:fontRef>
        </p:style>
      </p:cxnSp>
      <p:cxnSp>
        <p:nvCxnSpPr>
          <p:cNvPr id="114" name="Straight Connector 166"/>
          <p:cNvCxnSpPr/>
          <p:nvPr/>
        </p:nvCxnSpPr>
        <p:spPr bwMode="gray">
          <a:xfrm flipH="1" flipV="1">
            <a:off x="8221883" y="4063801"/>
            <a:ext cx="1577401" cy="1091773"/>
          </a:xfrm>
          <a:prstGeom prst="line">
            <a:avLst/>
          </a:prstGeom>
          <a:ln w="19050" cap="rnd">
            <a:solidFill>
              <a:srgbClr val="BFEBD3"/>
            </a:solidFill>
          </a:ln>
        </p:spPr>
        <p:style>
          <a:lnRef idx="1">
            <a:schemeClr val="accent1"/>
          </a:lnRef>
          <a:fillRef idx="0">
            <a:schemeClr val="accent1"/>
          </a:fillRef>
          <a:effectRef idx="0">
            <a:schemeClr val="accent1"/>
          </a:effectRef>
          <a:fontRef idx="minor">
            <a:schemeClr val="tx1"/>
          </a:fontRef>
        </p:style>
      </p:cxnSp>
      <p:sp>
        <p:nvSpPr>
          <p:cNvPr id="115" name="任意多边形 114"/>
          <p:cNvSpPr/>
          <p:nvPr/>
        </p:nvSpPr>
        <p:spPr bwMode="gray">
          <a:xfrm>
            <a:off x="7474305" y="4783214"/>
            <a:ext cx="2348837" cy="39579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7460"/>
              <a:gd name="connsiteY0" fmla="*/ 1035540 h 1035539"/>
              <a:gd name="connsiteX1" fmla="*/ 17460 w 17460"/>
              <a:gd name="connsiteY1" fmla="*/ 98409 h 1035539"/>
              <a:gd name="connsiteX0" fmla="*/ 0 w 35611"/>
              <a:gd name="connsiteY0" fmla="*/ 307518 h 307753"/>
              <a:gd name="connsiteX1" fmla="*/ 35611 w 35611"/>
              <a:gd name="connsiteY1" fmla="*/ 307753 h 307753"/>
              <a:gd name="connsiteX0" fmla="*/ 0 w 35611"/>
              <a:gd name="connsiteY0" fmla="*/ 852378 h 852613"/>
              <a:gd name="connsiteX1" fmla="*/ 35611 w 35611"/>
              <a:gd name="connsiteY1" fmla="*/ 852613 h 852613"/>
              <a:gd name="connsiteX0" fmla="*/ 0 w 35728"/>
              <a:gd name="connsiteY0" fmla="*/ 843229 h 872757"/>
              <a:gd name="connsiteX1" fmla="*/ 35728 w 35728"/>
              <a:gd name="connsiteY1" fmla="*/ 872757 h 872757"/>
              <a:gd name="connsiteX0" fmla="*/ 0 w 35728"/>
              <a:gd name="connsiteY0" fmla="*/ 984821 h 1014349"/>
              <a:gd name="connsiteX1" fmla="*/ 35728 w 35728"/>
              <a:gd name="connsiteY1" fmla="*/ 1014349 h 1014349"/>
            </a:gdLst>
            <a:ahLst/>
            <a:cxnLst>
              <a:cxn ang="0">
                <a:pos x="connsiteX0" y="connsiteY0"/>
              </a:cxn>
              <a:cxn ang="0">
                <a:pos x="connsiteX1" y="connsiteY1"/>
              </a:cxn>
            </a:cxnLst>
            <a:rect l="l" t="t" r="r" b="b"/>
            <a:pathLst>
              <a:path w="35728" h="1014349">
                <a:moveTo>
                  <a:pt x="0" y="984821"/>
                </a:moveTo>
                <a:cubicBezTo>
                  <a:pt x="11968" y="-715706"/>
                  <a:pt x="24994" y="117586"/>
                  <a:pt x="35728" y="1014349"/>
                </a:cubicBezTo>
              </a:path>
            </a:pathLst>
          </a:custGeom>
          <a:ln w="19050" cap="rnd">
            <a:solidFill>
              <a:srgbClr val="BFEBD3"/>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a:spLocks noChangeAspect="1"/>
          </p:cNvSpPr>
          <p:nvPr/>
        </p:nvSpPr>
        <p:spPr bwMode="gray">
          <a:xfrm>
            <a:off x="7111079" y="3933493"/>
            <a:ext cx="130308" cy="130308"/>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a:spLocks noChangeAspect="1"/>
          </p:cNvSpPr>
          <p:nvPr/>
        </p:nvSpPr>
        <p:spPr bwMode="gray">
          <a:xfrm>
            <a:off x="8146948" y="3933493"/>
            <a:ext cx="130308" cy="13030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a:spLocks noChangeAspect="1"/>
          </p:cNvSpPr>
          <p:nvPr/>
        </p:nvSpPr>
        <p:spPr bwMode="gray">
          <a:xfrm>
            <a:off x="7606329" y="3933493"/>
            <a:ext cx="130308" cy="130308"/>
          </a:xfrm>
          <a:prstGeom prst="ellipse">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bwMode="gray">
          <a:xfrm>
            <a:off x="6466784" y="5179012"/>
            <a:ext cx="3332500" cy="343314"/>
            <a:chOff x="6749592" y="5526778"/>
            <a:chExt cx="3332500" cy="544084"/>
          </a:xfrm>
        </p:grpSpPr>
        <p:cxnSp>
          <p:nvCxnSpPr>
            <p:cNvPr id="119" name="Straight Connector 166"/>
            <p:cNvCxnSpPr/>
            <p:nvPr/>
          </p:nvCxnSpPr>
          <p:spPr bwMode="gray">
            <a:xfrm>
              <a:off x="674959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66"/>
            <p:cNvCxnSpPr/>
            <p:nvPr/>
          </p:nvCxnSpPr>
          <p:spPr bwMode="gray">
            <a:xfrm>
              <a:off x="7228573"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66"/>
            <p:cNvCxnSpPr/>
            <p:nvPr/>
          </p:nvCxnSpPr>
          <p:spPr bwMode="gray">
            <a:xfrm>
              <a:off x="7757113"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66"/>
            <p:cNvCxnSpPr/>
            <p:nvPr/>
          </p:nvCxnSpPr>
          <p:spPr bwMode="gray">
            <a:xfrm>
              <a:off x="9063645"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66"/>
            <p:cNvCxnSpPr/>
            <p:nvPr/>
          </p:nvCxnSpPr>
          <p:spPr bwMode="gray">
            <a:xfrm>
              <a:off x="955355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66"/>
            <p:cNvCxnSpPr/>
            <p:nvPr/>
          </p:nvCxnSpPr>
          <p:spPr bwMode="gray">
            <a:xfrm>
              <a:off x="10082092" y="5526778"/>
              <a:ext cx="0" cy="54408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6" name="文本框 125"/>
          <p:cNvSpPr txBox="1"/>
          <p:nvPr/>
        </p:nvSpPr>
        <p:spPr bwMode="gray">
          <a:xfrm>
            <a:off x="6166356"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665406"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7155925"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8469421"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bwMode="gray">
          <a:xfrm>
            <a:off x="8968471"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p:cNvSpPr txBox="1"/>
          <p:nvPr/>
        </p:nvSpPr>
        <p:spPr bwMode="gray">
          <a:xfrm>
            <a:off x="9458990" y="5486322"/>
            <a:ext cx="57900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VLAN</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bwMode="gray">
          <a:xfrm>
            <a:off x="7210862" y="4367770"/>
            <a:ext cx="1263487"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VXLAN Tunnel</a:t>
            </a:r>
            <a:endParaRPr lang="en-US" altLang="zh-CN" sz="1200" b="1" dirty="0">
              <a:gradFill flip="none" rotWithShape="1">
                <a:gsLst>
                  <a:gs pos="50020">
                    <a:srgbClr val="FFC000"/>
                  </a:gs>
                  <a:gs pos="0">
                    <a:srgbClr val="00B0F0"/>
                  </a:gs>
                  <a:gs pos="100000">
                    <a:schemeClr val="accent6">
                      <a:lumMod val="75000"/>
                    </a:schemeClr>
                  </a:gs>
                </a:gsLst>
                <a:lin ang="0" scaled="1"/>
                <a:tileRect/>
              </a:gra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a:spLocks noChangeAspect="1"/>
          </p:cNvSpPr>
          <p:nvPr/>
        </p:nvSpPr>
        <p:spPr bwMode="gray">
          <a:xfrm>
            <a:off x="10216753" y="4454512"/>
            <a:ext cx="97903" cy="9790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p:cNvSpPr>
            <a:spLocks noChangeAspect="1"/>
          </p:cNvSpPr>
          <p:nvPr/>
        </p:nvSpPr>
        <p:spPr bwMode="gray">
          <a:xfrm>
            <a:off x="10216753" y="4688411"/>
            <a:ext cx="97903" cy="9790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a:spLocks noChangeAspect="1"/>
          </p:cNvSpPr>
          <p:nvPr/>
        </p:nvSpPr>
        <p:spPr bwMode="gray">
          <a:xfrm>
            <a:off x="10216753" y="4571462"/>
            <a:ext cx="97903" cy="97903"/>
          </a:xfrm>
          <a:prstGeom prst="ellipse">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bwMode="gray">
          <a:xfrm>
            <a:off x="10354513" y="4389580"/>
            <a:ext cx="1416343" cy="646331"/>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VBDIF: Layer 3 VXLAN gateway interface</a:t>
            </a:r>
            <a:endParaRPr lang="en-US" sz="1200" dirty="0">
              <a:solidFill>
                <a:schemeClr val="bg1">
                  <a:lumMod val="50000"/>
                </a:schemeClr>
              </a:solidFill>
              <a:latin typeface="Huawei Sans" panose="020C0503030203020204" pitchFamily="34" charset="0"/>
            </a:endParaRPr>
          </a:p>
        </p:txBody>
      </p:sp>
      <p:sp>
        <p:nvSpPr>
          <p:cNvPr id="140" name="文本框 139"/>
          <p:cNvSpPr txBox="1"/>
          <p:nvPr/>
        </p:nvSpPr>
        <p:spPr bwMode="gray">
          <a:xfrm>
            <a:off x="9128128" y="2658099"/>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9128128" y="2988006"/>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9128128" y="3336448"/>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9128128" y="3676158"/>
            <a:ext cx="82747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4"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58696" y="2777819"/>
            <a:ext cx="540000" cy="441818"/>
          </a:xfrm>
          <a:prstGeom prst="rect">
            <a:avLst/>
          </a:prstGeom>
        </p:spPr>
      </p:pic>
      <p:sp>
        <p:nvSpPr>
          <p:cNvPr id="145" name="文本框 144"/>
          <p:cNvSpPr txBox="1"/>
          <p:nvPr/>
        </p:nvSpPr>
        <p:spPr bwMode="gray">
          <a:xfrm>
            <a:off x="4463069" y="2474588"/>
            <a:ext cx="470000"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FW</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470652" y="5961130"/>
            <a:ext cx="1539204" cy="276999"/>
          </a:xfrm>
          <a:prstGeom prst="rect">
            <a:avLst/>
          </a:prstGeom>
          <a:noFill/>
        </p:spPr>
        <p:txBody>
          <a:bodyPr wrap="none" rtlCol="0">
            <a:spAutoFit/>
          </a:bodyPr>
          <a:lstStyle/>
          <a:p>
            <a:pPr algn="r" fontAlgn="ctr"/>
            <a:r>
              <a:rPr lang="en-US" sz="1200" dirty="0" smtClean="0">
                <a:latin typeface="Huawei Sans" panose="020C0503030203020204" pitchFamily="34" charset="0"/>
              </a:rPr>
              <a:t>Traffic of end users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Straight Connector 166"/>
          <p:cNvCxnSpPr>
            <a:stCxn id="126" idx="2"/>
            <a:endCxn id="91" idx="0"/>
          </p:cNvCxnSpPr>
          <p:nvPr/>
        </p:nvCxnSpPr>
        <p:spPr bwMode="gray">
          <a:xfrm flipH="1">
            <a:off x="6240254" y="5763321"/>
            <a:ext cx="215605" cy="197809"/>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五边形 93"/>
          <p:cNvSpPr/>
          <p:nvPr/>
        </p:nvSpPr>
        <p:spPr bwMode="gray">
          <a:xfrm>
            <a:off x="9296742" y="114957"/>
            <a:ext cx="108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Fabric Design</a:t>
            </a:r>
            <a:endParaRPr lang="en-US" sz="1200" dirty="0">
              <a:latin typeface="Huawei Sans" panose="020C0503030203020204" pitchFamily="34" charset="0"/>
            </a:endParaRPr>
          </a:p>
        </p:txBody>
      </p:sp>
      <p:sp>
        <p:nvSpPr>
          <p:cNvPr id="95" name="燕尾形 94"/>
          <p:cNvSpPr/>
          <p:nvPr/>
        </p:nvSpPr>
        <p:spPr bwMode="gray">
          <a:xfrm>
            <a:off x="10302081" y="114957"/>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Overlay Design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972813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dirty="0">
                <a:solidFill>
                  <a:schemeClr val="bg1">
                    <a:lumMod val="50000"/>
                  </a:schemeClr>
                </a:solidFill>
              </a:rPr>
              <a:t>Fabric and Overlay Network Design</a:t>
            </a:r>
          </a:p>
          <a:p>
            <a:r>
              <a:rPr lang="en-US" altLang="zh-CN" sz="1800" b="1" dirty="0"/>
              <a:t>Admission Control and Free Mobility Design</a:t>
            </a:r>
          </a:p>
          <a:p>
            <a:r>
              <a:rPr lang="en-US" altLang="zh-CN" sz="1800" dirty="0">
                <a:solidFill>
                  <a:schemeClr val="bg1">
                    <a:lumMod val="50000"/>
                  </a:schemeClr>
                </a:solidFill>
              </a:rPr>
              <a:t>WLAN Design</a:t>
            </a:r>
          </a:p>
          <a:p>
            <a:r>
              <a:rPr lang="en-US" altLang="zh-CN" sz="1800" dirty="0">
                <a:solidFill>
                  <a:schemeClr val="bg1">
                    <a:lumMod val="50000"/>
                  </a:schemeClr>
                </a:solidFill>
              </a:rPr>
              <a:t>Egress Network Design</a:t>
            </a:r>
          </a:p>
          <a:p>
            <a:r>
              <a:rPr lang="en-US" altLang="zh-CN" sz="1800" dirty="0">
                <a:solidFill>
                  <a:schemeClr val="bg1">
                    <a:lumMod val="50000"/>
                  </a:schemeClr>
                </a:solidFill>
              </a:rPr>
              <a:t>Network Security and </a:t>
            </a:r>
            <a:r>
              <a:rPr lang="en-US" altLang="zh-CN" sz="1800" dirty="0" err="1">
                <a:solidFill>
                  <a:schemeClr val="bg1">
                    <a:lumMod val="50000"/>
                  </a:schemeClr>
                </a:solidFill>
              </a:rPr>
              <a:t>QoS</a:t>
            </a:r>
            <a:r>
              <a:rPr lang="en-US" altLang="zh-CN" sz="1800" dirty="0">
                <a:solidFill>
                  <a:schemeClr val="bg1">
                    <a:lumMod val="50000"/>
                  </a:schemeClr>
                </a:solidFill>
              </a:rPr>
              <a:t> Design</a:t>
            </a:r>
          </a:p>
          <a:p>
            <a:r>
              <a:rPr lang="en-US" altLang="zh-CN" sz="1800" dirty="0">
                <a:solidFill>
                  <a:schemeClr val="bg1">
                    <a:lumMod val="50000"/>
                  </a:schemeClr>
                </a:solidFill>
              </a:rPr>
              <a:t>O&amp;M </a:t>
            </a:r>
            <a:r>
              <a:rPr lang="en-US" altLang="zh-CN" sz="1800" dirty="0" smtClean="0">
                <a:solidFill>
                  <a:schemeClr val="bg1">
                    <a:lumMod val="50000"/>
                  </a:schemeClr>
                </a:solidFill>
              </a:rPr>
              <a:t>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15664142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User Management Solution Design</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895993"/>
          </a:xfrm>
        </p:spPr>
        <p:txBody>
          <a:bodyPr/>
          <a:lstStyle/>
          <a:p>
            <a:r>
              <a:rPr lang="en-US" sz="1800" smtClean="0"/>
              <a:t>User management solution design involves confirming the user data source server. Typical user data source servers of enterprises include RADIUS, AD, and LDAP servers.</a:t>
            </a:r>
            <a:endParaRPr lang="en-US" altLang="zh-CN" sz="1800" dirty="0">
              <a:sym typeface="Huawei Sans" panose="020C0503030203020204" pitchFamily="34" charset="0"/>
            </a:endParaRPr>
          </a:p>
        </p:txBody>
      </p:sp>
      <p:grpSp>
        <p:nvGrpSpPr>
          <p:cNvPr id="15" name="组合 14"/>
          <p:cNvGrpSpPr/>
          <p:nvPr/>
        </p:nvGrpSpPr>
        <p:grpSpPr bwMode="gray">
          <a:xfrm>
            <a:off x="883772" y="1995650"/>
            <a:ext cx="10555753" cy="4285598"/>
            <a:chOff x="492052" y="1644146"/>
            <a:chExt cx="10555753" cy="4285598"/>
          </a:xfrm>
        </p:grpSpPr>
        <p:sp>
          <p:nvSpPr>
            <p:cNvPr id="12" name="梯形 11"/>
            <p:cNvSpPr/>
            <p:nvPr/>
          </p:nvSpPr>
          <p:spPr bwMode="gray">
            <a:xfrm rot="16200000">
              <a:off x="1148845" y="3331369"/>
              <a:ext cx="4285598" cy="911152"/>
            </a:xfrm>
            <a:prstGeom prst="trapezoid">
              <a:avLst>
                <a:gd name="adj" fmla="val 211160"/>
              </a:avLst>
            </a:prstGeom>
            <a:gradFill>
              <a:gsLst>
                <a:gs pos="0">
                  <a:srgbClr val="DBF3F5"/>
                </a:gs>
                <a:gs pos="100000">
                  <a:schemeClr val="bg1"/>
                </a:gs>
              </a:gsLst>
              <a:lin ang="5400000" scaled="1"/>
            </a:gra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92052" y="3509707"/>
              <a:ext cx="2276983" cy="554478"/>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Confirm the user data source server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3747220" y="175087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latin typeface="Huawei Sans" panose="020C0503030203020204" pitchFamily="34" charset="0"/>
                </a:rPr>
                <a:t>RADIUS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3747220" y="316908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solidFill>
                    <a:schemeClr val="tx1"/>
                  </a:solidFill>
                  <a:latin typeface="Huawei Sans" panose="020C0503030203020204" pitchFamily="34" charset="0"/>
                </a:rPr>
                <a:t>AD </a:t>
              </a:r>
              <a:r>
                <a:rPr lang="en-US" sz="1400" dirty="0" smtClean="0">
                  <a:latin typeface="Huawei Sans" panose="020C0503030203020204" pitchFamily="34" charset="0"/>
                </a:rPr>
                <a:t>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3747220" y="4587297"/>
              <a:ext cx="1560947" cy="1188573"/>
            </a:xfrm>
            <a:prstGeom prst="roundRect">
              <a:avLst>
                <a:gd name="adj" fmla="val 13606"/>
              </a:avLst>
            </a:prstGeom>
            <a:solidFill>
              <a:srgbClr val="DBF3F5"/>
            </a:solidFill>
            <a:ln w="12700" cap="flat" cmpd="sng" algn="ctr">
              <a:solidFill>
                <a:srgbClr val="94DAE2"/>
              </a:solidFill>
              <a:prstDash val="solid"/>
              <a:miter lim="800000"/>
            </a:ln>
            <a:effectLst/>
          </p:spPr>
          <p:txBody>
            <a:bodyPr lIns="0" tIns="0" rIns="0" bIns="0" rtlCol="0" anchor="ctr">
              <a:noAutofit/>
            </a:bodyPr>
            <a:lstStyle/>
            <a:p>
              <a:pPr algn="ctr" fontAlgn="ctr"/>
              <a:r>
                <a:rPr lang="en-US" sz="1400" dirty="0" smtClean="0">
                  <a:solidFill>
                    <a:schemeClr val="tx1"/>
                  </a:solidFill>
                  <a:latin typeface="Huawei Sans" panose="020C0503030203020204" pitchFamily="34" charset="0"/>
                </a:rPr>
                <a:t>LDAP </a:t>
              </a:r>
              <a:r>
                <a:rPr lang="en-US" sz="1400" dirty="0" smtClean="0">
                  <a:latin typeface="Huawei Sans" panose="020C0503030203020204" pitchFamily="34" charset="0"/>
                </a:rPr>
                <a:t>server</a:t>
              </a:r>
              <a:endParaRPr lang="en-US" sz="1400" dirty="0">
                <a:latin typeface="Huawei Sans" panose="020C0503030203020204" pitchFamily="34" charset="0"/>
              </a:endParaRPr>
            </a:p>
          </p:txBody>
        </p:sp>
        <p:sp>
          <p:nvSpPr>
            <p:cNvPr id="8" name="圆角矩形 75"/>
            <p:cNvSpPr/>
            <p:nvPr/>
          </p:nvSpPr>
          <p:spPr bwMode="gray">
            <a:xfrm>
              <a:off x="5384799" y="175087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If an enterprise has no data source server, it is recommended that Huawei iMaster NCE-Campus be used as the data source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384799" y="316908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If an enterprise has used the AD/LDAP server as the user data source server, the enterprise can continue to use the legacy AD/LDAP server. iMaster NCE-Campus can synchronize user data with such a server and finally perform network authorization.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5384799" y="4597147"/>
              <a:ext cx="5663006" cy="1188573"/>
            </a:xfrm>
            <a:prstGeom prst="roundRect">
              <a:avLst>
                <a:gd name="adj" fmla="val 13606"/>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noAutofit/>
            </a:bodyPr>
            <a:lstStyle/>
            <a:p>
              <a:pPr fontAlgn="ctr"/>
              <a:r>
                <a:rPr lang="en-US" sz="1400" dirty="0" smtClean="0">
                  <a:solidFill>
                    <a:schemeClr val="tx1"/>
                  </a:solidFill>
                  <a:latin typeface="Huawei Sans" panose="020C0503030203020204" pitchFamily="34" charset="0"/>
                </a:rPr>
                <a:t>Same principles as the AD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五边形 16"/>
          <p:cNvSpPr/>
          <p:nvPr/>
        </p:nvSpPr>
        <p:spPr bwMode="gray">
          <a:xfrm>
            <a:off x="5199548" y="98481"/>
            <a:ext cx="1589695"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User Management</a:t>
            </a:r>
          </a:p>
        </p:txBody>
      </p:sp>
      <p:sp>
        <p:nvSpPr>
          <p:cNvPr id="18" name="燕尾形 17"/>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User Authentication</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8445759" y="98481"/>
            <a:ext cx="1421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Policy Control</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952506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User Authentication Technology Selection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739177"/>
          </a:xfrm>
        </p:spPr>
        <p:txBody>
          <a:bodyPr/>
          <a:lstStyle/>
          <a:p>
            <a:r>
              <a:rPr lang="en-US" sz="1600" dirty="0" smtClean="0"/>
              <a:t>Common authentication technologies include 802.1X, MAC address, and Portal authentication. The following table compares these authentication methods.</a:t>
            </a:r>
            <a:endParaRPr lang="en-US" altLang="zh-CN" sz="1600" dirty="0">
              <a:sym typeface="Huawei Sans" panose="020C0503030203020204" pitchFamily="34" charset="0"/>
            </a:endParaRPr>
          </a:p>
        </p:txBody>
      </p:sp>
      <p:graphicFrame>
        <p:nvGraphicFramePr>
          <p:cNvPr id="14" name="表格 13"/>
          <p:cNvGraphicFramePr>
            <a:graphicFrameLocks noGrp="1"/>
          </p:cNvGraphicFramePr>
          <p:nvPr>
            <p:extLst/>
          </p:nvPr>
        </p:nvGraphicFramePr>
        <p:xfrm>
          <a:off x="870858" y="1809797"/>
          <a:ext cx="10878230" cy="1950720"/>
        </p:xfrm>
        <a:graphic>
          <a:graphicData uri="http://schemas.openxmlformats.org/drawingml/2006/table">
            <a:tbl>
              <a:tblPr/>
              <a:tblGrid>
                <a:gridCol w="1948874"/>
                <a:gridCol w="2930985"/>
                <a:gridCol w="2973336"/>
                <a:gridCol w="3025035"/>
              </a:tblGrid>
              <a:tr h="203404">
                <a:tc>
                  <a:txBody>
                    <a:bodyPr/>
                    <a:lstStyle/>
                    <a:p>
                      <a:pPr algn="ctr" fontAlgn="ctr"/>
                      <a:r>
                        <a:rPr lang="en-US" sz="1400" b="1" dirty="0" smtClean="0">
                          <a:solidFill>
                            <a:srgbClr val="000000"/>
                          </a:solidFill>
                          <a:latin typeface="Huawei Sans" panose="020C0503030203020204" pitchFamily="34" charset="0"/>
                        </a:rPr>
                        <a:t>Item</a:t>
                      </a:r>
                      <a:endParaRPr lang="en-US" altLang="zh-CN" sz="2000" b="1"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802.1X Authentication</a:t>
                      </a:r>
                      <a:endParaRPr lang="en-US" altLang="zh-CN" sz="1800" b="1" dirty="0">
                        <a:solidFill>
                          <a:srgbClr val="000000"/>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MAC Address Authentication</a:t>
                      </a:r>
                      <a:endParaRPr lang="en-US" altLang="zh-CN" sz="1800" b="1" dirty="0">
                        <a:solidFill>
                          <a:srgbClr val="000000"/>
                        </a:solidFill>
                        <a:effectLst/>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1" dirty="0" smtClean="0">
                          <a:solidFill>
                            <a:srgbClr val="000000"/>
                          </a:solidFill>
                          <a:latin typeface="Huawei Sans" panose="020C0503030203020204" pitchFamily="34" charset="0"/>
                        </a:rPr>
                        <a:t>Portal Authentication</a:t>
                      </a:r>
                      <a:endParaRPr lang="en-US" altLang="zh-CN" sz="1800" b="1"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93662">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Client required or not</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Required</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Not required</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Not required</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193662">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Advantage</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High security</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No need to install a client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Flexible deployment</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305107">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Disadvantage</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Inflexible deployment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MAC addresses need to be registered, complicating management</a:t>
                      </a:r>
                      <a:endParaRPr lang="en-US" altLang="zh-CN" sz="1800" dirty="0">
                        <a:solidFill>
                          <a:srgbClr val="000000"/>
                        </a:solidFill>
                        <a:effectLst/>
                        <a:latin typeface="Huawei Sans" panose="020C0503030203020204" pitchFamily="34" charset="0"/>
                        <a:ea typeface="+mn-ea"/>
                      </a:endParaRPr>
                    </a:p>
                  </a:txBody>
                  <a:tcPr anchor="ct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Low security</a:t>
                      </a:r>
                      <a:endParaRPr lang="en-US" altLang="zh-CN" sz="1800" dirty="0">
                        <a:solidFill>
                          <a:srgbClr val="000000"/>
                        </a:solidFill>
                        <a:effectLst/>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tcPr>
                </a:tc>
              </a:tr>
              <a:tr h="427149">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b="0" dirty="0" smtClean="0">
                          <a:solidFill>
                            <a:srgbClr val="000000"/>
                          </a:solidFill>
                          <a:latin typeface="Huawei Sans" panose="020C0503030203020204" pitchFamily="34" charset="0"/>
                        </a:rPr>
                        <a:t>Application scenario</a:t>
                      </a:r>
                      <a:endParaRPr lang="en-US" altLang="zh-CN" sz="1800" dirty="0">
                        <a:solidFill>
                          <a:srgbClr val="000000"/>
                        </a:solidFill>
                        <a:effectLst/>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000000"/>
                          </a:solidFill>
                          <a:latin typeface="Huawei Sans" panose="020C0503030203020204" pitchFamily="34" charset="0"/>
                        </a:rPr>
                        <a:t>Network authentication of office users with high security requirements</a:t>
                      </a:r>
                      <a:endParaRPr lang="en-US" altLang="zh-CN" sz="2400" kern="1200" dirty="0">
                        <a:solidFill>
                          <a:srgbClr val="000000"/>
                        </a:solidFill>
                        <a:effectLst/>
                        <a:latin typeface="Huawei Sans" panose="020C0503030203020204" pitchFamily="34" charset="0"/>
                        <a:ea typeface="方正兰亭黑简体"/>
                        <a:cs typeface="Arial"/>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r>
                        <a:rPr lang="en-US" sz="1200" dirty="0" smtClean="0">
                          <a:solidFill>
                            <a:srgbClr val="000000"/>
                          </a:solidFill>
                          <a:latin typeface="Huawei Sans" panose="020C0503030203020204" pitchFamily="34" charset="0"/>
                        </a:rPr>
                        <a:t>Access authentication of dumb terminals such as printers and fax machines</a:t>
                      </a:r>
                      <a:endParaRPr lang="en-US" altLang="zh-CN" sz="1800" dirty="0">
                        <a:solidFill>
                          <a:srgbClr val="000000"/>
                        </a:solidFill>
                        <a:effectLst/>
                        <a:latin typeface="Huawei Sans" panose="020C0503030203020204" pitchFamily="34" charset="0"/>
                        <a:ea typeface="+mn-ea"/>
                      </a:endParaRPr>
                    </a:p>
                  </a:txBody>
                  <a:tcPr anchor="ctr">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Arial"/>
                          <a:ea typeface="方正兰亭黑简体"/>
                          <a:cs typeface="Arial"/>
                        </a:defRPr>
                      </a:lvl1pPr>
                      <a:lvl2pPr marL="457017" algn="l" defTabSz="914034" rtl="0" eaLnBrk="1" latinLnBrk="0" hangingPunct="1">
                        <a:defRPr sz="1799" kern="1200">
                          <a:solidFill>
                            <a:schemeClr val="tx1"/>
                          </a:solidFill>
                          <a:latin typeface="Arial"/>
                          <a:ea typeface="方正兰亭黑简体"/>
                          <a:cs typeface="Arial"/>
                        </a:defRPr>
                      </a:lvl2pPr>
                      <a:lvl3pPr marL="914034" algn="l" defTabSz="914034" rtl="0" eaLnBrk="1" latinLnBrk="0" hangingPunct="1">
                        <a:defRPr sz="1799" kern="1200">
                          <a:solidFill>
                            <a:schemeClr val="tx1"/>
                          </a:solidFill>
                          <a:latin typeface="Arial"/>
                          <a:ea typeface="方正兰亭黑简体"/>
                          <a:cs typeface="Arial"/>
                        </a:defRPr>
                      </a:lvl3pPr>
                      <a:lvl4pPr marL="1371051" algn="l" defTabSz="914034" rtl="0" eaLnBrk="1" latinLnBrk="0" hangingPunct="1">
                        <a:defRPr sz="1799" kern="1200">
                          <a:solidFill>
                            <a:schemeClr val="tx1"/>
                          </a:solidFill>
                          <a:latin typeface="Arial"/>
                          <a:ea typeface="方正兰亭黑简体"/>
                          <a:cs typeface="Arial"/>
                        </a:defRPr>
                      </a:lvl4pPr>
                      <a:lvl5pPr marL="1828068" algn="l" defTabSz="914034" rtl="0" eaLnBrk="1" latinLnBrk="0" hangingPunct="1">
                        <a:defRPr sz="1799" kern="1200">
                          <a:solidFill>
                            <a:schemeClr val="tx1"/>
                          </a:solidFill>
                          <a:latin typeface="Arial"/>
                          <a:ea typeface="方正兰亭黑简体"/>
                          <a:cs typeface="Arial"/>
                        </a:defRPr>
                      </a:lvl5pPr>
                      <a:lvl6pPr marL="2285086" algn="l" defTabSz="914034" rtl="0" eaLnBrk="1" latinLnBrk="0" hangingPunct="1">
                        <a:defRPr sz="1799" kern="1200">
                          <a:solidFill>
                            <a:schemeClr val="tx1"/>
                          </a:solidFill>
                          <a:latin typeface="Arial"/>
                          <a:ea typeface="方正兰亭黑简体"/>
                          <a:cs typeface="Arial"/>
                        </a:defRPr>
                      </a:lvl6pPr>
                      <a:lvl7pPr marL="2742103" algn="l" defTabSz="914034" rtl="0" eaLnBrk="1" latinLnBrk="0" hangingPunct="1">
                        <a:defRPr sz="1799" kern="1200">
                          <a:solidFill>
                            <a:schemeClr val="tx1"/>
                          </a:solidFill>
                          <a:latin typeface="Arial"/>
                          <a:ea typeface="方正兰亭黑简体"/>
                          <a:cs typeface="Arial"/>
                        </a:defRPr>
                      </a:lvl7pPr>
                      <a:lvl8pPr marL="3199120" algn="l" defTabSz="914034" rtl="0" eaLnBrk="1" latinLnBrk="0" hangingPunct="1">
                        <a:defRPr sz="1799" kern="1200">
                          <a:solidFill>
                            <a:schemeClr val="tx1"/>
                          </a:solidFill>
                          <a:latin typeface="Arial"/>
                          <a:ea typeface="方正兰亭黑简体"/>
                          <a:cs typeface="Arial"/>
                        </a:defRPr>
                      </a:lvl8pPr>
                      <a:lvl9pPr marL="3656137" algn="l" defTabSz="914034" rtl="0" eaLnBrk="1" latinLnBrk="0" hangingPunct="1">
                        <a:defRPr sz="1799" kern="1200">
                          <a:solidFill>
                            <a:schemeClr val="tx1"/>
                          </a:solidFill>
                          <a:latin typeface="Arial"/>
                          <a:ea typeface="方正兰亭黑简体"/>
                          <a:cs typeface="Arial"/>
                        </a:defRPr>
                      </a:lvl9pPr>
                    </a:lstStyle>
                    <a:p>
                      <a:pPr algn="ctr" fontAlgn="ctr">
                        <a:lnSpc>
                          <a:spcPct val="100000"/>
                        </a:lnSpc>
                        <a:spcAft>
                          <a:spcPts val="0"/>
                        </a:spcAft>
                      </a:pPr>
                      <a:r>
                        <a:rPr lang="en-US" sz="1200" dirty="0" smtClean="0">
                          <a:solidFill>
                            <a:srgbClr val="000000"/>
                          </a:solidFill>
                          <a:latin typeface="Huawei Sans" panose="020C0503030203020204" pitchFamily="34" charset="0"/>
                        </a:rPr>
                        <a:t>Network authentication of guests who move frequently and use different types of terminals</a:t>
                      </a:r>
                      <a:endParaRPr lang="en-US" altLang="zh-CN" sz="2400" kern="1200" dirty="0">
                        <a:solidFill>
                          <a:srgbClr val="000000"/>
                        </a:solidFill>
                        <a:effectLst/>
                        <a:latin typeface="Huawei Sans" panose="020C0503030203020204" pitchFamily="34" charset="0"/>
                        <a:ea typeface="方正兰亭黑简体"/>
                        <a:cs typeface="Arial"/>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1" name="文本占位符 2"/>
          <p:cNvSpPr txBox="1">
            <a:spLocks/>
          </p:cNvSpPr>
          <p:nvPr/>
        </p:nvSpPr>
        <p:spPr bwMode="auto">
          <a:xfrm>
            <a:off x="455612" y="3812139"/>
            <a:ext cx="11293476" cy="238863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smtClean="0"/>
              <a:t>On large- and medium-sized campus networks, 802.1X authentication is recommended for employees, Portal authentication for guests, and MAC address authentication for dumb terminals.</a:t>
            </a:r>
          </a:p>
          <a:p>
            <a:pPr>
              <a:lnSpc>
                <a:spcPct val="130000"/>
              </a:lnSpc>
            </a:pPr>
            <a:r>
              <a:rPr lang="en-US" sz="1400" dirty="0" smtClean="0"/>
              <a:t>If a customer wants to use more than one authentication method on the same access point, a combination of authentication methods (hybrid authentication) can be used. After hybrid authentication is configured, terminals can access the network after passing any authentication in the combination. This mode is applicable to scenarios where one port provides access for multiple types of users. For example, if a PC is connected upstream to an IP phone, you can configure hybrid authentication (MAC address authentication + 802.1X authentication). In this way, the IP phone uses MAC address authentication, and the PC uses 802.1X authentication.</a:t>
            </a:r>
            <a:endParaRPr lang="en-US" altLang="zh-CN" sz="1400" dirty="0">
              <a:sym typeface="Huawei Sans" panose="020C0503030203020204" pitchFamily="34" charset="0"/>
            </a:endParaRPr>
          </a:p>
        </p:txBody>
      </p:sp>
      <p:sp>
        <p:nvSpPr>
          <p:cNvPr id="10" name="五边形 9"/>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12" name="燕尾形 11"/>
          <p:cNvSpPr/>
          <p:nvPr/>
        </p:nvSpPr>
        <p:spPr bwMode="gray">
          <a:xfrm>
            <a:off x="6705568" y="98481"/>
            <a:ext cx="182386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User Authentication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3" name="燕尾形 12"/>
          <p:cNvSpPr/>
          <p:nvPr/>
        </p:nvSpPr>
        <p:spPr bwMode="gray">
          <a:xfrm>
            <a:off x="8445759" y="98481"/>
            <a:ext cx="1421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Policy Control</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065125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smtClean="0"/>
              <a:t>Association Between Authenticated Users and VNs</a:t>
            </a:r>
            <a:endParaRPr lang="en-US" altLang="zh-CN" dirty="0">
              <a:sym typeface="Huawei Sans" panose="020C0503030203020204" pitchFamily="34" charset="0"/>
            </a:endParaRPr>
          </a:p>
        </p:txBody>
      </p:sp>
      <p:sp>
        <p:nvSpPr>
          <p:cNvPr id="5" name="圆角矩形 75"/>
          <p:cNvSpPr/>
          <p:nvPr/>
        </p:nvSpPr>
        <p:spPr bwMode="gray">
          <a:xfrm>
            <a:off x="466407" y="974505"/>
            <a:ext cx="5607579"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1. Create VNs on iMaster NCE-Campus.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66407" y="1609774"/>
            <a:ext cx="5607579"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158653" y="974505"/>
            <a:ext cx="5574242" cy="56357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2. Authenticated users obtain authorized VLANs and are then associated with VNs based on the VLANs.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158653" y="1609774"/>
            <a:ext cx="5574242" cy="4512646"/>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文本框 1"/>
          <p:cNvSpPr txBox="1"/>
          <p:nvPr/>
        </p:nvSpPr>
        <p:spPr bwMode="gray">
          <a:xfrm>
            <a:off x="547921" y="1798895"/>
            <a:ext cx="5084942" cy="681533"/>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creates VNs and specifies the IP network segments and VLANs for the VNs.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47921" y="4162290"/>
            <a:ext cx="5598053" cy="1938992"/>
          </a:xfrm>
          <a:prstGeom prst="rect">
            <a:avLst/>
          </a:prstGeom>
          <a:noFill/>
        </p:spPr>
        <p:txBody>
          <a:bodyPr wrap="square" rtlCol="0">
            <a:noAutofit/>
          </a:bodyPr>
          <a:lstStyle/>
          <a:p>
            <a:pPr fontAlgn="ctr">
              <a:lnSpc>
                <a:spcPts val="2400"/>
              </a:lnSpc>
            </a:pPr>
            <a:r>
              <a:rPr lang="en-US" sz="1600" dirty="0" smtClean="0">
                <a:latin typeface="Huawei Sans" panose="020C0503030203020204" pitchFamily="34" charset="0"/>
              </a:rPr>
              <a:t>The administrator configures user authentication rules, authorization results, and authorization rules, so that users can obtain corresponding VLANs after being authenticated. For example, the administrator configures user </a:t>
            </a:r>
            <a:r>
              <a:rPr lang="en-US" sz="1600" b="1" dirty="0" smtClean="0">
                <a:latin typeface="Huawei Sans" panose="020C0503030203020204" pitchFamily="34" charset="0"/>
              </a:rPr>
              <a:t>test</a:t>
            </a:r>
            <a:r>
              <a:rPr lang="en-US" sz="1600" dirty="0" smtClean="0">
                <a:latin typeface="Huawei Sans" panose="020C0503030203020204" pitchFamily="34" charset="0"/>
              </a:rPr>
              <a:t> to obtain the authorized VLAN 10 after passing 802.1X authentication.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974258" y="2943155"/>
            <a:ext cx="2183550" cy="1122387"/>
          </a:xfrm>
          <a:prstGeom prst="roundRect">
            <a:avLst>
              <a:gd name="adj" fmla="val 5930"/>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OA VN</a:t>
            </a:r>
          </a:p>
          <a:p>
            <a:pPr fontAlgn="ctr">
              <a:lnSpc>
                <a:spcPts val="1800"/>
              </a:lnSpc>
            </a:pPr>
            <a:r>
              <a:rPr lang="en-US" sz="1400" dirty="0" smtClean="0">
                <a:solidFill>
                  <a:schemeClr val="tx1"/>
                </a:solidFill>
                <a:latin typeface="Huawei Sans" panose="020C0503030203020204" pitchFamily="34" charset="0"/>
              </a:rPr>
              <a:t>VLAN 10: 10.1.10.0/24</a:t>
            </a:r>
          </a:p>
          <a:p>
            <a:pPr fontAlgn="ctr">
              <a:lnSpc>
                <a:spcPts val="1800"/>
              </a:lnSpc>
            </a:pPr>
            <a:r>
              <a:rPr lang="en-US" sz="1400" dirty="0" smtClean="0">
                <a:solidFill>
                  <a:schemeClr val="tx1"/>
                </a:solidFill>
                <a:latin typeface="Huawei Sans" panose="020C0503030203020204" pitchFamily="34" charset="0"/>
              </a:rPr>
              <a:t>VLAN 20: 10.1.20.0/24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3289304" y="2943155"/>
            <a:ext cx="2183550" cy="1122387"/>
          </a:xfrm>
          <a:prstGeom prst="roundRect">
            <a:avLst>
              <a:gd name="adj" fmla="val 5930"/>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ctr">
              <a:lnSpc>
                <a:spcPts val="1800"/>
              </a:lnSpc>
            </a:pPr>
            <a:r>
              <a:rPr lang="en-US" sz="1400" b="1" dirty="0" smtClean="0">
                <a:solidFill>
                  <a:schemeClr val="tx1"/>
                </a:solidFill>
                <a:latin typeface="Huawei Sans" panose="020C0503030203020204" pitchFamily="34" charset="0"/>
              </a:rPr>
              <a:t>R&amp;D VN</a:t>
            </a:r>
          </a:p>
          <a:p>
            <a:pPr fontAlgn="ctr">
              <a:lnSpc>
                <a:spcPts val="1800"/>
              </a:lnSpc>
            </a:pPr>
            <a:r>
              <a:rPr lang="en-US" sz="1400" dirty="0" smtClean="0">
                <a:solidFill>
                  <a:schemeClr val="tx1"/>
                </a:solidFill>
                <a:latin typeface="Huawei Sans" panose="020C0503030203020204" pitchFamily="34" charset="0"/>
              </a:rPr>
              <a:t>VLAN 30: 10.1.30.0/24</a:t>
            </a:r>
          </a:p>
          <a:p>
            <a:pPr fontAlgn="ctr">
              <a:lnSpc>
                <a:spcPts val="1800"/>
              </a:lnSpc>
            </a:pPr>
            <a:r>
              <a:rPr lang="en-US" sz="1400" dirty="0" smtClean="0">
                <a:solidFill>
                  <a:schemeClr val="tx1"/>
                </a:solidFill>
                <a:latin typeface="Huawei Sans" panose="020C0503030203020204" pitchFamily="34" charset="0"/>
              </a:rPr>
              <a:t>VLAN 40: 10.1.40.0/24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59"/>
          <p:cNvSpPr/>
          <p:nvPr/>
        </p:nvSpPr>
        <p:spPr bwMode="gray">
          <a:xfrm flipH="1">
            <a:off x="6733796" y="2298812"/>
            <a:ext cx="4457294" cy="24110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87" descr="汇聚交换机.png"/>
          <p:cNvPicPr>
            <a:picLocks noChangeAspect="1"/>
          </p:cNvPicPr>
          <p:nvPr/>
        </p:nvPicPr>
        <p:blipFill>
          <a:blip r:embed="rId3"/>
          <a:stretch>
            <a:fillRect/>
          </a:stretch>
        </p:blipFill>
        <p:spPr bwMode="gray">
          <a:xfrm>
            <a:off x="7356844" y="4504184"/>
            <a:ext cx="502820" cy="411400"/>
          </a:xfrm>
          <a:prstGeom prst="rect">
            <a:avLst/>
          </a:prstGeom>
        </p:spPr>
      </p:pic>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544464" y="2227114"/>
            <a:ext cx="1046768" cy="595041"/>
          </a:xfrm>
          <a:prstGeom prst="rect">
            <a:avLst/>
          </a:prstGeom>
        </p:spPr>
      </p:pic>
      <p:pic>
        <p:nvPicPr>
          <p:cNvPr id="42"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7385501" y="5347927"/>
            <a:ext cx="445506" cy="342149"/>
          </a:xfrm>
          <a:prstGeom prst="rect">
            <a:avLst/>
          </a:prstGeom>
        </p:spPr>
      </p:pic>
      <p:cxnSp>
        <p:nvCxnSpPr>
          <p:cNvPr id="43" name="直接箭头连接符 42"/>
          <p:cNvCxnSpPr/>
          <p:nvPr/>
        </p:nvCxnSpPr>
        <p:spPr bwMode="gray">
          <a:xfrm flipV="1">
            <a:off x="7608254" y="4968827"/>
            <a:ext cx="0" cy="379100"/>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bwMode="gray">
          <a:xfrm>
            <a:off x="7786459" y="5017177"/>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8033702" y="4929351"/>
            <a:ext cx="2349818" cy="417654"/>
          </a:xfrm>
          <a:prstGeom prst="rect">
            <a:avLst/>
          </a:prstGeom>
          <a:noFill/>
        </p:spPr>
        <p:txBody>
          <a:bodyPr wrap="square" rtlCol="0" anchor="ctr">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attempts to access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flipV="1">
            <a:off x="7608254" y="2943155"/>
            <a:ext cx="1936210" cy="1422639"/>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7096196" y="3346697"/>
            <a:ext cx="1580382" cy="954107"/>
          </a:xfrm>
          <a:prstGeom prst="rect">
            <a:avLst/>
          </a:prstGeom>
          <a:noFill/>
        </p:spPr>
        <p:txBody>
          <a:bodyPr wrap="square" rtlCol="0">
            <a:noAutofit/>
          </a:bodyPr>
          <a:lstStyle/>
          <a:p>
            <a:pPr algn="ctr" fontAlgn="ctr"/>
            <a:r>
              <a:rPr lang="en-US" sz="1200" dirty="0" smtClean="0">
                <a:latin typeface="Huawei Sans" panose="020C0503030203020204" pitchFamily="34" charset="0"/>
              </a:rPr>
              <a:t>Send an authentication request.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V="1">
            <a:off x="7895826" y="2943155"/>
            <a:ext cx="1936210" cy="1422639"/>
          </a:xfrm>
          <a:prstGeom prst="straightConnector1">
            <a:avLst/>
          </a:prstGeom>
          <a:ln w="38100">
            <a:solidFill>
              <a:srgbClr val="56C4D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9231527" y="3357304"/>
            <a:ext cx="2044230" cy="1169551"/>
          </a:xfrm>
          <a:prstGeom prst="rect">
            <a:avLst/>
          </a:prstGeom>
          <a:noFill/>
        </p:spPr>
        <p:txBody>
          <a:bodyPr wrap="square" rtlCol="0">
            <a:noAutofit/>
          </a:bodyPr>
          <a:lstStyle/>
          <a:p>
            <a:pPr fontAlgn="ctr"/>
            <a:r>
              <a:rPr lang="en-US" sz="1200" dirty="0" smtClean="0">
                <a:latin typeface="Huawei Sans" panose="020C0503030203020204" pitchFamily="34" charset="0"/>
              </a:rPr>
              <a:t>Issue the authorization result (VLAN 10) after successful user authentication.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7844585" y="3103943"/>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bwMode="gray">
          <a:xfrm>
            <a:off x="9795874" y="3074398"/>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9345369" y="5476120"/>
            <a:ext cx="252000" cy="252000"/>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9600707" y="5391076"/>
            <a:ext cx="1680279" cy="738664"/>
          </a:xfrm>
          <a:prstGeom prst="rect">
            <a:avLst/>
          </a:prstGeom>
          <a:noFill/>
        </p:spPr>
        <p:txBody>
          <a:bodyPr wrap="square" rtlCol="0">
            <a:noAutofit/>
          </a:bodyPr>
          <a:lstStyle/>
          <a:p>
            <a:pPr fontAlgn="ctr"/>
            <a:r>
              <a:rPr lang="en-US" sz="1200" dirty="0" smtClean="0">
                <a:latin typeface="Huawei Sans" panose="020C0503030203020204" pitchFamily="34" charset="0"/>
              </a:rPr>
              <a:t>User </a:t>
            </a:r>
            <a:r>
              <a:rPr lang="en-US" sz="1200" b="1" dirty="0" smtClean="0">
                <a:latin typeface="Huawei Sans" panose="020C0503030203020204" pitchFamily="34" charset="0"/>
              </a:rPr>
              <a:t>Test</a:t>
            </a:r>
            <a:r>
              <a:rPr lang="en-US" sz="1200" dirty="0" smtClean="0">
                <a:latin typeface="Huawei Sans" panose="020C0503030203020204" pitchFamily="34" charset="0"/>
              </a:rPr>
              <a:t> accesses the OA VN.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7358223" y="5648807"/>
            <a:ext cx="485463"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test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五边形 30"/>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36" name="燕尾形 35"/>
          <p:cNvSpPr/>
          <p:nvPr/>
        </p:nvSpPr>
        <p:spPr bwMode="gray">
          <a:xfrm>
            <a:off x="6705568" y="98481"/>
            <a:ext cx="182386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User Authentication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7" name="燕尾形 36"/>
          <p:cNvSpPr/>
          <p:nvPr/>
        </p:nvSpPr>
        <p:spPr bwMode="gray">
          <a:xfrm>
            <a:off x="8445759" y="98481"/>
            <a:ext cx="1421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Policy Control</a:t>
            </a:r>
            <a:endParaRPr lang="en-US" altLang="zh-CN" sz="1200" dirty="0">
              <a:latin typeface="Huawei Sans" panose="020C0503030203020204" pitchFamily="34" charset="0"/>
              <a:sym typeface="Huawei Sans" panose="020C0503030203020204" pitchFamily="34" charset="0"/>
            </a:endParaRPr>
          </a:p>
        </p:txBody>
      </p:sp>
      <p:sp>
        <p:nvSpPr>
          <p:cNvPr id="38" name="燕尾形 37"/>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9628655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gray">
          <a:xfrm>
            <a:off x="493973" y="2769068"/>
            <a:ext cx="3327400" cy="2649231"/>
          </a:xfrm>
          <a:prstGeom prst="roundRect">
            <a:avLst>
              <a:gd name="adj" fmla="val 2483"/>
            </a:avLst>
          </a:prstGeom>
          <a:solidFill>
            <a:schemeClr val="bg1">
              <a:lumMod val="9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3900582" y="2769068"/>
            <a:ext cx="3327400" cy="2649231"/>
          </a:xfrm>
          <a:prstGeom prst="roundRect">
            <a:avLst>
              <a:gd name="adj" fmla="val 2483"/>
            </a:avLst>
          </a:prstGeom>
          <a:solidFill>
            <a:schemeClr val="bg1">
              <a:lumMod val="9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03072" y="3128639"/>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803072" y="3874649"/>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803072" y="4687588"/>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bwMode="gray">
          <a:xfrm>
            <a:off x="4031303" y="3462875"/>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4031303" y="4375034"/>
            <a:ext cx="1059208" cy="395102"/>
          </a:xfrm>
          <a:prstGeom prst="roundRect">
            <a:avLst>
              <a:gd name="adj" fmla="val 2483"/>
            </a:avLst>
          </a:prstGeom>
          <a:solidFill>
            <a:schemeClr val="bg1"/>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44" tIns="34272" rIns="68544" bIns="34272" numCol="1" spcCol="0" rtlCol="0" fromWordArt="0" anchor="ctr" anchorCtr="0" forceAA="0" compatLnSpc="1">
            <a:noAutofit/>
          </a:bodyPr>
          <a:lstStyle/>
          <a:p>
            <a:pPr algn="ctr" fontAlgn="ctr"/>
            <a:endParaRPr lang="en-US" altLang="zh-CN" sz="14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Multi-Level Design for Access Policies</a:t>
            </a:r>
            <a:endParaRPr lang="en-US" altLang="zh-CN" dirty="0">
              <a:sym typeface="Huawei Sans" panose="020C0503030203020204" pitchFamily="34" charset="0"/>
            </a:endParaRPr>
          </a:p>
        </p:txBody>
      </p:sp>
      <p:sp>
        <p:nvSpPr>
          <p:cNvPr id="132" name="文本占位符 131"/>
          <p:cNvSpPr>
            <a:spLocks noGrp="1"/>
          </p:cNvSpPr>
          <p:nvPr>
            <p:ph type="body" sz="quarter" idx="10"/>
          </p:nvPr>
        </p:nvSpPr>
        <p:spPr bwMode="gray">
          <a:xfrm>
            <a:off x="7180632" y="1240324"/>
            <a:ext cx="4568456" cy="4687231"/>
          </a:xfrm>
        </p:spPr>
        <p:txBody>
          <a:bodyPr/>
          <a:lstStyle/>
          <a:p>
            <a:r>
              <a:rPr lang="en-US" sz="1600" dirty="0" smtClean="0"/>
              <a:t>Network access policies can be logically divided into two levels:</a:t>
            </a:r>
          </a:p>
          <a:p>
            <a:pPr lvl="1"/>
            <a:r>
              <a:rPr lang="en-US" sz="1400" dirty="0" smtClean="0"/>
              <a:t>VN-level access policy: By default, VNs cannot communicate with each other, and service data of each VN is isolated. The </a:t>
            </a:r>
            <a:r>
              <a:rPr lang="en-US" sz="1400" dirty="0" err="1" smtClean="0"/>
              <a:t>CloudCampus</a:t>
            </a:r>
            <a:r>
              <a:rPr lang="en-US" sz="1400" dirty="0" smtClean="0"/>
              <a:t> Solution enables VNs to communicate within a fabric or through an external network.</a:t>
            </a:r>
          </a:p>
          <a:p>
            <a:pPr lvl="1"/>
            <a:r>
              <a:rPr lang="en-US" sz="1400" dirty="0" smtClean="0"/>
              <a:t>Security group-level access policy: Users and network resources are divided into different security groups for efficient management and control of inter-group traffic. The free mobility policy enforcement point executes inter-group access policies.</a:t>
            </a:r>
            <a:endParaRPr lang="en-US" sz="1400" dirty="0"/>
          </a:p>
        </p:txBody>
      </p:sp>
      <p:sp>
        <p:nvSpPr>
          <p:cNvPr id="3" name="任意多边形 2"/>
          <p:cNvSpPr/>
          <p:nvPr/>
        </p:nvSpPr>
        <p:spPr bwMode="gray">
          <a:xfrm>
            <a:off x="2879124" y="1553575"/>
            <a:ext cx="2042916" cy="110639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86" descr="核心交换机.png"/>
          <p:cNvPicPr>
            <a:picLocks noChangeAspect="1"/>
          </p:cNvPicPr>
          <p:nvPr/>
        </p:nvPicPr>
        <p:blipFill>
          <a:blip r:embed="rId3"/>
          <a:stretch>
            <a:fillRect/>
          </a:stretch>
        </p:blipFill>
        <p:spPr bwMode="gray">
          <a:xfrm>
            <a:off x="3719075" y="1585261"/>
            <a:ext cx="312212" cy="255448"/>
          </a:xfrm>
          <a:prstGeom prst="rect">
            <a:avLst/>
          </a:prstGeom>
        </p:spPr>
      </p:pic>
      <p:pic>
        <p:nvPicPr>
          <p:cNvPr id="5" name="图片 87" descr="汇聚交换机.png"/>
          <p:cNvPicPr>
            <a:picLocks noChangeAspect="1"/>
          </p:cNvPicPr>
          <p:nvPr/>
        </p:nvPicPr>
        <p:blipFill>
          <a:blip r:embed="rId4"/>
          <a:stretch>
            <a:fillRect/>
          </a:stretch>
        </p:blipFill>
        <p:spPr bwMode="gray">
          <a:xfrm>
            <a:off x="2791029" y="2222981"/>
            <a:ext cx="312212" cy="255448"/>
          </a:xfrm>
          <a:prstGeom prst="rect">
            <a:avLst/>
          </a:prstGeom>
        </p:spPr>
      </p:pic>
      <p:pic>
        <p:nvPicPr>
          <p:cNvPr id="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69930" y="1609118"/>
            <a:ext cx="304816" cy="249395"/>
          </a:xfrm>
          <a:prstGeom prst="rect">
            <a:avLst/>
          </a:prstGeom>
        </p:spPr>
      </p:pic>
      <p:pic>
        <p:nvPicPr>
          <p:cNvPr id="7" name="图片 87" descr="汇聚交换机.png"/>
          <p:cNvPicPr>
            <a:picLocks noChangeAspect="1"/>
          </p:cNvPicPr>
          <p:nvPr/>
        </p:nvPicPr>
        <p:blipFill>
          <a:blip r:embed="rId4"/>
          <a:stretch>
            <a:fillRect/>
          </a:stretch>
        </p:blipFill>
        <p:spPr bwMode="gray">
          <a:xfrm>
            <a:off x="4698172" y="2222981"/>
            <a:ext cx="312212" cy="255448"/>
          </a:xfrm>
          <a:prstGeom prst="rect">
            <a:avLst/>
          </a:prstGeom>
        </p:spPr>
      </p:pic>
      <p:sp>
        <p:nvSpPr>
          <p:cNvPr id="8" name="文本框 7"/>
          <p:cNvSpPr txBox="1"/>
          <p:nvPr/>
        </p:nvSpPr>
        <p:spPr bwMode="gray">
          <a:xfrm>
            <a:off x="3491504" y="1999380"/>
            <a:ext cx="1276355" cy="366126"/>
          </a:xfrm>
          <a:prstGeom prst="rect">
            <a:avLst/>
          </a:prstGeom>
          <a:noFill/>
        </p:spPr>
        <p:txBody>
          <a:bodyPr wrap="square" rtlCol="0">
            <a:noAutofit/>
          </a:bodyPr>
          <a:lstStyle/>
          <a:p>
            <a:pPr fontAlgn="ctr"/>
            <a:r>
              <a:rPr lang="en-US" sz="1600" dirty="0" smtClean="0">
                <a:solidFill>
                  <a:srgbClr val="30B5C5"/>
                </a:solidFill>
                <a:latin typeface="Huawei Sans" panose="020C0503030203020204" pitchFamily="34" charset="0"/>
              </a:rPr>
              <a:t>Fabric</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p:cNvPicPr>
            <a:picLocks noChangeAspect="1"/>
          </p:cNvPicPr>
          <p:nvPr/>
        </p:nvPicPr>
        <p:blipFill>
          <a:blip r:embed="rId6"/>
          <a:stretch>
            <a:fillRect/>
          </a:stretch>
        </p:blipFill>
        <p:spPr bwMode="gray">
          <a:xfrm>
            <a:off x="945682" y="3196375"/>
            <a:ext cx="184741" cy="259631"/>
          </a:xfrm>
          <a:prstGeom prst="rect">
            <a:avLst/>
          </a:prstGeom>
        </p:spPr>
      </p:pic>
      <p:pic>
        <p:nvPicPr>
          <p:cNvPr id="12" name="图片 11"/>
          <p:cNvPicPr>
            <a:picLocks noChangeAspect="1"/>
          </p:cNvPicPr>
          <p:nvPr/>
        </p:nvPicPr>
        <p:blipFill>
          <a:blip r:embed="rId6"/>
          <a:stretch>
            <a:fillRect/>
          </a:stretch>
        </p:blipFill>
        <p:spPr bwMode="gray">
          <a:xfrm>
            <a:off x="1534931" y="3196375"/>
            <a:ext cx="184741" cy="259631"/>
          </a:xfrm>
          <a:prstGeom prst="rect">
            <a:avLst/>
          </a:prstGeom>
        </p:spPr>
      </p:pic>
      <p:grpSp>
        <p:nvGrpSpPr>
          <p:cNvPr id="13" name="Group 3"/>
          <p:cNvGrpSpPr/>
          <p:nvPr/>
        </p:nvGrpSpPr>
        <p:grpSpPr bwMode="gray">
          <a:xfrm>
            <a:off x="1236057" y="3336526"/>
            <a:ext cx="193240" cy="4571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矩形 17"/>
          <p:cNvSpPr/>
          <p:nvPr/>
        </p:nvSpPr>
        <p:spPr bwMode="gray">
          <a:xfrm>
            <a:off x="879315" y="3507523"/>
            <a:ext cx="906720"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HR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noChangeAspect="1"/>
          </p:cNvPicPr>
          <p:nvPr/>
        </p:nvPicPr>
        <p:blipFill>
          <a:blip r:embed="rId6"/>
          <a:stretch>
            <a:fillRect/>
          </a:stretch>
        </p:blipFill>
        <p:spPr bwMode="gray">
          <a:xfrm>
            <a:off x="945682" y="3942385"/>
            <a:ext cx="184741" cy="259631"/>
          </a:xfrm>
          <a:prstGeom prst="rect">
            <a:avLst/>
          </a:prstGeom>
        </p:spPr>
      </p:pic>
      <p:pic>
        <p:nvPicPr>
          <p:cNvPr id="20" name="图片 19"/>
          <p:cNvPicPr>
            <a:picLocks noChangeAspect="1"/>
          </p:cNvPicPr>
          <p:nvPr/>
        </p:nvPicPr>
        <p:blipFill>
          <a:blip r:embed="rId6"/>
          <a:stretch>
            <a:fillRect/>
          </a:stretch>
        </p:blipFill>
        <p:spPr bwMode="gray">
          <a:xfrm>
            <a:off x="1534931" y="3942385"/>
            <a:ext cx="184741" cy="259631"/>
          </a:xfrm>
          <a:prstGeom prst="rect">
            <a:avLst/>
          </a:prstGeom>
        </p:spPr>
      </p:pic>
      <p:grpSp>
        <p:nvGrpSpPr>
          <p:cNvPr id="21" name="Group 3"/>
          <p:cNvGrpSpPr/>
          <p:nvPr/>
        </p:nvGrpSpPr>
        <p:grpSpPr bwMode="gray">
          <a:xfrm>
            <a:off x="1236057" y="4082536"/>
            <a:ext cx="193240" cy="45719"/>
            <a:chOff x="559282" y="6488261"/>
            <a:chExt cx="261965" cy="61979"/>
          </a:xfrm>
          <a:solidFill>
            <a:schemeClr val="bg1">
              <a:lumMod val="50000"/>
            </a:schemeClr>
          </a:solidFill>
        </p:grpSpPr>
        <p:sp>
          <p:nvSpPr>
            <p:cNvPr id="2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矩形 25"/>
          <p:cNvSpPr/>
          <p:nvPr/>
        </p:nvSpPr>
        <p:spPr bwMode="gray">
          <a:xfrm>
            <a:off x="841060" y="4253533"/>
            <a:ext cx="983230"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p:cNvPicPr>
            <a:picLocks noChangeAspect="1"/>
          </p:cNvPicPr>
          <p:nvPr/>
        </p:nvPicPr>
        <p:blipFill>
          <a:blip r:embed="rId6"/>
          <a:stretch>
            <a:fillRect/>
          </a:stretch>
        </p:blipFill>
        <p:spPr bwMode="gray">
          <a:xfrm>
            <a:off x="945682" y="4755324"/>
            <a:ext cx="184741" cy="259631"/>
          </a:xfrm>
          <a:prstGeom prst="rect">
            <a:avLst/>
          </a:prstGeom>
        </p:spPr>
      </p:pic>
      <p:pic>
        <p:nvPicPr>
          <p:cNvPr id="28" name="图片 27"/>
          <p:cNvPicPr>
            <a:picLocks noChangeAspect="1"/>
          </p:cNvPicPr>
          <p:nvPr/>
        </p:nvPicPr>
        <p:blipFill>
          <a:blip r:embed="rId6"/>
          <a:stretch>
            <a:fillRect/>
          </a:stretch>
        </p:blipFill>
        <p:spPr bwMode="gray">
          <a:xfrm>
            <a:off x="1534931" y="4755324"/>
            <a:ext cx="184741" cy="259631"/>
          </a:xfrm>
          <a:prstGeom prst="rect">
            <a:avLst/>
          </a:prstGeom>
        </p:spPr>
      </p:pic>
      <p:grpSp>
        <p:nvGrpSpPr>
          <p:cNvPr id="29" name="Group 3"/>
          <p:cNvGrpSpPr/>
          <p:nvPr/>
        </p:nvGrpSpPr>
        <p:grpSpPr bwMode="gray">
          <a:xfrm>
            <a:off x="1236057" y="4895475"/>
            <a:ext cx="193240" cy="45719"/>
            <a:chOff x="559282" y="6488261"/>
            <a:chExt cx="261965" cy="61979"/>
          </a:xfrm>
          <a:solidFill>
            <a:schemeClr val="bg1">
              <a:lumMod val="50000"/>
            </a:schemeClr>
          </a:solidFill>
        </p:grpSpPr>
        <p:sp>
          <p:nvSpPr>
            <p:cNvPr id="3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矩形 33"/>
          <p:cNvSpPr/>
          <p:nvPr/>
        </p:nvSpPr>
        <p:spPr bwMode="gray">
          <a:xfrm>
            <a:off x="739432" y="5066472"/>
            <a:ext cx="118648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Guest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Group 6"/>
          <p:cNvGrpSpPr/>
          <p:nvPr/>
        </p:nvGrpSpPr>
        <p:grpSpPr bwMode="gray">
          <a:xfrm>
            <a:off x="2832092" y="3177293"/>
            <a:ext cx="863604" cy="429692"/>
            <a:chOff x="7932442" y="4061890"/>
            <a:chExt cx="863604" cy="429692"/>
          </a:xfrm>
        </p:grpSpPr>
        <p:sp>
          <p:nvSpPr>
            <p:cNvPr id="37" name="Freeform 200"/>
            <p:cNvSpPr/>
            <p:nvPr/>
          </p:nvSpPr>
          <p:spPr bwMode="gray">
            <a:xfrm>
              <a:off x="8004495" y="4061890"/>
              <a:ext cx="744866" cy="422278"/>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2"/>
            <p:cNvSpPr txBox="1"/>
            <p:nvPr/>
          </p:nvSpPr>
          <p:spPr bwMode="gray">
            <a:xfrm>
              <a:off x="7932442" y="4216988"/>
              <a:ext cx="863604" cy="274594"/>
            </a:xfrm>
            <a:prstGeom prst="rect">
              <a:avLst/>
            </a:prstGeom>
            <a:noFill/>
          </p:spPr>
          <p:txBody>
            <a:bodyPr wrap="square" rtlCol="0">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Freeform 9"/>
          <p:cNvSpPr>
            <a:spLocks noEditPoints="1"/>
          </p:cNvSpPr>
          <p:nvPr/>
        </p:nvSpPr>
        <p:spPr bwMode="gray">
          <a:xfrm>
            <a:off x="3141545" y="4499668"/>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2644988" y="4858067"/>
            <a:ext cx="1273374" cy="462769"/>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OA server 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505496" y="2769068"/>
            <a:ext cx="891699" cy="305105"/>
          </a:xfrm>
          <a:prstGeom prst="rect">
            <a:avLst/>
          </a:prstGeom>
          <a:noFill/>
          <a:ln>
            <a:noFill/>
          </a:ln>
        </p:spPr>
        <p:txBody>
          <a:bodyPr wrap="square">
            <a:noAutofit/>
          </a:bodyPr>
          <a:lstStyle/>
          <a:p>
            <a:pPr algn="ctr" fontAlgn="ctr"/>
            <a:r>
              <a:rPr lang="en-US" sz="1400" b="1" dirty="0" smtClean="0">
                <a:solidFill>
                  <a:srgbClr val="C7000B"/>
                </a:solidFill>
                <a:latin typeface="Huawei Sans" panose="020C0503030203020204" pitchFamily="34" charset="0"/>
              </a:rPr>
              <a:t>OA VN</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6193209" y="2797463"/>
            <a:ext cx="1034773" cy="305105"/>
          </a:xfrm>
          <a:prstGeom prst="rect">
            <a:avLst/>
          </a:prstGeom>
          <a:noFill/>
          <a:ln>
            <a:noFill/>
          </a:ln>
        </p:spPr>
        <p:txBody>
          <a:bodyPr wrap="square">
            <a:noAutofit/>
          </a:bodyPr>
          <a:lstStyle/>
          <a:p>
            <a:pPr algn="ctr" fontAlgn="ctr"/>
            <a:r>
              <a:rPr lang="en-US" sz="1400" b="1" dirty="0" smtClean="0">
                <a:solidFill>
                  <a:srgbClr val="C7000B"/>
                </a:solidFill>
                <a:latin typeface="Huawei Sans" panose="020C0503030203020204" pitchFamily="34" charset="0"/>
              </a:rPr>
              <a:t>R&amp;D VN</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2723232" y="2541431"/>
            <a:ext cx="2289038" cy="325320"/>
          </a:xfrm>
          <a:custGeom>
            <a:avLst/>
            <a:gdLst>
              <a:gd name="connsiteX0" fmla="*/ 0 w 14514"/>
              <a:gd name="connsiteY0" fmla="*/ 726086 h 756084"/>
              <a:gd name="connsiteX1" fmla="*/ 14514 w 14514"/>
              <a:gd name="connsiteY1" fmla="*/ 756084 h 756084"/>
            </a:gdLst>
            <a:ahLst/>
            <a:cxnLst>
              <a:cxn ang="0">
                <a:pos x="connsiteX0" y="connsiteY0"/>
              </a:cxn>
              <a:cxn ang="0">
                <a:pos x="connsiteX1" y="connsiteY1"/>
              </a:cxn>
            </a:cxnLst>
            <a:rect l="l" t="t" r="r" b="b"/>
            <a:pathLst>
              <a:path w="14514" h="756084">
                <a:moveTo>
                  <a:pt x="0" y="726086"/>
                </a:moveTo>
                <a:cubicBezTo>
                  <a:pt x="5509" y="-340544"/>
                  <a:pt x="10255" y="-147217"/>
                  <a:pt x="14514" y="756084"/>
                </a:cubicBezTo>
              </a:path>
            </a:pathLst>
          </a:custGeom>
          <a:noFill/>
          <a:ln w="63500">
            <a:solidFill>
              <a:srgbClr val="C7000B"/>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28"/>
          <p:cNvGrpSpPr/>
          <p:nvPr/>
        </p:nvGrpSpPr>
        <p:grpSpPr bwMode="gray">
          <a:xfrm>
            <a:off x="3759198" y="2444616"/>
            <a:ext cx="217106" cy="217106"/>
            <a:chOff x="5076056" y="3356992"/>
            <a:chExt cx="436268" cy="436268"/>
          </a:xfrm>
        </p:grpSpPr>
        <p:sp>
          <p:nvSpPr>
            <p:cNvPr id="4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禁止符 23"/>
            <p:cNvSpPr/>
            <p:nvPr/>
          </p:nvSpPr>
          <p:spPr bwMode="gray">
            <a:xfrm>
              <a:off x="5076056" y="3356992"/>
              <a:ext cx="436268" cy="436268"/>
            </a:xfrm>
            <a:prstGeom prst="noSmoking">
              <a:avLst>
                <a:gd name="adj" fmla="val 1547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p:cNvCxnSpPr/>
          <p:nvPr/>
        </p:nvCxnSpPr>
        <p:spPr bwMode="gray">
          <a:xfrm>
            <a:off x="1963626" y="3442155"/>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1963626" y="3484928"/>
            <a:ext cx="897467" cy="581807"/>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bwMode="gray">
          <a:xfrm>
            <a:off x="1963626" y="4137491"/>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1963626" y="3585888"/>
            <a:ext cx="863017" cy="1240053"/>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endCxn id="37" idx="15"/>
          </p:cNvCxnSpPr>
          <p:nvPr/>
        </p:nvCxnSpPr>
        <p:spPr bwMode="gray">
          <a:xfrm flipV="1">
            <a:off x="1925918" y="3489307"/>
            <a:ext cx="978227" cy="590822"/>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bwMode="gray">
          <a:xfrm flipV="1">
            <a:off x="1945751" y="3574735"/>
            <a:ext cx="960101" cy="1334078"/>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1963626" y="4229883"/>
            <a:ext cx="840979" cy="688451"/>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flipV="1">
            <a:off x="1945751" y="4253091"/>
            <a:ext cx="901627" cy="73225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0" name="组合 28"/>
          <p:cNvGrpSpPr/>
          <p:nvPr/>
        </p:nvGrpSpPr>
        <p:grpSpPr bwMode="gray">
          <a:xfrm>
            <a:off x="2229093" y="4661055"/>
            <a:ext cx="114976" cy="114976"/>
            <a:chOff x="5076056" y="3356992"/>
            <a:chExt cx="436268" cy="436268"/>
          </a:xfrm>
        </p:grpSpPr>
        <p:sp>
          <p:nvSpPr>
            <p:cNvPr id="6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3" name="直接箭头连接符 62"/>
          <p:cNvCxnSpPr/>
          <p:nvPr/>
        </p:nvCxnSpPr>
        <p:spPr bwMode="gray">
          <a:xfrm>
            <a:off x="1963626" y="5038609"/>
            <a:ext cx="897467"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bwMode="gray">
          <a:xfrm rot="16200000">
            <a:off x="485811" y="4406078"/>
            <a:ext cx="390852" cy="160200"/>
          </a:xfrm>
          <a:custGeom>
            <a:avLst/>
            <a:gdLst>
              <a:gd name="connsiteX0" fmla="*/ 0 w 14514"/>
              <a:gd name="connsiteY0" fmla="*/ 726086 h 756084"/>
              <a:gd name="connsiteX1" fmla="*/ 14514 w 14514"/>
              <a:gd name="connsiteY1" fmla="*/ 756084 h 756084"/>
            </a:gdLst>
            <a:ahLst/>
            <a:cxnLst>
              <a:cxn ang="0">
                <a:pos x="connsiteX0" y="connsiteY0"/>
              </a:cxn>
              <a:cxn ang="0">
                <a:pos x="connsiteX1" y="connsiteY1"/>
              </a:cxn>
            </a:cxnLst>
            <a:rect l="l" t="t" r="r" b="b"/>
            <a:pathLst>
              <a:path w="14514" h="756084">
                <a:moveTo>
                  <a:pt x="0" y="726086"/>
                </a:moveTo>
                <a:cubicBezTo>
                  <a:pt x="5509" y="-340544"/>
                  <a:pt x="10255" y="-147217"/>
                  <a:pt x="14514" y="756084"/>
                </a:cubicBezTo>
              </a:path>
            </a:pathLst>
          </a:cu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28"/>
          <p:cNvGrpSpPr/>
          <p:nvPr/>
        </p:nvGrpSpPr>
        <p:grpSpPr bwMode="gray">
          <a:xfrm>
            <a:off x="542663" y="4415556"/>
            <a:ext cx="114976" cy="114976"/>
            <a:chOff x="5076056" y="3356992"/>
            <a:chExt cx="436268" cy="436268"/>
          </a:xfrm>
        </p:grpSpPr>
        <p:sp>
          <p:nvSpPr>
            <p:cNvPr id="6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4" name="图片 73"/>
          <p:cNvPicPr>
            <a:picLocks noChangeAspect="1"/>
          </p:cNvPicPr>
          <p:nvPr/>
        </p:nvPicPr>
        <p:blipFill>
          <a:blip r:embed="rId6"/>
          <a:stretch>
            <a:fillRect/>
          </a:stretch>
        </p:blipFill>
        <p:spPr bwMode="gray">
          <a:xfrm>
            <a:off x="4173913" y="3530611"/>
            <a:ext cx="184741" cy="259631"/>
          </a:xfrm>
          <a:prstGeom prst="rect">
            <a:avLst/>
          </a:prstGeom>
        </p:spPr>
      </p:pic>
      <p:pic>
        <p:nvPicPr>
          <p:cNvPr id="75" name="图片 74"/>
          <p:cNvPicPr>
            <a:picLocks noChangeAspect="1"/>
          </p:cNvPicPr>
          <p:nvPr/>
        </p:nvPicPr>
        <p:blipFill>
          <a:blip r:embed="rId6"/>
          <a:stretch>
            <a:fillRect/>
          </a:stretch>
        </p:blipFill>
        <p:spPr bwMode="gray">
          <a:xfrm>
            <a:off x="4763162" y="3530611"/>
            <a:ext cx="184741" cy="259631"/>
          </a:xfrm>
          <a:prstGeom prst="rect">
            <a:avLst/>
          </a:prstGeom>
        </p:spPr>
      </p:pic>
      <p:grpSp>
        <p:nvGrpSpPr>
          <p:cNvPr id="76" name="Group 3"/>
          <p:cNvGrpSpPr/>
          <p:nvPr/>
        </p:nvGrpSpPr>
        <p:grpSpPr bwMode="gray">
          <a:xfrm>
            <a:off x="4464288" y="3670762"/>
            <a:ext cx="193240" cy="45719"/>
            <a:chOff x="559282" y="6488261"/>
            <a:chExt cx="261965" cy="61979"/>
          </a:xfrm>
          <a:solidFill>
            <a:schemeClr val="bg1">
              <a:lumMod val="50000"/>
            </a:schemeClr>
          </a:solidFill>
        </p:grpSpPr>
        <p:sp>
          <p:nvSpPr>
            <p:cNvPr id="7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矩形 80"/>
          <p:cNvSpPr/>
          <p:nvPr/>
        </p:nvSpPr>
        <p:spPr bwMode="gray">
          <a:xfrm>
            <a:off x="3980093" y="3849868"/>
            <a:ext cx="115522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 1</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p:cNvPicPr>
            <a:picLocks noChangeAspect="1"/>
          </p:cNvPicPr>
          <p:nvPr/>
        </p:nvPicPr>
        <p:blipFill>
          <a:blip r:embed="rId6"/>
          <a:stretch>
            <a:fillRect/>
          </a:stretch>
        </p:blipFill>
        <p:spPr bwMode="gray">
          <a:xfrm>
            <a:off x="4173913" y="4442770"/>
            <a:ext cx="184741" cy="259631"/>
          </a:xfrm>
          <a:prstGeom prst="rect">
            <a:avLst/>
          </a:prstGeom>
        </p:spPr>
      </p:pic>
      <p:pic>
        <p:nvPicPr>
          <p:cNvPr id="83" name="图片 82"/>
          <p:cNvPicPr>
            <a:picLocks noChangeAspect="1"/>
          </p:cNvPicPr>
          <p:nvPr/>
        </p:nvPicPr>
        <p:blipFill>
          <a:blip r:embed="rId6"/>
          <a:stretch>
            <a:fillRect/>
          </a:stretch>
        </p:blipFill>
        <p:spPr bwMode="gray">
          <a:xfrm>
            <a:off x="4763162" y="4442770"/>
            <a:ext cx="184741" cy="259631"/>
          </a:xfrm>
          <a:prstGeom prst="rect">
            <a:avLst/>
          </a:prstGeom>
        </p:spPr>
      </p:pic>
      <p:grpSp>
        <p:nvGrpSpPr>
          <p:cNvPr id="84" name="Group 3"/>
          <p:cNvGrpSpPr/>
          <p:nvPr/>
        </p:nvGrpSpPr>
        <p:grpSpPr bwMode="gray">
          <a:xfrm>
            <a:off x="4464288" y="4582921"/>
            <a:ext cx="193240" cy="45719"/>
            <a:chOff x="559282" y="6488261"/>
            <a:chExt cx="261965" cy="61979"/>
          </a:xfrm>
          <a:solidFill>
            <a:schemeClr val="bg1">
              <a:lumMod val="50000"/>
            </a:schemeClr>
          </a:solidFill>
        </p:grpSpPr>
        <p:sp>
          <p:nvSpPr>
            <p:cNvPr id="8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0" name="直接箭头连接符 89"/>
          <p:cNvCxnSpPr/>
          <p:nvPr/>
        </p:nvCxnSpPr>
        <p:spPr bwMode="gray">
          <a:xfrm>
            <a:off x="5135319" y="3664524"/>
            <a:ext cx="1050778"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1" name="Freeform 9"/>
          <p:cNvSpPr>
            <a:spLocks noEditPoints="1"/>
          </p:cNvSpPr>
          <p:nvPr/>
        </p:nvSpPr>
        <p:spPr bwMode="gray">
          <a:xfrm>
            <a:off x="6497447" y="4499668"/>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5966802" y="4828251"/>
            <a:ext cx="1305988" cy="40151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Sensitive data</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0000"/>
                </a:solidFill>
                <a:latin typeface="Huawei Sans" panose="020C0503030203020204" pitchFamily="34" charset="0"/>
              </a:rPr>
              <a:t>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p:cNvCxnSpPr/>
          <p:nvPr/>
        </p:nvCxnSpPr>
        <p:spPr bwMode="gray">
          <a:xfrm>
            <a:off x="5135319" y="3764907"/>
            <a:ext cx="1050778" cy="937494"/>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bwMode="gray">
          <a:xfrm>
            <a:off x="5135319" y="4770136"/>
            <a:ext cx="1050778"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flipV="1">
            <a:off x="5135319" y="3784522"/>
            <a:ext cx="1057890" cy="864357"/>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Freeform 9"/>
          <p:cNvSpPr>
            <a:spLocks noEditPoints="1"/>
          </p:cNvSpPr>
          <p:nvPr/>
        </p:nvSpPr>
        <p:spPr bwMode="gray">
          <a:xfrm>
            <a:off x="3141545" y="3697563"/>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p:cNvSpPr/>
          <p:nvPr/>
        </p:nvSpPr>
        <p:spPr bwMode="gray">
          <a:xfrm>
            <a:off x="2644988" y="4055962"/>
            <a:ext cx="1273374" cy="462769"/>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HR server 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2" name="组合 28"/>
          <p:cNvGrpSpPr/>
          <p:nvPr/>
        </p:nvGrpSpPr>
        <p:grpSpPr bwMode="gray">
          <a:xfrm>
            <a:off x="2086630" y="4088273"/>
            <a:ext cx="114976" cy="114976"/>
            <a:chOff x="5076056" y="3356992"/>
            <a:chExt cx="436268" cy="436268"/>
          </a:xfrm>
        </p:grpSpPr>
        <p:sp>
          <p:nvSpPr>
            <p:cNvPr id="14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5" name="Freeform 9"/>
          <p:cNvSpPr>
            <a:spLocks noEditPoints="1"/>
          </p:cNvSpPr>
          <p:nvPr/>
        </p:nvSpPr>
        <p:spPr bwMode="gray">
          <a:xfrm>
            <a:off x="6497447" y="3461659"/>
            <a:ext cx="244698" cy="377881"/>
          </a:xfrm>
          <a:custGeom>
            <a:avLst/>
            <a:gdLst/>
            <a:ahLst/>
            <a:cxnLst>
              <a:cxn ang="0">
                <a:pos x="396" y="0"/>
              </a:cxn>
              <a:cxn ang="0">
                <a:pos x="0" y="176"/>
              </a:cxn>
              <a:cxn ang="0">
                <a:pos x="0" y="828"/>
              </a:cxn>
              <a:cxn ang="0">
                <a:pos x="312" y="960"/>
              </a:cxn>
              <a:cxn ang="0">
                <a:pos x="660" y="752"/>
              </a:cxn>
              <a:cxn ang="0">
                <a:pos x="660" y="100"/>
              </a:cxn>
              <a:cxn ang="0">
                <a:pos x="396" y="0"/>
              </a:cxn>
              <a:cxn ang="0">
                <a:pos x="159" y="820"/>
              </a:cxn>
              <a:cxn ang="0">
                <a:pos x="142" y="803"/>
              </a:cxn>
              <a:cxn ang="0">
                <a:pos x="159" y="786"/>
              </a:cxn>
              <a:cxn ang="0">
                <a:pos x="176" y="803"/>
              </a:cxn>
              <a:cxn ang="0">
                <a:pos x="159" y="820"/>
              </a:cxn>
              <a:cxn ang="0">
                <a:pos x="252" y="778"/>
              </a:cxn>
              <a:cxn ang="0">
                <a:pos x="64" y="698"/>
              </a:cxn>
              <a:cxn ang="0">
                <a:pos x="68" y="630"/>
              </a:cxn>
              <a:cxn ang="0">
                <a:pos x="256" y="706"/>
              </a:cxn>
              <a:cxn ang="0">
                <a:pos x="252" y="778"/>
              </a:cxn>
              <a:cxn ang="0">
                <a:pos x="288" y="636"/>
              </a:cxn>
              <a:cxn ang="0">
                <a:pos x="20" y="530"/>
              </a:cxn>
              <a:cxn ang="0">
                <a:pos x="20" y="464"/>
              </a:cxn>
              <a:cxn ang="0">
                <a:pos x="288" y="568"/>
              </a:cxn>
              <a:cxn ang="0">
                <a:pos x="288" y="636"/>
              </a:cxn>
              <a:cxn ang="0">
                <a:pos x="288" y="550"/>
              </a:cxn>
              <a:cxn ang="0">
                <a:pos x="20" y="448"/>
              </a:cxn>
              <a:cxn ang="0">
                <a:pos x="20" y="392"/>
              </a:cxn>
              <a:cxn ang="0">
                <a:pos x="288" y="490"/>
              </a:cxn>
              <a:cxn ang="0">
                <a:pos x="288" y="550"/>
              </a:cxn>
              <a:cxn ang="0">
                <a:pos x="288" y="471"/>
              </a:cxn>
              <a:cxn ang="0">
                <a:pos x="20" y="357"/>
              </a:cxn>
              <a:cxn ang="0">
                <a:pos x="20" y="306"/>
              </a:cxn>
              <a:cxn ang="0">
                <a:pos x="288" y="408"/>
              </a:cxn>
              <a:cxn ang="0">
                <a:pos x="288" y="471"/>
              </a:cxn>
              <a:cxn ang="0">
                <a:pos x="288" y="392"/>
              </a:cxn>
              <a:cxn ang="0">
                <a:pos x="20" y="296"/>
              </a:cxn>
              <a:cxn ang="0">
                <a:pos x="20" y="220"/>
              </a:cxn>
              <a:cxn ang="0">
                <a:pos x="288" y="328"/>
              </a:cxn>
              <a:cxn ang="0">
                <a:pos x="288" y="392"/>
              </a:cxn>
            </a:cxnLst>
            <a:rect l="0" t="0" r="r" b="b"/>
            <a:pathLst>
              <a:path w="660" h="960">
                <a:moveTo>
                  <a:pt x="396" y="0"/>
                </a:moveTo>
                <a:cubicBezTo>
                  <a:pt x="0" y="176"/>
                  <a:pt x="0" y="176"/>
                  <a:pt x="0" y="176"/>
                </a:cubicBezTo>
                <a:cubicBezTo>
                  <a:pt x="0" y="828"/>
                  <a:pt x="0" y="828"/>
                  <a:pt x="0" y="828"/>
                </a:cubicBezTo>
                <a:cubicBezTo>
                  <a:pt x="312" y="960"/>
                  <a:pt x="312" y="960"/>
                  <a:pt x="312" y="960"/>
                </a:cubicBezTo>
                <a:cubicBezTo>
                  <a:pt x="660" y="752"/>
                  <a:pt x="660" y="752"/>
                  <a:pt x="660" y="752"/>
                </a:cubicBezTo>
                <a:cubicBezTo>
                  <a:pt x="660" y="100"/>
                  <a:pt x="660" y="100"/>
                  <a:pt x="660" y="100"/>
                </a:cubicBezTo>
                <a:lnTo>
                  <a:pt x="396" y="0"/>
                </a:lnTo>
                <a:close/>
                <a:moveTo>
                  <a:pt x="159" y="820"/>
                </a:moveTo>
                <a:cubicBezTo>
                  <a:pt x="150" y="820"/>
                  <a:pt x="142" y="813"/>
                  <a:pt x="142" y="803"/>
                </a:cubicBezTo>
                <a:cubicBezTo>
                  <a:pt x="142" y="794"/>
                  <a:pt x="150" y="786"/>
                  <a:pt x="159" y="786"/>
                </a:cubicBezTo>
                <a:cubicBezTo>
                  <a:pt x="168" y="786"/>
                  <a:pt x="176" y="794"/>
                  <a:pt x="176" y="803"/>
                </a:cubicBezTo>
                <a:cubicBezTo>
                  <a:pt x="176" y="813"/>
                  <a:pt x="168" y="820"/>
                  <a:pt x="159" y="820"/>
                </a:cubicBezTo>
                <a:close/>
                <a:moveTo>
                  <a:pt x="252" y="778"/>
                </a:moveTo>
                <a:cubicBezTo>
                  <a:pt x="64" y="698"/>
                  <a:pt x="64" y="698"/>
                  <a:pt x="64" y="698"/>
                </a:cubicBezTo>
                <a:cubicBezTo>
                  <a:pt x="68" y="630"/>
                  <a:pt x="68" y="630"/>
                  <a:pt x="68" y="630"/>
                </a:cubicBezTo>
                <a:cubicBezTo>
                  <a:pt x="256" y="706"/>
                  <a:pt x="256" y="706"/>
                  <a:pt x="256" y="706"/>
                </a:cubicBezTo>
                <a:lnTo>
                  <a:pt x="252" y="778"/>
                </a:lnTo>
                <a:close/>
                <a:moveTo>
                  <a:pt x="288" y="636"/>
                </a:moveTo>
                <a:cubicBezTo>
                  <a:pt x="20" y="530"/>
                  <a:pt x="20" y="530"/>
                  <a:pt x="20" y="530"/>
                </a:cubicBezTo>
                <a:cubicBezTo>
                  <a:pt x="20" y="464"/>
                  <a:pt x="20" y="464"/>
                  <a:pt x="20" y="464"/>
                </a:cubicBezTo>
                <a:cubicBezTo>
                  <a:pt x="288" y="568"/>
                  <a:pt x="288" y="568"/>
                  <a:pt x="288" y="568"/>
                </a:cubicBezTo>
                <a:lnTo>
                  <a:pt x="288" y="636"/>
                </a:lnTo>
                <a:close/>
                <a:moveTo>
                  <a:pt x="288" y="550"/>
                </a:moveTo>
                <a:cubicBezTo>
                  <a:pt x="20" y="448"/>
                  <a:pt x="20" y="448"/>
                  <a:pt x="20" y="448"/>
                </a:cubicBezTo>
                <a:cubicBezTo>
                  <a:pt x="20" y="392"/>
                  <a:pt x="20" y="392"/>
                  <a:pt x="20" y="392"/>
                </a:cubicBezTo>
                <a:cubicBezTo>
                  <a:pt x="288" y="490"/>
                  <a:pt x="288" y="490"/>
                  <a:pt x="288" y="490"/>
                </a:cubicBezTo>
                <a:lnTo>
                  <a:pt x="288" y="550"/>
                </a:lnTo>
                <a:close/>
                <a:moveTo>
                  <a:pt x="288" y="471"/>
                </a:moveTo>
                <a:cubicBezTo>
                  <a:pt x="20" y="357"/>
                  <a:pt x="20" y="357"/>
                  <a:pt x="20" y="357"/>
                </a:cubicBezTo>
                <a:cubicBezTo>
                  <a:pt x="20" y="306"/>
                  <a:pt x="20" y="306"/>
                  <a:pt x="20" y="306"/>
                </a:cubicBezTo>
                <a:cubicBezTo>
                  <a:pt x="288" y="408"/>
                  <a:pt x="288" y="408"/>
                  <a:pt x="288" y="408"/>
                </a:cubicBezTo>
                <a:lnTo>
                  <a:pt x="288" y="471"/>
                </a:lnTo>
                <a:close/>
                <a:moveTo>
                  <a:pt x="288" y="392"/>
                </a:moveTo>
                <a:cubicBezTo>
                  <a:pt x="20" y="296"/>
                  <a:pt x="20" y="296"/>
                  <a:pt x="20" y="296"/>
                </a:cubicBezTo>
                <a:cubicBezTo>
                  <a:pt x="20" y="220"/>
                  <a:pt x="20" y="220"/>
                  <a:pt x="20" y="220"/>
                </a:cubicBezTo>
                <a:cubicBezTo>
                  <a:pt x="288" y="328"/>
                  <a:pt x="288" y="328"/>
                  <a:pt x="288" y="328"/>
                </a:cubicBezTo>
                <a:lnTo>
                  <a:pt x="288" y="392"/>
                </a:lnTo>
                <a:close/>
              </a:path>
            </a:pathLst>
          </a:custGeom>
          <a:solidFill>
            <a:schemeClr val="bg1">
              <a:lumMod val="50000"/>
            </a:schemeClr>
          </a:solidFill>
          <a:ln w="9525">
            <a:noFill/>
            <a:round/>
          </a:ln>
        </p:spPr>
        <p:txBody>
          <a:bodyPr vert="horz" wrap="square" lIns="121813" tIns="60907" rIns="121813" bIns="60907" numCol="1" anchor="t" anchorCtr="0" compatLnSpc="1">
            <a:noAutofit/>
          </a:bodyPr>
          <a:lstStyle/>
          <a:p>
            <a:pPr fontAlgn="ctr"/>
            <a:endParaRPr lang="en-US"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145"/>
          <p:cNvSpPr/>
          <p:nvPr/>
        </p:nvSpPr>
        <p:spPr bwMode="gray">
          <a:xfrm>
            <a:off x="5966802" y="3818817"/>
            <a:ext cx="1305988" cy="377881"/>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code library</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000000"/>
                </a:solidFill>
                <a:latin typeface="Huawei Sans" panose="020C0503030203020204" pitchFamily="34" charset="0"/>
              </a:rPr>
              <a:t>resource group</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p:cNvSpPr/>
          <p:nvPr/>
        </p:nvSpPr>
        <p:spPr bwMode="gray">
          <a:xfrm>
            <a:off x="3980093" y="4747842"/>
            <a:ext cx="1155226" cy="274594"/>
          </a:xfrm>
          <a:prstGeom prst="rect">
            <a:avLst/>
          </a:prstGeom>
        </p:spPr>
        <p:txBody>
          <a:bodyPr wrap="square">
            <a:noAutofit/>
          </a:bodyPr>
          <a:lstStyle/>
          <a:p>
            <a:pPr algn="ctr" fontAlgn="ctr"/>
            <a:r>
              <a:rPr lang="en-US" sz="1200" dirty="0" smtClean="0">
                <a:solidFill>
                  <a:srgbClr val="000000"/>
                </a:solidFill>
                <a:latin typeface="Huawei Sans" panose="020C0503030203020204" pitchFamily="34" charset="0"/>
              </a:rPr>
              <a:t>R&amp;D group 2</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2" name="组合 28"/>
          <p:cNvGrpSpPr/>
          <p:nvPr/>
        </p:nvGrpSpPr>
        <p:grpSpPr bwMode="gray">
          <a:xfrm>
            <a:off x="2229093" y="5001204"/>
            <a:ext cx="114976" cy="114976"/>
            <a:chOff x="5076056" y="3356992"/>
            <a:chExt cx="436268" cy="436268"/>
          </a:xfrm>
        </p:grpSpPr>
        <p:sp>
          <p:nvSpPr>
            <p:cNvPr id="15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5" name="组合 28"/>
          <p:cNvGrpSpPr/>
          <p:nvPr/>
        </p:nvGrpSpPr>
        <p:grpSpPr bwMode="gray">
          <a:xfrm>
            <a:off x="5588319" y="4708512"/>
            <a:ext cx="114976" cy="114976"/>
            <a:chOff x="5076056" y="3356992"/>
            <a:chExt cx="436268" cy="436268"/>
          </a:xfrm>
        </p:grpSpPr>
        <p:sp>
          <p:nvSpPr>
            <p:cNvPr id="15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2" name="五边形 101"/>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103" name="燕尾形 102"/>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燕尾形 107"/>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燕尾形 108"/>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51796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Huawei CloudCampus 3.0 Solution (CloudCampus Solution)</a:t>
            </a:r>
            <a:endParaRPr lang="en-US" dirty="0"/>
          </a:p>
        </p:txBody>
      </p:sp>
      <p:grpSp>
        <p:nvGrpSpPr>
          <p:cNvPr id="4" name="Group 165"/>
          <p:cNvGrpSpPr/>
          <p:nvPr/>
        </p:nvGrpSpPr>
        <p:grpSpPr bwMode="gray">
          <a:xfrm>
            <a:off x="2939869" y="3768727"/>
            <a:ext cx="1307763" cy="340548"/>
            <a:chOff x="-1233037" y="914446"/>
            <a:chExt cx="4919386" cy="778776"/>
          </a:xfrm>
        </p:grpSpPr>
        <p:cxnSp>
          <p:nvCxnSpPr>
            <p:cNvPr id="5"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2899439" y="914446"/>
              <a:ext cx="786910"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bwMode="gray">
          <a:xfrm>
            <a:off x="4283982" y="3779419"/>
            <a:ext cx="93903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4988582" y="3811504"/>
            <a:ext cx="523792" cy="340548"/>
            <a:chOff x="-1233037" y="914446"/>
            <a:chExt cx="1573823" cy="778776"/>
          </a:xfrm>
        </p:grpSpPr>
        <p:cxnSp>
          <p:nvCxnSpPr>
            <p:cNvPr id="9"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11" name="圆角矩形 10"/>
          <p:cNvSpPr/>
          <p:nvPr/>
        </p:nvSpPr>
        <p:spPr bwMode="gray">
          <a:xfrm>
            <a:off x="479694" y="3324756"/>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flipV="1">
            <a:off x="1299785"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1852849"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48" idx="0"/>
            <a:endCxn id="52" idx="2"/>
          </p:cNvCxnSpPr>
          <p:nvPr/>
        </p:nvCxnSpPr>
        <p:spPr bwMode="gray">
          <a:xfrm flipV="1">
            <a:off x="754242" y="4324124"/>
            <a:ext cx="0" cy="29239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flipV="1">
            <a:off x="1304948"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flipV="1">
            <a:off x="1857929"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V="1">
            <a:off x="2408635"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bwMode="gray">
          <a:xfrm>
            <a:off x="769253" y="3731843"/>
            <a:ext cx="1101413" cy="488985"/>
            <a:chOff x="2498773" y="3870388"/>
            <a:chExt cx="1101413" cy="294842"/>
          </a:xfrm>
        </p:grpSpPr>
        <p:cxnSp>
          <p:nvCxnSpPr>
            <p:cNvPr id="19" name="直接连接符 18"/>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bwMode="gray">
          <a:xfrm flipH="1">
            <a:off x="1304948" y="3731843"/>
            <a:ext cx="1101600" cy="488985"/>
            <a:chOff x="2498773" y="3870388"/>
            <a:chExt cx="1101413" cy="294842"/>
          </a:xfrm>
        </p:grpSpPr>
        <p:cxnSp>
          <p:nvCxnSpPr>
            <p:cNvPr id="24" name="直接连接符 23"/>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29" name="TextBox 63"/>
          <p:cNvSpPr txBox="1"/>
          <p:nvPr/>
        </p:nvSpPr>
        <p:spPr bwMode="gray">
          <a:xfrm>
            <a:off x="2438804" y="1339061"/>
            <a:ext cx="891591"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Analysis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TextBox 63"/>
          <p:cNvSpPr txBox="1"/>
          <p:nvPr/>
        </p:nvSpPr>
        <p:spPr bwMode="gray">
          <a:xfrm>
            <a:off x="1748438" y="1784917"/>
            <a:ext cx="1342035"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TextBox 63"/>
          <p:cNvSpPr txBox="1"/>
          <p:nvPr/>
        </p:nvSpPr>
        <p:spPr bwMode="gray">
          <a:xfrm>
            <a:off x="3239341" y="1704835"/>
            <a:ext cx="829074"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159"/>
          <p:cNvSpPr/>
          <p:nvPr/>
        </p:nvSpPr>
        <p:spPr bwMode="gray">
          <a:xfrm flipH="1">
            <a:off x="1743462" y="1091440"/>
            <a:ext cx="2971076" cy="155306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2957301" y="1675244"/>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3060465" y="161018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a:spLocks noChangeAspect="1"/>
          </p:cNvSpPr>
          <p:nvPr/>
        </p:nvSpPr>
        <p:spPr bwMode="gray">
          <a:xfrm>
            <a:off x="2895873"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3225057"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63"/>
          <p:cNvSpPr txBox="1"/>
          <p:nvPr/>
        </p:nvSpPr>
        <p:spPr bwMode="gray">
          <a:xfrm>
            <a:off x="1853751" y="2195463"/>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Design</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TextBox 63"/>
          <p:cNvSpPr txBox="1"/>
          <p:nvPr/>
        </p:nvSpPr>
        <p:spPr bwMode="gray">
          <a:xfrm>
            <a:off x="2724169" y="2195463"/>
            <a:ext cx="963096"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Deployment</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TextBox 63"/>
          <p:cNvSpPr txBox="1"/>
          <p:nvPr/>
        </p:nvSpPr>
        <p:spPr bwMode="gray">
          <a:xfrm>
            <a:off x="3981681" y="2195463"/>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Policy</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Right Arrow 158"/>
          <p:cNvSpPr/>
          <p:nvPr/>
        </p:nvSpPr>
        <p:spPr bwMode="gray">
          <a:xfrm>
            <a:off x="2429690" y="2193164"/>
            <a:ext cx="29447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8"/>
          <p:cNvSpPr/>
          <p:nvPr/>
        </p:nvSpPr>
        <p:spPr bwMode="gray">
          <a:xfrm>
            <a:off x="3712902" y="2193164"/>
            <a:ext cx="268839"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bwMode="gray">
          <a:xfrm>
            <a:off x="3526976" y="1232394"/>
            <a:ext cx="1770122" cy="423572"/>
          </a:xfrm>
          <a:prstGeom prst="roundRect">
            <a:avLst>
              <a:gd name="adj" fmla="val 50000"/>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rIns="0" anchor="ctr" anchorCtr="0">
            <a:noAutofit/>
          </a:bodyPr>
          <a:lstStyle/>
          <a:p>
            <a:pPr algn="ctr" defTabSz="2436959" eaLnBrk="0" fontAlgn="ctr">
              <a:spcBef>
                <a:spcPct val="0"/>
              </a:spcBef>
              <a:spcAft>
                <a:spcPct val="0"/>
              </a:spcAft>
            </a:pPr>
            <a:r>
              <a:rPr lang="en-US" sz="1200" dirty="0" smtClean="0">
                <a:solidFill>
                  <a:schemeClr val="bg1"/>
                </a:solidFill>
                <a:latin typeface="Huawei Sans" panose="020C0503030203020204" pitchFamily="34" charset="0"/>
              </a:rPr>
              <a:t>One-stop management platform </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3" name="组合 42"/>
          <p:cNvGrpSpPr/>
          <p:nvPr/>
        </p:nvGrpSpPr>
        <p:grpSpPr bwMode="gray">
          <a:xfrm>
            <a:off x="2521729" y="2543818"/>
            <a:ext cx="1496420" cy="290930"/>
            <a:chOff x="1859158" y="3463346"/>
            <a:chExt cx="1496420" cy="290930"/>
          </a:xfrm>
        </p:grpSpPr>
        <p:sp>
          <p:nvSpPr>
            <p:cNvPr id="44" name="矩形 43"/>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46"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2860624"/>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bwMode="gray">
          <a:xfrm>
            <a:off x="2525121" y="2940054"/>
            <a:ext cx="1407758" cy="276999"/>
          </a:xfrm>
          <a:prstGeom prst="rect">
            <a:avLst/>
          </a:prstGeom>
          <a:noFill/>
          <a:ln>
            <a:noFill/>
          </a:ln>
          <a:effectLst/>
        </p:spPr>
        <p:txBody>
          <a:bodyPr wrap="square">
            <a:spAutoFit/>
          </a:bodyPr>
          <a:lstStyle/>
          <a:p>
            <a:pPr algn="ctr" fontAlgn="ctr"/>
            <a:r>
              <a:rPr lang="en-US" sz="1200" b="1" dirty="0" smtClean="0">
                <a:solidFill>
                  <a:schemeClr val="bg1"/>
                </a:solidFill>
                <a:latin typeface="Huawei Sans" panose="020C0503030203020204" pitchFamily="34" charset="0"/>
              </a:rPr>
              <a:t>NETCONF/YANG</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8" name="图片 76" descr="接入交换机.png"/>
          <p:cNvPicPr>
            <a:picLocks noChangeAspect="1"/>
          </p:cNvPicPr>
          <p:nvPr/>
        </p:nvPicPr>
        <p:blipFill>
          <a:blip r:embed="rId5" cstate="print"/>
          <a:stretch>
            <a:fillRect/>
          </a:stretch>
        </p:blipFill>
        <p:spPr bwMode="gray">
          <a:xfrm>
            <a:off x="628285" y="4616516"/>
            <a:ext cx="251914" cy="206112"/>
          </a:xfrm>
          <a:prstGeom prst="rect">
            <a:avLst/>
          </a:prstGeom>
        </p:spPr>
      </p:pic>
      <p:pic>
        <p:nvPicPr>
          <p:cNvPr id="49" name="图片 105" descr="AP.png"/>
          <p:cNvPicPr>
            <a:picLocks noChangeAspect="1"/>
          </p:cNvPicPr>
          <p:nvPr/>
        </p:nvPicPr>
        <p:blipFill>
          <a:blip r:embed="rId6" cstate="print"/>
          <a:stretch>
            <a:fillRect/>
          </a:stretch>
        </p:blipFill>
        <p:spPr bwMode="gray">
          <a:xfrm>
            <a:off x="1178991" y="4603999"/>
            <a:ext cx="251914" cy="206112"/>
          </a:xfrm>
          <a:prstGeom prst="rect">
            <a:avLst/>
          </a:prstGeom>
        </p:spPr>
      </p:pic>
      <p:pic>
        <p:nvPicPr>
          <p:cNvPr id="50" name="图片 86" descr="核心交换机.png"/>
          <p:cNvPicPr>
            <a:picLocks noChangeAspect="1"/>
          </p:cNvPicPr>
          <p:nvPr/>
        </p:nvPicPr>
        <p:blipFill>
          <a:blip r:embed="rId7" cstate="print"/>
          <a:stretch>
            <a:fillRect/>
          </a:stretch>
        </p:blipFill>
        <p:spPr bwMode="gray">
          <a:xfrm>
            <a:off x="1178991" y="3617058"/>
            <a:ext cx="251914" cy="206112"/>
          </a:xfrm>
          <a:prstGeom prst="rect">
            <a:avLst/>
          </a:prstGeom>
          <a:ln>
            <a:noFill/>
          </a:ln>
        </p:spPr>
      </p:pic>
      <p:pic>
        <p:nvPicPr>
          <p:cNvPr id="51" name="图片 86" descr="核心交换机.png"/>
          <p:cNvPicPr>
            <a:picLocks noChangeAspect="1"/>
          </p:cNvPicPr>
          <p:nvPr/>
        </p:nvPicPr>
        <p:blipFill>
          <a:blip r:embed="rId7" cstate="print"/>
          <a:stretch>
            <a:fillRect/>
          </a:stretch>
        </p:blipFill>
        <p:spPr bwMode="gray">
          <a:xfrm>
            <a:off x="1732197" y="3617058"/>
            <a:ext cx="251914" cy="206112"/>
          </a:xfrm>
          <a:prstGeom prst="rect">
            <a:avLst/>
          </a:prstGeom>
          <a:ln>
            <a:noFill/>
          </a:ln>
        </p:spPr>
      </p:pic>
      <p:pic>
        <p:nvPicPr>
          <p:cNvPr id="52" name="图片 87" descr="汇聚交换机.png"/>
          <p:cNvPicPr>
            <a:picLocks noChangeAspect="1"/>
          </p:cNvPicPr>
          <p:nvPr/>
        </p:nvPicPr>
        <p:blipFill>
          <a:blip r:embed="rId8" cstate="print"/>
          <a:stretch>
            <a:fillRect/>
          </a:stretch>
        </p:blipFill>
        <p:spPr bwMode="gray">
          <a:xfrm>
            <a:off x="628285" y="4118012"/>
            <a:ext cx="251914" cy="206112"/>
          </a:xfrm>
          <a:prstGeom prst="rect">
            <a:avLst/>
          </a:prstGeom>
        </p:spPr>
      </p:pic>
      <p:pic>
        <p:nvPicPr>
          <p:cNvPr id="53" name="图片 87" descr="汇聚交换机.png"/>
          <p:cNvPicPr>
            <a:picLocks noChangeAspect="1"/>
          </p:cNvPicPr>
          <p:nvPr/>
        </p:nvPicPr>
        <p:blipFill>
          <a:blip r:embed="rId8" cstate="print"/>
          <a:stretch>
            <a:fillRect/>
          </a:stretch>
        </p:blipFill>
        <p:spPr bwMode="gray">
          <a:xfrm>
            <a:off x="1178991" y="4118012"/>
            <a:ext cx="251914" cy="206112"/>
          </a:xfrm>
          <a:prstGeom prst="rect">
            <a:avLst/>
          </a:prstGeom>
        </p:spPr>
      </p:pic>
      <p:pic>
        <p:nvPicPr>
          <p:cNvPr id="54" name="图片 76" descr="接入交换机.png"/>
          <p:cNvPicPr>
            <a:picLocks noChangeAspect="1"/>
          </p:cNvPicPr>
          <p:nvPr/>
        </p:nvPicPr>
        <p:blipFill>
          <a:blip r:embed="rId5" cstate="print"/>
          <a:stretch>
            <a:fillRect/>
          </a:stretch>
        </p:blipFill>
        <p:spPr bwMode="gray">
          <a:xfrm>
            <a:off x="1732197" y="4616516"/>
            <a:ext cx="251914" cy="206112"/>
          </a:xfrm>
          <a:prstGeom prst="rect">
            <a:avLst/>
          </a:prstGeom>
        </p:spPr>
      </p:pic>
      <p:pic>
        <p:nvPicPr>
          <p:cNvPr id="55" name="图片 105" descr="AP.png"/>
          <p:cNvPicPr>
            <a:picLocks noChangeAspect="1"/>
          </p:cNvPicPr>
          <p:nvPr/>
        </p:nvPicPr>
        <p:blipFill>
          <a:blip r:embed="rId6" cstate="print"/>
          <a:stretch>
            <a:fillRect/>
          </a:stretch>
        </p:blipFill>
        <p:spPr bwMode="gray">
          <a:xfrm>
            <a:off x="2285403" y="4603999"/>
            <a:ext cx="251914" cy="206112"/>
          </a:xfrm>
          <a:prstGeom prst="rect">
            <a:avLst/>
          </a:prstGeom>
        </p:spPr>
      </p:pic>
      <p:pic>
        <p:nvPicPr>
          <p:cNvPr id="56" name="图片 87" descr="汇聚交换机.png"/>
          <p:cNvPicPr>
            <a:picLocks noChangeAspect="1"/>
          </p:cNvPicPr>
          <p:nvPr/>
        </p:nvPicPr>
        <p:blipFill>
          <a:blip r:embed="rId8" cstate="print"/>
          <a:stretch>
            <a:fillRect/>
          </a:stretch>
        </p:blipFill>
        <p:spPr bwMode="gray">
          <a:xfrm>
            <a:off x="1732197" y="4118012"/>
            <a:ext cx="251914" cy="206112"/>
          </a:xfrm>
          <a:prstGeom prst="rect">
            <a:avLst/>
          </a:prstGeom>
        </p:spPr>
      </p:pic>
      <p:pic>
        <p:nvPicPr>
          <p:cNvPr id="57" name="图片 87" descr="汇聚交换机.png"/>
          <p:cNvPicPr>
            <a:picLocks noChangeAspect="1"/>
          </p:cNvPicPr>
          <p:nvPr/>
        </p:nvPicPr>
        <p:blipFill>
          <a:blip r:embed="rId8" cstate="print"/>
          <a:stretch>
            <a:fillRect/>
          </a:stretch>
        </p:blipFill>
        <p:spPr bwMode="gray">
          <a:xfrm>
            <a:off x="2285403" y="4118012"/>
            <a:ext cx="251914" cy="206112"/>
          </a:xfrm>
          <a:prstGeom prst="rect">
            <a:avLst/>
          </a:prstGeom>
        </p:spPr>
      </p:pic>
      <p:sp>
        <p:nvSpPr>
          <p:cNvPr id="58" name="梯形 57"/>
          <p:cNvSpPr/>
          <p:nvPr/>
        </p:nvSpPr>
        <p:spPr bwMode="gray">
          <a:xfrm>
            <a:off x="562362" y="4075090"/>
            <a:ext cx="2045370" cy="499842"/>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梯形 58"/>
          <p:cNvSpPr/>
          <p:nvPr/>
        </p:nvSpPr>
        <p:spPr bwMode="gray">
          <a:xfrm>
            <a:off x="562362" y="3552182"/>
            <a:ext cx="204537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4301911" y="3324756"/>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675288"/>
            <a:ext cx="277105" cy="226723"/>
          </a:xfrm>
          <a:prstGeom prst="rect">
            <a:avLst/>
          </a:prstGeom>
          <a:noFill/>
        </p:spPr>
      </p:pic>
      <p:sp>
        <p:nvSpPr>
          <p:cNvPr id="62" name="Freeform 159"/>
          <p:cNvSpPr/>
          <p:nvPr/>
        </p:nvSpPr>
        <p:spPr bwMode="gray">
          <a:xfrm flipH="1">
            <a:off x="3117186" y="385626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WAN/</a:t>
            </a:r>
          </a:p>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ndParaRPr>
          </a:p>
        </p:txBody>
      </p:sp>
      <p:cxnSp>
        <p:nvCxnSpPr>
          <p:cNvPr id="63" name="直接连接符 62"/>
          <p:cNvCxnSpPr/>
          <p:nvPr/>
        </p:nvCxnSpPr>
        <p:spPr bwMode="gray">
          <a:xfrm>
            <a:off x="1299785" y="3496299"/>
            <a:ext cx="1374835"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endCxn id="65" idx="2"/>
          </p:cNvCxnSpPr>
          <p:nvPr/>
        </p:nvCxnSpPr>
        <p:spPr bwMode="gray">
          <a:xfrm>
            <a:off x="2674620" y="3496299"/>
            <a:ext cx="235981" cy="40571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pic>
        <p:nvPicPr>
          <p:cNvPr id="65"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675288"/>
            <a:ext cx="277105" cy="226723"/>
          </a:xfrm>
          <a:prstGeom prst="rect">
            <a:avLst/>
          </a:prstGeom>
          <a:noFill/>
        </p:spPr>
      </p:pic>
      <p:pic>
        <p:nvPicPr>
          <p:cNvPr id="66" name="图片 105" descr="AP.png"/>
          <p:cNvPicPr>
            <a:picLocks noChangeAspect="1"/>
          </p:cNvPicPr>
          <p:nvPr/>
        </p:nvPicPr>
        <p:blipFill>
          <a:blip r:embed="rId6" cstate="print"/>
          <a:stretch>
            <a:fillRect/>
          </a:stretch>
        </p:blipFill>
        <p:spPr bwMode="gray">
          <a:xfrm>
            <a:off x="4848868" y="4137272"/>
            <a:ext cx="251914" cy="206112"/>
          </a:xfrm>
          <a:prstGeom prst="rect">
            <a:avLst/>
          </a:prstGeom>
        </p:spPr>
      </p:pic>
      <p:pic>
        <p:nvPicPr>
          <p:cNvPr id="67" name="图片 105" descr="AP.png"/>
          <p:cNvPicPr>
            <a:picLocks noChangeAspect="1"/>
          </p:cNvPicPr>
          <p:nvPr/>
        </p:nvPicPr>
        <p:blipFill>
          <a:blip r:embed="rId6" cstate="print"/>
          <a:stretch>
            <a:fillRect/>
          </a:stretch>
        </p:blipFill>
        <p:spPr bwMode="gray">
          <a:xfrm>
            <a:off x="5392354" y="4137272"/>
            <a:ext cx="251914" cy="206112"/>
          </a:xfrm>
          <a:prstGeom prst="rect">
            <a:avLst/>
          </a:prstGeom>
        </p:spPr>
      </p:pic>
      <p:pic>
        <p:nvPicPr>
          <p:cNvPr id="68" name="图片 76" descr="接入交换机.png"/>
          <p:cNvPicPr>
            <a:picLocks noChangeAspect="1"/>
          </p:cNvPicPr>
          <p:nvPr/>
        </p:nvPicPr>
        <p:blipFill>
          <a:blip r:embed="rId5" cstate="print"/>
          <a:stretch>
            <a:fillRect/>
          </a:stretch>
        </p:blipFill>
        <p:spPr bwMode="gray">
          <a:xfrm>
            <a:off x="5120611" y="3682609"/>
            <a:ext cx="251914" cy="206112"/>
          </a:xfrm>
          <a:prstGeom prst="rect">
            <a:avLst/>
          </a:prstGeom>
        </p:spPr>
      </p:pic>
      <p:sp>
        <p:nvSpPr>
          <p:cNvPr id="69" name="圆角矩形 68"/>
          <p:cNvSpPr/>
          <p:nvPr/>
        </p:nvSpPr>
        <p:spPr bwMode="gray">
          <a:xfrm>
            <a:off x="477469" y="3042148"/>
            <a:ext cx="1654958" cy="378803"/>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Large-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69"/>
          <p:cNvSpPr/>
          <p:nvPr/>
        </p:nvSpPr>
        <p:spPr bwMode="gray">
          <a:xfrm>
            <a:off x="4349810" y="3042149"/>
            <a:ext cx="1575902" cy="377128"/>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Small-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1" name="圆角矩形 70"/>
          <p:cNvSpPr/>
          <p:nvPr/>
        </p:nvSpPr>
        <p:spPr bwMode="gray">
          <a:xfrm>
            <a:off x="2997897" y="3235900"/>
            <a:ext cx="1203597" cy="389521"/>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Campus interconnection</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圆角矩形 71"/>
          <p:cNvSpPr/>
          <p:nvPr/>
        </p:nvSpPr>
        <p:spPr bwMode="gray">
          <a:xfrm>
            <a:off x="1640477" y="38501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 name="圆角矩形 72"/>
          <p:cNvSpPr/>
          <p:nvPr/>
        </p:nvSpPr>
        <p:spPr bwMode="gray">
          <a:xfrm>
            <a:off x="1640477" y="4345994"/>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4" name="梯形 73"/>
          <p:cNvSpPr/>
          <p:nvPr/>
        </p:nvSpPr>
        <p:spPr bwMode="gray">
          <a:xfrm>
            <a:off x="562362" y="5640715"/>
            <a:ext cx="3639132" cy="56005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梯形 74"/>
          <p:cNvSpPr/>
          <p:nvPr/>
        </p:nvSpPr>
        <p:spPr bwMode="gray">
          <a:xfrm>
            <a:off x="562362" y="5048137"/>
            <a:ext cx="3639132"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640070" y="53233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7" name="圆角矩形 76"/>
          <p:cNvSpPr/>
          <p:nvPr/>
        </p:nvSpPr>
        <p:spPr bwMode="gray">
          <a:xfrm>
            <a:off x="640070" y="5888865"/>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8" name="圆角矩形 77"/>
          <p:cNvSpPr/>
          <p:nvPr/>
        </p:nvSpPr>
        <p:spPr bwMode="gray">
          <a:xfrm>
            <a:off x="160287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1</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3" name="弧形 82"/>
          <p:cNvSpPr/>
          <p:nvPr/>
        </p:nvSpPr>
        <p:spPr bwMode="gray">
          <a:xfrm>
            <a:off x="2085303"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弧形 83"/>
          <p:cNvSpPr/>
          <p:nvPr/>
        </p:nvSpPr>
        <p:spPr bwMode="gray">
          <a:xfrm>
            <a:off x="2906771"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p:cNvGrpSpPr>
            <a:grpSpLocks noChangeAspect="1"/>
          </p:cNvGrpSpPr>
          <p:nvPr/>
        </p:nvGrpSpPr>
        <p:grpSpPr bwMode="gray">
          <a:xfrm>
            <a:off x="2310555" y="4895409"/>
            <a:ext cx="166104" cy="166104"/>
            <a:chOff x="10441953" y="5633214"/>
            <a:chExt cx="264000" cy="264000"/>
          </a:xfrm>
        </p:grpSpPr>
        <p:sp>
          <p:nvSpPr>
            <p:cNvPr id="87" name="椭圆 86"/>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28"/>
          <p:cNvGrpSpPr/>
          <p:nvPr/>
        </p:nvGrpSpPr>
        <p:grpSpPr bwMode="gray">
          <a:xfrm>
            <a:off x="3106824" y="4898005"/>
            <a:ext cx="163115" cy="163118"/>
            <a:chOff x="5076056" y="3356992"/>
            <a:chExt cx="436268" cy="436277"/>
          </a:xfrm>
        </p:grpSpPr>
        <p:sp>
          <p:nvSpPr>
            <p:cNvPr id="90"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矩形 94"/>
          <p:cNvSpPr/>
          <p:nvPr/>
        </p:nvSpPr>
        <p:spPr bwMode="gray">
          <a:xfrm>
            <a:off x="4283982" y="5231057"/>
            <a:ext cx="1263487" cy="784830"/>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Access policy</a:t>
            </a:r>
          </a:p>
          <a:p>
            <a:pPr marL="171450" indent="-171450" fontAlgn="ctr">
              <a:lnSpc>
                <a:spcPts val="1800"/>
              </a:lnSpc>
              <a:buFont typeface="Arial" panose="020B0604020202020204" pitchFamily="34" charset="0"/>
              <a:buChar char="•"/>
            </a:pPr>
            <a:r>
              <a:rPr lang="en-US" sz="1200" dirty="0">
                <a:latin typeface="Huawei Sans" panose="020C0503030203020204" pitchFamily="34" charset="0"/>
              </a:rPr>
              <a:t>B</a:t>
            </a:r>
            <a:r>
              <a:rPr lang="en-US" sz="1200" dirty="0" smtClean="0">
                <a:latin typeface="Huawei Sans" panose="020C0503030203020204" pitchFamily="34" charset="0"/>
              </a:rPr>
              <a:t>andwidth</a:t>
            </a: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Priority</a:t>
            </a:r>
            <a:endParaRPr lang="en-US" sz="1200" dirty="0">
              <a:latin typeface="Huawei Sans" panose="020C0503030203020204" pitchFamily="34" charset="0"/>
            </a:endParaRPr>
          </a:p>
        </p:txBody>
      </p:sp>
      <p:sp>
        <p:nvSpPr>
          <p:cNvPr id="103" name="圆角矩形 102"/>
          <p:cNvSpPr/>
          <p:nvPr/>
        </p:nvSpPr>
        <p:spPr bwMode="gray">
          <a:xfrm>
            <a:off x="6096000" y="1054035"/>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Rapid network provisioning, improving deployment efficiency</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角矩形 103"/>
          <p:cNvSpPr/>
          <p:nvPr/>
        </p:nvSpPr>
        <p:spPr bwMode="gray">
          <a:xfrm>
            <a:off x="6096000" y="1430108"/>
            <a:ext cx="5606373" cy="941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Device plug-and-play</a:t>
            </a:r>
            <a:r>
              <a:rPr lang="en-US" sz="1200" dirty="0" smtClean="0">
                <a:solidFill>
                  <a:schemeClr val="tx1"/>
                </a:solidFill>
                <a:latin typeface="Huawei Sans" panose="020C0503030203020204" pitchFamily="34" charset="0"/>
              </a:rPr>
              <a:t>: simplified device deployment, scenario-specific guided configuration, template-based configuration</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Simplified network deployment</a:t>
            </a:r>
            <a:r>
              <a:rPr lang="en-US" sz="1200" dirty="0" smtClean="0">
                <a:solidFill>
                  <a:schemeClr val="tx1"/>
                </a:solidFill>
                <a:latin typeface="Huawei Sans" panose="020C0503030203020204" pitchFamily="34" charset="0"/>
              </a:rPr>
              <a:t>: network resource pooling, multi-purpose network, automatic service provisioning</a:t>
            </a:r>
            <a:endParaRPr lang="en-US" sz="1200" dirty="0">
              <a:solidFill>
                <a:schemeClr val="tx1"/>
              </a:solidFill>
              <a:latin typeface="Huawei Sans" panose="020C0503030203020204" pitchFamily="34" charset="0"/>
            </a:endParaRPr>
          </a:p>
        </p:txBody>
      </p:sp>
      <p:sp>
        <p:nvSpPr>
          <p:cNvPr id="105" name="圆角矩形 104"/>
          <p:cNvSpPr/>
          <p:nvPr/>
        </p:nvSpPr>
        <p:spPr bwMode="gray">
          <a:xfrm>
            <a:off x="6096000" y="2424821"/>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Fast service provisioning, improving user experience</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6096000" y="2800894"/>
            <a:ext cx="5606373" cy="1467051"/>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Free mobility</a:t>
            </a:r>
            <a:r>
              <a:rPr lang="en-US" sz="1200" dirty="0" smtClean="0">
                <a:solidFill>
                  <a:schemeClr val="tx1"/>
                </a:solidFill>
                <a:latin typeface="Huawei Sans" panose="020C0503030203020204" pitchFamily="34" charset="0"/>
              </a:rPr>
              <a:t>: GUI-based policy configuration; access anytime anywhere, with consistent permission and experience during roaming</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terminal identification</a:t>
            </a:r>
            <a:r>
              <a:rPr lang="en-US" sz="1200" dirty="0" smtClean="0">
                <a:solidFill>
                  <a:schemeClr val="tx1"/>
                </a:solidFill>
                <a:latin typeface="Huawei Sans" panose="020C0503030203020204" pitchFamily="34" charset="0"/>
              </a:rPr>
              <a:t>: anti-spoofing for terminal access, with the accuracy of intelligent terminal identification reaching over 95%</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a:t>
            </a:r>
            <a:r>
              <a:rPr lang="en-US" sz="1200" b="1" dirty="0" err="1" smtClean="0">
                <a:solidFill>
                  <a:schemeClr val="tx1"/>
                </a:solidFill>
                <a:latin typeface="Huawei Sans" panose="020C0503030203020204" pitchFamily="34" charset="0"/>
              </a:rPr>
              <a:t>HQoS</a:t>
            </a:r>
            <a:r>
              <a:rPr lang="en-US" sz="1200" dirty="0" smtClean="0">
                <a:solidFill>
                  <a:schemeClr val="tx1"/>
                </a:solidFill>
                <a:latin typeface="Huawei Sans" panose="020C0503030203020204" pitchFamily="34" charset="0"/>
              </a:rPr>
              <a:t>: application-based traffic scheduling and shaping and fine-grained bandwidth management ensure service experience of VIP users</a:t>
            </a:r>
            <a:endParaRPr lang="en-US" sz="1200" dirty="0">
              <a:solidFill>
                <a:schemeClr val="tx1"/>
              </a:solidFill>
              <a:latin typeface="Huawei Sans" panose="020C0503030203020204" pitchFamily="34" charset="0"/>
            </a:endParaRPr>
          </a:p>
        </p:txBody>
      </p:sp>
      <p:sp>
        <p:nvSpPr>
          <p:cNvPr id="107" name="圆角矩形 106"/>
          <p:cNvSpPr/>
          <p:nvPr/>
        </p:nvSpPr>
        <p:spPr bwMode="gray">
          <a:xfrm>
            <a:off x="6096000" y="4327348"/>
            <a:ext cx="5606373" cy="331135"/>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lIns="36000" tIns="0" rIns="36000" bIns="0" rtlCol="0" anchor="ctr" anchorCtr="0">
            <a:noAutofit/>
          </a:bodyPr>
          <a:lstStyle/>
          <a:p>
            <a:pPr algn="ctr" defTabSz="914400" fontAlgn="ctr"/>
            <a:r>
              <a:rPr lang="en-US" sz="1400" b="1" dirty="0" smtClean="0">
                <a:solidFill>
                  <a:srgbClr val="30B5C5"/>
                </a:solidFill>
                <a:latin typeface="Huawei Sans" panose="020C0503030203020204" pitchFamily="34" charset="0"/>
              </a:rPr>
              <a:t>Quick intelligent O&amp;M, improving network performance</a:t>
            </a:r>
            <a:endParaRPr lang="en-US" altLang="zh-CN" sz="1400" b="1"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6096000" y="4703420"/>
            <a:ext cx="5606373" cy="149735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ctr" anchorCtr="0"/>
          <a:lstStyle/>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Real-time experience visualization</a:t>
            </a:r>
            <a:r>
              <a:rPr lang="en-US" sz="1200" dirty="0" smtClean="0">
                <a:solidFill>
                  <a:schemeClr val="tx1"/>
                </a:solidFill>
                <a:latin typeface="Huawei Sans" panose="020C0503030203020204" pitchFamily="34" charset="0"/>
              </a:rPr>
              <a:t>: uses Telemetry for network experience visualization at any moment, for any user, and in any area</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Precise fault analysis</a:t>
            </a:r>
            <a:r>
              <a:rPr lang="en-US" sz="1200" dirty="0" smtClean="0">
                <a:solidFill>
                  <a:schemeClr val="tx1"/>
                </a:solidFill>
                <a:latin typeface="Huawei Sans" panose="020C0503030203020204" pitchFamily="34" charset="0"/>
              </a:rPr>
              <a:t>: proactively identifies typical network issues and provides suggestions; compares and analyzes real-time data to predict faults</a:t>
            </a:r>
          </a:p>
          <a:p>
            <a:pPr marL="176213" indent="-176213" fontAlgn="ctr">
              <a:spcAft>
                <a:spcPts val="400"/>
              </a:spcAft>
              <a:buFont typeface="Arial" panose="020B0604020202020204" pitchFamily="34" charset="0"/>
              <a:buChar char="•"/>
            </a:pPr>
            <a:r>
              <a:rPr lang="en-US" sz="1200" b="1" dirty="0" smtClean="0">
                <a:solidFill>
                  <a:schemeClr val="tx1"/>
                </a:solidFill>
                <a:latin typeface="Huawei Sans" panose="020C0503030203020204" pitchFamily="34" charset="0"/>
              </a:rPr>
              <a:t>Intelligent network optimization</a:t>
            </a:r>
            <a:r>
              <a:rPr lang="en-US" sz="1200" dirty="0" smtClean="0">
                <a:solidFill>
                  <a:schemeClr val="tx1"/>
                </a:solidFill>
                <a:latin typeface="Huawei Sans" panose="020C0503030203020204" pitchFamily="34" charset="0"/>
              </a:rPr>
              <a:t>: predictive optimization of wireless networks based on historical data, improving overall network performance</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244813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2</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0" name="圆角矩形 109"/>
          <p:cNvSpPr/>
          <p:nvPr/>
        </p:nvSpPr>
        <p:spPr bwMode="gray">
          <a:xfrm>
            <a:off x="3286484"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3</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圆角矩形 110"/>
          <p:cNvSpPr/>
          <p:nvPr/>
        </p:nvSpPr>
        <p:spPr bwMode="gray">
          <a:xfrm>
            <a:off x="1741784"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4</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圆角矩形 111"/>
          <p:cNvSpPr/>
          <p:nvPr/>
        </p:nvSpPr>
        <p:spPr bwMode="gray">
          <a:xfrm>
            <a:off x="3120669"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5</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5" name="弧形 84"/>
          <p:cNvSpPr/>
          <p:nvPr/>
        </p:nvSpPr>
        <p:spPr bwMode="gray">
          <a:xfrm>
            <a:off x="2215740" y="5621120"/>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28"/>
          <p:cNvGrpSpPr/>
          <p:nvPr/>
        </p:nvGrpSpPr>
        <p:grpSpPr bwMode="gray">
          <a:xfrm>
            <a:off x="2719697" y="5571045"/>
            <a:ext cx="163115" cy="163118"/>
            <a:chOff x="5076056" y="3356992"/>
            <a:chExt cx="436268" cy="436277"/>
          </a:xfrm>
        </p:grpSpPr>
        <p:sp>
          <p:nvSpPr>
            <p:cNvPr id="93"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3601765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Policy Design: Create Security Groups</a:t>
            </a:r>
            <a:endParaRPr lang="en-US" dirty="0"/>
          </a:p>
        </p:txBody>
      </p:sp>
      <p:sp>
        <p:nvSpPr>
          <p:cNvPr id="7" name="文本占位符 6"/>
          <p:cNvSpPr>
            <a:spLocks noGrp="1"/>
          </p:cNvSpPr>
          <p:nvPr>
            <p:ph type="body" sz="quarter" idx="10"/>
          </p:nvPr>
        </p:nvSpPr>
        <p:spPr bwMode="gray">
          <a:xfrm>
            <a:off x="455612" y="1052514"/>
            <a:ext cx="11293476" cy="4716942"/>
          </a:xfrm>
        </p:spPr>
        <p:txBody>
          <a:bodyPr/>
          <a:lstStyle/>
          <a:p>
            <a:r>
              <a:rPr lang="en-US" altLang="zh-CN" sz="1800" dirty="0" smtClean="0"/>
              <a:t>Dynamic security groups: Terminals and users accessing the network are divided into different security groups through NAC authorization.</a:t>
            </a:r>
          </a:p>
          <a:p>
            <a:pPr lvl="1"/>
            <a:r>
              <a:rPr lang="en-US" altLang="zh-CN" sz="1600" dirty="0" smtClean="0"/>
              <a:t>Define security groups for enterprise employees based on the enterprise organizational structure.</a:t>
            </a:r>
          </a:p>
          <a:p>
            <a:pPr lvl="1"/>
            <a:endParaRPr lang="en-US" altLang="zh-CN" sz="1600" dirty="0" smtClean="0"/>
          </a:p>
          <a:p>
            <a:pPr lvl="1"/>
            <a:endParaRPr lang="en-US" altLang="zh-CN" sz="1600" dirty="0" smtClean="0"/>
          </a:p>
          <a:p>
            <a:pPr lvl="1"/>
            <a:endParaRPr lang="en-US" altLang="zh-CN" sz="1600" dirty="0"/>
          </a:p>
          <a:p>
            <a:pPr lvl="1"/>
            <a:endParaRPr lang="en-US" altLang="zh-CN" sz="1600" dirty="0" smtClean="0"/>
          </a:p>
          <a:p>
            <a:pPr lvl="1"/>
            <a:r>
              <a:rPr lang="en-US" altLang="zh-CN" sz="1600" dirty="0" smtClean="0"/>
              <a:t>Define a security group for a special group of people in the organizational structure, such as the VIP group.</a:t>
            </a:r>
          </a:p>
          <a:p>
            <a:pPr lvl="1"/>
            <a:r>
              <a:rPr lang="en-US" altLang="zh-CN" sz="1600" dirty="0" smtClean="0"/>
              <a:t>Define a security group for non-employees that access the network, such as the guest group.</a:t>
            </a:r>
          </a:p>
          <a:p>
            <a:pPr lvl="1"/>
            <a:r>
              <a:rPr lang="en-US" altLang="zh-CN" sz="1600" dirty="0" smtClean="0"/>
              <a:t>Define a security group for dumb terminals connected to the network, such as printers and access control devices.</a:t>
            </a:r>
            <a:endParaRPr lang="en-US" altLang="zh-CN" sz="1600" dirty="0"/>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7392" y="2489445"/>
            <a:ext cx="419431" cy="347125"/>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00426" y="2489445"/>
            <a:ext cx="419431" cy="347125"/>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92000" y="2489445"/>
            <a:ext cx="419431" cy="347125"/>
          </a:xfrm>
          <a:prstGeom prst="rect">
            <a:avLst/>
          </a:prstGeom>
        </p:spPr>
      </p:pic>
      <p:sp>
        <p:nvSpPr>
          <p:cNvPr id="49" name="文本框 48"/>
          <p:cNvSpPr txBox="1"/>
          <p:nvPr/>
        </p:nvSpPr>
        <p:spPr bwMode="gray">
          <a:xfrm>
            <a:off x="3521070" y="2807911"/>
            <a:ext cx="153207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Hardware development Dept.</a:t>
            </a:r>
            <a:endParaRPr lang="en-US" sz="1200" dirty="0">
              <a:latin typeface="Huawei Sans" panose="020C0503030203020204" pitchFamily="34" charset="0"/>
            </a:endParaRPr>
          </a:p>
        </p:txBody>
      </p:sp>
      <p:sp>
        <p:nvSpPr>
          <p:cNvPr id="50" name="文本框 49"/>
          <p:cNvSpPr txBox="1"/>
          <p:nvPr/>
        </p:nvSpPr>
        <p:spPr bwMode="gray">
          <a:xfrm>
            <a:off x="5302523" y="2807911"/>
            <a:ext cx="159220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Software development Dept.</a:t>
            </a:r>
            <a:endParaRPr lang="en-US" sz="1200" dirty="0">
              <a:latin typeface="Huawei Sans" panose="020C0503030203020204" pitchFamily="34" charset="0"/>
            </a:endParaRPr>
          </a:p>
        </p:txBody>
      </p:sp>
      <p:sp>
        <p:nvSpPr>
          <p:cNvPr id="51" name="文本框 50"/>
          <p:cNvSpPr txBox="1"/>
          <p:nvPr/>
        </p:nvSpPr>
        <p:spPr bwMode="gray">
          <a:xfrm>
            <a:off x="7348081" y="2807911"/>
            <a:ext cx="1124119"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Testing Dept.</a:t>
            </a:r>
            <a:endParaRPr lang="en-US" sz="1200" dirty="0">
              <a:latin typeface="Huawei Sans" panose="020C0503030203020204" pitchFamily="34" charset="0"/>
            </a:endParaRP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7392" y="3435599"/>
            <a:ext cx="419431" cy="347125"/>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00426" y="3435599"/>
            <a:ext cx="419431" cy="347125"/>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92000" y="3435599"/>
            <a:ext cx="419431" cy="347125"/>
          </a:xfrm>
          <a:prstGeom prst="rect">
            <a:avLst/>
          </a:prstGeom>
        </p:spPr>
      </p:pic>
      <p:sp>
        <p:nvSpPr>
          <p:cNvPr id="55" name="文本框 54"/>
          <p:cNvSpPr txBox="1"/>
          <p:nvPr/>
        </p:nvSpPr>
        <p:spPr bwMode="gray">
          <a:xfrm>
            <a:off x="5441021" y="3799031"/>
            <a:ext cx="131520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Financial Dept.</a:t>
            </a:r>
            <a:endParaRPr lang="en-US" sz="1200" dirty="0">
              <a:latin typeface="Huawei Sans" panose="020C0503030203020204" pitchFamily="34" charset="0"/>
            </a:endParaRPr>
          </a:p>
        </p:txBody>
      </p:sp>
      <p:sp>
        <p:nvSpPr>
          <p:cNvPr id="56" name="文本框 55"/>
          <p:cNvSpPr txBox="1"/>
          <p:nvPr/>
        </p:nvSpPr>
        <p:spPr bwMode="gray">
          <a:xfrm>
            <a:off x="7227936" y="3799031"/>
            <a:ext cx="131430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Human resources Dept.</a:t>
            </a:r>
            <a:endParaRPr lang="en-US" sz="1200" dirty="0">
              <a:latin typeface="Huawei Sans" panose="020C0503030203020204" pitchFamily="34" charset="0"/>
            </a:endParaRPr>
          </a:p>
        </p:txBody>
      </p:sp>
      <p:sp>
        <p:nvSpPr>
          <p:cNvPr id="57" name="文本框 56"/>
          <p:cNvSpPr txBox="1"/>
          <p:nvPr/>
        </p:nvSpPr>
        <p:spPr bwMode="gray">
          <a:xfrm>
            <a:off x="3626675" y="3799031"/>
            <a:ext cx="1320861"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Marketing Dept.</a:t>
            </a:r>
            <a:endParaRPr lang="en-US" sz="1200" dirty="0">
              <a:latin typeface="Huawei Sans" panose="020C0503030203020204" pitchFamily="34" charset="0"/>
            </a:endParaRPr>
          </a:p>
        </p:txBody>
      </p:sp>
      <p:sp>
        <p:nvSpPr>
          <p:cNvPr id="58" name="矩形 57"/>
          <p:cNvSpPr/>
          <p:nvPr/>
        </p:nvSpPr>
        <p:spPr bwMode="gray">
          <a:xfrm>
            <a:off x="455613" y="5769456"/>
            <a:ext cx="11292590" cy="348813"/>
          </a:xfrm>
          <a:prstGeom prst="rect">
            <a:avLst/>
          </a:prstGeom>
          <a:solidFill>
            <a:schemeClr val="bg1">
              <a:lumMod val="95000"/>
            </a:schemeClr>
          </a:solidFill>
        </p:spPr>
        <p:txBody>
          <a:bodyPr wrap="square">
            <a:spAutoFit/>
          </a:bodyPr>
          <a:lstStyle/>
          <a:p>
            <a:pPr algn="ctr">
              <a:lnSpc>
                <a:spcPts val="2000"/>
              </a:lnSpc>
              <a:spcAft>
                <a:spcPts val="600"/>
              </a:spcAft>
            </a:pPr>
            <a:r>
              <a:rPr lang="en-US" sz="1600" dirty="0">
                <a:solidFill>
                  <a:srgbClr val="C7000B"/>
                </a:solidFill>
                <a:latin typeface="Huawei Sans" panose="020C0503030203020204" pitchFamily="34" charset="0"/>
                <a:ea typeface="方正兰亭黑简体" panose="02000000000000000000" pitchFamily="2" charset="-122"/>
              </a:rPr>
              <a:t>Dynamic security groups are authorized based on the 5W1H principle.</a:t>
            </a:r>
            <a:endParaRPr lang="en-US" altLang="zh-CN"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五边形 58"/>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60" name="燕尾形 59"/>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7193357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Policy Design: </a:t>
            </a:r>
            <a:r>
              <a:rPr lang="en-US" dirty="0"/>
              <a:t>Create </a:t>
            </a:r>
            <a:r>
              <a:rPr lang="en-US" altLang="zh-CN" dirty="0" smtClean="0"/>
              <a:t>R</a:t>
            </a:r>
            <a:r>
              <a:rPr lang="en-US" dirty="0" smtClean="0"/>
              <a:t>esource </a:t>
            </a:r>
            <a:r>
              <a:rPr lang="en-US" altLang="zh-CN" dirty="0" smtClean="0"/>
              <a:t>G</a:t>
            </a:r>
            <a:r>
              <a:rPr lang="en-US" dirty="0" smtClean="0"/>
              <a:t>roups</a:t>
            </a:r>
            <a:endParaRPr lang="en-US" dirty="0"/>
          </a:p>
        </p:txBody>
      </p:sp>
      <p:sp>
        <p:nvSpPr>
          <p:cNvPr id="7" name="文本占位符 6"/>
          <p:cNvSpPr>
            <a:spLocks noGrp="1"/>
          </p:cNvSpPr>
          <p:nvPr>
            <p:ph type="body" sz="quarter" idx="10"/>
          </p:nvPr>
        </p:nvSpPr>
        <p:spPr bwMode="gray">
          <a:xfrm>
            <a:off x="455612" y="1052514"/>
            <a:ext cx="11293476" cy="1755397"/>
          </a:xfrm>
        </p:spPr>
        <p:txBody>
          <a:bodyPr/>
          <a:lstStyle/>
          <a:p>
            <a:r>
              <a:rPr lang="en-US" altLang="zh-CN" sz="1800" dirty="0"/>
              <a:t>Static resource </a:t>
            </a:r>
            <a:r>
              <a:rPr lang="en-US" altLang="zh-CN" sz="1800" dirty="0" smtClean="0"/>
              <a:t>groups: Configure </a:t>
            </a:r>
            <a:r>
              <a:rPr lang="en-US" altLang="zh-CN" sz="1800" dirty="0"/>
              <a:t>a group of IP address resources as a static resource </a:t>
            </a:r>
            <a:r>
              <a:rPr lang="en-US" altLang="zh-CN" sz="1800" dirty="0" smtClean="0"/>
              <a:t>group.</a:t>
            </a:r>
          </a:p>
          <a:p>
            <a:pPr lvl="1"/>
            <a:r>
              <a:rPr lang="en-US" altLang="zh-CN" sz="1600" dirty="0"/>
              <a:t>Define security groups, such as the OA resource group and R&amp;D resource group, for intranet resources based on security requirements.</a:t>
            </a:r>
          </a:p>
          <a:p>
            <a:pPr lvl="1"/>
            <a:r>
              <a:rPr lang="en-US" altLang="zh-CN" sz="1600" dirty="0"/>
              <a:t>If Internet access control is required, define an Internet resource group.</a:t>
            </a:r>
          </a:p>
        </p:txBody>
      </p:sp>
      <p:sp>
        <p:nvSpPr>
          <p:cNvPr id="58" name="矩形 57"/>
          <p:cNvSpPr/>
          <p:nvPr/>
        </p:nvSpPr>
        <p:spPr bwMode="gray">
          <a:xfrm>
            <a:off x="455613" y="5513669"/>
            <a:ext cx="11292590" cy="591765"/>
          </a:xfrm>
          <a:prstGeom prst="rect">
            <a:avLst/>
          </a:prstGeom>
          <a:solidFill>
            <a:schemeClr val="bg1">
              <a:lumMod val="95000"/>
            </a:schemeClr>
          </a:solidFill>
        </p:spPr>
        <p:txBody>
          <a:bodyPr wrap="square">
            <a:spAutoFit/>
          </a:bodyPr>
          <a:lstStyle/>
          <a:p>
            <a:pPr algn="ctr">
              <a:lnSpc>
                <a:spcPts val="2000"/>
              </a:lnSpc>
              <a:spcAft>
                <a:spcPts val="600"/>
              </a:spcAft>
            </a:pPr>
            <a:r>
              <a:rPr lang="en-US" sz="1600" dirty="0">
                <a:solidFill>
                  <a:srgbClr val="C7000B"/>
                </a:solidFill>
                <a:latin typeface="Huawei Sans" panose="020C0503030203020204" pitchFamily="34" charset="0"/>
                <a:ea typeface="方正兰亭黑简体" panose="02000000000000000000" pitchFamily="2" charset="-122"/>
              </a:rPr>
              <a:t>Aggregate the IP addresses of dispersed data center applications into a resource group, thereby simplifying deployment.</a:t>
            </a:r>
          </a:p>
        </p:txBody>
      </p:sp>
      <p:sp>
        <p:nvSpPr>
          <p:cNvPr id="21" name="Freeform 159"/>
          <p:cNvSpPr/>
          <p:nvPr/>
        </p:nvSpPr>
        <p:spPr bwMode="gray">
          <a:xfrm flipH="1">
            <a:off x="3808061" y="2906970"/>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ight Arrow 158"/>
          <p:cNvSpPr/>
          <p:nvPr/>
        </p:nvSpPr>
        <p:spPr bwMode="gray">
          <a:xfrm>
            <a:off x="5635177" y="3038963"/>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6318879" y="2998939"/>
            <a:ext cx="2247731"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Internet resource group</a:t>
            </a:r>
            <a:endParaRPr lang="en-US" sz="1400" b="1" dirty="0">
              <a:solidFill>
                <a:srgbClr val="ED6D00"/>
              </a:solidFill>
              <a:latin typeface="Huawei Sans" panose="020C0503030203020204" pitchFamily="34" charset="0"/>
            </a:endParaRPr>
          </a:p>
        </p:txBody>
      </p:sp>
      <p:pic>
        <p:nvPicPr>
          <p:cNvPr id="24" name="图片 40" descr="交换机.png"/>
          <p:cNvPicPr>
            <a:picLocks noChangeAspect="1"/>
          </p:cNvPicPr>
          <p:nvPr/>
        </p:nvPicPr>
        <p:blipFill>
          <a:blip r:embed="rId3" cstate="print"/>
          <a:stretch>
            <a:fillRect/>
          </a:stretch>
        </p:blipFill>
        <p:spPr bwMode="gray">
          <a:xfrm>
            <a:off x="3981025" y="3550366"/>
            <a:ext cx="405710" cy="331944"/>
          </a:xfrm>
          <a:prstGeom prst="rect">
            <a:avLst/>
          </a:prstGeom>
        </p:spPr>
      </p:pic>
      <p:sp>
        <p:nvSpPr>
          <p:cNvPr id="25" name="矩形 24"/>
          <p:cNvSpPr/>
          <p:nvPr/>
        </p:nvSpPr>
        <p:spPr bwMode="gray">
          <a:xfrm>
            <a:off x="2888903" y="3879357"/>
            <a:ext cx="2472551" cy="461665"/>
          </a:xfrm>
          <a:prstGeom prst="rect">
            <a:avLst/>
          </a:prstGeom>
        </p:spPr>
        <p:txBody>
          <a:bodyPr wrap="square">
            <a:spAutoFit/>
          </a:bodyPr>
          <a:lstStyle/>
          <a:p>
            <a:pPr algn="ctr" fontAlgn="ctr"/>
            <a:r>
              <a:rPr lang="en-US" sz="1200" dirty="0" smtClean="0">
                <a:latin typeface="Huawei Sans" panose="020C0503030203020204" pitchFamily="34" charset="0"/>
              </a:rPr>
              <a:t>General office resources, such as websites and email addresses</a:t>
            </a:r>
            <a:endParaRPr lang="en-US" sz="1200" dirty="0">
              <a:latin typeface="Huawei Sans" panose="020C0503030203020204" pitchFamily="34" charset="0"/>
            </a:endParaRPr>
          </a:p>
        </p:txBody>
      </p:sp>
      <p:sp>
        <p:nvSpPr>
          <p:cNvPr id="26" name="矩形 25"/>
          <p:cNvSpPr/>
          <p:nvPr/>
        </p:nvSpPr>
        <p:spPr bwMode="gray">
          <a:xfrm>
            <a:off x="6318879" y="3879072"/>
            <a:ext cx="1811714"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OA resource group</a:t>
            </a:r>
            <a:endParaRPr lang="en-US" sz="1400" b="1" dirty="0">
              <a:solidFill>
                <a:srgbClr val="ED6D00"/>
              </a:solidFill>
              <a:latin typeface="Huawei Sans" panose="020C0503030203020204" pitchFamily="34" charset="0"/>
            </a:endParaRPr>
          </a:p>
        </p:txBody>
      </p:sp>
      <p:pic>
        <p:nvPicPr>
          <p:cNvPr id="27" name="图片 40" descr="交换机.png"/>
          <p:cNvPicPr>
            <a:picLocks noChangeAspect="1"/>
          </p:cNvPicPr>
          <p:nvPr/>
        </p:nvPicPr>
        <p:blipFill>
          <a:blip r:embed="rId3" cstate="print"/>
          <a:stretch>
            <a:fillRect/>
          </a:stretch>
        </p:blipFill>
        <p:spPr bwMode="gray">
          <a:xfrm>
            <a:off x="3981025" y="4478982"/>
            <a:ext cx="405710" cy="331944"/>
          </a:xfrm>
          <a:prstGeom prst="rect">
            <a:avLst/>
          </a:prstGeom>
        </p:spPr>
      </p:pic>
      <p:sp>
        <p:nvSpPr>
          <p:cNvPr id="28" name="矩形 27"/>
          <p:cNvSpPr/>
          <p:nvPr/>
        </p:nvSpPr>
        <p:spPr bwMode="gray">
          <a:xfrm>
            <a:off x="3006308" y="4807973"/>
            <a:ext cx="2355146" cy="461665"/>
          </a:xfrm>
          <a:prstGeom prst="rect">
            <a:avLst/>
          </a:prstGeom>
        </p:spPr>
        <p:txBody>
          <a:bodyPr wrap="square">
            <a:spAutoFit/>
          </a:bodyPr>
          <a:lstStyle/>
          <a:p>
            <a:pPr algn="ctr" fontAlgn="ctr"/>
            <a:r>
              <a:rPr lang="en-US" sz="1200" dirty="0" smtClean="0">
                <a:latin typeface="Huawei Sans" panose="020C0503030203020204" pitchFamily="34" charset="0"/>
              </a:rPr>
              <a:t>Internal private applications, files, code, etc.</a:t>
            </a:r>
            <a:endParaRPr lang="en-US" sz="1200" dirty="0">
              <a:latin typeface="Huawei Sans" panose="020C0503030203020204" pitchFamily="34" charset="0"/>
            </a:endParaRPr>
          </a:p>
        </p:txBody>
      </p:sp>
      <p:sp>
        <p:nvSpPr>
          <p:cNvPr id="29" name="矩形 28"/>
          <p:cNvSpPr/>
          <p:nvPr/>
        </p:nvSpPr>
        <p:spPr bwMode="gray">
          <a:xfrm>
            <a:off x="6318879" y="4807548"/>
            <a:ext cx="1931939" cy="307777"/>
          </a:xfrm>
          <a:prstGeom prst="rect">
            <a:avLst/>
          </a:prstGeom>
        </p:spPr>
        <p:txBody>
          <a:bodyPr wrap="none">
            <a:spAutoFit/>
          </a:bodyPr>
          <a:lstStyle/>
          <a:p>
            <a:pPr fontAlgn="ctr"/>
            <a:r>
              <a:rPr lang="en-US" sz="1400" b="1" dirty="0" smtClean="0">
                <a:solidFill>
                  <a:srgbClr val="ED6D00"/>
                </a:solidFill>
                <a:latin typeface="Huawei Sans" panose="020C0503030203020204" pitchFamily="34" charset="0"/>
              </a:rPr>
              <a:t>R&amp;D resource group</a:t>
            </a:r>
            <a:endParaRPr lang="en-US" sz="1400" b="1" dirty="0">
              <a:solidFill>
                <a:srgbClr val="ED6D00"/>
              </a:solidFill>
              <a:latin typeface="Huawei Sans" panose="020C0503030203020204" pitchFamily="34" charset="0"/>
            </a:endParaRPr>
          </a:p>
        </p:txBody>
      </p:sp>
      <p:sp>
        <p:nvSpPr>
          <p:cNvPr id="30" name="Right Arrow 158"/>
          <p:cNvSpPr/>
          <p:nvPr/>
        </p:nvSpPr>
        <p:spPr bwMode="gray">
          <a:xfrm>
            <a:off x="5635177" y="3945842"/>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ight Arrow 158"/>
          <p:cNvSpPr/>
          <p:nvPr/>
        </p:nvSpPr>
        <p:spPr bwMode="gray">
          <a:xfrm>
            <a:off x="5635177" y="4856069"/>
            <a:ext cx="612000" cy="216000"/>
          </a:xfrm>
          <a:prstGeom prst="rightArrow">
            <a:avLst>
              <a:gd name="adj1" fmla="val 60911"/>
              <a:gd name="adj2" fmla="val 50000"/>
            </a:avLst>
          </a:prstGeom>
          <a:gradFill flip="none" rotWithShape="1">
            <a:gsLst>
              <a:gs pos="15000">
                <a:schemeClr val="accent1">
                  <a:lumMod val="5000"/>
                  <a:lumOff val="95000"/>
                  <a:alpha val="0"/>
                </a:schemeClr>
              </a:gs>
              <a:gs pos="81000">
                <a:srgbClr val="FFCC66"/>
              </a:gs>
            </a:gsLst>
            <a:lin ang="0" scaled="1"/>
            <a:tileRect/>
          </a:gradFill>
          <a:ln w="9525">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五边形 31"/>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33" name="燕尾形 32"/>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燕尾形 34"/>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022826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Policy Design: Design the Policy Control Matrix</a:t>
            </a:r>
            <a:endParaRPr lang="en-US" altLang="zh-CN" dirty="0"/>
          </a:p>
        </p:txBody>
      </p:sp>
      <p:sp>
        <p:nvSpPr>
          <p:cNvPr id="11" name="圆角矩形 75"/>
          <p:cNvSpPr/>
          <p:nvPr/>
        </p:nvSpPr>
        <p:spPr bwMode="gray">
          <a:xfrm>
            <a:off x="761526" y="1111749"/>
            <a:ext cx="10774838" cy="618708"/>
          </a:xfrm>
          <a:prstGeom prst="roundRect">
            <a:avLst>
              <a:gd name="adj" fmla="val 10604"/>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smtClean="0">
                <a:latin typeface="Huawei Sans" panose="020C0503030203020204" pitchFamily="34" charset="0"/>
              </a:rPr>
              <a:t>Create dynamic and static security groups for free mobility based on actual requirements, and design the policy control matrix based on network access permissions.</a:t>
            </a:r>
            <a:endParaRPr lang="en-US" sz="1600" dirty="0">
              <a:latin typeface="Huawei Sans" panose="020C0503030203020204" pitchFamily="34" charset="0"/>
            </a:endParaRPr>
          </a:p>
        </p:txBody>
      </p:sp>
      <p:sp>
        <p:nvSpPr>
          <p:cNvPr id="12" name="圆角矩形 75"/>
          <p:cNvSpPr/>
          <p:nvPr/>
        </p:nvSpPr>
        <p:spPr bwMode="gray">
          <a:xfrm>
            <a:off x="761526" y="1912114"/>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groups</a:t>
            </a:r>
            <a:endParaRPr lang="en-US" sz="1600" dirty="0">
              <a:solidFill>
                <a:srgbClr val="30B5C5"/>
              </a:solidFill>
              <a:latin typeface="Huawei Sans" panose="020C0503030203020204" pitchFamily="34" charset="0"/>
            </a:endParaRPr>
          </a:p>
        </p:txBody>
      </p:sp>
      <p:sp>
        <p:nvSpPr>
          <p:cNvPr id="13" name="圆角矩形 75"/>
          <p:cNvSpPr/>
          <p:nvPr/>
        </p:nvSpPr>
        <p:spPr bwMode="gray">
          <a:xfrm>
            <a:off x="761526" y="2355438"/>
            <a:ext cx="3022600" cy="1303611"/>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HR</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R&amp;D</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Sales</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Guest</a:t>
            </a:r>
            <a:endParaRPr lang="en-US" sz="1400" dirty="0">
              <a:solidFill>
                <a:schemeClr val="tx1">
                  <a:lumMod val="95000"/>
                  <a:lumOff val="5000"/>
                </a:schemeClr>
              </a:solidFill>
              <a:latin typeface="Huawei Sans" panose="020C0503030203020204" pitchFamily="34" charset="0"/>
            </a:endParaRPr>
          </a:p>
        </p:txBody>
      </p:sp>
      <p:sp>
        <p:nvSpPr>
          <p:cNvPr id="14" name="圆角矩形 75"/>
          <p:cNvSpPr/>
          <p:nvPr/>
        </p:nvSpPr>
        <p:spPr bwMode="gray">
          <a:xfrm>
            <a:off x="761526" y="3932706"/>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groups</a:t>
            </a:r>
            <a:endParaRPr lang="en-US" sz="1600" dirty="0">
              <a:solidFill>
                <a:srgbClr val="30B5C5"/>
              </a:solidFill>
              <a:latin typeface="Huawei Sans" panose="020C0503030203020204" pitchFamily="34" charset="0"/>
            </a:endParaRPr>
          </a:p>
        </p:txBody>
      </p:sp>
      <p:sp>
        <p:nvSpPr>
          <p:cNvPr id="15" name="圆角矩形 75"/>
          <p:cNvSpPr/>
          <p:nvPr/>
        </p:nvSpPr>
        <p:spPr bwMode="gray">
          <a:xfrm>
            <a:off x="761526" y="4376030"/>
            <a:ext cx="3022600" cy="1307299"/>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OA server</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R&amp;D code library</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Marketing document library</a:t>
            </a:r>
            <a:endParaRPr lang="en-US" altLang="zh-CN" sz="14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Internet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3823549434"/>
              </p:ext>
            </p:extLst>
          </p:nvPr>
        </p:nvGraphicFramePr>
        <p:xfrm>
          <a:off x="3928533" y="2904701"/>
          <a:ext cx="7607831" cy="1737360"/>
        </p:xfrm>
        <a:graphic>
          <a:graphicData uri="http://schemas.openxmlformats.org/drawingml/2006/table">
            <a:tbl>
              <a:tblPr firstRow="1" bandRow="1">
                <a:tableStyleId>{5940675A-B579-460E-94D1-54222C63F5DA}</a:tableStyleId>
              </a:tblPr>
              <a:tblGrid>
                <a:gridCol w="1291167"/>
                <a:gridCol w="714375"/>
                <a:gridCol w="743507"/>
                <a:gridCol w="964297"/>
                <a:gridCol w="964297"/>
                <a:gridCol w="732547"/>
                <a:gridCol w="732547"/>
                <a:gridCol w="732547"/>
                <a:gridCol w="732547"/>
              </a:tblGrid>
              <a:tr h="417618">
                <a:tc>
                  <a:txBody>
                    <a:body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OA</a:t>
                      </a:r>
                    </a:p>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chemeClr val="tx1"/>
                          </a:solidFill>
                          <a:latin typeface="Huawei Sans" panose="020C0503030203020204" pitchFamily="34" charset="0"/>
                        </a:rPr>
                        <a:t>code library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1" dirty="0" smtClean="0">
                          <a:solidFill>
                            <a:schemeClr val="tx1"/>
                          </a:solidFill>
                          <a:latin typeface="Huawei Sans" panose="020C0503030203020204" pitchFamily="34" charset="0"/>
                        </a:rPr>
                        <a:t>document library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Internet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HR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Guest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7491">
                <a:tc>
                  <a:txBody>
                    <a:bodyPr/>
                    <a:lstStyle/>
                    <a:p>
                      <a:pPr algn="ctr" fontAlgn="ctr"/>
                      <a:r>
                        <a:rPr lang="en-US" sz="1200" b="1" dirty="0" smtClean="0">
                          <a:solidFill>
                            <a:schemeClr val="tx1"/>
                          </a:solidFill>
                          <a:latin typeface="Huawei Sans" panose="020C0503030203020204" pitchFamily="34" charset="0"/>
                        </a:rPr>
                        <a:t>HR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1365">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Permit</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Permit</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302">
                <a:tc>
                  <a:txBody>
                    <a:body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Deny</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Permit</a:t>
                      </a:r>
                      <a:endParaRPr lang="en-US"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0959">
                <a:tc>
                  <a:txBody>
                    <a:bodyPr/>
                    <a:lstStyle/>
                    <a:p>
                      <a:pPr algn="ctr" fontAlgn="ctr"/>
                      <a:r>
                        <a:rPr lang="en-US" sz="1200" b="1" dirty="0" smtClean="0">
                          <a:solidFill>
                            <a:schemeClr val="tx1"/>
                          </a:solidFill>
                          <a:latin typeface="Huawei Sans" panose="020C0503030203020204" pitchFamily="34" charset="0"/>
                        </a:rPr>
                        <a:t>Guest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8" name="矩形 17"/>
          <p:cNvSpPr/>
          <p:nvPr/>
        </p:nvSpPr>
        <p:spPr bwMode="gray">
          <a:xfrm>
            <a:off x="3928532" y="3158463"/>
            <a:ext cx="984236" cy="400110"/>
          </a:xfrm>
          <a:prstGeom prst="rect">
            <a:avLst/>
          </a:prstGeom>
        </p:spPr>
        <p:txBody>
          <a:bodyPr wrap="square">
            <a:spAutoFit/>
          </a:bodyPr>
          <a:lstStyle/>
          <a:p>
            <a:pPr fontAlgn="ctr">
              <a:lnSpc>
                <a:spcPts val="2400"/>
              </a:lnSpc>
            </a:pPr>
            <a:r>
              <a:rPr lang="en-US" sz="1200" b="1" dirty="0" smtClean="0">
                <a:latin typeface="Huawei Sans" panose="020C0503030203020204" pitchFamily="34" charset="0"/>
              </a:rPr>
              <a:t>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232294" y="2763608"/>
            <a:ext cx="1249844" cy="400110"/>
          </a:xfrm>
          <a:prstGeom prst="rect">
            <a:avLst/>
          </a:prstGeom>
        </p:spPr>
        <p:txBody>
          <a:bodyPr wrap="square">
            <a:spAutoFit/>
          </a:bodyPr>
          <a:lstStyle/>
          <a:p>
            <a:pPr fontAlgn="ctr">
              <a:lnSpc>
                <a:spcPts val="2400"/>
              </a:lnSpc>
            </a:pPr>
            <a:r>
              <a:rPr lang="en-US" sz="1200" b="1" dirty="0" smtClean="0">
                <a:latin typeface="Huawei Sans" panose="020C0503030203020204" pitchFamily="34" charset="0"/>
              </a:rPr>
              <a:t>Destination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3814659" y="2503691"/>
            <a:ext cx="2881415" cy="400110"/>
          </a:xfrm>
          <a:prstGeom prst="rect">
            <a:avLst/>
          </a:prstGeom>
        </p:spPr>
        <p:txBody>
          <a:bodyPr wrap="square">
            <a:spAutoFit/>
          </a:bodyPr>
          <a:lstStyle/>
          <a:p>
            <a:pPr fontAlgn="ctr">
              <a:lnSpc>
                <a:spcPts val="2400"/>
              </a:lnSpc>
            </a:pPr>
            <a:r>
              <a:rPr lang="en-US" sz="1400" b="1"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五边形 24"/>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26" name="燕尾形 25"/>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85165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Location Selection for Authentication Points and Policy Enforcement Points</a:t>
            </a:r>
            <a:endParaRPr lang="en-US" dirty="0"/>
          </a:p>
        </p:txBody>
      </p:sp>
      <p:sp>
        <p:nvSpPr>
          <p:cNvPr id="3" name="文本占位符 2"/>
          <p:cNvSpPr>
            <a:spLocks noGrp="1"/>
          </p:cNvSpPr>
          <p:nvPr>
            <p:ph type="body" sz="quarter" idx="10"/>
          </p:nvPr>
        </p:nvSpPr>
        <p:spPr/>
        <p:txBody>
          <a:bodyPr/>
          <a:lstStyle/>
          <a:p>
            <a:r>
              <a:rPr lang="en-US" sz="1800" dirty="0" smtClean="0"/>
              <a:t>Typically, the user gateway functions as both an authentication point and policy enforcement point, on which the free mobility function is deployed, due to the following considerations:</a:t>
            </a:r>
          </a:p>
          <a:p>
            <a:pPr lvl="1"/>
            <a:r>
              <a:rPr lang="en-US" sz="1600" dirty="0" smtClean="0"/>
              <a:t>There are a large number of access switches. Configuring the authentication function on each access switch brings a heavy workload and leads to difficulties in management.</a:t>
            </a:r>
          </a:p>
          <a:p>
            <a:pPr lvl="1"/>
            <a:r>
              <a:rPr lang="en-US" sz="1600" dirty="0" smtClean="0"/>
              <a:t>iMaster NCE-Campus needs to synchronize permission control policies to policy enforcement points. If access switches are used as authentication points, the number of policy enforcement points will increase significantly due to the large number of access switches. This increases the workload and difficulty in device management on iMaster NCE-Campus and prolongs the policy synchronization time as well.</a:t>
            </a:r>
          </a:p>
          <a:p>
            <a:r>
              <a:rPr lang="en-US" sz="1800" dirty="0" smtClean="0"/>
              <a:t>To prevent users connected to the same upstream user gateway from communicating with each other at Layer 2, you can configure Layer 2 isolation. In this way, traffic between these users must pass through the user gateway.</a:t>
            </a:r>
          </a:p>
          <a:p>
            <a:endParaRPr lang="en-US" altLang="zh-CN" sz="1800" dirty="0"/>
          </a:p>
        </p:txBody>
      </p:sp>
      <p:sp>
        <p:nvSpPr>
          <p:cNvPr id="8" name="五边形 7"/>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9" name="燕尾形 8"/>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2750375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traight Connector 167"/>
          <p:cNvCxnSpPr/>
          <p:nvPr/>
        </p:nvCxnSpPr>
        <p:spPr bwMode="gray">
          <a:xfrm flipH="1">
            <a:off x="2772023" y="2069833"/>
            <a:ext cx="1" cy="102572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7"/>
          <p:cNvCxnSpPr/>
          <p:nvPr/>
        </p:nvCxnSpPr>
        <p:spPr bwMode="gray">
          <a:xfrm flipH="1">
            <a:off x="1936109" y="3025261"/>
            <a:ext cx="202384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47" name="Group 165"/>
          <p:cNvGrpSpPr/>
          <p:nvPr/>
        </p:nvGrpSpPr>
        <p:grpSpPr bwMode="gray">
          <a:xfrm rot="16200000">
            <a:off x="1817320" y="2481950"/>
            <a:ext cx="1056786" cy="1097283"/>
            <a:chOff x="-1233037" y="914446"/>
            <a:chExt cx="1573823" cy="778776"/>
          </a:xfrm>
        </p:grpSpPr>
        <p:cxnSp>
          <p:nvCxnSpPr>
            <p:cNvPr id="4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IP-Security Group Entry Synchronization</a:t>
            </a:r>
            <a:endParaRPr lang="en-US" altLang="zh-CN" dirty="0">
              <a:sym typeface="Huawei Sans" panose="020C0503030203020204" pitchFamily="34" charset="0"/>
            </a:endParaRPr>
          </a:p>
        </p:txBody>
      </p:sp>
      <p:sp>
        <p:nvSpPr>
          <p:cNvPr id="3" name="圆角矩形 75"/>
          <p:cNvSpPr/>
          <p:nvPr/>
        </p:nvSpPr>
        <p:spPr bwMode="gray">
          <a:xfrm>
            <a:off x="477521" y="1029817"/>
            <a:ext cx="5112839" cy="360000"/>
          </a:xfrm>
          <a:prstGeom prst="roundRect">
            <a:avLst>
              <a:gd name="adj" fmla="val 8676"/>
            </a:avLst>
          </a:prstGeom>
          <a:gradFill>
            <a:gsLst>
              <a:gs pos="0">
                <a:schemeClr val="bg1"/>
              </a:gs>
              <a:gs pos="100000">
                <a:schemeClr val="bg1">
                  <a:lumMod val="9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Technical background</a:t>
            </a:r>
            <a:endParaRPr lang="en-US" sz="1600" dirty="0">
              <a:solidFill>
                <a:schemeClr val="bg1">
                  <a:lumMod val="50000"/>
                </a:schemeClr>
              </a:solidFill>
              <a:latin typeface="Huawei Sans" panose="020C0503030203020204" pitchFamily="34" charset="0"/>
            </a:endParaRPr>
          </a:p>
        </p:txBody>
      </p:sp>
      <p:sp>
        <p:nvSpPr>
          <p:cNvPr id="4" name="圆角矩形 75"/>
          <p:cNvSpPr/>
          <p:nvPr/>
        </p:nvSpPr>
        <p:spPr bwMode="gray">
          <a:xfrm>
            <a:off x="5684520" y="1029817"/>
            <a:ext cx="602995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IP-security group entry synchronization principle</a:t>
            </a:r>
            <a:endParaRPr lang="en-US" sz="1600" dirty="0">
              <a:solidFill>
                <a:srgbClr val="30B5C5"/>
              </a:solidFill>
              <a:latin typeface="Huawei Sans" panose="020C0503030203020204" pitchFamily="34" charset="0"/>
            </a:endParaRPr>
          </a:p>
        </p:txBody>
      </p:sp>
      <p:sp>
        <p:nvSpPr>
          <p:cNvPr id="5" name="圆角矩形 75"/>
          <p:cNvSpPr/>
          <p:nvPr/>
        </p:nvSpPr>
        <p:spPr bwMode="gray">
          <a:xfrm>
            <a:off x="477521" y="1433773"/>
            <a:ext cx="5112839" cy="476700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75"/>
          <p:cNvSpPr/>
          <p:nvPr/>
        </p:nvSpPr>
        <p:spPr bwMode="gray">
          <a:xfrm>
            <a:off x="5684520" y="1433773"/>
            <a:ext cx="6029959" cy="476700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矩形 6"/>
          <p:cNvSpPr/>
          <p:nvPr/>
        </p:nvSpPr>
        <p:spPr bwMode="gray">
          <a:xfrm>
            <a:off x="5697327" y="1408355"/>
            <a:ext cx="6017152" cy="1374735"/>
          </a:xfrm>
          <a:prstGeom prst="rect">
            <a:avLst/>
          </a:prstGeom>
        </p:spPr>
        <p:txBody>
          <a:bodyPr wrap="square">
            <a:spAutoFit/>
          </a:bodyPr>
          <a:lstStyle/>
          <a:p>
            <a:pPr fontAlgn="ctr">
              <a:lnSpc>
                <a:spcPts val="2000"/>
              </a:lnSpc>
            </a:pPr>
            <a:r>
              <a:rPr lang="en-US" sz="1200" dirty="0" smtClean="0">
                <a:latin typeface="Huawei Sans" panose="020C0503030203020204" pitchFamily="34" charset="0"/>
              </a:rPr>
              <a:t>iMaster NCE-Campus synchronizes the mappings between user IP addresses and security groups to the switches functioning as policy enforcement points. In this way, authentication points and policy enforcement points can be separated, thereby implementing flexible networking. In addition, hybrid networking with third-party devices can be easily achieved.</a:t>
            </a:r>
            <a:endParaRPr lang="en-US" sz="1200" dirty="0">
              <a:latin typeface="Huawei Sans" panose="020C0503030203020204" pitchFamily="34" charset="0"/>
            </a:endParaRPr>
          </a:p>
        </p:txBody>
      </p:sp>
      <p:grpSp>
        <p:nvGrpSpPr>
          <p:cNvPr id="8" name="Group 165"/>
          <p:cNvGrpSpPr/>
          <p:nvPr/>
        </p:nvGrpSpPr>
        <p:grpSpPr bwMode="gray">
          <a:xfrm rot="10800000">
            <a:off x="7736729" y="4193098"/>
            <a:ext cx="1972656" cy="797524"/>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 name="图片 86" descr="核心交换机.png"/>
          <p:cNvPicPr>
            <a:picLocks noChangeAspect="1"/>
          </p:cNvPicPr>
          <p:nvPr/>
        </p:nvPicPr>
        <p:blipFill>
          <a:blip r:embed="rId3" cstate="print"/>
          <a:stretch>
            <a:fillRect/>
          </a:stretch>
        </p:blipFill>
        <p:spPr bwMode="gray">
          <a:xfrm>
            <a:off x="8503267" y="4040530"/>
            <a:ext cx="405710" cy="331945"/>
          </a:xfrm>
          <a:prstGeom prst="rect">
            <a:avLst/>
          </a:prstGeom>
        </p:spPr>
      </p:pic>
      <p:sp>
        <p:nvSpPr>
          <p:cNvPr id="13" name="Oval 4"/>
          <p:cNvSpPr>
            <a:spLocks noChangeAspect="1"/>
          </p:cNvSpPr>
          <p:nvPr/>
        </p:nvSpPr>
        <p:spPr bwMode="gray">
          <a:xfrm>
            <a:off x="6980264" y="5449336"/>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9777397" y="269223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26374" y="2964314"/>
            <a:ext cx="1629683" cy="300556"/>
          </a:xfrm>
          <a:prstGeom prst="rect">
            <a:avLst/>
          </a:prstGeom>
        </p:spPr>
      </p:pic>
      <p:cxnSp>
        <p:nvCxnSpPr>
          <p:cNvPr id="19" name="Straight Connector 167"/>
          <p:cNvCxnSpPr/>
          <p:nvPr/>
        </p:nvCxnSpPr>
        <p:spPr bwMode="gray">
          <a:xfrm flipH="1">
            <a:off x="7680921" y="5109050"/>
            <a:ext cx="1" cy="52636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H="1">
            <a:off x="9759036" y="5109050"/>
            <a:ext cx="1" cy="52636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1" name="Table 84"/>
          <p:cNvGraphicFramePr>
            <a:graphicFrameLocks noGrp="1"/>
          </p:cNvGraphicFramePr>
          <p:nvPr>
            <p:extLst/>
          </p:nvPr>
        </p:nvGraphicFramePr>
        <p:xfrm>
          <a:off x="9876770" y="2969626"/>
          <a:ext cx="1581805" cy="822960"/>
        </p:xfrm>
        <a:graphic>
          <a:graphicData uri="http://schemas.openxmlformats.org/drawingml/2006/table">
            <a:tbl>
              <a:tblPr firstRow="1" bandRow="1">
                <a:tableStyleId>{5940675A-B579-460E-94D1-54222C63F5DA}</a:tableStyleId>
              </a:tblPr>
              <a:tblGrid>
                <a:gridCol w="763630"/>
                <a:gridCol w="818175"/>
              </a:tblGrid>
              <a:tr h="0">
                <a:tc>
                  <a:txBody>
                    <a:bodyPr/>
                    <a:lstStyle/>
                    <a:p>
                      <a:pPr algn="ctr" fontAlgn="ctr"/>
                      <a:r>
                        <a:rPr lang="en-US" sz="1200" b="1" dirty="0" smtClean="0">
                          <a:latin typeface="Huawei Sans" panose="020C0503030203020204" pitchFamily="34" charset="0"/>
                        </a:rPr>
                        <a:t>IP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bg1"/>
                          </a:solidFill>
                          <a:latin typeface="Huawei Sans" panose="020C0503030203020204" pitchFamily="34" charset="0"/>
                        </a:rPr>
                        <a:t>1.1.1.1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en-US" sz="1200" dirty="0" smtClean="0">
                          <a:solidFill>
                            <a:schemeClr val="bg1"/>
                          </a:solidFill>
                          <a:latin typeface="Huawei Sans" panose="020C0503030203020204" pitchFamily="34" charset="0"/>
                        </a:rPr>
                        <a:t>Group1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0">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Group2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2" name="文本框 21"/>
          <p:cNvSpPr txBox="1"/>
          <p:nvPr/>
        </p:nvSpPr>
        <p:spPr bwMode="gray">
          <a:xfrm>
            <a:off x="7136323" y="5942563"/>
            <a:ext cx="962123" cy="276999"/>
          </a:xfrm>
          <a:prstGeom prst="rect">
            <a:avLst/>
          </a:prstGeom>
          <a:noFill/>
        </p:spPr>
        <p:txBody>
          <a:bodyPr wrap="none" rtlCol="0">
            <a:spAutoFit/>
          </a:bodyPr>
          <a:lstStyle/>
          <a:p>
            <a:pPr fontAlgn="ctr"/>
            <a:r>
              <a:rPr lang="en-US" sz="1200" b="1" dirty="0" smtClean="0">
                <a:latin typeface="Huawei Sans" panose="020C0503030203020204" pitchFamily="34" charset="0"/>
              </a:rPr>
              <a:t>PC1</a:t>
            </a:r>
            <a:r>
              <a:rPr lang="en-US" sz="1200" dirty="0" smtClean="0">
                <a:latin typeface="Huawei Sans" panose="020C0503030203020204" pitchFamily="34" charset="0"/>
              </a:rPr>
              <a:t> 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9216220" y="5942563"/>
            <a:ext cx="962123" cy="276999"/>
          </a:xfrm>
          <a:prstGeom prst="rect">
            <a:avLst/>
          </a:prstGeom>
          <a:noFill/>
        </p:spPr>
        <p:txBody>
          <a:bodyPr wrap="none" rtlCol="0">
            <a:spAutoFit/>
          </a:bodyPr>
          <a:lstStyle/>
          <a:p>
            <a:pPr fontAlgn="ctr"/>
            <a:r>
              <a:rPr lang="en-US" sz="1200" b="1" dirty="0" smtClean="0">
                <a:latin typeface="Huawei Sans" panose="020C0503030203020204" pitchFamily="34" charset="0"/>
              </a:rPr>
              <a:t>PC2</a:t>
            </a:r>
            <a:r>
              <a:rPr lang="en-US" sz="1200" dirty="0" smtClean="0">
                <a:latin typeface="Huawei Sans" panose="020C0503030203020204" pitchFamily="34" charset="0"/>
              </a:rPr>
              <a:t> 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7243508" y="3265545"/>
            <a:ext cx="608709" cy="1557867"/>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Lst>
            <a:ahLst/>
            <a:cxnLst>
              <a:cxn ang="0">
                <a:pos x="connsiteX0" y="connsiteY0"/>
              </a:cxn>
              <a:cxn ang="0">
                <a:pos x="connsiteX1" y="connsiteY1"/>
              </a:cxn>
            </a:cxnLst>
            <a:rect l="l" t="t" r="r" b="b"/>
            <a:pathLst>
              <a:path w="608709" h="1557867">
                <a:moveTo>
                  <a:pt x="227708" y="1557867"/>
                </a:moveTo>
                <a:cubicBezTo>
                  <a:pt x="-178692" y="1205091"/>
                  <a:pt x="-34757" y="522110"/>
                  <a:pt x="608709" y="0"/>
                </a:cubicBezTo>
              </a:path>
            </a:pathLst>
          </a:cu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Straight Connector 167"/>
          <p:cNvCxnSpPr/>
          <p:nvPr/>
        </p:nvCxnSpPr>
        <p:spPr bwMode="gray">
          <a:xfrm flipV="1">
            <a:off x="7309927" y="5235459"/>
            <a:ext cx="1" cy="395462"/>
          </a:xfrm>
          <a:prstGeom prst="line">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bwMode="gray">
          <a:xfrm>
            <a:off x="6069051" y="5420762"/>
            <a:ext cx="98937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User access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4"/>
          <p:cNvSpPr>
            <a:spLocks noChangeAspect="1"/>
          </p:cNvSpPr>
          <p:nvPr/>
        </p:nvSpPr>
        <p:spPr bwMode="gray">
          <a:xfrm>
            <a:off x="7136323" y="4193099"/>
            <a:ext cx="211977" cy="211977"/>
          </a:xfrm>
          <a:prstGeom prst="ellipse">
            <a:avLst/>
          </a:prstGeom>
          <a:solidFill>
            <a:srgbClr val="30B5C5"/>
          </a:solidFill>
          <a:ln w="19050">
            <a:no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700918" y="4088048"/>
            <a:ext cx="1419208" cy="461665"/>
          </a:xfrm>
          <a:prstGeom prst="rect">
            <a:avLst/>
          </a:prstGeom>
          <a:noFill/>
        </p:spPr>
        <p:txBody>
          <a:bodyPr wrap="square" rtlCol="0">
            <a:spAutoFit/>
          </a:bodyPr>
          <a:lstStyle/>
          <a:p>
            <a:pPr algn="r" fontAlgn="ctr"/>
            <a:r>
              <a:rPr lang="en-US" sz="1200" dirty="0" smtClean="0">
                <a:latin typeface="Huawei Sans" panose="020C0503030203020204" pitchFamily="34" charset="0"/>
              </a:rPr>
              <a:t>User authentication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bwMode="gray">
          <a:xfrm flipH="1" flipV="1">
            <a:off x="9028927" y="3324812"/>
            <a:ext cx="506589" cy="890150"/>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 name="connsiteX0" fmla="*/ 214835 w 638095"/>
              <a:gd name="connsiteY0" fmla="*/ 1609718 h 1609718"/>
              <a:gd name="connsiteX1" fmla="*/ 638095 w 638095"/>
              <a:gd name="connsiteY1" fmla="*/ 0 h 1609718"/>
              <a:gd name="connsiteX0" fmla="*/ 99200 w 522460"/>
              <a:gd name="connsiteY0" fmla="*/ 1609718 h 1609718"/>
              <a:gd name="connsiteX1" fmla="*/ 522460 w 522460"/>
              <a:gd name="connsiteY1" fmla="*/ 0 h 1609718"/>
              <a:gd name="connsiteX0" fmla="*/ 99200 w 522460"/>
              <a:gd name="connsiteY0" fmla="*/ 1817121 h 1817121"/>
              <a:gd name="connsiteX1" fmla="*/ 522460 w 522460"/>
              <a:gd name="connsiteY1" fmla="*/ 0 h 1817121"/>
              <a:gd name="connsiteX0" fmla="*/ 82446 w 505706"/>
              <a:gd name="connsiteY0" fmla="*/ 1817121 h 1817121"/>
              <a:gd name="connsiteX1" fmla="*/ 505706 w 505706"/>
              <a:gd name="connsiteY1" fmla="*/ 0 h 1817121"/>
            </a:gdLst>
            <a:ahLst/>
            <a:cxnLst>
              <a:cxn ang="0">
                <a:pos x="connsiteX0" y="connsiteY0"/>
              </a:cxn>
              <a:cxn ang="0">
                <a:pos x="connsiteX1" y="connsiteY1"/>
              </a:cxn>
            </a:cxnLst>
            <a:rect l="l" t="t" r="r" b="b"/>
            <a:pathLst>
              <a:path w="505706" h="1817121">
                <a:moveTo>
                  <a:pt x="82446" y="1817121"/>
                </a:moveTo>
                <a:cubicBezTo>
                  <a:pt x="-61945" y="1049539"/>
                  <a:pt x="-70145" y="522110"/>
                  <a:pt x="505706" y="0"/>
                </a:cubicBezTo>
              </a:path>
            </a:pathLst>
          </a:cu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4"/>
          <p:cNvSpPr>
            <a:spLocks noChangeAspect="1"/>
          </p:cNvSpPr>
          <p:nvPr/>
        </p:nvSpPr>
        <p:spPr bwMode="gray">
          <a:xfrm>
            <a:off x="9379882" y="383802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9581970" y="3835122"/>
            <a:ext cx="1876606" cy="646331"/>
          </a:xfrm>
          <a:prstGeom prst="rect">
            <a:avLst/>
          </a:prstGeom>
          <a:noFill/>
        </p:spPr>
        <p:txBody>
          <a:bodyPr wrap="square" rtlCol="0">
            <a:spAutoFit/>
          </a:bodyPr>
          <a:lstStyle/>
          <a:p>
            <a:pPr fontAlgn="ctr"/>
            <a:r>
              <a:rPr lang="en-US" sz="1200" dirty="0" smtClean="0">
                <a:latin typeface="Huawei Sans" panose="020C0503030203020204" pitchFamily="34" charset="0"/>
              </a:rPr>
              <a:t>Proactively synchronize IP-security group entries through HTTP/2.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7995311" y="4517472"/>
            <a:ext cx="1464733" cy="1265040"/>
          </a:xfrm>
          <a:custGeom>
            <a:avLst/>
            <a:gdLst>
              <a:gd name="connsiteX0" fmla="*/ 0 w 3530601"/>
              <a:gd name="connsiteY0" fmla="*/ 779713 h 779713"/>
              <a:gd name="connsiteX1" fmla="*/ 3530601 w 3530601"/>
              <a:gd name="connsiteY1" fmla="*/ 754313 h 779713"/>
              <a:gd name="connsiteX0" fmla="*/ 0 w 1380068"/>
              <a:gd name="connsiteY0" fmla="*/ 1107384 h 1107384"/>
              <a:gd name="connsiteX1" fmla="*/ 1380068 w 1380068"/>
              <a:gd name="connsiteY1" fmla="*/ 557051 h 1107384"/>
              <a:gd name="connsiteX0" fmla="*/ 0 w 1380068"/>
              <a:gd name="connsiteY0" fmla="*/ 1111639 h 1111639"/>
              <a:gd name="connsiteX1" fmla="*/ 1380068 w 1380068"/>
              <a:gd name="connsiteY1" fmla="*/ 561306 h 1111639"/>
              <a:gd name="connsiteX0" fmla="*/ 101475 w 567143"/>
              <a:gd name="connsiteY0" fmla="*/ 1899472 h 1899472"/>
              <a:gd name="connsiteX1" fmla="*/ 567143 w 567143"/>
              <a:gd name="connsiteY1" fmla="*/ 358539 h 1899472"/>
              <a:gd name="connsiteX0" fmla="*/ 79364 w 545032"/>
              <a:gd name="connsiteY0" fmla="*/ 1540933 h 1540933"/>
              <a:gd name="connsiteX1" fmla="*/ 545032 w 545032"/>
              <a:gd name="connsiteY1" fmla="*/ 0 h 1540933"/>
              <a:gd name="connsiteX0" fmla="*/ 148464 w 529465"/>
              <a:gd name="connsiteY0" fmla="*/ 1557867 h 1557867"/>
              <a:gd name="connsiteX1" fmla="*/ 529465 w 529465"/>
              <a:gd name="connsiteY1" fmla="*/ 0 h 1557867"/>
              <a:gd name="connsiteX0" fmla="*/ 522234 w 903235"/>
              <a:gd name="connsiteY0" fmla="*/ 1557867 h 1557867"/>
              <a:gd name="connsiteX1" fmla="*/ 903235 w 903235"/>
              <a:gd name="connsiteY1" fmla="*/ 0 h 1557867"/>
              <a:gd name="connsiteX0" fmla="*/ 227708 w 608709"/>
              <a:gd name="connsiteY0" fmla="*/ 1557867 h 1557867"/>
              <a:gd name="connsiteX1" fmla="*/ 608709 w 608709"/>
              <a:gd name="connsiteY1" fmla="*/ 0 h 1557867"/>
              <a:gd name="connsiteX0" fmla="*/ 86775 w 1441442"/>
              <a:gd name="connsiteY0" fmla="*/ 211667 h 211667"/>
              <a:gd name="connsiteX1" fmla="*/ 1441442 w 1441442"/>
              <a:gd name="connsiteY1" fmla="*/ 0 h 211667"/>
              <a:gd name="connsiteX0" fmla="*/ 92257 w 1446924"/>
              <a:gd name="connsiteY0" fmla="*/ 1252616 h 1252616"/>
              <a:gd name="connsiteX1" fmla="*/ 1446924 w 1446924"/>
              <a:gd name="connsiteY1" fmla="*/ 1040949 h 1252616"/>
              <a:gd name="connsiteX0" fmla="*/ 0 w 1354667"/>
              <a:gd name="connsiteY0" fmla="*/ 1348814 h 1348814"/>
              <a:gd name="connsiteX1" fmla="*/ 1354667 w 1354667"/>
              <a:gd name="connsiteY1" fmla="*/ 1137147 h 1348814"/>
              <a:gd name="connsiteX0" fmla="*/ 0 w 1498600"/>
              <a:gd name="connsiteY0" fmla="*/ 1342946 h 1342946"/>
              <a:gd name="connsiteX1" fmla="*/ 1498600 w 1498600"/>
              <a:gd name="connsiteY1" fmla="*/ 1139745 h 1342946"/>
              <a:gd name="connsiteX0" fmla="*/ 0 w 1498600"/>
              <a:gd name="connsiteY0" fmla="*/ 1358329 h 1358329"/>
              <a:gd name="connsiteX1" fmla="*/ 1498600 w 1498600"/>
              <a:gd name="connsiteY1" fmla="*/ 1155128 h 1358329"/>
              <a:gd name="connsiteX0" fmla="*/ 0 w 1464733"/>
              <a:gd name="connsiteY0" fmla="*/ 1272425 h 1272425"/>
              <a:gd name="connsiteX1" fmla="*/ 1464733 w 1464733"/>
              <a:gd name="connsiteY1" fmla="*/ 1196224 h 1272425"/>
              <a:gd name="connsiteX0" fmla="*/ 0 w 1464733"/>
              <a:gd name="connsiteY0" fmla="*/ 1265040 h 1265040"/>
              <a:gd name="connsiteX1" fmla="*/ 1464733 w 1464733"/>
              <a:gd name="connsiteY1" fmla="*/ 1188839 h 1265040"/>
            </a:gdLst>
            <a:ahLst/>
            <a:cxnLst>
              <a:cxn ang="0">
                <a:pos x="connsiteX0" y="connsiteY0"/>
              </a:cxn>
              <a:cxn ang="0">
                <a:pos x="connsiteX1" y="connsiteY1"/>
              </a:cxn>
            </a:cxnLst>
            <a:rect l="l" t="t" r="r" b="b"/>
            <a:pathLst>
              <a:path w="1464733" h="1265040">
                <a:moveTo>
                  <a:pt x="0" y="1265040"/>
                </a:moveTo>
                <a:cubicBezTo>
                  <a:pt x="25400" y="455065"/>
                  <a:pt x="931334" y="-1083052"/>
                  <a:pt x="1464733" y="1188839"/>
                </a:cubicBezTo>
              </a:path>
            </a:pathLst>
          </a:cu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bwMode="gray">
          <a:xfrm>
            <a:off x="8629981" y="4456323"/>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8229397" y="4752148"/>
            <a:ext cx="1050092" cy="1015663"/>
          </a:xfrm>
          <a:prstGeom prst="rect">
            <a:avLst/>
          </a:prstGeom>
          <a:noFill/>
        </p:spPr>
        <p:txBody>
          <a:bodyPr wrap="square" rtlCol="0">
            <a:spAutoFit/>
          </a:bodyPr>
          <a:lstStyle/>
          <a:p>
            <a:pPr fontAlgn="ctr"/>
            <a:r>
              <a:rPr lang="en-US" sz="1200" dirty="0" smtClean="0">
                <a:latin typeface="Huawei Sans" panose="020C0503030203020204" pitchFamily="34" charset="0"/>
              </a:rPr>
              <a:t>Enforce the inter-group policy when the traffic arrives.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6043174" y="4875510"/>
            <a:ext cx="1452642" cy="276999"/>
          </a:xfrm>
          <a:prstGeom prst="rect">
            <a:avLst/>
          </a:prstGeom>
          <a:noFill/>
        </p:spPr>
        <p:txBody>
          <a:bodyPr wrap="none" rtlCol="0">
            <a:spAutoFit/>
          </a:bodyPr>
          <a:lstStyle/>
          <a:p>
            <a:pPr fontAlgn="ctr"/>
            <a:r>
              <a:rPr lang="en-US" sz="1200" dirty="0" smtClean="0">
                <a:solidFill>
                  <a:srgbClr val="ED6D00"/>
                </a:solidFill>
                <a:latin typeface="Huawei Sans" panose="020C0503030203020204" pitchFamily="34" charset="0"/>
              </a:rPr>
              <a:t>Third-party device</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28696" y="1793916"/>
            <a:ext cx="1629683" cy="300556"/>
          </a:xfrm>
          <a:prstGeom prst="rect">
            <a:avLst/>
          </a:prstGeom>
        </p:spPr>
      </p:pic>
      <p:pic>
        <p:nvPicPr>
          <p:cNvPr id="38" name="图片 123" descr="AC-黄.png"/>
          <p:cNvPicPr>
            <a:picLocks noChangeAspect="1"/>
          </p:cNvPicPr>
          <p:nvPr/>
        </p:nvPicPr>
        <p:blipFill>
          <a:blip r:embed="rId5" cstate="print"/>
          <a:stretch>
            <a:fillRect/>
          </a:stretch>
        </p:blipFill>
        <p:spPr bwMode="gray">
          <a:xfrm>
            <a:off x="1567282" y="2882172"/>
            <a:ext cx="368827" cy="301768"/>
          </a:xfrm>
          <a:prstGeom prst="rect">
            <a:avLst/>
          </a:prstGeom>
        </p:spPr>
      </p:pic>
      <p:pic>
        <p:nvPicPr>
          <p:cNvPr id="39" name="图片 97" descr="接入交换机.png"/>
          <p:cNvPicPr>
            <a:picLocks noChangeAspect="1"/>
          </p:cNvPicPr>
          <p:nvPr/>
        </p:nvPicPr>
        <p:blipFill>
          <a:blip r:embed="rId6" cstate="print"/>
          <a:stretch>
            <a:fillRect/>
          </a:stretch>
        </p:blipFill>
        <p:spPr bwMode="gray">
          <a:xfrm>
            <a:off x="1567283" y="3467286"/>
            <a:ext cx="368827" cy="301768"/>
          </a:xfrm>
          <a:prstGeom prst="rect">
            <a:avLst/>
          </a:prstGeom>
        </p:spPr>
      </p:pic>
      <p:pic>
        <p:nvPicPr>
          <p:cNvPr id="40" name="Picture 2" descr="G:\做的项目\公共\扁平图标切换\更新2015_01_21\oss扁平图标库2015_01_21更新-04.png"/>
          <p:cNvPicPr>
            <a:picLocks noChangeAspect="1" noChangeArrowheads="1"/>
          </p:cNvPicPr>
          <p:nvPr/>
        </p:nvPicPr>
        <p:blipFill>
          <a:blip r:embed="rId7" cstate="print"/>
          <a:srcRect/>
          <a:stretch>
            <a:fillRect/>
          </a:stretch>
        </p:blipFill>
        <p:spPr bwMode="gray">
          <a:xfrm>
            <a:off x="1567284" y="2297057"/>
            <a:ext cx="368827" cy="301768"/>
          </a:xfrm>
          <a:prstGeom prst="rect">
            <a:avLst/>
          </a:prstGeom>
          <a:noFill/>
        </p:spPr>
      </p:pic>
      <p:sp>
        <p:nvSpPr>
          <p:cNvPr id="41" name="文本框 40"/>
          <p:cNvSpPr txBox="1"/>
          <p:nvPr/>
        </p:nvSpPr>
        <p:spPr bwMode="gray">
          <a:xfrm>
            <a:off x="552261" y="4078600"/>
            <a:ext cx="5037120" cy="1978415"/>
          </a:xfrm>
          <a:prstGeom prst="rect">
            <a:avLst/>
          </a:prstGeom>
          <a:noFill/>
        </p:spPr>
        <p:txBody>
          <a:bodyPr wrap="square" rtlCol="0">
            <a:noAutofit/>
          </a:bodyPr>
          <a:lstStyle/>
          <a:p>
            <a:pPr fontAlgn="ctr">
              <a:lnSpc>
                <a:spcPts val="2000"/>
              </a:lnSpc>
            </a:pPr>
            <a:r>
              <a:rPr lang="en-US" sz="1200" dirty="0" smtClean="0">
                <a:latin typeface="Huawei Sans" panose="020C0503030203020204" pitchFamily="34" charset="0"/>
              </a:rPr>
              <a:t>These devices do not support free mobility, so how to realize free mobility if a solution includes these devices?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Switches that do not support free mobility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ACs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Routers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indent="-180000" fontAlgn="ctr">
              <a:lnSpc>
                <a:spcPts val="2000"/>
              </a:lnSpc>
              <a:buFont typeface="Arial" panose="020B0604020202020204" pitchFamily="34" charset="0"/>
              <a:buChar char="•"/>
            </a:pPr>
            <a:r>
              <a:rPr lang="en-US" sz="1200" dirty="0" smtClean="0">
                <a:latin typeface="Huawei Sans" panose="020C0503030203020204" pitchFamily="34" charset="0"/>
              </a:rPr>
              <a:t>Third-party devices (non-Huawei)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11" descr="开放网络-蓝.png"/>
          <p:cNvPicPr>
            <a:picLocks noChangeAspect="1"/>
          </p:cNvPicPr>
          <p:nvPr/>
        </p:nvPicPr>
        <p:blipFill>
          <a:blip r:embed="rId8" cstate="print"/>
          <a:stretch>
            <a:fillRect/>
          </a:stretch>
        </p:blipFill>
        <p:spPr bwMode="gray">
          <a:xfrm>
            <a:off x="7433592" y="5585201"/>
            <a:ext cx="445956" cy="343290"/>
          </a:xfrm>
          <a:prstGeom prst="rect">
            <a:avLst/>
          </a:prstGeom>
        </p:spPr>
      </p:pic>
      <p:pic>
        <p:nvPicPr>
          <p:cNvPr id="43" name="图片 11" descr="开放网络-蓝.png"/>
          <p:cNvPicPr>
            <a:picLocks noChangeAspect="1"/>
          </p:cNvPicPr>
          <p:nvPr/>
        </p:nvPicPr>
        <p:blipFill>
          <a:blip r:embed="rId8" cstate="print"/>
          <a:stretch>
            <a:fillRect/>
          </a:stretch>
        </p:blipFill>
        <p:spPr bwMode="gray">
          <a:xfrm>
            <a:off x="9532696" y="5585201"/>
            <a:ext cx="445956" cy="343290"/>
          </a:xfrm>
          <a:prstGeom prst="rect">
            <a:avLst/>
          </a:prstGeom>
        </p:spPr>
      </p:pic>
      <p:pic>
        <p:nvPicPr>
          <p:cNvPr id="44" name="图片 97" descr="接入交换机.png"/>
          <p:cNvPicPr>
            <a:picLocks noChangeAspect="1"/>
          </p:cNvPicPr>
          <p:nvPr/>
        </p:nvPicPr>
        <p:blipFill>
          <a:blip r:embed="rId6" cstate="print"/>
          <a:stretch>
            <a:fillRect/>
          </a:stretch>
        </p:blipFill>
        <p:spPr bwMode="gray">
          <a:xfrm>
            <a:off x="7478064" y="4868660"/>
            <a:ext cx="405710" cy="331945"/>
          </a:xfrm>
          <a:prstGeom prst="rect">
            <a:avLst/>
          </a:prstGeom>
        </p:spPr>
      </p:pic>
      <p:pic>
        <p:nvPicPr>
          <p:cNvPr id="45" name="图片 76" descr="接入交换机.png"/>
          <p:cNvPicPr>
            <a:picLocks noChangeAspect="1"/>
          </p:cNvPicPr>
          <p:nvPr/>
        </p:nvPicPr>
        <p:blipFill>
          <a:blip r:embed="rId9" cstate="print"/>
          <a:stretch>
            <a:fillRect/>
          </a:stretch>
        </p:blipFill>
        <p:spPr bwMode="gray">
          <a:xfrm>
            <a:off x="9551330" y="4868660"/>
            <a:ext cx="405710" cy="331945"/>
          </a:xfrm>
          <a:prstGeom prst="rect">
            <a:avLst/>
          </a:prstGeom>
        </p:spPr>
      </p:pic>
      <p:pic>
        <p:nvPicPr>
          <p:cNvPr id="46" name="图片 86" descr="核心交换机.png"/>
          <p:cNvPicPr>
            <a:picLocks noChangeAspect="1"/>
          </p:cNvPicPr>
          <p:nvPr/>
        </p:nvPicPr>
        <p:blipFill>
          <a:blip r:embed="rId3" cstate="print"/>
          <a:stretch>
            <a:fillRect/>
          </a:stretch>
        </p:blipFill>
        <p:spPr bwMode="gray">
          <a:xfrm>
            <a:off x="2576877" y="2849354"/>
            <a:ext cx="405710" cy="331945"/>
          </a:xfrm>
          <a:prstGeom prst="rect">
            <a:avLst/>
          </a:prstGeom>
        </p:spPr>
      </p:pic>
      <p:pic>
        <p:nvPicPr>
          <p:cNvPr id="55" name="图片 76" descr="接入交换机.png"/>
          <p:cNvPicPr>
            <a:picLocks noChangeAspect="1"/>
          </p:cNvPicPr>
          <p:nvPr/>
        </p:nvPicPr>
        <p:blipFill>
          <a:blip r:embed="rId9" cstate="print"/>
          <a:stretch>
            <a:fillRect/>
          </a:stretch>
        </p:blipFill>
        <p:spPr bwMode="gray">
          <a:xfrm>
            <a:off x="3759416" y="2851995"/>
            <a:ext cx="405710" cy="331945"/>
          </a:xfrm>
          <a:prstGeom prst="rect">
            <a:avLst/>
          </a:prstGeom>
        </p:spPr>
      </p:pic>
      <p:grpSp>
        <p:nvGrpSpPr>
          <p:cNvPr id="79" name="组合 78"/>
          <p:cNvGrpSpPr>
            <a:grpSpLocks noChangeAspect="1"/>
          </p:cNvGrpSpPr>
          <p:nvPr/>
        </p:nvGrpSpPr>
        <p:grpSpPr bwMode="gray">
          <a:xfrm>
            <a:off x="2838016" y="3089596"/>
            <a:ext cx="178825" cy="178825"/>
            <a:chOff x="10467178" y="5640414"/>
            <a:chExt cx="213540" cy="213540"/>
          </a:xfrm>
        </p:grpSpPr>
        <p:sp>
          <p:nvSpPr>
            <p:cNvPr id="80" name="椭圆 79"/>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a:grpSpLocks noChangeAspect="1"/>
          </p:cNvGrpSpPr>
          <p:nvPr/>
        </p:nvGrpSpPr>
        <p:grpSpPr bwMode="gray">
          <a:xfrm>
            <a:off x="4065572" y="3089596"/>
            <a:ext cx="178825" cy="178825"/>
            <a:chOff x="10467178" y="5640414"/>
            <a:chExt cx="213540" cy="213540"/>
          </a:xfrm>
        </p:grpSpPr>
        <p:sp>
          <p:nvSpPr>
            <p:cNvPr id="83" name="椭圆 82"/>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a:grpSpLocks noChangeAspect="1"/>
          </p:cNvGrpSpPr>
          <p:nvPr/>
        </p:nvGrpSpPr>
        <p:grpSpPr bwMode="gray">
          <a:xfrm>
            <a:off x="1498778" y="2491812"/>
            <a:ext cx="196708" cy="196708"/>
            <a:chOff x="3737918" y="3408078"/>
            <a:chExt cx="238017" cy="238017"/>
          </a:xfrm>
        </p:grpSpPr>
        <p:sp>
          <p:nvSpPr>
            <p:cNvPr id="86" name="椭圆 85"/>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十字形 86"/>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a:grpSpLocks noChangeAspect="1"/>
          </p:cNvGrpSpPr>
          <p:nvPr/>
        </p:nvGrpSpPr>
        <p:grpSpPr bwMode="gray">
          <a:xfrm>
            <a:off x="1498778" y="3033239"/>
            <a:ext cx="196708" cy="196708"/>
            <a:chOff x="3737918" y="3408078"/>
            <a:chExt cx="238017" cy="238017"/>
          </a:xfrm>
        </p:grpSpPr>
        <p:sp>
          <p:nvSpPr>
            <p:cNvPr id="89" name="椭圆 88"/>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十字形 89"/>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a:grpSpLocks noChangeAspect="1"/>
          </p:cNvGrpSpPr>
          <p:nvPr/>
        </p:nvGrpSpPr>
        <p:grpSpPr bwMode="gray">
          <a:xfrm>
            <a:off x="1498778" y="3638060"/>
            <a:ext cx="196708" cy="196708"/>
            <a:chOff x="3737918" y="3408078"/>
            <a:chExt cx="238017" cy="238017"/>
          </a:xfrm>
        </p:grpSpPr>
        <p:sp>
          <p:nvSpPr>
            <p:cNvPr id="92" name="椭圆 91"/>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十字形 92"/>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a:off x="3673408" y="1672165"/>
            <a:ext cx="1990162" cy="689814"/>
            <a:chOff x="4211719" y="1736713"/>
            <a:chExt cx="1990162" cy="689814"/>
          </a:xfrm>
        </p:grpSpPr>
        <p:grpSp>
          <p:nvGrpSpPr>
            <p:cNvPr id="73" name="组合 72"/>
            <p:cNvGrpSpPr>
              <a:grpSpLocks noChangeAspect="1"/>
            </p:cNvGrpSpPr>
            <p:nvPr/>
          </p:nvGrpSpPr>
          <p:grpSpPr bwMode="gray">
            <a:xfrm>
              <a:off x="4211720" y="1802238"/>
              <a:ext cx="178825" cy="178825"/>
              <a:chOff x="10467178" y="5640414"/>
              <a:chExt cx="213540" cy="213540"/>
            </a:xfrm>
          </p:grpSpPr>
          <p:sp>
            <p:nvSpPr>
              <p:cNvPr id="74" name="椭圆 73"/>
              <p:cNvSpPr>
                <a:spLocks noChangeAspect="1"/>
              </p:cNvSpPr>
              <p:nvPr/>
            </p:nvSpPr>
            <p:spPr bwMode="gray">
              <a:xfrm>
                <a:off x="10467178" y="5640414"/>
                <a:ext cx="213540" cy="213540"/>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bwMode="gray">
              <a:xfrm>
                <a:off x="10513146" y="5723327"/>
                <a:ext cx="126327" cy="66895"/>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28575" cap="rnd" cmpd="sng" algn="ctr">
                <a:solidFill>
                  <a:sysClr val="window" lastClr="FFFFFF"/>
                </a:solidFill>
                <a:prstDash val="solid"/>
                <a:round/>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组合 75"/>
            <p:cNvGrpSpPr>
              <a:grpSpLocks noChangeAspect="1"/>
            </p:cNvGrpSpPr>
            <p:nvPr/>
          </p:nvGrpSpPr>
          <p:grpSpPr bwMode="gray">
            <a:xfrm>
              <a:off x="4211719" y="2056974"/>
              <a:ext cx="178825" cy="178825"/>
              <a:chOff x="3737918" y="3408078"/>
              <a:chExt cx="238017" cy="238017"/>
            </a:xfrm>
          </p:grpSpPr>
          <p:sp>
            <p:nvSpPr>
              <p:cNvPr id="77" name="椭圆 76"/>
              <p:cNvSpPr>
                <a:spLocks noChangeAspect="1"/>
              </p:cNvSpPr>
              <p:nvPr/>
            </p:nvSpPr>
            <p:spPr bwMode="gray">
              <a:xfrm>
                <a:off x="3737918" y="3408078"/>
                <a:ext cx="238017" cy="238017"/>
              </a:xfrm>
              <a:prstGeom prst="ellipse">
                <a:avLst/>
              </a:prstGeom>
              <a:solidFill>
                <a:schemeClr val="bg1">
                  <a:lumMod val="65000"/>
                </a:scheme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十字形 77"/>
              <p:cNvSpPr/>
              <p:nvPr/>
            </p:nvSpPr>
            <p:spPr bwMode="gray">
              <a:xfrm rot="2785165">
                <a:off x="3788612" y="3458772"/>
                <a:ext cx="136629" cy="136629"/>
              </a:xfrm>
              <a:prstGeom prst="plus">
                <a:avLst>
                  <a:gd name="adj" fmla="val 39697"/>
                </a:avLst>
              </a:prstGeom>
              <a:solidFill>
                <a:schemeClr val="bg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4" name="文本框 93"/>
            <p:cNvSpPr txBox="1"/>
            <p:nvPr/>
          </p:nvSpPr>
          <p:spPr bwMode="gray">
            <a:xfrm>
              <a:off x="4348489" y="1736713"/>
              <a:ext cx="1853392" cy="276999"/>
            </a:xfrm>
            <a:prstGeom prst="rect">
              <a:avLst/>
            </a:prstGeom>
            <a:noFill/>
          </p:spPr>
          <p:txBody>
            <a:bodyPr wrap="none" rtlCol="0">
              <a:spAutoFit/>
            </a:bodyPr>
            <a:lstStyle/>
            <a:p>
              <a:pPr fontAlgn="ctr"/>
              <a:r>
                <a:rPr lang="en-US" sz="1200" dirty="0" smtClean="0">
                  <a:latin typeface="Huawei Sans" panose="020C0503030203020204" pitchFamily="34" charset="0"/>
                </a:rPr>
                <a:t>Free mobility supported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348490" y="1964862"/>
              <a:ext cx="1668898" cy="461665"/>
            </a:xfrm>
            <a:prstGeom prst="rect">
              <a:avLst/>
            </a:prstGeom>
            <a:noFill/>
          </p:spPr>
          <p:txBody>
            <a:bodyPr wrap="square" rtlCol="0">
              <a:spAutoFit/>
            </a:bodyPr>
            <a:lstStyle/>
            <a:p>
              <a:pPr fontAlgn="ctr"/>
              <a:r>
                <a:rPr lang="en-US" sz="1200" dirty="0" smtClean="0">
                  <a:latin typeface="Huawei Sans" panose="020C0503030203020204" pitchFamily="34" charset="0"/>
                </a:rPr>
                <a:t>Free mobility not supported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框 71"/>
          <p:cNvSpPr txBox="1"/>
          <p:nvPr/>
        </p:nvSpPr>
        <p:spPr bwMode="gray">
          <a:xfrm>
            <a:off x="9957040" y="2513158"/>
            <a:ext cx="1717533" cy="461665"/>
          </a:xfrm>
          <a:prstGeom prst="rect">
            <a:avLst/>
          </a:prstGeom>
          <a:noFill/>
        </p:spPr>
        <p:txBody>
          <a:bodyPr wrap="square" rtlCol="0">
            <a:spAutoFit/>
          </a:bodyPr>
          <a:lstStyle/>
          <a:p>
            <a:pPr fontAlgn="ctr"/>
            <a:r>
              <a:rPr lang="en-US" sz="1200" dirty="0" smtClean="0">
                <a:latin typeface="Huawei Sans" panose="020C0503030203020204" pitchFamily="34" charset="0"/>
              </a:rPr>
              <a:t>Generate an IP-security group entry.</a:t>
            </a:r>
            <a:endParaRPr lang="en-US" sz="1200" dirty="0">
              <a:latin typeface="Huawei Sans" panose="020C0503030203020204" pitchFamily="34" charset="0"/>
            </a:endParaRPr>
          </a:p>
        </p:txBody>
      </p:sp>
      <p:sp>
        <p:nvSpPr>
          <p:cNvPr id="97" name="五边形 96"/>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98" name="燕尾形 97"/>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91236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bwMode="gray">
          <a:xfrm flipV="1">
            <a:off x="1219520" y="2879501"/>
            <a:ext cx="4168405" cy="320166"/>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94DAE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65"/>
          <p:cNvGrpSpPr/>
          <p:nvPr/>
        </p:nvGrpSpPr>
        <p:grpSpPr bwMode="gray">
          <a:xfrm rot="10800000">
            <a:off x="947302" y="3375705"/>
            <a:ext cx="2618150" cy="892260"/>
            <a:chOff x="-1233037" y="914446"/>
            <a:chExt cx="1573823" cy="778776"/>
          </a:xfrm>
        </p:grpSpPr>
        <p:cxnSp>
          <p:nvCxnSpPr>
            <p:cNvPr id="2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Free Mobility Solution (1)</a:t>
            </a:r>
            <a:endParaRPr lang="en-US" altLang="zh-CN" dirty="0">
              <a:sym typeface="Huawei Sans" panose="020C0503030203020204" pitchFamily="34" charset="0"/>
            </a:endParaRPr>
          </a:p>
        </p:txBody>
      </p:sp>
      <p:pic>
        <p:nvPicPr>
          <p:cNvPr id="3"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4"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6"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5"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7"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19"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23" name="Straight Connector 166"/>
          <p:cNvCxnSpPr>
            <a:stCxn id="4" idx="2"/>
            <a:endCxn id="5"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166"/>
          <p:cNvCxnSpPr>
            <a:stCxn id="19" idx="2"/>
            <a:endCxn id="7"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166"/>
          <p:cNvCxnSpPr>
            <a:stCxn id="6" idx="1"/>
            <a:endCxn id="7"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6096000" y="944564"/>
            <a:ext cx="5652203" cy="4442906"/>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endParaRPr lang="en-US" altLang="zh-CN" sz="1400" b="1" dirty="0" smtClean="0">
              <a:solidFill>
                <a:prstClr val="black"/>
              </a:solidFill>
              <a:latin typeface="Huawei Sans" panose="020C0503030203020204" pitchFamily="34" charset="0"/>
            </a:endParaRP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Centralized authentication point + centralized policy enforcement point</a:t>
            </a:r>
            <a:r>
              <a:rPr lang="en-US" sz="1200" dirty="0">
                <a:solidFill>
                  <a:prstClr val="black"/>
                </a:solidFill>
                <a:latin typeface="Huawei Sans" panose="020C0503030203020204" pitchFamily="34" charset="0"/>
              </a:rPr>
              <a:t>.</a:t>
            </a:r>
            <a:endParaRPr lang="en-US" sz="1200" dirty="0" smtClean="0">
              <a:solidFill>
                <a:prstClr val="black"/>
              </a:solidFill>
              <a:latin typeface="Huawei Sans" panose="020C0503030203020204" pitchFamily="34" charset="0"/>
            </a:endParaRP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authentication point and policy enforcement point are combined on the core device.</a:t>
            </a:r>
          </a:p>
          <a:p>
            <a:pPr marL="180000" indent="-180000" fontAlgn="ctr">
              <a:lnSpc>
                <a:spcPts val="2000"/>
              </a:lnSpc>
              <a:spcAft>
                <a:spcPts val="600"/>
              </a:spcAft>
              <a:buFont typeface="Arial" pitchFamily="34" charset="0"/>
              <a:buChar char="•"/>
            </a:pPr>
            <a:r>
              <a:rPr lang="en-US" sz="1200" dirty="0" smtClean="0">
                <a:latin typeface="Huawei Sans" panose="020C0503030203020204" pitchFamily="34" charset="0"/>
              </a:rPr>
              <a:t>Devices do not support VXLAN.</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functions as the centralized authentication point for both wired and wireless users on the entire network.</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also works as the policy enforcement point for free mobility.</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stores authentication information about all users on the network. After traffic is forwarded to the core device, it enforces policies based on the policy control matrix defined by the administrator.</a:t>
            </a:r>
          </a:p>
          <a:p>
            <a:pPr marL="180000" indent="-180000"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network does not need to support or deploy VXLAN.</a:t>
            </a:r>
            <a:endParaRPr lang="en-US" altLang="zh-CN" sz="1200" dirty="0">
              <a:solidFill>
                <a:prstClr val="black"/>
              </a:solidFill>
              <a:latin typeface="Huawei Sans" panose="020C0503030203020204" pitchFamily="34" charset="0"/>
            </a:endParaRPr>
          </a:p>
        </p:txBody>
      </p:sp>
      <p:pic>
        <p:nvPicPr>
          <p:cNvPr id="35"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36"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38" name="组合 758"/>
          <p:cNvGrpSpPr/>
          <p:nvPr/>
        </p:nvGrpSpPr>
        <p:grpSpPr bwMode="gray">
          <a:xfrm flipV="1">
            <a:off x="4612344" y="5324181"/>
            <a:ext cx="236214" cy="200032"/>
            <a:chOff x="7440613" y="4868863"/>
            <a:chExt cx="1019175" cy="828675"/>
          </a:xfrm>
          <a:solidFill>
            <a:schemeClr val="bg1">
              <a:lumMod val="75000"/>
            </a:schemeClr>
          </a:solidFill>
        </p:grpSpPr>
        <p:sp>
          <p:nvSpPr>
            <p:cNvPr id="3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p:cNvSpPr txBox="1"/>
          <p:nvPr/>
        </p:nvSpPr>
        <p:spPr bwMode="gray">
          <a:xfrm>
            <a:off x="1097520" y="5701732"/>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algn="ct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46" name="文本框 45"/>
          <p:cNvSpPr txBox="1"/>
          <p:nvPr/>
        </p:nvSpPr>
        <p:spPr bwMode="gray">
          <a:xfrm>
            <a:off x="5030316" y="5701732"/>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49" name="文本框 48"/>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016475" y="419416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2900404" y="419416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1016475" y="498241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2752928" y="498241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Straight Connector 166"/>
          <p:cNvCxnSpPr>
            <a:stCxn id="7" idx="2"/>
            <a:endCxn id="54"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sp>
        <p:nvSpPr>
          <p:cNvPr id="55" name="文本框 54"/>
          <p:cNvSpPr txBox="1"/>
          <p:nvPr/>
        </p:nvSpPr>
        <p:spPr bwMode="gray">
          <a:xfrm>
            <a:off x="2480626" y="5701732"/>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72" name="直接箭头连接符 71"/>
          <p:cNvCxnSpPr/>
          <p:nvPr/>
        </p:nvCxnSpPr>
        <p:spPr bwMode="gray">
          <a:xfrm flipH="1">
            <a:off x="2752928" y="350504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3" name="任意多边形 72"/>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2092035" y="3524905"/>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2266511" y="352490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28"/>
          <p:cNvGrpSpPr>
            <a:grpSpLocks noChangeAspect="1"/>
          </p:cNvGrpSpPr>
          <p:nvPr/>
        </p:nvGrpSpPr>
        <p:grpSpPr bwMode="gray">
          <a:xfrm>
            <a:off x="2259689" y="3248203"/>
            <a:ext cx="238817" cy="238817"/>
            <a:chOff x="5076056" y="3356992"/>
            <a:chExt cx="436268" cy="436268"/>
          </a:xfrm>
        </p:grpSpPr>
        <p:sp>
          <p:nvSpPr>
            <p:cNvPr id="79"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 name="椭圆 62"/>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68" name="文本框 67"/>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69" name="直接箭头连接符 68"/>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7" name="文本框 76"/>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58" name="矩形 57"/>
          <p:cNvSpPr/>
          <p:nvPr/>
        </p:nvSpPr>
        <p:spPr bwMode="gray">
          <a:xfrm>
            <a:off x="455613" y="971550"/>
            <a:ext cx="5117874" cy="1907952"/>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p:cNvGraphicFramePr>
            <a:graphicFrameLocks noGrp="1"/>
          </p:cNvGraphicFramePr>
          <p:nvPr>
            <p:extLst/>
          </p:nvPr>
        </p:nvGraphicFramePr>
        <p:xfrm>
          <a:off x="505166" y="1275707"/>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60" name="表格 59"/>
          <p:cNvGraphicFramePr>
            <a:graphicFrameLocks noGrp="1"/>
          </p:cNvGraphicFramePr>
          <p:nvPr>
            <p:extLst/>
          </p:nvPr>
        </p:nvGraphicFramePr>
        <p:xfrm>
          <a:off x="2145539" y="1275707"/>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1" name="文本框 70"/>
          <p:cNvSpPr txBox="1"/>
          <p:nvPr/>
        </p:nvSpPr>
        <p:spPr bwMode="gray">
          <a:xfrm>
            <a:off x="701660" y="983249"/>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81" name="文本框 80"/>
          <p:cNvSpPr txBox="1"/>
          <p:nvPr/>
        </p:nvSpPr>
        <p:spPr bwMode="gray">
          <a:xfrm>
            <a:off x="2104646" y="983249"/>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五边形 81"/>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83" name="燕尾形 82"/>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103645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7" name="直接箭头连接符 136"/>
          <p:cNvCxnSpPr/>
          <p:nvPr/>
        </p:nvCxnSpPr>
        <p:spPr bwMode="gray">
          <a:xfrm flipH="1">
            <a:off x="3010103" y="3365876"/>
            <a:ext cx="1534592"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6" name="任意多边形 135"/>
          <p:cNvSpPr/>
          <p:nvPr/>
        </p:nvSpPr>
        <p:spPr bwMode="gray">
          <a:xfrm flipV="1">
            <a:off x="790895" y="2977869"/>
            <a:ext cx="5994453" cy="31704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 name="connsiteX0" fmla="*/ 4535985 w 5462503"/>
              <a:gd name="connsiteY0" fmla="*/ 0 h 769127"/>
              <a:gd name="connsiteX1" fmla="*/ 0 w 5462503"/>
              <a:gd name="connsiteY1" fmla="*/ 761035 h 769127"/>
              <a:gd name="connsiteX2" fmla="*/ 5462503 w 5462503"/>
              <a:gd name="connsiteY2" fmla="*/ 769127 h 769127"/>
              <a:gd name="connsiteX3" fmla="*/ 4535985 w 5462503"/>
              <a:gd name="connsiteY3" fmla="*/ 0 h 769127"/>
              <a:gd name="connsiteX0" fmla="*/ 4535985 w 6169931"/>
              <a:gd name="connsiteY0" fmla="*/ 0 h 769127"/>
              <a:gd name="connsiteX1" fmla="*/ 0 w 6169931"/>
              <a:gd name="connsiteY1" fmla="*/ 761035 h 769127"/>
              <a:gd name="connsiteX2" fmla="*/ 6169931 w 6169931"/>
              <a:gd name="connsiteY2" fmla="*/ 769127 h 769127"/>
              <a:gd name="connsiteX3" fmla="*/ 4535985 w 6169931"/>
              <a:gd name="connsiteY3" fmla="*/ 0 h 769127"/>
            </a:gdLst>
            <a:ahLst/>
            <a:cxnLst>
              <a:cxn ang="0">
                <a:pos x="connsiteX0" y="connsiteY0"/>
              </a:cxn>
              <a:cxn ang="0">
                <a:pos x="connsiteX1" y="connsiteY1"/>
              </a:cxn>
              <a:cxn ang="0">
                <a:pos x="connsiteX2" y="connsiteY2"/>
              </a:cxn>
              <a:cxn ang="0">
                <a:pos x="connsiteX3" y="connsiteY3"/>
              </a:cxn>
            </a:cxnLst>
            <a:rect l="l" t="t" r="r" b="b"/>
            <a:pathLst>
              <a:path w="6169931" h="769127">
                <a:moveTo>
                  <a:pt x="4535985" y="0"/>
                </a:moveTo>
                <a:lnTo>
                  <a:pt x="0" y="761035"/>
                </a:lnTo>
                <a:lnTo>
                  <a:pt x="6169931" y="769127"/>
                </a:lnTo>
                <a:lnTo>
                  <a:pt x="4535985" y="0"/>
                </a:lnTo>
                <a:close/>
              </a:path>
            </a:pathLst>
          </a:custGeom>
          <a:gradFill flip="none" rotWithShape="1">
            <a:gsLst>
              <a:gs pos="0">
                <a:schemeClr val="accent1">
                  <a:lumMod val="5000"/>
                  <a:lumOff val="95000"/>
                  <a:alpha val="0"/>
                </a:schemeClr>
              </a:gs>
              <a:gs pos="79000">
                <a:srgbClr val="94DAE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Free Mobility Solution (2)</a:t>
            </a:r>
            <a:endParaRPr lang="en-US" altLang="zh-CN" dirty="0"/>
          </a:p>
        </p:txBody>
      </p:sp>
      <p:sp>
        <p:nvSpPr>
          <p:cNvPr id="63" name="矩形 62"/>
          <p:cNvSpPr/>
          <p:nvPr/>
        </p:nvSpPr>
        <p:spPr bwMode="gray">
          <a:xfrm>
            <a:off x="455613" y="971549"/>
            <a:ext cx="5117874" cy="2006321"/>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bwMode="gray">
          <a:xfrm>
            <a:off x="1098708" y="533934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flipV="1">
            <a:off x="2637791" y="3480042"/>
            <a:ext cx="245405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1204477" y="347095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2289501" y="329747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914294" y="428291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803214" y="507766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914294" y="507766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742160" y="507766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742160" y="4282913"/>
            <a:ext cx="368827" cy="301768"/>
          </a:xfrm>
          <a:prstGeom prst="rect">
            <a:avLst/>
          </a:prstGeom>
        </p:spPr>
      </p:pic>
      <p:cxnSp>
        <p:nvCxnSpPr>
          <p:cNvPr id="85" name="Straight Connector 166"/>
          <p:cNvCxnSpPr>
            <a:stCxn id="77" idx="2"/>
            <a:endCxn id="82" idx="0"/>
          </p:cNvCxnSpPr>
          <p:nvPr/>
        </p:nvCxnSpPr>
        <p:spPr bwMode="gray">
          <a:xfrm>
            <a:off x="1098708" y="458468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926574" y="458468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4110987" y="522855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853431" y="5856553"/>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803214" y="5843318"/>
            <a:ext cx="446281" cy="332783"/>
          </a:xfrm>
          <a:prstGeom prst="rect">
            <a:avLst/>
          </a:prstGeom>
        </p:spPr>
      </p:pic>
      <p:grpSp>
        <p:nvGrpSpPr>
          <p:cNvPr id="91" name="组合 758"/>
          <p:cNvGrpSpPr/>
          <p:nvPr/>
        </p:nvGrpSpPr>
        <p:grpSpPr bwMode="gray">
          <a:xfrm flipV="1">
            <a:off x="4869519" y="541943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94" name="表格 93"/>
          <p:cNvGraphicFramePr>
            <a:graphicFrameLocks noGrp="1"/>
          </p:cNvGraphicFramePr>
          <p:nvPr>
            <p:extLst/>
          </p:nvPr>
        </p:nvGraphicFramePr>
        <p:xfrm>
          <a:off x="505166" y="1388922"/>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95" name="表格 94"/>
          <p:cNvGraphicFramePr>
            <a:graphicFrameLocks noGrp="1"/>
          </p:cNvGraphicFramePr>
          <p:nvPr>
            <p:extLst/>
          </p:nvPr>
        </p:nvGraphicFramePr>
        <p:xfrm>
          <a:off x="2145539" y="1388922"/>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prstClr val="black"/>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prstClr val="black"/>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prstClr val="black"/>
                          </a:solidFill>
                          <a:latin typeface="Huawei Sans" panose="020C0503030203020204" pitchFamily="34" charset="0"/>
                        </a:rPr>
                        <a:t>R&amp;D</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prstClr val="black"/>
                          </a:solidFill>
                          <a:latin typeface="Huawei Sans" panose="020C0503030203020204" pitchFamily="34" charset="0"/>
                        </a:rPr>
                        <a:t>Marketing</a:t>
                      </a:r>
                      <a:endParaRPr lang="en-US" altLang="zh-CN" sz="12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lumMod val="75000"/>
                              <a:lumOff val="25000"/>
                            </a:schemeClr>
                          </a:solidFill>
                          <a:latin typeface="Huawei Sans" panose="020C0503030203020204" pitchFamily="34" charset="0"/>
                        </a:rPr>
                        <a:t>…</a:t>
                      </a:r>
                      <a:endParaRPr lang="en-US" altLang="zh-CN"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lumMod val="75000"/>
                              <a:lumOff val="25000"/>
                            </a:schemeClr>
                          </a:solidFill>
                          <a:latin typeface="Huawei Sans" panose="020C0503030203020204" pitchFamily="34" charset="0"/>
                        </a:rPr>
                        <a:t>…</a:t>
                      </a:r>
                      <a:endParaRPr lang="en-US" altLang="zh-CN" sz="1200" b="0"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8" name="文本框 97"/>
          <p:cNvSpPr txBox="1"/>
          <p:nvPr/>
        </p:nvSpPr>
        <p:spPr bwMode="gray">
          <a:xfrm>
            <a:off x="2252902" y="3020474"/>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273650" y="428941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3157579" y="428941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273650" y="507766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3010103" y="507766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bwMode="gray">
          <a:xfrm>
            <a:off x="701660" y="1018085"/>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104" name="文本框 103"/>
          <p:cNvSpPr txBox="1"/>
          <p:nvPr/>
        </p:nvSpPr>
        <p:spPr bwMode="gray">
          <a:xfrm>
            <a:off x="2104646" y="1018085"/>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926573" y="5379436"/>
            <a:ext cx="1" cy="4771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681297" y="5856553"/>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756859" y="3317778"/>
            <a:ext cx="947389" cy="538549"/>
          </a:xfrm>
          <a:prstGeom prst="rect">
            <a:avLst/>
          </a:prstGeom>
        </p:spPr>
      </p:pic>
      <p:cxnSp>
        <p:nvCxnSpPr>
          <p:cNvPr id="117" name="直接箭头连接符 116"/>
          <p:cNvCxnSpPr/>
          <p:nvPr/>
        </p:nvCxnSpPr>
        <p:spPr bwMode="gray">
          <a:xfrm flipH="1">
            <a:off x="3010103" y="3600295"/>
            <a:ext cx="1534592"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341829" y="347341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903191" y="322793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858384" y="449100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bwMode="gray">
          <a:xfrm>
            <a:off x="2430929" y="3620155"/>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a:spLocks noChangeAspect="1"/>
          </p:cNvSpPr>
          <p:nvPr/>
        </p:nvSpPr>
        <p:spPr bwMode="gray">
          <a:xfrm>
            <a:off x="3692799" y="449100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7152482" y="951118"/>
            <a:ext cx="4595722" cy="4798028"/>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Distributed authentication points + centralized policy enforcement point.</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Authentication points are separated from the policy enforcement point.</a:t>
            </a:r>
          </a:p>
          <a:p>
            <a:pPr marL="176213" indent="-176213" fontAlgn="ctr">
              <a:lnSpc>
                <a:spcPts val="2000"/>
              </a:lnSpc>
              <a:spcAft>
                <a:spcPts val="600"/>
              </a:spcAft>
              <a:buFont typeface="Arial" pitchFamily="34" charset="0"/>
              <a:buChar char="•"/>
            </a:pPr>
            <a:r>
              <a:rPr lang="en-US" sz="1200" dirty="0" smtClean="0">
                <a:latin typeface="Huawei Sans" panose="020C0503030203020204" pitchFamily="34" charset="0"/>
              </a:rPr>
              <a:t>Devices do not support VXLAN.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core device functions as the centralized policy enforcement point for free mobility.</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iMaster NCE-Campus synchronizes IP-security group entries to the core device. After traffic is forwarded to the core device, it enforces policies based on the policy control matrix defined by the administrator.</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network does not need to support or deploy VXLAN.</a:t>
            </a:r>
            <a:endParaRPr lang="en-US" altLang="zh-CN" sz="1200" dirty="0">
              <a:solidFill>
                <a:prstClr val="black"/>
              </a:solidFill>
              <a:latin typeface="Huawei Sans" panose="020C0503030203020204" pitchFamily="34" charset="0"/>
            </a:endParaRPr>
          </a:p>
        </p:txBody>
      </p:sp>
      <p:sp>
        <p:nvSpPr>
          <p:cNvPr id="127" name="椭圆 126"/>
          <p:cNvSpPr>
            <a:spLocks noChangeAspect="1"/>
          </p:cNvSpPr>
          <p:nvPr/>
        </p:nvSpPr>
        <p:spPr bwMode="gray">
          <a:xfrm>
            <a:off x="4979795" y="4433821"/>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a:spLocks noChangeAspect="1"/>
          </p:cNvSpPr>
          <p:nvPr/>
        </p:nvSpPr>
        <p:spPr bwMode="gray">
          <a:xfrm>
            <a:off x="4979795" y="4725631"/>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5086489" y="4347956"/>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30" name="文本框 129"/>
          <p:cNvSpPr txBox="1"/>
          <p:nvPr/>
        </p:nvSpPr>
        <p:spPr bwMode="gray">
          <a:xfrm>
            <a:off x="5086489" y="4635888"/>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131" name="直接箭头连接符 130"/>
          <p:cNvCxnSpPr/>
          <p:nvPr/>
        </p:nvCxnSpPr>
        <p:spPr bwMode="gray">
          <a:xfrm flipH="1">
            <a:off x="8973240" y="5954267"/>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2" name="文本框 131"/>
          <p:cNvSpPr txBox="1"/>
          <p:nvPr/>
        </p:nvSpPr>
        <p:spPr bwMode="gray">
          <a:xfrm>
            <a:off x="9315943" y="5749146"/>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33" name="矩形 132"/>
          <p:cNvSpPr/>
          <p:nvPr/>
        </p:nvSpPr>
        <p:spPr bwMode="gray">
          <a:xfrm>
            <a:off x="5615468" y="971550"/>
            <a:ext cx="1534731" cy="200632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4" name="表格 133"/>
          <p:cNvGraphicFramePr>
            <a:graphicFrameLocks noGrp="1"/>
          </p:cNvGraphicFramePr>
          <p:nvPr>
            <p:extLst/>
          </p:nvPr>
        </p:nvGraphicFramePr>
        <p:xfrm>
          <a:off x="5675023" y="1388919"/>
          <a:ext cx="1434148" cy="1554613"/>
        </p:xfrm>
        <a:graphic>
          <a:graphicData uri="http://schemas.openxmlformats.org/drawingml/2006/table">
            <a:tbl>
              <a:tblPr firstRow="1" bandRow="1"/>
              <a:tblGrid>
                <a:gridCol w="786468"/>
                <a:gridCol w="647680"/>
              </a:tblGrid>
              <a:tr h="457333">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IP Address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1.1.1.1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2.2.2.2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p>
                      <a:pPr algn="ctr" fontAlgn="ctr"/>
                      <a:r>
                        <a:rPr lang="en-US" sz="1200" b="0" dirty="0" smtClean="0">
                          <a:solidFill>
                            <a:schemeClr val="tx1"/>
                          </a:solidFill>
                          <a:latin typeface="Huawei Sans" panose="020C0503030203020204" pitchFamily="34" charset="0"/>
                        </a:rPr>
                        <a:t>3.3.3.3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817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35" name="文本框 134"/>
          <p:cNvSpPr txBox="1"/>
          <p:nvPr/>
        </p:nvSpPr>
        <p:spPr bwMode="gray">
          <a:xfrm>
            <a:off x="5579329" y="957722"/>
            <a:ext cx="1567310" cy="408466"/>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IP-security group mapping table</a:t>
            </a:r>
            <a:endParaRPr lang="en-US" altLang="zh-CN" sz="1200" dirty="0">
              <a:solidFill>
                <a:prstClr val="black"/>
              </a:solidFill>
              <a:latin typeface="Huawei Sans" panose="020C0503030203020204" pitchFamily="34" charset="0"/>
            </a:endParaRPr>
          </a:p>
        </p:txBody>
      </p:sp>
      <p:cxnSp>
        <p:nvCxnSpPr>
          <p:cNvPr id="138" name="直接箭头连接符 137"/>
          <p:cNvCxnSpPr/>
          <p:nvPr/>
        </p:nvCxnSpPr>
        <p:spPr bwMode="gray">
          <a:xfrm flipH="1">
            <a:off x="6568634" y="5959329"/>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39" name="文本框 138"/>
          <p:cNvSpPr txBox="1"/>
          <p:nvPr/>
        </p:nvSpPr>
        <p:spPr bwMode="gray">
          <a:xfrm>
            <a:off x="6888099" y="5769699"/>
            <a:ext cx="2002448"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ynchronize IP-security group entries</a:t>
            </a:r>
            <a:endParaRPr lang="en-US" altLang="zh-CN" sz="1200" dirty="0">
              <a:solidFill>
                <a:prstClr val="black"/>
              </a:solidFill>
              <a:latin typeface="Huawei Sans" panose="020C0503030203020204" pitchFamily="34" charset="0"/>
            </a:endParaRPr>
          </a:p>
        </p:txBody>
      </p:sp>
      <p:sp>
        <p:nvSpPr>
          <p:cNvPr id="61" name="文本框 60"/>
          <p:cNvSpPr txBox="1"/>
          <p:nvPr/>
        </p:nvSpPr>
        <p:spPr bwMode="gray">
          <a:xfrm>
            <a:off x="1354695" y="5778876"/>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62" name="文本框 61"/>
          <p:cNvSpPr txBox="1"/>
          <p:nvPr/>
        </p:nvSpPr>
        <p:spPr bwMode="gray">
          <a:xfrm>
            <a:off x="5287491" y="5778876"/>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70" name="文本框 69"/>
          <p:cNvSpPr txBox="1"/>
          <p:nvPr/>
        </p:nvSpPr>
        <p:spPr bwMode="gray">
          <a:xfrm>
            <a:off x="2737801" y="5778876"/>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grpSp>
        <p:nvGrpSpPr>
          <p:cNvPr id="74" name="组合 28"/>
          <p:cNvGrpSpPr>
            <a:grpSpLocks noChangeAspect="1"/>
          </p:cNvGrpSpPr>
          <p:nvPr/>
        </p:nvGrpSpPr>
        <p:grpSpPr bwMode="gray">
          <a:xfrm>
            <a:off x="2516864" y="3343453"/>
            <a:ext cx="238817" cy="238817"/>
            <a:chOff x="5076056" y="3356992"/>
            <a:chExt cx="436268" cy="436268"/>
          </a:xfrm>
        </p:grpSpPr>
        <p:sp>
          <p:nvSpPr>
            <p:cNvPr id="75"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1" name="文本框 70"/>
          <p:cNvSpPr txBox="1"/>
          <p:nvPr/>
        </p:nvSpPr>
        <p:spPr bwMode="gray">
          <a:xfrm>
            <a:off x="689359" y="3014320"/>
            <a:ext cx="1646355" cy="637823"/>
          </a:xfrm>
          <a:prstGeom prst="rect">
            <a:avLst/>
          </a:prstGeom>
          <a:noFill/>
        </p:spPr>
        <p:txBody>
          <a:bodyPr wrap="square" rtlCol="0">
            <a:noAutofit/>
          </a:bodyPr>
          <a:lstStyle/>
          <a:p>
            <a:pPr algn="r" fontAlgn="ctr"/>
            <a:r>
              <a:rPr lang="en-US" sz="1200" dirty="0" smtClean="0">
                <a:solidFill>
                  <a:srgbClr val="ED6D00"/>
                </a:solidFill>
                <a:latin typeface="Huawei Sans" panose="020C0503030203020204" pitchFamily="34" charset="0"/>
              </a:rPr>
              <a:t>Device enabled with IP-security group</a:t>
            </a:r>
          </a:p>
          <a:p>
            <a:pPr algn="r" fontAlgn="ctr"/>
            <a:r>
              <a:rPr lang="en-US" sz="1200" dirty="0" smtClean="0">
                <a:solidFill>
                  <a:srgbClr val="ED6D00"/>
                </a:solidFill>
                <a:latin typeface="Huawei Sans" panose="020C0503030203020204" pitchFamily="34" charset="0"/>
              </a:rPr>
              <a:t>entry subscription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五边形 77"/>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79" name="燕尾形 78"/>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燕尾形 79"/>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燕尾形 96"/>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1456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bwMode="gray">
          <a:xfrm>
            <a:off x="744157" y="3178292"/>
            <a:ext cx="3129508" cy="1542453"/>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Free Mobility Solution (3)</a:t>
            </a:r>
            <a:endParaRPr lang="en-US" altLang="zh-CN" dirty="0">
              <a:sym typeface="Huawei Sans" panose="020C0503030203020204" pitchFamily="34" charset="0"/>
            </a:endParaRPr>
          </a:p>
        </p:txBody>
      </p:sp>
      <p:cxnSp>
        <p:nvCxnSpPr>
          <p:cNvPr id="64" name="Straight Connector 166"/>
          <p:cNvCxnSpPr/>
          <p:nvPr/>
        </p:nvCxnSpPr>
        <p:spPr bwMode="gray">
          <a:xfrm>
            <a:off x="841533" y="5244091"/>
            <a:ext cx="0" cy="619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166"/>
          <p:cNvCxnSpPr/>
          <p:nvPr/>
        </p:nvCxnSpPr>
        <p:spPr bwMode="gray">
          <a:xfrm flipH="1">
            <a:off x="2380615" y="3384792"/>
            <a:ext cx="199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165"/>
          <p:cNvGrpSpPr/>
          <p:nvPr/>
        </p:nvGrpSpPr>
        <p:grpSpPr bwMode="gray">
          <a:xfrm rot="10800000">
            <a:off x="947302" y="3375705"/>
            <a:ext cx="2618150" cy="892260"/>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9" name="图片 86" descr="核心交换机.png"/>
          <p:cNvPicPr>
            <a:picLocks noChangeAspect="1"/>
          </p:cNvPicPr>
          <p:nvPr/>
        </p:nvPicPr>
        <p:blipFill>
          <a:blip r:embed="rId3" cstate="print"/>
          <a:stretch>
            <a:fillRect/>
          </a:stretch>
        </p:blipFill>
        <p:spPr bwMode="gray">
          <a:xfrm>
            <a:off x="2032326" y="3202223"/>
            <a:ext cx="446281" cy="365140"/>
          </a:xfrm>
          <a:prstGeom prst="rect">
            <a:avLst/>
          </a:prstGeom>
        </p:spPr>
      </p:pic>
      <p:pic>
        <p:nvPicPr>
          <p:cNvPr id="77" name="图片 87" descr="汇聚交换机.png"/>
          <p:cNvPicPr>
            <a:picLocks noChangeAspect="1"/>
          </p:cNvPicPr>
          <p:nvPr/>
        </p:nvPicPr>
        <p:blipFill>
          <a:blip r:embed="rId4" cstate="print"/>
          <a:stretch>
            <a:fillRect/>
          </a:stretch>
        </p:blipFill>
        <p:spPr bwMode="gray">
          <a:xfrm>
            <a:off x="657119" y="4187663"/>
            <a:ext cx="368827" cy="301768"/>
          </a:xfrm>
          <a:prstGeom prst="rect">
            <a:avLst/>
          </a:prstGeom>
        </p:spPr>
      </p:pic>
      <p:pic>
        <p:nvPicPr>
          <p:cNvPr id="81" name="图片 105" descr="AP.png"/>
          <p:cNvPicPr>
            <a:picLocks noChangeAspect="1"/>
          </p:cNvPicPr>
          <p:nvPr/>
        </p:nvPicPr>
        <p:blipFill>
          <a:blip r:embed="rId5" cstate="print"/>
          <a:stretch>
            <a:fillRect/>
          </a:stretch>
        </p:blipFill>
        <p:spPr bwMode="gray">
          <a:xfrm>
            <a:off x="4546039" y="4982418"/>
            <a:ext cx="368827" cy="301768"/>
          </a:xfrm>
          <a:prstGeom prst="rect">
            <a:avLst/>
          </a:prstGeom>
        </p:spPr>
      </p:pic>
      <p:pic>
        <p:nvPicPr>
          <p:cNvPr id="82" name="图片 76" descr="接入交换机.png"/>
          <p:cNvPicPr>
            <a:picLocks noChangeAspect="1"/>
          </p:cNvPicPr>
          <p:nvPr/>
        </p:nvPicPr>
        <p:blipFill>
          <a:blip r:embed="rId6" cstate="print"/>
          <a:stretch>
            <a:fillRect/>
          </a:stretch>
        </p:blipFill>
        <p:spPr bwMode="gray">
          <a:xfrm>
            <a:off x="657119" y="4982418"/>
            <a:ext cx="368827" cy="301768"/>
          </a:xfrm>
          <a:prstGeom prst="rect">
            <a:avLst/>
          </a:prstGeom>
        </p:spPr>
      </p:pic>
      <p:pic>
        <p:nvPicPr>
          <p:cNvPr id="83" name="图片 76" descr="接入交换机.png"/>
          <p:cNvPicPr>
            <a:picLocks noChangeAspect="1"/>
          </p:cNvPicPr>
          <p:nvPr/>
        </p:nvPicPr>
        <p:blipFill>
          <a:blip r:embed="rId6" cstate="print"/>
          <a:stretch>
            <a:fillRect/>
          </a:stretch>
        </p:blipFill>
        <p:spPr bwMode="gray">
          <a:xfrm>
            <a:off x="3484985" y="4982418"/>
            <a:ext cx="368827" cy="301768"/>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3484985" y="4187663"/>
            <a:ext cx="368827" cy="301768"/>
          </a:xfrm>
          <a:prstGeom prst="rect">
            <a:avLst/>
          </a:prstGeom>
        </p:spPr>
      </p:pic>
      <p:cxnSp>
        <p:nvCxnSpPr>
          <p:cNvPr id="85" name="Straight Connector 166"/>
          <p:cNvCxnSpPr>
            <a:stCxn id="77" idx="2"/>
            <a:endCxn id="82" idx="0"/>
          </p:cNvCxnSpPr>
          <p:nvPr/>
        </p:nvCxnSpPr>
        <p:spPr bwMode="gray">
          <a:xfrm>
            <a:off x="841533"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166"/>
          <p:cNvCxnSpPr>
            <a:stCxn id="84" idx="2"/>
            <a:endCxn id="83" idx="0"/>
          </p:cNvCxnSpPr>
          <p:nvPr/>
        </p:nvCxnSpPr>
        <p:spPr bwMode="gray">
          <a:xfrm>
            <a:off x="3669399" y="4489431"/>
            <a:ext cx="0" cy="4929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166"/>
          <p:cNvCxnSpPr>
            <a:stCxn id="81" idx="1"/>
            <a:endCxn id="83" idx="3"/>
          </p:cNvCxnSpPr>
          <p:nvPr/>
        </p:nvCxnSpPr>
        <p:spPr bwMode="gray">
          <a:xfrm flipH="1">
            <a:off x="3853812" y="5133302"/>
            <a:ext cx="6922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9" name="图片 14" descr="日志告警服务器-蓝.png"/>
          <p:cNvPicPr>
            <a:picLocks noChangeAspect="1"/>
          </p:cNvPicPr>
          <p:nvPr/>
        </p:nvPicPr>
        <p:blipFill>
          <a:blip r:embed="rId7" cstate="print"/>
          <a:stretch>
            <a:fillRect/>
          </a:stretch>
        </p:blipFill>
        <p:spPr bwMode="gray">
          <a:xfrm>
            <a:off x="596256" y="5779409"/>
            <a:ext cx="490552" cy="306312"/>
          </a:xfrm>
          <a:prstGeom prst="rect">
            <a:avLst/>
          </a:prstGeom>
        </p:spPr>
      </p:pic>
      <p:pic>
        <p:nvPicPr>
          <p:cNvPr id="90" name="图片 157" descr="故障链路.png"/>
          <p:cNvPicPr>
            <a:picLocks noChangeAspect="1"/>
          </p:cNvPicPr>
          <p:nvPr/>
        </p:nvPicPr>
        <p:blipFill>
          <a:blip r:embed="rId8" cstate="print"/>
          <a:stretch>
            <a:fillRect/>
          </a:stretch>
        </p:blipFill>
        <p:spPr bwMode="gray">
          <a:xfrm>
            <a:off x="4546039" y="5766174"/>
            <a:ext cx="446281" cy="332783"/>
          </a:xfrm>
          <a:prstGeom prst="rect">
            <a:avLst/>
          </a:prstGeom>
        </p:spPr>
      </p:pic>
      <p:grpSp>
        <p:nvGrpSpPr>
          <p:cNvPr id="91" name="组合 758"/>
          <p:cNvGrpSpPr/>
          <p:nvPr/>
        </p:nvGrpSpPr>
        <p:grpSpPr bwMode="gray">
          <a:xfrm flipV="1">
            <a:off x="4612344" y="5324181"/>
            <a:ext cx="236214" cy="200032"/>
            <a:chOff x="7440613" y="4868863"/>
            <a:chExt cx="1019175" cy="828675"/>
          </a:xfrm>
          <a:solidFill>
            <a:schemeClr val="bg1">
              <a:lumMod val="75000"/>
            </a:schemeClr>
          </a:solidFill>
        </p:grpSpPr>
        <p:sp>
          <p:nvSpPr>
            <p:cNvPr id="9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8" name="文本框 97"/>
          <p:cNvSpPr txBox="1"/>
          <p:nvPr/>
        </p:nvSpPr>
        <p:spPr bwMode="gray">
          <a:xfrm>
            <a:off x="1507887" y="3042320"/>
            <a:ext cx="521297"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016475" y="4194161"/>
            <a:ext cx="603050"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AGG1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2900404" y="4194161"/>
            <a:ext cx="603050"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AGG2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016475" y="4982418"/>
            <a:ext cx="750526" cy="276999"/>
          </a:xfrm>
          <a:prstGeom prst="rect">
            <a:avLst/>
          </a:prstGeom>
          <a:noFill/>
        </p:spPr>
        <p:txBody>
          <a:bodyPr wrap="none" rtlCol="0">
            <a:noAutofit/>
          </a:bodyPr>
          <a:lstStyle/>
          <a:p>
            <a:pPr algn="ctr" fontAlgn="ctr"/>
            <a:r>
              <a:rPr lang="en-US" sz="1200" dirty="0" smtClean="0">
                <a:solidFill>
                  <a:schemeClr val="bg1">
                    <a:lumMod val="50000"/>
                  </a:schemeClr>
                </a:solidFill>
                <a:latin typeface="Huawei Sans" panose="020C0503030203020204" pitchFamily="34" charset="0"/>
              </a:rPr>
              <a:t>Access1</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2752928" y="4982418"/>
            <a:ext cx="750526" cy="276999"/>
          </a:xfrm>
          <a:prstGeom prst="rect">
            <a:avLst/>
          </a:prstGeom>
          <a:noFill/>
        </p:spPr>
        <p:txBody>
          <a:bodyPr wrap="none" rtlCol="0">
            <a:noAutofit/>
          </a:bodyPr>
          <a:lstStyle/>
          <a:p>
            <a:pPr algn="r" fontAlgn="ctr"/>
            <a:r>
              <a:rPr lang="en-US" sz="1200" dirty="0" smtClean="0">
                <a:solidFill>
                  <a:schemeClr val="bg1">
                    <a:lumMod val="50000"/>
                  </a:schemeClr>
                </a:solidFill>
                <a:latin typeface="Huawei Sans" panose="020C0503030203020204" pitchFamily="34" charset="0"/>
              </a:rPr>
              <a:t>Access2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66"/>
          <p:cNvCxnSpPr>
            <a:stCxn id="83" idx="2"/>
            <a:endCxn id="106" idx="0"/>
          </p:cNvCxnSpPr>
          <p:nvPr/>
        </p:nvCxnSpPr>
        <p:spPr bwMode="gray">
          <a:xfrm flipH="1">
            <a:off x="3669398" y="5284186"/>
            <a:ext cx="1" cy="4952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4" descr="日志告警服务器-蓝.png"/>
          <p:cNvPicPr>
            <a:picLocks noChangeAspect="1"/>
          </p:cNvPicPr>
          <p:nvPr/>
        </p:nvPicPr>
        <p:blipFill>
          <a:blip r:embed="rId7" cstate="print"/>
          <a:stretch>
            <a:fillRect/>
          </a:stretch>
        </p:blipFill>
        <p:spPr bwMode="gray">
          <a:xfrm>
            <a:off x="3424122" y="5779409"/>
            <a:ext cx="490552" cy="306312"/>
          </a:xfrm>
          <a:prstGeom prst="rect">
            <a:avLst/>
          </a:prstGeom>
        </p:spPr>
      </p:pic>
      <p:pic>
        <p:nvPicPr>
          <p:cNvPr id="114" name="图片 1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37313" y="3222528"/>
            <a:ext cx="947389" cy="538549"/>
          </a:xfrm>
          <a:prstGeom prst="rect">
            <a:avLst/>
          </a:prstGeom>
        </p:spPr>
      </p:pic>
      <p:cxnSp>
        <p:nvCxnSpPr>
          <p:cNvPr id="117" name="直接箭头连接符 116"/>
          <p:cNvCxnSpPr>
            <a:endCxn id="99" idx="3"/>
          </p:cNvCxnSpPr>
          <p:nvPr/>
        </p:nvCxnSpPr>
        <p:spPr bwMode="gray">
          <a:xfrm flipH="1">
            <a:off x="1619525" y="3505045"/>
            <a:ext cx="2667995" cy="827616"/>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8" name="任意多边形 117"/>
          <p:cNvSpPr/>
          <p:nvPr/>
        </p:nvSpPr>
        <p:spPr bwMode="gray">
          <a:xfrm>
            <a:off x="1084654" y="3378165"/>
            <a:ext cx="2418800" cy="2379916"/>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646016" y="3132688"/>
            <a:ext cx="3966328" cy="2625393"/>
          </a:xfrm>
          <a:custGeom>
            <a:avLst/>
            <a:gdLst>
              <a:gd name="connsiteX0" fmla="*/ 0 w 2621280"/>
              <a:gd name="connsiteY0" fmla="*/ 30480 h 30480"/>
              <a:gd name="connsiteX1" fmla="*/ 2621280 w 2621280"/>
              <a:gd name="connsiteY1" fmla="*/ 0 h 30480"/>
              <a:gd name="connsiteX0" fmla="*/ 0 w 2621280"/>
              <a:gd name="connsiteY0" fmla="*/ 1315181 h 1315181"/>
              <a:gd name="connsiteX1" fmla="*/ 2621280 w 2621280"/>
              <a:gd name="connsiteY1" fmla="*/ 1284701 h 1315181"/>
              <a:gd name="connsiteX0" fmla="*/ 0 w 2621280"/>
              <a:gd name="connsiteY0" fmla="*/ 2368858 h 2368858"/>
              <a:gd name="connsiteX1" fmla="*/ 2621280 w 2621280"/>
              <a:gd name="connsiteY1" fmla="*/ 2338378 h 2368858"/>
              <a:gd name="connsiteX0" fmla="*/ 0 w 2570480"/>
              <a:gd name="connsiteY0" fmla="*/ 2374209 h 2374209"/>
              <a:gd name="connsiteX1" fmla="*/ 2570480 w 2570480"/>
              <a:gd name="connsiteY1" fmla="*/ 2333569 h 2374209"/>
              <a:gd name="connsiteX0" fmla="*/ 0 w 2570480"/>
              <a:gd name="connsiteY0" fmla="*/ 2399960 h 2399960"/>
              <a:gd name="connsiteX1" fmla="*/ 2570480 w 2570480"/>
              <a:gd name="connsiteY1" fmla="*/ 2359320 h 2399960"/>
              <a:gd name="connsiteX0" fmla="*/ 0 w 2570480"/>
              <a:gd name="connsiteY0" fmla="*/ 2374209 h 2374209"/>
              <a:gd name="connsiteX1" fmla="*/ 2570480 w 2570480"/>
              <a:gd name="connsiteY1" fmla="*/ 2333569 h 2374209"/>
              <a:gd name="connsiteX0" fmla="*/ 0 w 2570480"/>
              <a:gd name="connsiteY0" fmla="*/ 2374209 h 2374209"/>
              <a:gd name="connsiteX1" fmla="*/ 2570480 w 2570480"/>
              <a:gd name="connsiteY1" fmla="*/ 2333569 h 2374209"/>
              <a:gd name="connsiteX0" fmla="*/ 0 w 2570480"/>
              <a:gd name="connsiteY0" fmla="*/ 2386163 h 2386163"/>
              <a:gd name="connsiteX1" fmla="*/ 2570480 w 2570480"/>
              <a:gd name="connsiteY1" fmla="*/ 2345523 h 2386163"/>
              <a:gd name="connsiteX0" fmla="*/ 0 w 2447132"/>
              <a:gd name="connsiteY0" fmla="*/ 2402494 h 2402494"/>
              <a:gd name="connsiteX1" fmla="*/ 2447132 w 2447132"/>
              <a:gd name="connsiteY1" fmla="*/ 2331085 h 2402494"/>
            </a:gdLst>
            <a:ahLst/>
            <a:cxnLst>
              <a:cxn ang="0">
                <a:pos x="connsiteX0" y="connsiteY0"/>
              </a:cxn>
              <a:cxn ang="0">
                <a:pos x="connsiteX1" y="connsiteY1"/>
              </a:cxn>
            </a:cxnLst>
            <a:rect l="l" t="t" r="r" b="b"/>
            <a:pathLst>
              <a:path w="2447132" h="2402494">
                <a:moveTo>
                  <a:pt x="0" y="2402494"/>
                </a:moveTo>
                <a:cubicBezTo>
                  <a:pt x="497840" y="-543906"/>
                  <a:pt x="1749186" y="-1022005"/>
                  <a:pt x="2447132" y="2331085"/>
                </a:cubicBezTo>
              </a:path>
            </a:pathLst>
          </a:custGeom>
          <a:noFill/>
          <a:ln w="57150">
            <a:solidFill>
              <a:srgbClr val="EC7061">
                <a:alpha val="50000"/>
              </a:srgbClr>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601209"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8"/>
          <p:cNvGrpSpPr>
            <a:grpSpLocks noChangeAspect="1"/>
          </p:cNvGrpSpPr>
          <p:nvPr/>
        </p:nvGrpSpPr>
        <p:grpSpPr bwMode="gray">
          <a:xfrm>
            <a:off x="3121665" y="4638924"/>
            <a:ext cx="238817" cy="238817"/>
            <a:chOff x="5076056" y="3356992"/>
            <a:chExt cx="436268" cy="436268"/>
          </a:xfrm>
        </p:grpSpPr>
        <p:sp>
          <p:nvSpPr>
            <p:cNvPr id="123" name="椭圆 27"/>
            <p:cNvSpPr/>
            <p:nvPr/>
          </p:nvSpPr>
          <p:spPr bwMode="gray">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禁止符 23"/>
            <p:cNvSpPr/>
            <p:nvPr/>
          </p:nvSpPr>
          <p:spPr bwMode="gray">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5" name="椭圆 124"/>
          <p:cNvSpPr>
            <a:spLocks noChangeAspect="1"/>
          </p:cNvSpPr>
          <p:nvPr/>
        </p:nvSpPr>
        <p:spPr bwMode="gray">
          <a:xfrm>
            <a:off x="3435624" y="4395759"/>
            <a:ext cx="150801" cy="150801"/>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6090473" y="944563"/>
            <a:ext cx="5657731" cy="4465851"/>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VXLAN-based virtualized campus network, with automatic service provisioning</a:t>
            </a:r>
            <a:r>
              <a:rPr lang="en-US" sz="1200" dirty="0">
                <a:solidFill>
                  <a:prstClr val="black"/>
                </a:solidFill>
                <a:latin typeface="Huawei Sans" panose="020C0503030203020204" pitchFamily="34" charset="0"/>
              </a:rPr>
              <a:t>.</a:t>
            </a:r>
            <a:endParaRPr lang="en-US" sz="1200" dirty="0" smtClean="0">
              <a:solidFill>
                <a:prstClr val="black"/>
              </a:solidFill>
              <a:latin typeface="Huawei Sans" panose="020C0503030203020204" pitchFamily="34" charset="0"/>
            </a:endParaRP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Distributed authentication points + policy enforcement points.</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Multiple authentication points exist on the entire network, for example, distributed on aggregation switches.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Aggregation switches support VXLAN and function as policy enforcement points.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Traffic exchanged between users on different aggregation switches is encapsulated using VXLAN. The source security group ID is encapsulated into VXLAN-encapsulated traffic. Policies are enforced on the peer aggregation switch.</a:t>
            </a:r>
            <a:endParaRPr lang="en-US" altLang="zh-CN" sz="1200" dirty="0">
              <a:solidFill>
                <a:prstClr val="black"/>
              </a:solidFill>
              <a:latin typeface="Huawei Sans" panose="020C0503030203020204" pitchFamily="34" charset="0"/>
            </a:endParaRPr>
          </a:p>
        </p:txBody>
      </p:sp>
      <p:sp>
        <p:nvSpPr>
          <p:cNvPr id="61" name="任意多边形 60"/>
          <p:cNvSpPr/>
          <p:nvPr/>
        </p:nvSpPr>
        <p:spPr bwMode="gray">
          <a:xfrm flipV="1">
            <a:off x="1219520" y="2876296"/>
            <a:ext cx="4353967" cy="32337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8856 w 1219200"/>
              <a:gd name="connsiteY0" fmla="*/ 0 h 626057"/>
              <a:gd name="connsiteX1" fmla="*/ 0 w 1219200"/>
              <a:gd name="connsiteY1" fmla="*/ 626057 h 626057"/>
              <a:gd name="connsiteX2" fmla="*/ 1219200 w 1219200"/>
              <a:gd name="connsiteY2" fmla="*/ 626057 h 626057"/>
              <a:gd name="connsiteX3" fmla="*/ 68856 w 1219200"/>
              <a:gd name="connsiteY3" fmla="*/ 0 h 626057"/>
              <a:gd name="connsiteX0" fmla="*/ 291803 w 1442147"/>
              <a:gd name="connsiteY0" fmla="*/ 0 h 626057"/>
              <a:gd name="connsiteX1" fmla="*/ 0 w 1442147"/>
              <a:gd name="connsiteY1" fmla="*/ 437808 h 626057"/>
              <a:gd name="connsiteX2" fmla="*/ 1442147 w 1442147"/>
              <a:gd name="connsiteY2" fmla="*/ 626057 h 626057"/>
              <a:gd name="connsiteX3" fmla="*/ 291803 w 1442147"/>
              <a:gd name="connsiteY3" fmla="*/ 0 h 626057"/>
              <a:gd name="connsiteX0" fmla="*/ 291803 w 3894566"/>
              <a:gd name="connsiteY0" fmla="*/ 0 h 437808"/>
              <a:gd name="connsiteX1" fmla="*/ 0 w 3894566"/>
              <a:gd name="connsiteY1" fmla="*/ 437808 h 437808"/>
              <a:gd name="connsiteX2" fmla="*/ 3894566 w 3894566"/>
              <a:gd name="connsiteY2" fmla="*/ 437808 h 437808"/>
              <a:gd name="connsiteX3" fmla="*/ 291803 w 3894566"/>
              <a:gd name="connsiteY3" fmla="*/ 0 h 437808"/>
              <a:gd name="connsiteX0" fmla="*/ 228920 w 3894566"/>
              <a:gd name="connsiteY0" fmla="*/ 0 h 1129748"/>
              <a:gd name="connsiteX1" fmla="*/ 0 w 3894566"/>
              <a:gd name="connsiteY1" fmla="*/ 1129748 h 1129748"/>
              <a:gd name="connsiteX2" fmla="*/ 3894566 w 3894566"/>
              <a:gd name="connsiteY2" fmla="*/ 1129748 h 1129748"/>
              <a:gd name="connsiteX3" fmla="*/ 228920 w 3894566"/>
              <a:gd name="connsiteY3" fmla="*/ 0 h 1129748"/>
              <a:gd name="connsiteX0" fmla="*/ 188904 w 3894566"/>
              <a:gd name="connsiteY0" fmla="*/ 0 h 1177234"/>
              <a:gd name="connsiteX1" fmla="*/ 0 w 3894566"/>
              <a:gd name="connsiteY1" fmla="*/ 1177234 h 1177234"/>
              <a:gd name="connsiteX2" fmla="*/ 3894566 w 3894566"/>
              <a:gd name="connsiteY2" fmla="*/ 1177234 h 1177234"/>
              <a:gd name="connsiteX3" fmla="*/ 188904 w 3894566"/>
              <a:gd name="connsiteY3" fmla="*/ 0 h 1177234"/>
              <a:gd name="connsiteX0" fmla="*/ 1566603 w 5272265"/>
              <a:gd name="connsiteY0" fmla="*/ 0 h 1177234"/>
              <a:gd name="connsiteX1" fmla="*/ 0 w 5272265"/>
              <a:gd name="connsiteY1" fmla="*/ 1089046 h 1177234"/>
              <a:gd name="connsiteX2" fmla="*/ 5272265 w 5272265"/>
              <a:gd name="connsiteY2" fmla="*/ 1177234 h 1177234"/>
              <a:gd name="connsiteX3" fmla="*/ 1566603 w 5272265"/>
              <a:gd name="connsiteY3" fmla="*/ 0 h 1177234"/>
              <a:gd name="connsiteX0" fmla="*/ 1566603 w 4517675"/>
              <a:gd name="connsiteY0" fmla="*/ 0 h 1089046"/>
              <a:gd name="connsiteX1" fmla="*/ 0 w 4517675"/>
              <a:gd name="connsiteY1" fmla="*/ 1089046 h 1089046"/>
              <a:gd name="connsiteX2" fmla="*/ 4517675 w 4517675"/>
              <a:gd name="connsiteY2" fmla="*/ 1089046 h 1089046"/>
              <a:gd name="connsiteX3" fmla="*/ 1566603 w 4517675"/>
              <a:gd name="connsiteY3" fmla="*/ 0 h 1089046"/>
              <a:gd name="connsiteX0" fmla="*/ 2732788 w 5683860"/>
              <a:gd name="connsiteY0" fmla="*/ 0 h 1089046"/>
              <a:gd name="connsiteX1" fmla="*/ 0 w 5683860"/>
              <a:gd name="connsiteY1" fmla="*/ 1075479 h 1089046"/>
              <a:gd name="connsiteX2" fmla="*/ 5683860 w 5683860"/>
              <a:gd name="connsiteY2" fmla="*/ 1089046 h 1089046"/>
              <a:gd name="connsiteX3" fmla="*/ 2732788 w 5683860"/>
              <a:gd name="connsiteY3" fmla="*/ 0 h 1089046"/>
              <a:gd name="connsiteX0" fmla="*/ 2732788 w 4677739"/>
              <a:gd name="connsiteY0" fmla="*/ 0 h 1089046"/>
              <a:gd name="connsiteX1" fmla="*/ 0 w 4677739"/>
              <a:gd name="connsiteY1" fmla="*/ 1075479 h 1089046"/>
              <a:gd name="connsiteX2" fmla="*/ 4677739 w 4677739"/>
              <a:gd name="connsiteY2" fmla="*/ 1089046 h 1089046"/>
              <a:gd name="connsiteX3" fmla="*/ 2732788 w 4677739"/>
              <a:gd name="connsiteY3" fmla="*/ 0 h 1089046"/>
              <a:gd name="connsiteX0" fmla="*/ 3641727 w 4677739"/>
              <a:gd name="connsiteY0" fmla="*/ 0 h 1089046"/>
              <a:gd name="connsiteX1" fmla="*/ 0 w 4677739"/>
              <a:gd name="connsiteY1" fmla="*/ 1075479 h 1089046"/>
              <a:gd name="connsiteX2" fmla="*/ 4677739 w 4677739"/>
              <a:gd name="connsiteY2" fmla="*/ 1089046 h 1089046"/>
              <a:gd name="connsiteX3" fmla="*/ 3641727 w 4677739"/>
              <a:gd name="connsiteY3" fmla="*/ 0 h 1089046"/>
              <a:gd name="connsiteX0" fmla="*/ 3641727 w 4664713"/>
              <a:gd name="connsiteY0" fmla="*/ 0 h 1075479"/>
              <a:gd name="connsiteX1" fmla="*/ 0 w 4664713"/>
              <a:gd name="connsiteY1" fmla="*/ 1075479 h 1075479"/>
              <a:gd name="connsiteX2" fmla="*/ 4664713 w 4664713"/>
              <a:gd name="connsiteY2" fmla="*/ 934480 h 1075479"/>
              <a:gd name="connsiteX3" fmla="*/ 3641727 w 4664713"/>
              <a:gd name="connsiteY3" fmla="*/ 0 h 1075479"/>
              <a:gd name="connsiteX0" fmla="*/ 3667777 w 4690763"/>
              <a:gd name="connsiteY0" fmla="*/ 0 h 951827"/>
              <a:gd name="connsiteX1" fmla="*/ 0 w 4690763"/>
              <a:gd name="connsiteY1" fmla="*/ 951827 h 951827"/>
              <a:gd name="connsiteX2" fmla="*/ 4690763 w 4690763"/>
              <a:gd name="connsiteY2" fmla="*/ 934480 h 951827"/>
              <a:gd name="connsiteX3" fmla="*/ 3667777 w 4690763"/>
              <a:gd name="connsiteY3" fmla="*/ 0 h 951827"/>
              <a:gd name="connsiteX0" fmla="*/ 3764245 w 4690763"/>
              <a:gd name="connsiteY0" fmla="*/ 0 h 786474"/>
              <a:gd name="connsiteX1" fmla="*/ 0 w 4690763"/>
              <a:gd name="connsiteY1" fmla="*/ 786474 h 786474"/>
              <a:gd name="connsiteX2" fmla="*/ 4690763 w 4690763"/>
              <a:gd name="connsiteY2" fmla="*/ 769127 h 786474"/>
              <a:gd name="connsiteX3" fmla="*/ 3764245 w 4690763"/>
              <a:gd name="connsiteY3" fmla="*/ 0 h 786474"/>
            </a:gdLst>
            <a:ahLst/>
            <a:cxnLst>
              <a:cxn ang="0">
                <a:pos x="connsiteX0" y="connsiteY0"/>
              </a:cxn>
              <a:cxn ang="0">
                <a:pos x="connsiteX1" y="connsiteY1"/>
              </a:cxn>
              <a:cxn ang="0">
                <a:pos x="connsiteX2" y="connsiteY2"/>
              </a:cxn>
              <a:cxn ang="0">
                <a:pos x="connsiteX3" y="connsiteY3"/>
              </a:cxn>
            </a:cxnLst>
            <a:rect l="l" t="t" r="r" b="b"/>
            <a:pathLst>
              <a:path w="4690763" h="786474">
                <a:moveTo>
                  <a:pt x="3764245" y="0"/>
                </a:moveTo>
                <a:lnTo>
                  <a:pt x="0" y="786474"/>
                </a:lnTo>
                <a:lnTo>
                  <a:pt x="4690763" y="769127"/>
                </a:lnTo>
                <a:lnTo>
                  <a:pt x="3764245" y="0"/>
                </a:lnTo>
                <a:close/>
              </a:path>
            </a:pathLst>
          </a:custGeom>
          <a:gradFill flip="none" rotWithShape="1">
            <a:gsLst>
              <a:gs pos="0">
                <a:schemeClr val="accent1">
                  <a:lumMod val="5000"/>
                  <a:lumOff val="95000"/>
                  <a:alpha val="0"/>
                </a:schemeClr>
              </a:gs>
              <a:gs pos="79000">
                <a:srgbClr val="94DAE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896202"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a:spLocks noChangeAspect="1"/>
          </p:cNvSpPr>
          <p:nvPr/>
        </p:nvSpPr>
        <p:spPr bwMode="gray">
          <a:xfrm>
            <a:off x="3725958" y="4395759"/>
            <a:ext cx="150801" cy="150801"/>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a:stCxn id="114" idx="2"/>
          </p:cNvCxnSpPr>
          <p:nvPr/>
        </p:nvCxnSpPr>
        <p:spPr bwMode="gray">
          <a:xfrm flipH="1">
            <a:off x="3952930" y="3761077"/>
            <a:ext cx="558078" cy="598181"/>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79" name="文本框 78"/>
          <p:cNvSpPr txBox="1"/>
          <p:nvPr/>
        </p:nvSpPr>
        <p:spPr bwMode="gray">
          <a:xfrm>
            <a:off x="1830773" y="4406844"/>
            <a:ext cx="668774" cy="276999"/>
          </a:xfrm>
          <a:prstGeom prst="rect">
            <a:avLst/>
          </a:prstGeom>
          <a:noFill/>
        </p:spPr>
        <p:txBody>
          <a:bodyPr wrap="none" rtlCol="0">
            <a:no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1097520" y="5701732"/>
            <a:ext cx="954107" cy="461665"/>
          </a:xfrm>
          <a:prstGeom prst="rect">
            <a:avLst/>
          </a:prstGeom>
          <a:noFill/>
        </p:spPr>
        <p:txBody>
          <a:bodyPr wrap="none" rtlCol="0">
            <a:noAutofit/>
          </a:bodyPr>
          <a:lstStyle/>
          <a:p>
            <a:pPr fontAlgn="ctr"/>
            <a:r>
              <a:rPr lang="en-US" sz="1200" dirty="0" smtClean="0">
                <a:latin typeface="Huawei Sans" panose="020C0503030203020204" pitchFamily="34" charset="0"/>
              </a:rPr>
              <a:t>PC1 1.1.1.1</a:t>
            </a:r>
          </a:p>
          <a:p>
            <a:pPr fontAlgn="ctr"/>
            <a:r>
              <a:rPr lang="en-US" sz="1200" dirty="0" smtClean="0">
                <a:latin typeface="Huawei Sans" panose="020C0503030203020204" pitchFamily="34" charset="0"/>
              </a:rPr>
              <a:t>Sales </a:t>
            </a:r>
            <a:r>
              <a:rPr lang="en-US" sz="1200" dirty="0" smtClean="0">
                <a:solidFill>
                  <a:prstClr val="black"/>
                </a:solidFill>
                <a:latin typeface="Huawei Sans" panose="020C0503030203020204" pitchFamily="34" charset="0"/>
              </a:rPr>
              <a:t>user</a:t>
            </a:r>
            <a:endParaRPr lang="en-US" altLang="zh-CN" sz="1200" dirty="0">
              <a:solidFill>
                <a:prstClr val="black"/>
              </a:solidFill>
              <a:latin typeface="Huawei Sans" panose="020C0503030203020204" pitchFamily="34" charset="0"/>
            </a:endParaRPr>
          </a:p>
        </p:txBody>
      </p:sp>
      <p:sp>
        <p:nvSpPr>
          <p:cNvPr id="94" name="文本框 93"/>
          <p:cNvSpPr txBox="1"/>
          <p:nvPr/>
        </p:nvSpPr>
        <p:spPr bwMode="gray">
          <a:xfrm>
            <a:off x="5030316" y="5701732"/>
            <a:ext cx="1249060" cy="461665"/>
          </a:xfrm>
          <a:prstGeom prst="rect">
            <a:avLst/>
          </a:prstGeom>
          <a:noFill/>
        </p:spPr>
        <p:txBody>
          <a:bodyPr wrap="none" rtlCol="0">
            <a:noAutofit/>
          </a:bodyPr>
          <a:lstStyle/>
          <a:p>
            <a:pPr fontAlgn="ctr"/>
            <a:r>
              <a:rPr lang="en-US" sz="1200" dirty="0" smtClean="0">
                <a:latin typeface="Huawei Sans" panose="020C0503030203020204" pitchFamily="34" charset="0"/>
              </a:rPr>
              <a:t>PC3 3.3.3.3</a:t>
            </a:r>
          </a:p>
          <a:p>
            <a:pPr fontAlgn="ctr"/>
            <a:r>
              <a:rPr lang="en-US" sz="1200" dirty="0" smtClean="0">
                <a:solidFill>
                  <a:prstClr val="black"/>
                </a:solidFill>
                <a:latin typeface="Huawei Sans" panose="020C0503030203020204" pitchFamily="34" charset="0"/>
              </a:rPr>
              <a:t>Marketing user</a:t>
            </a:r>
            <a:endParaRPr lang="en-US" altLang="zh-CN" sz="1200" dirty="0">
              <a:solidFill>
                <a:prstClr val="black"/>
              </a:solidFill>
              <a:latin typeface="Huawei Sans" panose="020C0503030203020204" pitchFamily="34" charset="0"/>
            </a:endParaRPr>
          </a:p>
        </p:txBody>
      </p:sp>
      <p:sp>
        <p:nvSpPr>
          <p:cNvPr id="95" name="文本框 94"/>
          <p:cNvSpPr txBox="1"/>
          <p:nvPr/>
        </p:nvSpPr>
        <p:spPr bwMode="gray">
          <a:xfrm>
            <a:off x="2480626" y="5701732"/>
            <a:ext cx="954108" cy="461665"/>
          </a:xfrm>
          <a:prstGeom prst="rect">
            <a:avLst/>
          </a:prstGeom>
          <a:noFill/>
        </p:spPr>
        <p:txBody>
          <a:bodyPr wrap="none" rtlCol="0">
            <a:noAutofit/>
          </a:bodyPr>
          <a:lstStyle/>
          <a:p>
            <a:pPr algn="r" fontAlgn="ctr"/>
            <a:r>
              <a:rPr lang="en-US" sz="1200" dirty="0" smtClean="0">
                <a:latin typeface="Huawei Sans" panose="020C0503030203020204" pitchFamily="34" charset="0"/>
              </a:rPr>
              <a:t>PC2 2.2.2.2</a:t>
            </a:r>
          </a:p>
          <a:p>
            <a:pPr algn="r" fontAlgn="ctr"/>
            <a:r>
              <a:rPr lang="en-US" sz="1200" dirty="0" smtClean="0">
                <a:solidFill>
                  <a:prstClr val="black"/>
                </a:solidFill>
                <a:latin typeface="Huawei Sans" panose="020C0503030203020204" pitchFamily="34" charset="0"/>
              </a:rPr>
              <a:t>R&amp;D user</a:t>
            </a:r>
            <a:endParaRPr lang="en-US" altLang="zh-CN" sz="1200" dirty="0">
              <a:solidFill>
                <a:prstClr val="black"/>
              </a:solidFill>
              <a:latin typeface="Huawei Sans" panose="020C0503030203020204" pitchFamily="34" charset="0"/>
            </a:endParaRPr>
          </a:p>
        </p:txBody>
      </p:sp>
      <p:sp>
        <p:nvSpPr>
          <p:cNvPr id="63" name="椭圆 62"/>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03" name="文本框 102"/>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108" name="直接箭头连接符 107"/>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0" name="文本框 109"/>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111" name="矩形 110"/>
          <p:cNvSpPr/>
          <p:nvPr/>
        </p:nvSpPr>
        <p:spPr bwMode="gray">
          <a:xfrm>
            <a:off x="455613" y="971550"/>
            <a:ext cx="5117874" cy="1907952"/>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2" name="表格 111"/>
          <p:cNvGraphicFramePr>
            <a:graphicFrameLocks noGrp="1"/>
          </p:cNvGraphicFramePr>
          <p:nvPr>
            <p:extLst/>
          </p:nvPr>
        </p:nvGraphicFramePr>
        <p:xfrm>
          <a:off x="505166" y="1275707"/>
          <a:ext cx="1567948" cy="1554480"/>
        </p:xfrm>
        <a:graphic>
          <a:graphicData uri="http://schemas.openxmlformats.org/drawingml/2006/table">
            <a:tbl>
              <a:tblPr firstRow="1" bandRow="1"/>
              <a:tblGrid>
                <a:gridCol w="923040"/>
                <a:gridCol w="644908"/>
              </a:tblGrid>
              <a:tr h="339411">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Name</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Group ID</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Sales</a:t>
                      </a:r>
                      <a:endParaRPr lang="en-US" altLang="zh-CN" sz="1200" b="0" dirty="0">
                        <a:solidFill>
                          <a:schemeClr val="tx1"/>
                        </a:solidFill>
                        <a:latin typeface="Huawei Sans" panose="020C0503030203020204" pitchFamily="34" charset="0"/>
                        <a:ea typeface="微软雅黑" panose="020B0503020204020204" pitchFamily="34" charset="-122"/>
                        <a:cs typeface="+mn-cs"/>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R&amp;D</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p>
                      <a:pPr algn="ctr" fontAlgn="ctr"/>
                      <a:r>
                        <a:rPr lang="en-US" sz="1200" b="0" dirty="0" smtClean="0">
                          <a:solidFill>
                            <a:schemeClr val="tx1"/>
                          </a:solidFill>
                          <a:latin typeface="Huawei Sans" panose="020C0503030203020204" pitchFamily="34" charset="0"/>
                        </a:rPr>
                        <a:t>Marketing</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3647">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13" name="表格 112"/>
          <p:cNvGraphicFramePr>
            <a:graphicFrameLocks noGrp="1"/>
          </p:cNvGraphicFramePr>
          <p:nvPr>
            <p:extLst/>
          </p:nvPr>
        </p:nvGraphicFramePr>
        <p:xfrm>
          <a:off x="2145539" y="1275707"/>
          <a:ext cx="3349570" cy="1560595"/>
        </p:xfrm>
        <a:graphic>
          <a:graphicData uri="http://schemas.openxmlformats.org/drawingml/2006/table">
            <a:tbl>
              <a:tblPr firstRow="1" bandRow="1"/>
              <a:tblGrid>
                <a:gridCol w="972128"/>
                <a:gridCol w="574766"/>
                <a:gridCol w="522514"/>
                <a:gridCol w="967377"/>
                <a:gridCol w="312785"/>
              </a:tblGrid>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R&amp;D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p>
                      <a:pPr algn="ctr" fontAlgn="ctr"/>
                      <a:r>
                        <a:rPr lang="en-US" sz="1200" b="1" dirty="0" smtClean="0">
                          <a:solidFill>
                            <a:schemeClr val="tx1"/>
                          </a:solidFill>
                          <a:latin typeface="Huawei Sans" panose="020C0503030203020204" pitchFamily="34" charset="0"/>
                        </a:rPr>
                        <a:t>Marketing</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t>
                      </a:r>
                      <a:endParaRPr lang="en-US" sz="12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2119">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1" dirty="0" smtClean="0">
                          <a:solidFill>
                            <a:schemeClr val="tx1"/>
                          </a:solidFill>
                          <a:latin typeface="Huawei Sans" panose="020C0503030203020204" pitchFamily="34" charset="0"/>
                        </a:rPr>
                        <a: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kern="1200">
                          <a:solidFill>
                            <a:schemeClr val="tx1"/>
                          </a:solidFill>
                          <a:latin typeface="Arial"/>
                          <a:ea typeface="微软雅黑"/>
                        </a:defRPr>
                      </a:lvl1pPr>
                      <a:lvl2pPr marL="593900" algn="l" defTabSz="1187798" rtl="0" eaLnBrk="1" latinLnBrk="0" hangingPunct="1">
                        <a:defRPr sz="2338" kern="1200">
                          <a:solidFill>
                            <a:schemeClr val="tx1"/>
                          </a:solidFill>
                          <a:latin typeface="Arial"/>
                          <a:ea typeface="微软雅黑"/>
                        </a:defRPr>
                      </a:lvl2pPr>
                      <a:lvl3pPr marL="1187798" algn="l" defTabSz="1187798" rtl="0" eaLnBrk="1" latinLnBrk="0" hangingPunct="1">
                        <a:defRPr sz="2338" kern="1200">
                          <a:solidFill>
                            <a:schemeClr val="tx1"/>
                          </a:solidFill>
                          <a:latin typeface="Arial"/>
                          <a:ea typeface="微软雅黑"/>
                        </a:defRPr>
                      </a:lvl3pPr>
                      <a:lvl4pPr marL="1781699" algn="l" defTabSz="1187798" rtl="0" eaLnBrk="1" latinLnBrk="0" hangingPunct="1">
                        <a:defRPr sz="2338" kern="1200">
                          <a:solidFill>
                            <a:schemeClr val="tx1"/>
                          </a:solidFill>
                          <a:latin typeface="Arial"/>
                          <a:ea typeface="微软雅黑"/>
                        </a:defRPr>
                      </a:lvl4pPr>
                      <a:lvl5pPr marL="2375598" algn="l" defTabSz="1187798" rtl="0" eaLnBrk="1" latinLnBrk="0" hangingPunct="1">
                        <a:defRPr sz="2338" kern="1200">
                          <a:solidFill>
                            <a:schemeClr val="tx1"/>
                          </a:solidFill>
                          <a:latin typeface="Arial"/>
                          <a:ea typeface="微软雅黑"/>
                        </a:defRPr>
                      </a:lvl5pPr>
                      <a:lvl6pPr marL="2969497" algn="l" defTabSz="1187798" rtl="0" eaLnBrk="1" latinLnBrk="0" hangingPunct="1">
                        <a:defRPr sz="2338" kern="1200">
                          <a:solidFill>
                            <a:schemeClr val="tx1"/>
                          </a:solidFill>
                          <a:latin typeface="Arial"/>
                          <a:ea typeface="微软雅黑"/>
                        </a:defRPr>
                      </a:lvl6pPr>
                      <a:lvl7pPr marL="3563396" algn="l" defTabSz="1187798" rtl="0" eaLnBrk="1" latinLnBrk="0" hangingPunct="1">
                        <a:defRPr sz="2338" kern="1200">
                          <a:solidFill>
                            <a:schemeClr val="tx1"/>
                          </a:solidFill>
                          <a:latin typeface="Arial"/>
                          <a:ea typeface="微软雅黑"/>
                        </a:defRPr>
                      </a:lvl7pPr>
                      <a:lvl8pPr marL="4157297" algn="l" defTabSz="1187798" rtl="0" eaLnBrk="1" latinLnBrk="0" hangingPunct="1">
                        <a:defRPr sz="2338" kern="1200">
                          <a:solidFill>
                            <a:schemeClr val="tx1"/>
                          </a:solidFill>
                          <a:latin typeface="Arial"/>
                          <a:ea typeface="微软雅黑"/>
                        </a:defRPr>
                      </a:lvl8pPr>
                      <a:lvl9pPr marL="4751195" algn="l" defTabSz="1187798" rtl="0" eaLnBrk="1" latinLnBrk="0" hangingPunct="1">
                        <a:defRPr sz="2338" kern="1200">
                          <a:solidFill>
                            <a:schemeClr val="tx1"/>
                          </a:solidFill>
                          <a:latin typeface="Arial"/>
                          <a:ea typeface="微软雅黑"/>
                        </a:defRPr>
                      </a:lvl9pPr>
                    </a:lstStyle>
                    <a:p>
                      <a:pPr algn="ctr" fontAlgn="ctr"/>
                      <a:r>
                        <a:rPr lang="en-US" sz="1200" b="0" dirty="0" smtClean="0">
                          <a:solidFill>
                            <a:schemeClr val="tx1"/>
                          </a:solidFill>
                          <a:latin typeface="Huawei Sans" panose="020C0503030203020204" pitchFamily="34" charset="0"/>
                        </a:rPr>
                        <a:t>…</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a:t>
                      </a:r>
                      <a:endPar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15" name="文本框 114"/>
          <p:cNvSpPr txBox="1"/>
          <p:nvPr/>
        </p:nvSpPr>
        <p:spPr bwMode="gray">
          <a:xfrm>
            <a:off x="701660" y="983249"/>
            <a:ext cx="1196161" cy="276999"/>
          </a:xfrm>
          <a:prstGeom prst="rect">
            <a:avLst/>
          </a:prstGeom>
          <a:noFill/>
        </p:spPr>
        <p:txBody>
          <a:bodyPr wrap="square" rtlCol="0" anchor="ctr">
            <a:noAutofit/>
          </a:bodyPr>
          <a:lstStyle/>
          <a:p>
            <a:pPr algn="ctr" fontAlgn="ctr"/>
            <a:r>
              <a:rPr lang="en-US" sz="1200" dirty="0" smtClean="0">
                <a:solidFill>
                  <a:prstClr val="black"/>
                </a:solidFill>
                <a:latin typeface="Huawei Sans" panose="020C0503030203020204" pitchFamily="34" charset="0"/>
              </a:rPr>
              <a:t>Security group</a:t>
            </a:r>
            <a:endParaRPr lang="en-US" altLang="zh-CN" sz="1200" dirty="0">
              <a:solidFill>
                <a:prstClr val="black"/>
              </a:solidFill>
              <a:latin typeface="Huawei Sans" panose="020C0503030203020204" pitchFamily="34" charset="0"/>
            </a:endParaRPr>
          </a:p>
        </p:txBody>
      </p:sp>
      <p:sp>
        <p:nvSpPr>
          <p:cNvPr id="116" name="文本框 115"/>
          <p:cNvSpPr txBox="1"/>
          <p:nvPr/>
        </p:nvSpPr>
        <p:spPr bwMode="gray">
          <a:xfrm>
            <a:off x="2104646" y="983249"/>
            <a:ext cx="3190700" cy="276999"/>
          </a:xfrm>
          <a:prstGeom prst="rect">
            <a:avLst/>
          </a:prstGeom>
          <a:noFill/>
        </p:spPr>
        <p:txBody>
          <a:bodyPr wrap="square" rtlCol="0" anchor="ctr">
            <a:noAutofit/>
          </a:bodyPr>
          <a:lstStyle/>
          <a:p>
            <a:pPr algn="ctr" fontAlgn="ctr"/>
            <a:r>
              <a:rPr lang="en-US" sz="1200" dirty="0" smtClean="0">
                <a:latin typeface="Huawei Sans" panose="020C0503030203020204" pitchFamily="34" charset="0"/>
              </a:rPr>
              <a:t>Security group-based policy control matrix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五边形 69"/>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71" name="燕尾形 70"/>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9098424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71"/>
          <p:cNvSpPr/>
          <p:nvPr/>
        </p:nvSpPr>
        <p:spPr bwMode="gray">
          <a:xfrm>
            <a:off x="3108088" y="2084146"/>
            <a:ext cx="2715924" cy="1661848"/>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Free Mobility Solution (4)</a:t>
            </a:r>
            <a:endParaRPr lang="en-US" altLang="zh-CN" dirty="0">
              <a:sym typeface="Huawei Sans" panose="020C0503030203020204" pitchFamily="34" charset="0"/>
            </a:endParaRPr>
          </a:p>
        </p:txBody>
      </p:sp>
      <p:sp>
        <p:nvSpPr>
          <p:cNvPr id="3" name="文本框 2"/>
          <p:cNvSpPr txBox="1"/>
          <p:nvPr/>
        </p:nvSpPr>
        <p:spPr bwMode="gray">
          <a:xfrm>
            <a:off x="3138414" y="5660768"/>
            <a:ext cx="545342" cy="400110"/>
          </a:xfrm>
          <a:prstGeom prst="rect">
            <a:avLst/>
          </a:prstGeom>
          <a:noFill/>
        </p:spPr>
        <p:txBody>
          <a:bodyPr wrap="none" rtlCol="0">
            <a:noAutofit/>
          </a:bodyPr>
          <a:lstStyle/>
          <a:p>
            <a:pPr algn="ctr" fontAlgn="ctr"/>
            <a:r>
              <a:rPr lang="en-US" sz="1200" b="1" dirty="0" smtClean="0">
                <a:solidFill>
                  <a:prstClr val="black"/>
                </a:solidFill>
                <a:latin typeface="Huawei Sans" panose="020C0503030203020204" pitchFamily="34" charset="0"/>
              </a:rPr>
              <a:t>Host1</a:t>
            </a:r>
          </a:p>
          <a:p>
            <a:pPr algn="ctr" fontAlgn="ctr"/>
            <a:r>
              <a:rPr lang="en-US" sz="1200" dirty="0" smtClean="0">
                <a:solidFill>
                  <a:srgbClr val="F08500"/>
                </a:solidFill>
                <a:latin typeface="Huawei Sans" panose="020C0503030203020204" pitchFamily="34" charset="0"/>
              </a:rPr>
              <a:t>Sales user</a:t>
            </a:r>
            <a:endParaRPr lang="en-US" altLang="zh-CN" sz="1200" dirty="0">
              <a:solidFill>
                <a:srgbClr val="F08500"/>
              </a:solidFill>
              <a:latin typeface="Huawei Sans" panose="020C0503030203020204" pitchFamily="34" charset="0"/>
              <a:ea typeface="微软雅黑"/>
              <a:sym typeface="Huawei Sans" panose="020C0503030203020204" pitchFamily="34" charset="0"/>
            </a:endParaRPr>
          </a:p>
        </p:txBody>
      </p:sp>
      <p:pic>
        <p:nvPicPr>
          <p:cNvPr id="4" name="图片 11" descr="开放网络-蓝.png"/>
          <p:cNvPicPr>
            <a:picLocks noChangeAspect="1"/>
          </p:cNvPicPr>
          <p:nvPr/>
        </p:nvPicPr>
        <p:blipFill>
          <a:blip r:embed="rId3" cstate="print"/>
          <a:stretch>
            <a:fillRect/>
          </a:stretch>
        </p:blipFill>
        <p:spPr bwMode="gray">
          <a:xfrm>
            <a:off x="3208379" y="5348686"/>
            <a:ext cx="405415" cy="312082"/>
          </a:xfrm>
          <a:prstGeom prst="rect">
            <a:avLst/>
          </a:prstGeom>
        </p:spPr>
      </p:pic>
      <p:cxnSp>
        <p:nvCxnSpPr>
          <p:cNvPr id="5" name="Straight Connector 166"/>
          <p:cNvCxnSpPr>
            <a:stCxn id="12" idx="2"/>
          </p:cNvCxnSpPr>
          <p:nvPr/>
        </p:nvCxnSpPr>
        <p:spPr bwMode="gray">
          <a:xfrm>
            <a:off x="5369551" y="4015770"/>
            <a:ext cx="0" cy="898654"/>
          </a:xfrm>
          <a:prstGeom prst="line">
            <a:avLst/>
          </a:prstGeom>
          <a:noFill/>
          <a:ln w="12700" cap="flat" cmpd="sng" algn="ctr">
            <a:solidFill>
              <a:sysClr val="windowText" lastClr="000000"/>
            </a:solidFill>
            <a:prstDash val="solid"/>
            <a:miter lim="800000"/>
          </a:ln>
          <a:effectLst/>
        </p:spPr>
      </p:cxnSp>
      <p:grpSp>
        <p:nvGrpSpPr>
          <p:cNvPr id="6" name="组合 5"/>
          <p:cNvGrpSpPr/>
          <p:nvPr/>
        </p:nvGrpSpPr>
        <p:grpSpPr bwMode="gray">
          <a:xfrm>
            <a:off x="3430733" y="2659432"/>
            <a:ext cx="1938819" cy="1173359"/>
            <a:chOff x="2475049" y="2881410"/>
            <a:chExt cx="1938819" cy="1173359"/>
          </a:xfrm>
        </p:grpSpPr>
        <p:cxnSp>
          <p:nvCxnSpPr>
            <p:cNvPr id="8" name="Straight Connector 166"/>
            <p:cNvCxnSpPr/>
            <p:nvPr/>
          </p:nvCxnSpPr>
          <p:spPr bwMode="gray">
            <a:xfrm flipH="1">
              <a:off x="2475049" y="2881410"/>
              <a:ext cx="1938819" cy="1173359"/>
            </a:xfrm>
            <a:prstGeom prst="line">
              <a:avLst/>
            </a:prstGeom>
            <a:noFill/>
            <a:ln w="12700" cap="flat" cmpd="sng" algn="ctr">
              <a:solidFill>
                <a:sysClr val="windowText" lastClr="000000"/>
              </a:solidFill>
              <a:prstDash val="solid"/>
              <a:miter lim="800000"/>
            </a:ln>
            <a:effectLst/>
          </p:spPr>
        </p:cxnSp>
        <p:cxnSp>
          <p:nvCxnSpPr>
            <p:cNvPr id="10" name="Straight Connector 166"/>
            <p:cNvCxnSpPr/>
            <p:nvPr/>
          </p:nvCxnSpPr>
          <p:spPr bwMode="gray">
            <a:xfrm flipV="1">
              <a:off x="4413867" y="2881410"/>
              <a:ext cx="1" cy="1173359"/>
            </a:xfrm>
            <a:prstGeom prst="line">
              <a:avLst/>
            </a:prstGeom>
            <a:noFill/>
            <a:ln w="12700" cap="flat" cmpd="sng" algn="ctr">
              <a:solidFill>
                <a:sysClr val="windowText" lastClr="000000"/>
              </a:solidFill>
              <a:prstDash val="solid"/>
              <a:miter lim="800000"/>
            </a:ln>
            <a:effectLst/>
          </p:spPr>
        </p:cxnSp>
      </p:grpSp>
      <p:pic>
        <p:nvPicPr>
          <p:cNvPr id="11" name="图片 10" descr="汇聚交换机.png"/>
          <p:cNvPicPr>
            <a:picLocks noChangeAspect="1"/>
          </p:cNvPicPr>
          <p:nvPr/>
        </p:nvPicPr>
        <p:blipFill>
          <a:blip r:embed="rId4" cstate="print"/>
          <a:stretch>
            <a:fillRect/>
          </a:stretch>
        </p:blipFill>
        <p:spPr bwMode="gray">
          <a:xfrm>
            <a:off x="3207592" y="3650630"/>
            <a:ext cx="446281" cy="365140"/>
          </a:xfrm>
          <a:prstGeom prst="rect">
            <a:avLst/>
          </a:prstGeom>
        </p:spPr>
      </p:pic>
      <p:pic>
        <p:nvPicPr>
          <p:cNvPr id="12" name="图片 11" descr="汇聚交换机.png"/>
          <p:cNvPicPr>
            <a:picLocks noChangeAspect="1"/>
          </p:cNvPicPr>
          <p:nvPr/>
        </p:nvPicPr>
        <p:blipFill>
          <a:blip r:embed="rId4" cstate="print"/>
          <a:stretch>
            <a:fillRect/>
          </a:stretch>
        </p:blipFill>
        <p:spPr bwMode="gray">
          <a:xfrm>
            <a:off x="5146410" y="3650630"/>
            <a:ext cx="446281" cy="365140"/>
          </a:xfrm>
          <a:prstGeom prst="rect">
            <a:avLst/>
          </a:prstGeom>
        </p:spPr>
      </p:pic>
      <p:pic>
        <p:nvPicPr>
          <p:cNvPr id="13" name="图片 76" descr="接入交换机.png"/>
          <p:cNvPicPr>
            <a:picLocks noChangeAspect="1"/>
          </p:cNvPicPr>
          <p:nvPr/>
        </p:nvPicPr>
        <p:blipFill>
          <a:blip r:embed="rId5" cstate="print"/>
          <a:stretch>
            <a:fillRect/>
          </a:stretch>
        </p:blipFill>
        <p:spPr bwMode="gray">
          <a:xfrm>
            <a:off x="5146410" y="4619112"/>
            <a:ext cx="446281" cy="365140"/>
          </a:xfrm>
          <a:prstGeom prst="rect">
            <a:avLst/>
          </a:prstGeom>
        </p:spPr>
      </p:pic>
      <p:cxnSp>
        <p:nvCxnSpPr>
          <p:cNvPr id="14" name="Straight Connector 166"/>
          <p:cNvCxnSpPr>
            <a:stCxn id="11" idx="2"/>
          </p:cNvCxnSpPr>
          <p:nvPr/>
        </p:nvCxnSpPr>
        <p:spPr bwMode="gray">
          <a:xfrm>
            <a:off x="3430733" y="4015770"/>
            <a:ext cx="0" cy="1371326"/>
          </a:xfrm>
          <a:prstGeom prst="line">
            <a:avLst/>
          </a:prstGeom>
          <a:noFill/>
          <a:ln w="12700" cap="flat" cmpd="sng" algn="ctr">
            <a:solidFill>
              <a:sysClr val="windowText" lastClr="000000"/>
            </a:solidFill>
            <a:prstDash val="solid"/>
            <a:miter lim="800000"/>
          </a:ln>
          <a:effectLst/>
        </p:spPr>
      </p:cxnSp>
      <p:pic>
        <p:nvPicPr>
          <p:cNvPr id="15" name="图片 105" descr="AP.png"/>
          <p:cNvPicPr>
            <a:picLocks noChangeAspect="1"/>
          </p:cNvPicPr>
          <p:nvPr/>
        </p:nvPicPr>
        <p:blipFill>
          <a:blip r:embed="rId6" cstate="print"/>
          <a:stretch>
            <a:fillRect/>
          </a:stretch>
        </p:blipFill>
        <p:spPr bwMode="gray">
          <a:xfrm>
            <a:off x="5789393" y="4619112"/>
            <a:ext cx="446281" cy="365140"/>
          </a:xfrm>
          <a:prstGeom prst="rect">
            <a:avLst/>
          </a:prstGeom>
        </p:spPr>
      </p:pic>
      <p:pic>
        <p:nvPicPr>
          <p:cNvPr id="17" name="图片 86" descr="核心交换机.png"/>
          <p:cNvPicPr>
            <a:picLocks noChangeAspect="1"/>
          </p:cNvPicPr>
          <p:nvPr/>
        </p:nvPicPr>
        <p:blipFill>
          <a:blip r:embed="rId7" cstate="print"/>
          <a:stretch>
            <a:fillRect/>
          </a:stretch>
        </p:blipFill>
        <p:spPr bwMode="gray">
          <a:xfrm>
            <a:off x="5146411" y="2393044"/>
            <a:ext cx="446281" cy="365140"/>
          </a:xfrm>
          <a:prstGeom prst="rect">
            <a:avLst/>
          </a:prstGeom>
        </p:spPr>
      </p:pic>
      <p:sp>
        <p:nvSpPr>
          <p:cNvPr id="20" name="文本框 19"/>
          <p:cNvSpPr txBox="1"/>
          <p:nvPr/>
        </p:nvSpPr>
        <p:spPr bwMode="gray">
          <a:xfrm>
            <a:off x="3640157" y="3733375"/>
            <a:ext cx="570990" cy="246221"/>
          </a:xfrm>
          <a:prstGeom prst="rect">
            <a:avLst/>
          </a:prstGeom>
          <a:noFill/>
        </p:spPr>
        <p:txBody>
          <a:bodyPr wrap="none" rtlCol="0">
            <a:noAutofit/>
          </a:bodyPr>
          <a:lstStyle/>
          <a:p>
            <a:pPr fontAlgn="ctr"/>
            <a:r>
              <a:rPr lang="en-US" sz="1200" b="1" dirty="0" smtClean="0">
                <a:solidFill>
                  <a:prstClr val="black"/>
                </a:solidFill>
                <a:latin typeface="Huawei Sans" panose="020C0503030203020204" pitchFamily="34" charset="0"/>
              </a:rPr>
              <a:t>A-</a:t>
            </a:r>
            <a:r>
              <a:rPr lang="en-US" sz="1200" b="1" dirty="0" err="1" smtClean="0">
                <a:solidFill>
                  <a:prstClr val="black"/>
                </a:solidFill>
                <a:latin typeface="Huawei Sans" panose="020C0503030203020204" pitchFamily="34" charset="0"/>
              </a:rPr>
              <a:t>Agg</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602924" y="3733375"/>
            <a:ext cx="570990"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B-</a:t>
            </a:r>
            <a:r>
              <a:rPr lang="en-US" sz="1200" b="1" dirty="0" err="1" smtClean="0">
                <a:solidFill>
                  <a:prstClr val="black"/>
                </a:solidFill>
                <a:latin typeface="Huawei Sans" panose="020C0503030203020204" pitchFamily="34" charset="0"/>
              </a:rPr>
              <a:t>Agg</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461860" y="4668203"/>
            <a:ext cx="712054"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B-Access</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987740" y="1476090"/>
            <a:ext cx="949944" cy="540000"/>
          </a:xfrm>
          <a:prstGeom prst="rect">
            <a:avLst/>
          </a:prstGeom>
        </p:spPr>
      </p:pic>
      <p:grpSp>
        <p:nvGrpSpPr>
          <p:cNvPr id="24" name="组合 23"/>
          <p:cNvGrpSpPr/>
          <p:nvPr/>
        </p:nvGrpSpPr>
        <p:grpSpPr bwMode="gray">
          <a:xfrm>
            <a:off x="538453" y="1685509"/>
            <a:ext cx="3271866" cy="3833982"/>
            <a:chOff x="611382" y="1718992"/>
            <a:chExt cx="3642617" cy="3833982"/>
          </a:xfrm>
        </p:grpSpPr>
        <p:cxnSp>
          <p:nvCxnSpPr>
            <p:cNvPr id="26" name="直接连接符 25"/>
            <p:cNvCxnSpPr/>
            <p:nvPr/>
          </p:nvCxnSpPr>
          <p:spPr bwMode="gray">
            <a:xfrm flipH="1">
              <a:off x="611383" y="1718992"/>
              <a:ext cx="3642616" cy="0"/>
            </a:xfrm>
            <a:prstGeom prst="line">
              <a:avLst/>
            </a:prstGeom>
            <a:noFill/>
            <a:ln w="12700" cap="flat" cmpd="sng" algn="ctr">
              <a:solidFill>
                <a:schemeClr val="bg1">
                  <a:lumMod val="85000"/>
                </a:schemeClr>
              </a:solidFill>
              <a:prstDash val="sysDash"/>
              <a:miter lim="800000"/>
            </a:ln>
            <a:effectLst/>
          </p:spPr>
        </p:cxnSp>
        <p:cxnSp>
          <p:nvCxnSpPr>
            <p:cNvPr id="27" name="直接连接符 26"/>
            <p:cNvCxnSpPr/>
            <p:nvPr/>
          </p:nvCxnSpPr>
          <p:spPr bwMode="gray">
            <a:xfrm flipH="1">
              <a:off x="611382" y="3894395"/>
              <a:ext cx="2923183" cy="0"/>
            </a:xfrm>
            <a:prstGeom prst="line">
              <a:avLst/>
            </a:prstGeom>
            <a:noFill/>
            <a:ln w="12700" cap="flat" cmpd="sng" algn="ctr">
              <a:solidFill>
                <a:schemeClr val="bg1">
                  <a:lumMod val="85000"/>
                </a:schemeClr>
              </a:solidFill>
              <a:prstDash val="sysDash"/>
              <a:miter lim="800000"/>
            </a:ln>
            <a:effectLst/>
          </p:spPr>
        </p:cxnSp>
        <p:cxnSp>
          <p:nvCxnSpPr>
            <p:cNvPr id="28" name="直接连接符 27"/>
            <p:cNvCxnSpPr/>
            <p:nvPr/>
          </p:nvCxnSpPr>
          <p:spPr bwMode="gray">
            <a:xfrm flipH="1">
              <a:off x="611382" y="4835165"/>
              <a:ext cx="2923183" cy="0"/>
            </a:xfrm>
            <a:prstGeom prst="line">
              <a:avLst/>
            </a:prstGeom>
            <a:noFill/>
            <a:ln w="12700" cap="flat" cmpd="sng" algn="ctr">
              <a:solidFill>
                <a:schemeClr val="bg1">
                  <a:lumMod val="85000"/>
                </a:schemeClr>
              </a:solidFill>
              <a:prstDash val="sysDash"/>
              <a:miter lim="800000"/>
            </a:ln>
            <a:effectLst/>
          </p:spPr>
        </p:cxnSp>
        <p:cxnSp>
          <p:nvCxnSpPr>
            <p:cNvPr id="29" name="直接连接符 28"/>
            <p:cNvCxnSpPr/>
            <p:nvPr/>
          </p:nvCxnSpPr>
          <p:spPr bwMode="gray">
            <a:xfrm flipH="1">
              <a:off x="611383" y="5552974"/>
              <a:ext cx="2468865" cy="0"/>
            </a:xfrm>
            <a:prstGeom prst="line">
              <a:avLst/>
            </a:prstGeom>
            <a:noFill/>
            <a:ln w="12700" cap="flat" cmpd="sng" algn="ctr">
              <a:solidFill>
                <a:schemeClr val="bg1">
                  <a:lumMod val="85000"/>
                </a:schemeClr>
              </a:solidFill>
              <a:prstDash val="sysDash"/>
              <a:miter lim="800000"/>
            </a:ln>
            <a:effectLst/>
          </p:spPr>
        </p:cxnSp>
      </p:grpSp>
      <p:cxnSp>
        <p:nvCxnSpPr>
          <p:cNvPr id="30" name="直接连接符 29"/>
          <p:cNvCxnSpPr/>
          <p:nvPr/>
        </p:nvCxnSpPr>
        <p:spPr bwMode="gray">
          <a:xfrm flipV="1">
            <a:off x="793669" y="4801682"/>
            <a:ext cx="0" cy="703045"/>
          </a:xfrm>
          <a:prstGeom prst="line">
            <a:avLst/>
          </a:prstGeom>
          <a:noFill/>
          <a:ln w="38100" cap="flat" cmpd="sng" algn="ctr">
            <a:solidFill>
              <a:srgbClr val="56C4D2"/>
            </a:solidFill>
            <a:prstDash val="solid"/>
            <a:miter lim="800000"/>
            <a:tailEnd type="triangle"/>
          </a:ln>
          <a:effectLst/>
        </p:spPr>
      </p:cxnSp>
      <p:cxnSp>
        <p:nvCxnSpPr>
          <p:cNvPr id="31" name="直接连接符 30"/>
          <p:cNvCxnSpPr/>
          <p:nvPr/>
        </p:nvCxnSpPr>
        <p:spPr bwMode="gray">
          <a:xfrm flipV="1">
            <a:off x="1101734" y="1685509"/>
            <a:ext cx="0" cy="3105805"/>
          </a:xfrm>
          <a:prstGeom prst="line">
            <a:avLst/>
          </a:prstGeom>
          <a:noFill/>
          <a:ln w="38100" cap="flat" cmpd="sng" algn="ctr">
            <a:solidFill>
              <a:srgbClr val="56C4D2"/>
            </a:solidFill>
            <a:prstDash val="solid"/>
            <a:miter lim="800000"/>
            <a:headEnd type="triangle"/>
            <a:tailEnd type="triangle"/>
          </a:ln>
          <a:effectLst/>
        </p:spPr>
      </p:cxnSp>
      <p:sp>
        <p:nvSpPr>
          <p:cNvPr id="32" name="椭圆 31"/>
          <p:cNvSpPr>
            <a:spLocks noChangeAspect="1"/>
          </p:cNvSpPr>
          <p:nvPr/>
        </p:nvSpPr>
        <p:spPr bwMode="gray">
          <a:xfrm>
            <a:off x="699003" y="5153204"/>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a:off x="1007068" y="4237399"/>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a:off x="1394054" y="1579061"/>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1941657" y="1685509"/>
            <a:ext cx="0" cy="2147282"/>
          </a:xfrm>
          <a:prstGeom prst="line">
            <a:avLst/>
          </a:prstGeom>
          <a:noFill/>
          <a:ln w="38100" cap="flat" cmpd="sng" algn="ctr">
            <a:solidFill>
              <a:srgbClr val="56C4D2"/>
            </a:solidFill>
            <a:prstDash val="solid"/>
            <a:miter lim="800000"/>
            <a:tailEnd type="triangle"/>
          </a:ln>
          <a:effectLst/>
        </p:spPr>
      </p:cxnSp>
      <p:sp>
        <p:nvSpPr>
          <p:cNvPr id="36" name="椭圆 35"/>
          <p:cNvSpPr>
            <a:spLocks noChangeAspect="1"/>
          </p:cNvSpPr>
          <p:nvPr/>
        </p:nvSpPr>
        <p:spPr bwMode="gray">
          <a:xfrm>
            <a:off x="1846991" y="1966562"/>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flipV="1">
            <a:off x="2601819" y="4015770"/>
            <a:ext cx="0" cy="1488959"/>
          </a:xfrm>
          <a:prstGeom prst="line">
            <a:avLst/>
          </a:prstGeom>
          <a:noFill/>
          <a:ln w="38100" cap="flat" cmpd="sng" algn="ctr">
            <a:solidFill>
              <a:srgbClr val="56C4D2"/>
            </a:solidFill>
            <a:prstDash val="solid"/>
            <a:miter lim="800000"/>
            <a:tailEnd type="triangle"/>
          </a:ln>
          <a:effectLst/>
        </p:spPr>
      </p:cxnSp>
      <p:sp>
        <p:nvSpPr>
          <p:cNvPr id="38" name="椭圆 37"/>
          <p:cNvSpPr>
            <a:spLocks noChangeAspect="1"/>
          </p:cNvSpPr>
          <p:nvPr/>
        </p:nvSpPr>
        <p:spPr bwMode="gray">
          <a:xfrm>
            <a:off x="2507153" y="3766246"/>
            <a:ext cx="189332" cy="189332"/>
          </a:xfrm>
          <a:prstGeom prst="ellipse">
            <a:avLst/>
          </a:prstGeom>
          <a:solidFill>
            <a:srgbClr val="56C4D2"/>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5</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26686" y="4377542"/>
            <a:ext cx="362600" cy="246221"/>
          </a:xfrm>
          <a:prstGeom prst="rect">
            <a:avLst/>
          </a:prstGeom>
          <a:noFill/>
        </p:spPr>
        <p:txBody>
          <a:bodyPr wrap="none" rtlCol="0">
            <a:noAutofit/>
          </a:bodyPr>
          <a:lstStyle/>
          <a:p>
            <a:pPr algn="r" fontAlgn="ctr"/>
            <a:r>
              <a:rPr lang="en-US" sz="1200" b="1" dirty="0" smtClean="0">
                <a:solidFill>
                  <a:prstClr val="black"/>
                </a:solidFill>
                <a:latin typeface="Huawei Sans" panose="020C0503030203020204" pitchFamily="34" charset="0"/>
              </a:rPr>
              <a:t>AP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800814" y="4870740"/>
            <a:ext cx="1815280" cy="830997"/>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 terminal attempts to go online and initiates authentication.</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1" name="文本框 40"/>
          <p:cNvSpPr txBox="1"/>
          <p:nvPr/>
        </p:nvSpPr>
        <p:spPr bwMode="gray">
          <a:xfrm>
            <a:off x="1106812" y="4207013"/>
            <a:ext cx="1220675" cy="461665"/>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Authenticate the user.</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2" name="文本框 41"/>
          <p:cNvSpPr txBox="1"/>
          <p:nvPr/>
        </p:nvSpPr>
        <p:spPr bwMode="gray">
          <a:xfrm>
            <a:off x="620892" y="1098494"/>
            <a:ext cx="1838230"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Generate an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3" name="文本框 42"/>
          <p:cNvSpPr txBox="1"/>
          <p:nvPr/>
        </p:nvSpPr>
        <p:spPr bwMode="gray">
          <a:xfrm>
            <a:off x="1992576" y="1878392"/>
            <a:ext cx="1066069" cy="646331"/>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Deliver the IP-security group entry.</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sp>
        <p:nvSpPr>
          <p:cNvPr id="44" name="文本框 43"/>
          <p:cNvSpPr txBox="1"/>
          <p:nvPr/>
        </p:nvSpPr>
        <p:spPr bwMode="gray">
          <a:xfrm>
            <a:off x="1862908" y="2920699"/>
            <a:ext cx="1396424" cy="1015663"/>
          </a:xfrm>
          <a:prstGeom prst="rect">
            <a:avLst/>
          </a:prstGeom>
          <a:noFill/>
        </p:spPr>
        <p:txBody>
          <a:bodyPr wrap="square" rtlCol="0">
            <a:noAutofit/>
          </a:bodyPr>
          <a:lstStyle/>
          <a:p>
            <a:pPr algn="ctr" fontAlgn="ctr"/>
            <a:r>
              <a:rPr lang="en-US" sz="1200" dirty="0" smtClean="0">
                <a:solidFill>
                  <a:prstClr val="black"/>
                </a:solidFill>
                <a:latin typeface="Huawei Sans" panose="020C0503030203020204" pitchFamily="34" charset="0"/>
              </a:rPr>
              <a:t>Enforce the inter-group policy when the traffic arrives.</a:t>
            </a:r>
            <a:endParaRPr lang="en-US" altLang="zh-CN" sz="1200" dirty="0">
              <a:solidFill>
                <a:srgbClr val="70AD47">
                  <a:lumMod val="75000"/>
                </a:srgbClr>
              </a:solidFill>
              <a:latin typeface="Huawei Sans" panose="020C0503030203020204" pitchFamily="34" charset="0"/>
              <a:ea typeface="方正兰亭细黑简体" panose="02000000000000000000" pitchFamily="2" charset="-122"/>
              <a:sym typeface="Huawei Sans" panose="020C0503030203020204" pitchFamily="34" charset="0"/>
            </a:endParaRPr>
          </a:p>
        </p:txBody>
      </p:sp>
      <p:pic>
        <p:nvPicPr>
          <p:cNvPr id="45" name="图片 100" descr="汇聚交换机.png"/>
          <p:cNvPicPr>
            <a:picLocks noChangeAspect="1"/>
          </p:cNvPicPr>
          <p:nvPr/>
        </p:nvPicPr>
        <p:blipFill>
          <a:blip r:embed="rId9" cstate="print"/>
          <a:stretch>
            <a:fillRect/>
          </a:stretch>
        </p:blipFill>
        <p:spPr bwMode="gray">
          <a:xfrm>
            <a:off x="3194679" y="3650630"/>
            <a:ext cx="490909" cy="401653"/>
          </a:xfrm>
          <a:prstGeom prst="rect">
            <a:avLst/>
          </a:prstGeom>
        </p:spPr>
      </p:pic>
      <p:sp>
        <p:nvSpPr>
          <p:cNvPr id="46" name="文本框 45"/>
          <p:cNvSpPr txBox="1"/>
          <p:nvPr/>
        </p:nvSpPr>
        <p:spPr bwMode="gray">
          <a:xfrm>
            <a:off x="3479373" y="3989732"/>
            <a:ext cx="1712777" cy="601173"/>
          </a:xfrm>
          <a:prstGeom prst="rect">
            <a:avLst/>
          </a:prstGeom>
          <a:noFill/>
        </p:spPr>
        <p:txBody>
          <a:bodyPr wrap="square" rtlCol="0">
            <a:noAutofit/>
          </a:bodyPr>
          <a:lstStyle/>
          <a:p>
            <a:pPr fontAlgn="ctr"/>
            <a:r>
              <a:rPr lang="en-US" sz="1200" dirty="0" smtClean="0">
                <a:solidFill>
                  <a:srgbClr val="ED6D00"/>
                </a:solidFill>
                <a:latin typeface="Huawei Sans" panose="020C0503030203020204" pitchFamily="34" charset="0"/>
              </a:rPr>
              <a:t>Device enabled with IP-security group</a:t>
            </a:r>
          </a:p>
          <a:p>
            <a:pPr fontAlgn="ctr"/>
            <a:r>
              <a:rPr lang="en-US" sz="1200" dirty="0" smtClean="0">
                <a:solidFill>
                  <a:srgbClr val="ED6D00"/>
                </a:solidFill>
                <a:latin typeface="Huawei Sans" panose="020C0503030203020204" pitchFamily="34" charset="0"/>
              </a:rPr>
              <a:t>entry subscription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Lst>
          </a:blip>
          <a:stretch>
            <a:fillRect/>
          </a:stretch>
        </p:blipFill>
        <p:spPr bwMode="gray">
          <a:xfrm>
            <a:off x="3207591" y="4619112"/>
            <a:ext cx="446281" cy="365140"/>
          </a:xfrm>
          <a:prstGeom prst="rect">
            <a:avLst/>
          </a:prstGeom>
        </p:spPr>
      </p:pic>
      <p:sp>
        <p:nvSpPr>
          <p:cNvPr id="48" name="文本框 47"/>
          <p:cNvSpPr txBox="1"/>
          <p:nvPr/>
        </p:nvSpPr>
        <p:spPr bwMode="gray">
          <a:xfrm>
            <a:off x="3607499" y="4668203"/>
            <a:ext cx="971741" cy="400110"/>
          </a:xfrm>
          <a:prstGeom prst="rect">
            <a:avLst/>
          </a:prstGeom>
          <a:noFill/>
        </p:spPr>
        <p:txBody>
          <a:bodyPr wrap="none" rtlCol="0">
            <a:noAutofit/>
          </a:bodyPr>
          <a:lstStyle/>
          <a:p>
            <a:pPr fontAlgn="ctr"/>
            <a:r>
              <a:rPr lang="en-US" sz="1200" b="1" dirty="0" smtClean="0">
                <a:solidFill>
                  <a:schemeClr val="bg1">
                    <a:lumMod val="50000"/>
                  </a:schemeClr>
                </a:solidFill>
                <a:latin typeface="Huawei Sans" panose="020C0503030203020204" pitchFamily="34" charset="0"/>
              </a:rPr>
              <a:t>A-Access</a:t>
            </a:r>
          </a:p>
          <a:p>
            <a:pPr fontAlgn="ctr"/>
            <a:r>
              <a:rPr lang="en-US" sz="1200" b="1" dirty="0" smtClean="0">
                <a:solidFill>
                  <a:schemeClr val="bg1">
                    <a:lumMod val="50000"/>
                  </a:schemeClr>
                </a:solidFill>
                <a:latin typeface="Huawei Sans" panose="020C0503030203020204" pitchFamily="34" charset="0"/>
              </a:rPr>
              <a:t>(third party)</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758"/>
          <p:cNvGrpSpPr/>
          <p:nvPr/>
        </p:nvGrpSpPr>
        <p:grpSpPr bwMode="gray">
          <a:xfrm flipV="1">
            <a:off x="5866169" y="5040230"/>
            <a:ext cx="310424" cy="262875"/>
            <a:chOff x="7440613" y="4868863"/>
            <a:chExt cx="1019175" cy="828675"/>
          </a:xfrm>
          <a:solidFill>
            <a:schemeClr val="bg1">
              <a:lumMod val="7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2" name="Straight Connector 166"/>
          <p:cNvCxnSpPr>
            <a:stCxn id="15" idx="1"/>
            <a:endCxn id="13" idx="3"/>
          </p:cNvCxnSpPr>
          <p:nvPr/>
        </p:nvCxnSpPr>
        <p:spPr bwMode="gray">
          <a:xfrm flipH="1">
            <a:off x="5592691" y="4801682"/>
            <a:ext cx="196702" cy="0"/>
          </a:xfrm>
          <a:prstGeom prst="line">
            <a:avLst/>
          </a:prstGeom>
          <a:noFill/>
          <a:ln w="12700" cap="flat" cmpd="sng" algn="ctr">
            <a:solidFill>
              <a:sysClr val="windowText" lastClr="000000"/>
            </a:solidFill>
            <a:prstDash val="solid"/>
            <a:miter lim="800000"/>
          </a:ln>
          <a:effectLst/>
        </p:spPr>
      </p:cxnSp>
      <p:sp>
        <p:nvSpPr>
          <p:cNvPr id="53" name="文本框 52"/>
          <p:cNvSpPr txBox="1"/>
          <p:nvPr/>
        </p:nvSpPr>
        <p:spPr bwMode="gray">
          <a:xfrm>
            <a:off x="5781875" y="5660768"/>
            <a:ext cx="545342" cy="400110"/>
          </a:xfrm>
          <a:prstGeom prst="rect">
            <a:avLst/>
          </a:prstGeom>
          <a:noFill/>
        </p:spPr>
        <p:txBody>
          <a:bodyPr wrap="none" rtlCol="0">
            <a:noAutofit/>
          </a:bodyPr>
          <a:lstStyle/>
          <a:p>
            <a:pPr algn="ctr" fontAlgn="ctr"/>
            <a:r>
              <a:rPr lang="en-US" sz="1200" b="1" dirty="0" smtClean="0">
                <a:solidFill>
                  <a:prstClr val="black"/>
                </a:solidFill>
                <a:latin typeface="Huawei Sans" panose="020C0503030203020204" pitchFamily="34" charset="0"/>
              </a:rPr>
              <a:t>Host4</a:t>
            </a:r>
          </a:p>
          <a:p>
            <a:pPr algn="ctr" fontAlgn="ctr"/>
            <a:r>
              <a:rPr lang="en-US" sz="1200" dirty="0" smtClean="0">
                <a:solidFill>
                  <a:srgbClr val="F08500"/>
                </a:solidFill>
                <a:latin typeface="Huawei Sans" panose="020C0503030203020204" pitchFamily="34" charset="0"/>
              </a:rPr>
              <a:t>Guest</a:t>
            </a:r>
            <a:endParaRPr lang="en-US" altLang="zh-CN" sz="1200" dirty="0">
              <a:solidFill>
                <a:srgbClr val="F08500"/>
              </a:solidFill>
              <a:latin typeface="Huawei Sans" panose="020C0503030203020204" pitchFamily="34" charset="0"/>
              <a:ea typeface="微软雅黑"/>
              <a:sym typeface="Huawei Sans" panose="020C0503030203020204" pitchFamily="34" charset="0"/>
            </a:endParaRPr>
          </a:p>
        </p:txBody>
      </p:sp>
      <p:pic>
        <p:nvPicPr>
          <p:cNvPr id="54" name="图片 11" descr="开放网络-蓝.png"/>
          <p:cNvPicPr>
            <a:picLocks noChangeAspect="1"/>
          </p:cNvPicPr>
          <p:nvPr/>
        </p:nvPicPr>
        <p:blipFill>
          <a:blip r:embed="rId3" cstate="print"/>
          <a:stretch>
            <a:fillRect/>
          </a:stretch>
        </p:blipFill>
        <p:spPr bwMode="gray">
          <a:xfrm>
            <a:off x="5851838" y="5348686"/>
            <a:ext cx="405415" cy="312082"/>
          </a:xfrm>
          <a:prstGeom prst="rect">
            <a:avLst/>
          </a:prstGeom>
        </p:spPr>
      </p:pic>
      <p:sp>
        <p:nvSpPr>
          <p:cNvPr id="55" name="文本框 54"/>
          <p:cNvSpPr txBox="1"/>
          <p:nvPr/>
        </p:nvSpPr>
        <p:spPr bwMode="gray">
          <a:xfrm>
            <a:off x="6226579" y="944563"/>
            <a:ext cx="5522509" cy="4460171"/>
          </a:xfrm>
          <a:prstGeom prst="rect">
            <a:avLst/>
          </a:prstGeom>
          <a:noFill/>
        </p:spPr>
        <p:txBody>
          <a:bodyPr wrap="square" rtlCol="0">
            <a:noAutofit/>
          </a:bodyPr>
          <a:lstStyle/>
          <a:p>
            <a:pPr fontAlgn="ctr">
              <a:lnSpc>
                <a:spcPts val="2000"/>
              </a:lnSpc>
              <a:spcAft>
                <a:spcPts val="600"/>
              </a:spcAft>
            </a:pPr>
            <a:r>
              <a:rPr lang="en-US" sz="1400" b="1" dirty="0" smtClean="0">
                <a:solidFill>
                  <a:prstClr val="black"/>
                </a:solidFill>
                <a:latin typeface="Huawei Sans" panose="020C0503030203020204" pitchFamily="34" charset="0"/>
              </a:rPr>
              <a:t>Scenario description</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VXLAN-based virtualized campus network.</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Distributed authentication points + policy enforcement points.</a:t>
            </a: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third-party device functions as a user authentication point.</a:t>
            </a:r>
          </a:p>
          <a:p>
            <a:pPr fontAlgn="ctr">
              <a:lnSpc>
                <a:spcPts val="2000"/>
              </a:lnSpc>
              <a:spcAft>
                <a:spcPts val="600"/>
              </a:spcAft>
            </a:pPr>
            <a:r>
              <a:rPr lang="en-US" sz="1400" b="1" dirty="0" smtClean="0">
                <a:solidFill>
                  <a:prstClr val="black"/>
                </a:solidFill>
                <a:latin typeface="Huawei Sans" panose="020C0503030203020204" pitchFamily="34" charset="0"/>
              </a:rPr>
              <a:t>Scenario characteristics</a:t>
            </a:r>
          </a:p>
          <a:p>
            <a:pPr marL="176213" indent="-176213" fontAlgn="ctr">
              <a:lnSpc>
                <a:spcPts val="2000"/>
              </a:lnSpc>
              <a:spcAft>
                <a:spcPts val="600"/>
              </a:spcAft>
              <a:buFont typeface="Arial" pitchFamily="34" charset="0"/>
              <a:buChar char="•"/>
            </a:pPr>
            <a:r>
              <a:rPr lang="en-US" sz="1200" dirty="0" smtClean="0">
                <a:latin typeface="Huawei Sans" panose="020C0503030203020204" pitchFamily="34" charset="0"/>
              </a:rPr>
              <a:t>A third-party switch exists on the network and functions as a user authentication point.</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Aggregation switches support VXLAN and function as policy enforcement points.</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The policy for traffic exchanged between users on the same aggregation switch is enforced by the aggregation switch itself.</a:t>
            </a:r>
          </a:p>
          <a:p>
            <a:pPr marL="176213" indent="-176213" fontAlgn="ctr">
              <a:lnSpc>
                <a:spcPts val="2000"/>
              </a:lnSpc>
              <a:spcAft>
                <a:spcPts val="600"/>
              </a:spcAft>
              <a:buFont typeface="Arial" pitchFamily="34" charset="0"/>
              <a:buChar char="•"/>
            </a:pPr>
            <a:r>
              <a:rPr lang="en-US" sz="1200" dirty="0" smtClean="0">
                <a:solidFill>
                  <a:prstClr val="black"/>
                </a:solidFill>
                <a:latin typeface="Huawei Sans" panose="020C0503030203020204" pitchFamily="34" charset="0"/>
              </a:rPr>
              <a:t>Traffic exchanged between users on different aggregation switches is encapsulated using VXLAN. The source security group ID is encapsulated into VXLAN-encapsulated traffic. Policies are enforced on the peer aggregation switch.</a:t>
            </a:r>
            <a:endParaRPr lang="en-US" altLang="zh-CN" sz="1200" dirty="0">
              <a:solidFill>
                <a:prstClr val="black"/>
              </a:solidFill>
              <a:latin typeface="Huawei Sans" panose="020C0503030203020204" pitchFamily="34" charset="0"/>
            </a:endParaRPr>
          </a:p>
        </p:txBody>
      </p:sp>
      <p:cxnSp>
        <p:nvCxnSpPr>
          <p:cNvPr id="56" name="直接箭头连接符 55"/>
          <p:cNvCxnSpPr/>
          <p:nvPr/>
        </p:nvCxnSpPr>
        <p:spPr bwMode="gray">
          <a:xfrm flipH="1">
            <a:off x="3643391" y="2058149"/>
            <a:ext cx="818469" cy="1566367"/>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57" name="直接箭头连接符 56"/>
          <p:cNvCxnSpPr/>
          <p:nvPr/>
        </p:nvCxnSpPr>
        <p:spPr bwMode="gray">
          <a:xfrm>
            <a:off x="4456110" y="2054526"/>
            <a:ext cx="687103" cy="1596104"/>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69" name="椭圆 68"/>
          <p:cNvSpPr>
            <a:spLocks noChangeAspect="1"/>
          </p:cNvSpPr>
          <p:nvPr/>
        </p:nvSpPr>
        <p:spPr bwMode="gray">
          <a:xfrm>
            <a:off x="3164968" y="4884554"/>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椭圆 69"/>
          <p:cNvSpPr>
            <a:spLocks noChangeAspect="1"/>
          </p:cNvSpPr>
          <p:nvPr/>
        </p:nvSpPr>
        <p:spPr bwMode="gray">
          <a:xfrm>
            <a:off x="3164968"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4277765" y="3338716"/>
            <a:ext cx="668774" cy="276999"/>
          </a:xfrm>
          <a:prstGeom prst="rect">
            <a:avLst/>
          </a:prstGeom>
          <a:noFill/>
        </p:spPr>
        <p:txBody>
          <a:bodyPr wrap="none" rtlCol="0">
            <a:no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5448942" y="3967463"/>
            <a:ext cx="143748" cy="143748"/>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5146411" y="3967463"/>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箭头连接符 82"/>
          <p:cNvCxnSpPr/>
          <p:nvPr/>
        </p:nvCxnSpPr>
        <p:spPr bwMode="gray">
          <a:xfrm flipH="1">
            <a:off x="3461387" y="2029608"/>
            <a:ext cx="818469" cy="1566367"/>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86" name="椭圆 85"/>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90" name="文本框 89"/>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92" name="直接箭头连接符 91"/>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93" name="文本框 92"/>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94" name="直接箭头连接符 93"/>
          <p:cNvCxnSpPr/>
          <p:nvPr/>
        </p:nvCxnSpPr>
        <p:spPr bwMode="gray">
          <a:xfrm flipH="1">
            <a:off x="6504246" y="5943014"/>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95" name="文本框 94"/>
          <p:cNvSpPr txBox="1"/>
          <p:nvPr/>
        </p:nvSpPr>
        <p:spPr bwMode="gray">
          <a:xfrm>
            <a:off x="6823711" y="5753384"/>
            <a:ext cx="2037078"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ynchronize IP-security group entries</a:t>
            </a:r>
            <a:endParaRPr lang="en-US" altLang="zh-CN" sz="1200" dirty="0">
              <a:solidFill>
                <a:prstClr val="black"/>
              </a:solidFill>
              <a:latin typeface="Huawei Sans" panose="020C0503030203020204" pitchFamily="34" charset="0"/>
            </a:endParaRPr>
          </a:p>
        </p:txBody>
      </p:sp>
      <p:sp>
        <p:nvSpPr>
          <p:cNvPr id="71" name="五边形 70"/>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75" name="燕尾形 74"/>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693885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Free Mobility Solution (5)</a:t>
            </a:r>
            <a:endParaRPr lang="en-US" altLang="zh-CN" dirty="0">
              <a:sym typeface="Huawei Sans" panose="020C0503030203020204" pitchFamily="34" charset="0"/>
            </a:endParaRPr>
          </a:p>
        </p:txBody>
      </p:sp>
      <p:cxnSp>
        <p:nvCxnSpPr>
          <p:cNvPr id="67" name="Straight Connector 166"/>
          <p:cNvCxnSpPr/>
          <p:nvPr/>
        </p:nvCxnSpPr>
        <p:spPr bwMode="gray">
          <a:xfrm>
            <a:off x="2940651" y="1823534"/>
            <a:ext cx="0" cy="13155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6"/>
          <p:cNvCxnSpPr/>
          <p:nvPr/>
        </p:nvCxnSpPr>
        <p:spPr bwMode="gray">
          <a:xfrm flipH="1">
            <a:off x="3160570" y="3182367"/>
            <a:ext cx="15391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bwMode="gray">
          <a:xfrm>
            <a:off x="6096000" y="1641983"/>
            <a:ext cx="5653087" cy="2785378"/>
          </a:xfrm>
          <a:prstGeom prst="rect">
            <a:avLst/>
          </a:prstGeom>
          <a:noFill/>
        </p:spPr>
        <p:txBody>
          <a:bodyPr wrap="square" rtlCol="0">
            <a:spAutoFit/>
          </a:bodyPr>
          <a:lstStyle/>
          <a:p>
            <a:pPr fontAlgn="ctr">
              <a:lnSpc>
                <a:spcPts val="2000"/>
              </a:lnSpc>
              <a:spcAft>
                <a:spcPts val="600"/>
              </a:spcAft>
            </a:pPr>
            <a:r>
              <a:rPr lang="en-US" sz="1400" b="1" dirty="0" smtClean="0">
                <a:latin typeface="Huawei Sans" panose="020C0503030203020204" pitchFamily="34" charset="0"/>
              </a:rPr>
              <a:t>Scenario description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VXLAN-based virtualized campus network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AC functions as the authentication point for wireless users, and the core switch functions as the gateway for wireless users.</a:t>
            </a:r>
          </a:p>
          <a:p>
            <a:pPr fontAlgn="ctr">
              <a:lnSpc>
                <a:spcPts val="2000"/>
              </a:lnSpc>
              <a:spcAft>
                <a:spcPts val="600"/>
              </a:spcAft>
            </a:pPr>
            <a:r>
              <a:rPr lang="en-US" sz="1400" b="1" dirty="0" smtClean="0">
                <a:latin typeface="Huawei Sans" panose="020C0503030203020204" pitchFamily="34" charset="0"/>
              </a:rPr>
              <a:t>Scenario characteristics</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AC functions as the authentication point for wireless users and interacts with iMaster NCE-Campus to complete user authentication.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200" dirty="0" smtClean="0">
                <a:latin typeface="Huawei Sans" panose="020C0503030203020204" pitchFamily="34" charset="0"/>
              </a:rPr>
              <a:t>The core switch functions as the free mobility policy enforcement point, to which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synchronizes IP-security group entries.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1369367" y="3191454"/>
            <a:ext cx="3224196" cy="177253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Straight Connector 166"/>
          <p:cNvCxnSpPr/>
          <p:nvPr/>
        </p:nvCxnSpPr>
        <p:spPr bwMode="gray">
          <a:xfrm flipH="1">
            <a:off x="2996585" y="2072480"/>
            <a:ext cx="1539190" cy="1066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Group 165"/>
          <p:cNvGrpSpPr/>
          <p:nvPr/>
        </p:nvGrpSpPr>
        <p:grpSpPr bwMode="gray">
          <a:xfrm rot="10800000">
            <a:off x="1629265" y="3173279"/>
            <a:ext cx="2618150" cy="892260"/>
            <a:chOff x="-1233037" y="914446"/>
            <a:chExt cx="1573823" cy="778776"/>
          </a:xfrm>
        </p:grpSpPr>
        <p:cxnSp>
          <p:nvCxnSpPr>
            <p:cNvPr id="8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3" name="图片 86" descr="核心交换机.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2714289" y="2999797"/>
            <a:ext cx="446281" cy="365140"/>
          </a:xfrm>
          <a:prstGeom prst="rect">
            <a:avLst/>
          </a:prstGeom>
        </p:spPr>
      </p:pic>
      <p:pic>
        <p:nvPicPr>
          <p:cNvPr id="84" name="图片 87" descr="汇聚交换机.png"/>
          <p:cNvPicPr>
            <a:picLocks noChangeAspect="1"/>
          </p:cNvPicPr>
          <p:nvPr/>
        </p:nvPicPr>
        <p:blipFill>
          <a:blip r:embed="rId4" cstate="print"/>
          <a:stretch>
            <a:fillRect/>
          </a:stretch>
        </p:blipFill>
        <p:spPr bwMode="gray">
          <a:xfrm>
            <a:off x="1339082" y="3985237"/>
            <a:ext cx="368827" cy="301768"/>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4166948" y="3985237"/>
            <a:ext cx="368827" cy="301768"/>
          </a:xfrm>
          <a:prstGeom prst="rect">
            <a:avLst/>
          </a:prstGeom>
        </p:spPr>
      </p:pic>
      <p:cxnSp>
        <p:nvCxnSpPr>
          <p:cNvPr id="88" name="Straight Connector 166"/>
          <p:cNvCxnSpPr>
            <a:stCxn id="84" idx="2"/>
          </p:cNvCxnSpPr>
          <p:nvPr/>
        </p:nvCxnSpPr>
        <p:spPr bwMode="gray">
          <a:xfrm>
            <a:off x="1523496" y="4287005"/>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166"/>
          <p:cNvCxnSpPr>
            <a:stCxn id="87" idx="2"/>
          </p:cNvCxnSpPr>
          <p:nvPr/>
        </p:nvCxnSpPr>
        <p:spPr bwMode="gray">
          <a:xfrm>
            <a:off x="4351362" y="4287005"/>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bwMode="gray">
          <a:xfrm>
            <a:off x="2432234" y="2669906"/>
            <a:ext cx="52129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593563" y="1559761"/>
            <a:ext cx="947389" cy="538549"/>
          </a:xfrm>
          <a:prstGeom prst="rect">
            <a:avLst/>
          </a:prstGeom>
        </p:spPr>
      </p:pic>
      <p:sp>
        <p:nvSpPr>
          <p:cNvPr id="106" name="文本框 105"/>
          <p:cNvSpPr txBox="1"/>
          <p:nvPr/>
        </p:nvSpPr>
        <p:spPr bwMode="gray">
          <a:xfrm>
            <a:off x="2572217" y="4201853"/>
            <a:ext cx="668774" cy="276999"/>
          </a:xfrm>
          <a:prstGeom prst="rect">
            <a:avLst/>
          </a:prstGeom>
          <a:noFill/>
        </p:spPr>
        <p:txBody>
          <a:bodyPr wrap="none" rtlCol="0">
            <a:sp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5076177" y="3034779"/>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rPr>
              <a:t>AC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692883" y="1622708"/>
            <a:ext cx="490909" cy="401653"/>
          </a:xfrm>
          <a:prstGeom prst="rect">
            <a:avLst/>
          </a:prstGeom>
        </p:spPr>
      </p:pic>
      <p:sp>
        <p:nvSpPr>
          <p:cNvPr id="115" name="椭圆 114"/>
          <p:cNvSpPr>
            <a:spLocks noChangeAspect="1"/>
          </p:cNvSpPr>
          <p:nvPr/>
        </p:nvSpPr>
        <p:spPr bwMode="gray">
          <a:xfrm>
            <a:off x="2757396" y="3313312"/>
            <a:ext cx="130680" cy="13068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箭头连接符 115"/>
          <p:cNvCxnSpPr/>
          <p:nvPr/>
        </p:nvCxnSpPr>
        <p:spPr bwMode="gray">
          <a:xfrm flipH="1">
            <a:off x="3135603" y="1992134"/>
            <a:ext cx="1315720" cy="911778"/>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118" name="直接箭头连接符 117"/>
          <p:cNvCxnSpPr/>
          <p:nvPr/>
        </p:nvCxnSpPr>
        <p:spPr bwMode="gray">
          <a:xfrm flipH="1">
            <a:off x="3135603" y="1874364"/>
            <a:ext cx="1315720" cy="911778"/>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29" name="文本框 128"/>
          <p:cNvSpPr txBox="1"/>
          <p:nvPr/>
        </p:nvSpPr>
        <p:spPr bwMode="gray">
          <a:xfrm>
            <a:off x="1123790" y="2809091"/>
            <a:ext cx="1593052" cy="646331"/>
          </a:xfrm>
          <a:prstGeom prst="rect">
            <a:avLst/>
          </a:prstGeom>
          <a:noFill/>
        </p:spPr>
        <p:txBody>
          <a:bodyPr wrap="square" rtlCol="0">
            <a:noAutofit/>
          </a:bodyPr>
          <a:lstStyle>
            <a:defPPr>
              <a:defRPr lang="en-US"/>
            </a:defPPr>
            <a:lvl1pPr fontAlgn="ctr">
              <a:defRPr sz="1200">
                <a:solidFill>
                  <a:srgbClr val="ED6D00"/>
                </a:solidFill>
                <a:latin typeface="Huawei Sans" panose="020C0503030203020204" pitchFamily="34" charset="0"/>
              </a:defRPr>
            </a:lvl1pPr>
          </a:lstStyle>
          <a:p>
            <a:pPr algn="r"/>
            <a:r>
              <a:rPr lang="en-US" dirty="0"/>
              <a:t>Device enabled with IP-security group</a:t>
            </a:r>
          </a:p>
          <a:p>
            <a:pPr algn="r"/>
            <a:r>
              <a:rPr lang="en-US" dirty="0"/>
              <a:t>entry subscription</a:t>
            </a:r>
            <a:endParaRPr lang="en-US" altLang="zh-CN" dirty="0">
              <a:sym typeface="Huawei Sans" panose="020C0503030203020204" pitchFamily="34" charset="0"/>
            </a:endParaRPr>
          </a:p>
        </p:txBody>
      </p:sp>
      <p:pic>
        <p:nvPicPr>
          <p:cNvPr id="130" name="图片 102" descr="AC-蓝.png"/>
          <p:cNvPicPr>
            <a:picLocks noChangeAspect="1"/>
          </p:cNvPicPr>
          <p:nvPr/>
        </p:nvPicPr>
        <p:blipFill>
          <a:blip r:embed="rId7" cstate="print"/>
          <a:stretch>
            <a:fillRect/>
          </a:stretch>
        </p:blipFill>
        <p:spPr bwMode="gray">
          <a:xfrm>
            <a:off x="4593563" y="2982281"/>
            <a:ext cx="490909" cy="401653"/>
          </a:xfrm>
          <a:prstGeom prst="rect">
            <a:avLst/>
          </a:prstGeom>
        </p:spPr>
      </p:pic>
      <p:sp>
        <p:nvSpPr>
          <p:cNvPr id="131" name="椭圆 130"/>
          <p:cNvSpPr>
            <a:spLocks noChangeAspect="1"/>
          </p:cNvSpPr>
          <p:nvPr/>
        </p:nvSpPr>
        <p:spPr bwMode="gray">
          <a:xfrm>
            <a:off x="4559283" y="3281008"/>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05" descr="AP.png"/>
          <p:cNvPicPr>
            <a:picLocks noChangeAspect="1"/>
          </p:cNvPicPr>
          <p:nvPr/>
        </p:nvPicPr>
        <p:blipFill>
          <a:blip r:embed="rId8" cstate="print"/>
          <a:stretch>
            <a:fillRect/>
          </a:stretch>
        </p:blipFill>
        <p:spPr bwMode="gray">
          <a:xfrm>
            <a:off x="4166947" y="5446101"/>
            <a:ext cx="368827" cy="301768"/>
          </a:xfrm>
          <a:prstGeom prst="rect">
            <a:avLst/>
          </a:prstGeom>
        </p:spPr>
      </p:pic>
      <p:pic>
        <p:nvPicPr>
          <p:cNvPr id="134" name="图片 76" descr="接入交换机.png"/>
          <p:cNvPicPr>
            <a:picLocks noChangeAspect="1"/>
          </p:cNvPicPr>
          <p:nvPr/>
        </p:nvPicPr>
        <p:blipFill>
          <a:blip r:embed="rId9" cstate="print"/>
          <a:stretch>
            <a:fillRect/>
          </a:stretch>
        </p:blipFill>
        <p:spPr bwMode="gray">
          <a:xfrm>
            <a:off x="4166948" y="4779992"/>
            <a:ext cx="368827" cy="301768"/>
          </a:xfrm>
          <a:prstGeom prst="rect">
            <a:avLst/>
          </a:prstGeom>
        </p:spPr>
      </p:pic>
      <p:pic>
        <p:nvPicPr>
          <p:cNvPr id="135" name="图片 11" descr="开放网络-蓝.png"/>
          <p:cNvPicPr>
            <a:picLocks noChangeAspect="1"/>
          </p:cNvPicPr>
          <p:nvPr/>
        </p:nvPicPr>
        <p:blipFill>
          <a:blip r:embed="rId10" cstate="print"/>
          <a:stretch>
            <a:fillRect/>
          </a:stretch>
        </p:blipFill>
        <p:spPr bwMode="gray">
          <a:xfrm>
            <a:off x="3207806" y="5446101"/>
            <a:ext cx="405415" cy="312082"/>
          </a:xfrm>
          <a:prstGeom prst="rect">
            <a:avLst/>
          </a:prstGeom>
        </p:spPr>
      </p:pic>
      <p:grpSp>
        <p:nvGrpSpPr>
          <p:cNvPr id="136" name="组合 758"/>
          <p:cNvGrpSpPr/>
          <p:nvPr/>
        </p:nvGrpSpPr>
        <p:grpSpPr bwMode="gray">
          <a:xfrm rot="5400000" flipV="1">
            <a:off x="3832528" y="5461220"/>
            <a:ext cx="310424" cy="262875"/>
            <a:chOff x="7440613" y="4868863"/>
            <a:chExt cx="1019175" cy="828675"/>
          </a:xfrm>
          <a:solidFill>
            <a:schemeClr val="bg1">
              <a:lumMod val="75000"/>
            </a:schemeClr>
          </a:solidFill>
        </p:grpSpPr>
        <p:sp>
          <p:nvSpPr>
            <p:cNvPr id="13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39" name="图片 11" descr="开放网络-蓝.png"/>
          <p:cNvPicPr>
            <a:picLocks noChangeAspect="1"/>
          </p:cNvPicPr>
          <p:nvPr/>
        </p:nvPicPr>
        <p:blipFill>
          <a:blip r:embed="rId10" cstate="print"/>
          <a:stretch>
            <a:fillRect/>
          </a:stretch>
        </p:blipFill>
        <p:spPr bwMode="gray">
          <a:xfrm>
            <a:off x="1302494" y="5446101"/>
            <a:ext cx="405415" cy="312082"/>
          </a:xfrm>
          <a:prstGeom prst="rect">
            <a:avLst/>
          </a:prstGeom>
        </p:spPr>
      </p:pic>
      <p:pic>
        <p:nvPicPr>
          <p:cNvPr id="140" name="图片 76" descr="接入交换机.png"/>
          <p:cNvPicPr>
            <a:picLocks noChangeAspect="1"/>
          </p:cNvPicPr>
          <p:nvPr/>
        </p:nvPicPr>
        <p:blipFill>
          <a:blip r:embed="rId9" cstate="print"/>
          <a:stretch>
            <a:fillRect/>
          </a:stretch>
        </p:blipFill>
        <p:spPr bwMode="gray">
          <a:xfrm>
            <a:off x="1339082" y="4779992"/>
            <a:ext cx="368827" cy="301768"/>
          </a:xfrm>
          <a:prstGeom prst="rect">
            <a:avLst/>
          </a:prstGeom>
        </p:spPr>
      </p:pic>
      <p:sp>
        <p:nvSpPr>
          <p:cNvPr id="47" name="椭圆 46"/>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52" name="文本框 51"/>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53" name="直接箭头连接符 52"/>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6" name="文本框 55"/>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57" name="直接箭头连接符 56"/>
          <p:cNvCxnSpPr/>
          <p:nvPr/>
        </p:nvCxnSpPr>
        <p:spPr bwMode="gray">
          <a:xfrm flipH="1">
            <a:off x="6504246" y="5943014"/>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8" name="文本框 57"/>
          <p:cNvSpPr txBox="1"/>
          <p:nvPr/>
        </p:nvSpPr>
        <p:spPr bwMode="gray">
          <a:xfrm>
            <a:off x="6823711" y="5753384"/>
            <a:ext cx="1956816"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ynchronize IP-security group entries</a:t>
            </a:r>
            <a:endParaRPr lang="en-US" altLang="zh-CN" sz="1200" dirty="0">
              <a:solidFill>
                <a:prstClr val="black"/>
              </a:solidFill>
              <a:latin typeface="Huawei Sans" panose="020C0503030203020204" pitchFamily="34" charset="0"/>
            </a:endParaRPr>
          </a:p>
        </p:txBody>
      </p:sp>
      <p:sp>
        <p:nvSpPr>
          <p:cNvPr id="59" name="五边形 58"/>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60" name="燕尾形 59"/>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60"/>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940404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CloudCampus Highlights: Simplified Deployment</a:t>
            </a:r>
            <a:endParaRPr lang="en-US" altLang="zh-CN" dirty="0"/>
          </a:p>
        </p:txBody>
      </p:sp>
      <p:sp>
        <p:nvSpPr>
          <p:cNvPr id="4" name="圆角矩形 75"/>
          <p:cNvSpPr/>
          <p:nvPr/>
        </p:nvSpPr>
        <p:spPr bwMode="gray">
          <a:xfrm>
            <a:off x="444119" y="1002681"/>
            <a:ext cx="558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Physical and virtual network automation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444119" y="1448974"/>
            <a:ext cx="5580000" cy="4751801"/>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36000" tIns="72000" rIns="0" bIns="72000" rtlCol="0" anchor="t" anchorCtr="0"/>
          <a:lstStyle/>
          <a:p>
            <a:pPr marL="171450" lvl="0" indent="-171450" defTabSz="914400" fontAlgn="ctr">
              <a:spcAft>
                <a:spcPts val="600"/>
              </a:spcAft>
              <a:buFont typeface="Arial" panose="020B0604020202020204" pitchFamily="34" charset="0"/>
              <a:buChar char="•"/>
              <a:defRPr/>
            </a:pPr>
            <a:r>
              <a:rPr lang="en-US" sz="1200" b="1" dirty="0" smtClean="0">
                <a:solidFill>
                  <a:srgbClr val="000000"/>
                </a:solidFill>
                <a:latin typeface="Huawei Sans" panose="020C0503030203020204" pitchFamily="34" charset="0"/>
              </a:rPr>
              <a:t>Automated deployment of a physical network: Devices can be pre-configured for plug-and-play.</a:t>
            </a:r>
            <a:endParaRPr lang="en-US" altLang="zh-CN" sz="1200" b="1"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spcAft>
                <a:spcPts val="600"/>
              </a:spcAft>
              <a:buFont typeface="Huawei Sans" panose="020C0503030203020204" pitchFamily="34" charset="0"/>
              <a:buChar char="▫"/>
              <a:defRPr/>
            </a:pPr>
            <a:r>
              <a:rPr lang="en-US" sz="1200" dirty="0" err="1" smtClean="0">
                <a:solidFill>
                  <a:srgbClr val="000000"/>
                </a:solidFill>
                <a:latin typeface="Huawei Sans" panose="020C0503030203020204" pitchFamily="34" charset="0"/>
              </a:rPr>
              <a:t>iMaster</a:t>
            </a:r>
            <a:r>
              <a:rPr lang="en-US" sz="1200" dirty="0" smtClean="0">
                <a:solidFill>
                  <a:srgbClr val="000000"/>
                </a:solidFill>
                <a:latin typeface="Huawei Sans" panose="020C0503030203020204" pitchFamily="34" charset="0"/>
              </a:rPr>
              <a:t> NCE-Campus provides a GUI for automated deployment of devices, as well as route orchestration and interworking configuration of underlay networks.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spcAft>
                <a:spcPts val="600"/>
              </a:spcAft>
              <a:buFont typeface="Arial" panose="020B0604020202020204" pitchFamily="34" charset="0"/>
              <a:buChar char="•"/>
              <a:defRPr/>
            </a:pPr>
            <a:r>
              <a:rPr lang="en-US" sz="1200" b="1" dirty="0" smtClean="0">
                <a:solidFill>
                  <a:srgbClr val="000000"/>
                </a:solidFill>
                <a:latin typeface="Huawei Sans" panose="020C0503030203020204" pitchFamily="34" charset="0"/>
              </a:rPr>
              <a:t>Automated provisioning of virtual networks: Virtual networks can be automatically created to achieve "one network for multiple purposes".</a:t>
            </a:r>
            <a:endParaRPr lang="en-US" altLang="zh-CN" sz="1200" b="1"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spcAft>
                <a:spcPts val="60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With </a:t>
            </a:r>
            <a:r>
              <a:rPr lang="en-US" sz="1200" dirty="0" err="1" smtClean="0">
                <a:solidFill>
                  <a:srgbClr val="000000"/>
                </a:solidFill>
                <a:latin typeface="Huawei Sans" panose="020C0503030203020204" pitchFamily="34" charset="0"/>
              </a:rPr>
              <a:t>iMaster</a:t>
            </a:r>
            <a:r>
              <a:rPr lang="en-US" sz="1200" dirty="0" smtClean="0">
                <a:solidFill>
                  <a:srgbClr val="000000"/>
                </a:solidFill>
                <a:latin typeface="Huawei Sans" panose="020C0503030203020204" pitchFamily="34" charset="0"/>
              </a:rPr>
              <a:t> NCE-Campus, fabric networks can be deployed, and VXLAN tunnels can be automatically set up based on the BGP EVPN control plane, so as to achieve automated virtual network construction, centralized service configuration, and automatic service provisioning.</a:t>
            </a:r>
            <a:endParaRPr lang="en-US" sz="1200" dirty="0">
              <a:solidFill>
                <a:srgbClr val="000000"/>
              </a:solidFill>
              <a:latin typeface="Huawei Sans" panose="020C0503030203020204" pitchFamily="34" charset="0"/>
            </a:endParaRPr>
          </a:p>
        </p:txBody>
      </p:sp>
      <p:sp>
        <p:nvSpPr>
          <p:cNvPr id="36" name="梯形 35"/>
          <p:cNvSpPr/>
          <p:nvPr/>
        </p:nvSpPr>
        <p:spPr bwMode="gray">
          <a:xfrm>
            <a:off x="577065" y="4863958"/>
            <a:ext cx="5029732" cy="1241996"/>
          </a:xfrm>
          <a:prstGeom prst="trapezoid">
            <a:avLst>
              <a:gd name="adj" fmla="val 22961"/>
            </a:avLst>
          </a:prstGeom>
          <a:gradFill flip="none" rotWithShape="1">
            <a:gsLst>
              <a:gs pos="0">
                <a:schemeClr val="bg1"/>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46" idx="1"/>
            <a:endCxn id="50" idx="1"/>
          </p:cNvCxnSpPr>
          <p:nvPr/>
        </p:nvCxnSpPr>
        <p:spPr bwMode="gray">
          <a:xfrm flipH="1" flipV="1">
            <a:off x="2146690" y="5399771"/>
            <a:ext cx="931823" cy="352588"/>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5" idx="1"/>
            <a:endCxn id="50" idx="1"/>
          </p:cNvCxnSpPr>
          <p:nvPr/>
        </p:nvCxnSpPr>
        <p:spPr bwMode="gray">
          <a:xfrm flipH="1">
            <a:off x="2146690" y="5151446"/>
            <a:ext cx="587296" cy="248325"/>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6" idx="3"/>
            <a:endCxn id="47" idx="1"/>
          </p:cNvCxnSpPr>
          <p:nvPr/>
        </p:nvCxnSpPr>
        <p:spPr bwMode="gray">
          <a:xfrm>
            <a:off x="3421946" y="5752359"/>
            <a:ext cx="519414"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5" idx="3"/>
            <a:endCxn id="48" idx="1"/>
          </p:cNvCxnSpPr>
          <p:nvPr/>
        </p:nvCxnSpPr>
        <p:spPr bwMode="gray">
          <a:xfrm>
            <a:off x="3077419" y="5151449"/>
            <a:ext cx="547186"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7" idx="3"/>
            <a:endCxn id="54" idx="1"/>
          </p:cNvCxnSpPr>
          <p:nvPr/>
        </p:nvCxnSpPr>
        <p:spPr bwMode="gray">
          <a:xfrm>
            <a:off x="4284793" y="5752362"/>
            <a:ext cx="285784" cy="1"/>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5" name="图片 87" descr="汇聚交换机.png"/>
          <p:cNvPicPr>
            <a:picLocks noChangeAspect="1"/>
          </p:cNvPicPr>
          <p:nvPr/>
        </p:nvPicPr>
        <p:blipFill>
          <a:blip r:embed="rId3"/>
          <a:stretch>
            <a:fillRect/>
          </a:stretch>
        </p:blipFill>
        <p:spPr bwMode="gray">
          <a:xfrm>
            <a:off x="2733986" y="5010950"/>
            <a:ext cx="343433" cy="280992"/>
          </a:xfrm>
          <a:prstGeom prst="rect">
            <a:avLst/>
          </a:prstGeom>
        </p:spPr>
      </p:pic>
      <p:pic>
        <p:nvPicPr>
          <p:cNvPr id="46" name="图片 87" descr="汇聚交换机.png"/>
          <p:cNvPicPr>
            <a:picLocks noChangeAspect="1"/>
          </p:cNvPicPr>
          <p:nvPr/>
        </p:nvPicPr>
        <p:blipFill>
          <a:blip r:embed="rId3"/>
          <a:stretch>
            <a:fillRect/>
          </a:stretch>
        </p:blipFill>
        <p:spPr bwMode="gray">
          <a:xfrm>
            <a:off x="3078513" y="5611863"/>
            <a:ext cx="343433" cy="280992"/>
          </a:xfrm>
          <a:prstGeom prst="rect">
            <a:avLst/>
          </a:prstGeom>
        </p:spPr>
      </p:pic>
      <p:pic>
        <p:nvPicPr>
          <p:cNvPr id="47" name="图片 76" descr="接入交换机.png"/>
          <p:cNvPicPr>
            <a:picLocks noChangeAspect="1"/>
          </p:cNvPicPr>
          <p:nvPr/>
        </p:nvPicPr>
        <p:blipFill>
          <a:blip r:embed="rId4"/>
          <a:stretch>
            <a:fillRect/>
          </a:stretch>
        </p:blipFill>
        <p:spPr bwMode="gray">
          <a:xfrm>
            <a:off x="3941360" y="5611863"/>
            <a:ext cx="343433" cy="280992"/>
          </a:xfrm>
          <a:prstGeom prst="rect">
            <a:avLst/>
          </a:prstGeom>
        </p:spPr>
      </p:pic>
      <p:pic>
        <p:nvPicPr>
          <p:cNvPr id="48" name="图片 47" descr="接入交换机.png"/>
          <p:cNvPicPr>
            <a:picLocks noChangeAspect="1"/>
          </p:cNvPicPr>
          <p:nvPr/>
        </p:nvPicPr>
        <p:blipFill>
          <a:blip r:embed="rId4"/>
          <a:stretch>
            <a:fillRect/>
          </a:stretch>
        </p:blipFill>
        <p:spPr bwMode="gray">
          <a:xfrm>
            <a:off x="3624605" y="5010950"/>
            <a:ext cx="343433" cy="280992"/>
          </a:xfrm>
          <a:prstGeom prst="rect">
            <a:avLst/>
          </a:prstGeom>
        </p:spPr>
      </p:pic>
      <p:cxnSp>
        <p:nvCxnSpPr>
          <p:cNvPr id="49" name="直接连接符 48"/>
          <p:cNvCxnSpPr/>
          <p:nvPr/>
        </p:nvCxnSpPr>
        <p:spPr bwMode="gray">
          <a:xfrm>
            <a:off x="1547301" y="5395773"/>
            <a:ext cx="796587"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0" name="图片 86" descr="核心交换机.png"/>
          <p:cNvPicPr>
            <a:picLocks noChangeAspect="1"/>
          </p:cNvPicPr>
          <p:nvPr/>
        </p:nvPicPr>
        <p:blipFill>
          <a:blip r:embed="rId5"/>
          <a:stretch>
            <a:fillRect/>
          </a:stretch>
        </p:blipFill>
        <p:spPr bwMode="gray">
          <a:xfrm>
            <a:off x="2146690" y="5259275"/>
            <a:ext cx="343433" cy="280992"/>
          </a:xfrm>
          <a:prstGeom prst="rect">
            <a:avLst/>
          </a:prstGeom>
        </p:spPr>
      </p:pic>
      <p:pic>
        <p:nvPicPr>
          <p:cNvPr id="51"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402746" y="5262604"/>
            <a:ext cx="335297" cy="274335"/>
          </a:xfrm>
          <a:prstGeom prst="rect">
            <a:avLst/>
          </a:prstGeom>
        </p:spPr>
      </p:pic>
      <p:sp>
        <p:nvSpPr>
          <p:cNvPr id="52" name="矩形 51"/>
          <p:cNvSpPr/>
          <p:nvPr/>
        </p:nvSpPr>
        <p:spPr bwMode="gray">
          <a:xfrm>
            <a:off x="592789" y="5812684"/>
            <a:ext cx="2552398" cy="305105"/>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Underlay (physical network layer)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105" descr="AP.png"/>
          <p:cNvPicPr>
            <a:picLocks noChangeAspect="1"/>
          </p:cNvPicPr>
          <p:nvPr/>
        </p:nvPicPr>
        <p:blipFill>
          <a:blip r:embed="rId7"/>
          <a:stretch>
            <a:fillRect/>
          </a:stretch>
        </p:blipFill>
        <p:spPr bwMode="gray">
          <a:xfrm>
            <a:off x="4570577" y="5615192"/>
            <a:ext cx="335297" cy="274335"/>
          </a:xfrm>
          <a:prstGeom prst="rect">
            <a:avLst/>
          </a:prstGeom>
        </p:spPr>
      </p:pic>
      <p:sp>
        <p:nvSpPr>
          <p:cNvPr id="114" name="矩形 113"/>
          <p:cNvSpPr/>
          <p:nvPr/>
        </p:nvSpPr>
        <p:spPr bwMode="gray">
          <a:xfrm>
            <a:off x="3096586" y="5314850"/>
            <a:ext cx="619080" cy="307777"/>
          </a:xfrm>
          <a:prstGeom prst="rect">
            <a:avLst/>
          </a:prstGeom>
        </p:spPr>
        <p:txBody>
          <a:bodyPr wrap="square">
            <a:noAutofit/>
          </a:bodyPr>
          <a:lstStyle/>
          <a:p>
            <a:pPr fontAlgn="ctr"/>
            <a:r>
              <a:rPr lang="en-US" sz="1400" dirty="0" smtClean="0">
                <a:solidFill>
                  <a:schemeClr val="bg1">
                    <a:lumMod val="50000"/>
                  </a:schemeClr>
                </a:solidFill>
                <a:latin typeface="Huawei Sans" panose="020C0503030203020204" pitchFamily="34" charset="0"/>
              </a:rPr>
              <a:t>OSPF</a:t>
            </a:r>
            <a:endParaRPr lang="en-US" sz="1400" dirty="0">
              <a:solidFill>
                <a:schemeClr val="bg1">
                  <a:lumMod val="50000"/>
                </a:schemeClr>
              </a:solidFill>
              <a:latin typeface="Huawei Sans" panose="020C0503030203020204" pitchFamily="34" charset="0"/>
            </a:endParaRPr>
          </a:p>
        </p:txBody>
      </p:sp>
      <p:sp>
        <p:nvSpPr>
          <p:cNvPr id="142" name="梯形 141"/>
          <p:cNvSpPr/>
          <p:nvPr/>
        </p:nvSpPr>
        <p:spPr bwMode="gray">
          <a:xfrm>
            <a:off x="577065" y="4280170"/>
            <a:ext cx="5029732" cy="1088958"/>
          </a:xfrm>
          <a:prstGeom prst="trapezoid">
            <a:avLst>
              <a:gd name="adj" fmla="val 22961"/>
            </a:avLst>
          </a:prstGeom>
          <a:gradFill flip="none" rotWithShape="1">
            <a:gsLst>
              <a:gs pos="0">
                <a:schemeClr val="bg1">
                  <a:alpha val="0"/>
                </a:schemeClr>
              </a:gs>
              <a:gs pos="100000">
                <a:schemeClr val="bg1">
                  <a:lumMod val="85000"/>
                </a:schemeClr>
              </a:gs>
            </a:gsLst>
            <a:lin ang="5400000" scaled="1"/>
          </a:gradFill>
          <a:ln>
            <a:gradFill flip="none" rotWithShape="1">
              <a:gsLst>
                <a:gs pos="0">
                  <a:schemeClr val="accent1">
                    <a:lumMod val="5000"/>
                    <a:lumOff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
          <a:xfrm>
            <a:off x="1419896" y="4205955"/>
            <a:ext cx="1453587" cy="76585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bwMode="gray">
          <a:xfrm>
            <a:off x="688039" y="4920184"/>
            <a:ext cx="1664864" cy="305105"/>
          </a:xfrm>
          <a:prstGeom prst="rect">
            <a:avLst/>
          </a:prstGeom>
        </p:spPr>
        <p:txBody>
          <a:bodyPr wrap="square">
            <a:noAutofit/>
          </a:bodyPr>
          <a:lstStyle/>
          <a:p>
            <a:pPr fontAlgn="ctr"/>
            <a:r>
              <a:rPr lang="en-US" sz="1200" dirty="0" smtClean="0">
                <a:solidFill>
                  <a:schemeClr val="bg1">
                    <a:lumMod val="50000"/>
                  </a:schemeClr>
                </a:solidFill>
                <a:latin typeface="Huawei Sans" panose="020C0503030203020204" pitchFamily="34" charset="0"/>
              </a:rPr>
              <a:t>Overlay (virtual network layer)</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154"/>
          <p:cNvGrpSpPr/>
          <p:nvPr/>
        </p:nvGrpSpPr>
        <p:grpSpPr bwMode="gray">
          <a:xfrm>
            <a:off x="1492501" y="4283808"/>
            <a:ext cx="1308376" cy="651882"/>
            <a:chOff x="6029197" y="3388179"/>
            <a:chExt cx="1308376" cy="651882"/>
          </a:xfrm>
        </p:grpSpPr>
        <p:grpSp>
          <p:nvGrpSpPr>
            <p:cNvPr id="144" name="组合 143"/>
            <p:cNvGrpSpPr/>
            <p:nvPr/>
          </p:nvGrpSpPr>
          <p:grpSpPr bwMode="gray">
            <a:xfrm>
              <a:off x="6175402" y="3443071"/>
              <a:ext cx="408974" cy="501029"/>
              <a:chOff x="7493569" y="5008689"/>
              <a:chExt cx="942613" cy="761221"/>
            </a:xfrm>
          </p:grpSpPr>
          <p:cxnSp>
            <p:nvCxnSpPr>
              <p:cNvPr id="145" name="直接连接符 144"/>
              <p:cNvCxnSpPr>
                <a:stCxn id="150" idx="1"/>
              </p:cNvCxnSpPr>
              <p:nvPr/>
            </p:nvCxnSpPr>
            <p:spPr bwMode="gray">
              <a:xfrm flipH="1" flipV="1">
                <a:off x="7493569" y="5598791"/>
                <a:ext cx="847761" cy="171119"/>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47" name="直接连接符 146"/>
            <p:cNvCxnSpPr>
              <a:stCxn id="150" idx="3"/>
              <a:endCxn id="151" idx="1"/>
            </p:cNvCxnSpPr>
            <p:nvPr/>
          </p:nvCxnSpPr>
          <p:spPr bwMode="gray">
            <a:xfrm>
              <a:off x="6777790" y="3944100"/>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9" idx="3"/>
              <a:endCxn id="152" idx="1"/>
            </p:cNvCxnSpPr>
            <p:nvPr/>
          </p:nvCxnSpPr>
          <p:spPr bwMode="gray">
            <a:xfrm>
              <a:off x="6646695" y="3484140"/>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49" name="图片 87" descr="汇聚交换机.png"/>
            <p:cNvPicPr>
              <a:picLocks noChangeAspect="1"/>
            </p:cNvPicPr>
            <p:nvPr/>
          </p:nvPicPr>
          <p:blipFill>
            <a:blip r:embed="rId3"/>
            <a:stretch>
              <a:fillRect/>
            </a:stretch>
          </p:blipFill>
          <p:spPr bwMode="gray">
            <a:xfrm>
              <a:off x="6412126" y="3388179"/>
              <a:ext cx="234569" cy="191922"/>
            </a:xfrm>
            <a:prstGeom prst="rect">
              <a:avLst/>
            </a:prstGeom>
          </p:spPr>
        </p:pic>
        <p:pic>
          <p:nvPicPr>
            <p:cNvPr id="150" name="图片 87" descr="汇聚交换机.png"/>
            <p:cNvPicPr>
              <a:picLocks noChangeAspect="1"/>
            </p:cNvPicPr>
            <p:nvPr/>
          </p:nvPicPr>
          <p:blipFill>
            <a:blip r:embed="rId3"/>
            <a:stretch>
              <a:fillRect/>
            </a:stretch>
          </p:blipFill>
          <p:spPr bwMode="gray">
            <a:xfrm>
              <a:off x="6543221" y="3848139"/>
              <a:ext cx="234569" cy="191922"/>
            </a:xfrm>
            <a:prstGeom prst="rect">
              <a:avLst/>
            </a:prstGeom>
          </p:spPr>
        </p:pic>
        <p:pic>
          <p:nvPicPr>
            <p:cNvPr id="151" name="图片 76" descr="接入交换机.png"/>
            <p:cNvPicPr>
              <a:picLocks noChangeAspect="1"/>
            </p:cNvPicPr>
            <p:nvPr/>
          </p:nvPicPr>
          <p:blipFill>
            <a:blip r:embed="rId4"/>
            <a:stretch>
              <a:fillRect/>
            </a:stretch>
          </p:blipFill>
          <p:spPr bwMode="gray">
            <a:xfrm>
              <a:off x="7019600" y="3848139"/>
              <a:ext cx="234569" cy="191922"/>
            </a:xfrm>
            <a:prstGeom prst="rect">
              <a:avLst/>
            </a:prstGeom>
          </p:spPr>
        </p:pic>
        <p:pic>
          <p:nvPicPr>
            <p:cNvPr id="152" name="图片 151" descr="接入交换机.png"/>
            <p:cNvPicPr>
              <a:picLocks noChangeAspect="1"/>
            </p:cNvPicPr>
            <p:nvPr/>
          </p:nvPicPr>
          <p:blipFill>
            <a:blip r:embed="rId4"/>
            <a:stretch>
              <a:fillRect/>
            </a:stretch>
          </p:blipFill>
          <p:spPr bwMode="gray">
            <a:xfrm>
              <a:off x="6889599" y="3388179"/>
              <a:ext cx="234569" cy="191922"/>
            </a:xfrm>
            <a:prstGeom prst="rect">
              <a:avLst/>
            </a:prstGeom>
          </p:spPr>
        </p:pic>
        <p:pic>
          <p:nvPicPr>
            <p:cNvPr id="153" name="图片 86" descr="核心交换机.png"/>
            <p:cNvPicPr>
              <a:picLocks noChangeAspect="1"/>
            </p:cNvPicPr>
            <p:nvPr/>
          </p:nvPicPr>
          <p:blipFill>
            <a:blip r:embed="rId5"/>
            <a:stretch>
              <a:fillRect/>
            </a:stretch>
          </p:blipFill>
          <p:spPr bwMode="gray">
            <a:xfrm>
              <a:off x="6029197" y="3705329"/>
              <a:ext cx="234569" cy="191922"/>
            </a:xfrm>
            <a:prstGeom prst="rect">
              <a:avLst/>
            </a:prstGeom>
          </p:spPr>
        </p:pic>
        <p:sp>
          <p:nvSpPr>
            <p:cNvPr id="154" name="矩形 153"/>
            <p:cNvSpPr/>
            <p:nvPr/>
          </p:nvSpPr>
          <p:spPr bwMode="gray">
            <a:xfrm>
              <a:off x="6389878" y="3596769"/>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VXLAN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8" name="任意多边形 157"/>
          <p:cNvSpPr/>
          <p:nvPr/>
        </p:nvSpPr>
        <p:spPr bwMode="gray">
          <a:xfrm>
            <a:off x="3078513" y="4205955"/>
            <a:ext cx="1453587" cy="76585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9" name="组合 158"/>
          <p:cNvGrpSpPr/>
          <p:nvPr/>
        </p:nvGrpSpPr>
        <p:grpSpPr bwMode="gray">
          <a:xfrm>
            <a:off x="3151118" y="4283808"/>
            <a:ext cx="1308376" cy="651882"/>
            <a:chOff x="6029197" y="3388179"/>
            <a:chExt cx="1308376" cy="651882"/>
          </a:xfrm>
        </p:grpSpPr>
        <p:grpSp>
          <p:nvGrpSpPr>
            <p:cNvPr id="160" name="组合 159"/>
            <p:cNvGrpSpPr/>
            <p:nvPr/>
          </p:nvGrpSpPr>
          <p:grpSpPr bwMode="gray">
            <a:xfrm>
              <a:off x="6175402" y="3443071"/>
              <a:ext cx="408974" cy="501029"/>
              <a:chOff x="7493569" y="5008689"/>
              <a:chExt cx="942613" cy="761221"/>
            </a:xfrm>
          </p:grpSpPr>
          <p:cxnSp>
            <p:nvCxnSpPr>
              <p:cNvPr id="169" name="直接连接符 168"/>
              <p:cNvCxnSpPr>
                <a:stCxn id="164" idx="1"/>
              </p:cNvCxnSpPr>
              <p:nvPr/>
            </p:nvCxnSpPr>
            <p:spPr bwMode="gray">
              <a:xfrm flipH="1" flipV="1">
                <a:off x="7493569" y="5598791"/>
                <a:ext cx="847761" cy="171119"/>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bwMode="gray">
              <a:xfrm flipH="1">
                <a:off x="7588319" y="5008689"/>
                <a:ext cx="847863" cy="456494"/>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61" name="直接连接符 160"/>
            <p:cNvCxnSpPr>
              <a:stCxn id="164" idx="3"/>
              <a:endCxn id="165" idx="1"/>
            </p:cNvCxnSpPr>
            <p:nvPr/>
          </p:nvCxnSpPr>
          <p:spPr bwMode="gray">
            <a:xfrm>
              <a:off x="6777790" y="3944100"/>
              <a:ext cx="241810"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63" idx="3"/>
              <a:endCxn id="166" idx="1"/>
            </p:cNvCxnSpPr>
            <p:nvPr/>
          </p:nvCxnSpPr>
          <p:spPr bwMode="gray">
            <a:xfrm>
              <a:off x="6646695" y="3484140"/>
              <a:ext cx="242904" cy="0"/>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63" name="图片 87" descr="汇聚交换机.png"/>
            <p:cNvPicPr>
              <a:picLocks noChangeAspect="1"/>
            </p:cNvPicPr>
            <p:nvPr/>
          </p:nvPicPr>
          <p:blipFill>
            <a:blip r:embed="rId3"/>
            <a:stretch>
              <a:fillRect/>
            </a:stretch>
          </p:blipFill>
          <p:spPr bwMode="gray">
            <a:xfrm>
              <a:off x="6412126" y="3388179"/>
              <a:ext cx="234569" cy="191922"/>
            </a:xfrm>
            <a:prstGeom prst="rect">
              <a:avLst/>
            </a:prstGeom>
          </p:spPr>
        </p:pic>
        <p:pic>
          <p:nvPicPr>
            <p:cNvPr id="164" name="图片 87" descr="汇聚交换机.png"/>
            <p:cNvPicPr>
              <a:picLocks noChangeAspect="1"/>
            </p:cNvPicPr>
            <p:nvPr/>
          </p:nvPicPr>
          <p:blipFill>
            <a:blip r:embed="rId3"/>
            <a:stretch>
              <a:fillRect/>
            </a:stretch>
          </p:blipFill>
          <p:spPr bwMode="gray">
            <a:xfrm>
              <a:off x="6543221" y="3848139"/>
              <a:ext cx="234569" cy="191922"/>
            </a:xfrm>
            <a:prstGeom prst="rect">
              <a:avLst/>
            </a:prstGeom>
          </p:spPr>
        </p:pic>
        <p:pic>
          <p:nvPicPr>
            <p:cNvPr id="165" name="图片 76" descr="接入交换机.png"/>
            <p:cNvPicPr>
              <a:picLocks noChangeAspect="1"/>
            </p:cNvPicPr>
            <p:nvPr/>
          </p:nvPicPr>
          <p:blipFill>
            <a:blip r:embed="rId4"/>
            <a:stretch>
              <a:fillRect/>
            </a:stretch>
          </p:blipFill>
          <p:spPr bwMode="gray">
            <a:xfrm>
              <a:off x="7019600" y="3848139"/>
              <a:ext cx="234569" cy="191922"/>
            </a:xfrm>
            <a:prstGeom prst="rect">
              <a:avLst/>
            </a:prstGeom>
          </p:spPr>
        </p:pic>
        <p:pic>
          <p:nvPicPr>
            <p:cNvPr id="166" name="图片 165" descr="接入交换机.png"/>
            <p:cNvPicPr>
              <a:picLocks noChangeAspect="1"/>
            </p:cNvPicPr>
            <p:nvPr/>
          </p:nvPicPr>
          <p:blipFill>
            <a:blip r:embed="rId4"/>
            <a:stretch>
              <a:fillRect/>
            </a:stretch>
          </p:blipFill>
          <p:spPr bwMode="gray">
            <a:xfrm>
              <a:off x="6889599" y="3388179"/>
              <a:ext cx="234569" cy="191922"/>
            </a:xfrm>
            <a:prstGeom prst="rect">
              <a:avLst/>
            </a:prstGeom>
          </p:spPr>
        </p:pic>
        <p:pic>
          <p:nvPicPr>
            <p:cNvPr id="167" name="图片 86" descr="核心交换机.png"/>
            <p:cNvPicPr>
              <a:picLocks noChangeAspect="1"/>
            </p:cNvPicPr>
            <p:nvPr/>
          </p:nvPicPr>
          <p:blipFill>
            <a:blip r:embed="rId5"/>
            <a:stretch>
              <a:fillRect/>
            </a:stretch>
          </p:blipFill>
          <p:spPr bwMode="gray">
            <a:xfrm>
              <a:off x="6029197" y="3705329"/>
              <a:ext cx="234569" cy="191922"/>
            </a:xfrm>
            <a:prstGeom prst="rect">
              <a:avLst/>
            </a:prstGeom>
          </p:spPr>
        </p:pic>
        <p:sp>
          <p:nvSpPr>
            <p:cNvPr id="168" name="矩形 167"/>
            <p:cNvSpPr/>
            <p:nvPr/>
          </p:nvSpPr>
          <p:spPr bwMode="gray">
            <a:xfrm>
              <a:off x="6389878" y="3596769"/>
              <a:ext cx="947695" cy="307777"/>
            </a:xfrm>
            <a:prstGeom prst="rect">
              <a:avLst/>
            </a:prstGeom>
          </p:spPr>
          <p:txBody>
            <a:bodyPr wrap="square">
              <a:noAutofit/>
            </a:bodyPr>
            <a:lstStyle/>
            <a:p>
              <a:pPr fontAlgn="ctr"/>
              <a:r>
                <a:rPr lang="en-US" sz="1200" dirty="0" smtClean="0">
                  <a:solidFill>
                    <a:srgbClr val="30B5C5"/>
                  </a:solidFill>
                  <a:latin typeface="Huawei Sans" panose="020C0503030203020204" pitchFamily="34" charset="0"/>
                </a:rPr>
                <a:t>VXLAN</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1" name="圆角矩形 75"/>
          <p:cNvSpPr/>
          <p:nvPr/>
        </p:nvSpPr>
        <p:spPr bwMode="gray">
          <a:xfrm>
            <a:off x="6171979" y="1002681"/>
            <a:ext cx="5580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User policy automation</a:t>
            </a:r>
            <a:endParaRPr lang="en-US" sz="1600" dirty="0">
              <a:solidFill>
                <a:srgbClr val="30B5C5"/>
              </a:solidFill>
              <a:latin typeface="Huawei Sans" panose="020C0503030203020204" pitchFamily="34" charset="0"/>
            </a:endParaRPr>
          </a:p>
        </p:txBody>
      </p:sp>
      <p:sp>
        <p:nvSpPr>
          <p:cNvPr id="172" name="圆角矩形 75"/>
          <p:cNvSpPr/>
          <p:nvPr/>
        </p:nvSpPr>
        <p:spPr bwMode="gray">
          <a:xfrm>
            <a:off x="6171979" y="1448974"/>
            <a:ext cx="5580000" cy="4751801"/>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36000" tIns="72000" rIns="0" bIns="72000" rtlCol="0" anchor="t" anchorCtr="0"/>
          <a:lstStyle/>
          <a:p>
            <a:pPr marL="171450" lvl="0" indent="-171450" defTabSz="914400" fontAlgn="ctr">
              <a:spcAft>
                <a:spcPts val="600"/>
              </a:spcAft>
              <a:buFont typeface="Arial" panose="020B0604020202020204" pitchFamily="34" charset="0"/>
              <a:buChar char="•"/>
              <a:defRPr/>
            </a:pPr>
            <a:r>
              <a:rPr lang="en-US" sz="1200" b="1" dirty="0" smtClean="0">
                <a:solidFill>
                  <a:srgbClr val="000000"/>
                </a:solidFill>
                <a:latin typeface="Huawei Sans" panose="020C0503030203020204" pitchFamily="34" charset="0"/>
              </a:rPr>
              <a:t>Centering on users, services, and experience, policies can migrate with users, ensuring a consistent service experience.</a:t>
            </a:r>
            <a:endParaRPr lang="en-US" altLang="zh-CN" sz="1200" b="1"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spcAft>
                <a:spcPts val="60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The free mobility solution uses </a:t>
            </a:r>
            <a:r>
              <a:rPr lang="en-US" sz="1200" dirty="0" err="1" smtClean="0">
                <a:solidFill>
                  <a:srgbClr val="000000"/>
                </a:solidFill>
                <a:latin typeface="Huawei Sans" panose="020C0503030203020204" pitchFamily="34" charset="0"/>
              </a:rPr>
              <a:t>iMaster</a:t>
            </a:r>
            <a:r>
              <a:rPr lang="en-US" sz="1200" dirty="0" smtClean="0">
                <a:solidFill>
                  <a:srgbClr val="000000"/>
                </a:solidFill>
                <a:latin typeface="Huawei Sans" panose="020C0503030203020204" pitchFamily="34" charset="0"/>
              </a:rPr>
              <a:t> NCE-Campus to plan security groups and inter-group policies and automatically deliver policies to network devices.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spcAft>
                <a:spcPts val="60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When an authenticated user accesses the network using different terminals at different locations, </a:t>
            </a:r>
            <a:r>
              <a:rPr lang="en-US" sz="1200" dirty="0" err="1" smtClean="0">
                <a:solidFill>
                  <a:srgbClr val="000000"/>
                </a:solidFill>
                <a:latin typeface="Huawei Sans" panose="020C0503030203020204" pitchFamily="34" charset="0"/>
              </a:rPr>
              <a:t>iMaster</a:t>
            </a:r>
            <a:r>
              <a:rPr lang="en-US" sz="1200" dirty="0" smtClean="0">
                <a:solidFill>
                  <a:srgbClr val="000000"/>
                </a:solidFill>
                <a:latin typeface="Huawei Sans" panose="020C0503030203020204" pitchFamily="34" charset="0"/>
              </a:rPr>
              <a:t> NCE-Campus automatically identifies the user and delivers relevant user policies to the corresponding policy enforcement device on the network. This achieves consistent and assured user access experience. A user can have consistent policies and service experience, irrespective of the access location.</a:t>
            </a:r>
            <a:endParaRPr lang="en-US" sz="1200" dirty="0">
              <a:solidFill>
                <a:srgbClr val="000000"/>
              </a:solidFill>
              <a:latin typeface="Huawei Sans" panose="020C0503030203020204" pitchFamily="34" charset="0"/>
            </a:endParaRPr>
          </a:p>
        </p:txBody>
      </p:sp>
      <p:cxnSp>
        <p:nvCxnSpPr>
          <p:cNvPr id="217" name="Straight Connector 167"/>
          <p:cNvCxnSpPr>
            <a:stCxn id="222" idx="2"/>
            <a:endCxn id="223" idx="0"/>
          </p:cNvCxnSpPr>
          <p:nvPr/>
        </p:nvCxnSpPr>
        <p:spPr bwMode="gray">
          <a:xfrm>
            <a:off x="8093380" y="4683828"/>
            <a:ext cx="0" cy="19768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8" name="Straight Connector 167"/>
          <p:cNvCxnSpPr>
            <a:stCxn id="225" idx="2"/>
            <a:endCxn id="226" idx="0"/>
          </p:cNvCxnSpPr>
          <p:nvPr/>
        </p:nvCxnSpPr>
        <p:spPr bwMode="gray">
          <a:xfrm>
            <a:off x="9837601" y="4701180"/>
            <a:ext cx="0" cy="1976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166"/>
          <p:cNvCxnSpPr>
            <a:stCxn id="221" idx="3"/>
            <a:endCxn id="225" idx="0"/>
          </p:cNvCxnSpPr>
          <p:nvPr/>
        </p:nvCxnSpPr>
        <p:spPr bwMode="gray">
          <a:xfrm>
            <a:off x="9093984" y="4020744"/>
            <a:ext cx="743617" cy="3793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167"/>
          <p:cNvCxnSpPr>
            <a:stCxn id="221" idx="1"/>
            <a:endCxn id="222" idx="0"/>
          </p:cNvCxnSpPr>
          <p:nvPr/>
        </p:nvCxnSpPr>
        <p:spPr bwMode="gray">
          <a:xfrm flipH="1">
            <a:off x="8093380" y="4020744"/>
            <a:ext cx="632632" cy="3620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21" name="图片 86" descr="核心交换机.png"/>
          <p:cNvPicPr>
            <a:picLocks noChangeAspect="1"/>
          </p:cNvPicPr>
          <p:nvPr/>
        </p:nvPicPr>
        <p:blipFill>
          <a:blip r:embed="rId5" cstate="print"/>
          <a:stretch>
            <a:fillRect/>
          </a:stretch>
        </p:blipFill>
        <p:spPr bwMode="gray">
          <a:xfrm>
            <a:off x="8726012" y="3870210"/>
            <a:ext cx="367972" cy="301068"/>
          </a:xfrm>
          <a:prstGeom prst="rect">
            <a:avLst/>
          </a:prstGeom>
        </p:spPr>
      </p:pic>
      <p:pic>
        <p:nvPicPr>
          <p:cNvPr id="222" name="图片 87" descr="汇聚交换机.png"/>
          <p:cNvPicPr>
            <a:picLocks noChangeAspect="1"/>
          </p:cNvPicPr>
          <p:nvPr/>
        </p:nvPicPr>
        <p:blipFill>
          <a:blip r:embed="rId3" cstate="print"/>
          <a:stretch>
            <a:fillRect/>
          </a:stretch>
        </p:blipFill>
        <p:spPr bwMode="gray">
          <a:xfrm>
            <a:off x="7909394" y="4382760"/>
            <a:ext cx="367972" cy="301068"/>
          </a:xfrm>
          <a:prstGeom prst="rect">
            <a:avLst/>
          </a:prstGeom>
        </p:spPr>
      </p:pic>
      <p:pic>
        <p:nvPicPr>
          <p:cNvPr id="223" name="图片 76" descr="接入交换机.png"/>
          <p:cNvPicPr>
            <a:picLocks noChangeAspect="1"/>
          </p:cNvPicPr>
          <p:nvPr/>
        </p:nvPicPr>
        <p:blipFill>
          <a:blip r:embed="rId4" cstate="print"/>
          <a:stretch>
            <a:fillRect/>
          </a:stretch>
        </p:blipFill>
        <p:spPr bwMode="gray">
          <a:xfrm>
            <a:off x="7909394" y="4881511"/>
            <a:ext cx="367972" cy="301068"/>
          </a:xfrm>
          <a:prstGeom prst="rect">
            <a:avLst/>
          </a:prstGeom>
        </p:spPr>
      </p:pic>
      <p:pic>
        <p:nvPicPr>
          <p:cNvPr id="224" name="图片 223" descr="开放网络-蓝.png"/>
          <p:cNvPicPr>
            <a:picLocks noChangeAspect="1"/>
          </p:cNvPicPr>
          <p:nvPr/>
        </p:nvPicPr>
        <p:blipFill>
          <a:blip r:embed="rId8" cstate="print"/>
          <a:stretch>
            <a:fillRect/>
          </a:stretch>
        </p:blipFill>
        <p:spPr bwMode="gray">
          <a:xfrm>
            <a:off x="7926241" y="5432988"/>
            <a:ext cx="334277" cy="257321"/>
          </a:xfrm>
          <a:prstGeom prst="rect">
            <a:avLst/>
          </a:prstGeom>
        </p:spPr>
      </p:pic>
      <p:pic>
        <p:nvPicPr>
          <p:cNvPr id="225" name="图片 87" descr="汇聚交换机.png"/>
          <p:cNvPicPr>
            <a:picLocks noChangeAspect="1"/>
          </p:cNvPicPr>
          <p:nvPr/>
        </p:nvPicPr>
        <p:blipFill>
          <a:blip r:embed="rId3" cstate="print"/>
          <a:stretch>
            <a:fillRect/>
          </a:stretch>
        </p:blipFill>
        <p:spPr bwMode="gray">
          <a:xfrm>
            <a:off x="9653615" y="4400112"/>
            <a:ext cx="367972" cy="301068"/>
          </a:xfrm>
          <a:prstGeom prst="rect">
            <a:avLst/>
          </a:prstGeom>
        </p:spPr>
      </p:pic>
      <p:pic>
        <p:nvPicPr>
          <p:cNvPr id="226" name="图片 76" descr="接入交换机.png"/>
          <p:cNvPicPr>
            <a:picLocks noChangeAspect="1"/>
          </p:cNvPicPr>
          <p:nvPr/>
        </p:nvPicPr>
        <p:blipFill>
          <a:blip r:embed="rId4" cstate="print"/>
          <a:stretch>
            <a:fillRect/>
          </a:stretch>
        </p:blipFill>
        <p:spPr bwMode="gray">
          <a:xfrm>
            <a:off x="9653615" y="4898864"/>
            <a:ext cx="367972" cy="301068"/>
          </a:xfrm>
          <a:prstGeom prst="rect">
            <a:avLst/>
          </a:prstGeom>
        </p:spPr>
      </p:pic>
      <p:pic>
        <p:nvPicPr>
          <p:cNvPr id="227" name="图片 11" descr="开放网络-蓝.png"/>
          <p:cNvPicPr>
            <a:picLocks noChangeAspect="1"/>
          </p:cNvPicPr>
          <p:nvPr/>
        </p:nvPicPr>
        <p:blipFill>
          <a:blip r:embed="rId8" cstate="print">
            <a:duotone>
              <a:schemeClr val="accent5">
                <a:shade val="45000"/>
                <a:satMod val="135000"/>
              </a:schemeClr>
              <a:prstClr val="white"/>
            </a:duotone>
          </a:blip>
          <a:stretch>
            <a:fillRect/>
          </a:stretch>
        </p:blipFill>
        <p:spPr bwMode="gray">
          <a:xfrm>
            <a:off x="9670462" y="5450341"/>
            <a:ext cx="334277" cy="257321"/>
          </a:xfrm>
          <a:prstGeom prst="rect">
            <a:avLst/>
          </a:prstGeom>
        </p:spPr>
      </p:pic>
      <p:sp>
        <p:nvSpPr>
          <p:cNvPr id="228" name="任意多边形 227"/>
          <p:cNvSpPr/>
          <p:nvPr/>
        </p:nvSpPr>
        <p:spPr bwMode="gray">
          <a:xfrm>
            <a:off x="8341077" y="5462510"/>
            <a:ext cx="1196670" cy="197906"/>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28575">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9" name="组合 362"/>
          <p:cNvGrpSpPr>
            <a:grpSpLocks/>
          </p:cNvGrpSpPr>
          <p:nvPr/>
        </p:nvGrpSpPr>
        <p:grpSpPr bwMode="gray">
          <a:xfrm>
            <a:off x="7944943" y="5788438"/>
            <a:ext cx="292339" cy="292339"/>
            <a:chOff x="373063" y="2114551"/>
            <a:chExt cx="1114425" cy="1116013"/>
          </a:xfrm>
        </p:grpSpPr>
        <p:sp>
          <p:nvSpPr>
            <p:cNvPr id="2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1" name="组合 341"/>
            <p:cNvGrpSpPr>
              <a:grpSpLocks/>
            </p:cNvGrpSpPr>
            <p:nvPr/>
          </p:nvGrpSpPr>
          <p:grpSpPr bwMode="gray">
            <a:xfrm>
              <a:off x="649288" y="2289176"/>
              <a:ext cx="561975" cy="769938"/>
              <a:chOff x="649288" y="2289176"/>
              <a:chExt cx="561975" cy="769938"/>
            </a:xfrm>
          </p:grpSpPr>
          <p:sp>
            <p:nvSpPr>
              <p:cNvPr id="2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38" name="文本框 237"/>
          <p:cNvSpPr txBox="1"/>
          <p:nvPr/>
        </p:nvSpPr>
        <p:spPr bwMode="gray">
          <a:xfrm>
            <a:off x="7272873" y="5797619"/>
            <a:ext cx="726482"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9" name="组合 362"/>
          <p:cNvGrpSpPr>
            <a:grpSpLocks/>
          </p:cNvGrpSpPr>
          <p:nvPr/>
        </p:nvGrpSpPr>
        <p:grpSpPr bwMode="gray">
          <a:xfrm>
            <a:off x="9696847" y="5805791"/>
            <a:ext cx="292339" cy="292339"/>
            <a:chOff x="373063" y="2114551"/>
            <a:chExt cx="1114425" cy="1116013"/>
          </a:xfrm>
        </p:grpSpPr>
        <p:sp>
          <p:nvSpPr>
            <p:cNvPr id="24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1" name="组合 341"/>
            <p:cNvGrpSpPr>
              <a:grpSpLocks/>
            </p:cNvGrpSpPr>
            <p:nvPr/>
          </p:nvGrpSpPr>
          <p:grpSpPr bwMode="gray">
            <a:xfrm>
              <a:off x="649288" y="2289176"/>
              <a:ext cx="561975" cy="769938"/>
              <a:chOff x="649288" y="2289176"/>
              <a:chExt cx="561975" cy="769938"/>
            </a:xfrm>
          </p:grpSpPr>
          <p:sp>
            <p:nvSpPr>
              <p:cNvPr id="24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48" name="文本框 247"/>
          <p:cNvSpPr txBox="1"/>
          <p:nvPr/>
        </p:nvSpPr>
        <p:spPr bwMode="gray">
          <a:xfrm>
            <a:off x="9929087" y="5796635"/>
            <a:ext cx="726482"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文本框 248"/>
          <p:cNvSpPr txBox="1"/>
          <p:nvPr/>
        </p:nvSpPr>
        <p:spPr bwMode="gray">
          <a:xfrm>
            <a:off x="8610640" y="5668632"/>
            <a:ext cx="63831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Move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0" name="Straight Connector 167"/>
          <p:cNvCxnSpPr>
            <a:stCxn id="223" idx="2"/>
            <a:endCxn id="224" idx="0"/>
          </p:cNvCxnSpPr>
          <p:nvPr/>
        </p:nvCxnSpPr>
        <p:spPr bwMode="gray">
          <a:xfrm>
            <a:off x="8093380" y="5182579"/>
            <a:ext cx="0" cy="25040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Straight Connector 167"/>
          <p:cNvCxnSpPr>
            <a:stCxn id="226" idx="2"/>
            <a:endCxn id="227" idx="0"/>
          </p:cNvCxnSpPr>
          <p:nvPr/>
        </p:nvCxnSpPr>
        <p:spPr bwMode="gray">
          <a:xfrm>
            <a:off x="9837601" y="5199932"/>
            <a:ext cx="0" cy="25040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254144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bwMode="gray">
          <a:xfrm>
            <a:off x="1370535" y="3188462"/>
            <a:ext cx="3224196" cy="1772536"/>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Straight Connector 166"/>
          <p:cNvCxnSpPr/>
          <p:nvPr/>
        </p:nvCxnSpPr>
        <p:spPr bwMode="gray">
          <a:xfrm flipH="1">
            <a:off x="3161738" y="3179375"/>
            <a:ext cx="15391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6"/>
          <p:cNvCxnSpPr/>
          <p:nvPr/>
        </p:nvCxnSpPr>
        <p:spPr bwMode="gray">
          <a:xfrm flipH="1">
            <a:off x="2997753" y="2069488"/>
            <a:ext cx="1539190" cy="1066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6"/>
          <p:cNvCxnSpPr/>
          <p:nvPr/>
        </p:nvCxnSpPr>
        <p:spPr bwMode="gray">
          <a:xfrm>
            <a:off x="2941819" y="1820542"/>
            <a:ext cx="0" cy="13155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65"/>
          <p:cNvGrpSpPr/>
          <p:nvPr/>
        </p:nvGrpSpPr>
        <p:grpSpPr bwMode="gray">
          <a:xfrm rot="10800000">
            <a:off x="1630433" y="3170287"/>
            <a:ext cx="2618150" cy="892260"/>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2" name="图片 86" descr="核心交换机.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2714289" y="2999797"/>
            <a:ext cx="446281" cy="365140"/>
          </a:xfrm>
          <a:prstGeom prst="rect">
            <a:avLst/>
          </a:prstGeom>
        </p:spPr>
      </p:pic>
      <p:sp>
        <p:nvSpPr>
          <p:cNvPr id="2" name="标题 1"/>
          <p:cNvSpPr>
            <a:spLocks noGrp="1"/>
          </p:cNvSpPr>
          <p:nvPr>
            <p:ph type="title"/>
          </p:nvPr>
        </p:nvSpPr>
        <p:spPr bwMode="gray"/>
        <p:txBody>
          <a:bodyPr/>
          <a:lstStyle/>
          <a:p>
            <a:r>
              <a:rPr lang="en-US" smtClean="0"/>
              <a:t>Free Mobility Solution (6)</a:t>
            </a:r>
            <a:endParaRPr lang="en-US" altLang="zh-CN" dirty="0"/>
          </a:p>
        </p:txBody>
      </p:sp>
      <p:sp>
        <p:nvSpPr>
          <p:cNvPr id="3" name="五边形 2"/>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4" name="燕尾形 3"/>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燕尾形 4"/>
          <p:cNvSpPr/>
          <p:nvPr/>
        </p:nvSpPr>
        <p:spPr bwMode="gray">
          <a:xfrm>
            <a:off x="8445759" y="98481"/>
            <a:ext cx="1421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Policy Control</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p:cNvSpPr/>
          <p:nvPr/>
        </p:nvSpPr>
        <p:spPr bwMode="gray">
          <a:xfrm>
            <a:off x="9784080" y="98481"/>
            <a:ext cx="196500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dirty="0" smtClean="0">
                <a:latin typeface="Huawei Sans" panose="020C0503030203020204" pitchFamily="34" charset="0"/>
              </a:rPr>
              <a:t>Terminal Identification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5630758" y="1088942"/>
            <a:ext cx="6098273" cy="4324261"/>
          </a:xfrm>
          <a:prstGeom prst="rect">
            <a:avLst/>
          </a:prstGeom>
          <a:noFill/>
        </p:spPr>
        <p:txBody>
          <a:bodyPr wrap="square" rtlCol="0">
            <a:spAutoFit/>
          </a:bodyPr>
          <a:lstStyle/>
          <a:p>
            <a:pPr fontAlgn="ctr">
              <a:lnSpc>
                <a:spcPts val="1800"/>
              </a:lnSpc>
              <a:spcAft>
                <a:spcPts val="600"/>
              </a:spcAft>
            </a:pPr>
            <a:r>
              <a:rPr lang="en-US" sz="1400" b="1" dirty="0" smtClean="0">
                <a:latin typeface="Huawei Sans" panose="020C0503030203020204" pitchFamily="34" charset="0"/>
              </a:rPr>
              <a:t>Scenario description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VXLAN-based virtualized campus network. </a:t>
            </a: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third-party device (BRAS) functions as the user authentication point, and terminals need to access the external network after </a:t>
            </a:r>
            <a:r>
              <a:rPr lang="en-US" sz="1200" dirty="0" err="1" smtClean="0">
                <a:latin typeface="Huawei Sans" panose="020C0503030203020204" pitchFamily="34" charset="0"/>
              </a:rPr>
              <a:t>PPPoE</a:t>
            </a:r>
            <a:r>
              <a:rPr lang="en-US" sz="1200" dirty="0" smtClean="0">
                <a:latin typeface="Huawei Sans" panose="020C0503030203020204" pitchFamily="34" charset="0"/>
              </a:rPr>
              <a:t> authentication. Free mobility is supported.</a:t>
            </a:r>
          </a:p>
          <a:p>
            <a:pPr fontAlgn="ctr">
              <a:lnSpc>
                <a:spcPts val="1800"/>
              </a:lnSpc>
              <a:spcAft>
                <a:spcPts val="600"/>
              </a:spcAft>
            </a:pPr>
            <a:r>
              <a:rPr lang="en-US" sz="1400" b="1" dirty="0" smtClean="0">
                <a:latin typeface="Huawei Sans" panose="020C0503030203020204" pitchFamily="34" charset="0"/>
              </a:rPr>
              <a:t>Scenario characteristics</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third-party BRAS functions as the user authentication point and interacts with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to complete user authentication.</a:t>
            </a:r>
          </a:p>
          <a:p>
            <a:pPr marL="176213" indent="-176213" fontAlgn="ctr">
              <a:lnSpc>
                <a:spcPts val="1800"/>
              </a:lnSpc>
              <a:spcAft>
                <a:spcPts val="600"/>
              </a:spcAft>
              <a:buFont typeface="Arial" panose="020B0604020202020204" pitchFamily="34" charset="0"/>
              <a:buChar char="•"/>
            </a:pP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automatically provisions VXLAN configurations, so that VXLAN tunnels can be created for transmitting user authentication data to the BRAS, thereby enabling Layer 2 communication between terminals and the BRAS.</a:t>
            </a: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L2 shared egress mode is configured on the core switch through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for the connection between the fabric and the external network, so that the core switch can communicate with the third-party BRAS.</a:t>
            </a:r>
          </a:p>
          <a:p>
            <a:pPr marL="176213" indent="-17621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core switch functions as the free mobility policy enforcement point, to which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synchronizes IP-security group entries.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87" descr="汇聚交换机.png"/>
          <p:cNvPicPr>
            <a:picLocks noChangeAspect="1"/>
          </p:cNvPicPr>
          <p:nvPr/>
        </p:nvPicPr>
        <p:blipFill>
          <a:blip r:embed="rId4" cstate="print"/>
          <a:stretch>
            <a:fillRect/>
          </a:stretch>
        </p:blipFill>
        <p:spPr bwMode="gray">
          <a:xfrm>
            <a:off x="1340250" y="3982245"/>
            <a:ext cx="368827" cy="301768"/>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4168116" y="3982245"/>
            <a:ext cx="368827" cy="301768"/>
          </a:xfrm>
          <a:prstGeom prst="rect">
            <a:avLst/>
          </a:prstGeom>
        </p:spPr>
      </p:pic>
      <p:cxnSp>
        <p:nvCxnSpPr>
          <p:cNvPr id="18" name="Straight Connector 166"/>
          <p:cNvCxnSpPr>
            <a:stCxn id="16" idx="2"/>
          </p:cNvCxnSpPr>
          <p:nvPr/>
        </p:nvCxnSpPr>
        <p:spPr bwMode="gray">
          <a:xfrm>
            <a:off x="1524664" y="4284013"/>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66"/>
          <p:cNvCxnSpPr>
            <a:stCxn id="17" idx="2"/>
          </p:cNvCxnSpPr>
          <p:nvPr/>
        </p:nvCxnSpPr>
        <p:spPr bwMode="gray">
          <a:xfrm>
            <a:off x="4352530" y="4284013"/>
            <a:ext cx="0" cy="1214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594731" y="1556769"/>
            <a:ext cx="947389" cy="538549"/>
          </a:xfrm>
          <a:prstGeom prst="rect">
            <a:avLst/>
          </a:prstGeom>
        </p:spPr>
      </p:pic>
      <p:sp>
        <p:nvSpPr>
          <p:cNvPr id="22" name="文本框 21"/>
          <p:cNvSpPr txBox="1"/>
          <p:nvPr/>
        </p:nvSpPr>
        <p:spPr bwMode="gray">
          <a:xfrm>
            <a:off x="2573385" y="4198861"/>
            <a:ext cx="668774" cy="276999"/>
          </a:xfrm>
          <a:prstGeom prst="rect">
            <a:avLst/>
          </a:prstGeom>
          <a:noFill/>
        </p:spPr>
        <p:txBody>
          <a:bodyPr wrap="none" rtlCol="0">
            <a:spAutoFit/>
          </a:bodyPr>
          <a:lstStyle/>
          <a:p>
            <a:pPr algn="ctr" fontAlgn="ctr"/>
            <a:r>
              <a:rPr lang="en-US" sz="1200" dirty="0" smtClean="0">
                <a:solidFill>
                  <a:srgbClr val="56C4D2"/>
                </a:solidFill>
                <a:latin typeface="Huawei Sans" panose="020C0503030203020204" pitchFamily="34" charset="0"/>
              </a:rPr>
              <a:t>VXLAN</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195937" y="3408168"/>
            <a:ext cx="1386918" cy="276999"/>
          </a:xfrm>
          <a:prstGeom prst="rect">
            <a:avLst/>
          </a:prstGeom>
          <a:noFill/>
        </p:spPr>
        <p:txBody>
          <a:bodyPr wrap="none" rtlCol="0">
            <a:spAutoFit/>
          </a:bodyPr>
          <a:lstStyle/>
          <a:p>
            <a:pPr fontAlgn="ctr"/>
            <a:r>
              <a:rPr lang="en-US" sz="1200" dirty="0" smtClean="0">
                <a:latin typeface="Huawei Sans" panose="020C0503030203020204" pitchFamily="34" charset="0"/>
              </a:rPr>
              <a:t>Third-party BRAS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694051" y="1619716"/>
            <a:ext cx="490909" cy="401653"/>
          </a:xfrm>
          <a:prstGeom prst="rect">
            <a:avLst/>
          </a:prstGeom>
        </p:spPr>
      </p:pic>
      <p:sp>
        <p:nvSpPr>
          <p:cNvPr id="25" name="椭圆 24"/>
          <p:cNvSpPr>
            <a:spLocks noChangeAspect="1"/>
          </p:cNvSpPr>
          <p:nvPr/>
        </p:nvSpPr>
        <p:spPr bwMode="gray">
          <a:xfrm>
            <a:off x="2758564" y="3310320"/>
            <a:ext cx="130680" cy="13068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箭头连接符 25"/>
          <p:cNvCxnSpPr/>
          <p:nvPr/>
        </p:nvCxnSpPr>
        <p:spPr bwMode="gray">
          <a:xfrm flipH="1">
            <a:off x="3136771" y="1989142"/>
            <a:ext cx="1315720" cy="911778"/>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27" name="直接箭头连接符 26"/>
          <p:cNvCxnSpPr/>
          <p:nvPr/>
        </p:nvCxnSpPr>
        <p:spPr bwMode="gray">
          <a:xfrm flipH="1">
            <a:off x="3136771" y="1871372"/>
            <a:ext cx="1315720" cy="911778"/>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pic>
        <p:nvPicPr>
          <p:cNvPr id="31" name="图片 105" descr="AP.png"/>
          <p:cNvPicPr>
            <a:picLocks noChangeAspect="1"/>
          </p:cNvPicPr>
          <p:nvPr/>
        </p:nvPicPr>
        <p:blipFill>
          <a:blip r:embed="rId7" cstate="print"/>
          <a:stretch>
            <a:fillRect/>
          </a:stretch>
        </p:blipFill>
        <p:spPr bwMode="gray">
          <a:xfrm>
            <a:off x="4168115" y="5443109"/>
            <a:ext cx="368827" cy="301768"/>
          </a:xfrm>
          <a:prstGeom prst="rect">
            <a:avLst/>
          </a:prstGeom>
        </p:spPr>
      </p:pic>
      <p:pic>
        <p:nvPicPr>
          <p:cNvPr id="32" name="图片 76" descr="接入交换机.png"/>
          <p:cNvPicPr>
            <a:picLocks noChangeAspect="1"/>
          </p:cNvPicPr>
          <p:nvPr/>
        </p:nvPicPr>
        <p:blipFill>
          <a:blip r:embed="rId8" cstate="print"/>
          <a:stretch>
            <a:fillRect/>
          </a:stretch>
        </p:blipFill>
        <p:spPr bwMode="gray">
          <a:xfrm>
            <a:off x="4168116" y="4777000"/>
            <a:ext cx="368827" cy="301768"/>
          </a:xfrm>
          <a:prstGeom prst="rect">
            <a:avLst/>
          </a:prstGeom>
        </p:spPr>
      </p:pic>
      <p:grpSp>
        <p:nvGrpSpPr>
          <p:cNvPr id="34" name="组合 758"/>
          <p:cNvGrpSpPr/>
          <p:nvPr/>
        </p:nvGrpSpPr>
        <p:grpSpPr bwMode="gray">
          <a:xfrm rot="5400000" flipV="1">
            <a:off x="3833696" y="5458228"/>
            <a:ext cx="310424" cy="262875"/>
            <a:chOff x="7440613" y="4868863"/>
            <a:chExt cx="1019175" cy="828675"/>
          </a:xfrm>
          <a:solidFill>
            <a:schemeClr val="bg1">
              <a:lumMod val="75000"/>
            </a:schemeClr>
          </a:solidFill>
        </p:grpSpPr>
        <p:sp>
          <p:nvSpPr>
            <p:cNvPr id="3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8" name="图片 76" descr="接入交换机.png"/>
          <p:cNvPicPr>
            <a:picLocks noChangeAspect="1"/>
          </p:cNvPicPr>
          <p:nvPr/>
        </p:nvPicPr>
        <p:blipFill>
          <a:blip r:embed="rId8" cstate="print"/>
          <a:stretch>
            <a:fillRect/>
          </a:stretch>
        </p:blipFill>
        <p:spPr bwMode="gray">
          <a:xfrm>
            <a:off x="1340250" y="4777000"/>
            <a:ext cx="368827" cy="301768"/>
          </a:xfrm>
          <a:prstGeom prst="rect">
            <a:avLst/>
          </a:prstGeom>
        </p:spPr>
      </p:pic>
      <p:pic>
        <p:nvPicPr>
          <p:cNvPr id="47" name="图片 46" descr="开放网络-蓝.png"/>
          <p:cNvPicPr>
            <a:picLocks noChangeAspect="1"/>
          </p:cNvPicPr>
          <p:nvPr/>
        </p:nvPicPr>
        <p:blipFill>
          <a:blip r:embed="rId9" cstate="print"/>
          <a:stretch>
            <a:fillRect/>
          </a:stretch>
        </p:blipFill>
        <p:spPr bwMode="gray">
          <a:xfrm>
            <a:off x="4604180" y="2979289"/>
            <a:ext cx="482614" cy="395153"/>
          </a:xfrm>
          <a:prstGeom prst="rect">
            <a:avLst/>
          </a:prstGeom>
        </p:spPr>
      </p:pic>
      <p:sp>
        <p:nvSpPr>
          <p:cNvPr id="30" name="椭圆 29"/>
          <p:cNvSpPr>
            <a:spLocks noChangeAspect="1"/>
          </p:cNvSpPr>
          <p:nvPr/>
        </p:nvSpPr>
        <p:spPr bwMode="gray">
          <a:xfrm>
            <a:off x="4560451" y="3278016"/>
            <a:ext cx="143748" cy="143748"/>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3037498" y="5832102"/>
            <a:ext cx="1787670" cy="276999"/>
          </a:xfrm>
          <a:prstGeom prst="rect">
            <a:avLst/>
          </a:prstGeom>
          <a:noFill/>
        </p:spPr>
        <p:txBody>
          <a:bodyPr wrap="none" rtlCol="0">
            <a:spAutoFit/>
          </a:bodyPr>
          <a:lstStyle/>
          <a:p>
            <a:pPr algn="ctr" fontAlgn="ctr"/>
            <a:r>
              <a:rPr lang="en-US" sz="1200" b="1" dirty="0" err="1" smtClean="0">
                <a:latin typeface="Huawei Sans" panose="020C0503030203020204" pitchFamily="34" charset="0"/>
              </a:rPr>
              <a:t>PPPoE</a:t>
            </a:r>
            <a:r>
              <a:rPr lang="en-US" sz="1200" b="1" dirty="0" smtClean="0">
                <a:latin typeface="Huawei Sans" panose="020C0503030203020204" pitchFamily="34" charset="0"/>
              </a:rPr>
              <a:t> authentication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flipH="1">
            <a:off x="2965371" y="3101737"/>
            <a:ext cx="1289786" cy="1963652"/>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815586"/>
              <a:gd name="connsiteY0" fmla="*/ 2243051 h 2243051"/>
              <a:gd name="connsiteX1" fmla="*/ 1381760 w 1815586"/>
              <a:gd name="connsiteY1" fmla="*/ 0 h 2243051"/>
              <a:gd name="connsiteX0" fmla="*/ 0 w 1754434"/>
              <a:gd name="connsiteY0" fmla="*/ 2243051 h 2243051"/>
              <a:gd name="connsiteX1" fmla="*/ 1227899 w 1754434"/>
              <a:gd name="connsiteY1" fmla="*/ 411942 h 2243051"/>
              <a:gd name="connsiteX2" fmla="*/ 1381760 w 1754434"/>
              <a:gd name="connsiteY2" fmla="*/ 0 h 2243051"/>
              <a:gd name="connsiteX0" fmla="*/ 0 w 2867779"/>
              <a:gd name="connsiteY0" fmla="*/ 1831109 h 1831109"/>
              <a:gd name="connsiteX1" fmla="*/ 1227899 w 2867779"/>
              <a:gd name="connsiteY1" fmla="*/ 0 h 1831109"/>
              <a:gd name="connsiteX2" fmla="*/ 2631440 w 2867779"/>
              <a:gd name="connsiteY2" fmla="*/ 609138 h 1831109"/>
              <a:gd name="connsiteX0" fmla="*/ 0 w 2631440"/>
              <a:gd name="connsiteY0" fmla="*/ 1831109 h 1831109"/>
              <a:gd name="connsiteX1" fmla="*/ 1227899 w 2631440"/>
              <a:gd name="connsiteY1" fmla="*/ 0 h 1831109"/>
              <a:gd name="connsiteX2" fmla="*/ 2631440 w 2631440"/>
              <a:gd name="connsiteY2" fmla="*/ 609138 h 1831109"/>
              <a:gd name="connsiteX0" fmla="*/ 0 w 2717800"/>
              <a:gd name="connsiteY0" fmla="*/ 1831109 h 1831109"/>
              <a:gd name="connsiteX1" fmla="*/ 1227899 w 2717800"/>
              <a:gd name="connsiteY1" fmla="*/ 0 h 1831109"/>
              <a:gd name="connsiteX2" fmla="*/ 2717800 w 2717800"/>
              <a:gd name="connsiteY2" fmla="*/ 1741978 h 1831109"/>
              <a:gd name="connsiteX0" fmla="*/ 0 w 2717800"/>
              <a:gd name="connsiteY0" fmla="*/ 2116332 h 2116332"/>
              <a:gd name="connsiteX1" fmla="*/ 1227899 w 2717800"/>
              <a:gd name="connsiteY1" fmla="*/ 285223 h 2116332"/>
              <a:gd name="connsiteX2" fmla="*/ 2717800 w 2717800"/>
              <a:gd name="connsiteY2" fmla="*/ 2027201 h 2116332"/>
              <a:gd name="connsiteX0" fmla="*/ 0 w 2717800"/>
              <a:gd name="connsiteY0" fmla="*/ 2224152 h 2224152"/>
              <a:gd name="connsiteX1" fmla="*/ 1451419 w 2717800"/>
              <a:gd name="connsiteY1" fmla="*/ 276203 h 2224152"/>
              <a:gd name="connsiteX2" fmla="*/ 2717800 w 2717800"/>
              <a:gd name="connsiteY2" fmla="*/ 2135021 h 2224152"/>
              <a:gd name="connsiteX0" fmla="*/ 0 w 2717800"/>
              <a:gd name="connsiteY0" fmla="*/ 2197881 h 2197881"/>
              <a:gd name="connsiteX1" fmla="*/ 1451419 w 2717800"/>
              <a:gd name="connsiteY1" fmla="*/ 249932 h 2197881"/>
              <a:gd name="connsiteX2" fmla="*/ 2717800 w 2717800"/>
              <a:gd name="connsiteY2" fmla="*/ 2108750 h 2197881"/>
              <a:gd name="connsiteX0" fmla="*/ 0 w 2829560"/>
              <a:gd name="connsiteY0" fmla="*/ 1948036 h 1948036"/>
              <a:gd name="connsiteX1" fmla="*/ 1451419 w 2829560"/>
              <a:gd name="connsiteY1" fmla="*/ 87 h 1948036"/>
              <a:gd name="connsiteX2" fmla="*/ 2829560 w 2829560"/>
              <a:gd name="connsiteY2" fmla="*/ 1879225 h 1948036"/>
              <a:gd name="connsiteX0" fmla="*/ 0 w 2829560"/>
              <a:gd name="connsiteY0" fmla="*/ 1948050 h 1948050"/>
              <a:gd name="connsiteX1" fmla="*/ 1451419 w 2829560"/>
              <a:gd name="connsiteY1" fmla="*/ 101 h 1948050"/>
              <a:gd name="connsiteX2" fmla="*/ 2829560 w 2829560"/>
              <a:gd name="connsiteY2" fmla="*/ 1879239 h 1948050"/>
              <a:gd name="connsiteX0" fmla="*/ 0 w 2829560"/>
              <a:gd name="connsiteY0" fmla="*/ 2191869 h 2191869"/>
              <a:gd name="connsiteX1" fmla="*/ 1349819 w 2829560"/>
              <a:gd name="connsiteY1" fmla="*/ 80 h 2191869"/>
              <a:gd name="connsiteX2" fmla="*/ 2829560 w 2829560"/>
              <a:gd name="connsiteY2" fmla="*/ 2123058 h 2191869"/>
              <a:gd name="connsiteX0" fmla="*/ 0 w 2829560"/>
              <a:gd name="connsiteY0" fmla="*/ 2199100 h 2199100"/>
              <a:gd name="connsiteX1" fmla="*/ 1807019 w 2829560"/>
              <a:gd name="connsiteY1" fmla="*/ 1460191 h 2199100"/>
              <a:gd name="connsiteX2" fmla="*/ 1349819 w 2829560"/>
              <a:gd name="connsiteY2" fmla="*/ 7311 h 2199100"/>
              <a:gd name="connsiteX3" fmla="*/ 2829560 w 2829560"/>
              <a:gd name="connsiteY3" fmla="*/ 2130289 h 2199100"/>
              <a:gd name="connsiteX0" fmla="*/ 0 w 2829560"/>
              <a:gd name="connsiteY0" fmla="*/ 2191806 h 2191806"/>
              <a:gd name="connsiteX1" fmla="*/ 1807019 w 2829560"/>
              <a:gd name="connsiteY1" fmla="*/ 1452897 h 2191806"/>
              <a:gd name="connsiteX2" fmla="*/ 1349819 w 2829560"/>
              <a:gd name="connsiteY2" fmla="*/ 17 h 2191806"/>
              <a:gd name="connsiteX3" fmla="*/ 2829560 w 2829560"/>
              <a:gd name="connsiteY3" fmla="*/ 2122995 h 2191806"/>
              <a:gd name="connsiteX0" fmla="*/ 0 w 2900680"/>
              <a:gd name="connsiteY0" fmla="*/ 2212126 h 2212126"/>
              <a:gd name="connsiteX1" fmla="*/ 1878139 w 2900680"/>
              <a:gd name="connsiteY1" fmla="*/ 1452897 h 2212126"/>
              <a:gd name="connsiteX2" fmla="*/ 1420939 w 2900680"/>
              <a:gd name="connsiteY2" fmla="*/ 17 h 2212126"/>
              <a:gd name="connsiteX3" fmla="*/ 2900680 w 2900680"/>
              <a:gd name="connsiteY3" fmla="*/ 2122995 h 2212126"/>
              <a:gd name="connsiteX0" fmla="*/ 0 w 2976880"/>
              <a:gd name="connsiteY0" fmla="*/ 2461046 h 2461046"/>
              <a:gd name="connsiteX1" fmla="*/ 1954339 w 2976880"/>
              <a:gd name="connsiteY1" fmla="*/ 1452897 h 2461046"/>
              <a:gd name="connsiteX2" fmla="*/ 1497139 w 2976880"/>
              <a:gd name="connsiteY2" fmla="*/ 17 h 2461046"/>
              <a:gd name="connsiteX3" fmla="*/ 2976880 w 2976880"/>
              <a:gd name="connsiteY3" fmla="*/ 2122995 h 2461046"/>
              <a:gd name="connsiteX0" fmla="*/ 19318 w 2996198"/>
              <a:gd name="connsiteY0" fmla="*/ 2461046 h 2461046"/>
              <a:gd name="connsiteX1" fmla="*/ 1973657 w 2996198"/>
              <a:gd name="connsiteY1" fmla="*/ 1452897 h 2461046"/>
              <a:gd name="connsiteX2" fmla="*/ 1516457 w 2996198"/>
              <a:gd name="connsiteY2" fmla="*/ 17 h 2461046"/>
              <a:gd name="connsiteX3" fmla="*/ 2996198 w 2996198"/>
              <a:gd name="connsiteY3" fmla="*/ 2122995 h 2461046"/>
              <a:gd name="connsiteX0" fmla="*/ 9919 w 2986799"/>
              <a:gd name="connsiteY0" fmla="*/ 2461046 h 2461046"/>
              <a:gd name="connsiteX1" fmla="*/ 1964258 w 2986799"/>
              <a:gd name="connsiteY1" fmla="*/ 1452897 h 2461046"/>
              <a:gd name="connsiteX2" fmla="*/ 1507058 w 2986799"/>
              <a:gd name="connsiteY2" fmla="*/ 17 h 2461046"/>
              <a:gd name="connsiteX3" fmla="*/ 2986799 w 2986799"/>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1991758"/>
              <a:gd name="connsiteY0" fmla="*/ 3098829 h 3098829"/>
              <a:gd name="connsiteX1" fmla="*/ 1955635 w 1991758"/>
              <a:gd name="connsiteY1" fmla="*/ 2090680 h 3098829"/>
              <a:gd name="connsiteX2" fmla="*/ 1498435 w 1991758"/>
              <a:gd name="connsiteY2" fmla="*/ 637800 h 3098829"/>
              <a:gd name="connsiteX3" fmla="*/ 1928309 w 1991758"/>
              <a:gd name="connsiteY3" fmla="*/ 347778 h 3098829"/>
              <a:gd name="connsiteX0" fmla="*/ 1296 w 2283909"/>
              <a:gd name="connsiteY0" fmla="*/ 2463430 h 2463430"/>
              <a:gd name="connsiteX1" fmla="*/ 1955635 w 2283909"/>
              <a:gd name="connsiteY1" fmla="*/ 1455281 h 2463430"/>
              <a:gd name="connsiteX2" fmla="*/ 1498435 w 2283909"/>
              <a:gd name="connsiteY2" fmla="*/ 2401 h 2463430"/>
              <a:gd name="connsiteX3" fmla="*/ 2283909 w 2283909"/>
              <a:gd name="connsiteY3" fmla="*/ 863845 h 2463430"/>
              <a:gd name="connsiteX0" fmla="*/ 1296 w 2411641"/>
              <a:gd name="connsiteY0" fmla="*/ 2461052 h 2461052"/>
              <a:gd name="connsiteX1" fmla="*/ 1955635 w 2411641"/>
              <a:gd name="connsiteY1" fmla="*/ 1452903 h 2461052"/>
              <a:gd name="connsiteX2" fmla="*/ 1498435 w 2411641"/>
              <a:gd name="connsiteY2" fmla="*/ 23 h 2461052"/>
              <a:gd name="connsiteX3" fmla="*/ 2283909 w 2411641"/>
              <a:gd name="connsiteY3" fmla="*/ 861467 h 2461052"/>
              <a:gd name="connsiteX0" fmla="*/ 1403 w 2531490"/>
              <a:gd name="connsiteY0" fmla="*/ 1599585 h 1599585"/>
              <a:gd name="connsiteX1" fmla="*/ 1955742 w 2531490"/>
              <a:gd name="connsiteY1" fmla="*/ 591436 h 1599585"/>
              <a:gd name="connsiteX2" fmla="*/ 2201275 w 2531490"/>
              <a:gd name="connsiteY2" fmla="*/ 781090 h 1599585"/>
              <a:gd name="connsiteX3" fmla="*/ 2284016 w 2531490"/>
              <a:gd name="connsiteY3" fmla="*/ 0 h 1599585"/>
              <a:gd name="connsiteX0" fmla="*/ 1672 w 2531759"/>
              <a:gd name="connsiteY0" fmla="*/ 1599585 h 1599585"/>
              <a:gd name="connsiteX1" fmla="*/ 1685077 w 2531759"/>
              <a:gd name="connsiteY1" fmla="*/ 1243369 h 1599585"/>
              <a:gd name="connsiteX2" fmla="*/ 2201544 w 2531759"/>
              <a:gd name="connsiteY2" fmla="*/ 781090 h 1599585"/>
              <a:gd name="connsiteX3" fmla="*/ 2284285 w 2531759"/>
              <a:gd name="connsiteY3" fmla="*/ 0 h 1599585"/>
              <a:gd name="connsiteX0" fmla="*/ 0 w 2530087"/>
              <a:gd name="connsiteY0" fmla="*/ 1599585 h 1599585"/>
              <a:gd name="connsiteX1" fmla="*/ 2199872 w 2530087"/>
              <a:gd name="connsiteY1" fmla="*/ 781090 h 1599585"/>
              <a:gd name="connsiteX2" fmla="*/ 2282613 w 2530087"/>
              <a:gd name="connsiteY2" fmla="*/ 0 h 1599585"/>
              <a:gd name="connsiteX0" fmla="*/ 0 w 1285487"/>
              <a:gd name="connsiteY0" fmla="*/ 1963652 h 1963652"/>
              <a:gd name="connsiteX1" fmla="*/ 955272 w 1285487"/>
              <a:gd name="connsiteY1" fmla="*/ 781090 h 1963652"/>
              <a:gd name="connsiteX2" fmla="*/ 1038013 w 1285487"/>
              <a:gd name="connsiteY2" fmla="*/ 0 h 1963652"/>
              <a:gd name="connsiteX0" fmla="*/ 3744 w 1289231"/>
              <a:gd name="connsiteY0" fmla="*/ 1963652 h 1963652"/>
              <a:gd name="connsiteX1" fmla="*/ 959016 w 1289231"/>
              <a:gd name="connsiteY1" fmla="*/ 781090 h 1963652"/>
              <a:gd name="connsiteX2" fmla="*/ 1041757 w 1289231"/>
              <a:gd name="connsiteY2" fmla="*/ 0 h 1963652"/>
              <a:gd name="connsiteX0" fmla="*/ 3062 w 1288549"/>
              <a:gd name="connsiteY0" fmla="*/ 1963652 h 1963652"/>
              <a:gd name="connsiteX1" fmla="*/ 958334 w 1288549"/>
              <a:gd name="connsiteY1" fmla="*/ 781090 h 1963652"/>
              <a:gd name="connsiteX2" fmla="*/ 1041075 w 1288549"/>
              <a:gd name="connsiteY2" fmla="*/ 0 h 1963652"/>
              <a:gd name="connsiteX0" fmla="*/ 4773 w 1384524"/>
              <a:gd name="connsiteY0" fmla="*/ 1963652 h 1963652"/>
              <a:gd name="connsiteX1" fmla="*/ 960045 w 1384524"/>
              <a:gd name="connsiteY1" fmla="*/ 781090 h 1963652"/>
              <a:gd name="connsiteX2" fmla="*/ 1042786 w 1384524"/>
              <a:gd name="connsiteY2" fmla="*/ 0 h 1963652"/>
              <a:gd name="connsiteX0" fmla="*/ 4128 w 1425071"/>
              <a:gd name="connsiteY0" fmla="*/ 1963652 h 1963652"/>
              <a:gd name="connsiteX1" fmla="*/ 1044067 w 1425071"/>
              <a:gd name="connsiteY1" fmla="*/ 518623 h 1963652"/>
              <a:gd name="connsiteX2" fmla="*/ 1042141 w 1425071"/>
              <a:gd name="connsiteY2" fmla="*/ 0 h 1963652"/>
              <a:gd name="connsiteX0" fmla="*/ 4302 w 1412333"/>
              <a:gd name="connsiteY0" fmla="*/ 1963652 h 1963652"/>
              <a:gd name="connsiteX1" fmla="*/ 1018841 w 1412333"/>
              <a:gd name="connsiteY1" fmla="*/ 459356 h 1963652"/>
              <a:gd name="connsiteX2" fmla="*/ 1042315 w 1412333"/>
              <a:gd name="connsiteY2" fmla="*/ 0 h 1963652"/>
              <a:gd name="connsiteX0" fmla="*/ 0 w 1038013"/>
              <a:gd name="connsiteY0" fmla="*/ 1963652 h 1963652"/>
              <a:gd name="connsiteX1" fmla="*/ 1038013 w 1038013"/>
              <a:gd name="connsiteY1" fmla="*/ 0 h 1963652"/>
              <a:gd name="connsiteX0" fmla="*/ 0 w 1408921"/>
              <a:gd name="connsiteY0" fmla="*/ 1971255 h 1971255"/>
              <a:gd name="connsiteX1" fmla="*/ 1038013 w 1408921"/>
              <a:gd name="connsiteY1" fmla="*/ 7603 h 1971255"/>
              <a:gd name="connsiteX0" fmla="*/ 8068 w 1361964"/>
              <a:gd name="connsiteY0" fmla="*/ 1981538 h 1981538"/>
              <a:gd name="connsiteX1" fmla="*/ 1046081 w 1361964"/>
              <a:gd name="connsiteY1" fmla="*/ 17886 h 1981538"/>
              <a:gd name="connsiteX0" fmla="*/ 630 w 1366022"/>
              <a:gd name="connsiteY0" fmla="*/ 1978852 h 1978852"/>
              <a:gd name="connsiteX1" fmla="*/ 1038643 w 1366022"/>
              <a:gd name="connsiteY1" fmla="*/ 15200 h 1978852"/>
              <a:gd name="connsiteX0" fmla="*/ 694 w 1285452"/>
              <a:gd name="connsiteY0" fmla="*/ 1963652 h 1963652"/>
              <a:gd name="connsiteX1" fmla="*/ 1038707 w 1285452"/>
              <a:gd name="connsiteY1" fmla="*/ 0 h 1963652"/>
              <a:gd name="connsiteX0" fmla="*/ 0 w 1289786"/>
              <a:gd name="connsiteY0" fmla="*/ 1963652 h 1963652"/>
              <a:gd name="connsiteX1" fmla="*/ 1038013 w 1289786"/>
              <a:gd name="connsiteY1" fmla="*/ 0 h 1963652"/>
              <a:gd name="connsiteX0" fmla="*/ 0 w 1289786"/>
              <a:gd name="connsiteY0" fmla="*/ 1963652 h 1963652"/>
              <a:gd name="connsiteX1" fmla="*/ 1038013 w 1289786"/>
              <a:gd name="connsiteY1" fmla="*/ 0 h 1963652"/>
            </a:gdLst>
            <a:ahLst/>
            <a:cxnLst>
              <a:cxn ang="0">
                <a:pos x="connsiteX0" y="connsiteY0"/>
              </a:cxn>
              <a:cxn ang="0">
                <a:pos x="connsiteX1" y="connsiteY1"/>
              </a:cxn>
            </a:cxnLst>
            <a:rect l="l" t="t" r="r" b="b"/>
            <a:pathLst>
              <a:path w="1289786" h="1963652">
                <a:moveTo>
                  <a:pt x="0" y="1963652"/>
                </a:moveTo>
                <a:cubicBezTo>
                  <a:pt x="13688" y="517044"/>
                  <a:pt x="1970476" y="197351"/>
                  <a:pt x="1038013" y="0"/>
                </a:cubicBezTo>
              </a:path>
            </a:pathLst>
          </a:custGeom>
          <a:noFill/>
          <a:ln w="1301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flipH="1">
            <a:off x="2969425" y="3014456"/>
            <a:ext cx="1471085" cy="2332459"/>
          </a:xfrm>
          <a:custGeom>
            <a:avLst/>
            <a:gdLst>
              <a:gd name="connsiteX0" fmla="*/ 259342 w 1053669"/>
              <a:gd name="connsiteY0" fmla="*/ 1976582 h 1976582"/>
              <a:gd name="connsiteX1" fmla="*/ 46906 w 1053669"/>
              <a:gd name="connsiteY1" fmla="*/ 905164 h 1976582"/>
              <a:gd name="connsiteX2" fmla="*/ 1053669 w 1053669"/>
              <a:gd name="connsiteY2" fmla="*/ 0 h 1976582"/>
              <a:gd name="connsiteX0" fmla="*/ 0 w 794327"/>
              <a:gd name="connsiteY0" fmla="*/ 1976582 h 1976582"/>
              <a:gd name="connsiteX1" fmla="*/ 794327 w 794327"/>
              <a:gd name="connsiteY1" fmla="*/ 0 h 1976582"/>
              <a:gd name="connsiteX0" fmla="*/ 0 w 794327"/>
              <a:gd name="connsiteY0" fmla="*/ 1930400 h 1930400"/>
              <a:gd name="connsiteX1" fmla="*/ 794327 w 794327"/>
              <a:gd name="connsiteY1" fmla="*/ 0 h 1930400"/>
              <a:gd name="connsiteX0" fmla="*/ 0 w 1366982"/>
              <a:gd name="connsiteY0" fmla="*/ 1985818 h 1985818"/>
              <a:gd name="connsiteX1" fmla="*/ 1366982 w 1366982"/>
              <a:gd name="connsiteY1" fmla="*/ 0 h 1985818"/>
              <a:gd name="connsiteX0" fmla="*/ 0 w 1366982"/>
              <a:gd name="connsiteY0" fmla="*/ 1985818 h 1985818"/>
              <a:gd name="connsiteX1" fmla="*/ 1366982 w 1366982"/>
              <a:gd name="connsiteY1" fmla="*/ 0 h 1985818"/>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283855"/>
              <a:gd name="connsiteY0" fmla="*/ 1976582 h 1976582"/>
              <a:gd name="connsiteX1" fmla="*/ 1283855 w 1283855"/>
              <a:gd name="connsiteY1" fmla="*/ 0 h 1976582"/>
              <a:gd name="connsiteX0" fmla="*/ 0 w 1764204"/>
              <a:gd name="connsiteY0" fmla="*/ 1976582 h 1976582"/>
              <a:gd name="connsiteX1" fmla="*/ 1283855 w 1764204"/>
              <a:gd name="connsiteY1" fmla="*/ 0 h 1976582"/>
              <a:gd name="connsiteX0" fmla="*/ 0 w 1792460"/>
              <a:gd name="connsiteY0" fmla="*/ 2105891 h 2105891"/>
              <a:gd name="connsiteX1" fmla="*/ 1320800 w 1792460"/>
              <a:gd name="connsiteY1" fmla="*/ 0 h 2105891"/>
              <a:gd name="connsiteX0" fmla="*/ 0 w 1801873"/>
              <a:gd name="connsiteY0" fmla="*/ 2105891 h 2105891"/>
              <a:gd name="connsiteX1" fmla="*/ 1320800 w 1801873"/>
              <a:gd name="connsiteY1" fmla="*/ 0 h 2105891"/>
              <a:gd name="connsiteX0" fmla="*/ 0 w 1758811"/>
              <a:gd name="connsiteY0" fmla="*/ 2105891 h 2105891"/>
              <a:gd name="connsiteX1" fmla="*/ 1320800 w 1758811"/>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767346"/>
              <a:gd name="connsiteY0" fmla="*/ 2105891 h 2105891"/>
              <a:gd name="connsiteX1" fmla="*/ 1320800 w 1767346"/>
              <a:gd name="connsiteY1" fmla="*/ 0 h 2105891"/>
              <a:gd name="connsiteX0" fmla="*/ 0 w 1815586"/>
              <a:gd name="connsiteY0" fmla="*/ 2243051 h 2243051"/>
              <a:gd name="connsiteX1" fmla="*/ 1381760 w 1815586"/>
              <a:gd name="connsiteY1" fmla="*/ 0 h 2243051"/>
              <a:gd name="connsiteX0" fmla="*/ 0 w 1754434"/>
              <a:gd name="connsiteY0" fmla="*/ 2243051 h 2243051"/>
              <a:gd name="connsiteX1" fmla="*/ 1227899 w 1754434"/>
              <a:gd name="connsiteY1" fmla="*/ 411942 h 2243051"/>
              <a:gd name="connsiteX2" fmla="*/ 1381760 w 1754434"/>
              <a:gd name="connsiteY2" fmla="*/ 0 h 2243051"/>
              <a:gd name="connsiteX0" fmla="*/ 0 w 2867779"/>
              <a:gd name="connsiteY0" fmla="*/ 1831109 h 1831109"/>
              <a:gd name="connsiteX1" fmla="*/ 1227899 w 2867779"/>
              <a:gd name="connsiteY1" fmla="*/ 0 h 1831109"/>
              <a:gd name="connsiteX2" fmla="*/ 2631440 w 2867779"/>
              <a:gd name="connsiteY2" fmla="*/ 609138 h 1831109"/>
              <a:gd name="connsiteX0" fmla="*/ 0 w 2631440"/>
              <a:gd name="connsiteY0" fmla="*/ 1831109 h 1831109"/>
              <a:gd name="connsiteX1" fmla="*/ 1227899 w 2631440"/>
              <a:gd name="connsiteY1" fmla="*/ 0 h 1831109"/>
              <a:gd name="connsiteX2" fmla="*/ 2631440 w 2631440"/>
              <a:gd name="connsiteY2" fmla="*/ 609138 h 1831109"/>
              <a:gd name="connsiteX0" fmla="*/ 0 w 2717800"/>
              <a:gd name="connsiteY0" fmla="*/ 1831109 h 1831109"/>
              <a:gd name="connsiteX1" fmla="*/ 1227899 w 2717800"/>
              <a:gd name="connsiteY1" fmla="*/ 0 h 1831109"/>
              <a:gd name="connsiteX2" fmla="*/ 2717800 w 2717800"/>
              <a:gd name="connsiteY2" fmla="*/ 1741978 h 1831109"/>
              <a:gd name="connsiteX0" fmla="*/ 0 w 2717800"/>
              <a:gd name="connsiteY0" fmla="*/ 2116332 h 2116332"/>
              <a:gd name="connsiteX1" fmla="*/ 1227899 w 2717800"/>
              <a:gd name="connsiteY1" fmla="*/ 285223 h 2116332"/>
              <a:gd name="connsiteX2" fmla="*/ 2717800 w 2717800"/>
              <a:gd name="connsiteY2" fmla="*/ 2027201 h 2116332"/>
              <a:gd name="connsiteX0" fmla="*/ 0 w 2717800"/>
              <a:gd name="connsiteY0" fmla="*/ 2224152 h 2224152"/>
              <a:gd name="connsiteX1" fmla="*/ 1451419 w 2717800"/>
              <a:gd name="connsiteY1" fmla="*/ 276203 h 2224152"/>
              <a:gd name="connsiteX2" fmla="*/ 2717800 w 2717800"/>
              <a:gd name="connsiteY2" fmla="*/ 2135021 h 2224152"/>
              <a:gd name="connsiteX0" fmla="*/ 0 w 2717800"/>
              <a:gd name="connsiteY0" fmla="*/ 2197881 h 2197881"/>
              <a:gd name="connsiteX1" fmla="*/ 1451419 w 2717800"/>
              <a:gd name="connsiteY1" fmla="*/ 249932 h 2197881"/>
              <a:gd name="connsiteX2" fmla="*/ 2717800 w 2717800"/>
              <a:gd name="connsiteY2" fmla="*/ 2108750 h 2197881"/>
              <a:gd name="connsiteX0" fmla="*/ 0 w 2829560"/>
              <a:gd name="connsiteY0" fmla="*/ 1948036 h 1948036"/>
              <a:gd name="connsiteX1" fmla="*/ 1451419 w 2829560"/>
              <a:gd name="connsiteY1" fmla="*/ 87 h 1948036"/>
              <a:gd name="connsiteX2" fmla="*/ 2829560 w 2829560"/>
              <a:gd name="connsiteY2" fmla="*/ 1879225 h 1948036"/>
              <a:gd name="connsiteX0" fmla="*/ 0 w 2829560"/>
              <a:gd name="connsiteY0" fmla="*/ 1948050 h 1948050"/>
              <a:gd name="connsiteX1" fmla="*/ 1451419 w 2829560"/>
              <a:gd name="connsiteY1" fmla="*/ 101 h 1948050"/>
              <a:gd name="connsiteX2" fmla="*/ 2829560 w 2829560"/>
              <a:gd name="connsiteY2" fmla="*/ 1879239 h 1948050"/>
              <a:gd name="connsiteX0" fmla="*/ 0 w 2829560"/>
              <a:gd name="connsiteY0" fmla="*/ 2191869 h 2191869"/>
              <a:gd name="connsiteX1" fmla="*/ 1349819 w 2829560"/>
              <a:gd name="connsiteY1" fmla="*/ 80 h 2191869"/>
              <a:gd name="connsiteX2" fmla="*/ 2829560 w 2829560"/>
              <a:gd name="connsiteY2" fmla="*/ 2123058 h 2191869"/>
              <a:gd name="connsiteX0" fmla="*/ 0 w 2829560"/>
              <a:gd name="connsiteY0" fmla="*/ 2199100 h 2199100"/>
              <a:gd name="connsiteX1" fmla="*/ 1807019 w 2829560"/>
              <a:gd name="connsiteY1" fmla="*/ 1460191 h 2199100"/>
              <a:gd name="connsiteX2" fmla="*/ 1349819 w 2829560"/>
              <a:gd name="connsiteY2" fmla="*/ 7311 h 2199100"/>
              <a:gd name="connsiteX3" fmla="*/ 2829560 w 2829560"/>
              <a:gd name="connsiteY3" fmla="*/ 2130289 h 2199100"/>
              <a:gd name="connsiteX0" fmla="*/ 0 w 2829560"/>
              <a:gd name="connsiteY0" fmla="*/ 2191806 h 2191806"/>
              <a:gd name="connsiteX1" fmla="*/ 1807019 w 2829560"/>
              <a:gd name="connsiteY1" fmla="*/ 1452897 h 2191806"/>
              <a:gd name="connsiteX2" fmla="*/ 1349819 w 2829560"/>
              <a:gd name="connsiteY2" fmla="*/ 17 h 2191806"/>
              <a:gd name="connsiteX3" fmla="*/ 2829560 w 2829560"/>
              <a:gd name="connsiteY3" fmla="*/ 2122995 h 2191806"/>
              <a:gd name="connsiteX0" fmla="*/ 0 w 2900680"/>
              <a:gd name="connsiteY0" fmla="*/ 2212126 h 2212126"/>
              <a:gd name="connsiteX1" fmla="*/ 1878139 w 2900680"/>
              <a:gd name="connsiteY1" fmla="*/ 1452897 h 2212126"/>
              <a:gd name="connsiteX2" fmla="*/ 1420939 w 2900680"/>
              <a:gd name="connsiteY2" fmla="*/ 17 h 2212126"/>
              <a:gd name="connsiteX3" fmla="*/ 2900680 w 2900680"/>
              <a:gd name="connsiteY3" fmla="*/ 2122995 h 2212126"/>
              <a:gd name="connsiteX0" fmla="*/ 0 w 2976880"/>
              <a:gd name="connsiteY0" fmla="*/ 2461046 h 2461046"/>
              <a:gd name="connsiteX1" fmla="*/ 1954339 w 2976880"/>
              <a:gd name="connsiteY1" fmla="*/ 1452897 h 2461046"/>
              <a:gd name="connsiteX2" fmla="*/ 1497139 w 2976880"/>
              <a:gd name="connsiteY2" fmla="*/ 17 h 2461046"/>
              <a:gd name="connsiteX3" fmla="*/ 2976880 w 2976880"/>
              <a:gd name="connsiteY3" fmla="*/ 2122995 h 2461046"/>
              <a:gd name="connsiteX0" fmla="*/ 19318 w 2996198"/>
              <a:gd name="connsiteY0" fmla="*/ 2461046 h 2461046"/>
              <a:gd name="connsiteX1" fmla="*/ 1973657 w 2996198"/>
              <a:gd name="connsiteY1" fmla="*/ 1452897 h 2461046"/>
              <a:gd name="connsiteX2" fmla="*/ 1516457 w 2996198"/>
              <a:gd name="connsiteY2" fmla="*/ 17 h 2461046"/>
              <a:gd name="connsiteX3" fmla="*/ 2996198 w 2996198"/>
              <a:gd name="connsiteY3" fmla="*/ 2122995 h 2461046"/>
              <a:gd name="connsiteX0" fmla="*/ 9919 w 2986799"/>
              <a:gd name="connsiteY0" fmla="*/ 2461046 h 2461046"/>
              <a:gd name="connsiteX1" fmla="*/ 1964258 w 2986799"/>
              <a:gd name="connsiteY1" fmla="*/ 1452897 h 2461046"/>
              <a:gd name="connsiteX2" fmla="*/ 1507058 w 2986799"/>
              <a:gd name="connsiteY2" fmla="*/ 17 h 2461046"/>
              <a:gd name="connsiteX3" fmla="*/ 2986799 w 2986799"/>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2978176"/>
              <a:gd name="connsiteY0" fmla="*/ 2461046 h 2461046"/>
              <a:gd name="connsiteX1" fmla="*/ 1955635 w 2978176"/>
              <a:gd name="connsiteY1" fmla="*/ 1452897 h 2461046"/>
              <a:gd name="connsiteX2" fmla="*/ 1498435 w 2978176"/>
              <a:gd name="connsiteY2" fmla="*/ 17 h 2461046"/>
              <a:gd name="connsiteX3" fmla="*/ 2978176 w 2978176"/>
              <a:gd name="connsiteY3" fmla="*/ 2122995 h 2461046"/>
              <a:gd name="connsiteX0" fmla="*/ 1296 w 3077236"/>
              <a:gd name="connsiteY0" fmla="*/ 2479916 h 2602875"/>
              <a:gd name="connsiteX1" fmla="*/ 1955635 w 3077236"/>
              <a:gd name="connsiteY1" fmla="*/ 1471767 h 2602875"/>
              <a:gd name="connsiteX2" fmla="*/ 1498435 w 3077236"/>
              <a:gd name="connsiteY2" fmla="*/ 18887 h 2602875"/>
              <a:gd name="connsiteX3" fmla="*/ 3077236 w 3077236"/>
              <a:gd name="connsiteY3" fmla="*/ 2602875 h 2602875"/>
              <a:gd name="connsiteX0" fmla="*/ 1296 w 3138196"/>
              <a:gd name="connsiteY0" fmla="*/ 2484499 h 2756048"/>
              <a:gd name="connsiteX1" fmla="*/ 1955635 w 3138196"/>
              <a:gd name="connsiteY1" fmla="*/ 1476350 h 2756048"/>
              <a:gd name="connsiteX2" fmla="*/ 1498435 w 3138196"/>
              <a:gd name="connsiteY2" fmla="*/ 23470 h 2756048"/>
              <a:gd name="connsiteX3" fmla="*/ 3138196 w 3138196"/>
              <a:gd name="connsiteY3" fmla="*/ 2756048 h 2756048"/>
              <a:gd name="connsiteX0" fmla="*/ 1296 w 3138196"/>
              <a:gd name="connsiteY0" fmla="*/ 2484499 h 2756048"/>
              <a:gd name="connsiteX1" fmla="*/ 1955635 w 3138196"/>
              <a:gd name="connsiteY1" fmla="*/ 1476350 h 2756048"/>
              <a:gd name="connsiteX2" fmla="*/ 1498435 w 3138196"/>
              <a:gd name="connsiteY2" fmla="*/ 23470 h 2756048"/>
              <a:gd name="connsiteX3" fmla="*/ 3138196 w 3138196"/>
              <a:gd name="connsiteY3" fmla="*/ 2756048 h 2756048"/>
              <a:gd name="connsiteX0" fmla="*/ 1296 w 3138196"/>
              <a:gd name="connsiteY0" fmla="*/ 2471148 h 2742697"/>
              <a:gd name="connsiteX1" fmla="*/ 1955635 w 3138196"/>
              <a:gd name="connsiteY1" fmla="*/ 1462999 h 2742697"/>
              <a:gd name="connsiteX2" fmla="*/ 1498435 w 3138196"/>
              <a:gd name="connsiteY2" fmla="*/ 10119 h 2742697"/>
              <a:gd name="connsiteX3" fmla="*/ 3138196 w 3138196"/>
              <a:gd name="connsiteY3" fmla="*/ 2742697 h 2742697"/>
              <a:gd name="connsiteX0" fmla="*/ 1237 w 3223481"/>
              <a:gd name="connsiteY0" fmla="*/ 2916156 h 2916156"/>
              <a:gd name="connsiteX1" fmla="*/ 2040920 w 3223481"/>
              <a:gd name="connsiteY1" fmla="*/ 1462999 h 2916156"/>
              <a:gd name="connsiteX2" fmla="*/ 1583720 w 3223481"/>
              <a:gd name="connsiteY2" fmla="*/ 10119 h 2916156"/>
              <a:gd name="connsiteX3" fmla="*/ 3223481 w 3223481"/>
              <a:gd name="connsiteY3" fmla="*/ 2742697 h 2916156"/>
              <a:gd name="connsiteX0" fmla="*/ 4142 w 3226386"/>
              <a:gd name="connsiteY0" fmla="*/ 2916156 h 2916156"/>
              <a:gd name="connsiteX1" fmla="*/ 2043825 w 3226386"/>
              <a:gd name="connsiteY1" fmla="*/ 1462999 h 2916156"/>
              <a:gd name="connsiteX2" fmla="*/ 1586625 w 3226386"/>
              <a:gd name="connsiteY2" fmla="*/ 10119 h 2916156"/>
              <a:gd name="connsiteX3" fmla="*/ 3226386 w 3226386"/>
              <a:gd name="connsiteY3" fmla="*/ 2742697 h 2916156"/>
              <a:gd name="connsiteX0" fmla="*/ 28030 w 3250274"/>
              <a:gd name="connsiteY0" fmla="*/ 2916156 h 2916156"/>
              <a:gd name="connsiteX1" fmla="*/ 2067713 w 3250274"/>
              <a:gd name="connsiteY1" fmla="*/ 1462999 h 2916156"/>
              <a:gd name="connsiteX2" fmla="*/ 1610513 w 3250274"/>
              <a:gd name="connsiteY2" fmla="*/ 10119 h 2916156"/>
              <a:gd name="connsiteX3" fmla="*/ 3250274 w 3250274"/>
              <a:gd name="connsiteY3" fmla="*/ 2742697 h 2916156"/>
              <a:gd name="connsiteX0" fmla="*/ 28030 w 3275674"/>
              <a:gd name="connsiteY0" fmla="*/ 2929507 h 2929507"/>
              <a:gd name="connsiteX1" fmla="*/ 2067713 w 3275674"/>
              <a:gd name="connsiteY1" fmla="*/ 1476350 h 2929507"/>
              <a:gd name="connsiteX2" fmla="*/ 1610513 w 3275674"/>
              <a:gd name="connsiteY2" fmla="*/ 23470 h 2929507"/>
              <a:gd name="connsiteX3" fmla="*/ 3275674 w 3275674"/>
              <a:gd name="connsiteY3" fmla="*/ 2756048 h 2929507"/>
              <a:gd name="connsiteX0" fmla="*/ 28030 w 3275674"/>
              <a:gd name="connsiteY0" fmla="*/ 2918167 h 2918167"/>
              <a:gd name="connsiteX1" fmla="*/ 2067713 w 3275674"/>
              <a:gd name="connsiteY1" fmla="*/ 1465010 h 2918167"/>
              <a:gd name="connsiteX2" fmla="*/ 1610513 w 3275674"/>
              <a:gd name="connsiteY2" fmla="*/ 12130 h 2918167"/>
              <a:gd name="connsiteX3" fmla="*/ 3275674 w 3275674"/>
              <a:gd name="connsiteY3" fmla="*/ 2744708 h 2918167"/>
              <a:gd name="connsiteX0" fmla="*/ 28030 w 3275674"/>
              <a:gd name="connsiteY0" fmla="*/ 2934578 h 2934578"/>
              <a:gd name="connsiteX1" fmla="*/ 2067713 w 3275674"/>
              <a:gd name="connsiteY1" fmla="*/ 1481421 h 2934578"/>
              <a:gd name="connsiteX2" fmla="*/ 1610513 w 3275674"/>
              <a:gd name="connsiteY2" fmla="*/ 28541 h 2934578"/>
              <a:gd name="connsiteX3" fmla="*/ 3275674 w 3275674"/>
              <a:gd name="connsiteY3" fmla="*/ 2761119 h 2934578"/>
              <a:gd name="connsiteX0" fmla="*/ 28030 w 3275674"/>
              <a:gd name="connsiteY0" fmla="*/ 2943391 h 2943391"/>
              <a:gd name="connsiteX1" fmla="*/ 2067713 w 3275674"/>
              <a:gd name="connsiteY1" fmla="*/ 1490234 h 2943391"/>
              <a:gd name="connsiteX2" fmla="*/ 1610513 w 3275674"/>
              <a:gd name="connsiteY2" fmla="*/ 37354 h 2943391"/>
              <a:gd name="connsiteX3" fmla="*/ 3275674 w 3275674"/>
              <a:gd name="connsiteY3" fmla="*/ 2769932 h 2943391"/>
              <a:gd name="connsiteX0" fmla="*/ 28030 w 3275674"/>
              <a:gd name="connsiteY0" fmla="*/ 2993028 h 2993028"/>
              <a:gd name="connsiteX1" fmla="*/ 2067713 w 3275674"/>
              <a:gd name="connsiteY1" fmla="*/ 1539871 h 2993028"/>
              <a:gd name="connsiteX2" fmla="*/ 1580033 w 3275674"/>
              <a:gd name="connsiteY2" fmla="*/ 36191 h 2993028"/>
              <a:gd name="connsiteX3" fmla="*/ 3275674 w 3275674"/>
              <a:gd name="connsiteY3" fmla="*/ 2819569 h 2993028"/>
              <a:gd name="connsiteX0" fmla="*/ 28030 w 3275674"/>
              <a:gd name="connsiteY0" fmla="*/ 2987571 h 2987571"/>
              <a:gd name="connsiteX1" fmla="*/ 2067713 w 3275674"/>
              <a:gd name="connsiteY1" fmla="*/ 1534414 h 2987571"/>
              <a:gd name="connsiteX2" fmla="*/ 1580033 w 3275674"/>
              <a:gd name="connsiteY2" fmla="*/ 30734 h 2987571"/>
              <a:gd name="connsiteX3" fmla="*/ 3275674 w 3275674"/>
              <a:gd name="connsiteY3" fmla="*/ 2814112 h 2987571"/>
              <a:gd name="connsiteX0" fmla="*/ 28030 w 3306154"/>
              <a:gd name="connsiteY0" fmla="*/ 2979522 h 2979522"/>
              <a:gd name="connsiteX1" fmla="*/ 2067713 w 3306154"/>
              <a:gd name="connsiteY1" fmla="*/ 1526365 h 2979522"/>
              <a:gd name="connsiteX2" fmla="*/ 1580033 w 3306154"/>
              <a:gd name="connsiteY2" fmla="*/ 22685 h 2979522"/>
              <a:gd name="connsiteX3" fmla="*/ 3306154 w 3306154"/>
              <a:gd name="connsiteY3" fmla="*/ 2806063 h 2979522"/>
              <a:gd name="connsiteX0" fmla="*/ 28030 w 3306154"/>
              <a:gd name="connsiteY0" fmla="*/ 2979522 h 2979522"/>
              <a:gd name="connsiteX1" fmla="*/ 2067713 w 3306154"/>
              <a:gd name="connsiteY1" fmla="*/ 1526365 h 2979522"/>
              <a:gd name="connsiteX2" fmla="*/ 1580033 w 3306154"/>
              <a:gd name="connsiteY2" fmla="*/ 22685 h 2979522"/>
              <a:gd name="connsiteX3" fmla="*/ 3306154 w 3306154"/>
              <a:gd name="connsiteY3" fmla="*/ 2806063 h 2979522"/>
              <a:gd name="connsiteX0" fmla="*/ 28030 w 3306154"/>
              <a:gd name="connsiteY0" fmla="*/ 2965746 h 2965746"/>
              <a:gd name="connsiteX1" fmla="*/ 2067713 w 3306154"/>
              <a:gd name="connsiteY1" fmla="*/ 1512589 h 2965746"/>
              <a:gd name="connsiteX2" fmla="*/ 1580033 w 3306154"/>
              <a:gd name="connsiteY2" fmla="*/ 8909 h 2965746"/>
              <a:gd name="connsiteX3" fmla="*/ 3306154 w 3306154"/>
              <a:gd name="connsiteY3" fmla="*/ 2792287 h 2965746"/>
              <a:gd name="connsiteX0" fmla="*/ 28030 w 3306154"/>
              <a:gd name="connsiteY0" fmla="*/ 2970030 h 2970030"/>
              <a:gd name="connsiteX1" fmla="*/ 2067713 w 3306154"/>
              <a:gd name="connsiteY1" fmla="*/ 1516873 h 2970030"/>
              <a:gd name="connsiteX2" fmla="*/ 1580033 w 3306154"/>
              <a:gd name="connsiteY2" fmla="*/ 13193 h 2970030"/>
              <a:gd name="connsiteX3" fmla="*/ 3306154 w 3306154"/>
              <a:gd name="connsiteY3" fmla="*/ 2796571 h 2970030"/>
              <a:gd name="connsiteX0" fmla="*/ 28030 w 3306154"/>
              <a:gd name="connsiteY0" fmla="*/ 2963288 h 2963288"/>
              <a:gd name="connsiteX1" fmla="*/ 2067713 w 3306154"/>
              <a:gd name="connsiteY1" fmla="*/ 1510131 h 2963288"/>
              <a:gd name="connsiteX2" fmla="*/ 1580033 w 3306154"/>
              <a:gd name="connsiteY2" fmla="*/ 6451 h 2963288"/>
              <a:gd name="connsiteX3" fmla="*/ 3306154 w 3306154"/>
              <a:gd name="connsiteY3" fmla="*/ 2789829 h 2963288"/>
              <a:gd name="connsiteX0" fmla="*/ 28030 w 3306154"/>
              <a:gd name="connsiteY0" fmla="*/ 2963288 h 2963288"/>
              <a:gd name="connsiteX1" fmla="*/ 2067713 w 3306154"/>
              <a:gd name="connsiteY1" fmla="*/ 1510131 h 2963288"/>
              <a:gd name="connsiteX2" fmla="*/ 1544473 w 3306154"/>
              <a:gd name="connsiteY2" fmla="*/ 6451 h 2963288"/>
              <a:gd name="connsiteX3" fmla="*/ 3306154 w 3306154"/>
              <a:gd name="connsiteY3" fmla="*/ 2789829 h 2963288"/>
              <a:gd name="connsiteX0" fmla="*/ 1234850 w 1820574"/>
              <a:gd name="connsiteY0" fmla="*/ 3235167 h 3235167"/>
              <a:gd name="connsiteX1" fmla="*/ 582133 w 1820574"/>
              <a:gd name="connsiteY1" fmla="*/ 1511076 h 3235167"/>
              <a:gd name="connsiteX2" fmla="*/ 58893 w 1820574"/>
              <a:gd name="connsiteY2" fmla="*/ 7396 h 3235167"/>
              <a:gd name="connsiteX3" fmla="*/ 1820574 w 1820574"/>
              <a:gd name="connsiteY3" fmla="*/ 2790774 h 3235167"/>
              <a:gd name="connsiteX0" fmla="*/ 1182469 w 1768193"/>
              <a:gd name="connsiteY0" fmla="*/ 3227771 h 3227771"/>
              <a:gd name="connsiteX1" fmla="*/ 6512 w 1768193"/>
              <a:gd name="connsiteY1" fmla="*/ 0 h 3227771"/>
              <a:gd name="connsiteX2" fmla="*/ 1768193 w 1768193"/>
              <a:gd name="connsiteY2" fmla="*/ 2783378 h 3227771"/>
              <a:gd name="connsiteX0" fmla="*/ 29331 w 1276396"/>
              <a:gd name="connsiteY0" fmla="*/ 2067837 h 2067837"/>
              <a:gd name="connsiteX1" fmla="*/ 1249441 w 1276396"/>
              <a:gd name="connsiteY1" fmla="*/ 0 h 2067837"/>
              <a:gd name="connsiteX2" fmla="*/ 615055 w 1276396"/>
              <a:gd name="connsiteY2" fmla="*/ 1623444 h 2067837"/>
              <a:gd name="connsiteX0" fmla="*/ 378404 w 1616091"/>
              <a:gd name="connsiteY0" fmla="*/ 3146389 h 3146389"/>
              <a:gd name="connsiteX1" fmla="*/ 1598514 w 1616091"/>
              <a:gd name="connsiteY1" fmla="*/ 1078552 h 3146389"/>
              <a:gd name="connsiteX2" fmla="*/ 100528 w 1616091"/>
              <a:gd name="connsiteY2" fmla="*/ 754663 h 3146389"/>
              <a:gd name="connsiteX0" fmla="*/ 277876 w 1542456"/>
              <a:gd name="connsiteY0" fmla="*/ 2419953 h 2419953"/>
              <a:gd name="connsiteX1" fmla="*/ 1497986 w 1542456"/>
              <a:gd name="connsiteY1" fmla="*/ 352116 h 2419953"/>
              <a:gd name="connsiteX2" fmla="*/ 0 w 1542456"/>
              <a:gd name="connsiteY2" fmla="*/ 28227 h 2419953"/>
              <a:gd name="connsiteX0" fmla="*/ 277876 w 1542456"/>
              <a:gd name="connsiteY0" fmla="*/ 2419953 h 2419953"/>
              <a:gd name="connsiteX1" fmla="*/ 1497986 w 1542456"/>
              <a:gd name="connsiteY1" fmla="*/ 352116 h 2419953"/>
              <a:gd name="connsiteX2" fmla="*/ 0 w 1542456"/>
              <a:gd name="connsiteY2" fmla="*/ 28227 h 2419953"/>
              <a:gd name="connsiteX0" fmla="*/ 277876 w 1632591"/>
              <a:gd name="connsiteY0" fmla="*/ 2451614 h 2451614"/>
              <a:gd name="connsiteX1" fmla="*/ 1497986 w 1632591"/>
              <a:gd name="connsiteY1" fmla="*/ 383777 h 2451614"/>
              <a:gd name="connsiteX2" fmla="*/ 0 w 1632591"/>
              <a:gd name="connsiteY2" fmla="*/ 59888 h 2451614"/>
              <a:gd name="connsiteX0" fmla="*/ 277876 w 1472050"/>
              <a:gd name="connsiteY0" fmla="*/ 2432293 h 2432293"/>
              <a:gd name="connsiteX1" fmla="*/ 1320186 w 1472050"/>
              <a:gd name="connsiteY1" fmla="*/ 533790 h 2432293"/>
              <a:gd name="connsiteX2" fmla="*/ 0 w 1472050"/>
              <a:gd name="connsiteY2" fmla="*/ 40567 h 2432293"/>
              <a:gd name="connsiteX0" fmla="*/ 277876 w 1455729"/>
              <a:gd name="connsiteY0" fmla="*/ 2428271 h 2428271"/>
              <a:gd name="connsiteX1" fmla="*/ 1320186 w 1455729"/>
              <a:gd name="connsiteY1" fmla="*/ 529768 h 2428271"/>
              <a:gd name="connsiteX2" fmla="*/ 0 w 1455729"/>
              <a:gd name="connsiteY2" fmla="*/ 36545 h 2428271"/>
              <a:gd name="connsiteX0" fmla="*/ 277876 w 1478644"/>
              <a:gd name="connsiteY0" fmla="*/ 2425811 h 2425811"/>
              <a:gd name="connsiteX1" fmla="*/ 1320186 w 1478644"/>
              <a:gd name="connsiteY1" fmla="*/ 527308 h 2425811"/>
              <a:gd name="connsiteX2" fmla="*/ 0 w 1478644"/>
              <a:gd name="connsiteY2" fmla="*/ 34085 h 2425811"/>
              <a:gd name="connsiteX0" fmla="*/ 218610 w 1261659"/>
              <a:gd name="connsiteY0" fmla="*/ 2395408 h 2395408"/>
              <a:gd name="connsiteX1" fmla="*/ 1260920 w 1261659"/>
              <a:gd name="connsiteY1" fmla="*/ 496905 h 2395408"/>
              <a:gd name="connsiteX2" fmla="*/ 0 w 1261659"/>
              <a:gd name="connsiteY2" fmla="*/ 54482 h 2395408"/>
              <a:gd name="connsiteX0" fmla="*/ 218610 w 1261659"/>
              <a:gd name="connsiteY0" fmla="*/ 2387916 h 2387916"/>
              <a:gd name="connsiteX1" fmla="*/ 1260920 w 1261659"/>
              <a:gd name="connsiteY1" fmla="*/ 489413 h 2387916"/>
              <a:gd name="connsiteX2" fmla="*/ 0 w 1261659"/>
              <a:gd name="connsiteY2" fmla="*/ 55457 h 2387916"/>
              <a:gd name="connsiteX0" fmla="*/ 218610 w 1268268"/>
              <a:gd name="connsiteY0" fmla="*/ 2332459 h 2332459"/>
              <a:gd name="connsiteX1" fmla="*/ 1260920 w 1268268"/>
              <a:gd name="connsiteY1" fmla="*/ 433956 h 2332459"/>
              <a:gd name="connsiteX2" fmla="*/ 0 w 1268268"/>
              <a:gd name="connsiteY2" fmla="*/ 0 h 2332459"/>
              <a:gd name="connsiteX0" fmla="*/ 218610 w 1503078"/>
              <a:gd name="connsiteY0" fmla="*/ 2332459 h 2332459"/>
              <a:gd name="connsiteX1" fmla="*/ 1260920 w 1503078"/>
              <a:gd name="connsiteY1" fmla="*/ 433956 h 2332459"/>
              <a:gd name="connsiteX2" fmla="*/ 0 w 1503078"/>
              <a:gd name="connsiteY2" fmla="*/ 0 h 2332459"/>
              <a:gd name="connsiteX0" fmla="*/ 218610 w 1477769"/>
              <a:gd name="connsiteY0" fmla="*/ 2332459 h 2332459"/>
              <a:gd name="connsiteX1" fmla="*/ 1260920 w 1477769"/>
              <a:gd name="connsiteY1" fmla="*/ 433956 h 2332459"/>
              <a:gd name="connsiteX2" fmla="*/ 0 w 1477769"/>
              <a:gd name="connsiteY2" fmla="*/ 0 h 2332459"/>
              <a:gd name="connsiteX0" fmla="*/ 218610 w 1275798"/>
              <a:gd name="connsiteY0" fmla="*/ 2332459 h 2332459"/>
              <a:gd name="connsiteX1" fmla="*/ 662682 w 1275798"/>
              <a:gd name="connsiteY1" fmla="*/ 944147 h 2332459"/>
              <a:gd name="connsiteX2" fmla="*/ 1260920 w 1275798"/>
              <a:gd name="connsiteY2" fmla="*/ 433956 h 2332459"/>
              <a:gd name="connsiteX3" fmla="*/ 0 w 1275798"/>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38273"/>
              <a:gd name="connsiteY0" fmla="*/ 2332459 h 2332459"/>
              <a:gd name="connsiteX1" fmla="*/ 662682 w 1438273"/>
              <a:gd name="connsiteY1" fmla="*/ 944147 h 2332459"/>
              <a:gd name="connsiteX2" fmla="*/ 1260920 w 1438273"/>
              <a:gd name="connsiteY2" fmla="*/ 433956 h 2332459"/>
              <a:gd name="connsiteX3" fmla="*/ 0 w 1438273"/>
              <a:gd name="connsiteY3" fmla="*/ 0 h 2332459"/>
              <a:gd name="connsiteX0" fmla="*/ 218610 w 1471085"/>
              <a:gd name="connsiteY0" fmla="*/ 2332459 h 2332459"/>
              <a:gd name="connsiteX1" fmla="*/ 662682 w 1471085"/>
              <a:gd name="connsiteY1" fmla="*/ 944147 h 2332459"/>
              <a:gd name="connsiteX2" fmla="*/ 1302830 w 1471085"/>
              <a:gd name="connsiteY2" fmla="*/ 430146 h 2332459"/>
              <a:gd name="connsiteX3" fmla="*/ 0 w 1471085"/>
              <a:gd name="connsiteY3" fmla="*/ 0 h 2332459"/>
              <a:gd name="connsiteX0" fmla="*/ 218610 w 1471085"/>
              <a:gd name="connsiteY0" fmla="*/ 2332459 h 2332459"/>
              <a:gd name="connsiteX1" fmla="*/ 662682 w 1471085"/>
              <a:gd name="connsiteY1" fmla="*/ 944147 h 2332459"/>
              <a:gd name="connsiteX2" fmla="*/ 1302830 w 1471085"/>
              <a:gd name="connsiteY2" fmla="*/ 430146 h 2332459"/>
              <a:gd name="connsiteX3" fmla="*/ 0 w 1471085"/>
              <a:gd name="connsiteY3" fmla="*/ 0 h 2332459"/>
              <a:gd name="connsiteX0" fmla="*/ 218610 w 1471085"/>
              <a:gd name="connsiteY0" fmla="*/ 2332459 h 2332459"/>
              <a:gd name="connsiteX1" fmla="*/ 662682 w 1471085"/>
              <a:gd name="connsiteY1" fmla="*/ 944147 h 2332459"/>
              <a:gd name="connsiteX2" fmla="*/ 1302830 w 1471085"/>
              <a:gd name="connsiteY2" fmla="*/ 430146 h 2332459"/>
              <a:gd name="connsiteX3" fmla="*/ 0 w 1471085"/>
              <a:gd name="connsiteY3" fmla="*/ 0 h 2332459"/>
              <a:gd name="connsiteX0" fmla="*/ 218610 w 1471085"/>
              <a:gd name="connsiteY0" fmla="*/ 2332459 h 2332459"/>
              <a:gd name="connsiteX1" fmla="*/ 662682 w 1471085"/>
              <a:gd name="connsiteY1" fmla="*/ 944147 h 2332459"/>
              <a:gd name="connsiteX2" fmla="*/ 1302830 w 1471085"/>
              <a:gd name="connsiteY2" fmla="*/ 430146 h 2332459"/>
              <a:gd name="connsiteX3" fmla="*/ 0 w 1471085"/>
              <a:gd name="connsiteY3" fmla="*/ 0 h 2332459"/>
            </a:gdLst>
            <a:ahLst/>
            <a:cxnLst>
              <a:cxn ang="0">
                <a:pos x="connsiteX0" y="connsiteY0"/>
              </a:cxn>
              <a:cxn ang="0">
                <a:pos x="connsiteX1" y="connsiteY1"/>
              </a:cxn>
              <a:cxn ang="0">
                <a:pos x="connsiteX2" y="connsiteY2"/>
              </a:cxn>
              <a:cxn ang="0">
                <a:pos x="connsiteX3" y="connsiteY3"/>
              </a:cxn>
            </a:cxnLst>
            <a:rect l="l" t="t" r="r" b="b"/>
            <a:pathLst>
              <a:path w="1471085" h="2332459">
                <a:moveTo>
                  <a:pt x="218610" y="2332459"/>
                </a:moveTo>
                <a:cubicBezTo>
                  <a:pt x="103392" y="1631809"/>
                  <a:pt x="424829" y="1158329"/>
                  <a:pt x="662682" y="944147"/>
                </a:cubicBezTo>
                <a:cubicBezTo>
                  <a:pt x="900535" y="729965"/>
                  <a:pt x="952267" y="697994"/>
                  <a:pt x="1302830" y="430146"/>
                </a:cubicBezTo>
                <a:cubicBezTo>
                  <a:pt x="1653393" y="162298"/>
                  <a:pt x="1560907" y="24324"/>
                  <a:pt x="0" y="0"/>
                </a:cubicBezTo>
              </a:path>
            </a:pathLst>
          </a:custGeom>
          <a:noFill/>
          <a:ln w="28575">
            <a:solidFill>
              <a:srgbClr val="ED6D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rot="1811943">
            <a:off x="2736418" y="3683140"/>
            <a:ext cx="1165704" cy="276999"/>
          </a:xfrm>
          <a:prstGeom prst="rect">
            <a:avLst/>
          </a:prstGeom>
          <a:noFill/>
        </p:spPr>
        <p:txBody>
          <a:bodyPr wrap="none" rtlCol="0">
            <a:spAutoFit/>
          </a:bodyPr>
          <a:lstStyle/>
          <a:p>
            <a:pPr algn="ctr" fontAlgn="ctr"/>
            <a:r>
              <a:rPr lang="en-US" sz="1200" dirty="0" smtClean="0">
                <a:solidFill>
                  <a:srgbClr val="56C4D2"/>
                </a:solidFill>
                <a:latin typeface="Huawei Sans" panose="020C0503030203020204" pitchFamily="34" charset="0"/>
              </a:rPr>
              <a:t>VXLAN tunnel</a:t>
            </a:r>
            <a:endPar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2" name="图片 14" descr="日志告警服务器-蓝.png"/>
          <p:cNvPicPr>
            <a:picLocks noChangeAspect="1"/>
          </p:cNvPicPr>
          <p:nvPr/>
        </p:nvPicPr>
        <p:blipFill>
          <a:blip r:embed="rId10" cstate="print"/>
          <a:stretch>
            <a:fillRect/>
          </a:stretch>
        </p:blipFill>
        <p:spPr bwMode="gray">
          <a:xfrm>
            <a:off x="1279387" y="5434453"/>
            <a:ext cx="490552" cy="306312"/>
          </a:xfrm>
          <a:prstGeom prst="rect">
            <a:avLst/>
          </a:prstGeom>
        </p:spPr>
      </p:pic>
      <p:pic>
        <p:nvPicPr>
          <p:cNvPr id="53" name="图片 14" descr="日志告警服务器-蓝.png"/>
          <p:cNvPicPr>
            <a:picLocks noChangeAspect="1"/>
          </p:cNvPicPr>
          <p:nvPr/>
        </p:nvPicPr>
        <p:blipFill>
          <a:blip r:embed="rId10" cstate="print"/>
          <a:stretch>
            <a:fillRect/>
          </a:stretch>
        </p:blipFill>
        <p:spPr bwMode="gray">
          <a:xfrm>
            <a:off x="3229007" y="5434453"/>
            <a:ext cx="490552" cy="306312"/>
          </a:xfrm>
          <a:prstGeom prst="rect">
            <a:avLst/>
          </a:prstGeom>
        </p:spPr>
      </p:pic>
      <p:sp>
        <p:nvSpPr>
          <p:cNvPr id="55" name="椭圆 54"/>
          <p:cNvSpPr>
            <a:spLocks noChangeAspect="1"/>
          </p:cNvSpPr>
          <p:nvPr/>
        </p:nvSpPr>
        <p:spPr bwMode="gray">
          <a:xfrm>
            <a:off x="9182501" y="5490600"/>
            <a:ext cx="108000" cy="108000"/>
          </a:xfrm>
          <a:prstGeom prst="ellipse">
            <a:avLst/>
          </a:prstGeom>
          <a:solidFill>
            <a:srgbClr val="FCC800"/>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6843233" y="5404735"/>
            <a:ext cx="1623352" cy="279730"/>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Authentication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57" name="文本框 56"/>
          <p:cNvSpPr txBox="1"/>
          <p:nvPr/>
        </p:nvSpPr>
        <p:spPr bwMode="gray">
          <a:xfrm>
            <a:off x="9251555" y="5400857"/>
            <a:ext cx="1942292" cy="287487"/>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Policy enforcement point</a:t>
            </a:r>
            <a:endParaRPr lang="en-US" altLang="zh-CN" sz="1200" dirty="0">
              <a:solidFill>
                <a:srgbClr val="000000"/>
              </a:solidFill>
              <a:latin typeface="Huawei Sans" panose="020C0503030203020204" pitchFamily="34" charset="0"/>
              <a:ea typeface="微软雅黑" panose="020B0503020204020204" pitchFamily="34" charset="-122"/>
            </a:endParaRPr>
          </a:p>
        </p:txBody>
      </p:sp>
      <p:cxnSp>
        <p:nvCxnSpPr>
          <p:cNvPr id="58" name="直接箭头连接符 57"/>
          <p:cNvCxnSpPr/>
          <p:nvPr/>
        </p:nvCxnSpPr>
        <p:spPr bwMode="gray">
          <a:xfrm flipH="1">
            <a:off x="8908852" y="5937952"/>
            <a:ext cx="294640" cy="0"/>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59" name="文本框 58"/>
          <p:cNvSpPr txBox="1"/>
          <p:nvPr/>
        </p:nvSpPr>
        <p:spPr bwMode="gray">
          <a:xfrm>
            <a:off x="9251555" y="5732831"/>
            <a:ext cx="2006865" cy="420365"/>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spcBef>
                <a:spcPct val="0"/>
              </a:spcBef>
              <a:spcAft>
                <a:spcPct val="0"/>
              </a:spcAft>
            </a:pPr>
            <a:r>
              <a:rPr lang="en-US" sz="1200" dirty="0" smtClean="0">
                <a:solidFill>
                  <a:srgbClr val="000000"/>
                </a:solidFill>
                <a:latin typeface="Huawei Sans" panose="020C0503030203020204" pitchFamily="34" charset="0"/>
              </a:rPr>
              <a:t>Security group and policy control matrix delivery</a:t>
            </a:r>
            <a:endParaRPr lang="en-US" altLang="zh-CN" sz="1200" dirty="0">
              <a:solidFill>
                <a:srgbClr val="000000"/>
              </a:solidFill>
              <a:latin typeface="Huawei Sans" panose="020C0503030203020204" pitchFamily="34" charset="0"/>
              <a:ea typeface="微软雅黑" panose="020B0503020204020204" pitchFamily="34" charset="-122"/>
            </a:endParaRPr>
          </a:p>
        </p:txBody>
      </p:sp>
      <p:sp>
        <p:nvSpPr>
          <p:cNvPr id="61" name="文本框 60"/>
          <p:cNvSpPr txBox="1"/>
          <p:nvPr/>
        </p:nvSpPr>
        <p:spPr bwMode="gray">
          <a:xfrm>
            <a:off x="6823711" y="5753384"/>
            <a:ext cx="1956816" cy="379259"/>
          </a:xfrm>
          <a:prstGeom prst="rect">
            <a:avLst/>
          </a:prstGeom>
          <a:noFill/>
          <a:ln>
            <a:noFill/>
          </a:ln>
          <a:effectLst/>
          <a:scene3d>
            <a:camera prst="orthographicFront">
              <a:rot lat="0" lon="0" rev="0"/>
            </a:camera>
            <a:lightRig rig="threePt" dir="t"/>
          </a:scene3d>
        </p:spPr>
        <p:style>
          <a:lnRef idx="1">
            <a:schemeClr val="accent3"/>
          </a:lnRef>
          <a:fillRef idx="2">
            <a:schemeClr val="accent3"/>
          </a:fillRef>
          <a:effectRef idx="1">
            <a:schemeClr val="accent3"/>
          </a:effectRef>
          <a:fontRef idx="minor">
            <a:schemeClr val="dk1"/>
          </a:fontRef>
        </p:style>
        <p:txBody>
          <a:bodyPr wrap="square" rtlCol="0" anchor="ctr" anchorCtr="0">
            <a:noAutofit/>
          </a:bodyPr>
          <a:lstStyle/>
          <a:p>
            <a:pPr fontAlgn="ct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ynchronize IP-security group entries</a:t>
            </a:r>
            <a:endParaRPr lang="en-US" altLang="zh-CN" sz="1200" dirty="0">
              <a:solidFill>
                <a:prstClr val="black"/>
              </a:solidFill>
              <a:latin typeface="Huawei Sans" panose="020C0503030203020204" pitchFamily="34" charset="0"/>
            </a:endParaRPr>
          </a:p>
        </p:txBody>
      </p:sp>
      <p:sp>
        <p:nvSpPr>
          <p:cNvPr id="63" name="文本框 62"/>
          <p:cNvSpPr txBox="1"/>
          <p:nvPr/>
        </p:nvSpPr>
        <p:spPr bwMode="gray">
          <a:xfrm>
            <a:off x="2432234" y="2669906"/>
            <a:ext cx="52129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Core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1123790" y="2809091"/>
            <a:ext cx="1593052" cy="646331"/>
          </a:xfrm>
          <a:prstGeom prst="rect">
            <a:avLst/>
          </a:prstGeom>
          <a:noFill/>
        </p:spPr>
        <p:txBody>
          <a:bodyPr wrap="square" rtlCol="0">
            <a:noAutofit/>
          </a:bodyPr>
          <a:lstStyle>
            <a:defPPr>
              <a:defRPr lang="en-US"/>
            </a:defPPr>
            <a:lvl1pPr fontAlgn="ctr">
              <a:defRPr sz="1200">
                <a:solidFill>
                  <a:srgbClr val="ED6D00"/>
                </a:solidFill>
                <a:latin typeface="Huawei Sans" panose="020C0503030203020204" pitchFamily="34" charset="0"/>
              </a:defRPr>
            </a:lvl1pPr>
          </a:lstStyle>
          <a:p>
            <a:pPr algn="r"/>
            <a:r>
              <a:rPr lang="en-US" dirty="0"/>
              <a:t>Device enabled with IP-security group</a:t>
            </a:r>
          </a:p>
          <a:p>
            <a:pPr algn="r"/>
            <a:r>
              <a:rPr lang="en-US" dirty="0"/>
              <a:t>entry subscription</a:t>
            </a:r>
            <a:endParaRPr lang="en-US" altLang="zh-CN" dirty="0">
              <a:sym typeface="Huawei Sans" panose="020C0503030203020204" pitchFamily="34" charset="0"/>
            </a:endParaRPr>
          </a:p>
        </p:txBody>
      </p:sp>
      <p:sp>
        <p:nvSpPr>
          <p:cNvPr id="65" name="椭圆 64"/>
          <p:cNvSpPr>
            <a:spLocks noChangeAspect="1"/>
          </p:cNvSpPr>
          <p:nvPr/>
        </p:nvSpPr>
        <p:spPr bwMode="gray">
          <a:xfrm>
            <a:off x="6744886" y="5490600"/>
            <a:ext cx="108000" cy="108000"/>
          </a:xfrm>
          <a:prstGeom prst="ellipse">
            <a:avLst/>
          </a:prstGeom>
          <a:solidFill>
            <a:srgbClr val="C7000B"/>
          </a:solidFill>
          <a:ln w="19050">
            <a:noFill/>
            <a:prstDash val="dash"/>
            <a:tailEnd type="arrow"/>
          </a:ln>
          <a:effectLst/>
          <a:extLst/>
        </p:spPr>
        <p:txBody>
          <a:bodyPr wrap="square" rtlCol="0" anchor="ctr">
            <a:noAutofit/>
          </a:bodyPr>
          <a:lstStyle/>
          <a:p>
            <a:pPr algn="ctr" fontAlgn="ctr">
              <a:spcBef>
                <a:spcPct val="0"/>
              </a:spcBef>
              <a:spcAft>
                <a:spcPct val="0"/>
              </a:spcAft>
            </a:pPr>
            <a:endParaRPr lang="en-US"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p:cNvCxnSpPr/>
          <p:nvPr/>
        </p:nvCxnSpPr>
        <p:spPr bwMode="gray">
          <a:xfrm flipH="1">
            <a:off x="6504246" y="5943014"/>
            <a:ext cx="294640" cy="0"/>
          </a:xfrm>
          <a:prstGeom prst="straightConnector1">
            <a:avLst/>
          </a:prstGeom>
          <a:noFill/>
          <a:ln w="19050">
            <a:solidFill>
              <a:schemeClr val="bg1">
                <a:lumMod val="50000"/>
              </a:schemeClr>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5654062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Terminal Identification Method Design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287550"/>
          </a:xfrm>
        </p:spPr>
        <p:txBody>
          <a:bodyPr/>
          <a:lstStyle/>
          <a:p>
            <a:pPr algn="l"/>
            <a:r>
              <a:rPr lang="en-US" sz="1400" dirty="0" err="1" smtClean="0"/>
              <a:t>iMaster</a:t>
            </a:r>
            <a:r>
              <a:rPr lang="en-US" sz="1400" dirty="0" smtClean="0"/>
              <a:t> NCE-Campus allows you to view brief information about terminals on the entire campus network, such as terminal types and operating systems, thereby enabling multi-dimensional refined management of terminals. For dumb terminals such as IP phones, printers, and IP cameras on the campus network, automatic access based on terminal identification results can be implemented, thus reducing the configuration workload of administrators.</a:t>
            </a:r>
            <a:endParaRPr lang="en-US" altLang="zh-CN" sz="1400" dirty="0"/>
          </a:p>
        </p:txBody>
      </p:sp>
      <p:sp>
        <p:nvSpPr>
          <p:cNvPr id="5" name="圆角矩形 75"/>
          <p:cNvSpPr/>
          <p:nvPr/>
        </p:nvSpPr>
        <p:spPr bwMode="gray">
          <a:xfrm>
            <a:off x="502268" y="2749441"/>
            <a:ext cx="2974358" cy="3437888"/>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spcAft>
                <a:spcPts val="600"/>
              </a:spcAft>
            </a:pPr>
            <a:r>
              <a:rPr lang="en-US" sz="1200" dirty="0" smtClean="0">
                <a:solidFill>
                  <a:schemeClr val="tx1"/>
                </a:solidFill>
                <a:latin typeface="Huawei Sans" panose="020C0503030203020204" pitchFamily="34" charset="0"/>
              </a:rPr>
              <a:t>To view terminal types and perform network management based on the terminal type through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a network administrator needs to perform the following operations: </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Collect the types of terminals on the network, such as PCs, mobile phones, printers, IP cameras, and access control devices. </a:t>
            </a: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Determine whether Portal authentication is deployed on the network.</a:t>
            </a:r>
          </a:p>
          <a:p>
            <a:pPr marL="180975" indent="-180975"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Check whether the IP addresses of terminals are DHCP-assigned or statically configured.</a:t>
            </a:r>
            <a:endParaRPr lang="en-US" sz="1200" dirty="0">
              <a:solidFill>
                <a:schemeClr val="tx1"/>
              </a:solidFill>
              <a:latin typeface="Huawei Sans" panose="020C0503030203020204" pitchFamily="34" charset="0"/>
            </a:endParaRPr>
          </a:p>
        </p:txBody>
      </p:sp>
      <p:sp>
        <p:nvSpPr>
          <p:cNvPr id="7" name="圆角矩形 75"/>
          <p:cNvSpPr/>
          <p:nvPr/>
        </p:nvSpPr>
        <p:spPr bwMode="gray">
          <a:xfrm>
            <a:off x="502268" y="2340064"/>
            <a:ext cx="2974358"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 analysis</a:t>
            </a:r>
            <a:endParaRPr lang="en-US" sz="1600" dirty="0">
              <a:solidFill>
                <a:srgbClr val="30B5C5"/>
              </a:solidFill>
              <a:latin typeface="Huawei Sans" panose="020C0503030203020204" pitchFamily="34" charset="0"/>
            </a:endParaRPr>
          </a:p>
        </p:txBody>
      </p:sp>
      <p:graphicFrame>
        <p:nvGraphicFramePr>
          <p:cNvPr id="4" name="表格 3"/>
          <p:cNvGraphicFramePr>
            <a:graphicFrameLocks noGrp="1"/>
          </p:cNvGraphicFramePr>
          <p:nvPr>
            <p:extLst/>
          </p:nvPr>
        </p:nvGraphicFramePr>
        <p:xfrm>
          <a:off x="3609977" y="3325977"/>
          <a:ext cx="8139110" cy="2861352"/>
        </p:xfrm>
        <a:graphic>
          <a:graphicData uri="http://schemas.openxmlformats.org/drawingml/2006/table">
            <a:tbl>
              <a:tblPr firstRow="1" firstCol="1" lastRow="1" lastCol="1" bandRow="1" bandCol="1">
                <a:tableStyleId>{5940675A-B579-460E-94D1-54222C63F5DA}</a:tableStyleId>
              </a:tblPr>
              <a:tblGrid>
                <a:gridCol w="1825489"/>
                <a:gridCol w="3449293"/>
                <a:gridCol w="2864328"/>
              </a:tblGrid>
              <a:tr h="263232">
                <a:tc>
                  <a:txBody>
                    <a:bodyPr/>
                    <a:lstStyle/>
                    <a:p>
                      <a:pPr fontAlgn="ctr">
                        <a:lnSpc>
                          <a:spcPct val="100000"/>
                        </a:lnSpc>
                        <a:spcBef>
                          <a:spcPts val="0"/>
                        </a:spcBef>
                        <a:spcAft>
                          <a:spcPts val="0"/>
                        </a:spcAft>
                      </a:pPr>
                      <a:r>
                        <a:rPr lang="en-US" sz="1200" b="1" dirty="0" smtClean="0">
                          <a:latin typeface="Huawei Sans" panose="020C0503030203020204" pitchFamily="34" charset="0"/>
                        </a:rPr>
                        <a:t>Identification Method</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Identifiable Terminal Type</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Application Scenario</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52106">
                <a:tc>
                  <a:txBody>
                    <a:bodyPr/>
                    <a:lstStyle/>
                    <a:p>
                      <a:pPr fontAlgn="ctr">
                        <a:lnSpc>
                          <a:spcPct val="100000"/>
                        </a:lnSpc>
                        <a:spcBef>
                          <a:spcPts val="0"/>
                        </a:spcBef>
                        <a:spcAft>
                          <a:spcPts val="0"/>
                        </a:spcAft>
                      </a:pPr>
                      <a:r>
                        <a:rPr lang="en-US" sz="1200" dirty="0" smtClean="0">
                          <a:latin typeface="Huawei Sans" panose="020C0503030203020204" pitchFamily="34" charset="0"/>
                        </a:rPr>
                        <a:t>MAC OUI</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All IP terminals (identifying only the device manufacturer)</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52106">
                <a:tc>
                  <a:txBody>
                    <a:bodyPr/>
                    <a:lstStyle/>
                    <a:p>
                      <a:pPr fontAlgn="ctr">
                        <a:lnSpc>
                          <a:spcPct val="100000"/>
                        </a:lnSpc>
                        <a:spcBef>
                          <a:spcPts val="0"/>
                        </a:spcBef>
                        <a:spcAft>
                          <a:spcPts val="0"/>
                        </a:spcAft>
                      </a:pPr>
                      <a:r>
                        <a:rPr lang="en-US" sz="1200" dirty="0" smtClean="0">
                          <a:latin typeface="Huawei Sans" panose="020C0503030203020204" pitchFamily="34" charset="0"/>
                        </a:rPr>
                        <a:t>HTTP User-Agent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Mobile phones, tablets, PCs, workstations, smart audio and video terminals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Only scenarios where Portal authentication is used for terminals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52106">
                <a:tc>
                  <a:txBody>
                    <a:bodyPr/>
                    <a:lstStyle/>
                    <a:p>
                      <a:pPr fontAlgn="ctr">
                        <a:lnSpc>
                          <a:spcPct val="100000"/>
                        </a:lnSpc>
                        <a:spcBef>
                          <a:spcPts val="0"/>
                        </a:spcBef>
                        <a:spcAft>
                          <a:spcPts val="0"/>
                        </a:spcAft>
                      </a:pPr>
                      <a:r>
                        <a:rPr lang="en-US" sz="1200" dirty="0" smtClean="0">
                          <a:latin typeface="Huawei Sans" panose="020C0503030203020204" pitchFamily="34" charset="0"/>
                        </a:rPr>
                        <a:t>DHCP Option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Mobile phones, tablets, PCs, workstations, IP cameras, IP phones, printers,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Only scenarios where IP addresses of terminals are dynamically assigned</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63232">
                <a:tc>
                  <a:txBody>
                    <a:bodyPr/>
                    <a:lstStyle/>
                    <a:p>
                      <a:pPr fontAlgn="ctr">
                        <a:lnSpc>
                          <a:spcPct val="100000"/>
                        </a:lnSpc>
                        <a:spcBef>
                          <a:spcPts val="0"/>
                        </a:spcBef>
                        <a:spcAft>
                          <a:spcPts val="0"/>
                        </a:spcAft>
                      </a:pPr>
                      <a:r>
                        <a:rPr lang="en-US" sz="1200" dirty="0" smtClean="0">
                          <a:latin typeface="Huawei Sans" panose="020C0503030203020204" pitchFamily="34" charset="0"/>
                        </a:rPr>
                        <a:t>LLDP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IP phones, IP cameras, network devices,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63232">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Printers, IP cameras,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General scenarios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63232">
                <a:tc>
                  <a:txBody>
                    <a:bodyPr/>
                    <a:lstStyle/>
                    <a:p>
                      <a:pPr fontAlgn="ctr">
                        <a:lnSpc>
                          <a:spcPct val="100000"/>
                        </a:lnSpc>
                        <a:spcBef>
                          <a:spcPts val="0"/>
                        </a:spcBef>
                        <a:spcAft>
                          <a:spcPts val="0"/>
                        </a:spcAft>
                      </a:pPr>
                      <a:r>
                        <a:rPr lang="en-US" sz="1200" dirty="0" smtClean="0">
                          <a:latin typeface="Huawei Sans" panose="020C0503030203020204" pitchFamily="34" charset="0"/>
                        </a:rPr>
                        <a:t>SNMP Query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Network devices, printers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On-premises scenario</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52106">
                <a:tc>
                  <a:txBody>
                    <a:bodyPr/>
                    <a:lstStyle/>
                    <a:p>
                      <a:pPr fontAlgn="ctr">
                        <a:lnSpc>
                          <a:spcPct val="100000"/>
                        </a:lnSpc>
                        <a:spcBef>
                          <a:spcPts val="0"/>
                        </a:spcBef>
                        <a:spcAft>
                          <a:spcPts val="0"/>
                        </a:spcAft>
                      </a:pPr>
                      <a:r>
                        <a:rPr lang="en-US" sz="1200" dirty="0" err="1" smtClean="0">
                          <a:latin typeface="Huawei Sans" panose="020C0503030203020204" pitchFamily="34" charset="0"/>
                        </a:rPr>
                        <a:t>Nmap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PCs, workstations, printers, phones, IP cameras, etc.</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On-premises scenario</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8" name="圆角矩形 75"/>
          <p:cNvSpPr/>
          <p:nvPr/>
        </p:nvSpPr>
        <p:spPr bwMode="gray">
          <a:xfrm>
            <a:off x="3609977" y="2340064"/>
            <a:ext cx="8139112"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Traverse items in the following table one by one</a:t>
            </a:r>
            <a:endParaRPr lang="en-US" sz="1600" dirty="0">
              <a:solidFill>
                <a:srgbClr val="30B5C5"/>
              </a:solidFill>
              <a:latin typeface="Huawei Sans" panose="020C0503030203020204" pitchFamily="34" charset="0"/>
            </a:endParaRPr>
          </a:p>
        </p:txBody>
      </p:sp>
      <p:sp>
        <p:nvSpPr>
          <p:cNvPr id="9" name="圆角矩形 75"/>
          <p:cNvSpPr/>
          <p:nvPr/>
        </p:nvSpPr>
        <p:spPr bwMode="gray">
          <a:xfrm>
            <a:off x="3609975" y="2749441"/>
            <a:ext cx="8139113" cy="527159"/>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0" bIns="72000" rtlCol="0" anchor="t" anchorCtr="0"/>
          <a:lstStyle/>
          <a:p>
            <a:pPr fontAlgn="ctr">
              <a:spcAft>
                <a:spcPts val="600"/>
              </a:spcAft>
            </a:pPr>
            <a:r>
              <a:rPr lang="en-US" sz="1200" dirty="0" smtClean="0">
                <a:solidFill>
                  <a:schemeClr val="tx1"/>
                </a:solidFill>
                <a:latin typeface="Huawei Sans" panose="020C0503030203020204" pitchFamily="34" charset="0"/>
              </a:rPr>
              <a:t>Based on the collected information, traverse the items listed in the following table one by one and select the required terminal identification methods. (All the identification methods that meet requirements must be enabled.) </a:t>
            </a:r>
            <a:endParaRPr lang="en-US" sz="1200" dirty="0">
              <a:solidFill>
                <a:schemeClr val="tx1"/>
              </a:solidFill>
              <a:latin typeface="Huawei Sans" panose="020C0503030203020204" pitchFamily="34" charset="0"/>
            </a:endParaRPr>
          </a:p>
        </p:txBody>
      </p:sp>
      <p:sp>
        <p:nvSpPr>
          <p:cNvPr id="12" name="Oval 4"/>
          <p:cNvSpPr>
            <a:spLocks noChangeAspect="1"/>
          </p:cNvSpPr>
          <p:nvPr/>
        </p:nvSpPr>
        <p:spPr bwMode="gray">
          <a:xfrm>
            <a:off x="731721" y="2394064"/>
            <a:ext cx="252000" cy="252000"/>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Oval 4"/>
          <p:cNvSpPr>
            <a:spLocks noChangeAspect="1"/>
          </p:cNvSpPr>
          <p:nvPr/>
        </p:nvSpPr>
        <p:spPr bwMode="gray">
          <a:xfrm>
            <a:off x="3841786" y="2394064"/>
            <a:ext cx="252000" cy="252000"/>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五边形 14"/>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16" name="燕尾形 15"/>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8445759" y="98481"/>
            <a:ext cx="142199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9784080" y="98481"/>
            <a:ext cx="196500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4681047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Terminal Identification Method Design (2)</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4533900"/>
            <a:ext cx="11293476" cy="1393656"/>
          </a:xfrm>
        </p:spPr>
        <p:txBody>
          <a:bodyPr/>
          <a:lstStyle/>
          <a:p>
            <a:pPr algn="l"/>
            <a:r>
              <a:rPr lang="en-US" sz="1400" dirty="0" smtClean="0"/>
              <a:t>If the network administrator cannot determine the terminal identification method to be used, the following passive fingerprint-based identification methods are recommended: MAC OUI, HTTP User-Agent, DHCP Option, LLDP, and </a:t>
            </a:r>
            <a:r>
              <a:rPr lang="en-US" sz="1400" dirty="0" err="1" smtClean="0"/>
              <a:t>mDNS</a:t>
            </a:r>
            <a:r>
              <a:rPr lang="en-US" sz="1400" dirty="0" smtClean="0"/>
              <a:t>. </a:t>
            </a:r>
          </a:p>
          <a:p>
            <a:pPr algn="l"/>
            <a:r>
              <a:rPr lang="en-US" sz="1400" dirty="0" smtClean="0"/>
              <a:t>It is recommended that </a:t>
            </a:r>
            <a:r>
              <a:rPr lang="en-US" sz="1400" dirty="0" err="1" smtClean="0"/>
              <a:t>Nmap</a:t>
            </a:r>
            <a:r>
              <a:rPr lang="en-US" sz="1400" dirty="0" smtClean="0"/>
              <a:t> be disabled by default because this identification takes a long time. If the passive fingerprint-based identification methods cannot meet requirements, enable </a:t>
            </a:r>
            <a:r>
              <a:rPr lang="en-US" sz="1400" dirty="0" err="1" smtClean="0"/>
              <a:t>Nmap</a:t>
            </a:r>
            <a:r>
              <a:rPr lang="en-US" sz="1400" dirty="0" smtClean="0"/>
              <a:t>. </a:t>
            </a:r>
            <a:endParaRPr lang="en-US" altLang="zh-CN" sz="1400" dirty="0">
              <a:sym typeface="Huawei Sans" panose="020C0503030203020204" pitchFamily="34" charset="0"/>
            </a:endParaRPr>
          </a:p>
        </p:txBody>
      </p:sp>
      <p:sp>
        <p:nvSpPr>
          <p:cNvPr id="10" name="圆角矩形 75"/>
          <p:cNvSpPr/>
          <p:nvPr/>
        </p:nvSpPr>
        <p:spPr bwMode="gray">
          <a:xfrm>
            <a:off x="533090" y="1029060"/>
            <a:ext cx="11121247"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Enable the terminal identification function</a:t>
            </a:r>
            <a:endParaRPr lang="en-US" sz="1600" dirty="0">
              <a:solidFill>
                <a:srgbClr val="30B5C5"/>
              </a:solidFill>
              <a:latin typeface="Huawei Sans" panose="020C0503030203020204" pitchFamily="34" charset="0"/>
            </a:endParaRPr>
          </a:p>
        </p:txBody>
      </p:sp>
      <p:graphicFrame>
        <p:nvGraphicFramePr>
          <p:cNvPr id="11" name="表格 10"/>
          <p:cNvGraphicFramePr>
            <a:graphicFrameLocks noGrp="1"/>
          </p:cNvGraphicFramePr>
          <p:nvPr>
            <p:extLst/>
          </p:nvPr>
        </p:nvGraphicFramePr>
        <p:xfrm>
          <a:off x="533090" y="1444879"/>
          <a:ext cx="11127186" cy="2926080"/>
        </p:xfrm>
        <a:graphic>
          <a:graphicData uri="http://schemas.openxmlformats.org/drawingml/2006/table">
            <a:tbl>
              <a:tblPr firstRow="1" firstCol="1" lastRow="1" lastCol="1" bandRow="1" bandCol="1">
                <a:tableStyleId>{5940675A-B579-460E-94D1-54222C63F5DA}</a:tableStyleId>
              </a:tblPr>
              <a:tblGrid>
                <a:gridCol w="2610802"/>
                <a:gridCol w="3390258"/>
                <a:gridCol w="5126126"/>
              </a:tblGrid>
              <a:tr h="131540">
                <a:tc>
                  <a:txBody>
                    <a:bodyPr/>
                    <a:lstStyle/>
                    <a:p>
                      <a:pPr fontAlgn="ctr">
                        <a:lnSpc>
                          <a:spcPct val="100000"/>
                        </a:lnSpc>
                        <a:spcBef>
                          <a:spcPts val="0"/>
                        </a:spcBef>
                        <a:spcAft>
                          <a:spcPts val="0"/>
                        </a:spcAft>
                      </a:pPr>
                      <a:r>
                        <a:rPr lang="en-US" sz="1200" b="1" dirty="0" smtClean="0">
                          <a:latin typeface="Huawei Sans" panose="020C0503030203020204" pitchFamily="34" charset="0"/>
                        </a:rPr>
                        <a:t>Identification Method</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Operation On </a:t>
                      </a:r>
                      <a:r>
                        <a:rPr lang="en-US" sz="1200" b="1" dirty="0" err="1" smtClean="0">
                          <a:latin typeface="Huawei Sans" panose="020C0503030203020204" pitchFamily="34" charset="0"/>
                        </a:rPr>
                        <a:t>iMaster</a:t>
                      </a:r>
                      <a:r>
                        <a:rPr lang="en-US" sz="1200" b="1" dirty="0" smtClean="0">
                          <a:latin typeface="Huawei Sans" panose="020C0503030203020204" pitchFamily="34" charset="0"/>
                        </a:rPr>
                        <a:t> NCE-Campus</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fontAlgn="ctr">
                        <a:lnSpc>
                          <a:spcPct val="100000"/>
                        </a:lnSpc>
                        <a:spcBef>
                          <a:spcPts val="0"/>
                        </a:spcBef>
                        <a:spcAft>
                          <a:spcPts val="0"/>
                        </a:spcAft>
                      </a:pPr>
                      <a:r>
                        <a:rPr lang="en-US" sz="1200" b="1" dirty="0" smtClean="0">
                          <a:latin typeface="Huawei Sans" panose="020C0503030203020204" pitchFamily="34" charset="0"/>
                        </a:rPr>
                        <a:t>Operation on the Network Side</a:t>
                      </a:r>
                      <a:endParaRPr lang="en-US" altLang="zh-CN" sz="1200" b="1" dirty="0">
                        <a:effectLst/>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1540">
                <a:tc>
                  <a:txBody>
                    <a:bodyPr/>
                    <a:lstStyle/>
                    <a:p>
                      <a:pPr fontAlgn="ctr">
                        <a:lnSpc>
                          <a:spcPct val="100000"/>
                        </a:lnSpc>
                        <a:spcBef>
                          <a:spcPts val="0"/>
                        </a:spcBef>
                        <a:spcAft>
                          <a:spcPts val="0"/>
                        </a:spcAft>
                      </a:pPr>
                      <a:r>
                        <a:rPr lang="en-US" sz="1200" dirty="0" smtClean="0">
                          <a:latin typeface="Huawei Sans" panose="020C0503030203020204" pitchFamily="34" charset="0"/>
                        </a:rPr>
                        <a:t>MAC OUI</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1540">
                <a:tc>
                  <a:txBody>
                    <a:bodyPr/>
                    <a:lstStyle/>
                    <a:p>
                      <a:pPr fontAlgn="ctr">
                        <a:lnSpc>
                          <a:spcPct val="100000"/>
                        </a:lnSpc>
                        <a:spcBef>
                          <a:spcPts val="0"/>
                        </a:spcBef>
                        <a:spcAft>
                          <a:spcPts val="0"/>
                        </a:spcAft>
                      </a:pPr>
                      <a:r>
                        <a:rPr lang="en-US" sz="1200" dirty="0" smtClean="0">
                          <a:latin typeface="Huawei Sans" panose="020C0503030203020204" pitchFamily="34" charset="0"/>
                        </a:rPr>
                        <a:t>HTTP User-Agent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information reporting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234">
                <a:tc>
                  <a:txBody>
                    <a:bodyPr/>
                    <a:lstStyle/>
                    <a:p>
                      <a:pPr fontAlgn="ctr">
                        <a:lnSpc>
                          <a:spcPct val="100000"/>
                        </a:lnSpc>
                        <a:spcBef>
                          <a:spcPts val="0"/>
                        </a:spcBef>
                        <a:spcAft>
                          <a:spcPts val="0"/>
                        </a:spcAft>
                      </a:pPr>
                      <a:r>
                        <a:rPr lang="en-US" sz="1200" dirty="0" smtClean="0">
                          <a:latin typeface="Huawei Sans" panose="020C0503030203020204" pitchFamily="34" charset="0"/>
                        </a:rPr>
                        <a:t>DHCP Option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the terminal identification information reporting function.</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DHCP snooping.</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1540">
                <a:tc>
                  <a:txBody>
                    <a:bodyPr/>
                    <a:lstStyle/>
                    <a:p>
                      <a:pPr fontAlgn="ctr">
                        <a:lnSpc>
                          <a:spcPct val="100000"/>
                        </a:lnSpc>
                        <a:spcBef>
                          <a:spcPts val="0"/>
                        </a:spcBef>
                        <a:spcAft>
                          <a:spcPts val="0"/>
                        </a:spcAft>
                      </a:pPr>
                      <a:r>
                        <a:rPr lang="en-US" sz="1200" dirty="0" smtClean="0">
                          <a:latin typeface="Huawei Sans" panose="020C0503030203020204" pitchFamily="34" charset="0"/>
                        </a:rPr>
                        <a:t>LLDP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Terminal identification is enabled by default.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234">
                <a:tc>
                  <a:txBody>
                    <a:bodyPr/>
                    <a:lstStyle/>
                    <a:p>
                      <a:pPr fontAlgn="ctr">
                        <a:lnSpc>
                          <a:spcPct val="100000"/>
                        </a:lnSpc>
                        <a:spcBef>
                          <a:spcPts val="0"/>
                        </a:spcBef>
                        <a:spcAft>
                          <a:spcPts val="0"/>
                        </a:spcAft>
                      </a:pPr>
                      <a:r>
                        <a:rPr lang="en-US" sz="1200" dirty="0" err="1" smtClean="0">
                          <a:latin typeface="Huawei Sans" panose="020C0503030203020204" pitchFamily="34" charset="0"/>
                        </a:rPr>
                        <a:t>mDNS</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Enable the terminal identification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the terminal identification information reporting function.</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a:t>
                      </a:r>
                      <a:r>
                        <a:rPr lang="en-US" sz="1200" dirty="0" err="1" smtClean="0">
                          <a:latin typeface="Huawei Sans" panose="020C0503030203020204" pitchFamily="34" charset="0"/>
                        </a:rPr>
                        <a:t>mDNS</a:t>
                      </a:r>
                      <a:r>
                        <a:rPr lang="en-US" sz="1200" dirty="0" smtClean="0">
                          <a:latin typeface="Huawei Sans" panose="020C0503030203020204" pitchFamily="34" charset="0"/>
                        </a:rPr>
                        <a:t> snooping.</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234">
                <a:tc>
                  <a:txBody>
                    <a:bodyPr/>
                    <a:lstStyle/>
                    <a:p>
                      <a:pPr fontAlgn="ctr">
                        <a:lnSpc>
                          <a:spcPct val="100000"/>
                        </a:lnSpc>
                        <a:spcBef>
                          <a:spcPts val="0"/>
                        </a:spcBef>
                        <a:spcAft>
                          <a:spcPts val="0"/>
                        </a:spcAft>
                      </a:pPr>
                      <a:r>
                        <a:rPr lang="en-US" sz="1200" dirty="0" smtClean="0">
                          <a:latin typeface="Huawei Sans" panose="020C0503030203020204" pitchFamily="34" charset="0"/>
                        </a:rPr>
                        <a:t>SNMP Query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the terminal identification function.</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the SNMP scanning function.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234">
                <a:tc>
                  <a:txBody>
                    <a:bodyPr/>
                    <a:lstStyle/>
                    <a:p>
                      <a:pPr fontAlgn="ctr">
                        <a:lnSpc>
                          <a:spcPct val="100000"/>
                        </a:lnSpc>
                        <a:spcBef>
                          <a:spcPts val="0"/>
                        </a:spcBef>
                        <a:spcAft>
                          <a:spcPts val="0"/>
                        </a:spcAft>
                      </a:pPr>
                      <a:r>
                        <a:rPr lang="en-US" sz="1200" dirty="0" err="1" smtClean="0">
                          <a:latin typeface="Huawei Sans" panose="020C0503030203020204" pitchFamily="34" charset="0"/>
                        </a:rPr>
                        <a:t>Nmap</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Enable the terminal identification function.</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ct val="100000"/>
                        </a:lnSpc>
                        <a:spcBef>
                          <a:spcPts val="0"/>
                        </a:spcBef>
                        <a:spcAft>
                          <a:spcPts val="0"/>
                        </a:spcAft>
                        <a:buFont typeface="+mj-lt"/>
                        <a:buAutoNum type="arabicPeriod"/>
                      </a:pPr>
                      <a:r>
                        <a:rPr lang="en-US" sz="1200" dirty="0" smtClean="0">
                          <a:latin typeface="Huawei Sans" panose="020C0503030203020204" pitchFamily="34" charset="0"/>
                        </a:rPr>
                        <a:t>Install the </a:t>
                      </a:r>
                      <a:r>
                        <a:rPr lang="en-US" sz="1200" dirty="0" err="1" smtClean="0">
                          <a:latin typeface="Huawei Sans" panose="020C0503030203020204" pitchFamily="34" charset="0"/>
                        </a:rPr>
                        <a:t>Nmap</a:t>
                      </a:r>
                      <a:r>
                        <a:rPr lang="en-US" sz="1200" dirty="0" smtClean="0">
                          <a:latin typeface="Huawei Sans" panose="020C0503030203020204" pitchFamily="34" charset="0"/>
                        </a:rPr>
                        <a:t> plug-in.</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spcBef>
                          <a:spcPts val="0"/>
                        </a:spcBef>
                        <a:spcAft>
                          <a:spcPts val="0"/>
                        </a:spcAft>
                      </a:pPr>
                      <a:r>
                        <a:rPr lang="en-US" sz="1200" dirty="0" smtClean="0">
                          <a:latin typeface="Huawei Sans" panose="020C0503030203020204" pitchFamily="34" charset="0"/>
                        </a:rPr>
                        <a:t>-</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4" name="Oval 4"/>
          <p:cNvSpPr>
            <a:spLocks noChangeAspect="1"/>
          </p:cNvSpPr>
          <p:nvPr/>
        </p:nvSpPr>
        <p:spPr bwMode="gray">
          <a:xfrm>
            <a:off x="762543" y="1083060"/>
            <a:ext cx="252000" cy="252000"/>
          </a:xfrm>
          <a:prstGeom prst="ellipse">
            <a:avLst/>
          </a:prstGeom>
          <a:solidFill>
            <a:srgbClr val="56C4D2"/>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五边形 14"/>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16" name="燕尾形 15"/>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8445759" y="98481"/>
            <a:ext cx="142199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9784080" y="98481"/>
            <a:ext cx="196500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5001892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Terminal Policy Design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455612" y="1052514"/>
            <a:ext cx="11293476" cy="1170598"/>
          </a:xfrm>
        </p:spPr>
        <p:txBody>
          <a:bodyPr/>
          <a:lstStyle/>
          <a:p>
            <a:r>
              <a:rPr lang="en-US" sz="1600" dirty="0" smtClean="0"/>
              <a:t>The network administrator can use iMaster NCE-Campus to automatically deliver policies to terminals, eliminating the need to manually configure different policies for each type of service terminals. </a:t>
            </a:r>
            <a:endParaRPr lang="en-US" altLang="zh-CN" sz="1600" dirty="0" smtClean="0"/>
          </a:p>
          <a:p>
            <a:r>
              <a:rPr lang="en-US" sz="1600" dirty="0" smtClean="0"/>
              <a:t>Terminal policies can be delivered based on the terminal type, operating system, or vendor.</a:t>
            </a:r>
            <a:endParaRPr lang="en-US" altLang="zh-CN" sz="1600" dirty="0"/>
          </a:p>
        </p:txBody>
      </p:sp>
      <p:sp>
        <p:nvSpPr>
          <p:cNvPr id="6" name="圆角矩形 75"/>
          <p:cNvSpPr/>
          <p:nvPr/>
        </p:nvSpPr>
        <p:spPr bwMode="gray">
          <a:xfrm>
            <a:off x="545688" y="2668702"/>
            <a:ext cx="5013864" cy="2201606"/>
          </a:xfrm>
          <a:prstGeom prst="roundRect">
            <a:avLst>
              <a:gd name="adj" fmla="val 11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terminal-type-based automatic policy delivery, so that policies are authorized based on the admission authentication result.</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Deploy admission authentication on access switches and APs.</a:t>
            </a:r>
            <a:endParaRPr lang="en-US" altLang="zh-CN" sz="14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79388" indent="-179388" fontAlgn="ctr">
              <a:lnSpc>
                <a:spcPts val="18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Enable MAC address authentication on access switches and APs when dumb terminals are deployed.</a:t>
            </a:r>
            <a:endParaRPr lang="en-US" altLang="zh-CN" sz="1400" dirty="0">
              <a:solidFill>
                <a:schemeClr val="tx1"/>
              </a:solidFill>
              <a:latin typeface="Huawei Sans" panose="020C0503030203020204" pitchFamily="34" charset="0"/>
            </a:endParaRPr>
          </a:p>
        </p:txBody>
      </p:sp>
      <p:sp>
        <p:nvSpPr>
          <p:cNvPr id="7" name="圆角矩形 75"/>
          <p:cNvSpPr/>
          <p:nvPr/>
        </p:nvSpPr>
        <p:spPr bwMode="gray">
          <a:xfrm>
            <a:off x="545688" y="2259325"/>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Perform policy design.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45688" y="5093528"/>
            <a:ext cx="5013864" cy="360000"/>
          </a:xfrm>
          <a:prstGeom prst="roundRect">
            <a:avLst>
              <a:gd name="adj" fmla="val 10919"/>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Enable the terminal identification function on the network.</a:t>
            </a:r>
            <a:endParaRPr lang="en-US" altLang="zh-CN" sz="1400" dirty="0">
              <a:solidFill>
                <a:srgbClr val="30B5C5"/>
              </a:solidFill>
              <a:latin typeface="Huawei Sans" panose="020C0503030203020204" pitchFamily="34" charset="0"/>
            </a:endParaRPr>
          </a:p>
        </p:txBody>
      </p:sp>
      <p:sp>
        <p:nvSpPr>
          <p:cNvPr id="11" name="圆角矩形 75"/>
          <p:cNvSpPr/>
          <p:nvPr/>
        </p:nvSpPr>
        <p:spPr bwMode="gray">
          <a:xfrm>
            <a:off x="6181344" y="2259324"/>
            <a:ext cx="5440680" cy="692807"/>
          </a:xfrm>
          <a:prstGeom prst="roundRect">
            <a:avLst>
              <a:gd name="adj" fmla="val 5992"/>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lvl="0" algn="ctr" fontAlgn="ctr"/>
            <a:r>
              <a:rPr lang="en-US" sz="1400" dirty="0" smtClean="0">
                <a:solidFill>
                  <a:srgbClr val="30B5C5"/>
                </a:solidFill>
                <a:latin typeface="Huawei Sans" panose="020C0503030203020204" pitchFamily="34" charset="0"/>
              </a:rPr>
              <a:t>Sort out the types of terminals that require automatic policy delivery on the network, design corresponding authorization policies, and configure the policies on iMaster NCE-Campus.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nvPr>
        </p:nvGraphicFramePr>
        <p:xfrm>
          <a:off x="6181343" y="3015128"/>
          <a:ext cx="5440680" cy="2560320"/>
        </p:xfrm>
        <a:graphic>
          <a:graphicData uri="http://schemas.openxmlformats.org/drawingml/2006/table">
            <a:tbl>
              <a:tblPr firstRow="1" firstCol="1" lastRow="1" lastCol="1" bandRow="1" bandCol="1"/>
              <a:tblGrid>
                <a:gridCol w="2057310"/>
                <a:gridCol w="1656785"/>
                <a:gridCol w="1726585"/>
              </a:tblGrid>
              <a:tr h="202567">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Item</a:t>
                      </a:r>
                      <a:endParaRPr lang="en-US" sz="1200" b="1"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Admission</a:t>
                      </a:r>
                      <a:r>
                        <a:rPr lang="en-US" sz="1200" b="1" baseline="0" dirty="0" smtClean="0">
                          <a:latin typeface="Huawei Sans" panose="020C0503030203020204" pitchFamily="34" charset="0"/>
                        </a:rPr>
                        <a:t> </a:t>
                      </a:r>
                      <a:r>
                        <a:rPr lang="en-US" sz="1200" b="1" dirty="0" smtClean="0">
                          <a:latin typeface="Huawei Sans" panose="020C0503030203020204" pitchFamily="34" charset="0"/>
                        </a:rPr>
                        <a:t>Policy</a:t>
                      </a:r>
                      <a:endParaRPr lang="en-US"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spcBef>
                          <a:spcPts val="0"/>
                        </a:spcBef>
                        <a:spcAft>
                          <a:spcPts val="0"/>
                        </a:spcAft>
                      </a:pPr>
                      <a:r>
                        <a:rPr lang="en-US" sz="1200" b="1" dirty="0" smtClean="0">
                          <a:latin typeface="Huawei Sans" panose="020C0503030203020204" pitchFamily="34" charset="0"/>
                        </a:rPr>
                        <a:t>Authorization Policy</a:t>
                      </a:r>
                      <a:endParaRPr lang="en-US" sz="1200" b="1" dirty="0">
                        <a:latin typeface="Huawei Sans" panose="020C0503030203020204" pitchFamily="34" charset="0"/>
                        <a:ea typeface="方正兰亭黑简体" panose="02000000000000000000" pitchFamily="2" charset="-122"/>
                        <a:cs typeface="Book Antiqua" panose="02040602050305030304" pitchFamily="18"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Operating system: Android</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1</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Operating system: iOS</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t>
                      </a:r>
                      <a:r>
                        <a:rPr lang="en-US" altLang="zh-CN" sz="1200" dirty="0" smtClean="0">
                          <a:latin typeface="Huawei Sans" panose="020C0503030203020204" pitchFamily="34" charset="0"/>
                        </a:rPr>
                        <a:t>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2</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printer</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10</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IP camera</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20 </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603">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IP phone</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30; DSCP 48</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9187">
                <a:tc>
                  <a:txBody>
                    <a:bodyPr/>
                    <a:lstStyle/>
                    <a:p>
                      <a:pPr algn="l" fontAlgn="ctr">
                        <a:lnSpc>
                          <a:spcPct val="100000"/>
                        </a:lnSpc>
                        <a:spcBef>
                          <a:spcPts val="0"/>
                        </a:spcBef>
                        <a:spcAft>
                          <a:spcPts val="0"/>
                        </a:spcAft>
                      </a:pPr>
                      <a:r>
                        <a:rPr lang="en-US" sz="1200" dirty="0" smtClean="0">
                          <a:latin typeface="Huawei Sans" panose="020C0503030203020204" pitchFamily="34" charset="0"/>
                        </a:rPr>
                        <a:t>Terminal type: access control device</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Automatic </a:t>
                      </a:r>
                      <a:r>
                        <a:rPr lang="en-US" altLang="zh-CN" sz="1200" dirty="0" smtClean="0">
                          <a:latin typeface="Huawei Sans" panose="020C0503030203020204" pitchFamily="34" charset="0"/>
                        </a:rPr>
                        <a:t>admission</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VLAN 40 </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567">
                <a:tc>
                  <a:txBody>
                    <a:bodyPr/>
                    <a:lstStyle/>
                    <a:p>
                      <a:pPr algn="l" fontAlgn="ctr">
                        <a:lnSpc>
                          <a:spcPct val="100000"/>
                        </a:lnSpc>
                        <a:spcBef>
                          <a:spcPts val="0"/>
                        </a:spcBef>
                        <a:spcAft>
                          <a:spcPts val="0"/>
                        </a:spcAft>
                      </a:pPr>
                      <a:r>
                        <a:rPr lang="en-US" sz="1200" dirty="0" smtClean="0">
                          <a:latin typeface="Huawei Sans" panose="020C0503030203020204" pitchFamily="34" charset="0"/>
                        </a:rPr>
                        <a:t>Vendor: ABC</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User </a:t>
                      </a:r>
                      <a:r>
                        <a:rPr lang="en-US" altLang="zh-CN" sz="1200" dirty="0" smtClean="0">
                          <a:latin typeface="Huawei Sans" panose="020C0503030203020204" pitchFamily="34" charset="0"/>
                        </a:rPr>
                        <a:t>admission</a:t>
                      </a:r>
                      <a:endPar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Authorized ACL 100</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3" name="Oval 4"/>
          <p:cNvSpPr>
            <a:spLocks noChangeAspect="1"/>
          </p:cNvSpPr>
          <p:nvPr/>
        </p:nvSpPr>
        <p:spPr bwMode="gray">
          <a:xfrm>
            <a:off x="797442" y="231332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545688" y="491968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6055343" y="2313325"/>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五边形 15"/>
          <p:cNvSpPr/>
          <p:nvPr/>
        </p:nvSpPr>
        <p:spPr bwMode="gray">
          <a:xfrm>
            <a:off x="5199548" y="98481"/>
            <a:ext cx="158969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Management</a:t>
            </a:r>
            <a:endParaRPr lang="en-US" sz="1200" dirty="0">
              <a:latin typeface="Huawei Sans" panose="020C0503030203020204" pitchFamily="34" charset="0"/>
            </a:endParaRPr>
          </a:p>
        </p:txBody>
      </p:sp>
      <p:sp>
        <p:nvSpPr>
          <p:cNvPr id="17" name="燕尾形 16"/>
          <p:cNvSpPr/>
          <p:nvPr/>
        </p:nvSpPr>
        <p:spPr bwMode="gray">
          <a:xfrm>
            <a:off x="6705568" y="98481"/>
            <a:ext cx="18238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User Authentication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8445759" y="98481"/>
            <a:ext cx="1421997"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Policy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9784080" y="98481"/>
            <a:ext cx="196500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1200" b="1" dirty="0" smtClean="0">
                <a:solidFill>
                  <a:schemeClr val="bg1"/>
                </a:solidFill>
                <a:latin typeface="Huawei Sans" panose="020C0503030203020204" pitchFamily="34" charset="0"/>
              </a:rPr>
              <a:t>Terminal Identification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873731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356100"/>
          </a:xfrm>
        </p:spPr>
        <p:txBody>
          <a:bodyPr/>
          <a:lstStyle/>
          <a:p>
            <a:r>
              <a:rPr lang="en-US" altLang="zh-CN" sz="1800" dirty="0" err="1">
                <a:solidFill>
                  <a:schemeClr val="bg1">
                    <a:lumMod val="50000"/>
                  </a:schemeClr>
                </a:solidFill>
              </a:rPr>
              <a:t>CloudCampus</a:t>
            </a:r>
            <a:r>
              <a:rPr lang="en-US" altLang="zh-CN" sz="1800" dirty="0">
                <a:solidFill>
                  <a:schemeClr val="bg1">
                    <a:lumMod val="50000"/>
                  </a:schemeClr>
                </a:solidFill>
              </a:rPr>
              <a:t> Solution and Virtualized Campus Network Overview</a:t>
            </a:r>
          </a:p>
          <a:p>
            <a:r>
              <a:rPr lang="en-US" altLang="zh-CN" sz="1800" dirty="0">
                <a:solidFill>
                  <a:schemeClr val="bg1">
                    <a:lumMod val="50000"/>
                  </a:schemeClr>
                </a:solidFill>
              </a:rPr>
              <a:t>Network Architecture Design</a:t>
            </a:r>
          </a:p>
          <a:p>
            <a:r>
              <a:rPr lang="en-US" altLang="zh-CN" sz="1800" dirty="0">
                <a:solidFill>
                  <a:schemeClr val="bg1">
                    <a:lumMod val="50000"/>
                  </a:schemeClr>
                </a:solidFill>
              </a:rPr>
              <a:t>Underlay Network Design</a:t>
            </a:r>
          </a:p>
          <a:p>
            <a:r>
              <a:rPr lang="en-US" altLang="zh-CN" sz="1800" dirty="0">
                <a:solidFill>
                  <a:schemeClr val="bg1">
                    <a:lumMod val="50000"/>
                  </a:schemeClr>
                </a:solidFill>
              </a:rPr>
              <a:t>Fabric and Overlay Network Design</a:t>
            </a:r>
          </a:p>
          <a:p>
            <a:r>
              <a:rPr lang="en-US" altLang="zh-CN" sz="1800" dirty="0">
                <a:solidFill>
                  <a:schemeClr val="bg1">
                    <a:lumMod val="50000"/>
                  </a:schemeClr>
                </a:solidFill>
              </a:rPr>
              <a:t>Admission Control and Free Mobility Design</a:t>
            </a:r>
          </a:p>
          <a:p>
            <a:r>
              <a:rPr lang="en-US" altLang="zh-CN" sz="1800" b="1" dirty="0"/>
              <a:t>WLAN Design</a:t>
            </a:r>
          </a:p>
          <a:p>
            <a:r>
              <a:rPr lang="en-US" altLang="zh-CN" sz="1800" dirty="0">
                <a:solidFill>
                  <a:schemeClr val="bg1">
                    <a:lumMod val="50000"/>
                  </a:schemeClr>
                </a:solidFill>
              </a:rPr>
              <a:t>Egress Network Design</a:t>
            </a:r>
          </a:p>
          <a:p>
            <a:r>
              <a:rPr lang="en-US" altLang="zh-CN" sz="1800" dirty="0">
                <a:solidFill>
                  <a:schemeClr val="bg1">
                    <a:lumMod val="50000"/>
                  </a:schemeClr>
                </a:solidFill>
              </a:rPr>
              <a:t>Network Security and </a:t>
            </a:r>
            <a:r>
              <a:rPr lang="en-US" altLang="zh-CN" sz="1800" dirty="0" err="1">
                <a:solidFill>
                  <a:schemeClr val="bg1">
                    <a:lumMod val="50000"/>
                  </a:schemeClr>
                </a:solidFill>
              </a:rPr>
              <a:t>QoS</a:t>
            </a:r>
            <a:r>
              <a:rPr lang="en-US" altLang="zh-CN" sz="1800" dirty="0">
                <a:solidFill>
                  <a:schemeClr val="bg1">
                    <a:lumMod val="50000"/>
                  </a:schemeClr>
                </a:solidFill>
              </a:rPr>
              <a:t> Design</a:t>
            </a:r>
          </a:p>
          <a:p>
            <a:r>
              <a:rPr lang="en-US" altLang="zh-CN" sz="1800" dirty="0">
                <a:solidFill>
                  <a:schemeClr val="bg1">
                    <a:lumMod val="50000"/>
                  </a:schemeClr>
                </a:solidFill>
              </a:rPr>
              <a:t>O&amp;M </a:t>
            </a:r>
            <a:r>
              <a:rPr lang="en-US" altLang="zh-CN" sz="1800" dirty="0" smtClean="0">
                <a:solidFill>
                  <a:schemeClr val="bg1">
                    <a:lumMod val="50000"/>
                  </a:schemeClr>
                </a:solidFill>
              </a:rPr>
              <a:t>Design</a:t>
            </a:r>
            <a:endParaRPr lang="en-US" altLang="zh-CN" sz="1800" dirty="0">
              <a:solidFill>
                <a:schemeClr val="bg1">
                  <a:lumMod val="50000"/>
                </a:schemeClr>
              </a:solidFill>
            </a:endParaRPr>
          </a:p>
        </p:txBody>
      </p:sp>
    </p:spTree>
    <p:extLst>
      <p:ext uri="{BB962C8B-B14F-4D97-AF65-F5344CB8AC3E}">
        <p14:creationId xmlns:p14="http://schemas.microsoft.com/office/powerpoint/2010/main" val="355749122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WLAN Service Solution</a:t>
            </a:r>
            <a:endParaRPr lang="en-US" dirty="0"/>
          </a:p>
        </p:txBody>
      </p:sp>
      <p:sp>
        <p:nvSpPr>
          <p:cNvPr id="9" name="文本占位符 8"/>
          <p:cNvSpPr>
            <a:spLocks noGrp="1"/>
          </p:cNvSpPr>
          <p:nvPr>
            <p:ph type="body" sz="quarter" idx="10"/>
          </p:nvPr>
        </p:nvSpPr>
        <p:spPr>
          <a:xfrm>
            <a:off x="455612" y="1052514"/>
            <a:ext cx="11293476" cy="1513336"/>
          </a:xfrm>
        </p:spPr>
        <p:txBody>
          <a:bodyPr/>
          <a:lstStyle/>
          <a:p>
            <a:r>
              <a:rPr lang="en-US" sz="1600" dirty="0" smtClean="0"/>
              <a:t>On a large- or medium-sized campus network, the WLAN typically uses the "AC + Fit AP" networking architecture. </a:t>
            </a:r>
            <a:endParaRPr lang="en-US" altLang="zh-CN" sz="1600" dirty="0" smtClean="0"/>
          </a:p>
          <a:p>
            <a:r>
              <a:rPr lang="en-US" sz="1600" dirty="0" smtClean="0"/>
              <a:t>An AC can be deployed in in-path or off-path mode, depending on its location. A native AC (integrated on a switch) must be deployed in in-path mode, whereas a standalone AC can be deployed in either in-path or off-path mode (off-path mode is recommended). </a:t>
            </a:r>
            <a:endParaRPr lang="en-US" sz="1600" dirty="0"/>
          </a:p>
        </p:txBody>
      </p:sp>
      <p:cxnSp>
        <p:nvCxnSpPr>
          <p:cNvPr id="3" name="直接连接符 2"/>
          <p:cNvCxnSpPr/>
          <p:nvPr/>
        </p:nvCxnSpPr>
        <p:spPr bwMode="gray">
          <a:xfrm>
            <a:off x="7603087" y="4158688"/>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a:off x="9288572" y="4158688"/>
            <a:ext cx="7149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圆角矩形 75"/>
          <p:cNvSpPr/>
          <p:nvPr/>
        </p:nvSpPr>
        <p:spPr bwMode="gray">
          <a:xfrm>
            <a:off x="446087" y="2575465"/>
            <a:ext cx="5607579" cy="321137"/>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Native AC solution</a:t>
            </a:r>
            <a:endParaRPr lang="en-US" sz="1400" dirty="0">
              <a:solidFill>
                <a:srgbClr val="30B5C5"/>
              </a:solidFill>
              <a:latin typeface="Huawei Sans" panose="020C0503030203020204" pitchFamily="34" charset="0"/>
            </a:endParaRPr>
          </a:p>
        </p:txBody>
      </p:sp>
      <p:sp>
        <p:nvSpPr>
          <p:cNvPr id="6" name="圆角矩形 75"/>
          <p:cNvSpPr/>
          <p:nvPr/>
        </p:nvSpPr>
        <p:spPr bwMode="gray">
          <a:xfrm>
            <a:off x="446087" y="2927755"/>
            <a:ext cx="5607579" cy="327302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108000" rtlCol="0" anchor="t" anchorCtr="0">
            <a:noAutofit/>
          </a:bodyPr>
          <a:lstStyle/>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Switches provide the native AC function.</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Free mobility is supported. Policies for wired and wireless users are centrally enforced on the switches. </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Unified management of wired and wireless users.</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fontAlgn="ctr" hangingPunct="0">
              <a:spcAft>
                <a:spcPts val="300"/>
              </a:spcAft>
            </a:pP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138334" y="2575465"/>
            <a:ext cx="5574242" cy="321137"/>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Standalone AC solution</a:t>
            </a:r>
            <a:endParaRPr lang="en-US" sz="1400" dirty="0">
              <a:solidFill>
                <a:srgbClr val="30B5C5"/>
              </a:solidFill>
              <a:latin typeface="Huawei Sans" panose="020C0503030203020204" pitchFamily="34" charset="0"/>
            </a:endParaRPr>
          </a:p>
        </p:txBody>
      </p:sp>
      <p:sp>
        <p:nvSpPr>
          <p:cNvPr id="8" name="圆角矩形 75"/>
          <p:cNvSpPr/>
          <p:nvPr/>
        </p:nvSpPr>
        <p:spPr bwMode="gray">
          <a:xfrm>
            <a:off x="6138334" y="2927755"/>
            <a:ext cx="5574242" cy="3273020"/>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108000" rtlCol="0" anchor="t" anchorCtr="0">
            <a:noAutofit/>
          </a:bodyPr>
          <a:lstStyle/>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Standalone AC (connected to the core switch in off-path mode).</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free mobility solution is supported for wireless users, but it must be used together with the IP-security group entry synchronization solution. </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9388" indent="-179388"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Separate management for wired and wireless users.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2" name="图片 86" descr="核心交换机.png"/>
          <p:cNvPicPr>
            <a:picLocks noChangeAspect="1"/>
          </p:cNvPicPr>
          <p:nvPr/>
        </p:nvPicPr>
        <p:blipFill>
          <a:blip r:embed="rId3"/>
          <a:stretch>
            <a:fillRect/>
          </a:stretch>
        </p:blipFill>
        <p:spPr bwMode="gray">
          <a:xfrm>
            <a:off x="2842215" y="4010644"/>
            <a:ext cx="335885" cy="274815"/>
          </a:xfrm>
          <a:prstGeom prst="rect">
            <a:avLst/>
          </a:prstGeom>
        </p:spPr>
      </p:pic>
      <p:pic>
        <p:nvPicPr>
          <p:cNvPr id="13" name="图片 86" descr="核心交换机.png"/>
          <p:cNvPicPr>
            <a:picLocks noChangeAspect="1"/>
          </p:cNvPicPr>
          <p:nvPr/>
        </p:nvPicPr>
        <p:blipFill>
          <a:blip r:embed="rId3"/>
          <a:stretch>
            <a:fillRect/>
          </a:stretch>
        </p:blipFill>
        <p:spPr bwMode="gray">
          <a:xfrm>
            <a:off x="3560844" y="4010644"/>
            <a:ext cx="335885" cy="274815"/>
          </a:xfrm>
          <a:prstGeom prst="rect">
            <a:avLst/>
          </a:prstGeom>
        </p:spPr>
      </p:pic>
      <p:cxnSp>
        <p:nvCxnSpPr>
          <p:cNvPr id="14" name="直接连接符 13"/>
          <p:cNvCxnSpPr>
            <a:stCxn id="12" idx="3"/>
            <a:endCxn id="13" idx="1"/>
          </p:cNvCxnSpPr>
          <p:nvPr/>
        </p:nvCxnSpPr>
        <p:spPr bwMode="gray">
          <a:xfrm>
            <a:off x="3178100" y="4148052"/>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5" name="图片 87" descr="汇聚交换机.png"/>
          <p:cNvPicPr>
            <a:picLocks noChangeAspect="1"/>
          </p:cNvPicPr>
          <p:nvPr/>
        </p:nvPicPr>
        <p:blipFill>
          <a:blip r:embed="rId4"/>
          <a:stretch>
            <a:fillRect/>
          </a:stretch>
        </p:blipFill>
        <p:spPr bwMode="gray">
          <a:xfrm>
            <a:off x="2318643" y="4802725"/>
            <a:ext cx="335885" cy="274815"/>
          </a:xfrm>
          <a:prstGeom prst="rect">
            <a:avLst/>
          </a:prstGeom>
        </p:spPr>
      </p:pic>
      <p:pic>
        <p:nvPicPr>
          <p:cNvPr id="16" name="图片 87" descr="汇聚交换机.png"/>
          <p:cNvPicPr>
            <a:picLocks noChangeAspect="1"/>
          </p:cNvPicPr>
          <p:nvPr/>
        </p:nvPicPr>
        <p:blipFill>
          <a:blip r:embed="rId4"/>
          <a:stretch>
            <a:fillRect/>
          </a:stretch>
        </p:blipFill>
        <p:spPr bwMode="gray">
          <a:xfrm>
            <a:off x="1600014" y="4802725"/>
            <a:ext cx="335885" cy="274815"/>
          </a:xfrm>
          <a:prstGeom prst="rect">
            <a:avLst/>
          </a:prstGeom>
        </p:spPr>
      </p:pic>
      <p:cxnSp>
        <p:nvCxnSpPr>
          <p:cNvPr id="17" name="直接连接符 16"/>
          <p:cNvCxnSpPr>
            <a:stCxn id="16" idx="3"/>
            <a:endCxn id="15" idx="1"/>
          </p:cNvCxnSpPr>
          <p:nvPr/>
        </p:nvCxnSpPr>
        <p:spPr bwMode="gray">
          <a:xfrm>
            <a:off x="1935899" y="494013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18" name="图片 76" descr="接入交换机.png"/>
          <p:cNvPicPr>
            <a:picLocks noChangeAspect="1"/>
          </p:cNvPicPr>
          <p:nvPr/>
        </p:nvPicPr>
        <p:blipFill>
          <a:blip r:embed="rId5"/>
          <a:stretch>
            <a:fillRect/>
          </a:stretch>
        </p:blipFill>
        <p:spPr bwMode="gray">
          <a:xfrm>
            <a:off x="1601237" y="5362288"/>
            <a:ext cx="335885" cy="274815"/>
          </a:xfrm>
          <a:prstGeom prst="rect">
            <a:avLst/>
          </a:prstGeom>
        </p:spPr>
      </p:pic>
      <p:pic>
        <p:nvPicPr>
          <p:cNvPr id="19" name="图片 76" descr="接入交换机.png"/>
          <p:cNvPicPr>
            <a:picLocks noChangeAspect="1"/>
          </p:cNvPicPr>
          <p:nvPr/>
        </p:nvPicPr>
        <p:blipFill>
          <a:blip r:embed="rId5"/>
          <a:stretch>
            <a:fillRect/>
          </a:stretch>
        </p:blipFill>
        <p:spPr bwMode="gray">
          <a:xfrm>
            <a:off x="2317421" y="5362288"/>
            <a:ext cx="335885" cy="274815"/>
          </a:xfrm>
          <a:prstGeom prst="rect">
            <a:avLst/>
          </a:prstGeom>
        </p:spPr>
      </p:pic>
      <p:cxnSp>
        <p:nvCxnSpPr>
          <p:cNvPr id="20" name="直接连接符 19"/>
          <p:cNvCxnSpPr>
            <a:stCxn id="18" idx="3"/>
            <a:endCxn id="19" idx="1"/>
          </p:cNvCxnSpPr>
          <p:nvPr/>
        </p:nvCxnSpPr>
        <p:spPr bwMode="gray">
          <a:xfrm>
            <a:off x="1937122" y="549969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4"/>
          <a:stretch>
            <a:fillRect/>
          </a:stretch>
        </p:blipFill>
        <p:spPr bwMode="gray">
          <a:xfrm>
            <a:off x="4803044" y="4802725"/>
            <a:ext cx="335885" cy="274815"/>
          </a:xfrm>
          <a:prstGeom prst="rect">
            <a:avLst/>
          </a:prstGeom>
        </p:spPr>
      </p:pic>
      <p:pic>
        <p:nvPicPr>
          <p:cNvPr id="22" name="图片 87" descr="汇聚交换机.png"/>
          <p:cNvPicPr>
            <a:picLocks noChangeAspect="1"/>
          </p:cNvPicPr>
          <p:nvPr/>
        </p:nvPicPr>
        <p:blipFill>
          <a:blip r:embed="rId4"/>
          <a:stretch>
            <a:fillRect/>
          </a:stretch>
        </p:blipFill>
        <p:spPr bwMode="gray">
          <a:xfrm>
            <a:off x="4084415" y="4802725"/>
            <a:ext cx="335885" cy="274815"/>
          </a:xfrm>
          <a:prstGeom prst="rect">
            <a:avLst/>
          </a:prstGeom>
        </p:spPr>
      </p:pic>
      <p:cxnSp>
        <p:nvCxnSpPr>
          <p:cNvPr id="23" name="直接连接符 22"/>
          <p:cNvCxnSpPr>
            <a:stCxn id="22" idx="3"/>
            <a:endCxn id="21" idx="1"/>
          </p:cNvCxnSpPr>
          <p:nvPr/>
        </p:nvCxnSpPr>
        <p:spPr bwMode="gray">
          <a:xfrm>
            <a:off x="4420300" y="494013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5"/>
          <a:stretch>
            <a:fillRect/>
          </a:stretch>
        </p:blipFill>
        <p:spPr bwMode="gray">
          <a:xfrm>
            <a:off x="4085638" y="5362288"/>
            <a:ext cx="335885" cy="274815"/>
          </a:xfrm>
          <a:prstGeom prst="rect">
            <a:avLst/>
          </a:prstGeom>
        </p:spPr>
      </p:pic>
      <p:pic>
        <p:nvPicPr>
          <p:cNvPr id="25" name="图片 76" descr="接入交换机.png"/>
          <p:cNvPicPr>
            <a:picLocks noChangeAspect="1"/>
          </p:cNvPicPr>
          <p:nvPr/>
        </p:nvPicPr>
        <p:blipFill>
          <a:blip r:embed="rId5"/>
          <a:stretch>
            <a:fillRect/>
          </a:stretch>
        </p:blipFill>
        <p:spPr bwMode="gray">
          <a:xfrm>
            <a:off x="4801822" y="5362288"/>
            <a:ext cx="335885" cy="274815"/>
          </a:xfrm>
          <a:prstGeom prst="rect">
            <a:avLst/>
          </a:prstGeom>
        </p:spPr>
      </p:pic>
      <p:cxnSp>
        <p:nvCxnSpPr>
          <p:cNvPr id="26" name="直接连接符 25"/>
          <p:cNvCxnSpPr>
            <a:stCxn id="24" idx="3"/>
            <a:endCxn id="25" idx="1"/>
          </p:cNvCxnSpPr>
          <p:nvPr/>
        </p:nvCxnSpPr>
        <p:spPr bwMode="gray">
          <a:xfrm>
            <a:off x="4421523" y="549969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2" idx="2"/>
            <a:endCxn id="16" idx="0"/>
          </p:cNvCxnSpPr>
          <p:nvPr/>
        </p:nvCxnSpPr>
        <p:spPr bwMode="gray">
          <a:xfrm flipH="1">
            <a:off x="1767957" y="428545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3" idx="2"/>
            <a:endCxn id="15" idx="0"/>
          </p:cNvCxnSpPr>
          <p:nvPr/>
        </p:nvCxnSpPr>
        <p:spPr bwMode="gray">
          <a:xfrm flipH="1">
            <a:off x="2486586" y="428545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2" idx="2"/>
            <a:endCxn id="22" idx="0"/>
          </p:cNvCxnSpPr>
          <p:nvPr/>
        </p:nvCxnSpPr>
        <p:spPr bwMode="gray">
          <a:xfrm>
            <a:off x="3010158" y="428545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3" idx="2"/>
            <a:endCxn id="21" idx="0"/>
          </p:cNvCxnSpPr>
          <p:nvPr/>
        </p:nvCxnSpPr>
        <p:spPr bwMode="gray">
          <a:xfrm>
            <a:off x="3728787" y="428545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6" idx="2"/>
            <a:endCxn id="18" idx="0"/>
          </p:cNvCxnSpPr>
          <p:nvPr/>
        </p:nvCxnSpPr>
        <p:spPr bwMode="gray">
          <a:xfrm>
            <a:off x="1767957" y="507754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2"/>
            <a:endCxn id="19" idx="0"/>
          </p:cNvCxnSpPr>
          <p:nvPr/>
        </p:nvCxnSpPr>
        <p:spPr bwMode="gray">
          <a:xfrm flipH="1">
            <a:off x="2485364" y="507754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2" idx="2"/>
            <a:endCxn id="24" idx="0"/>
          </p:cNvCxnSpPr>
          <p:nvPr/>
        </p:nvCxnSpPr>
        <p:spPr bwMode="gray">
          <a:xfrm>
            <a:off x="4252358" y="507754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1" idx="2"/>
            <a:endCxn id="25" idx="0"/>
          </p:cNvCxnSpPr>
          <p:nvPr/>
        </p:nvCxnSpPr>
        <p:spPr bwMode="gray">
          <a:xfrm flipH="1">
            <a:off x="4969765" y="507754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105" descr="AP.png"/>
          <p:cNvPicPr>
            <a:picLocks noChangeAspect="1"/>
          </p:cNvPicPr>
          <p:nvPr/>
        </p:nvPicPr>
        <p:blipFill>
          <a:blip r:embed="rId6"/>
          <a:stretch>
            <a:fillRect/>
          </a:stretch>
        </p:blipFill>
        <p:spPr bwMode="gray">
          <a:xfrm>
            <a:off x="2318038" y="5860352"/>
            <a:ext cx="335297" cy="274335"/>
          </a:xfrm>
          <a:prstGeom prst="rect">
            <a:avLst/>
          </a:prstGeom>
        </p:spPr>
      </p:pic>
      <p:pic>
        <p:nvPicPr>
          <p:cNvPr id="36" name="图片 105" descr="AP.png"/>
          <p:cNvPicPr>
            <a:picLocks noChangeAspect="1"/>
          </p:cNvPicPr>
          <p:nvPr/>
        </p:nvPicPr>
        <p:blipFill>
          <a:blip r:embed="rId6"/>
          <a:stretch>
            <a:fillRect/>
          </a:stretch>
        </p:blipFill>
        <p:spPr bwMode="gray">
          <a:xfrm>
            <a:off x="4085032" y="5860352"/>
            <a:ext cx="335297" cy="274335"/>
          </a:xfrm>
          <a:prstGeom prst="rect">
            <a:avLst/>
          </a:prstGeom>
        </p:spPr>
      </p:pic>
      <p:cxnSp>
        <p:nvCxnSpPr>
          <p:cNvPr id="37" name="直接连接符 36"/>
          <p:cNvCxnSpPr>
            <a:stCxn id="19" idx="2"/>
            <a:endCxn id="35" idx="0"/>
          </p:cNvCxnSpPr>
          <p:nvPr/>
        </p:nvCxnSpPr>
        <p:spPr bwMode="gray">
          <a:xfrm>
            <a:off x="2485364" y="5637103"/>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4" idx="2"/>
            <a:endCxn id="36" idx="0"/>
          </p:cNvCxnSpPr>
          <p:nvPr/>
        </p:nvCxnSpPr>
        <p:spPr bwMode="gray">
          <a:xfrm flipH="1">
            <a:off x="4252681" y="5637103"/>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2" name="图片 86" descr="核心交换机.png"/>
          <p:cNvPicPr>
            <a:picLocks noChangeAspect="1"/>
          </p:cNvPicPr>
          <p:nvPr/>
        </p:nvPicPr>
        <p:blipFill>
          <a:blip r:embed="rId3"/>
          <a:stretch>
            <a:fillRect/>
          </a:stretch>
        </p:blipFill>
        <p:spPr bwMode="gray">
          <a:xfrm>
            <a:off x="8318031" y="4010644"/>
            <a:ext cx="335885" cy="274815"/>
          </a:xfrm>
          <a:prstGeom prst="rect">
            <a:avLst/>
          </a:prstGeom>
        </p:spPr>
      </p:pic>
      <p:pic>
        <p:nvPicPr>
          <p:cNvPr id="43" name="图片 86" descr="核心交换机.png"/>
          <p:cNvPicPr>
            <a:picLocks noChangeAspect="1"/>
          </p:cNvPicPr>
          <p:nvPr/>
        </p:nvPicPr>
        <p:blipFill>
          <a:blip r:embed="rId3"/>
          <a:stretch>
            <a:fillRect/>
          </a:stretch>
        </p:blipFill>
        <p:spPr bwMode="gray">
          <a:xfrm>
            <a:off x="9036660" y="4010644"/>
            <a:ext cx="335885" cy="274815"/>
          </a:xfrm>
          <a:prstGeom prst="rect">
            <a:avLst/>
          </a:prstGeom>
        </p:spPr>
      </p:pic>
      <p:cxnSp>
        <p:nvCxnSpPr>
          <p:cNvPr id="44" name="直接连接符 43"/>
          <p:cNvCxnSpPr>
            <a:stCxn id="42" idx="3"/>
            <a:endCxn id="43" idx="1"/>
          </p:cNvCxnSpPr>
          <p:nvPr/>
        </p:nvCxnSpPr>
        <p:spPr bwMode="gray">
          <a:xfrm>
            <a:off x="8653916" y="4148052"/>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5" name="图片 87" descr="汇聚交换机.png"/>
          <p:cNvPicPr>
            <a:picLocks noChangeAspect="1"/>
          </p:cNvPicPr>
          <p:nvPr/>
        </p:nvPicPr>
        <p:blipFill>
          <a:blip r:embed="rId4"/>
          <a:stretch>
            <a:fillRect/>
          </a:stretch>
        </p:blipFill>
        <p:spPr bwMode="gray">
          <a:xfrm>
            <a:off x="7794459" y="4802725"/>
            <a:ext cx="335885" cy="274815"/>
          </a:xfrm>
          <a:prstGeom prst="rect">
            <a:avLst/>
          </a:prstGeom>
        </p:spPr>
      </p:pic>
      <p:pic>
        <p:nvPicPr>
          <p:cNvPr id="46" name="图片 87" descr="汇聚交换机.png"/>
          <p:cNvPicPr>
            <a:picLocks noChangeAspect="1"/>
          </p:cNvPicPr>
          <p:nvPr/>
        </p:nvPicPr>
        <p:blipFill>
          <a:blip r:embed="rId4"/>
          <a:stretch>
            <a:fillRect/>
          </a:stretch>
        </p:blipFill>
        <p:spPr bwMode="gray">
          <a:xfrm>
            <a:off x="7075830" y="4802725"/>
            <a:ext cx="335885" cy="274815"/>
          </a:xfrm>
          <a:prstGeom prst="rect">
            <a:avLst/>
          </a:prstGeom>
        </p:spPr>
      </p:pic>
      <p:cxnSp>
        <p:nvCxnSpPr>
          <p:cNvPr id="47" name="直接连接符 46"/>
          <p:cNvCxnSpPr>
            <a:stCxn id="46" idx="3"/>
            <a:endCxn id="45" idx="1"/>
          </p:cNvCxnSpPr>
          <p:nvPr/>
        </p:nvCxnSpPr>
        <p:spPr bwMode="gray">
          <a:xfrm>
            <a:off x="7411715" y="494013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48" name="图片 76" descr="接入交换机.png"/>
          <p:cNvPicPr>
            <a:picLocks noChangeAspect="1"/>
          </p:cNvPicPr>
          <p:nvPr/>
        </p:nvPicPr>
        <p:blipFill>
          <a:blip r:embed="rId5"/>
          <a:stretch>
            <a:fillRect/>
          </a:stretch>
        </p:blipFill>
        <p:spPr bwMode="gray">
          <a:xfrm>
            <a:off x="7077053" y="5362288"/>
            <a:ext cx="335885" cy="274815"/>
          </a:xfrm>
          <a:prstGeom prst="rect">
            <a:avLst/>
          </a:prstGeom>
        </p:spPr>
      </p:pic>
      <p:pic>
        <p:nvPicPr>
          <p:cNvPr id="49" name="图片 76" descr="接入交换机.png"/>
          <p:cNvPicPr>
            <a:picLocks noChangeAspect="1"/>
          </p:cNvPicPr>
          <p:nvPr/>
        </p:nvPicPr>
        <p:blipFill>
          <a:blip r:embed="rId5"/>
          <a:stretch>
            <a:fillRect/>
          </a:stretch>
        </p:blipFill>
        <p:spPr bwMode="gray">
          <a:xfrm>
            <a:off x="7793237" y="5362288"/>
            <a:ext cx="335885" cy="274815"/>
          </a:xfrm>
          <a:prstGeom prst="rect">
            <a:avLst/>
          </a:prstGeom>
        </p:spPr>
      </p:pic>
      <p:cxnSp>
        <p:nvCxnSpPr>
          <p:cNvPr id="50" name="直接连接符 49"/>
          <p:cNvCxnSpPr>
            <a:stCxn id="48" idx="3"/>
            <a:endCxn id="49" idx="1"/>
          </p:cNvCxnSpPr>
          <p:nvPr/>
        </p:nvCxnSpPr>
        <p:spPr bwMode="gray">
          <a:xfrm>
            <a:off x="7412938" y="549969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1" name="图片 87" descr="汇聚交换机.png"/>
          <p:cNvPicPr>
            <a:picLocks noChangeAspect="1"/>
          </p:cNvPicPr>
          <p:nvPr/>
        </p:nvPicPr>
        <p:blipFill>
          <a:blip r:embed="rId4"/>
          <a:stretch>
            <a:fillRect/>
          </a:stretch>
        </p:blipFill>
        <p:spPr bwMode="gray">
          <a:xfrm>
            <a:off x="10278860" y="4802725"/>
            <a:ext cx="335885" cy="274815"/>
          </a:xfrm>
          <a:prstGeom prst="rect">
            <a:avLst/>
          </a:prstGeom>
        </p:spPr>
      </p:pic>
      <p:pic>
        <p:nvPicPr>
          <p:cNvPr id="52" name="图片 87" descr="汇聚交换机.png"/>
          <p:cNvPicPr>
            <a:picLocks noChangeAspect="1"/>
          </p:cNvPicPr>
          <p:nvPr/>
        </p:nvPicPr>
        <p:blipFill>
          <a:blip r:embed="rId4"/>
          <a:stretch>
            <a:fillRect/>
          </a:stretch>
        </p:blipFill>
        <p:spPr bwMode="gray">
          <a:xfrm>
            <a:off x="9560231" y="4802725"/>
            <a:ext cx="335885" cy="274815"/>
          </a:xfrm>
          <a:prstGeom prst="rect">
            <a:avLst/>
          </a:prstGeom>
        </p:spPr>
      </p:pic>
      <p:cxnSp>
        <p:nvCxnSpPr>
          <p:cNvPr id="53" name="直接连接符 52"/>
          <p:cNvCxnSpPr>
            <a:stCxn id="52" idx="3"/>
            <a:endCxn id="51" idx="1"/>
          </p:cNvCxnSpPr>
          <p:nvPr/>
        </p:nvCxnSpPr>
        <p:spPr bwMode="gray">
          <a:xfrm>
            <a:off x="9896116" y="4940133"/>
            <a:ext cx="382744"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pic>
        <p:nvPicPr>
          <p:cNvPr id="54" name="图片 76" descr="接入交换机.png"/>
          <p:cNvPicPr>
            <a:picLocks noChangeAspect="1"/>
          </p:cNvPicPr>
          <p:nvPr/>
        </p:nvPicPr>
        <p:blipFill>
          <a:blip r:embed="rId5"/>
          <a:stretch>
            <a:fillRect/>
          </a:stretch>
        </p:blipFill>
        <p:spPr bwMode="gray">
          <a:xfrm>
            <a:off x="9561454" y="5362288"/>
            <a:ext cx="335885" cy="274815"/>
          </a:xfrm>
          <a:prstGeom prst="rect">
            <a:avLst/>
          </a:prstGeom>
        </p:spPr>
      </p:pic>
      <p:pic>
        <p:nvPicPr>
          <p:cNvPr id="55" name="图片 76" descr="接入交换机.png"/>
          <p:cNvPicPr>
            <a:picLocks noChangeAspect="1"/>
          </p:cNvPicPr>
          <p:nvPr/>
        </p:nvPicPr>
        <p:blipFill>
          <a:blip r:embed="rId5"/>
          <a:stretch>
            <a:fillRect/>
          </a:stretch>
        </p:blipFill>
        <p:spPr bwMode="gray">
          <a:xfrm>
            <a:off x="10277638" y="5362288"/>
            <a:ext cx="335885" cy="274815"/>
          </a:xfrm>
          <a:prstGeom prst="rect">
            <a:avLst/>
          </a:prstGeom>
        </p:spPr>
      </p:pic>
      <p:cxnSp>
        <p:nvCxnSpPr>
          <p:cNvPr id="56" name="直接连接符 55"/>
          <p:cNvCxnSpPr>
            <a:stCxn id="54" idx="3"/>
            <a:endCxn id="55" idx="1"/>
          </p:cNvCxnSpPr>
          <p:nvPr/>
        </p:nvCxnSpPr>
        <p:spPr bwMode="gray">
          <a:xfrm>
            <a:off x="9897339" y="5499696"/>
            <a:ext cx="380299"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2" idx="2"/>
            <a:endCxn id="46" idx="0"/>
          </p:cNvCxnSpPr>
          <p:nvPr/>
        </p:nvCxnSpPr>
        <p:spPr bwMode="gray">
          <a:xfrm flipH="1">
            <a:off x="7243773" y="428545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3" idx="2"/>
            <a:endCxn id="45" idx="0"/>
          </p:cNvCxnSpPr>
          <p:nvPr/>
        </p:nvCxnSpPr>
        <p:spPr bwMode="gray">
          <a:xfrm flipH="1">
            <a:off x="7962402" y="4285459"/>
            <a:ext cx="1242201"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2" idx="2"/>
            <a:endCxn id="52" idx="0"/>
          </p:cNvCxnSpPr>
          <p:nvPr/>
        </p:nvCxnSpPr>
        <p:spPr bwMode="gray">
          <a:xfrm>
            <a:off x="8485974" y="428545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3" idx="2"/>
            <a:endCxn id="51" idx="0"/>
          </p:cNvCxnSpPr>
          <p:nvPr/>
        </p:nvCxnSpPr>
        <p:spPr bwMode="gray">
          <a:xfrm>
            <a:off x="9204603" y="4285459"/>
            <a:ext cx="1242200" cy="5172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2"/>
            <a:endCxn id="48" idx="0"/>
          </p:cNvCxnSpPr>
          <p:nvPr/>
        </p:nvCxnSpPr>
        <p:spPr bwMode="gray">
          <a:xfrm>
            <a:off x="7243773" y="507754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5" idx="2"/>
            <a:endCxn id="49" idx="0"/>
          </p:cNvCxnSpPr>
          <p:nvPr/>
        </p:nvCxnSpPr>
        <p:spPr bwMode="gray">
          <a:xfrm flipH="1">
            <a:off x="7961180" y="507754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2" idx="2"/>
            <a:endCxn id="54" idx="0"/>
          </p:cNvCxnSpPr>
          <p:nvPr/>
        </p:nvCxnSpPr>
        <p:spPr bwMode="gray">
          <a:xfrm>
            <a:off x="9728174" y="5077540"/>
            <a:ext cx="1223"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1" idx="2"/>
            <a:endCxn id="55" idx="0"/>
          </p:cNvCxnSpPr>
          <p:nvPr/>
        </p:nvCxnSpPr>
        <p:spPr bwMode="gray">
          <a:xfrm flipH="1">
            <a:off x="10445581" y="5077540"/>
            <a:ext cx="1222" cy="284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5" descr="AP.png"/>
          <p:cNvPicPr>
            <a:picLocks noChangeAspect="1"/>
          </p:cNvPicPr>
          <p:nvPr/>
        </p:nvPicPr>
        <p:blipFill>
          <a:blip r:embed="rId6"/>
          <a:stretch>
            <a:fillRect/>
          </a:stretch>
        </p:blipFill>
        <p:spPr bwMode="gray">
          <a:xfrm>
            <a:off x="7793854" y="5860352"/>
            <a:ext cx="335297" cy="274335"/>
          </a:xfrm>
          <a:prstGeom prst="rect">
            <a:avLst/>
          </a:prstGeom>
        </p:spPr>
      </p:pic>
      <p:pic>
        <p:nvPicPr>
          <p:cNvPr id="66" name="图片 105" descr="AP.png"/>
          <p:cNvPicPr>
            <a:picLocks noChangeAspect="1"/>
          </p:cNvPicPr>
          <p:nvPr/>
        </p:nvPicPr>
        <p:blipFill>
          <a:blip r:embed="rId6"/>
          <a:stretch>
            <a:fillRect/>
          </a:stretch>
        </p:blipFill>
        <p:spPr bwMode="gray">
          <a:xfrm>
            <a:off x="9560848" y="5860352"/>
            <a:ext cx="335297" cy="274335"/>
          </a:xfrm>
          <a:prstGeom prst="rect">
            <a:avLst/>
          </a:prstGeom>
        </p:spPr>
      </p:pic>
      <p:cxnSp>
        <p:nvCxnSpPr>
          <p:cNvPr id="67" name="直接连接符 66"/>
          <p:cNvCxnSpPr>
            <a:stCxn id="49" idx="2"/>
            <a:endCxn id="65" idx="0"/>
          </p:cNvCxnSpPr>
          <p:nvPr/>
        </p:nvCxnSpPr>
        <p:spPr bwMode="gray">
          <a:xfrm>
            <a:off x="7961180" y="5637103"/>
            <a:ext cx="323"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4" idx="2"/>
            <a:endCxn id="66" idx="0"/>
          </p:cNvCxnSpPr>
          <p:nvPr/>
        </p:nvCxnSpPr>
        <p:spPr bwMode="gray">
          <a:xfrm flipH="1">
            <a:off x="9728497" y="5637103"/>
            <a:ext cx="900" cy="223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123" descr="AC-黄.png"/>
          <p:cNvPicPr>
            <a:picLocks noChangeAspect="1"/>
          </p:cNvPicPr>
          <p:nvPr/>
        </p:nvPicPr>
        <p:blipFill>
          <a:blip r:embed="rId7"/>
          <a:stretch>
            <a:fillRect/>
          </a:stretch>
        </p:blipFill>
        <p:spPr bwMode="gray">
          <a:xfrm>
            <a:off x="7508607" y="4021521"/>
            <a:ext cx="335297" cy="274335"/>
          </a:xfrm>
          <a:prstGeom prst="rect">
            <a:avLst/>
          </a:prstGeom>
        </p:spPr>
      </p:pic>
      <p:pic>
        <p:nvPicPr>
          <p:cNvPr id="70" name="图片 123" descr="AC-黄.png"/>
          <p:cNvPicPr>
            <a:picLocks noChangeAspect="1"/>
          </p:cNvPicPr>
          <p:nvPr/>
        </p:nvPicPr>
        <p:blipFill>
          <a:blip r:embed="rId7"/>
          <a:stretch>
            <a:fillRect/>
          </a:stretch>
        </p:blipFill>
        <p:spPr bwMode="gray">
          <a:xfrm>
            <a:off x="9835868" y="4021521"/>
            <a:ext cx="335297" cy="274335"/>
          </a:xfrm>
          <a:prstGeom prst="rect">
            <a:avLst/>
          </a:prstGeom>
        </p:spPr>
      </p:pic>
      <p:sp>
        <p:nvSpPr>
          <p:cNvPr id="71" name="文本框 70"/>
          <p:cNvSpPr txBox="1"/>
          <p:nvPr/>
        </p:nvSpPr>
        <p:spPr bwMode="gray">
          <a:xfrm>
            <a:off x="7161403" y="4034246"/>
            <a:ext cx="386644" cy="276999"/>
          </a:xfrm>
          <a:prstGeom prst="rect">
            <a:avLst/>
          </a:prstGeom>
          <a:noFill/>
        </p:spPr>
        <p:txBody>
          <a:bodyPr wrap="none" rtlCol="0">
            <a:spAutoFit/>
          </a:bodyPr>
          <a:lstStyle/>
          <a:p>
            <a:pPr algn="ctr" fontAlgn="ctr" hangingPunct="0"/>
            <a:r>
              <a:rPr lang="en-US" sz="1200" b="1" dirty="0" smtClean="0">
                <a:solidFill>
                  <a:srgbClr val="FF9900"/>
                </a:solidFill>
                <a:latin typeface="Huawei Sans" panose="020C0503030203020204" pitchFamily="34" charset="0"/>
              </a:rPr>
              <a:t>AC</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10119100" y="4021521"/>
            <a:ext cx="386644" cy="276999"/>
          </a:xfrm>
          <a:prstGeom prst="rect">
            <a:avLst/>
          </a:prstGeom>
          <a:noFill/>
        </p:spPr>
        <p:txBody>
          <a:bodyPr wrap="none" rtlCol="0">
            <a:spAutoFit/>
          </a:bodyPr>
          <a:lstStyle/>
          <a:p>
            <a:pPr algn="ctr" fontAlgn="ctr" hangingPunct="0"/>
            <a:r>
              <a:rPr lang="en-US" sz="1200" b="1" dirty="0" smtClean="0">
                <a:solidFill>
                  <a:srgbClr val="FF9900"/>
                </a:solidFill>
                <a:latin typeface="Huawei Sans" panose="020C0503030203020204" pitchFamily="34" charset="0"/>
              </a:rPr>
              <a:t>AC</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3799733" y="409572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3944989" y="4023849"/>
            <a:ext cx="923651" cy="276999"/>
          </a:xfrm>
          <a:prstGeom prst="rect">
            <a:avLst/>
          </a:prstGeom>
          <a:noFill/>
        </p:spPr>
        <p:txBody>
          <a:bodyPr wrap="none" rtlCol="0">
            <a:spAutoFit/>
          </a:bodyPr>
          <a:lstStyle/>
          <a:p>
            <a:pPr algn="ctr" fontAlgn="ctr" hangingPunct="0"/>
            <a:r>
              <a:rPr lang="en-US" sz="1200" b="1" dirty="0" smtClean="0">
                <a:solidFill>
                  <a:srgbClr val="FF9900"/>
                </a:solidFill>
                <a:latin typeface="Huawei Sans" panose="020C0503030203020204" pitchFamily="34" charset="0"/>
              </a:rPr>
              <a:t>Native AC</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723717" y="4095729"/>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hangingPunct="0"/>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097302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Native AC Solution Deployment on a VXLAN-based Virtualized Campus Network</a:t>
            </a:r>
            <a:endParaRPr lang="en-US" altLang="zh-CN" dirty="0">
              <a:sym typeface="Huawei Sans" panose="020C0503030203020204" pitchFamily="34" charset="0"/>
            </a:endParaRPr>
          </a:p>
        </p:txBody>
      </p:sp>
      <p:sp>
        <p:nvSpPr>
          <p:cNvPr id="38" name="圆角矩形 75"/>
          <p:cNvSpPr/>
          <p:nvPr/>
        </p:nvSpPr>
        <p:spPr bwMode="gray">
          <a:xfrm>
            <a:off x="452438" y="1493279"/>
            <a:ext cx="5608800" cy="31151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bwMode="gray">
          <a:xfrm>
            <a:off x="452439" y="1835942"/>
            <a:ext cx="5608800" cy="4364833"/>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0" name="文本框 39"/>
          <p:cNvSpPr txBox="1"/>
          <p:nvPr/>
        </p:nvSpPr>
        <p:spPr bwMode="gray">
          <a:xfrm>
            <a:off x="471489" y="4453615"/>
            <a:ext cx="5605793" cy="1596899"/>
          </a:xfrm>
          <a:prstGeom prst="rect">
            <a:avLst/>
          </a:prstGeom>
          <a:noFill/>
        </p:spPr>
        <p:txBody>
          <a:bodyPr wrap="square" rtlCol="0">
            <a:noAutofit/>
          </a:bodyPr>
          <a:lstStyle/>
          <a:p>
            <a:pPr marL="176213" indent="-176213" fontAlgn="ctr">
              <a:buFont typeface="Arial" panose="020B0604020202020204" pitchFamily="34" charset="0"/>
              <a:buChar char="•"/>
            </a:pPr>
            <a:r>
              <a:rPr lang="en-US" sz="1200" dirty="0" smtClean="0">
                <a:latin typeface="Huawei Sans" panose="020C0503030203020204" pitchFamily="34" charset="0"/>
              </a:rPr>
              <a:t>Scenario 1: The switch used as the border node provides the native AC function to manage network-wide APs.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It is recommended that the native AC function be deployed on the border node and the tunnel forwarding mode be used on APs.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Traffic of wireless users enters into VNs through the native AC, and the border node functions as the gateway of wireless users. </a:t>
            </a:r>
          </a:p>
          <a:p>
            <a:pPr marL="360000" indent="-180000" defTabSz="914400" fontAlgn="ctr">
              <a:buFont typeface="Huawei Sans" panose="020C0503030203020204" pitchFamily="34" charset="0"/>
              <a:buChar char="▫"/>
              <a:defRPr/>
            </a:pPr>
            <a:r>
              <a:rPr lang="en-US" altLang="zh-CN" sz="1200" dirty="0">
                <a:latin typeface="Huawei Sans" panose="020C0503030203020204" pitchFamily="34" charset="0"/>
              </a:rPr>
              <a:t>Free </a:t>
            </a:r>
            <a:r>
              <a:rPr lang="en-US" sz="1200" dirty="0" smtClean="0">
                <a:solidFill>
                  <a:srgbClr val="000000"/>
                </a:solidFill>
                <a:latin typeface="Huawei Sans" panose="020C0503030203020204" pitchFamily="34" charset="0"/>
              </a:rPr>
              <a:t>mobility is supported, and </a:t>
            </a:r>
            <a:r>
              <a:rPr lang="en-US" altLang="zh-CN" sz="1200" dirty="0">
                <a:solidFill>
                  <a:srgbClr val="000000"/>
                </a:solidFill>
                <a:latin typeface="Huawei Sans" panose="020C0503030203020204" pitchFamily="34" charset="0"/>
              </a:rPr>
              <a:t>free mobility </a:t>
            </a:r>
            <a:r>
              <a:rPr lang="en-US" sz="1200" dirty="0" smtClean="0">
                <a:solidFill>
                  <a:srgbClr val="000000"/>
                </a:solidFill>
                <a:latin typeface="Huawei Sans" panose="020C0503030203020204" pitchFamily="34" charset="0"/>
              </a:rPr>
              <a:t>policies for wireless user groups are enforced on the border node. </a:t>
            </a:r>
            <a:endParaRPr lang="en-US" sz="1200" dirty="0">
              <a:solidFill>
                <a:srgbClr val="000000"/>
              </a:solidFill>
              <a:latin typeface="Huawei Sans" panose="020C0503030203020204" pitchFamily="34" charset="0"/>
            </a:endParaRPr>
          </a:p>
        </p:txBody>
      </p:sp>
      <p:sp>
        <p:nvSpPr>
          <p:cNvPr id="83" name="任意多边形 82"/>
          <p:cNvSpPr/>
          <p:nvPr/>
        </p:nvSpPr>
        <p:spPr bwMode="gray">
          <a:xfrm>
            <a:off x="1953533" y="2277538"/>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76" descr="接入交换机.png"/>
          <p:cNvPicPr>
            <a:picLocks noChangeAspect="1"/>
          </p:cNvPicPr>
          <p:nvPr/>
        </p:nvPicPr>
        <p:blipFill>
          <a:blip r:embed="rId3"/>
          <a:stretch>
            <a:fillRect/>
          </a:stretch>
        </p:blipFill>
        <p:spPr bwMode="gray">
          <a:xfrm>
            <a:off x="1902607" y="3654752"/>
            <a:ext cx="369474" cy="302298"/>
          </a:xfrm>
          <a:prstGeom prst="rect">
            <a:avLst/>
          </a:prstGeom>
        </p:spPr>
      </p:pic>
      <p:pic>
        <p:nvPicPr>
          <p:cNvPr id="85" name="图片 76" descr="接入交换机.png"/>
          <p:cNvPicPr>
            <a:picLocks noChangeAspect="1"/>
          </p:cNvPicPr>
          <p:nvPr/>
        </p:nvPicPr>
        <p:blipFill>
          <a:blip r:embed="rId3"/>
          <a:stretch>
            <a:fillRect/>
          </a:stretch>
        </p:blipFill>
        <p:spPr bwMode="gray">
          <a:xfrm>
            <a:off x="4184864" y="3654752"/>
            <a:ext cx="369474" cy="302298"/>
          </a:xfrm>
          <a:prstGeom prst="rect">
            <a:avLst/>
          </a:prstGeom>
        </p:spPr>
      </p:pic>
      <p:pic>
        <p:nvPicPr>
          <p:cNvPr id="86" name="图片 86" descr="核心交换机.png"/>
          <p:cNvPicPr>
            <a:picLocks noChangeAspect="1"/>
          </p:cNvPicPr>
          <p:nvPr/>
        </p:nvPicPr>
        <p:blipFill>
          <a:blip r:embed="rId4"/>
          <a:stretch>
            <a:fillRect/>
          </a:stretch>
        </p:blipFill>
        <p:spPr bwMode="gray">
          <a:xfrm>
            <a:off x="3097257" y="2148396"/>
            <a:ext cx="406421" cy="332528"/>
          </a:xfrm>
          <a:prstGeom prst="rect">
            <a:avLst/>
          </a:prstGeom>
        </p:spPr>
      </p:pic>
      <p:cxnSp>
        <p:nvCxnSpPr>
          <p:cNvPr id="87" name="直接连接符 86"/>
          <p:cNvCxnSpPr/>
          <p:nvPr/>
        </p:nvCxnSpPr>
        <p:spPr bwMode="gray">
          <a:xfrm>
            <a:off x="4352512" y="3937478"/>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8" name="图片 105" descr="AP.png"/>
          <p:cNvPicPr>
            <a:picLocks noChangeAspect="1"/>
          </p:cNvPicPr>
          <p:nvPr/>
        </p:nvPicPr>
        <p:blipFill>
          <a:blip r:embed="rId5" cstate="print"/>
          <a:stretch>
            <a:fillRect/>
          </a:stretch>
        </p:blipFill>
        <p:spPr bwMode="gray">
          <a:xfrm>
            <a:off x="4184864" y="4169332"/>
            <a:ext cx="335297" cy="274335"/>
          </a:xfrm>
          <a:prstGeom prst="rect">
            <a:avLst/>
          </a:prstGeom>
        </p:spPr>
      </p:pic>
      <p:sp>
        <p:nvSpPr>
          <p:cNvPr id="89" name="圆角矩形 88"/>
          <p:cNvSpPr/>
          <p:nvPr/>
        </p:nvSpPr>
        <p:spPr bwMode="gray">
          <a:xfrm>
            <a:off x="3031869" y="2292976"/>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3558297" y="2063240"/>
            <a:ext cx="1529586" cy="523220"/>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r>
              <a:rPr lang="en-US" dirty="0" smtClean="0">
                <a:solidFill>
                  <a:srgbClr val="30B5C5"/>
                </a:solidFill>
                <a:latin typeface="Huawei Sans" panose="020C0503030203020204" pitchFamily="34" charset="0"/>
              </a:rPr>
              <a:t>Border</a:t>
            </a:r>
          </a:p>
          <a:p>
            <a:r>
              <a:rPr lang="en-US" dirty="0" smtClean="0">
                <a:solidFill>
                  <a:srgbClr val="30B5C5"/>
                </a:solidFill>
                <a:latin typeface="Huawei Sans" panose="020C0503030203020204" pitchFamily="34" charset="0"/>
              </a:rPr>
              <a:t>Layer 3 gateway</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1325520" y="3645428"/>
            <a:ext cx="582211" cy="307777"/>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4545887" y="3645428"/>
            <a:ext cx="582211" cy="307777"/>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dirty="0" smtClean="0">
                <a:solidFill>
                  <a:srgbClr val="30B5C5"/>
                </a:solidFill>
                <a:latin typeface="Huawei Sans" panose="020C0503030203020204" pitchFamily="34" charset="0"/>
              </a:rPr>
              <a:t>Edge</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圆角矩形 93"/>
          <p:cNvSpPr/>
          <p:nvPr/>
        </p:nvSpPr>
        <p:spPr bwMode="gray">
          <a:xfrm>
            <a:off x="599594" y="198984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777778" y="1912235"/>
            <a:ext cx="1390424"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Connector 166"/>
          <p:cNvCxnSpPr/>
          <p:nvPr/>
        </p:nvCxnSpPr>
        <p:spPr bwMode="gray">
          <a:xfrm>
            <a:off x="579409" y="2282174"/>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97" name="矩形 96"/>
          <p:cNvSpPr/>
          <p:nvPr/>
        </p:nvSpPr>
        <p:spPr bwMode="gray">
          <a:xfrm>
            <a:off x="779229" y="2156319"/>
            <a:ext cx="1914550"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flipH="1">
            <a:off x="3412396" y="2508933"/>
            <a:ext cx="743279" cy="181609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50742 w 50742"/>
              <a:gd name="connsiteY0" fmla="*/ 0 h 15024"/>
              <a:gd name="connsiteX1" fmla="*/ 9866 w 50742"/>
              <a:gd name="connsiteY1" fmla="*/ 15024 h 15024"/>
              <a:gd name="connsiteX0" fmla="*/ 40876 w 40876"/>
              <a:gd name="connsiteY0" fmla="*/ 0 h 15024"/>
              <a:gd name="connsiteX1" fmla="*/ 0 w 40876"/>
              <a:gd name="connsiteY1" fmla="*/ 15024 h 15024"/>
              <a:gd name="connsiteX0" fmla="*/ 40876 w 41223"/>
              <a:gd name="connsiteY0" fmla="*/ 0 h 15024"/>
              <a:gd name="connsiteX1" fmla="*/ 0 w 41223"/>
              <a:gd name="connsiteY1" fmla="*/ 15024 h 15024"/>
            </a:gdLst>
            <a:ahLst/>
            <a:cxnLst>
              <a:cxn ang="0">
                <a:pos x="connsiteX0" y="connsiteY0"/>
              </a:cxn>
              <a:cxn ang="0">
                <a:pos x="connsiteX1" y="connsiteY1"/>
              </a:cxn>
            </a:cxnLst>
            <a:rect l="l" t="t" r="r" b="b"/>
            <a:pathLst>
              <a:path w="41223" h="15024">
                <a:moveTo>
                  <a:pt x="40876" y="0"/>
                </a:moveTo>
                <a:cubicBezTo>
                  <a:pt x="43879" y="7165"/>
                  <a:pt x="27208" y="11116"/>
                  <a:pt x="0" y="15024"/>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41" name="圆角矩形 75"/>
          <p:cNvSpPr/>
          <p:nvPr/>
        </p:nvSpPr>
        <p:spPr bwMode="gray">
          <a:xfrm>
            <a:off x="6106471" y="1493277"/>
            <a:ext cx="5607579" cy="311511"/>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6106471" y="1835940"/>
            <a:ext cx="5607579" cy="4364835"/>
          </a:xfrm>
          <a:prstGeom prst="roundRect">
            <a:avLst>
              <a:gd name="adj" fmla="val 242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文本框 42"/>
          <p:cNvSpPr txBox="1"/>
          <p:nvPr/>
        </p:nvSpPr>
        <p:spPr bwMode="gray">
          <a:xfrm>
            <a:off x="6113943" y="4453615"/>
            <a:ext cx="5600108" cy="1743071"/>
          </a:xfrm>
          <a:prstGeom prst="rect">
            <a:avLst/>
          </a:prstGeom>
          <a:noFill/>
        </p:spPr>
        <p:txBody>
          <a:bodyPr wrap="square" rtlCol="0">
            <a:noAutofit/>
          </a:bodyPr>
          <a:lstStyle/>
          <a:p>
            <a:pPr marL="176213" indent="-176213" fontAlgn="ctr">
              <a:buFont typeface="Arial" panose="020B0604020202020204" pitchFamily="34" charset="0"/>
              <a:buChar char="•"/>
            </a:pPr>
            <a:r>
              <a:rPr lang="en-US" sz="1200" dirty="0" smtClean="0">
                <a:latin typeface="Huawei Sans" panose="020C0503030203020204" pitchFamily="34" charset="0"/>
              </a:rPr>
              <a:t>Scenario 2: The switch used as the border node provides the native AC function to manage network-wide APs.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When the number of wireless users on the entire network exceeds 50,000, the distributed gateway solution is recommended. In this scenario, the tunnel forwarding mode is recommended for APs.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Traffic of wireless users enters into VNs through the native AC, and the border node functions as the gateway of wireless users. </a:t>
            </a:r>
          </a:p>
          <a:p>
            <a:pPr marL="360000" indent="-180000" defTabSz="914400" fontAlgn="ctr">
              <a:buFont typeface="Huawei Sans" panose="020C0503030203020204" pitchFamily="34" charset="0"/>
              <a:buChar char="▫"/>
              <a:defRPr/>
            </a:pPr>
            <a:r>
              <a:rPr lang="en-US" altLang="zh-CN" sz="1200" dirty="0">
                <a:latin typeface="Huawei Sans" panose="020C0503030203020204" pitchFamily="34" charset="0"/>
              </a:rPr>
              <a:t>Free </a:t>
            </a:r>
            <a:r>
              <a:rPr lang="en-US" altLang="zh-CN" sz="1200" dirty="0">
                <a:solidFill>
                  <a:srgbClr val="000000"/>
                </a:solidFill>
                <a:latin typeface="Huawei Sans" panose="020C0503030203020204" pitchFamily="34" charset="0"/>
              </a:rPr>
              <a:t>mobility is supported, and free mobility policies for wireless user groups are enforced on the border node. </a:t>
            </a:r>
          </a:p>
        </p:txBody>
      </p:sp>
      <p:sp>
        <p:nvSpPr>
          <p:cNvPr id="44" name="任意多边形 43"/>
          <p:cNvSpPr/>
          <p:nvPr/>
        </p:nvSpPr>
        <p:spPr bwMode="gray">
          <a:xfrm>
            <a:off x="7624651" y="2277538"/>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76" descr="接入交换机.png"/>
          <p:cNvPicPr>
            <a:picLocks noChangeAspect="1"/>
          </p:cNvPicPr>
          <p:nvPr/>
        </p:nvPicPr>
        <p:blipFill>
          <a:blip r:embed="rId3"/>
          <a:stretch>
            <a:fillRect/>
          </a:stretch>
        </p:blipFill>
        <p:spPr bwMode="gray">
          <a:xfrm>
            <a:off x="7573725" y="3654752"/>
            <a:ext cx="369474" cy="302298"/>
          </a:xfrm>
          <a:prstGeom prst="rect">
            <a:avLst/>
          </a:prstGeom>
        </p:spPr>
      </p:pic>
      <p:pic>
        <p:nvPicPr>
          <p:cNvPr id="46" name="图片 76" descr="接入交换机.png"/>
          <p:cNvPicPr>
            <a:picLocks noChangeAspect="1"/>
          </p:cNvPicPr>
          <p:nvPr/>
        </p:nvPicPr>
        <p:blipFill>
          <a:blip r:embed="rId3"/>
          <a:stretch>
            <a:fillRect/>
          </a:stretch>
        </p:blipFill>
        <p:spPr bwMode="gray">
          <a:xfrm>
            <a:off x="9855982" y="3654752"/>
            <a:ext cx="369474" cy="302298"/>
          </a:xfrm>
          <a:prstGeom prst="rect">
            <a:avLst/>
          </a:prstGeom>
        </p:spPr>
      </p:pic>
      <p:pic>
        <p:nvPicPr>
          <p:cNvPr id="47" name="图片 86" descr="核心交换机.png"/>
          <p:cNvPicPr>
            <a:picLocks noChangeAspect="1"/>
          </p:cNvPicPr>
          <p:nvPr/>
        </p:nvPicPr>
        <p:blipFill>
          <a:blip r:embed="rId4"/>
          <a:stretch>
            <a:fillRect/>
          </a:stretch>
        </p:blipFill>
        <p:spPr bwMode="gray">
          <a:xfrm>
            <a:off x="8768375" y="2148396"/>
            <a:ext cx="406421" cy="332528"/>
          </a:xfrm>
          <a:prstGeom prst="rect">
            <a:avLst/>
          </a:prstGeom>
        </p:spPr>
      </p:pic>
      <p:cxnSp>
        <p:nvCxnSpPr>
          <p:cNvPr id="48" name="直接连接符 47"/>
          <p:cNvCxnSpPr/>
          <p:nvPr/>
        </p:nvCxnSpPr>
        <p:spPr bwMode="gray">
          <a:xfrm>
            <a:off x="10023630" y="3937478"/>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105" descr="AP.png"/>
          <p:cNvPicPr>
            <a:picLocks noChangeAspect="1"/>
          </p:cNvPicPr>
          <p:nvPr/>
        </p:nvPicPr>
        <p:blipFill>
          <a:blip r:embed="rId5" cstate="print"/>
          <a:stretch>
            <a:fillRect/>
          </a:stretch>
        </p:blipFill>
        <p:spPr bwMode="gray">
          <a:xfrm>
            <a:off x="9855982" y="4169332"/>
            <a:ext cx="335297" cy="274335"/>
          </a:xfrm>
          <a:prstGeom prst="rect">
            <a:avLst/>
          </a:prstGeom>
        </p:spPr>
      </p:pic>
      <p:sp>
        <p:nvSpPr>
          <p:cNvPr id="57" name="圆角矩形 56"/>
          <p:cNvSpPr/>
          <p:nvPr/>
        </p:nvSpPr>
        <p:spPr bwMode="gray">
          <a:xfrm>
            <a:off x="8679283" y="2274275"/>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9163831" y="2120387"/>
            <a:ext cx="728084" cy="307777"/>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r>
              <a:rPr lang="en-US" dirty="0" smtClean="0">
                <a:solidFill>
                  <a:srgbClr val="30B5C5"/>
                </a:solidFill>
                <a:latin typeface="Huawei Sans" panose="020C0503030203020204" pitchFamily="34" charset="0"/>
              </a:rPr>
              <a:t>Border</a:t>
            </a:r>
            <a:endParaRPr lang="en-US" dirty="0">
              <a:solidFill>
                <a:srgbClr val="30B5C5"/>
              </a:solidFill>
              <a:latin typeface="Huawei Sans" panose="020C0503030203020204" pitchFamily="34" charset="0"/>
            </a:endParaRPr>
          </a:p>
        </p:txBody>
      </p:sp>
      <p:sp>
        <p:nvSpPr>
          <p:cNvPr id="59" name="文本框 58"/>
          <p:cNvSpPr txBox="1"/>
          <p:nvPr/>
        </p:nvSpPr>
        <p:spPr bwMode="gray">
          <a:xfrm>
            <a:off x="6049263" y="3561427"/>
            <a:ext cx="1529586" cy="523220"/>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dirty="0" smtClean="0">
                <a:solidFill>
                  <a:srgbClr val="30B5C5"/>
                </a:solidFill>
                <a:latin typeface="Huawei Sans" panose="020C0503030203020204" pitchFamily="34" charset="0"/>
              </a:rPr>
              <a:t>Edge</a:t>
            </a:r>
          </a:p>
          <a:p>
            <a:pPr algn="r"/>
            <a:r>
              <a:rPr lang="en-US" dirty="0" smtClean="0">
                <a:solidFill>
                  <a:srgbClr val="30B5C5"/>
                </a:solidFill>
                <a:latin typeface="Huawei Sans" panose="020C0503030203020204" pitchFamily="34" charset="0"/>
              </a:rPr>
              <a:t>Layer 3 gateway</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0217005" y="3561427"/>
            <a:ext cx="1529586" cy="523220"/>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dirty="0" smtClean="0">
                <a:solidFill>
                  <a:srgbClr val="30B5C5"/>
                </a:solidFill>
                <a:latin typeface="Huawei Sans" panose="020C0503030203020204" pitchFamily="34" charset="0"/>
              </a:rPr>
              <a:t>Edge</a:t>
            </a:r>
          </a:p>
          <a:p>
            <a:pPr algn="l"/>
            <a:r>
              <a:rPr lang="en-US" dirty="0" smtClean="0">
                <a:solidFill>
                  <a:srgbClr val="30B5C5"/>
                </a:solidFill>
                <a:latin typeface="Huawei Sans" panose="020C0503030203020204" pitchFamily="34" charset="0"/>
              </a:rPr>
              <a:t>Layer 3 gateway</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61"/>
          <p:cNvSpPr/>
          <p:nvPr/>
        </p:nvSpPr>
        <p:spPr bwMode="gray">
          <a:xfrm>
            <a:off x="6270712" y="1989843"/>
            <a:ext cx="178184" cy="88869"/>
          </a:xfrm>
          <a:prstGeom prst="roundRect">
            <a:avLst/>
          </a:prstGeom>
          <a:solidFill>
            <a:srgbClr val="FFC000"/>
          </a:solidFill>
          <a:ln>
            <a:solidFill>
              <a:srgbClr val="1262A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448895" y="1912235"/>
            <a:ext cx="1162645" cy="244084"/>
          </a:xfrm>
          <a:prstGeom prst="rect">
            <a:avLst/>
          </a:prstGeom>
          <a:noFill/>
        </p:spPr>
        <p:txBody>
          <a:bodyPr wrap="square" rtlCol="0">
            <a:noAutofit/>
          </a:bodyPr>
          <a:lstStyle/>
          <a:p>
            <a:pPr fontAlgn="ctr"/>
            <a:r>
              <a:rPr lang="en-US" sz="1200" dirty="0" smtClean="0">
                <a:solidFill>
                  <a:srgbClr val="000000"/>
                </a:solidFill>
                <a:latin typeface="Huawei Sans" panose="020C0503030203020204" pitchFamily="34" charset="0"/>
              </a:rPr>
              <a:t>Native AC</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Straight Connector 166"/>
          <p:cNvCxnSpPr/>
          <p:nvPr/>
        </p:nvCxnSpPr>
        <p:spPr bwMode="gray">
          <a:xfrm>
            <a:off x="6250527" y="2282174"/>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65" name="矩形 64"/>
          <p:cNvSpPr/>
          <p:nvPr/>
        </p:nvSpPr>
        <p:spPr bwMode="gray">
          <a:xfrm>
            <a:off x="6450346" y="2156319"/>
            <a:ext cx="1600909"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flipH="1">
            <a:off x="9045257" y="2508933"/>
            <a:ext cx="743279" cy="181609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50742 w 50742"/>
              <a:gd name="connsiteY0" fmla="*/ 0 h 15024"/>
              <a:gd name="connsiteX1" fmla="*/ 9866 w 50742"/>
              <a:gd name="connsiteY1" fmla="*/ 15024 h 15024"/>
              <a:gd name="connsiteX0" fmla="*/ 40876 w 40876"/>
              <a:gd name="connsiteY0" fmla="*/ 0 h 15024"/>
              <a:gd name="connsiteX1" fmla="*/ 0 w 40876"/>
              <a:gd name="connsiteY1" fmla="*/ 15024 h 15024"/>
              <a:gd name="connsiteX0" fmla="*/ 40876 w 41223"/>
              <a:gd name="connsiteY0" fmla="*/ 0 h 15024"/>
              <a:gd name="connsiteX1" fmla="*/ 0 w 41223"/>
              <a:gd name="connsiteY1" fmla="*/ 15024 h 15024"/>
            </a:gdLst>
            <a:ahLst/>
            <a:cxnLst>
              <a:cxn ang="0">
                <a:pos x="connsiteX0" y="connsiteY0"/>
              </a:cxn>
              <a:cxn ang="0">
                <a:pos x="connsiteX1" y="connsiteY1"/>
              </a:cxn>
            </a:cxnLst>
            <a:rect l="l" t="t" r="r" b="b"/>
            <a:pathLst>
              <a:path w="41223" h="15024">
                <a:moveTo>
                  <a:pt x="40876" y="0"/>
                </a:moveTo>
                <a:cubicBezTo>
                  <a:pt x="43879" y="7165"/>
                  <a:pt x="27208" y="11116"/>
                  <a:pt x="0" y="15024"/>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87302248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bwMode="gray">
          <a:xfrm flipH="1">
            <a:off x="3473149" y="2432592"/>
            <a:ext cx="686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Standalone AC Solution Deployment on a VXLAN-based Virtualized Campus Network</a:t>
            </a:r>
            <a:endParaRPr lang="en-US" altLang="zh-CN" dirty="0"/>
          </a:p>
        </p:txBody>
      </p:sp>
      <p:sp>
        <p:nvSpPr>
          <p:cNvPr id="3" name="圆角矩形 75"/>
          <p:cNvSpPr/>
          <p:nvPr/>
        </p:nvSpPr>
        <p:spPr bwMode="gray">
          <a:xfrm>
            <a:off x="446087" y="1503943"/>
            <a:ext cx="560757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Centralized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bwMode="gray">
          <a:xfrm>
            <a:off x="446087" y="1906459"/>
            <a:ext cx="5607579" cy="4242065"/>
          </a:xfrm>
          <a:prstGeom prst="roundRect">
            <a:avLst>
              <a:gd name="adj" fmla="val 95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6109761" y="1906459"/>
            <a:ext cx="5574239" cy="4242065"/>
          </a:xfrm>
          <a:prstGeom prst="roundRect">
            <a:avLst>
              <a:gd name="adj" fmla="val 1117"/>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noAutofit/>
          </a:bodyPr>
          <a:lstStyle/>
          <a:p>
            <a:pPr algn="just" fontAlgn="ctr">
              <a:lnSpc>
                <a:spcPts val="1800"/>
              </a:lnSpc>
              <a:spcAft>
                <a:spcPts val="300"/>
              </a:spcAft>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任意多边形 5"/>
          <p:cNvSpPr/>
          <p:nvPr/>
        </p:nvSpPr>
        <p:spPr bwMode="gray">
          <a:xfrm>
            <a:off x="1964267" y="2412554"/>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76" descr="接入交换机.png"/>
          <p:cNvPicPr>
            <a:picLocks noChangeAspect="1"/>
          </p:cNvPicPr>
          <p:nvPr/>
        </p:nvPicPr>
        <p:blipFill>
          <a:blip r:embed="rId3"/>
          <a:stretch>
            <a:fillRect/>
          </a:stretch>
        </p:blipFill>
        <p:spPr bwMode="gray">
          <a:xfrm>
            <a:off x="1913341" y="3789768"/>
            <a:ext cx="369474" cy="302298"/>
          </a:xfrm>
          <a:prstGeom prst="rect">
            <a:avLst/>
          </a:prstGeom>
        </p:spPr>
      </p:pic>
      <p:pic>
        <p:nvPicPr>
          <p:cNvPr id="8" name="图片 76" descr="接入交换机.png"/>
          <p:cNvPicPr>
            <a:picLocks noChangeAspect="1"/>
          </p:cNvPicPr>
          <p:nvPr/>
        </p:nvPicPr>
        <p:blipFill>
          <a:blip r:embed="rId3"/>
          <a:stretch>
            <a:fillRect/>
          </a:stretch>
        </p:blipFill>
        <p:spPr bwMode="gray">
          <a:xfrm>
            <a:off x="4195598" y="3789768"/>
            <a:ext cx="369474" cy="302298"/>
          </a:xfrm>
          <a:prstGeom prst="rect">
            <a:avLst/>
          </a:prstGeom>
        </p:spPr>
      </p:pic>
      <p:pic>
        <p:nvPicPr>
          <p:cNvPr id="9" name="图片 86" descr="核心交换机.png"/>
          <p:cNvPicPr>
            <a:picLocks noChangeAspect="1"/>
          </p:cNvPicPr>
          <p:nvPr/>
        </p:nvPicPr>
        <p:blipFill>
          <a:blip r:embed="rId4"/>
          <a:stretch>
            <a:fillRect/>
          </a:stretch>
        </p:blipFill>
        <p:spPr bwMode="gray">
          <a:xfrm>
            <a:off x="3107991" y="2283412"/>
            <a:ext cx="406421" cy="332528"/>
          </a:xfrm>
          <a:prstGeom prst="rect">
            <a:avLst/>
          </a:prstGeom>
        </p:spPr>
      </p:pic>
      <p:cxnSp>
        <p:nvCxnSpPr>
          <p:cNvPr id="10" name="直接连接符 9"/>
          <p:cNvCxnSpPr/>
          <p:nvPr/>
        </p:nvCxnSpPr>
        <p:spPr bwMode="gray">
          <a:xfrm>
            <a:off x="4380792" y="4072494"/>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5" descr="AP.png"/>
          <p:cNvPicPr>
            <a:picLocks noChangeAspect="1"/>
          </p:cNvPicPr>
          <p:nvPr/>
        </p:nvPicPr>
        <p:blipFill>
          <a:blip r:embed="rId5" cstate="print"/>
          <a:stretch>
            <a:fillRect/>
          </a:stretch>
        </p:blipFill>
        <p:spPr bwMode="gray">
          <a:xfrm>
            <a:off x="4213144" y="4304348"/>
            <a:ext cx="335297" cy="274335"/>
          </a:xfrm>
          <a:prstGeom prst="rect">
            <a:avLst/>
          </a:prstGeom>
        </p:spPr>
      </p:pic>
      <p:sp>
        <p:nvSpPr>
          <p:cNvPr id="15" name="文本框 14"/>
          <p:cNvSpPr txBox="1"/>
          <p:nvPr/>
        </p:nvSpPr>
        <p:spPr bwMode="gray">
          <a:xfrm>
            <a:off x="1599917" y="2112528"/>
            <a:ext cx="1543705"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Border</a:t>
            </a:r>
          </a:p>
          <a:p>
            <a:pPr algn="r"/>
            <a:r>
              <a:rPr lang="en-US" sz="1200" dirty="0" smtClean="0">
                <a:solidFill>
                  <a:srgbClr val="30B5C5"/>
                </a:solidFill>
                <a:latin typeface="Huawei Sans" panose="020C0503030203020204" pitchFamily="34" charset="0"/>
              </a:rPr>
              <a:t>Layer 3 gateway for wireless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1390756" y="3791693"/>
            <a:ext cx="527709"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4556621" y="3791693"/>
            <a:ext cx="527709"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flipH="1">
            <a:off x="3784029" y="2581795"/>
            <a:ext cx="405400" cy="185208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012 w 82824"/>
              <a:gd name="connsiteY0" fmla="*/ 0 h 84378"/>
              <a:gd name="connsiteX1" fmla="*/ 82824 w 82824"/>
              <a:gd name="connsiteY1" fmla="*/ 84378 h 84378"/>
              <a:gd name="connsiteX0" fmla="*/ 0 w 80812"/>
              <a:gd name="connsiteY0" fmla="*/ 0 h 84378"/>
              <a:gd name="connsiteX1" fmla="*/ 80812 w 80812"/>
              <a:gd name="connsiteY1" fmla="*/ 84378 h 84378"/>
              <a:gd name="connsiteX0" fmla="*/ 0 w 80812"/>
              <a:gd name="connsiteY0" fmla="*/ 0 h 84378"/>
              <a:gd name="connsiteX1" fmla="*/ 80812 w 80812"/>
              <a:gd name="connsiteY1" fmla="*/ 84378 h 84378"/>
              <a:gd name="connsiteX0" fmla="*/ 26691 w 47379"/>
              <a:gd name="connsiteY0" fmla="*/ 0 h 92216"/>
              <a:gd name="connsiteX1" fmla="*/ 19889 w 47379"/>
              <a:gd name="connsiteY1" fmla="*/ 92216 h 92216"/>
              <a:gd name="connsiteX0" fmla="*/ 6802 w 61288"/>
              <a:gd name="connsiteY0" fmla="*/ 0 h 92216"/>
              <a:gd name="connsiteX1" fmla="*/ 0 w 61288"/>
              <a:gd name="connsiteY1" fmla="*/ 92216 h 92216"/>
              <a:gd name="connsiteX0" fmla="*/ 6802 w 61288"/>
              <a:gd name="connsiteY0" fmla="*/ 0 h 92216"/>
              <a:gd name="connsiteX1" fmla="*/ 0 w 61288"/>
              <a:gd name="connsiteY1" fmla="*/ 92216 h 92216"/>
              <a:gd name="connsiteX0" fmla="*/ 4092 w 59907"/>
              <a:gd name="connsiteY0" fmla="*/ 0 h 90723"/>
              <a:gd name="connsiteX1" fmla="*/ 0 w 59907"/>
              <a:gd name="connsiteY1" fmla="*/ 90723 h 90723"/>
              <a:gd name="connsiteX0" fmla="*/ 4092 w 50627"/>
              <a:gd name="connsiteY0" fmla="*/ 0 h 90723"/>
              <a:gd name="connsiteX1" fmla="*/ 0 w 50627"/>
              <a:gd name="connsiteY1" fmla="*/ 90723 h 90723"/>
              <a:gd name="connsiteX0" fmla="*/ 4092 w 48054"/>
              <a:gd name="connsiteY0" fmla="*/ 0 h 90723"/>
              <a:gd name="connsiteX1" fmla="*/ 0 w 48054"/>
              <a:gd name="connsiteY1" fmla="*/ 90723 h 90723"/>
            </a:gdLst>
            <a:ahLst/>
            <a:cxnLst>
              <a:cxn ang="0">
                <a:pos x="connsiteX0" y="connsiteY0"/>
              </a:cxn>
              <a:cxn ang="0">
                <a:pos x="connsiteX1" y="connsiteY1"/>
              </a:cxn>
            </a:cxnLst>
            <a:rect l="l" t="t" r="r" b="b"/>
            <a:pathLst>
              <a:path w="48054" h="90723">
                <a:moveTo>
                  <a:pt x="4092" y="0"/>
                </a:moveTo>
                <a:cubicBezTo>
                  <a:pt x="71481" y="37451"/>
                  <a:pt x="54388" y="81526"/>
                  <a:pt x="0" y="90723"/>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36" name="Straight Connector 166"/>
          <p:cNvCxnSpPr/>
          <p:nvPr/>
        </p:nvCxnSpPr>
        <p:spPr bwMode="gray">
          <a:xfrm>
            <a:off x="590143" y="2188590"/>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gray">
          <a:xfrm>
            <a:off x="789962" y="2062735"/>
            <a:ext cx="1337339"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6109760" y="1503943"/>
            <a:ext cx="5574239" cy="360000"/>
          </a:xfrm>
          <a:prstGeom prst="roundRect">
            <a:avLst>
              <a:gd name="adj" fmla="val 13606"/>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Distributed gateway scenario</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102" descr="AC-蓝.png"/>
          <p:cNvPicPr>
            <a:picLocks noChangeAspect="1"/>
          </p:cNvPicPr>
          <p:nvPr/>
        </p:nvPicPr>
        <p:blipFill>
          <a:blip r:embed="rId6" cstate="print"/>
          <a:stretch>
            <a:fillRect/>
          </a:stretch>
        </p:blipFill>
        <p:spPr bwMode="gray">
          <a:xfrm>
            <a:off x="4159362" y="2277681"/>
            <a:ext cx="405710" cy="331945"/>
          </a:xfrm>
          <a:prstGeom prst="rect">
            <a:avLst/>
          </a:prstGeom>
        </p:spPr>
      </p:pic>
      <p:sp>
        <p:nvSpPr>
          <p:cNvPr id="43" name="文本框 42"/>
          <p:cNvSpPr txBox="1"/>
          <p:nvPr/>
        </p:nvSpPr>
        <p:spPr bwMode="gray">
          <a:xfrm>
            <a:off x="453559" y="4601389"/>
            <a:ext cx="5600108" cy="1538883"/>
          </a:xfrm>
          <a:prstGeom prst="rect">
            <a:avLst/>
          </a:prstGeom>
          <a:noFill/>
        </p:spPr>
        <p:txBody>
          <a:bodyPr wrap="square" rtlCol="0">
            <a:spAutoFit/>
          </a:bodyPr>
          <a:lstStyle/>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AC centrally manages APs. The tunnel forwarding mode is used. Traffic of wireless users is encapsulated by the AP using the CAPWAP protocol and then sent to the AC. After being </a:t>
            </a:r>
            <a:r>
              <a:rPr lang="en-US" sz="1200" dirty="0" err="1" smtClean="0">
                <a:latin typeface="Huawei Sans" panose="020C0503030203020204" pitchFamily="34" charset="0"/>
              </a:rPr>
              <a:t>decapsulated</a:t>
            </a:r>
            <a:r>
              <a:rPr lang="en-US" sz="1200" dirty="0" smtClean="0">
                <a:latin typeface="Huawei Sans" panose="020C0503030203020204" pitchFamily="34" charset="0"/>
              </a:rPr>
              <a:t> by the AC, the traffic enters the VN through the border node.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border node functions as the gateway for wireless users.</a:t>
            </a:r>
          </a:p>
          <a:p>
            <a:pPr marL="176213" indent="-176213" fontAlgn="ctr">
              <a:spcAft>
                <a:spcPts val="600"/>
              </a:spcAft>
              <a:buFont typeface="Arial" panose="020B0604020202020204" pitchFamily="34" charset="0"/>
              <a:buChar char="•"/>
            </a:pPr>
            <a:r>
              <a:rPr lang="en-US" altLang="zh-CN" sz="1200" dirty="0">
                <a:latin typeface="Huawei Sans" panose="020C0503030203020204" pitchFamily="34" charset="0"/>
              </a:rPr>
              <a:t>Free mobility is supported, and free mobility policies for wireless user groups are enforced on the border node</a:t>
            </a:r>
            <a:r>
              <a:rPr lang="en-US" altLang="zh-CN" sz="1200" dirty="0" smtClean="0">
                <a:latin typeface="Huawei Sans" panose="020C0503030203020204" pitchFamily="34" charset="0"/>
              </a:rPr>
              <a:t>.</a:t>
            </a:r>
            <a:endParaRPr lang="en-US" sz="1200" dirty="0">
              <a:latin typeface="Huawei Sans" panose="020C0503030203020204" pitchFamily="34" charset="0"/>
            </a:endParaRPr>
          </a:p>
        </p:txBody>
      </p:sp>
      <p:sp>
        <p:nvSpPr>
          <p:cNvPr id="44" name="文本框 43"/>
          <p:cNvSpPr txBox="1"/>
          <p:nvPr/>
        </p:nvSpPr>
        <p:spPr bwMode="gray">
          <a:xfrm>
            <a:off x="4489469" y="2303028"/>
            <a:ext cx="1263487"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chemeClr val="tx1"/>
                </a:solidFill>
                <a:latin typeface="Huawei Sans" panose="020C0503030203020204" pitchFamily="34" charset="0"/>
              </a:rPr>
              <a:t> Standalone 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p:nvPr/>
        </p:nvCxnSpPr>
        <p:spPr bwMode="gray">
          <a:xfrm flipH="1">
            <a:off x="9221756" y="2432592"/>
            <a:ext cx="686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任意多边形 45"/>
          <p:cNvSpPr/>
          <p:nvPr/>
        </p:nvSpPr>
        <p:spPr bwMode="gray">
          <a:xfrm>
            <a:off x="7712874" y="2412554"/>
            <a:ext cx="2642412" cy="1565920"/>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E3F6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76" descr="接入交换机.png"/>
          <p:cNvPicPr>
            <a:picLocks noChangeAspect="1"/>
          </p:cNvPicPr>
          <p:nvPr/>
        </p:nvPicPr>
        <p:blipFill>
          <a:blip r:embed="rId3"/>
          <a:stretch>
            <a:fillRect/>
          </a:stretch>
        </p:blipFill>
        <p:spPr bwMode="gray">
          <a:xfrm>
            <a:off x="7661948" y="3789768"/>
            <a:ext cx="369474" cy="302298"/>
          </a:xfrm>
          <a:prstGeom prst="rect">
            <a:avLst/>
          </a:prstGeom>
        </p:spPr>
      </p:pic>
      <p:pic>
        <p:nvPicPr>
          <p:cNvPr id="48" name="图片 76" descr="接入交换机.png"/>
          <p:cNvPicPr>
            <a:picLocks noChangeAspect="1"/>
          </p:cNvPicPr>
          <p:nvPr/>
        </p:nvPicPr>
        <p:blipFill>
          <a:blip r:embed="rId3"/>
          <a:stretch>
            <a:fillRect/>
          </a:stretch>
        </p:blipFill>
        <p:spPr bwMode="gray">
          <a:xfrm>
            <a:off x="9944205" y="3789768"/>
            <a:ext cx="369474" cy="302298"/>
          </a:xfrm>
          <a:prstGeom prst="rect">
            <a:avLst/>
          </a:prstGeom>
        </p:spPr>
      </p:pic>
      <p:pic>
        <p:nvPicPr>
          <p:cNvPr id="49" name="图片 86" descr="核心交换机.png"/>
          <p:cNvPicPr>
            <a:picLocks noChangeAspect="1"/>
          </p:cNvPicPr>
          <p:nvPr/>
        </p:nvPicPr>
        <p:blipFill>
          <a:blip r:embed="rId4"/>
          <a:stretch>
            <a:fillRect/>
          </a:stretch>
        </p:blipFill>
        <p:spPr bwMode="gray">
          <a:xfrm>
            <a:off x="8856598" y="2283412"/>
            <a:ext cx="406421" cy="332528"/>
          </a:xfrm>
          <a:prstGeom prst="rect">
            <a:avLst/>
          </a:prstGeom>
        </p:spPr>
      </p:pic>
      <p:sp>
        <p:nvSpPr>
          <p:cNvPr id="53" name="文本框 52"/>
          <p:cNvSpPr txBox="1"/>
          <p:nvPr/>
        </p:nvSpPr>
        <p:spPr bwMode="gray">
          <a:xfrm>
            <a:off x="7436549" y="2112528"/>
            <a:ext cx="1455680"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Border</a:t>
            </a:r>
          </a:p>
          <a:p>
            <a:pPr algn="r"/>
            <a:r>
              <a:rPr lang="en-US" sz="1200" dirty="0" smtClean="0">
                <a:solidFill>
                  <a:srgbClr val="30B5C5"/>
                </a:solidFill>
                <a:latin typeface="Huawei Sans" panose="020C0503030203020204" pitchFamily="34" charset="0"/>
              </a:rPr>
              <a:t>Layer 3 gateway for wireless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166454" y="3610718"/>
            <a:ext cx="1500618"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r"/>
            <a:r>
              <a:rPr lang="en-US" sz="1200" dirty="0" smtClean="0">
                <a:solidFill>
                  <a:srgbClr val="30B5C5"/>
                </a:solidFill>
                <a:latin typeface="Huawei Sans" panose="020C0503030203020204" pitchFamily="34" charset="0"/>
              </a:rPr>
              <a:t>Edge</a:t>
            </a:r>
          </a:p>
          <a:p>
            <a:pPr algn="r"/>
            <a:r>
              <a:rPr lang="en-US" sz="1200" dirty="0" smtClean="0">
                <a:solidFill>
                  <a:srgbClr val="30B5C5"/>
                </a:solidFill>
                <a:latin typeface="Huawei Sans" panose="020C0503030203020204" pitchFamily="34" charset="0"/>
              </a:rPr>
              <a:t>Layer 3 gateway for wired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0305228" y="3610718"/>
            <a:ext cx="1359308" cy="646331"/>
          </a:xfrm>
          <a:prstGeom prst="rect">
            <a:avLst/>
          </a:prstGeom>
          <a:noFill/>
        </p:spPr>
        <p:txBody>
          <a:bodyPr wrap="squar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rgbClr val="30B5C5"/>
                </a:solidFill>
                <a:latin typeface="Huawei Sans" panose="020C0503030203020204" pitchFamily="34" charset="0"/>
              </a:rPr>
              <a:t>Edge</a:t>
            </a:r>
          </a:p>
          <a:p>
            <a:pPr algn="l"/>
            <a:r>
              <a:rPr lang="en-US" sz="1200" dirty="0" smtClean="0">
                <a:solidFill>
                  <a:srgbClr val="30B5C5"/>
                </a:solidFill>
                <a:latin typeface="Huawei Sans" panose="020C0503030203020204" pitchFamily="34" charset="0"/>
              </a:rPr>
              <a:t>Layer 3 gateway for wired users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Straight Connector 166"/>
          <p:cNvCxnSpPr/>
          <p:nvPr/>
        </p:nvCxnSpPr>
        <p:spPr bwMode="gray">
          <a:xfrm>
            <a:off x="6338750" y="2188590"/>
            <a:ext cx="227950"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9" name="矩形 58"/>
          <p:cNvSpPr/>
          <p:nvPr/>
        </p:nvSpPr>
        <p:spPr bwMode="gray">
          <a:xfrm>
            <a:off x="6538569" y="2062735"/>
            <a:ext cx="1448179" cy="251711"/>
          </a:xfrm>
          <a:prstGeom prst="rect">
            <a:avLst/>
          </a:prstGeom>
        </p:spPr>
        <p:txBody>
          <a:bodyPr wrap="square">
            <a:noAutofit/>
          </a:bodyPr>
          <a:lstStyle/>
          <a:p>
            <a:pPr fontAlgn="ctr"/>
            <a:r>
              <a:rPr lang="en-US" sz="1200" dirty="0" smtClean="0">
                <a:latin typeface="Huawei Sans" panose="020C0503030203020204" pitchFamily="34" charset="0"/>
              </a:rPr>
              <a:t>CAPWAP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02" descr="AC-蓝.png"/>
          <p:cNvPicPr>
            <a:picLocks noChangeAspect="1"/>
          </p:cNvPicPr>
          <p:nvPr/>
        </p:nvPicPr>
        <p:blipFill>
          <a:blip r:embed="rId6" cstate="print"/>
          <a:stretch>
            <a:fillRect/>
          </a:stretch>
        </p:blipFill>
        <p:spPr bwMode="gray">
          <a:xfrm>
            <a:off x="9907969" y="2277681"/>
            <a:ext cx="405710" cy="331945"/>
          </a:xfrm>
          <a:prstGeom prst="rect">
            <a:avLst/>
          </a:prstGeom>
        </p:spPr>
      </p:pic>
      <p:sp>
        <p:nvSpPr>
          <p:cNvPr id="61" name="文本框 60"/>
          <p:cNvSpPr txBox="1"/>
          <p:nvPr/>
        </p:nvSpPr>
        <p:spPr bwMode="gray">
          <a:xfrm>
            <a:off x="10238076" y="2303028"/>
            <a:ext cx="1263487" cy="276999"/>
          </a:xfrm>
          <a:prstGeom prst="rect">
            <a:avLst/>
          </a:prstGeom>
          <a:noFill/>
        </p:spPr>
        <p:txBody>
          <a:bodyPr wrap="none" rtlCol="0">
            <a:spAutoFit/>
          </a:bodyPr>
          <a:lstStyle>
            <a:defPPr>
              <a:defRPr lang="en-US"/>
            </a:defPPr>
            <a:lvl1pPr algn="ctr" fontAlgn="ctr">
              <a:defRPr sz="1400">
                <a:solidFill>
                  <a:srgbClr val="0070C0"/>
                </a:solidFill>
                <a:latin typeface="Arial" panose="020B0604020202020204" pitchFamily="34" charset="0"/>
              </a:defRPr>
            </a:lvl1pPr>
          </a:lstStyle>
          <a:p>
            <a:pPr algn="l"/>
            <a:r>
              <a:rPr lang="en-US" sz="1200" dirty="0" smtClean="0">
                <a:solidFill>
                  <a:schemeClr val="tx1"/>
                </a:solidFill>
                <a:latin typeface="Huawei Sans" panose="020C0503030203020204" pitchFamily="34" charset="0"/>
              </a:rPr>
              <a:t> Standalone 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6212828" y="4601389"/>
            <a:ext cx="5451708" cy="1538883"/>
          </a:xfrm>
          <a:prstGeom prst="rect">
            <a:avLst/>
          </a:prstGeom>
          <a:noFill/>
        </p:spPr>
        <p:txBody>
          <a:bodyPr wrap="square" rtlCol="0">
            <a:spAutoFit/>
          </a:bodyPr>
          <a:lstStyle/>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AC centrally manages APs. The tunnel forwarding mode is used. Traffic of wireless users is encapsulated by the AP using the CAPWAP protocol and then sent to the AC. After being </a:t>
            </a:r>
            <a:r>
              <a:rPr lang="en-US" sz="1200" dirty="0" err="1" smtClean="0">
                <a:latin typeface="Huawei Sans" panose="020C0503030203020204" pitchFamily="34" charset="0"/>
              </a:rPr>
              <a:t>decapsulated</a:t>
            </a:r>
            <a:r>
              <a:rPr lang="en-US" sz="1200" dirty="0" smtClean="0">
                <a:latin typeface="Huawei Sans" panose="020C0503030203020204" pitchFamily="34" charset="0"/>
              </a:rPr>
              <a:t> by the AC, the traffic enters the VN through the border node.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border node functions as the gateway for wireless users.</a:t>
            </a:r>
          </a:p>
          <a:p>
            <a:pPr marL="176213" indent="-176213" fontAlgn="ctr">
              <a:spcAft>
                <a:spcPts val="600"/>
              </a:spcAft>
              <a:buFont typeface="Arial" panose="020B0604020202020204" pitchFamily="34" charset="0"/>
              <a:buChar char="•"/>
            </a:pPr>
            <a:r>
              <a:rPr lang="en-US" altLang="zh-CN" sz="1200" dirty="0">
                <a:latin typeface="Huawei Sans" panose="020C0503030203020204" pitchFamily="34" charset="0"/>
              </a:rPr>
              <a:t>Free mobility is supported, and free mobility policies for wireless user groups are enforced on the border node</a:t>
            </a:r>
            <a:r>
              <a:rPr lang="en-US" altLang="zh-CN" sz="1200" dirty="0" smtClean="0">
                <a:latin typeface="Huawei Sans" panose="020C0503030203020204" pitchFamily="34" charset="0"/>
              </a:rPr>
              <a:t>.</a:t>
            </a:r>
            <a:endParaRPr lang="en-US" sz="1200" dirty="0">
              <a:latin typeface="Huawei Sans" panose="020C0503030203020204" pitchFamily="34" charset="0"/>
            </a:endParaRPr>
          </a:p>
        </p:txBody>
      </p:sp>
      <p:sp>
        <p:nvSpPr>
          <p:cNvPr id="63" name="任意多边形 62"/>
          <p:cNvSpPr/>
          <p:nvPr/>
        </p:nvSpPr>
        <p:spPr bwMode="gray">
          <a:xfrm flipH="1">
            <a:off x="9535478" y="2581795"/>
            <a:ext cx="405400" cy="185208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8720"/>
              <a:gd name="connsiteY0" fmla="*/ 22855 h 5541091"/>
              <a:gd name="connsiteX1" fmla="*/ 18720 w 18720"/>
              <a:gd name="connsiteY1" fmla="*/ 5541091 h 5541091"/>
              <a:gd name="connsiteX0" fmla="*/ 0 w 18720"/>
              <a:gd name="connsiteY0" fmla="*/ 0 h 5518236"/>
              <a:gd name="connsiteX1" fmla="*/ 18720 w 18720"/>
              <a:gd name="connsiteY1" fmla="*/ 5518236 h 5518236"/>
              <a:gd name="connsiteX0" fmla="*/ 0 w 20070"/>
              <a:gd name="connsiteY0" fmla="*/ 0 h 5518236"/>
              <a:gd name="connsiteX1" fmla="*/ 18720 w 20070"/>
              <a:gd name="connsiteY1" fmla="*/ 5518236 h 5518236"/>
              <a:gd name="connsiteX0" fmla="*/ 319 w 5481"/>
              <a:gd name="connsiteY0" fmla="*/ 0 h 2546687"/>
              <a:gd name="connsiteX1" fmla="*/ 0 w 5481"/>
              <a:gd name="connsiteY1" fmla="*/ 2546687 h 2546687"/>
              <a:gd name="connsiteX0" fmla="*/ 0 w 10420"/>
              <a:gd name="connsiteY0" fmla="*/ 0 h 10000"/>
              <a:gd name="connsiteX1" fmla="*/ 1539 w 10420"/>
              <a:gd name="connsiteY1" fmla="*/ 10000 h 10000"/>
              <a:gd name="connsiteX0" fmla="*/ 572 w 9994"/>
              <a:gd name="connsiteY0" fmla="*/ 0 h 9810"/>
              <a:gd name="connsiteX1" fmla="*/ 0 w 9994"/>
              <a:gd name="connsiteY1" fmla="*/ 9810 h 9810"/>
              <a:gd name="connsiteX0" fmla="*/ 5061 w 12768"/>
              <a:gd name="connsiteY0" fmla="*/ 0 h 20927"/>
              <a:gd name="connsiteX1" fmla="*/ 0 w 12768"/>
              <a:gd name="connsiteY1" fmla="*/ 20927 h 20927"/>
              <a:gd name="connsiteX0" fmla="*/ 9271 w 9271"/>
              <a:gd name="connsiteY0" fmla="*/ 0 h 20927"/>
              <a:gd name="connsiteX1" fmla="*/ 4210 w 9271"/>
              <a:gd name="connsiteY1" fmla="*/ 20927 h 20927"/>
              <a:gd name="connsiteX0" fmla="*/ 37928 w 37928"/>
              <a:gd name="connsiteY0" fmla="*/ 0 h 14205"/>
              <a:gd name="connsiteX1" fmla="*/ 0 w 37928"/>
              <a:gd name="connsiteY1" fmla="*/ 14205 h 14205"/>
              <a:gd name="connsiteX0" fmla="*/ 58609 w 58609"/>
              <a:gd name="connsiteY0" fmla="*/ 0 h 14205"/>
              <a:gd name="connsiteX1" fmla="*/ 20681 w 58609"/>
              <a:gd name="connsiteY1" fmla="*/ 14205 h 14205"/>
              <a:gd name="connsiteX0" fmla="*/ 57971 w 57971"/>
              <a:gd name="connsiteY0" fmla="*/ 361 h 14566"/>
              <a:gd name="connsiteX1" fmla="*/ 20043 w 57971"/>
              <a:gd name="connsiteY1" fmla="*/ 14566 h 14566"/>
              <a:gd name="connsiteX0" fmla="*/ 27295 w 30950"/>
              <a:gd name="connsiteY0" fmla="*/ 361 h 14566"/>
              <a:gd name="connsiteX1" fmla="*/ 30950 w 30950"/>
              <a:gd name="connsiteY1" fmla="*/ 14566 h 14566"/>
              <a:gd name="connsiteX0" fmla="*/ 24221 w 27876"/>
              <a:gd name="connsiteY0" fmla="*/ 130 h 14335"/>
              <a:gd name="connsiteX1" fmla="*/ 27876 w 27876"/>
              <a:gd name="connsiteY1" fmla="*/ 14335 h 14335"/>
              <a:gd name="connsiteX0" fmla="*/ 25179 w 27410"/>
              <a:gd name="connsiteY0" fmla="*/ 130 h 14335"/>
              <a:gd name="connsiteX1" fmla="*/ 27410 w 27410"/>
              <a:gd name="connsiteY1" fmla="*/ 14335 h 14335"/>
              <a:gd name="connsiteX0" fmla="*/ 16262 w 18493"/>
              <a:gd name="connsiteY0" fmla="*/ 59 h 14264"/>
              <a:gd name="connsiteX1" fmla="*/ 18493 w 18493"/>
              <a:gd name="connsiteY1" fmla="*/ 14264 h 14264"/>
              <a:gd name="connsiteX0" fmla="*/ 17213 w 19444"/>
              <a:gd name="connsiteY0" fmla="*/ 0 h 14205"/>
              <a:gd name="connsiteX1" fmla="*/ 19444 w 19444"/>
              <a:gd name="connsiteY1" fmla="*/ 14205 h 14205"/>
              <a:gd name="connsiteX0" fmla="*/ 16974 w 19205"/>
              <a:gd name="connsiteY0" fmla="*/ 0 h 14205"/>
              <a:gd name="connsiteX1" fmla="*/ 19205 w 19205"/>
              <a:gd name="connsiteY1" fmla="*/ 14205 h 14205"/>
              <a:gd name="connsiteX0" fmla="*/ 2012 w 82824"/>
              <a:gd name="connsiteY0" fmla="*/ 0 h 84378"/>
              <a:gd name="connsiteX1" fmla="*/ 82824 w 82824"/>
              <a:gd name="connsiteY1" fmla="*/ 84378 h 84378"/>
              <a:gd name="connsiteX0" fmla="*/ 0 w 80812"/>
              <a:gd name="connsiteY0" fmla="*/ 0 h 84378"/>
              <a:gd name="connsiteX1" fmla="*/ 80812 w 80812"/>
              <a:gd name="connsiteY1" fmla="*/ 84378 h 84378"/>
              <a:gd name="connsiteX0" fmla="*/ 0 w 80812"/>
              <a:gd name="connsiteY0" fmla="*/ 0 h 84378"/>
              <a:gd name="connsiteX1" fmla="*/ 80812 w 80812"/>
              <a:gd name="connsiteY1" fmla="*/ 84378 h 84378"/>
              <a:gd name="connsiteX0" fmla="*/ 26691 w 47379"/>
              <a:gd name="connsiteY0" fmla="*/ 0 h 92216"/>
              <a:gd name="connsiteX1" fmla="*/ 19889 w 47379"/>
              <a:gd name="connsiteY1" fmla="*/ 92216 h 92216"/>
              <a:gd name="connsiteX0" fmla="*/ 6802 w 61288"/>
              <a:gd name="connsiteY0" fmla="*/ 0 h 92216"/>
              <a:gd name="connsiteX1" fmla="*/ 0 w 61288"/>
              <a:gd name="connsiteY1" fmla="*/ 92216 h 92216"/>
              <a:gd name="connsiteX0" fmla="*/ 6802 w 61288"/>
              <a:gd name="connsiteY0" fmla="*/ 0 h 92216"/>
              <a:gd name="connsiteX1" fmla="*/ 0 w 61288"/>
              <a:gd name="connsiteY1" fmla="*/ 92216 h 92216"/>
              <a:gd name="connsiteX0" fmla="*/ 4092 w 59907"/>
              <a:gd name="connsiteY0" fmla="*/ 0 h 90723"/>
              <a:gd name="connsiteX1" fmla="*/ 0 w 59907"/>
              <a:gd name="connsiteY1" fmla="*/ 90723 h 90723"/>
              <a:gd name="connsiteX0" fmla="*/ 4092 w 50627"/>
              <a:gd name="connsiteY0" fmla="*/ 0 h 90723"/>
              <a:gd name="connsiteX1" fmla="*/ 0 w 50627"/>
              <a:gd name="connsiteY1" fmla="*/ 90723 h 90723"/>
              <a:gd name="connsiteX0" fmla="*/ 4092 w 48054"/>
              <a:gd name="connsiteY0" fmla="*/ 0 h 90723"/>
              <a:gd name="connsiteX1" fmla="*/ 0 w 48054"/>
              <a:gd name="connsiteY1" fmla="*/ 90723 h 90723"/>
            </a:gdLst>
            <a:ahLst/>
            <a:cxnLst>
              <a:cxn ang="0">
                <a:pos x="connsiteX0" y="connsiteY0"/>
              </a:cxn>
              <a:cxn ang="0">
                <a:pos x="connsiteX1" y="connsiteY1"/>
              </a:cxn>
            </a:cxnLst>
            <a:rect l="l" t="t" r="r" b="b"/>
            <a:pathLst>
              <a:path w="48054" h="90723">
                <a:moveTo>
                  <a:pt x="4092" y="0"/>
                </a:moveTo>
                <a:cubicBezTo>
                  <a:pt x="71481" y="37451"/>
                  <a:pt x="54388" y="81526"/>
                  <a:pt x="0" y="90723"/>
                </a:cubicBezTo>
              </a:path>
            </a:pathLst>
          </a:cu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64" name="直接连接符 63"/>
          <p:cNvCxnSpPr/>
          <p:nvPr/>
        </p:nvCxnSpPr>
        <p:spPr bwMode="gray">
          <a:xfrm>
            <a:off x="10137579" y="4072494"/>
            <a:ext cx="0" cy="4384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5" descr="AP.png"/>
          <p:cNvPicPr>
            <a:picLocks noChangeAspect="1"/>
          </p:cNvPicPr>
          <p:nvPr/>
        </p:nvPicPr>
        <p:blipFill>
          <a:blip r:embed="rId5" cstate="print"/>
          <a:stretch>
            <a:fillRect/>
          </a:stretch>
        </p:blipFill>
        <p:spPr bwMode="gray">
          <a:xfrm>
            <a:off x="9969931" y="4304348"/>
            <a:ext cx="335297" cy="274335"/>
          </a:xfrm>
          <a:prstGeom prst="rect">
            <a:avLst/>
          </a:prstGeom>
        </p:spPr>
      </p:pic>
    </p:spTree>
    <p:extLst>
      <p:ext uri="{BB962C8B-B14F-4D97-AF65-F5344CB8AC3E}">
        <p14:creationId xmlns:p14="http://schemas.microsoft.com/office/powerpoint/2010/main" val="37995250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5063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Deployment of WLAN Deployment Solutions on a VXLAN-based Virtualized Campus Network </a:t>
            </a:r>
            <a:endParaRPr lang="en-US" altLang="zh-CN" dirty="0">
              <a:sym typeface="Huawei Sans" panose="020C0503030203020204" pitchFamily="34" charset="0"/>
            </a:endParaRPr>
          </a:p>
        </p:txBody>
      </p:sp>
      <p:sp>
        <p:nvSpPr>
          <p:cNvPr id="7" name="文本占位符 6"/>
          <p:cNvSpPr>
            <a:spLocks noGrp="1"/>
          </p:cNvSpPr>
          <p:nvPr>
            <p:ph type="body" sz="quarter" idx="10"/>
          </p:nvPr>
        </p:nvSpPr>
        <p:spPr>
          <a:xfrm>
            <a:off x="455613" y="1484312"/>
            <a:ext cx="11293476" cy="4716463"/>
          </a:xfrm>
        </p:spPr>
        <p:txBody>
          <a:bodyPr/>
          <a:lstStyle/>
          <a:p>
            <a:r>
              <a:rPr lang="en-US" sz="1600" smtClean="0"/>
              <a:t>The following table lists the recommended WLAN deployment solutions for centralized and distributed gateway networking.</a:t>
            </a: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endParaRPr lang="en-US" altLang="zh-CN" sz="1600" smtClean="0">
              <a:sym typeface="Huawei Sans" panose="020C0503030203020204" pitchFamily="34" charset="0"/>
            </a:endParaRPr>
          </a:p>
          <a:p>
            <a:r>
              <a:rPr lang="en-US" sz="1600" smtClean="0"/>
              <a:t>In new deployment scenarios or wired and wireless network reconstruction scenarios, the native AC is recommended and tunnel forwarding mode is preferentially selected for APs.</a:t>
            </a:r>
          </a:p>
          <a:p>
            <a:endParaRPr lang="en-US" altLang="zh-CN" sz="1600" dirty="0">
              <a:sym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478549587"/>
              </p:ext>
            </p:extLst>
          </p:nvPr>
        </p:nvGraphicFramePr>
        <p:xfrm>
          <a:off x="828201" y="2326943"/>
          <a:ext cx="10756766" cy="3108960"/>
        </p:xfrm>
        <a:graphic>
          <a:graphicData uri="http://schemas.openxmlformats.org/drawingml/2006/table">
            <a:tbl>
              <a:tblPr firstRow="1" firstCol="1" lastRow="1" lastCol="1" bandRow="1" bandCol="1"/>
              <a:tblGrid>
                <a:gridCol w="1063973"/>
                <a:gridCol w="1367074"/>
                <a:gridCol w="1131683"/>
                <a:gridCol w="1068309"/>
                <a:gridCol w="1448554"/>
                <a:gridCol w="1321806"/>
                <a:gridCol w="3355367"/>
              </a:tblGrid>
              <a:tr h="354894">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Networking Type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AC</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Gateway for Wireless Terminals</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AP Forwarding Mode</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Wireless Traffic Virtualization Location</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Number of Terminals Supported</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lnSpc>
                          <a:spcPct val="100000"/>
                        </a:lnSpc>
                        <a:spcBef>
                          <a:spcPts val="0"/>
                        </a:spcBef>
                        <a:spcAft>
                          <a:spcPts val="0"/>
                        </a:spcAft>
                      </a:pPr>
                      <a:r>
                        <a:rPr lang="en-US" sz="1200" b="1" dirty="0" smtClean="0">
                          <a:solidFill>
                            <a:schemeClr val="tx1"/>
                          </a:solidFill>
                          <a:latin typeface="Huawei Sans" panose="020C0503030203020204" pitchFamily="34" charset="0"/>
                        </a:rPr>
                        <a:t>Applicable Scenario</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17616">
                <a:tc rowSpan="2">
                  <a:txBody>
                    <a:bodyPr/>
                    <a:lstStyle/>
                    <a:p>
                      <a:pPr algn="ctr" fontAlgn="ctr">
                        <a:lnSpc>
                          <a:spcPct val="100000"/>
                        </a:lnSpc>
                        <a:spcBef>
                          <a:spcPts val="0"/>
                        </a:spcBef>
                        <a:spcAft>
                          <a:spcPts val="0"/>
                        </a:spcAft>
                      </a:pPr>
                      <a:r>
                        <a:rPr lang="en-US" sz="1200" dirty="0" smtClean="0">
                          <a:latin typeface="Huawei Sans" panose="020C0503030203020204" pitchFamily="34" charset="0"/>
                        </a:rPr>
                        <a:t>Centralized gateway</a:t>
                      </a:r>
                      <a:endParaRPr lang="en-US" altLang="zh-CN" sz="1200" dirty="0">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Native AC on the border node</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 ≤ 50,000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Recommended when the number of terminals does not exceed 50,000 and centralized forwarding is implemented for wireless terminals.</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64941">
                <a:tc vMerge="1">
                  <a:txBody>
                    <a:bodyPr/>
                    <a:lstStyle/>
                    <a:p>
                      <a:endParaRPr lang="zh-CN" altLang="en-US"/>
                    </a:p>
                  </a:txBody>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Standalone AC connected to the border node in off-path mode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 ≤ 50,000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Recommended when the wired network is reconstructed first and centralized forwarding is implemented for wireless terminals.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17616">
                <a:tc>
                  <a:txBody>
                    <a:bodyPr/>
                    <a:lstStyle/>
                    <a:p>
                      <a:pPr algn="ctr" fontAlgn="ctr">
                        <a:lnSpc>
                          <a:spcPct val="100000"/>
                        </a:lnSpc>
                        <a:spcBef>
                          <a:spcPts val="0"/>
                        </a:spcBef>
                        <a:spcAft>
                          <a:spcPts val="0"/>
                        </a:spcAft>
                      </a:pPr>
                      <a:r>
                        <a:rPr lang="en-US" sz="1200" dirty="0" smtClean="0">
                          <a:latin typeface="Huawei Sans" panose="020C0503030203020204" pitchFamily="34" charset="0"/>
                        </a:rPr>
                        <a:t>Distributed gateway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Native AC on the border node</a:t>
                      </a:r>
                      <a:endParaRPr lang="en-US" altLang="zh-CN"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Tunnel forwarding</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Border node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lnSpc>
                          <a:spcPct val="100000"/>
                        </a:lnSpc>
                        <a:spcBef>
                          <a:spcPts val="0"/>
                        </a:spcBef>
                        <a:spcAft>
                          <a:spcPts val="0"/>
                        </a:spcAft>
                      </a:pPr>
                      <a:r>
                        <a:rPr lang="en-US" sz="1200" dirty="0" smtClean="0">
                          <a:latin typeface="Huawei Sans" panose="020C0503030203020204" pitchFamily="34" charset="0"/>
                        </a:rPr>
                        <a:t>50,000~100,000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lnSpc>
                          <a:spcPct val="100000"/>
                        </a:lnSpc>
                        <a:spcBef>
                          <a:spcPts val="0"/>
                        </a:spcBef>
                        <a:spcAft>
                          <a:spcPts val="0"/>
                        </a:spcAft>
                      </a:pPr>
                      <a:r>
                        <a:rPr lang="en-US" sz="1200" dirty="0" smtClean="0">
                          <a:latin typeface="Huawei Sans" panose="020C0503030203020204" pitchFamily="34" charset="0"/>
                        </a:rPr>
                        <a:t>Recommended when the number of terminals exceeds 50,000 and centralized forwarding is implemented for wireless terminals.</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21877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www.w3.org/XML/1998/namespace"/>
    <ds:schemaRef ds:uri="http://schemas.microsoft.com/office/2006/documentManagement/types"/>
    <ds:schemaRef ds:uri="http://purl.org/dc/dcmitype/"/>
    <ds:schemaRef ds:uri="475f1e55-3009-46d8-9566-5d569a2b3a98"/>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830155B-C0D3-401E-B52C-6C9270E64B2F}"/>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814</TotalTime>
  <Words>30132</Words>
  <Application>Microsoft Office PowerPoint</Application>
  <PresentationFormat>宽屏</PresentationFormat>
  <Paragraphs>3293</Paragraphs>
  <Slides>137</Slides>
  <Notes>137</Notes>
  <HiddenSlides>15</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137</vt:i4>
      </vt:variant>
    </vt:vector>
  </HeadingPairs>
  <TitlesOfParts>
    <vt:vector size="152" baseType="lpstr">
      <vt:lpstr>方正兰亭黑简体</vt:lpstr>
      <vt:lpstr>方正兰亭细黑简体</vt:lpstr>
      <vt:lpstr>华文细黑</vt:lpstr>
      <vt:lpstr>宋体</vt:lpstr>
      <vt:lpstr>Microsoft YaHei</vt:lpstr>
      <vt:lpstr>Microsoft YaHei</vt:lpstr>
      <vt:lpstr>Arial</vt:lpstr>
      <vt:lpstr>Book Antiqua</vt:lpstr>
      <vt:lpstr>Huawei Sans</vt:lpstr>
      <vt:lpstr>Times New Roman</vt:lpstr>
      <vt:lpstr>Wingdings</vt:lpstr>
      <vt:lpstr>1_标题页模板</vt:lpstr>
      <vt:lpstr>2_自功能页模板</vt:lpstr>
      <vt:lpstr>3_内容页模板</vt:lpstr>
      <vt:lpstr>4_感谢页模板</vt:lpstr>
      <vt:lpstr>PowerPoint 演示文稿</vt:lpstr>
      <vt:lpstr>Large- and Medium-Sized Virtualized Campus Network Design</vt:lpstr>
      <vt:lpstr>PowerPoint 演示文稿</vt:lpstr>
      <vt:lpstr>PowerPoint 演示文稿</vt:lpstr>
      <vt:lpstr>PowerPoint 演示文稿</vt:lpstr>
      <vt:lpstr>Large- and Medium-Sized Campus Networks</vt:lpstr>
      <vt:lpstr>Service Requirements and Challenges of Large- and Medium-Sized Campus Networks</vt:lpstr>
      <vt:lpstr>Huawei CloudCampus 3.0 Solution (CloudCampus Solution)</vt:lpstr>
      <vt:lpstr>CloudCampus Highlights: Simplified Deployment</vt:lpstr>
      <vt:lpstr>CloudCampus Highlights: Wired and Wireless Convergence</vt:lpstr>
      <vt:lpstr>CloudCampus Highlights: WLAN and IoT Convergence</vt:lpstr>
      <vt:lpstr>CloudCampus Highlights: LAN and WAN Convergence (1)</vt:lpstr>
      <vt:lpstr>CloudCampus Highlights: LAN and WAN Convergence (2)</vt:lpstr>
      <vt:lpstr>PowerPoint 演示文稿</vt:lpstr>
      <vt:lpstr>Three Deployment Modes of CloudCampus</vt:lpstr>
      <vt:lpstr>CloudCampus Solution Components: iMaster NCE-Campus</vt:lpstr>
      <vt:lpstr>CloudCampus Solution Components: iMaster NCE-CampusInsight</vt:lpstr>
      <vt:lpstr>CloudCampus Solution Components: WLAN Planner</vt:lpstr>
      <vt:lpstr>CloudCampus Solution Components: Network Hardware Products</vt:lpstr>
      <vt:lpstr>Network Architecture of the CloudCampus Solution (VXLAN-based Virtualized Campus Network)</vt:lpstr>
      <vt:lpstr>PowerPoint 演示文稿</vt:lpstr>
      <vt:lpstr>Architecture of a Virtualized Campus Network</vt:lpstr>
      <vt:lpstr>Network Nodes on a Virtualized Campus Network</vt:lpstr>
      <vt:lpstr>Key Technologies in CloudCampus: DHCP-based Plug-and-Play of Network Devices</vt:lpstr>
      <vt:lpstr>Key Technologies for Virtualized Campus: Admission Authentication</vt:lpstr>
      <vt:lpstr>Key Technologies for Virtualized Campus: Policy Association</vt:lpstr>
      <vt:lpstr>Key Technologies for Virtualized Campus: Free Mobility</vt:lpstr>
      <vt:lpstr>Key Technologies in CloudCampus: Terminal Identification</vt:lpstr>
      <vt:lpstr>Terminal Identification Modes</vt:lpstr>
      <vt:lpstr>Terminal Identification Methods</vt:lpstr>
      <vt:lpstr>Process of Automatic Policy Delivery Based on Terminal Types</vt:lpstr>
      <vt:lpstr>Key Technologies for Virtualized Campus: VXLAN-based Multi-purpose Network</vt:lpstr>
      <vt:lpstr>Overview of Large- and Medium-Sized Virtualized Campus Network Design</vt:lpstr>
      <vt:lpstr>PowerPoint 演示文稿</vt:lpstr>
      <vt:lpstr>Network Architecture Design Overview</vt:lpstr>
      <vt:lpstr>PowerPoint 演示文稿</vt:lpstr>
      <vt:lpstr>Network Architecture Design (1)</vt:lpstr>
      <vt:lpstr>Network Architecture Design (2)</vt:lpstr>
      <vt:lpstr>PowerPoint 演示文稿</vt:lpstr>
      <vt:lpstr>PowerPoint 演示文稿</vt:lpstr>
      <vt:lpstr>Underlay Network Design Outline</vt:lpstr>
      <vt:lpstr>VLAN Design</vt:lpstr>
      <vt:lpstr>PowerPoint 演示文稿</vt:lpstr>
      <vt:lpstr>IP Address Design</vt:lpstr>
      <vt:lpstr>PowerPoint 演示文稿</vt:lpstr>
      <vt:lpstr>Terminal-Oriented DHCP Service Design</vt:lpstr>
      <vt:lpstr>Routing Design</vt:lpstr>
      <vt:lpstr>PowerPoint 演示文稿</vt:lpstr>
      <vt:lpstr>Network Deployment Design</vt:lpstr>
      <vt:lpstr>DHCP-based Plug-and-Play Deployment Process</vt:lpstr>
      <vt:lpstr>PnP VLAN</vt:lpstr>
      <vt:lpstr>Network Deployment Process: Device Onboarding Before Planning</vt:lpstr>
      <vt:lpstr>Network Deployment Process: Planning Before Device Onboarding</vt:lpstr>
      <vt:lpstr>Underlay Network Automation</vt:lpstr>
      <vt:lpstr>PowerPoint 演示文稿</vt:lpstr>
      <vt:lpstr>Fabric Design Overview</vt:lpstr>
      <vt:lpstr>Fabric Networking Scenarios</vt:lpstr>
      <vt:lpstr>Fabric Networking Design: VXLAN Coverage Range</vt:lpstr>
      <vt:lpstr>Fabric Networking Design: Centralized and Distributed Gateways</vt:lpstr>
      <vt:lpstr>Fabric Networking Design: Gateway Solution Selection</vt:lpstr>
      <vt:lpstr>Fabric Node Design: Single-Border Networking</vt:lpstr>
      <vt:lpstr>Fabric Node Design: Dual-Border Networking</vt:lpstr>
      <vt:lpstr>Fabric Node Design: Single/Dual-Border Networking Selection</vt:lpstr>
      <vt:lpstr>Design for the Interconnection Between the Fabric and External Network</vt:lpstr>
      <vt:lpstr>PowerPoint 演示文稿</vt:lpstr>
      <vt:lpstr>Network Service Resource Planning for a Fabric</vt:lpstr>
      <vt:lpstr>PowerPoint 演示文稿</vt:lpstr>
      <vt:lpstr>Access Management Design for a Fabric</vt:lpstr>
      <vt:lpstr>VN Design Process</vt:lpstr>
      <vt:lpstr>PowerPoint 演示文稿</vt:lpstr>
      <vt:lpstr>VN Design</vt:lpstr>
      <vt:lpstr>VN Access Design</vt:lpstr>
      <vt:lpstr>Inter-VN Communication Design</vt:lpstr>
      <vt:lpstr>Mapping Between the Logical Network and Physical Network</vt:lpstr>
      <vt:lpstr>PowerPoint 演示文稿</vt:lpstr>
      <vt:lpstr>User Management Solution Design</vt:lpstr>
      <vt:lpstr>User Authentication Technology Selection</vt:lpstr>
      <vt:lpstr>Association Between Authenticated Users and VNs</vt:lpstr>
      <vt:lpstr>Multi-Level Design for Access Policies</vt:lpstr>
      <vt:lpstr>Policy Design: Create Security Groups</vt:lpstr>
      <vt:lpstr>Policy Design: Create Resource Groups</vt:lpstr>
      <vt:lpstr>Policy Design: Design the Policy Control Matrix</vt:lpstr>
      <vt:lpstr>Location Selection for Authentication Points and Policy Enforcement Points</vt:lpstr>
      <vt:lpstr>IP-Security Group Entry Synchronization</vt:lpstr>
      <vt:lpstr>Free Mobility Solution (1)</vt:lpstr>
      <vt:lpstr>Free Mobility Solution (2)</vt:lpstr>
      <vt:lpstr>Free Mobility Solution (3)</vt:lpstr>
      <vt:lpstr>Free Mobility Solution (4)</vt:lpstr>
      <vt:lpstr>Free Mobility Solution (5)</vt:lpstr>
      <vt:lpstr>Free Mobility Solution (6)</vt:lpstr>
      <vt:lpstr>Terminal Identification Method Design (1)</vt:lpstr>
      <vt:lpstr>Terminal Identification Method Design (2)</vt:lpstr>
      <vt:lpstr>Terminal Policy Design</vt:lpstr>
      <vt:lpstr>PowerPoint 演示文稿</vt:lpstr>
      <vt:lpstr>WLAN Service Solution</vt:lpstr>
      <vt:lpstr>Native AC Solution Deployment on a VXLAN-based Virtualized Campus Network</vt:lpstr>
      <vt:lpstr>Standalone AC Solution Deployment on a VXLAN-based Virtualized Campus Network</vt:lpstr>
      <vt:lpstr>PowerPoint 演示文稿</vt:lpstr>
      <vt:lpstr>Deployment of WLAN Deployment Solutions on a VXLAN-based Virtualized Campus Network </vt:lpstr>
      <vt:lpstr>PowerPoint 演示文稿</vt:lpstr>
      <vt:lpstr>Network Egress Design Overview</vt:lpstr>
      <vt:lpstr>Egress Network Service Scenarios (1)</vt:lpstr>
      <vt:lpstr>Egress Network Service Scenarios (2)</vt:lpstr>
      <vt:lpstr>WAN-side Connection Design</vt:lpstr>
      <vt:lpstr>LAN-side Connection Design</vt:lpstr>
      <vt:lpstr>Firewall Hot Standby</vt:lpstr>
      <vt:lpstr>Off-Path Deployment of Firewalls</vt:lpstr>
      <vt:lpstr>Egress Routing Design: In-Path Firewall Deployment</vt:lpstr>
      <vt:lpstr>Egress Routing Design: Off-Path Firewall Deployment</vt:lpstr>
      <vt:lpstr>Security Zone Design</vt:lpstr>
      <vt:lpstr>Security Policy Design</vt:lpstr>
      <vt:lpstr>PowerPoint 演示文稿</vt:lpstr>
      <vt:lpstr>Overall Security Design</vt:lpstr>
      <vt:lpstr>Egress Network Security Design</vt:lpstr>
      <vt:lpstr>Wired Network Security Design</vt:lpstr>
      <vt:lpstr>PowerPoint 演示文稿</vt:lpstr>
      <vt:lpstr>Overview of Wireless Network Security Design</vt:lpstr>
      <vt:lpstr>Wireless Network Security Design</vt:lpstr>
      <vt:lpstr>PowerPoint 演示文稿</vt:lpstr>
      <vt:lpstr>QoS Design</vt:lpstr>
      <vt:lpstr>Requirement Survey and Analysis</vt:lpstr>
      <vt:lpstr>Traffic Classification Design (1)</vt:lpstr>
      <vt:lpstr>Traffic Classification Design (2)</vt:lpstr>
      <vt:lpstr>Scheduling Policy Design</vt:lpstr>
      <vt:lpstr>PowerPoint 演示文稿</vt:lpstr>
      <vt:lpstr>Suggestions on Scheduling Policy Design</vt:lpstr>
      <vt:lpstr>PowerPoint 演示文稿</vt:lpstr>
      <vt:lpstr>Challenges Facing Campus Network O&amp;M</vt:lpstr>
      <vt:lpstr>Campus Network O&amp;M Panorama</vt:lpstr>
      <vt:lpstr>Basic Network O&amp;M Design</vt:lpstr>
      <vt:lpstr>Intelligent O&amp;M Design</vt:lpstr>
      <vt:lpstr>Deployment Design for the Intelligent O&amp;M Solution</vt:lpstr>
      <vt:lpstr>Precautions for Intelligent O&amp;M Design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246</cp:revision>
  <dcterms:created xsi:type="dcterms:W3CDTF">2018-11-29T10:16:29Z</dcterms:created>
  <dcterms:modified xsi:type="dcterms:W3CDTF">2021-11-02T11:03:18Z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(3)UP+nv7NA2IZUr6XupSC2q7iNc/xPLs+D4oOs8JqbDUhxbHyzSjMdAkwt0P5uqzZ1jMBTjrcN
bspQf9Cq6CVudZ7ZZNco7XSB5QO3m8ZawUg8TG3ctjwWhgCHQB6I4RP8vCCrf8RuTL3txnAO
bvXXUT0B5p+vL+ut4M0ax7f3NX4+E59GjUSvd7Nr5lH3AkqzsoGcXf0HzX8qdnkrGeOUhRzv
r3RgFA+ysDijPLOk+e</vt:lpwstr>
  </property>
  <property fmtid="{D5CDD505-2E9C-101B-9397-08002B2CF9AE}" pid="3" name="_2015_ms_pID_7253431">
    <vt:lpwstr>7R8cKvdXY3XCFLE9uAvaazeEeM+3QEbvluPQwoKpq3p/X31u8oMGkB
Z6rspDUEg6R9QqSPuCsLyYDXfrEbaHVOFmRRmzhiaNAXkNAn5Xxl6MgrwALDVHnIpGitQSTJ
JRHEWQQZSKWit/9g4QJHzxGJMHTX4RFVJDQV5UV1u52knYVM9/Th6L6WUOyzYKq93sbxeIAZ
UEZiUsbSigRbcwZbhWTl5+tZPlwoqHm2lJ12</vt:lpwstr>
  </property>
  <property fmtid="{D5CDD505-2E9C-101B-9397-08002B2CF9AE}" pid="4" name="_2015_ms_pID_7253432">
    <vt:lpwstr>DVOpbkohcDvk7me3nQNQJ2w=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