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slides/slide115.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74.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57.xml" ContentType="application/vnd.openxmlformats-officedocument.presentationml.slide+xml"/>
  <Override PartName="/ppt/slides/slide52.xml" ContentType="application/vnd.openxmlformats-officedocument.presentationml.slide+xml"/>
  <Override PartName="/ppt/slides/slide59.xml" ContentType="application/vnd.openxmlformats-officedocument.presentationml.slide+xml"/>
  <Override PartName="/ppt/slides/slide93.xml" ContentType="application/vnd.openxmlformats-officedocument.presentationml.slide+xml"/>
  <Override PartName="/ppt/slides/slide92.xml" ContentType="application/vnd.openxmlformats-officedocument.presentationml.slide+xml"/>
  <Override PartName="/ppt/slides/slide91.xml" ContentType="application/vnd.openxmlformats-officedocument.presentationml.slide+xml"/>
  <Override PartName="/ppt/slides/slide90.xml" ContentType="application/vnd.openxmlformats-officedocument.presentationml.slide+xml"/>
  <Override PartName="/ppt/slides/slide89.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58.xml" ContentType="application/vnd.openxmlformats-officedocument.presentationml.slide+xml"/>
  <Override PartName="/ppt/slides/slide100.xml" ContentType="application/vnd.openxmlformats-officedocument.presentationml.slide+xml"/>
  <Override PartName="/ppt/slides/slide99.xml" ContentType="application/vnd.openxmlformats-officedocument.presentationml.slide+xml"/>
  <Override PartName="/ppt/slides/slide98.xml" ContentType="application/vnd.openxmlformats-officedocument.presentationml.slide+xml"/>
  <Override PartName="/ppt/slides/slide97.xml" ContentType="application/vnd.openxmlformats-officedocument.presentationml.slide+xml"/>
  <Override PartName="/ppt/slides/slide88.xml" ContentType="application/vnd.openxmlformats-officedocument.presentationml.slide+xml"/>
  <Override PartName="/ppt/slides/slide87.xml" ContentType="application/vnd.openxmlformats-officedocument.presentationml.slide+xml"/>
  <Override PartName="/ppt/slides/slide86.xml" ContentType="application/vnd.openxmlformats-officedocument.presentationml.slide+xml"/>
  <Override PartName="/ppt/slides/slide78.xml" ContentType="application/vnd.openxmlformats-officedocument.presentationml.slide+xml"/>
  <Override PartName="/ppt/slides/slide77.xml" ContentType="application/vnd.openxmlformats-officedocument.presentationml.slide+xml"/>
  <Override PartName="/ppt/slides/slide76.xml" ContentType="application/vnd.openxmlformats-officedocument.presentationml.slide+xml"/>
  <Override PartName="/ppt/slides/slide75.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5.xml" ContentType="application/vnd.openxmlformats-officedocument.presentationml.slide+xml"/>
  <Override PartName="/ppt/slides/slide84.xml" ContentType="application/vnd.openxmlformats-officedocument.presentationml.slide+xml"/>
  <Override PartName="/ppt/slides/slide83.xml" ContentType="application/vnd.openxmlformats-officedocument.presentationml.slide+xml"/>
  <Override PartName="/ppt/slides/slide82.xml" ContentType="application/vnd.openxmlformats-officedocument.presentationml.slide+xml"/>
  <Override PartName="/ppt/slides/slide101.xml" ContentType="application/vnd.openxmlformats-officedocument.presentationml.slide+xml"/>
  <Override PartName="/ppt/slides/slide96.xml" ContentType="application/vnd.openxmlformats-officedocument.presentationml.slide+xml"/>
  <Override PartName="/ppt/slides/slide103.xml" ContentType="application/vnd.openxmlformats-officedocument.presentationml.slide+xml"/>
  <Override PartName="/ppt/slides/slide102.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114.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113.xml" ContentType="application/vnd.openxmlformats-officedocument.presentationml.slide+xml"/>
  <Override PartName="/ppt/slides/slide67.xml" ContentType="application/vnd.openxmlformats-officedocument.presentationml.slide+xml"/>
  <Override PartName="/ppt/slides/slide71.xml" ContentType="application/vnd.openxmlformats-officedocument.presentationml.slide+xml"/>
  <Override PartName="/ppt/slides/slide107.xml" ContentType="application/vnd.openxmlformats-officedocument.presentationml.slide+xml"/>
  <Override PartName="/ppt/slides/slide106.xml" ContentType="application/vnd.openxmlformats-officedocument.presentationml.slide+xml"/>
  <Override PartName="/ppt/slides/slide105.xml" ContentType="application/vnd.openxmlformats-officedocument.presentationml.slide+xml"/>
  <Override PartName="/ppt/slides/slide70.xml" ContentType="application/vnd.openxmlformats-officedocument.presentationml.slide+xml"/>
  <Override PartName="/ppt/slides/slide108.xml" ContentType="application/vnd.openxmlformats-officedocument.presentationml.slide+xml"/>
  <Override PartName="/ppt/slides/slide104.xml" ContentType="application/vnd.openxmlformats-officedocument.presentationml.slide+xml"/>
  <Override PartName="/ppt/slides/slide110.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109.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Masters/slideMaster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53.xml" ContentType="application/vnd.openxmlformats-officedocument.presentationml.notesSlide+xml"/>
  <Override PartName="/ppt/notesSlides/notesSlide23.xml" ContentType="application/vnd.openxmlformats-officedocument.presentationml.notesSlide+xml"/>
  <Override PartName="/ppt/notesSlides/notesSlide55.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93.xml" ContentType="application/vnd.openxmlformats-officedocument.presentationml.notesSlide+xml"/>
  <Override PartName="/ppt/notesSlides/notesSlide92.xml" ContentType="application/vnd.openxmlformats-officedocument.presentationml.notesSlide+xml"/>
  <Override PartName="/ppt/notesSlides/notesSlide91.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1.xml" ContentType="application/vnd.openxmlformats-officedocument.presentationml.notesSlide+xml"/>
  <Override PartName="/ppt/notesSlides/notesSlide110.xml" ContentType="application/vnd.openxmlformats-officedocument.presentationml.notesSlide+xml"/>
  <Override PartName="/ppt/notesSlides/notesSlide109.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84.xml" ContentType="application/vnd.openxmlformats-officedocument.presentationml.notesSlide+xml"/>
  <Override PartName="/ppt/notesSlides/notesSlide54.xml" ContentType="application/vnd.openxmlformats-officedocument.presentationml.notesSlide+xml"/>
  <Override PartName="/ppt/notesSlides/notesSlide76.xml" ContentType="application/vnd.openxmlformats-officedocument.presentationml.notesSlide+xml"/>
  <Override PartName="/ppt/notesSlides/notesSlide65.xml" ContentType="application/vnd.openxmlformats-officedocument.presentationml.notesSlide+xml"/>
  <Override PartName="/ppt/notesSlides/notesSlide64.xml" ContentType="application/vnd.openxmlformats-officedocument.presentationml.notesSlide+xml"/>
  <Override PartName="/ppt/notesSlides/notesSlide63.xml" ContentType="application/vnd.openxmlformats-officedocument.presentationml.notesSlide+xml"/>
  <Override PartName="/ppt/notesSlides/notesSlide62.xml" ContentType="application/vnd.openxmlformats-officedocument.presentationml.notesSlide+xml"/>
  <Override PartName="/ppt/notesSlides/notesSlide75.xml" ContentType="application/vnd.openxmlformats-officedocument.presentationml.notesSlide+xml"/>
  <Override PartName="/ppt/notesSlides/notesSlide78.xml" ContentType="application/vnd.openxmlformats-officedocument.presentationml.notesSlide+xml"/>
  <Override PartName="/ppt/notesSlides/notesSlide60.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74.xml" ContentType="application/vnd.openxmlformats-officedocument.presentationml.notesSlide+xml"/>
  <Override PartName="/ppt/notesSlides/notesSlide73.xml" ContentType="application/vnd.openxmlformats-officedocument.presentationml.notesSlide+xml"/>
  <Override PartName="/ppt/notesSlides/notesSlide77.xml" ContentType="application/vnd.openxmlformats-officedocument.presentationml.notesSlide+xml"/>
  <Override PartName="/ppt/notesSlides/notesSlide72.xml" ContentType="application/vnd.openxmlformats-officedocument.presentationml.notesSlide+xml"/>
  <Override PartName="/ppt/notesSlides/notesSlide71.xml" ContentType="application/vnd.openxmlformats-officedocument.presentationml.notesSlide+xml"/>
  <Override PartName="/ppt/notesSlides/notesSlide70.xml" ContentType="application/vnd.openxmlformats-officedocument.presentationml.notesSlide+xml"/>
  <Override PartName="/ppt/notesSlides/notesSlide69.xml" ContentType="application/vnd.openxmlformats-officedocument.presentationml.notesSlide+xml"/>
  <Override PartName="/ppt/notesSlides/notesSlide79.xml" ContentType="application/vnd.openxmlformats-officedocument.presentationml.notesSlide+xml"/>
  <Override PartName="/ppt/notesSlides/notesSlide61.xml" ContentType="application/vnd.openxmlformats-officedocument.presentationml.notesSlide+xml"/>
  <Override PartName="/ppt/notesSlides/notesSlide80.xml" ContentType="application/vnd.openxmlformats-officedocument.presentationml.notesSlide+xml"/>
  <Override PartName="/ppt/notesSlides/notesSlide56.xml" ContentType="application/vnd.openxmlformats-officedocument.presentationml.notesSlide+xml"/>
  <Override PartName="/ppt/notesSlides/notesSlide81.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82.xml" ContentType="application/vnd.openxmlformats-officedocument.presentationml.notesSlide+xml"/>
  <Override PartName="/ppt/notesSlides/notesSlide59.xml" ContentType="application/vnd.openxmlformats-officedocument.presentationml.notesSlide+xml"/>
  <Override PartName="/ppt/notesSlides/notesSlide83.xml" ContentType="application/vnd.openxmlformats-officedocument.presentationml.notes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2.xml" ContentType="application/vnd.openxmlformats-officedocument.presentationml.tags+xml"/>
  <Override PartName="/docProps/app.xml" ContentType="application/vnd.openxmlformats-officedocument.extended-properties+xml"/>
  <Override PartName="/docProps/core.xml" ContentType="application/vnd.openxmlformats-package.core-properties+xml"/>
  <Override PartName="/ppt/tags/tag1.xml" ContentType="application/vnd.openxmlformats-officedocument.presentationml.tag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87" r:id="rId1"/>
    <p:sldMasterId id="2147483898" r:id="rId2"/>
    <p:sldMasterId id="2147483900" r:id="rId3"/>
    <p:sldMasterId id="2147483906" r:id="rId4"/>
  </p:sldMasterIdLst>
  <p:notesMasterIdLst>
    <p:notesMasterId r:id="rId120"/>
  </p:notesMasterIdLst>
  <p:handoutMasterIdLst>
    <p:handoutMasterId r:id="rId121"/>
  </p:handoutMasterIdLst>
  <p:sldIdLst>
    <p:sldId id="256" r:id="rId5"/>
    <p:sldId id="257" r:id="rId6"/>
    <p:sldId id="358" r:id="rId7"/>
    <p:sldId id="259" r:id="rId8"/>
    <p:sldId id="367" r:id="rId9"/>
    <p:sldId id="368" r:id="rId10"/>
    <p:sldId id="369" r:id="rId11"/>
    <p:sldId id="370" r:id="rId12"/>
    <p:sldId id="485" r:id="rId13"/>
    <p:sldId id="371" r:id="rId14"/>
    <p:sldId id="486" r:id="rId15"/>
    <p:sldId id="372" r:id="rId16"/>
    <p:sldId id="373" r:id="rId17"/>
    <p:sldId id="289" r:id="rId18"/>
    <p:sldId id="375" r:id="rId19"/>
    <p:sldId id="263" r:id="rId20"/>
    <p:sldId id="376" r:id="rId21"/>
    <p:sldId id="377" r:id="rId22"/>
    <p:sldId id="378" r:id="rId23"/>
    <p:sldId id="379" r:id="rId24"/>
    <p:sldId id="451" r:id="rId25"/>
    <p:sldId id="381" r:id="rId26"/>
    <p:sldId id="382" r:id="rId27"/>
    <p:sldId id="383" r:id="rId28"/>
    <p:sldId id="452" r:id="rId29"/>
    <p:sldId id="453" r:id="rId30"/>
    <p:sldId id="454" r:id="rId31"/>
    <p:sldId id="455" r:id="rId32"/>
    <p:sldId id="457" r:id="rId33"/>
    <p:sldId id="387" r:id="rId34"/>
    <p:sldId id="388" r:id="rId35"/>
    <p:sldId id="389" r:id="rId36"/>
    <p:sldId id="390" r:id="rId37"/>
    <p:sldId id="479" r:id="rId38"/>
    <p:sldId id="391" r:id="rId39"/>
    <p:sldId id="392" r:id="rId40"/>
    <p:sldId id="393" r:id="rId41"/>
    <p:sldId id="480" r:id="rId42"/>
    <p:sldId id="394" r:id="rId43"/>
    <p:sldId id="395" r:id="rId44"/>
    <p:sldId id="396" r:id="rId45"/>
    <p:sldId id="481" r:id="rId46"/>
    <p:sldId id="458" r:id="rId47"/>
    <p:sldId id="398" r:id="rId48"/>
    <p:sldId id="399" r:id="rId49"/>
    <p:sldId id="400" r:id="rId50"/>
    <p:sldId id="401" r:id="rId51"/>
    <p:sldId id="402" r:id="rId52"/>
    <p:sldId id="403" r:id="rId53"/>
    <p:sldId id="404" r:id="rId54"/>
    <p:sldId id="405" r:id="rId55"/>
    <p:sldId id="406" r:id="rId56"/>
    <p:sldId id="407" r:id="rId57"/>
    <p:sldId id="409" r:id="rId58"/>
    <p:sldId id="410" r:id="rId59"/>
    <p:sldId id="412" r:id="rId60"/>
    <p:sldId id="277" r:id="rId61"/>
    <p:sldId id="280" r:id="rId62"/>
    <p:sldId id="408" r:id="rId63"/>
    <p:sldId id="413" r:id="rId64"/>
    <p:sldId id="414" r:id="rId65"/>
    <p:sldId id="416" r:id="rId66"/>
    <p:sldId id="487" r:id="rId67"/>
    <p:sldId id="417" r:id="rId68"/>
    <p:sldId id="418" r:id="rId69"/>
    <p:sldId id="437" r:id="rId70"/>
    <p:sldId id="420" r:id="rId71"/>
    <p:sldId id="421" r:id="rId72"/>
    <p:sldId id="422" r:id="rId73"/>
    <p:sldId id="456" r:id="rId74"/>
    <p:sldId id="423" r:id="rId75"/>
    <p:sldId id="459" r:id="rId76"/>
    <p:sldId id="425" r:id="rId77"/>
    <p:sldId id="426" r:id="rId78"/>
    <p:sldId id="427" r:id="rId79"/>
    <p:sldId id="428" r:id="rId80"/>
    <p:sldId id="430" r:id="rId81"/>
    <p:sldId id="431" r:id="rId82"/>
    <p:sldId id="484" r:id="rId83"/>
    <p:sldId id="433" r:id="rId84"/>
    <p:sldId id="434" r:id="rId85"/>
    <p:sldId id="435" r:id="rId86"/>
    <p:sldId id="436" r:id="rId87"/>
    <p:sldId id="439" r:id="rId88"/>
    <p:sldId id="440" r:id="rId89"/>
    <p:sldId id="482" r:id="rId90"/>
    <p:sldId id="460" r:id="rId91"/>
    <p:sldId id="442" r:id="rId92"/>
    <p:sldId id="443" r:id="rId93"/>
    <p:sldId id="444" r:id="rId94"/>
    <p:sldId id="445" r:id="rId95"/>
    <p:sldId id="446" r:id="rId96"/>
    <p:sldId id="447" r:id="rId97"/>
    <p:sldId id="448" r:id="rId98"/>
    <p:sldId id="449" r:id="rId99"/>
    <p:sldId id="461" r:id="rId100"/>
    <p:sldId id="462" r:id="rId101"/>
    <p:sldId id="464" r:id="rId102"/>
    <p:sldId id="463" r:id="rId103"/>
    <p:sldId id="467" r:id="rId104"/>
    <p:sldId id="468" r:id="rId105"/>
    <p:sldId id="469" r:id="rId106"/>
    <p:sldId id="470" r:id="rId107"/>
    <p:sldId id="471" r:id="rId108"/>
    <p:sldId id="488" r:id="rId109"/>
    <p:sldId id="472" r:id="rId110"/>
    <p:sldId id="473" r:id="rId111"/>
    <p:sldId id="474" r:id="rId112"/>
    <p:sldId id="475" r:id="rId113"/>
    <p:sldId id="476" r:id="rId114"/>
    <p:sldId id="478" r:id="rId115"/>
    <p:sldId id="477" r:id="rId116"/>
    <p:sldId id="265" r:id="rId117"/>
    <p:sldId id="483" r:id="rId118"/>
    <p:sldId id="270" r:id="rId119"/>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2328" userDrawn="1">
          <p15:clr>
            <a:srgbClr val="A4A3A4"/>
          </p15:clr>
        </p15:guide>
        <p15:guide id="7" pos="3840"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17" clrIdx="0">
    <p:extLst>
      <p:ext uri="{19B8F6BF-5375-455C-9EA6-DF929625EA0E}">
        <p15:presenceInfo xmlns:p15="http://schemas.microsoft.com/office/powerpoint/2012/main" userId="S-1-5-21-147214757-305610072-1517763936-5682676" providerId="AD"/>
      </p:ext>
    </p:extLst>
  </p:cmAuthor>
  <p:cmAuthor id="2" name="Zhangjisheng (Jason)" initials="Z(" lastIdx="2" clrIdx="1">
    <p:extLst>
      <p:ext uri="{19B8F6BF-5375-455C-9EA6-DF929625EA0E}">
        <p15:presenceInfo xmlns:p15="http://schemas.microsoft.com/office/powerpoint/2012/main" userId="S-1-5-21-147214757-305610072-1517763936-344871" providerId="AD"/>
      </p:ext>
    </p:extLst>
  </p:cmAuthor>
  <p:cmAuthor id="3" name="Wu Monk" initials="WM" lastIdx="5" clrIdx="2">
    <p:extLst>
      <p:ext uri="{19B8F6BF-5375-455C-9EA6-DF929625EA0E}">
        <p15:presenceInfo xmlns:p15="http://schemas.microsoft.com/office/powerpoint/2012/main" userId="cd7b699acb0cb86b" providerId="Windows Live"/>
      </p:ext>
    </p:extLst>
  </p:cmAuthor>
  <p:cmAuthor id="4" name="Wuyuezjhw (Monk)" initials="W(" lastIdx="140" clrIdx="3">
    <p:extLst>
      <p:ext uri="{19B8F6BF-5375-455C-9EA6-DF929625EA0E}">
        <p15:presenceInfo xmlns:p15="http://schemas.microsoft.com/office/powerpoint/2012/main" userId="S-1-5-21-147214757-305610072-1517763936-3193612" providerId="AD"/>
      </p:ext>
    </p:extLst>
  </p:cmAuthor>
  <p:cmAuthor id="5" name="luyueyuezjhw" initials="l" lastIdx="127" clrIdx="4">
    <p:extLst>
      <p:ext uri="{19B8F6BF-5375-455C-9EA6-DF929625EA0E}">
        <p15:presenceInfo xmlns:p15="http://schemas.microsoft.com/office/powerpoint/2012/main" userId="S-1-5-21-147214757-305610072-1517763936-4736116" providerId="AD"/>
      </p:ext>
    </p:extLst>
  </p:cmAuthor>
  <p:cmAuthor id="6" name="l00317644" initials="l" lastIdx="3" clrIdx="5">
    <p:extLst>
      <p:ext uri="{19B8F6BF-5375-455C-9EA6-DF929625EA0E}">
        <p15:presenceInfo xmlns:p15="http://schemas.microsoft.com/office/powerpoint/2012/main" userId="l00317644"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56C4D2"/>
    <a:srgbClr val="C8C8C8"/>
    <a:srgbClr val="C7000B"/>
    <a:srgbClr val="BEE9EE"/>
    <a:srgbClr val="F28944"/>
    <a:srgbClr val="AFD89C"/>
    <a:srgbClr val="EEB3B8"/>
    <a:srgbClr val="E28189"/>
    <a:srgbClr val="94DA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26" autoAdjust="0"/>
    <p:restoredTop sz="91841" autoAdjust="0"/>
  </p:normalViewPr>
  <p:slideViewPr>
    <p:cSldViewPr snapToGrid="0" snapToObjects="1">
      <p:cViewPr varScale="1">
        <p:scale>
          <a:sx n="100" d="100"/>
          <a:sy n="100" d="100"/>
        </p:scale>
        <p:origin x="72" y="72"/>
      </p:cViewPr>
      <p:guideLst>
        <p:guide orient="horz" pos="2328"/>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0" d="100"/>
          <a:sy n="70" d="100"/>
        </p:scale>
        <p:origin x="3306" y="7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presProps" Target="presProps.xml"/><Relationship Id="rId128" Type="http://schemas.openxmlformats.org/officeDocument/2006/relationships/customXml" Target="../customXml/item2.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viewProps" Target="viewProps.xml"/><Relationship Id="rId129" Type="http://schemas.openxmlformats.org/officeDocument/2006/relationships/customXml" Target="../customXml/item3.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notesMaster" Target="notesMasters/notesMaster1.xml"/><Relationship Id="rId125"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handoutMaster" Target="handoutMasters/handoutMaster1.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customXml" Target="../customXml/item1.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26" Type="http://schemas.openxmlformats.org/officeDocument/2006/relationships/slide" Target="slides/slide2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11/19/2021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23900" y="723900"/>
            <a:ext cx="5600700" cy="3150911"/>
          </a:xfrm>
          <a:prstGeom prst="rect">
            <a:avLst/>
          </a:prstGeom>
          <a:noFill/>
          <a:ln w="12700">
            <a:solidFill>
              <a:prstClr val="black"/>
            </a:solidFill>
          </a:ln>
        </p:spPr>
        <p:txBody>
          <a:bodyPr vert="horz" lIns="91440" tIns="45720" rIns="91440" bIns="45720" rtlCol="0" anchor="ctr"/>
          <a:lstStyle/>
          <a:p>
            <a:endParaRPr lang="en-US" dirty="0">
              <a:latin typeface="Huawei Sans" panose="020C0503030203020204" pitchFamily="34" charset="0"/>
            </a:endParaRPr>
          </a:p>
        </p:txBody>
      </p:sp>
      <p:sp>
        <p:nvSpPr>
          <p:cNvPr id="5" name="Notes Placeholder 4"/>
          <p:cNvSpPr>
            <a:spLocks noGrp="1"/>
          </p:cNvSpPr>
          <p:nvPr>
            <p:ph type="body" sz="quarter" idx="3"/>
          </p:nvPr>
        </p:nvSpPr>
        <p:spPr>
          <a:xfrm>
            <a:off x="723900" y="4305300"/>
            <a:ext cx="5600700" cy="5399497"/>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hf sldNum="0" hdr="0" ftr="0" dt="0"/>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12" userDrawn="1">
          <p15:clr>
            <a:srgbClr val="F26B43"/>
          </p15:clr>
        </p15:guide>
        <p15:guide id="3" orient="horz" pos="456" userDrawn="1">
          <p15:clr>
            <a:srgbClr val="F26B43"/>
          </p15:clr>
        </p15:guide>
        <p15:guide id="4" orient="horz" pos="2424" userDrawn="1">
          <p15:clr>
            <a:srgbClr val="F26B43"/>
          </p15:clr>
        </p15:guide>
        <p15:guide id="6" pos="456" userDrawn="1">
          <p15:clr>
            <a:srgbClr val="F26B43"/>
          </p15:clr>
        </p15:guide>
        <p15:guide id="7" pos="3984"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 xmlns:a16="http://schemas.microsoft.com/office/drawing/2014/main" id="{988461D9-5969-4A89-AD23-80A31509D45F}"/>
              </a:ext>
            </a:extLst>
          </p:cNvPr>
          <p:cNvSpPr>
            <a:spLocks noGrp="1" noRot="1" noChangeAspect="1"/>
          </p:cNvSpPr>
          <p:nvPr>
            <p:ph type="sldImg"/>
          </p:nvPr>
        </p:nvSpPr>
        <p:spPr>
          <a:xfrm>
            <a:off x="723900" y="723900"/>
            <a:ext cx="5600700" cy="3151188"/>
          </a:xfrm>
        </p:spPr>
      </p:sp>
      <p:sp>
        <p:nvSpPr>
          <p:cNvPr id="4" name="Notes Placeholder 3">
            <a:extLst>
              <a:ext uri="{FF2B5EF4-FFF2-40B4-BE49-F238E27FC236}">
                <a16:creationId xmlns="" xmlns:a16="http://schemas.microsoft.com/office/drawing/2014/main" id="{0A2D7B80-C94C-4C14-BC02-471FD531F7D6}"/>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012980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Multi-service isolation:</a:t>
            </a:r>
            <a:endParaRPr lang="zh-CN" altLang="zh-CN" dirty="0"/>
          </a:p>
          <a:p>
            <a:pPr lvl="1"/>
            <a:r>
              <a:rPr lang="en-US" altLang="zh-CN" dirty="0"/>
              <a:t>Due to the convergence of multiple networks, the originally physically isolated production and office networks are now carried on the same network. The service isolation requirements of some enterprises can be met using the VPN technology. However, for other enterprises, services need to be isolated using hard pipes.</a:t>
            </a:r>
            <a:endParaRPr lang="zh-CN" altLang="zh-CN" dirty="0"/>
          </a:p>
          <a:p>
            <a:pPr lvl="0"/>
            <a:r>
              <a:rPr lang="en-US" altLang="zh-CN" dirty="0"/>
              <a:t>Network resource and traffic path planning:</a:t>
            </a:r>
            <a:endParaRPr lang="zh-CN" altLang="zh-CN" dirty="0"/>
          </a:p>
          <a:p>
            <a:pPr lvl="1"/>
            <a:r>
              <a:rPr lang="en-US" altLang="zh-CN" dirty="0"/>
              <a:t>To make full use of network resources (mainly bandwidth), network traffic needs to be planned. Traditional traffic engineering (mainly MPLS-TE) has many disadvantages, such as complex configuration and flawed path computation mechanism. Therefore, it cannot effectively solve the problem in multi-service bearing.</a:t>
            </a:r>
            <a:endParaRPr lang="zh-CN" altLang="zh-CN" dirty="0"/>
          </a:p>
          <a:p>
            <a:pPr lvl="0"/>
            <a:r>
              <a:rPr lang="en-US" altLang="zh-CN" dirty="0"/>
              <a:t>Fast network convergence and service SLA assurance:</a:t>
            </a:r>
            <a:endParaRPr lang="zh-CN" altLang="zh-CN" dirty="0"/>
          </a:p>
          <a:p>
            <a:pPr lvl="1"/>
            <a:r>
              <a:rPr lang="en-US" altLang="zh-CN" dirty="0"/>
              <a:t>Traditional networks usually use FRR to shorten the convergence time. However, FRR based on the LFA or RLFA algorithm has restrictions in application scenarios and may fail to meet the high reliability of some networks.</a:t>
            </a:r>
            <a:endParaRPr lang="zh-CN" altLang="zh-CN" dirty="0"/>
          </a:p>
        </p:txBody>
      </p:sp>
      <p:sp>
        <p:nvSpPr>
          <p:cNvPr id="5" name="Slide Image Placeholder 4">
            <a:extLst>
              <a:ext uri="{FF2B5EF4-FFF2-40B4-BE49-F238E27FC236}">
                <a16:creationId xmlns="" xmlns:a16="http://schemas.microsoft.com/office/drawing/2014/main" id="{2BB98E69-24E2-4A7C-A22C-018634C25A25}"/>
              </a:ext>
            </a:extLst>
          </p:cNvPr>
          <p:cNvSpPr>
            <a:spLocks noGrp="1" noRot="1" noChangeAspect="1"/>
          </p:cNvSpPr>
          <p:nvPr>
            <p:ph type="sldImg"/>
          </p:nvPr>
        </p:nvSpPr>
        <p:spPr/>
      </p:sp>
    </p:spTree>
    <p:extLst>
      <p:ext uri="{BB962C8B-B14F-4D97-AF65-F5344CB8AC3E}">
        <p14:creationId xmlns:p14="http://schemas.microsoft.com/office/powerpoint/2010/main" val="108082177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0989660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6475624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9314047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8446405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Automatic optimization:</a:t>
            </a:r>
            <a:endParaRPr lang="zh-CN" altLang="zh-CN" dirty="0"/>
          </a:p>
          <a:p>
            <a:pPr lvl="1"/>
            <a:r>
              <a:rPr lang="en-US" altLang="zh-CN" dirty="0"/>
              <a:t>Scheduled optimization: You can set the interval for automatically optimizing network paths to 5 minutes or longer to ensure that the current service paths are optimal.</a:t>
            </a:r>
            <a:endParaRPr lang="zh-CN" altLang="zh-CN" dirty="0"/>
          </a:p>
          <a:p>
            <a:pPr lvl="1"/>
            <a:r>
              <a:rPr lang="en-US" altLang="zh-CN" dirty="0"/>
              <a:t>Automatic optimization upon bandwidth threshold crossing: You can set the link threshold. Then, when the bandwidth usage of a link exceeds the threshold, the system automatically adds tunnels over the link to the path computation queue and performs optimization when the optimization period arrives.</a:t>
            </a:r>
            <a:endParaRPr lang="zh-CN" altLang="zh-CN" dirty="0"/>
          </a:p>
          <a:p>
            <a:pPr lvl="1"/>
            <a:r>
              <a:rPr lang="en-US" altLang="zh-CN" dirty="0"/>
              <a:t>Maintenance window-triggered optimization: You can maintain a node or link. During the maintenance, the node or link is unavailable. After the maintenance starts or ends, the controller automatically </a:t>
            </a:r>
            <a:r>
              <a:rPr lang="en-US" altLang="zh-CN" dirty="0" err="1"/>
              <a:t>recomputes</a:t>
            </a:r>
            <a:r>
              <a:rPr lang="en-US" altLang="zh-CN" dirty="0"/>
              <a:t> the paths of tunnels that pass through the node or link.</a:t>
            </a:r>
            <a:endParaRPr lang="zh-CN" altLang="zh-CN" dirty="0"/>
          </a:p>
          <a:p>
            <a:pPr lvl="1"/>
            <a:r>
              <a:rPr lang="en-US" altLang="zh-CN" dirty="0"/>
              <a:t>The automatic optimization interval is an integer multiple of 5 minutes, for example, 10 minutes or 15 minutes.</a:t>
            </a:r>
            <a:endParaRPr lang="zh-CN" altLang="zh-CN" dirty="0"/>
          </a:p>
          <a:p>
            <a:pPr lvl="0"/>
            <a:r>
              <a:rPr lang="en-US" altLang="zh-CN" dirty="0"/>
              <a:t>Optimization policy:</a:t>
            </a:r>
            <a:endParaRPr lang="zh-CN" altLang="zh-CN" dirty="0"/>
          </a:p>
          <a:p>
            <a:pPr lvl="1"/>
            <a:r>
              <a:rPr lang="en-US" altLang="zh-CN" dirty="0"/>
              <a:t>Traffic-based optimization: In this mode, the link threshold must be set. If the bandwidth usage of links exceeds the threshold, the controller determines whether to perform local or global optimization based on the number of threshold-crossing links.</a:t>
            </a:r>
            <a:endParaRPr lang="zh-CN" altLang="zh-CN" dirty="0"/>
          </a:p>
        </p:txBody>
      </p:sp>
      <p:sp>
        <p:nvSpPr>
          <p:cNvPr id="4" name="Slide Image Placeholder 3">
            <a:extLst>
              <a:ext uri="{FF2B5EF4-FFF2-40B4-BE49-F238E27FC236}">
                <a16:creationId xmlns="" xmlns:a16="http://schemas.microsoft.com/office/drawing/2014/main" id="{09C4B7ED-C41C-4425-8C06-45E4D9FE3E62}"/>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281231174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723900"/>
            <a:ext cx="5600700" cy="8980897"/>
          </a:xfrm>
        </p:spPr>
        <p:txBody>
          <a:bodyPr/>
          <a:lstStyle/>
          <a:p>
            <a:pPr lvl="1"/>
            <a:r>
              <a:rPr lang="en-US" altLang="zh-CN" dirty="0"/>
              <a:t>Delay-based optimization: In this mode, the controller traverses and compares the configured delay of all tunnels with the accumulated delay collected from forwarders, and performs local optimization on all the tunnels whose accumulated delay exceeds the configured delay.</a:t>
            </a:r>
            <a:endParaRPr lang="zh-CN" altLang="zh-CN" dirty="0"/>
          </a:p>
          <a:p>
            <a:pPr lvl="1"/>
            <a:r>
              <a:rPr lang="en-US" altLang="zh-CN" dirty="0" err="1"/>
              <a:t>Delay+traffic-based</a:t>
            </a:r>
            <a:r>
              <a:rPr lang="en-US" altLang="zh-CN" dirty="0"/>
              <a:t> optimization: If either of the preceding trigger conditions is met, traffic optimization is performed.</a:t>
            </a:r>
            <a:endParaRPr lang="zh-CN" altLang="zh-CN" dirty="0"/>
          </a:p>
          <a:p>
            <a:endParaRPr lang="en-US" dirty="0"/>
          </a:p>
        </p:txBody>
      </p:sp>
    </p:spTree>
    <p:extLst>
      <p:ext uri="{BB962C8B-B14F-4D97-AF65-F5344CB8AC3E}">
        <p14:creationId xmlns:p14="http://schemas.microsoft.com/office/powerpoint/2010/main" val="149601778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23900" y="723900"/>
            <a:ext cx="5600700" cy="31511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9985249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76916450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20419261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837086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723900"/>
            <a:ext cx="5600700" cy="8980897"/>
          </a:xfrm>
        </p:spPr>
        <p:txBody>
          <a:bodyPr/>
          <a:lstStyle/>
          <a:p>
            <a:pPr lvl="0"/>
            <a:r>
              <a:rPr lang="en-US" altLang="zh-CN" dirty="0"/>
              <a:t>Traffic path optimization and visualized O&amp;M:</a:t>
            </a:r>
            <a:endParaRPr lang="zh-CN" altLang="zh-CN" dirty="0"/>
          </a:p>
          <a:p>
            <a:pPr lvl="1"/>
            <a:r>
              <a:rPr lang="en-US" altLang="zh-CN" dirty="0"/>
              <a:t>Traditional enterprise WANs mainly use the NQA technology to measure network quality. However, the NQA technology cannot precisely reflect the actual network situation. As a result, traffic paths cannot be effectively optimized.</a:t>
            </a:r>
            <a:endParaRPr lang="zh-CN" altLang="zh-CN" dirty="0"/>
          </a:p>
          <a:p>
            <a:pPr lvl="1"/>
            <a:r>
              <a:rPr lang="en-US" altLang="zh-CN" dirty="0"/>
              <a:t>Traditional network management software cannot perform end-to-end traffic monitoring based on services, and therefore cannot implement visualized O&amp;M for traffic.</a:t>
            </a:r>
            <a:endParaRPr lang="zh-CN" altLang="zh-CN" dirty="0"/>
          </a:p>
          <a:p>
            <a:endParaRPr lang="en-US" dirty="0"/>
          </a:p>
        </p:txBody>
      </p:sp>
    </p:spTree>
    <p:extLst>
      <p:ext uri="{BB962C8B-B14F-4D97-AF65-F5344CB8AC3E}">
        <p14:creationId xmlns:p14="http://schemas.microsoft.com/office/powerpoint/2010/main" val="406217505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3398354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9715125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0978519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a:latin typeface="Huawei Sans" panose="020C0503030203020204" pitchFamily="34" charset="0"/>
              </a:rPr>
              <a:t>ABCD</a:t>
            </a:r>
          </a:p>
          <a:p>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32420644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2872766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C4FCFBAA-FF13-4907-8D18-299AA236C20D}"/>
              </a:ext>
            </a:extLst>
          </p:cNvPr>
          <p:cNvSpPr>
            <a:spLocks noGrp="1" noRot="1" noChangeAspect="1"/>
          </p:cNvSpPr>
          <p:nvPr>
            <p:ph type="sldImg"/>
          </p:nvPr>
        </p:nvSpPr>
        <p:spPr>
          <a:xfrm>
            <a:off x="723900" y="723900"/>
            <a:ext cx="5600700" cy="3151188"/>
          </a:xfrm>
        </p:spPr>
      </p:sp>
      <p:sp>
        <p:nvSpPr>
          <p:cNvPr id="5" name="Notes Placeholder 4">
            <a:extLst>
              <a:ext uri="{FF2B5EF4-FFF2-40B4-BE49-F238E27FC236}">
                <a16:creationId xmlns="" xmlns:a16="http://schemas.microsoft.com/office/drawing/2014/main" id="{09CC02C5-2808-47F0-90C8-FA9F2A3EADD7}"/>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788044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4226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649958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TI-LFA: Topology-Independent Loop-free Alternate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BNG: broadband network gateway</a:t>
            </a:r>
          </a:p>
          <a:p>
            <a:pPr lvl="0"/>
            <a:r>
              <a:rPr lang="en-US" altLang="zh-CN" sz="1100" kern="1200" dirty="0">
                <a:solidFill>
                  <a:schemeClr val="tx1"/>
                </a:solidFill>
                <a:effectLst/>
                <a:latin typeface="+mn-lt"/>
                <a:ea typeface="+mn-ea"/>
                <a:cs typeface="+mn-cs"/>
              </a:rPr>
              <a:t>TTM: time to market</a:t>
            </a: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2042750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Based on the cloud platform, </a:t>
            </a:r>
            <a:r>
              <a:rPr lang="en-US" altLang="zh-CN" sz="1100" kern="1200" dirty="0" err="1">
                <a:solidFill>
                  <a:schemeClr val="tx1"/>
                </a:solidFill>
                <a:effectLst/>
                <a:latin typeface="+mn-lt"/>
                <a:ea typeface="+mn-ea"/>
                <a:cs typeface="+mn-cs"/>
              </a:rPr>
              <a:t>iMaster</a:t>
            </a:r>
            <a:r>
              <a:rPr lang="en-US" altLang="zh-CN" sz="1100" kern="1200" dirty="0">
                <a:solidFill>
                  <a:schemeClr val="tx1"/>
                </a:solidFill>
                <a:effectLst/>
                <a:latin typeface="+mn-lt"/>
                <a:ea typeface="+mn-ea"/>
                <a:cs typeface="+mn-cs"/>
              </a:rPr>
              <a:t> NCE-IP provides three logical modules (Manager, Controller, and Analyzer) and various scenario-specific applications to achieve flexible modular deployment based on customer requirements.</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245501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Huawei has all-scenario SRv6 product capabilities and can provide access, metro, and backbone network routers for carriers and enterprises.</a:t>
            </a:r>
            <a:endParaRPr lang="zh-CN" altLang="zh-CN" sz="1100" kern="1200" dirty="0">
              <a:solidFill>
                <a:schemeClr val="tx1"/>
              </a:solidFill>
              <a:effectLst/>
              <a:latin typeface="+mn-lt"/>
              <a:ea typeface="+mn-ea"/>
              <a:cs typeface="+mn-cs"/>
            </a:endParaRP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4214218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9293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BGP-LS is a new method of collecting network topology information, which makes topology information collection simpler and more efficient. Using BGP-LS to report topology information has the following advantages:</a:t>
            </a:r>
            <a:endParaRPr lang="zh-CN" altLang="zh-CN" dirty="0"/>
          </a:p>
          <a:p>
            <a:pPr lvl="1"/>
            <a:r>
              <a:rPr lang="en-US" altLang="zh-CN" dirty="0"/>
              <a:t>Requirements on the computing capability of the upper-layer controller are lowered, and there is no requirement on the IGP capability of the controller.</a:t>
            </a:r>
            <a:endParaRPr lang="zh-CN" altLang="zh-CN" dirty="0"/>
          </a:p>
          <a:p>
            <a:pPr lvl="1"/>
            <a:r>
              <a:rPr lang="en-US" altLang="zh-CN" dirty="0"/>
              <a:t>BGP summarizes the topology information of each process or AS and directly sends the complete topology information to the controller, facilitating path selection and calculation.</a:t>
            </a:r>
            <a:endParaRPr lang="zh-CN" altLang="zh-CN" dirty="0"/>
          </a:p>
          <a:p>
            <a:pPr lvl="1"/>
            <a:r>
              <a:rPr lang="en-US" altLang="zh-CN" dirty="0"/>
              <a:t>All topology information on the network is sent to the controller through BGP, unifying the protocols for sending topology information.</a:t>
            </a:r>
            <a:endParaRPr lang="zh-CN" altLang="zh-CN" dirty="0"/>
          </a:p>
          <a:p>
            <a:pPr lvl="0"/>
            <a:r>
              <a:rPr lang="en-US" altLang="zh-CN" dirty="0"/>
              <a:t>BGP SR-Policy delivers data forwarding path information to the headend through the BGP route. The headend then directs traffic to a specific SR Policy. Segment lists in SR Policies are used to guide traffic forwarding. A segment list is calculated based on a series of optimization objectives and constraints, such as delay, affinity, and SRLG.</a:t>
            </a:r>
            <a:endParaRPr lang="zh-CN" altLang="zh-CN" dirty="0"/>
          </a:p>
          <a:p>
            <a:pPr lvl="0"/>
            <a:r>
              <a:rPr lang="en-US" altLang="zh-CN" dirty="0"/>
              <a:t>SR Policy is the mainstream SR implementation mode.</a:t>
            </a:r>
            <a:endParaRPr lang="zh-CN" altLang="zh-CN" dirty="0"/>
          </a:p>
          <a:p>
            <a:endParaRPr lang="en-US" dirty="0"/>
          </a:p>
        </p:txBody>
      </p:sp>
      <p:sp>
        <p:nvSpPr>
          <p:cNvPr id="5" name="Slide Image Placeholder 4">
            <a:extLst>
              <a:ext uri="{FF2B5EF4-FFF2-40B4-BE49-F238E27FC236}">
                <a16:creationId xmlns="" xmlns:a16="http://schemas.microsoft.com/office/drawing/2014/main" id="{D497D276-A02C-45C6-87F7-410EA6FD7F67}"/>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41327130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TWAMP is a standard protocol and can be deployed on IP, MPLS, and L3VPN networks. TWAMP is easy to obtain and deploy and does not require clock synchronization.</a:t>
            </a:r>
            <a:endParaRPr lang="zh-CN" altLang="zh-CN" sz="1100" kern="1200" dirty="0">
              <a:solidFill>
                <a:schemeClr val="tx1"/>
              </a:solidFill>
              <a:effectLst/>
              <a:latin typeface="+mn-lt"/>
              <a:ea typeface="+mn-ea"/>
              <a:cs typeface="+mn-cs"/>
            </a:endParaRPr>
          </a:p>
          <a:p>
            <a:pPr lvl="0"/>
            <a:r>
              <a:rPr lang="en-US" altLang="zh-CN" sz="1100" kern="1200" dirty="0" err="1">
                <a:solidFill>
                  <a:schemeClr val="tx1"/>
                </a:solidFill>
                <a:effectLst/>
                <a:latin typeface="+mn-lt"/>
                <a:ea typeface="+mn-ea"/>
                <a:cs typeface="+mn-cs"/>
              </a:rPr>
              <a:t>iFIT</a:t>
            </a:r>
            <a:r>
              <a:rPr lang="en-US" altLang="zh-CN" sz="1100" kern="1200" dirty="0">
                <a:solidFill>
                  <a:schemeClr val="tx1"/>
                </a:solidFill>
                <a:effectLst/>
                <a:latin typeface="+mn-lt"/>
                <a:ea typeface="+mn-ea"/>
                <a:cs typeface="+mn-cs"/>
              </a:rPr>
              <a:t> measures the packet loss rate and delay of service packets transmitted on an IP network to determine network performance. It is easy to deploy and provides an accurate assessment of network performance.</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3647781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76CA7ACB-D395-43D0-B656-4E3FB18AA78E}"/>
              </a:ext>
            </a:extLst>
          </p:cNvPr>
          <p:cNvSpPr>
            <a:spLocks noGrp="1" noRot="1" noChangeAspect="1"/>
          </p:cNvSpPr>
          <p:nvPr>
            <p:ph type="sldImg"/>
          </p:nvPr>
        </p:nvSpPr>
        <p:spPr>
          <a:xfrm>
            <a:off x="723900" y="723900"/>
            <a:ext cx="5600700" cy="3151188"/>
          </a:xfrm>
        </p:spPr>
      </p:sp>
      <p:sp>
        <p:nvSpPr>
          <p:cNvPr id="5" name="Notes Placeholder 4">
            <a:extLst>
              <a:ext uri="{FF2B5EF4-FFF2-40B4-BE49-F238E27FC236}">
                <a16:creationId xmlns="" xmlns:a16="http://schemas.microsoft.com/office/drawing/2014/main" id="{6C1A2DA9-F3E8-4F3C-AE3D-176DD648E548}"/>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86597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Channelized sub-interfaces provide a mechanism to isolate different types of services. Different types of service traffic can be forwarded to different VLAN channelized sub-interfaces that use different dot1q encapsulation modes. Each channelized sub-interface can implement independent </a:t>
            </a:r>
            <a:r>
              <a:rPr lang="en-US" altLang="zh-CN" sz="1100" kern="1200" dirty="0" err="1">
                <a:solidFill>
                  <a:schemeClr val="tx1"/>
                </a:solidFill>
                <a:effectLst/>
                <a:latin typeface="+mn-lt"/>
                <a:ea typeface="+mn-ea"/>
                <a:cs typeface="+mn-cs"/>
              </a:rPr>
              <a:t>HQoS</a:t>
            </a:r>
            <a:r>
              <a:rPr lang="en-US" altLang="zh-CN" sz="1100" kern="1200" dirty="0">
                <a:solidFill>
                  <a:schemeClr val="tx1"/>
                </a:solidFill>
                <a:effectLst/>
                <a:latin typeface="+mn-lt"/>
                <a:ea typeface="+mn-ea"/>
                <a:cs typeface="+mn-cs"/>
              </a:rPr>
              <a:t> scheduling to isolate different types of services.</a:t>
            </a:r>
            <a:endParaRPr lang="zh-CN" altLang="zh-CN" sz="1100" kern="1200" dirty="0">
              <a:solidFill>
                <a:schemeClr val="tx1"/>
              </a:solidFill>
              <a:effectLst/>
              <a:latin typeface="+mn-lt"/>
              <a:ea typeface="+mn-ea"/>
              <a:cs typeface="+mn-cs"/>
            </a:endParaRPr>
          </a:p>
          <a:p>
            <a:pPr lvl="0"/>
            <a:r>
              <a:rPr lang="en-US" altLang="zh-CN" sz="1100" kern="1200" dirty="0" err="1">
                <a:solidFill>
                  <a:schemeClr val="tx1"/>
                </a:solidFill>
                <a:effectLst/>
                <a:latin typeface="+mn-lt"/>
                <a:ea typeface="+mn-ea"/>
                <a:cs typeface="+mn-cs"/>
              </a:rPr>
              <a:t>FlexE</a:t>
            </a:r>
            <a:r>
              <a:rPr lang="en-US" altLang="zh-CN" sz="1100" kern="1200" dirty="0">
                <a:solidFill>
                  <a:schemeClr val="tx1"/>
                </a:solidFill>
                <a:effectLst/>
                <a:latin typeface="+mn-lt"/>
                <a:ea typeface="+mn-ea"/>
                <a:cs typeface="+mn-cs"/>
              </a:rPr>
              <a:t> is an Ethernet-based bearer technology for multi-rate sub-interfaces on multiple PHY links. </a:t>
            </a:r>
            <a:r>
              <a:rPr lang="en-US" altLang="zh-CN" sz="1100" kern="1200" dirty="0" err="1">
                <a:solidFill>
                  <a:schemeClr val="tx1"/>
                </a:solidFill>
                <a:effectLst/>
                <a:latin typeface="+mn-lt"/>
                <a:ea typeface="+mn-ea"/>
                <a:cs typeface="+mn-cs"/>
              </a:rPr>
              <a:t>FlexE</a:t>
            </a:r>
            <a:r>
              <a:rPr lang="en-US" altLang="zh-CN" sz="1100" kern="1200" dirty="0">
                <a:solidFill>
                  <a:schemeClr val="tx1"/>
                </a:solidFill>
                <a:effectLst/>
                <a:latin typeface="+mn-lt"/>
                <a:ea typeface="+mn-ea"/>
                <a:cs typeface="+mn-cs"/>
              </a:rPr>
              <a:t> supports bundling, channelization, and sub-rating.</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SQ: subscriber queue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GQ: group queue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VI: virtual interface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DP: data plane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TM: traffic manager</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PIC: physical interface card</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20263282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379568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8378446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83784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259239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The service volume involves two aspects. The first is the service flow direction, that is, where the services concentrate. The second is the service volume size. The two aspects are complementary to each other. Generally, a greater concentration indicates a larger service volume. The core nodes must be nodes where services concentrate and the service volume is large.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Core nodes in the same city are interconnected through WDM, and core nodes in different cities are interconnected through inter-provincial or inter-metro carrier private lines. The number of core nodes must be comprehensively considered and cannot be too large.</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4074882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1947670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6838910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1925008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37090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kern="1200" dirty="0">
                <a:solidFill>
                  <a:schemeClr val="tx1"/>
                </a:solidFill>
                <a:effectLst/>
                <a:latin typeface="+mn-lt"/>
                <a:ea typeface="+mn-ea"/>
                <a:cs typeface="+mn-cs"/>
              </a:rPr>
              <a:t>This course is based on Huawei's </a:t>
            </a:r>
            <a:r>
              <a:rPr lang="en-US" altLang="zh-CN" sz="1100" kern="1200" dirty="0" err="1">
                <a:solidFill>
                  <a:schemeClr val="tx1"/>
                </a:solidFill>
                <a:effectLst/>
                <a:latin typeface="+mn-lt"/>
                <a:ea typeface="+mn-ea"/>
                <a:cs typeface="+mn-cs"/>
              </a:rPr>
              <a:t>CloudWAN</a:t>
            </a:r>
            <a:r>
              <a:rPr lang="en-US" altLang="zh-CN" sz="1100" kern="1200" dirty="0">
                <a:solidFill>
                  <a:schemeClr val="tx1"/>
                </a:solidFill>
                <a:effectLst/>
                <a:latin typeface="+mn-lt"/>
                <a:ea typeface="+mn-ea"/>
                <a:cs typeface="+mn-cs"/>
              </a:rPr>
              <a:t> solution.</a:t>
            </a:r>
            <a:endParaRPr lang="zh-CN" altLang="zh-CN" sz="1100" kern="1200" dirty="0">
              <a:solidFill>
                <a:schemeClr val="tx1"/>
              </a:solidFill>
              <a:effectLst/>
              <a:latin typeface="+mn-lt"/>
              <a:ea typeface="+mn-ea"/>
              <a:cs typeface="+mn-cs"/>
            </a:endParaRPr>
          </a:p>
        </p:txBody>
      </p:sp>
      <p:sp>
        <p:nvSpPr>
          <p:cNvPr id="4" name="幻灯片图像占位符 3"/>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5865986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D7AFC5C9-DB5F-47C9-BB5C-89094321A674}"/>
              </a:ext>
            </a:extLst>
          </p:cNvPr>
          <p:cNvSpPr>
            <a:spLocks noGrp="1" noRot="1" noChangeAspect="1"/>
          </p:cNvSpPr>
          <p:nvPr>
            <p:ph type="sldImg"/>
          </p:nvPr>
        </p:nvSpPr>
        <p:spPr>
          <a:xfrm>
            <a:off x="723900" y="723900"/>
            <a:ext cx="5600700" cy="3151188"/>
          </a:xfrm>
        </p:spPr>
      </p:sp>
      <p:sp>
        <p:nvSpPr>
          <p:cNvPr id="5" name="Notes Placeholder 4">
            <a:extLst>
              <a:ext uri="{FF2B5EF4-FFF2-40B4-BE49-F238E27FC236}">
                <a16:creationId xmlns="" xmlns:a16="http://schemas.microsoft.com/office/drawing/2014/main" id="{B7D3FCFC-1636-4688-822E-FE48EB60881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7445257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769697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246040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523995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128155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Uniformity: All IP addresses on the entire network are planned in a unified manner, including service addresses, platform addresses, and network addresses.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Uniqueness: Each address is unique throughout the entire network.</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Hierarchy: The massive IPv6 address space poses higher requirements on the route summarization capability. The primary task of IPv6 address planning is to reduce network address fragments, enhance the route summarization capability, and improve the network routing efficiency.</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Security: Services with shared attributes have the same security requirements. Mutual access between services needs to be controlled. Services with shared attributes are allocated with addresses in the same address space, which facilitates security design and policy management.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Contiguity: IPv6 addresses in an IPv6 address segment must be contiguous to prevent address wastes.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Scalability: IP addresses must be planned and allocated based on network development requirements to reserve space for future capacity expansion. The addition of a small number of subnets does not require large-scale architecture or policy adjustment.</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34165049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0878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31362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771374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The locator is an IPv6 network segment. All IPv6 addresses in this network segment can be allocated as SRv6 SIDs. After a locator is configured for a node, the system generates a locator route. The node can be located based on the locator route. In addition, all SIDs advertised by the node can reach the node through the locator route.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The Function field is also called opcode, which can be dynamically allocated using an IGP or statically configured using the </a:t>
            </a:r>
            <a:r>
              <a:rPr lang="en-US" altLang="zh-CN" sz="1100" b="1" kern="1200" dirty="0">
                <a:solidFill>
                  <a:schemeClr val="tx1"/>
                </a:solidFill>
                <a:effectLst/>
                <a:latin typeface="+mn-lt"/>
                <a:ea typeface="+mn-ea"/>
                <a:cs typeface="+mn-cs"/>
              </a:rPr>
              <a:t>opcode</a:t>
            </a:r>
            <a:r>
              <a:rPr lang="en-US" altLang="zh-CN" sz="1100" kern="1200" dirty="0">
                <a:solidFill>
                  <a:schemeClr val="tx1"/>
                </a:solidFill>
                <a:effectLst/>
                <a:latin typeface="+mn-lt"/>
                <a:ea typeface="+mn-ea"/>
                <a:cs typeface="+mn-cs"/>
              </a:rPr>
              <a:t> command. When configuring a locator, you can use the </a:t>
            </a:r>
            <a:r>
              <a:rPr lang="en-US" altLang="zh-CN" sz="1100" b="1" kern="1200" dirty="0">
                <a:solidFill>
                  <a:schemeClr val="tx1"/>
                </a:solidFill>
                <a:effectLst/>
                <a:latin typeface="+mn-lt"/>
                <a:ea typeface="+mn-ea"/>
                <a:cs typeface="+mn-cs"/>
              </a:rPr>
              <a:t>static</a:t>
            </a:r>
            <a:r>
              <a:rPr lang="en-US" altLang="zh-CN" sz="1100" kern="1200" dirty="0">
                <a:solidFill>
                  <a:schemeClr val="tx1"/>
                </a:solidFill>
                <a:effectLst/>
                <a:latin typeface="+mn-lt"/>
                <a:ea typeface="+mn-ea"/>
                <a:cs typeface="+mn-cs"/>
              </a:rPr>
              <a:t> </a:t>
            </a:r>
            <a:r>
              <a:rPr lang="en-US" altLang="zh-CN" sz="1100" i="1" kern="1200" dirty="0">
                <a:solidFill>
                  <a:schemeClr val="tx1"/>
                </a:solidFill>
                <a:effectLst/>
                <a:latin typeface="+mn-lt"/>
                <a:ea typeface="+mn-ea"/>
                <a:cs typeface="+mn-cs"/>
              </a:rPr>
              <a:t>static-length</a:t>
            </a:r>
            <a:r>
              <a:rPr lang="en-US" altLang="zh-CN" sz="1100" kern="1200" dirty="0">
                <a:solidFill>
                  <a:schemeClr val="tx1"/>
                </a:solidFill>
                <a:effectLst/>
                <a:latin typeface="+mn-lt"/>
                <a:ea typeface="+mn-ea"/>
                <a:cs typeface="+mn-cs"/>
              </a:rPr>
              <a:t> parameter to specify the length of the static segment, which determines the number of static opcodes that can be configured in the locator. When an IGP dynamically allocates opcodes, it applies for opcodes outside of the static segment range to ensure that SRv6 SIDs do not conflict.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The </a:t>
            </a:r>
            <a:r>
              <a:rPr lang="en-US" altLang="zh-CN" sz="1100" kern="1200" dirty="0" err="1">
                <a:solidFill>
                  <a:schemeClr val="tx1"/>
                </a:solidFill>
                <a:effectLst/>
                <a:latin typeface="+mn-lt"/>
                <a:ea typeface="+mn-ea"/>
                <a:cs typeface="+mn-cs"/>
              </a:rPr>
              <a:t>Args</a:t>
            </a:r>
            <a:r>
              <a:rPr lang="en-US" altLang="zh-CN" sz="1100" kern="1200" dirty="0">
                <a:solidFill>
                  <a:schemeClr val="tx1"/>
                </a:solidFill>
                <a:effectLst/>
                <a:latin typeface="+mn-lt"/>
                <a:ea typeface="+mn-ea"/>
                <a:cs typeface="+mn-cs"/>
              </a:rPr>
              <a:t> field is determined by the </a:t>
            </a:r>
            <a:r>
              <a:rPr lang="en-US" altLang="zh-CN" sz="1100" b="1" kern="1200" dirty="0" err="1">
                <a:solidFill>
                  <a:schemeClr val="tx1"/>
                </a:solidFill>
                <a:effectLst/>
                <a:latin typeface="+mn-lt"/>
                <a:ea typeface="+mn-ea"/>
                <a:cs typeface="+mn-cs"/>
              </a:rPr>
              <a:t>args</a:t>
            </a:r>
            <a:r>
              <a:rPr lang="en-US" altLang="zh-CN" sz="1100" kern="1200" dirty="0">
                <a:solidFill>
                  <a:schemeClr val="tx1"/>
                </a:solidFill>
                <a:effectLst/>
                <a:latin typeface="+mn-lt"/>
                <a:ea typeface="+mn-ea"/>
                <a:cs typeface="+mn-cs"/>
              </a:rPr>
              <a:t> </a:t>
            </a:r>
            <a:r>
              <a:rPr lang="en-US" altLang="zh-CN" sz="1100" i="1" kern="1200" dirty="0" err="1">
                <a:solidFill>
                  <a:schemeClr val="tx1"/>
                </a:solidFill>
                <a:effectLst/>
                <a:latin typeface="+mn-lt"/>
                <a:ea typeface="+mn-ea"/>
                <a:cs typeface="+mn-cs"/>
              </a:rPr>
              <a:t>args</a:t>
            </a:r>
            <a:r>
              <a:rPr lang="en-US" altLang="zh-CN" sz="1100" i="1" kern="1200" dirty="0">
                <a:solidFill>
                  <a:schemeClr val="tx1"/>
                </a:solidFill>
                <a:effectLst/>
                <a:latin typeface="+mn-lt"/>
                <a:ea typeface="+mn-ea"/>
                <a:cs typeface="+mn-cs"/>
              </a:rPr>
              <a:t>-length</a:t>
            </a:r>
            <a:r>
              <a:rPr lang="en-US" altLang="zh-CN" sz="1100" kern="1200" dirty="0">
                <a:solidFill>
                  <a:schemeClr val="tx1"/>
                </a:solidFill>
                <a:effectLst/>
                <a:latin typeface="+mn-lt"/>
                <a:ea typeface="+mn-ea"/>
                <a:cs typeface="+mn-cs"/>
              </a:rPr>
              <a:t> parameter. The </a:t>
            </a:r>
            <a:r>
              <a:rPr lang="en-US" altLang="zh-CN" sz="1100" b="1" kern="1200" dirty="0" err="1">
                <a:solidFill>
                  <a:schemeClr val="tx1"/>
                </a:solidFill>
                <a:effectLst/>
                <a:latin typeface="+mn-lt"/>
                <a:ea typeface="+mn-ea"/>
                <a:cs typeface="+mn-cs"/>
              </a:rPr>
              <a:t>Args</a:t>
            </a:r>
            <a:r>
              <a:rPr lang="en-US" altLang="zh-CN" sz="1100" kern="1200" dirty="0">
                <a:solidFill>
                  <a:schemeClr val="tx1"/>
                </a:solidFill>
                <a:effectLst/>
                <a:latin typeface="+mn-lt"/>
                <a:ea typeface="+mn-ea"/>
                <a:cs typeface="+mn-cs"/>
              </a:rPr>
              <a:t> field is optional in SRv6 SIDs and is determined by the command configuration.</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872275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 xmlns:a16="http://schemas.microsoft.com/office/drawing/2014/main" id="{4AAE4EF1-483C-4C2C-8BA0-125CC12D18F9}"/>
              </a:ext>
            </a:extLst>
          </p:cNvPr>
          <p:cNvSpPr>
            <a:spLocks noGrp="1" noRot="1" noChangeAspect="1"/>
          </p:cNvSpPr>
          <p:nvPr>
            <p:ph type="sldImg"/>
          </p:nvPr>
        </p:nvSpPr>
        <p:spPr>
          <a:xfrm>
            <a:off x="723900" y="723900"/>
            <a:ext cx="5600700" cy="3151188"/>
          </a:xfrm>
        </p:spPr>
      </p:sp>
      <p:sp>
        <p:nvSpPr>
          <p:cNvPr id="5" name="Notes Placeholder 4">
            <a:extLst>
              <a:ext uri="{FF2B5EF4-FFF2-40B4-BE49-F238E27FC236}">
                <a16:creationId xmlns="" xmlns:a16="http://schemas.microsoft.com/office/drawing/2014/main" id="{B96158B4-3C29-4ACD-9F9F-778508581872}"/>
              </a:ext>
            </a:extLst>
          </p:cNvPr>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581393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913473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err="1"/>
              <a:t>End.DT</a:t>
            </a:r>
            <a:r>
              <a:rPr lang="en-US" altLang="zh-CN" dirty="0"/>
              <a:t> SIDs can be classified into End.DT4 SIDs and End.DT6 SIDs.</a:t>
            </a:r>
            <a:endParaRPr lang="zh-CN" altLang="zh-CN" dirty="0"/>
          </a:p>
          <a:p>
            <a:pPr lvl="1"/>
            <a:r>
              <a:rPr lang="en-US" altLang="zh-CN" dirty="0"/>
              <a:t>An End.DT4 SID (PE endpoint SID) identifies an IPv4 VPN instance on a network.</a:t>
            </a:r>
            <a:endParaRPr lang="zh-CN" altLang="zh-CN" dirty="0"/>
          </a:p>
          <a:p>
            <a:pPr lvl="1"/>
            <a:r>
              <a:rPr lang="en-US" altLang="zh-CN" dirty="0"/>
              <a:t>An End.DT6 SID (PE endpoint SID) identifies an IPv6 VPN instance on a network.</a:t>
            </a:r>
            <a:endParaRPr lang="zh-CN" altLang="zh-CN" dirty="0"/>
          </a:p>
          <a:p>
            <a:pPr lvl="0"/>
            <a:r>
              <a:rPr lang="en-US" altLang="zh-CN" dirty="0"/>
              <a:t>In SRv6, </a:t>
            </a:r>
            <a:r>
              <a:rPr lang="en-US" altLang="zh-CN" dirty="0" err="1"/>
              <a:t>End.OP</a:t>
            </a:r>
            <a:r>
              <a:rPr lang="en-US" altLang="zh-CN" dirty="0"/>
              <a:t> SIDs are used to implement operation, administration and maintenance (OAM).</a:t>
            </a:r>
            <a:endParaRPr lang="zh-CN" altLang="zh-CN" dirty="0"/>
          </a:p>
          <a:p>
            <a:pPr lvl="1"/>
            <a:r>
              <a:rPr lang="en-US" altLang="zh-CN" dirty="0" err="1"/>
              <a:t>End.OP</a:t>
            </a:r>
            <a:r>
              <a:rPr lang="en-US" altLang="zh-CN" dirty="0"/>
              <a:t> SIDs are mainly used in ping/</a:t>
            </a:r>
            <a:r>
              <a:rPr lang="en-US" altLang="zh-CN" dirty="0" err="1"/>
              <a:t>tracert</a:t>
            </a:r>
            <a:r>
              <a:rPr lang="en-US" altLang="zh-CN" dirty="0"/>
              <a:t> scenarios.</a:t>
            </a:r>
            <a:endParaRPr lang="zh-CN" altLang="zh-CN" dirty="0"/>
          </a:p>
        </p:txBody>
      </p:sp>
      <p:sp>
        <p:nvSpPr>
          <p:cNvPr id="5" name="Slide Image Placeholder 4">
            <a:extLst>
              <a:ext uri="{FF2B5EF4-FFF2-40B4-BE49-F238E27FC236}">
                <a16:creationId xmlns="" xmlns:a16="http://schemas.microsoft.com/office/drawing/2014/main" id="{6E4BA767-8871-4AEA-B760-A07AACECD975}"/>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34184687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693578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11781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591972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088314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It is recommended that some IGP parameters be set as follows:</a:t>
            </a:r>
            <a:endParaRPr lang="zh-CN" altLang="zh-CN" dirty="0"/>
          </a:p>
          <a:p>
            <a:pPr lvl="1"/>
            <a:r>
              <a:rPr lang="en-US" altLang="zh-CN" dirty="0"/>
              <a:t>IGP process ID: It is recommended that the IS-IS or OSPF process ID of a device on the backbone network be the same as the BGP AS number.</a:t>
            </a:r>
            <a:endParaRPr lang="zh-CN" altLang="zh-CN" dirty="0"/>
          </a:p>
          <a:p>
            <a:pPr lvl="1"/>
            <a:r>
              <a:rPr lang="en-US" altLang="zh-CN" dirty="0"/>
              <a:t>IS-IS NET: The recommended format is aa.bbbb.cccc.dddd.00. The loopback0 address of the device is used for NET derivation. For example, if the loopback0 address is 21.231.232.1, then the derived NET is 21.0231.0232.0001.00.</a:t>
            </a:r>
            <a:endParaRPr lang="zh-CN" altLang="zh-CN" dirty="0"/>
          </a:p>
          <a:p>
            <a:pPr lvl="1"/>
            <a:r>
              <a:rPr lang="en-US" altLang="zh-CN" dirty="0"/>
              <a:t>OSPF router ID: The global router ID is used. Generally, the router ID is the same as the loopback0 address.</a:t>
            </a:r>
            <a:endParaRPr lang="zh-CN" altLang="zh-CN" dirty="0"/>
          </a:p>
          <a:p>
            <a:pPr lvl="1"/>
            <a:r>
              <a:rPr lang="en-US" altLang="zh-CN" dirty="0"/>
              <a:t>Interface type: To speed up convergence, all interfaces are of the P2P type.</a:t>
            </a:r>
            <a:endParaRPr lang="zh-CN" altLang="zh-CN" dirty="0"/>
          </a:p>
          <a:p>
            <a:pPr lvl="1"/>
            <a:r>
              <a:rPr lang="en-US" altLang="zh-CN" dirty="0"/>
              <a:t>Route advertisement: IGP is mainly used to ensure the reachability of internal addresses on the WAN. Therefore, IGP advertises only interconnection interface addresses and device management addresses.</a:t>
            </a:r>
            <a:endParaRPr lang="zh-CN" altLang="zh-CN" dirty="0"/>
          </a:p>
        </p:txBody>
      </p:sp>
      <p:sp>
        <p:nvSpPr>
          <p:cNvPr id="5" name="Slide Image Placeholder 4">
            <a:extLst>
              <a:ext uri="{FF2B5EF4-FFF2-40B4-BE49-F238E27FC236}">
                <a16:creationId xmlns="" xmlns:a16="http://schemas.microsoft.com/office/drawing/2014/main" id="{9FB0DDBE-E526-4956-83EB-095D52E9A8C8}"/>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9166988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416626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316221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In BGP peer relationship establishment, IBGP peer relationships are established using Loopback0 addresses, and EBGP peer relationships are established using interface addresses.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AS: The bearer WAN can be classified as an independent AS.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IBGP: PEs use loopback addresses to establish IBGP peer relationships with all RRs and use MP-IBGP to exchange VPN routes.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EBGP: PEs use interface IP addresses to establish EBGP peer relationships with CEs. In inter-AS VPN route exchange scenarios, Option A is generally used.</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BGP-LS: The controller establishes BGP-LS peer relationships with all RRs to collect logical topology information on the backbone network.</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Deploy independent RRs and establish IBGP peer relationships for RRs on the backbone network.</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In addition to EBGP, IGPs such as OSPF, IS-IS, and RIP can also be used between PEs and CEs on the bearer network. Static routes can also be used to meet the requirements of flexible access in various scenarios.</a:t>
            </a:r>
            <a:endParaRPr lang="zh-CN" altLang="zh-CN" sz="1100" kern="1200" dirty="0">
              <a:solidFill>
                <a:schemeClr val="tx1"/>
              </a:solidFill>
              <a:effectLst/>
              <a:latin typeface="+mn-lt"/>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88060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12659875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6696990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PE3 changes the MED value to 100 for the route whose next hop is PE1 (a PE on the same plane) and changes the MED value to 200 for the route whose next hop is PE2 (a PE on a different plane).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PE4 changes the MED value to 100 for the route whose next hop is PE2 (a PE on the same plane) and changes the MED value to 200 for the route whose next hop is PE1 (a PE on a different plane).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If PE1 and PE2 on the left learn the same VPN route and advertise the route to PE3 and PE4 on the right through the RR, PE3 and PE4 preferentially select the VPN route on the same plane as them. After the route is advertised to the CE, traffic from the CE preferentially travels along the route advertised by PE3 (because the MED value of the route advertised by PE3 is only increased by 10).</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32582912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0518502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4676126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660789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122252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49475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kern="1200" dirty="0">
                <a:solidFill>
                  <a:schemeClr val="tx1"/>
                </a:solidFill>
                <a:effectLst/>
                <a:latin typeface="+mn-lt"/>
                <a:ea typeface="+mn-ea"/>
                <a:cs typeface="+mn-cs"/>
              </a:rPr>
              <a:t>MPLS is a tunneling technology that guides data forwarding in essence and has complete tunnel creation, management, and maintenance mechanisms. The preceding mechanisms are driven by network operation and management requirements, not by applications.</a:t>
            </a:r>
            <a:endParaRPr lang="zh-CN" altLang="zh-CN" sz="1100" kern="1200" dirty="0">
              <a:solidFill>
                <a:schemeClr val="tx1"/>
              </a:solidFill>
              <a:effectLst/>
              <a:latin typeface="+mn-lt"/>
              <a:ea typeface="+mn-ea"/>
              <a:cs typeface="+mn-cs"/>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2801332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23900" y="723900"/>
            <a:ext cx="5600700" cy="31511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1753409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14425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The bearer WAN mentioned in this course mainly refers to the IP bearer WAN.</a:t>
            </a:r>
            <a:endParaRPr lang="zh-CN" altLang="zh-CN" sz="11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091911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The process of forwarding VPN traffic based on SR-MPLS BE is similar to the process of forwarding BGP/MPLS IP VPN traffic based on LDP.</a:t>
            </a:r>
            <a:endParaRPr lang="zh-CN" altLang="zh-CN" dirty="0"/>
          </a:p>
          <a:p>
            <a:pPr lvl="1"/>
            <a:r>
              <a:rPr lang="en-US" altLang="zh-CN" dirty="0"/>
              <a:t>After PE1 receives a VPN packet from CE1, PE1 searches the routing table and pushes two layers of labels into the packet. The outer label is a public network label, and the inner label is a private network label.</a:t>
            </a:r>
            <a:endParaRPr lang="zh-CN" altLang="zh-CN" dirty="0"/>
          </a:p>
          <a:p>
            <a:pPr lvl="1"/>
            <a:r>
              <a:rPr lang="en-US" altLang="zh-CN" dirty="0"/>
              <a:t>PE1 then sends the packet to P1, which swaps the outer label of the packet based on the SR-MPLS BE tunnel entry and sends the packet to P2. The process on P2 is similar to that on P1.</a:t>
            </a:r>
            <a:endParaRPr lang="zh-CN" altLang="zh-CN" dirty="0"/>
          </a:p>
          <a:p>
            <a:pPr lvl="1"/>
            <a:r>
              <a:rPr lang="en-US" altLang="zh-CN" dirty="0"/>
              <a:t>Upon receipt of the packet, PE2 sends the packet to a specific VPN site based on the inner label (PHP is not considered in this case).</a:t>
            </a:r>
            <a:endParaRPr lang="zh-CN" altLang="zh-CN" dirty="0"/>
          </a:p>
          <a:p>
            <a:pPr lvl="0"/>
            <a:r>
              <a:rPr lang="en-US" altLang="zh-CN" dirty="0"/>
              <a:t>When an SR-MPLS Policy is used to carry VPN traffic, the forwarding path must be pre-computed and delivered to the ingress (PE1) as a segment list.</a:t>
            </a:r>
            <a:endParaRPr lang="zh-CN" altLang="zh-CN" dirty="0"/>
          </a:p>
          <a:p>
            <a:pPr lvl="1"/>
            <a:r>
              <a:rPr lang="en-US" altLang="zh-CN" dirty="0"/>
              <a:t>After receiving a VPN packet from CE1, PE1 searches the corresponding table and pushes the related segment list into the packet.</a:t>
            </a:r>
            <a:endParaRPr lang="zh-CN" altLang="zh-CN" dirty="0"/>
          </a:p>
          <a:p>
            <a:pPr lvl="1"/>
            <a:r>
              <a:rPr lang="en-US" altLang="zh-CN" dirty="0"/>
              <a:t>PE1 then sends the packet to P1, which determines the forwarding path based on the outer label, pops out the outer label, and sends the packet to P2.</a:t>
            </a:r>
            <a:endParaRPr lang="zh-CN" altLang="zh-CN" dirty="0"/>
          </a:p>
          <a:p>
            <a:pPr lvl="1"/>
            <a:r>
              <a:rPr lang="en-US" altLang="zh-CN" dirty="0"/>
              <a:t>After receiving the packet, P2 determines the forwarding path based on the outer label, pops out the outer label, and sends the packet to PE2.</a:t>
            </a:r>
            <a:endParaRPr lang="zh-CN" altLang="zh-CN" dirty="0"/>
          </a:p>
          <a:p>
            <a:pPr lvl="1"/>
            <a:r>
              <a:rPr lang="en-US" altLang="zh-CN" dirty="0"/>
              <a:t>PE2 sends the packet to the specified VPN site according to the inner label.</a:t>
            </a:r>
            <a:endParaRPr lang="zh-CN" altLang="zh-CN" dirty="0"/>
          </a:p>
          <a:p>
            <a:endParaRPr lang="en-US" dirty="0"/>
          </a:p>
        </p:txBody>
      </p:sp>
      <p:sp>
        <p:nvSpPr>
          <p:cNvPr id="4" name="Slide Image Placeholder 3">
            <a:extLst>
              <a:ext uri="{FF2B5EF4-FFF2-40B4-BE49-F238E27FC236}">
                <a16:creationId xmlns="" xmlns:a16="http://schemas.microsoft.com/office/drawing/2014/main" id="{983F95A1-8913-4CB6-A9D4-F312807121AC}"/>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17529284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037662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When SRv6 BE is used to carry VPN traffic, data packets carry two layers of IPv6 headers. The outer IPv6 header address is used to identify the VPN to which the data belongs, and the inner IPv6 header identifies the actual destination address of the data.</a:t>
            </a:r>
            <a:endParaRPr lang="zh-CN" altLang="zh-CN" dirty="0"/>
          </a:p>
          <a:p>
            <a:pPr lvl="1"/>
            <a:r>
              <a:rPr lang="en-US" altLang="zh-CN" dirty="0"/>
              <a:t>The outer IPv6 address is generated by the locator of PE2 and advertised to PE1 through BGP. PE2 advertises the locator to other devices in the form of a route.</a:t>
            </a:r>
            <a:endParaRPr lang="zh-CN" altLang="zh-CN" dirty="0"/>
          </a:p>
          <a:p>
            <a:pPr lvl="1"/>
            <a:r>
              <a:rPr lang="en-US" altLang="zh-CN" dirty="0"/>
              <a:t>After PE1 receives a packet destined for the destination network segment (2001:: 64), PE1 encapsulates the packet with an outer IPv6 header and forwards the packet based on the routing table.</a:t>
            </a:r>
            <a:endParaRPr lang="zh-CN" altLang="zh-CN" dirty="0"/>
          </a:p>
          <a:p>
            <a:pPr lvl="1"/>
            <a:r>
              <a:rPr lang="en-US" altLang="zh-CN" dirty="0"/>
              <a:t>Ps (P1 and P2) forward the packet based on the outer IPv6 header.</a:t>
            </a:r>
            <a:endParaRPr lang="zh-CN" altLang="zh-CN" dirty="0"/>
          </a:p>
          <a:p>
            <a:pPr lvl="1"/>
            <a:r>
              <a:rPr lang="en-US" altLang="zh-CN" dirty="0"/>
              <a:t>After receiving the packet, PE2 matches the packet with the corresponding VPN instance based on the outer IPv6 header and forwards the packet based on the routing table.</a:t>
            </a:r>
            <a:endParaRPr lang="zh-CN" altLang="zh-CN" dirty="0"/>
          </a:p>
          <a:p>
            <a:pPr lvl="0"/>
            <a:r>
              <a:rPr lang="en-US" altLang="zh-CN" dirty="0"/>
              <a:t>When SRv6 Policy is used to carry VPN traffic, data packets carry two layers of IPv6 headers. The outer IPv6 header address is replaced by each hop based on the SRH information, and the inner IPv6 header identifies the actual destination address of the data.</a:t>
            </a:r>
            <a:endParaRPr lang="zh-CN" altLang="zh-CN" dirty="0"/>
          </a:p>
          <a:p>
            <a:pPr lvl="1"/>
            <a:r>
              <a:rPr lang="en-US" altLang="zh-CN" dirty="0"/>
              <a:t>Upon receipt of a packet destined for 2001:: 64, PE1 adds an outer IPv6 header (including the SRH) to the packet and sends the packet to the next hop based on the header.</a:t>
            </a:r>
            <a:endParaRPr lang="zh-CN" altLang="zh-CN" dirty="0"/>
          </a:p>
        </p:txBody>
      </p:sp>
      <p:sp>
        <p:nvSpPr>
          <p:cNvPr id="5" name="Slide Image Placeholder 4">
            <a:extLst>
              <a:ext uri="{FF2B5EF4-FFF2-40B4-BE49-F238E27FC236}">
                <a16:creationId xmlns="" xmlns:a16="http://schemas.microsoft.com/office/drawing/2014/main" id="{01425E45-D1E0-43DF-B3BF-CCAD268CCBA5}"/>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23463941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723900"/>
            <a:ext cx="5600700" cy="8980897"/>
          </a:xfrm>
        </p:spPr>
        <p:txBody>
          <a:bodyPr/>
          <a:lstStyle/>
          <a:p>
            <a:pPr lvl="1"/>
            <a:r>
              <a:rPr lang="en-US" altLang="zh-CN" sz="1100" kern="1200" dirty="0">
                <a:solidFill>
                  <a:schemeClr val="tx1"/>
                </a:solidFill>
                <a:effectLst/>
                <a:latin typeface="+mn-lt"/>
                <a:ea typeface="+mn-ea"/>
                <a:cs typeface="+mn-cs"/>
              </a:rPr>
              <a:t>After receiving the packet, P1 replaces the outer IPv6 header based on the SRH information and forwards the packet. P2 processes the packet in a similar way.</a:t>
            </a:r>
            <a:endParaRPr lang="zh-CN" altLang="zh-CN" sz="1050" kern="1200" dirty="0">
              <a:solidFill>
                <a:schemeClr val="tx1"/>
              </a:solidFill>
              <a:effectLst/>
              <a:latin typeface="+mn-lt"/>
              <a:ea typeface="+mn-ea"/>
              <a:cs typeface="+mn-cs"/>
            </a:endParaRPr>
          </a:p>
          <a:p>
            <a:pPr lvl="1"/>
            <a:r>
              <a:rPr lang="en-US" altLang="zh-CN" sz="1100" kern="1200" dirty="0">
                <a:solidFill>
                  <a:schemeClr val="tx1"/>
                </a:solidFill>
                <a:effectLst/>
                <a:latin typeface="+mn-lt"/>
                <a:ea typeface="+mn-ea"/>
                <a:cs typeface="+mn-cs"/>
              </a:rPr>
              <a:t>After receiving the packet, PE2 determines the VPN to which the packet belongs based on the outer IPv6 header and forwards the packet based on the routing table.</a:t>
            </a:r>
            <a:endParaRPr lang="zh-CN" altLang="zh-CN" sz="1050" kern="1200" dirty="0">
              <a:solidFill>
                <a:schemeClr val="tx1"/>
              </a:solidFill>
              <a:effectLst/>
              <a:latin typeface="+mn-lt"/>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25002500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SR-MPLS BE tunnels are similar to LDP tunnels. Tunnel establishment depends on IGP design. Therefore, after IGP design is complete, SR-MPLS BE design is complete.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This section mainly focuses on SR-MPLS Policy design.</a:t>
            </a:r>
            <a:endParaRPr lang="zh-CN" altLang="zh-CN" sz="1100" kern="1200" dirty="0">
              <a:solidFill>
                <a:schemeClr val="tx1"/>
              </a:solidFill>
              <a:effectLst/>
              <a:latin typeface="+mn-lt"/>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41650316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End-to-end deployment has the following characteristics:</a:t>
            </a:r>
            <a:endParaRPr lang="zh-CN" altLang="zh-CN" dirty="0"/>
          </a:p>
          <a:p>
            <a:pPr lvl="1"/>
            <a:r>
              <a:rPr lang="en-US" altLang="zh-CN" dirty="0"/>
              <a:t>Strong path control can be implemented through the planning of end-to-end paths (especially explicit paths).</a:t>
            </a:r>
            <a:endParaRPr lang="zh-CN" altLang="zh-CN" dirty="0"/>
          </a:p>
          <a:p>
            <a:pPr lvl="1"/>
            <a:r>
              <a:rPr lang="en-US" altLang="zh-CN" dirty="0"/>
              <a:t>Path visualization is relatively good.</a:t>
            </a:r>
            <a:endParaRPr lang="zh-CN" altLang="zh-CN" dirty="0"/>
          </a:p>
          <a:p>
            <a:pPr lvl="1"/>
            <a:r>
              <a:rPr lang="en-US" altLang="zh-CN" dirty="0"/>
              <a:t>If the network is large (for example, a network with multiple data centers and dozens of branches) and has 5,000 to 10,000 TE tunnels, the maintenance workload is heavy.</a:t>
            </a:r>
            <a:endParaRPr lang="zh-CN" altLang="zh-CN" dirty="0"/>
          </a:p>
          <a:p>
            <a:pPr lvl="1"/>
            <a:r>
              <a:rPr lang="en-US" altLang="zh-CN" dirty="0"/>
              <a:t>The scalability is fair. If a new data center or branch is added, a large number of end-to-end tunnels need to be added.</a:t>
            </a:r>
            <a:endParaRPr lang="zh-CN" altLang="zh-CN" dirty="0"/>
          </a:p>
          <a:p>
            <a:endParaRPr lang="en-US" dirty="0"/>
          </a:p>
        </p:txBody>
      </p:sp>
      <p:sp>
        <p:nvSpPr>
          <p:cNvPr id="5" name="Slide Image Placeholder 4">
            <a:extLst>
              <a:ext uri="{FF2B5EF4-FFF2-40B4-BE49-F238E27FC236}">
                <a16:creationId xmlns="" xmlns:a16="http://schemas.microsoft.com/office/drawing/2014/main" id="{8316AAAA-F560-40DA-90FA-F003D010D266}"/>
              </a:ext>
            </a:extLst>
          </p:cNvPr>
          <p:cNvSpPr>
            <a:spLocks noGrp="1" noRot="1" noChangeAspect="1"/>
          </p:cNvSpPr>
          <p:nvPr>
            <p:ph type="sldImg"/>
          </p:nvPr>
        </p:nvSpPr>
        <p:spPr>
          <a:xfrm>
            <a:off x="723900" y="723900"/>
            <a:ext cx="5600700" cy="3151188"/>
          </a:xfrm>
        </p:spPr>
      </p:sp>
    </p:spTree>
    <p:extLst>
      <p:ext uri="{BB962C8B-B14F-4D97-AF65-F5344CB8AC3E}">
        <p14:creationId xmlns:p14="http://schemas.microsoft.com/office/powerpoint/2010/main" val="257899495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If </a:t>
            </a:r>
            <a:r>
              <a:rPr lang="en-US" altLang="zh-CN" sz="1100" kern="1200" dirty="0" err="1">
                <a:solidFill>
                  <a:schemeClr val="tx1"/>
                </a:solidFill>
                <a:effectLst/>
                <a:latin typeface="+mn-lt"/>
                <a:ea typeface="+mn-ea"/>
                <a:cs typeface="+mn-cs"/>
              </a:rPr>
              <a:t>iFIT</a:t>
            </a:r>
            <a:r>
              <a:rPr lang="en-US" altLang="zh-CN" sz="1100" kern="1200" dirty="0">
                <a:solidFill>
                  <a:schemeClr val="tx1"/>
                </a:solidFill>
                <a:effectLst/>
                <a:latin typeface="+mn-lt"/>
                <a:ea typeface="+mn-ea"/>
                <a:cs typeface="+mn-cs"/>
              </a:rPr>
              <a:t> is used to measure the network delay, 1588v2 must be enabled on the entire network. Therefore, there are restrictions on application scenarios.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TWAMP requires only NTP in network delay measurement.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For a tunnel planned based on bandwidth, the actual traffic volume of the tunnel cannot be limited on devices after the tunnel is delivered. The traffic volume of a tunnel needs to be limited on the ingress, and the </a:t>
            </a:r>
            <a:r>
              <a:rPr lang="en-US" altLang="zh-CN" sz="1100" kern="1200" dirty="0" err="1">
                <a:solidFill>
                  <a:schemeClr val="tx1"/>
                </a:solidFill>
                <a:effectLst/>
                <a:latin typeface="+mn-lt"/>
                <a:ea typeface="+mn-ea"/>
                <a:cs typeface="+mn-cs"/>
              </a:rPr>
              <a:t>QoS</a:t>
            </a:r>
            <a:r>
              <a:rPr lang="en-US" altLang="zh-CN" sz="1100" kern="1200" dirty="0">
                <a:solidFill>
                  <a:schemeClr val="tx1"/>
                </a:solidFill>
                <a:effectLst/>
                <a:latin typeface="+mn-lt"/>
                <a:ea typeface="+mn-ea"/>
                <a:cs typeface="+mn-cs"/>
              </a:rPr>
              <a:t> or network slicing technology needs to be used.</a:t>
            </a:r>
            <a:endParaRPr lang="zh-CN" altLang="zh-CN" sz="1100" kern="1200" dirty="0">
              <a:solidFill>
                <a:schemeClr val="tx1"/>
              </a:solidFill>
              <a:effectLst/>
              <a:latin typeface="+mn-lt"/>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9280493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In color-based traffic diversion, different tunnels (including primary and backup tunnels) can only be selected based on endpoints. If different service traffic (such as HTTP and FTP traffic) is destined for the same address, color-based traffic diversion diverts the traffic to the same tunnel. As a result, the quality of some services deteriorates.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In DSCP-based traffic diversion, different tunnels can be selected based on endpoint + DSCP information. If different service traffic (such as HTTP and FTP traffic) is destined for the same address, DSCP-based traffic diversion will steer different services into different tunnels based on the configuration, thereby ensuring the service quality.</a:t>
            </a:r>
            <a:endParaRPr lang="zh-CN" altLang="zh-CN" sz="1100" kern="1200" dirty="0">
              <a:solidFill>
                <a:schemeClr val="tx1"/>
              </a:solidFill>
              <a:effectLst/>
              <a:latin typeface="+mn-lt"/>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3670338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An SR-MPLS Policy can have multiple candidate paths, such as CP1 and CP2. Each path is uniquely identified by a 3-tuple &lt;protocol, origin, discriminator&gt;.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CP1 is the activated path because it is valid and has a higher priority. The two SID lists (also called segment lists) of CP1 are delivered to the forwarder, and traffic is balanced between the two tunnel paths based on weight. For example, traffic along the SID list &lt;SID11, SID12&gt; is balanced based on W1/(W1+W2). In the current mainstream implementation, a candidate path has only one segment list.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If a controller is used to generate SR-MPLS Policies, only primary and backup tunnels can be established, and load balancing cannot be implemented for the primary tunnel.</a:t>
            </a:r>
            <a:endParaRPr lang="zh-CN" altLang="zh-CN" sz="1100" kern="1200" dirty="0">
              <a:solidFill>
                <a:schemeClr val="tx1"/>
              </a:solidFill>
              <a:effectLst/>
              <a:latin typeface="+mn-lt"/>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8516207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Similar to LDP tunnels, SRv6 BE tunnels are calculated based on IGP/BGP optimal paths. Unlike label-featured MPLS, SRv6 BE uses the shortest path first (SPF) algorithm to calculate forwarding paths based on SRv6 SIDs in an IGP domain. SRv6 BE requires only one segment to identify a forwarding path and the carried services. Traffic forwarding along paths depends on cost planning. Traffic is forwarded based on the least-cost route.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This section describes SRv6 TE Policy design.</a:t>
            </a:r>
            <a:endParaRPr lang="zh-CN" altLang="zh-CN" sz="1100" kern="1200" dirty="0">
              <a:solidFill>
                <a:schemeClr val="tx1"/>
              </a:solidFill>
              <a:effectLst/>
              <a:latin typeface="+mn-lt"/>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65107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5620145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If </a:t>
            </a:r>
            <a:r>
              <a:rPr lang="en-US" altLang="zh-CN" sz="1100" kern="1200" dirty="0" err="1">
                <a:solidFill>
                  <a:schemeClr val="tx1"/>
                </a:solidFill>
                <a:effectLst/>
                <a:latin typeface="+mn-lt"/>
                <a:ea typeface="+mn-ea"/>
                <a:cs typeface="+mn-cs"/>
              </a:rPr>
              <a:t>iFIT</a:t>
            </a:r>
            <a:r>
              <a:rPr lang="en-US" altLang="zh-CN" sz="1100" kern="1200" dirty="0">
                <a:solidFill>
                  <a:schemeClr val="tx1"/>
                </a:solidFill>
                <a:effectLst/>
                <a:latin typeface="+mn-lt"/>
                <a:ea typeface="+mn-ea"/>
                <a:cs typeface="+mn-cs"/>
              </a:rPr>
              <a:t> is used to measure the network delay, 1588v2 must be enabled on the entire network. Therefore, there are restrictions on application scenarios.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TWAMP requires only NTP in network delay measurement.</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For a tunnel planned based on bandwidth, the actual traffic volume of the tunnel cannot be limited on devices after the tunnel is delivered. The traffic volume of a tunnel needs to be limited on the ingress, and the </a:t>
            </a:r>
            <a:r>
              <a:rPr lang="en-US" altLang="zh-CN" sz="1100" kern="1200" dirty="0" err="1">
                <a:solidFill>
                  <a:schemeClr val="tx1"/>
                </a:solidFill>
                <a:effectLst/>
                <a:latin typeface="+mn-lt"/>
                <a:ea typeface="+mn-ea"/>
                <a:cs typeface="+mn-cs"/>
              </a:rPr>
              <a:t>QoS</a:t>
            </a:r>
            <a:r>
              <a:rPr lang="en-US" altLang="zh-CN" sz="1100" kern="1200" dirty="0">
                <a:solidFill>
                  <a:schemeClr val="tx1"/>
                </a:solidFill>
                <a:effectLst/>
                <a:latin typeface="+mn-lt"/>
                <a:ea typeface="+mn-ea"/>
                <a:cs typeface="+mn-cs"/>
              </a:rPr>
              <a:t> or network slicing technology needs to be used.</a:t>
            </a:r>
            <a:endParaRPr lang="zh-CN" altLang="zh-CN" sz="1100" kern="1200" dirty="0">
              <a:solidFill>
                <a:schemeClr val="tx1"/>
              </a:solidFill>
              <a:effectLst/>
              <a:latin typeface="+mn-lt"/>
              <a:ea typeface="+mn-ea"/>
              <a:cs typeface="+mn-cs"/>
            </a:endParaRP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179307239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853764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642083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834733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4001807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9602367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51813088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0336937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106449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97660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dirty="0"/>
              <a:t>Multi-network convergence:</a:t>
            </a:r>
            <a:endParaRPr lang="zh-CN" altLang="zh-CN" dirty="0"/>
          </a:p>
          <a:p>
            <a:pPr lvl="1"/>
            <a:r>
              <a:rPr lang="en-US" altLang="zh-CN" dirty="0"/>
              <a:t>The bearer network uses one physical network to carry production, office, and other services. Powerful BGP routing policies are used to control traffic on the bearer network. Traffic diversion policies are deployed based on service attributes so that different types of services, such as production and office services, can run on different paths based on the customized policies.</a:t>
            </a:r>
            <a:endParaRPr lang="zh-CN" altLang="zh-CN" dirty="0"/>
          </a:p>
          <a:p>
            <a:pPr lvl="0"/>
            <a:r>
              <a:rPr lang="en-US" altLang="zh-CN" dirty="0"/>
              <a:t>Flexible multi-service bearer:</a:t>
            </a:r>
            <a:endParaRPr lang="zh-CN" altLang="zh-CN" dirty="0"/>
          </a:p>
          <a:p>
            <a:pPr lvl="1"/>
            <a:r>
              <a:rPr lang="en-US" altLang="zh-CN" dirty="0"/>
              <a:t>As multiple services are migrated to the cloud and multiple networks are converged, issues such as low network resource utilization and unbalanced traffic distribution become more prominent. The segment routing technology can be used to flexibly plan paths to carry traffic, improving network utilization.</a:t>
            </a:r>
            <a:endParaRPr lang="zh-CN" altLang="zh-CN" dirty="0"/>
          </a:p>
          <a:p>
            <a:pPr lvl="0"/>
            <a:r>
              <a:rPr lang="en-US" altLang="zh-CN" dirty="0"/>
              <a:t>High reliability:</a:t>
            </a:r>
            <a:endParaRPr lang="zh-CN" altLang="zh-CN" dirty="0"/>
          </a:p>
          <a:p>
            <a:pPr lvl="1"/>
            <a:r>
              <a:rPr lang="en-US" altLang="zh-CN" dirty="0"/>
              <a:t>Reliability is classified into network reliability and service reliability.</a:t>
            </a:r>
            <a:endParaRPr lang="zh-CN" altLang="zh-CN" dirty="0"/>
          </a:p>
          <a:p>
            <a:pPr lvl="1"/>
            <a:r>
              <a:rPr lang="en-US" altLang="zh-CN" dirty="0"/>
              <a:t>Network reliability is ensured from aspects such as network architecture and network stability.</a:t>
            </a:r>
            <a:endParaRPr lang="zh-CN" altLang="zh-CN" dirty="0"/>
          </a:p>
          <a:p>
            <a:pPr lvl="1"/>
            <a:r>
              <a:rPr lang="en-US" altLang="zh-CN" dirty="0"/>
              <a:t>Service reliability is mainly ensured by optimizing network bandwidth, delay, and packet loss rate based on service requirements.</a:t>
            </a:r>
            <a:endParaRPr lang="zh-CN" altLang="zh-CN" dirty="0"/>
          </a:p>
          <a:p>
            <a:endParaRPr lang="zh-CN" altLang="en-US" dirty="0"/>
          </a:p>
        </p:txBody>
      </p:sp>
      <p:sp>
        <p:nvSpPr>
          <p:cNvPr id="4" name="Slide Image Placeholder 3">
            <a:extLst>
              <a:ext uri="{FF2B5EF4-FFF2-40B4-BE49-F238E27FC236}">
                <a16:creationId xmlns="" xmlns:a16="http://schemas.microsoft.com/office/drawing/2014/main" id="{8BBF759E-C7D5-4E37-A1F2-EB609A70FC0C}"/>
              </a:ext>
            </a:extLst>
          </p:cNvPr>
          <p:cNvSpPr>
            <a:spLocks noGrp="1" noRot="1" noChangeAspect="1"/>
          </p:cNvSpPr>
          <p:nvPr>
            <p:ph type="sldImg"/>
          </p:nvPr>
        </p:nvSpPr>
        <p:spPr/>
      </p:sp>
    </p:spTree>
    <p:extLst>
      <p:ext uri="{BB962C8B-B14F-4D97-AF65-F5344CB8AC3E}">
        <p14:creationId xmlns:p14="http://schemas.microsoft.com/office/powerpoint/2010/main" val="73557291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0030551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8454524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57588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24721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5929243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6659321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0867367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665809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RPO: recovery point objective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RTO: recovery time objective</a:t>
            </a:r>
            <a:endParaRPr lang="zh-CN" altLang="zh-CN" sz="1100" kern="1200" dirty="0">
              <a:solidFill>
                <a:schemeClr val="tx1"/>
              </a:solidFill>
              <a:effectLst/>
              <a:latin typeface="+mn-lt"/>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9683145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During the operation of the DR system, NCE monitors the association status of the primary and secondary sites over the heartbeat link and synchronizes data over the replication link. If the heartbeat or replication link between the primary and secondary sites is abnormal, the controller reports an alarm. The fault can be either manually rectified or automatically processed by the arbitration service.</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The </a:t>
            </a:r>
            <a:r>
              <a:rPr lang="en-US" altLang="zh-CN" sz="1100" kern="1200" dirty="0" err="1">
                <a:solidFill>
                  <a:schemeClr val="tx1"/>
                </a:solidFill>
                <a:effectLst/>
                <a:latin typeface="+mn-lt"/>
                <a:ea typeface="+mn-ea"/>
                <a:cs typeface="+mn-cs"/>
              </a:rPr>
              <a:t>DRMgr</a:t>
            </a:r>
            <a:r>
              <a:rPr lang="en-US" altLang="zh-CN" sz="1100" kern="1200" dirty="0">
                <a:solidFill>
                  <a:schemeClr val="tx1"/>
                </a:solidFill>
                <a:effectLst/>
                <a:latin typeface="+mn-lt"/>
                <a:ea typeface="+mn-ea"/>
                <a:cs typeface="+mn-cs"/>
              </a:rPr>
              <a:t> service is developed by Huawei. Customers do not need to purchase third-party HA management software.</a:t>
            </a:r>
            <a:endParaRPr lang="zh-CN" altLang="zh-CN" sz="1100" kern="1200" dirty="0">
              <a:solidFill>
                <a:schemeClr val="tx1"/>
              </a:solidFill>
              <a:effectLst/>
              <a:latin typeface="+mn-lt"/>
              <a:ea typeface="+mn-ea"/>
              <a:cs typeface="+mn-cs"/>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en-US" dirty="0">
              <a:latin typeface="Huawei Sans" panose="020C0503030203020204" pitchFamily="34" charset="0"/>
            </a:endParaRPr>
          </a:p>
        </p:txBody>
      </p:sp>
    </p:spTree>
    <p:extLst>
      <p:ext uri="{BB962C8B-B14F-4D97-AF65-F5344CB8AC3E}">
        <p14:creationId xmlns:p14="http://schemas.microsoft.com/office/powerpoint/2010/main" val="4001821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723900"/>
            <a:ext cx="5600700" cy="8980897"/>
          </a:xfrm>
        </p:spPr>
        <p:txBody>
          <a:bodyPr/>
          <a:lstStyle/>
          <a:p>
            <a:pPr lvl="0"/>
            <a:r>
              <a:rPr lang="en-US" altLang="zh-CN" dirty="0"/>
              <a:t>Easy O&amp;M:</a:t>
            </a:r>
            <a:endParaRPr lang="zh-CN" altLang="zh-CN" dirty="0"/>
          </a:p>
          <a:p>
            <a:pPr lvl="1"/>
            <a:r>
              <a:rPr lang="en-US" altLang="zh-CN" dirty="0"/>
              <a:t>Topologies, events, configurations, service provisioning, and link quality are managed in a unified manner.</a:t>
            </a:r>
            <a:endParaRPr lang="zh-CN" altLang="zh-CN" dirty="0"/>
          </a:p>
          <a:p>
            <a:pPr lvl="1"/>
            <a:r>
              <a:rPr lang="en-US" altLang="zh-CN" dirty="0"/>
              <a:t>The import of traffic into tunnels, tunnel bandwidth, paths, and node traffic are dynamically controlled.</a:t>
            </a:r>
            <a:endParaRPr lang="zh-CN" altLang="zh-CN" dirty="0"/>
          </a:p>
          <a:p>
            <a:pPr lvl="1"/>
            <a:r>
              <a:rPr lang="en-US" altLang="zh-CN" dirty="0"/>
              <a:t>Application data flows are visible, analyzable, and predictable.</a:t>
            </a:r>
            <a:endParaRPr lang="zh-CN" altLang="zh-CN" dirty="0"/>
          </a:p>
          <a:p>
            <a:endParaRPr lang="zh-CN" altLang="en-US" dirty="0"/>
          </a:p>
        </p:txBody>
      </p:sp>
    </p:spTree>
    <p:extLst>
      <p:ext uri="{BB962C8B-B14F-4D97-AF65-F5344CB8AC3E}">
        <p14:creationId xmlns:p14="http://schemas.microsoft.com/office/powerpoint/2010/main" val="406863442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Currently, the active/standby switchover of </a:t>
            </a:r>
            <a:r>
              <a:rPr lang="en-US" altLang="zh-CN" sz="1100" kern="1200" dirty="0" err="1">
                <a:solidFill>
                  <a:schemeClr val="tx1"/>
                </a:solidFill>
                <a:effectLst/>
                <a:latin typeface="+mn-lt"/>
                <a:ea typeface="+mn-ea"/>
                <a:cs typeface="+mn-cs"/>
              </a:rPr>
              <a:t>iMaster</a:t>
            </a:r>
            <a:r>
              <a:rPr lang="en-US" altLang="zh-CN" sz="1100" kern="1200" dirty="0">
                <a:solidFill>
                  <a:schemeClr val="tx1"/>
                </a:solidFill>
                <a:effectLst/>
                <a:latin typeface="+mn-lt"/>
                <a:ea typeface="+mn-ea"/>
                <a:cs typeface="+mn-cs"/>
              </a:rPr>
              <a:t> NCE-IP can be completed within 10 minutes. Therefore, the GR time cannot be less than 20 minutes.</a:t>
            </a:r>
            <a:endParaRPr lang="zh-CN" altLang="zh-CN" sz="1100" kern="1200" dirty="0">
              <a:solidFill>
                <a:schemeClr val="tx1"/>
              </a:solidFill>
              <a:effectLst/>
              <a:latin typeface="+mn-lt"/>
              <a:ea typeface="+mn-ea"/>
              <a:cs typeface="+mn-cs"/>
            </a:endParaRPr>
          </a:p>
          <a:p>
            <a:pPr lvl="0"/>
            <a:r>
              <a:rPr lang="en-US" altLang="zh-CN" sz="1100" kern="1200" dirty="0">
                <a:solidFill>
                  <a:schemeClr val="tx1"/>
                </a:solidFill>
                <a:effectLst/>
                <a:latin typeface="+mn-lt"/>
                <a:ea typeface="+mn-ea"/>
                <a:cs typeface="+mn-cs"/>
              </a:rPr>
              <a:t>GR: graceful restart</a:t>
            </a:r>
            <a:endParaRPr lang="zh-CN" altLang="zh-CN" sz="1100" kern="1200" dirty="0">
              <a:solidFill>
                <a:schemeClr val="tx1"/>
              </a:solidFill>
              <a:effectLst/>
              <a:latin typeface="+mn-lt"/>
              <a:ea typeface="+mn-ea"/>
              <a:cs typeface="+mn-cs"/>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en-US" altLang="zh-CN" dirty="0">
              <a:latin typeface="Huawei Sans" panose="020C0503030203020204" pitchFamily="34" charset="0"/>
            </a:endParaRPr>
          </a:p>
          <a:p>
            <a:endParaRPr lang="en-US" altLang="zh-CN" dirty="0">
              <a:latin typeface="Huawei Sans" panose="020C0503030203020204" pitchFamily="34" charset="0"/>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1744623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lvl="0"/>
            <a:r>
              <a:rPr lang="en-US" altLang="zh-CN" sz="1100" kern="1200" dirty="0">
                <a:solidFill>
                  <a:schemeClr val="tx1"/>
                </a:solidFill>
                <a:effectLst/>
                <a:latin typeface="+mn-lt"/>
                <a:ea typeface="+mn-ea"/>
                <a:cs typeface="+mn-cs"/>
              </a:rPr>
              <a:t>NSR: non-stop routing</a:t>
            </a:r>
            <a:endParaRPr lang="zh-CN" altLang="zh-CN" sz="11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89139262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418963542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342080150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tLang="zh-CN" sz="1100" kern="1200" dirty="0">
                <a:solidFill>
                  <a:schemeClr val="tx1"/>
                </a:solidFill>
                <a:effectLst/>
                <a:latin typeface="+mn-lt"/>
                <a:ea typeface="+mn-ea"/>
                <a:cs typeface="+mn-cs"/>
              </a:rPr>
              <a:t>The transit network may fail to meet service requirements due to insufficient bandwidth or long delay. To detect the network bandwidth or delay, network quality detection technologies such as TWAMP or </a:t>
            </a:r>
            <a:r>
              <a:rPr lang="en-US" altLang="zh-CN" sz="1100" kern="1200" dirty="0" err="1">
                <a:solidFill>
                  <a:schemeClr val="tx1"/>
                </a:solidFill>
                <a:effectLst/>
                <a:latin typeface="+mn-lt"/>
                <a:ea typeface="+mn-ea"/>
                <a:cs typeface="+mn-cs"/>
              </a:rPr>
              <a:t>iFIT</a:t>
            </a:r>
            <a:r>
              <a:rPr lang="en-US" altLang="zh-CN" sz="1100" kern="1200" dirty="0">
                <a:solidFill>
                  <a:schemeClr val="tx1"/>
                </a:solidFill>
                <a:effectLst/>
                <a:latin typeface="+mn-lt"/>
                <a:ea typeface="+mn-ea"/>
                <a:cs typeface="+mn-cs"/>
              </a:rPr>
              <a:t> need to be deployed.</a:t>
            </a:r>
            <a:endParaRPr lang="zh-CN" altLang="zh-CN" sz="1100" kern="1200" dirty="0">
              <a:solidFill>
                <a:schemeClr val="tx1"/>
              </a:solidFill>
              <a:effectLst/>
              <a:latin typeface="+mn-lt"/>
              <a:ea typeface="+mn-ea"/>
              <a:cs typeface="+mn-cs"/>
            </a:endParaRPr>
          </a:p>
          <a:p>
            <a:endParaRPr lang="en-US" dirty="0">
              <a:latin typeface="Huawei Sans" panose="020C0503030203020204" pitchFamily="34" charset="0"/>
            </a:endParaRPr>
          </a:p>
        </p:txBody>
      </p:sp>
    </p:spTree>
    <p:extLst>
      <p:ext uri="{BB962C8B-B14F-4D97-AF65-F5344CB8AC3E}">
        <p14:creationId xmlns:p14="http://schemas.microsoft.com/office/powerpoint/2010/main" val="310517875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295193887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3900" y="723900"/>
            <a:ext cx="5600700" cy="3151188"/>
          </a:xfrm>
        </p:spPr>
      </p:sp>
      <p:sp>
        <p:nvSpPr>
          <p:cNvPr id="3" name="Notes Placeholder 2"/>
          <p:cNvSpPr>
            <a:spLocks noGrp="1"/>
          </p:cNvSpPr>
          <p:nvPr>
            <p:ph type="body" idx="1"/>
          </p:nvPr>
        </p:nvSpPr>
        <p:spPr/>
        <p:txBody>
          <a:bodyPr/>
          <a:lstStyle/>
          <a:p>
            <a:endParaRPr lang="en-US" dirty="0">
              <a:latin typeface="Huawei Sans" panose="020C0503030203020204" pitchFamily="34" charset="0"/>
            </a:endParaRPr>
          </a:p>
        </p:txBody>
      </p:sp>
    </p:spTree>
    <p:extLst>
      <p:ext uri="{BB962C8B-B14F-4D97-AF65-F5344CB8AC3E}">
        <p14:creationId xmlns:p14="http://schemas.microsoft.com/office/powerpoint/2010/main" val="61769808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2549527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1678084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3900" y="723900"/>
            <a:ext cx="5600700" cy="31511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85947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584735571"/>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598314387"/>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98452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1290958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26595221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597480504"/>
      </p:ext>
    </p:extLst>
  </p:cSld>
  <p:clrMapOvr>
    <a:masterClrMapping/>
  </p:clrMapOvr>
  <p:extLst>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3841647962"/>
      </p:ext>
    </p:extLst>
  </p:cSld>
  <p:clrMapOvr>
    <a:masterClrMapping/>
  </p:clrMapOvr>
  <p:extLst>
    <p:ext uri="{DCECCB84-F9BA-43D5-87BE-67443E8EF086}">
      <p15:sldGuideLst xmlns:p15="http://schemas.microsoft.com/office/powerpoint/2012/main">
        <p15:guide id="0" orient="horz" pos="663">
          <p15:clr>
            <a:srgbClr val="FBAE40"/>
          </p15:clr>
        </p15:guide>
        <p15:guide id="1" orient="horz" pos="59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9376329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317861573"/>
      </p:ext>
    </p:extLst>
  </p:cSld>
  <p:clrMapOvr>
    <a:masterClrMapping/>
  </p:clrMapOvr>
  <p:extLst>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15857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17026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923045282"/>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3433314026"/>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1919842837"/>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1301312478"/>
      </p:ext>
    </p:extLst>
  </p:cSld>
  <p:clrMapOvr>
    <a:masterClrMapping/>
  </p:clrMapOvr>
  <p:extLst>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2661108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362187684"/>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2807011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7733058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998839579"/>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04093675"/>
      </p:ext>
    </p:extLst>
  </p:cSld>
  <p:clrMap bg1="lt1" tx1="dk1" bg2="lt2" tx2="dk2" accent1="accent1" accent2="accent2" accent3="accent3" accent4="accent4" accent5="accent5" accent6="accent6" hlink="hlink" folHlink="folHlink"/>
  <p:sldLayoutIdLst>
    <p:sldLayoutId id="214748389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207019819"/>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3561723333"/>
      </p:ext>
    </p:extLst>
  </p:cSld>
  <p:clrMap bg1="lt1" tx1="dk1" bg2="lt2" tx2="dk2" accent1="accent1" accent2="accent2" accent3="accent3" accent4="accent4" accent5="accent5" accent6="accent6" hlink="hlink" folHlink="folHlink"/>
  <p:sldLayoutIdLst>
    <p:sldLayoutId id="2147483907"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s/_rels/slide10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0.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5.png"/></Relationships>
</file>

<file path=ppt/slides/_rels/slide10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1.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5.png"/></Relationships>
</file>

<file path=ppt/slides/_rels/slide10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02.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7.xml"/><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2.xml"/><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0.png"/><Relationship Id="rId18" Type="http://schemas.openxmlformats.org/officeDocument/2006/relationships/image" Target="../media/image25.png"/><Relationship Id="rId3" Type="http://schemas.openxmlformats.org/officeDocument/2006/relationships/image" Target="../media/image12.png"/><Relationship Id="rId21" Type="http://schemas.openxmlformats.org/officeDocument/2006/relationships/image" Target="../media/image28.jpeg"/><Relationship Id="rId7" Type="http://schemas.openxmlformats.org/officeDocument/2006/relationships/image" Target="../media/image16.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notesSlide" Target="../notesSlides/notesSlide14.xml"/><Relationship Id="rId16" Type="http://schemas.openxmlformats.org/officeDocument/2006/relationships/image" Target="../media/image23.png"/><Relationship Id="rId20" Type="http://schemas.openxmlformats.org/officeDocument/2006/relationships/image" Target="../media/image27.png"/><Relationship Id="rId1" Type="http://schemas.openxmlformats.org/officeDocument/2006/relationships/slideLayout" Target="../slideLayouts/slideLayout13.xml"/><Relationship Id="rId6" Type="http://schemas.openxmlformats.org/officeDocument/2006/relationships/image" Target="../media/image15.png"/><Relationship Id="rId11" Type="http://schemas.microsoft.com/office/2007/relationships/hdphoto" Target="../media/hdphoto2.wdp"/><Relationship Id="rId24" Type="http://schemas.openxmlformats.org/officeDocument/2006/relationships/image" Target="../media/image31.png"/><Relationship Id="rId5" Type="http://schemas.openxmlformats.org/officeDocument/2006/relationships/image" Target="../media/image14.png"/><Relationship Id="rId15" Type="http://schemas.openxmlformats.org/officeDocument/2006/relationships/image" Target="../media/image22.png"/><Relationship Id="rId23" Type="http://schemas.openxmlformats.org/officeDocument/2006/relationships/image" Target="../media/image30.png"/><Relationship Id="rId10" Type="http://schemas.openxmlformats.org/officeDocument/2006/relationships/image" Target="../media/image18.png"/><Relationship Id="rId19" Type="http://schemas.openxmlformats.org/officeDocument/2006/relationships/image" Target="../media/image26.png"/><Relationship Id="rId4" Type="http://schemas.openxmlformats.org/officeDocument/2006/relationships/image" Target="../media/image13.png"/><Relationship Id="rId9" Type="http://schemas.microsoft.com/office/2007/relationships/hdphoto" Target="../media/hdphoto1.wdp"/><Relationship Id="rId14" Type="http://schemas.openxmlformats.org/officeDocument/2006/relationships/image" Target="../media/image21.png"/><Relationship Id="rId22"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18" Type="http://schemas.openxmlformats.org/officeDocument/2006/relationships/image" Target="../media/image9.png"/><Relationship Id="rId3" Type="http://schemas.openxmlformats.org/officeDocument/2006/relationships/notesSlide" Target="../notesSlides/notesSlide16.xml"/><Relationship Id="rId7" Type="http://schemas.openxmlformats.org/officeDocument/2006/relationships/image" Target="../media/image35.png"/><Relationship Id="rId12" Type="http://schemas.openxmlformats.org/officeDocument/2006/relationships/image" Target="../media/image40.png"/><Relationship Id="rId17" Type="http://schemas.openxmlformats.org/officeDocument/2006/relationships/image" Target="../media/image45.png"/><Relationship Id="rId2" Type="http://schemas.openxmlformats.org/officeDocument/2006/relationships/slideLayout" Target="../slideLayouts/slideLayout13.xml"/><Relationship Id="rId16" Type="http://schemas.openxmlformats.org/officeDocument/2006/relationships/image" Target="../media/image44.png"/><Relationship Id="rId1" Type="http://schemas.openxmlformats.org/officeDocument/2006/relationships/tags" Target="../tags/tag1.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46.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6.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8.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2.xml"/><Relationship Id="rId1" Type="http://schemas.openxmlformats.org/officeDocument/2006/relationships/slideLayout" Target="../slideLayouts/slideLayout12.xml"/><Relationship Id="rId4" Type="http://schemas.openxmlformats.org/officeDocument/2006/relationships/image" Target="../media/image50.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4.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5.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51.png"/></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9.xml"/><Relationship Id="rId1" Type="http://schemas.openxmlformats.org/officeDocument/2006/relationships/slideLayout" Target="../slideLayouts/slideLayout13.xml"/><Relationship Id="rId5" Type="http://schemas.openxmlformats.org/officeDocument/2006/relationships/image" Target="../media/image51.png"/><Relationship Id="rId4" Type="http://schemas.openxmlformats.org/officeDocument/2006/relationships/image" Target="../media/image52.pn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0.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2.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7.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9.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7.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9.xml"/><Relationship Id="rId1" Type="http://schemas.openxmlformats.org/officeDocument/2006/relationships/slideLayout" Target="../slideLayouts/slideLayout13.xml"/><Relationship Id="rId5" Type="http://schemas.openxmlformats.org/officeDocument/2006/relationships/image" Target="../media/image46.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5.xml"/><Relationship Id="rId1" Type="http://schemas.openxmlformats.org/officeDocument/2006/relationships/slideLayout" Target="../slideLayouts/slideLayout13.xml"/><Relationship Id="rId4" Type="http://schemas.openxmlformats.org/officeDocument/2006/relationships/image" Target="../media/image6.emf"/></Relationships>
</file>

<file path=ppt/slides/_rels/slide8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6.xml"/><Relationship Id="rId1" Type="http://schemas.openxmlformats.org/officeDocument/2006/relationships/slideLayout" Target="../slideLayouts/slideLayout13.xml"/><Relationship Id="rId4" Type="http://schemas.openxmlformats.org/officeDocument/2006/relationships/image" Target="../media/image6.emf"/></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0.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9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7.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5.pn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ext Placeholder 10">
            <a:extLst>
              <a:ext uri="{FF2B5EF4-FFF2-40B4-BE49-F238E27FC236}">
                <a16:creationId xmlns="" xmlns:a16="http://schemas.microsoft.com/office/drawing/2014/main" id="{E7297BF3-E3C8-4383-B29A-7C719E9960D6}"/>
              </a:ext>
            </a:extLst>
          </p:cNvPr>
          <p:cNvSpPr>
            <a:spLocks noGrp="1"/>
          </p:cNvSpPr>
          <p:nvPr>
            <p:ph type="body" sz="quarter" idx="17"/>
          </p:nvPr>
        </p:nvSpPr>
        <p:spPr/>
        <p:txBody>
          <a:bodyPr/>
          <a:lstStyle/>
          <a:p>
            <a:endParaRPr lang="en-US"/>
          </a:p>
        </p:txBody>
      </p:sp>
      <p:sp>
        <p:nvSpPr>
          <p:cNvPr id="80" name="文本占位符 79"/>
          <p:cNvSpPr>
            <a:spLocks noGrp="1"/>
          </p:cNvSpPr>
          <p:nvPr>
            <p:ph type="body" sz="quarter" idx="18"/>
          </p:nvPr>
        </p:nvSpPr>
        <p:spPr bwMode="gray">
          <a:xfrm>
            <a:off x="4079776" y="1954509"/>
            <a:ext cx="2110008" cy="504887"/>
          </a:xfrm>
        </p:spPr>
        <p:txBody>
          <a:bodyPr wrap="square">
            <a:noAutofit/>
          </a:bodyPr>
          <a:lstStyle/>
          <a:p>
            <a:r>
              <a:rPr lang="en-US" altLang="zh-CN" dirty="0">
                <a:sym typeface="Huawei Sans" panose="020C0503030203020204" pitchFamily="34" charset="0"/>
              </a:rPr>
              <a:t>Datacom</a:t>
            </a:r>
            <a:endParaRPr lang="zh-CN" altLang="en-US" dirty="0">
              <a:sym typeface="Huawei Sans" panose="020C0503030203020204" pitchFamily="34" charset="0"/>
            </a:endParaRPr>
          </a:p>
        </p:txBody>
      </p:sp>
      <p:sp>
        <p:nvSpPr>
          <p:cNvPr id="12" name="Text Placeholder 11">
            <a:extLst>
              <a:ext uri="{FF2B5EF4-FFF2-40B4-BE49-F238E27FC236}">
                <a16:creationId xmlns="" xmlns:a16="http://schemas.microsoft.com/office/drawing/2014/main" id="{8663998D-B5A9-4973-8697-9AE7FCDE43E5}"/>
              </a:ext>
            </a:extLst>
          </p:cNvPr>
          <p:cNvSpPr>
            <a:spLocks noGrp="1"/>
          </p:cNvSpPr>
          <p:nvPr>
            <p:ph type="body" sz="quarter" idx="19"/>
          </p:nvPr>
        </p:nvSpPr>
        <p:spPr/>
        <p:txBody>
          <a:bodyPr/>
          <a:lstStyle/>
          <a:p>
            <a:r>
              <a:rPr lang="en-US" dirty="0" smtClean="0"/>
              <a:t>General</a:t>
            </a:r>
            <a:endParaRPr lang="en-US" dirty="0"/>
          </a:p>
        </p:txBody>
      </p:sp>
      <p:sp>
        <p:nvSpPr>
          <p:cNvPr id="4" name="Text Placeholder 3">
            <a:extLst>
              <a:ext uri="{FF2B5EF4-FFF2-40B4-BE49-F238E27FC236}">
                <a16:creationId xmlns="" xmlns:a16="http://schemas.microsoft.com/office/drawing/2014/main" id="{AC4D89D0-7994-42F8-A0C4-260A657DBD5D}"/>
              </a:ext>
            </a:extLst>
          </p:cNvPr>
          <p:cNvSpPr>
            <a:spLocks noGrp="1"/>
          </p:cNvSpPr>
          <p:nvPr>
            <p:ph type="body" sz="quarter" idx="20"/>
          </p:nvPr>
        </p:nvSpPr>
        <p:spPr bwMode="gray">
          <a:xfrm>
            <a:off x="9084333" y="1954509"/>
            <a:ext cx="2089190" cy="504887"/>
          </a:xfrm>
        </p:spPr>
        <p:txBody>
          <a:bodyPr/>
          <a:lstStyle/>
          <a:p>
            <a:r>
              <a:rPr lang="en-US" altLang="zh-CN" dirty="0"/>
              <a:t>V1.0</a:t>
            </a:r>
            <a:endParaRPr lang="en-US" dirty="0"/>
          </a:p>
        </p:txBody>
      </p:sp>
      <p:sp>
        <p:nvSpPr>
          <p:cNvPr id="3" name="文本占位符 2"/>
          <p:cNvSpPr>
            <a:spLocks noGrp="1"/>
          </p:cNvSpPr>
          <p:nvPr>
            <p:ph type="body" sz="quarter" idx="13"/>
          </p:nvPr>
        </p:nvSpPr>
        <p:spPr bwMode="gray">
          <a:xfrm>
            <a:off x="1007533" y="3239574"/>
            <a:ext cx="3071784" cy="504887"/>
          </a:xfrm>
        </p:spPr>
        <p:txBody>
          <a:bodyPr wrap="square">
            <a:noAutofit/>
          </a:bodyPr>
          <a:lstStyle/>
          <a:p>
            <a:r>
              <a:rPr lang="en-US" altLang="zh-CN" dirty="0" smtClean="0"/>
              <a:t>Wu Yue/WX291773</a:t>
            </a:r>
            <a:endParaRPr lang="en-US" altLang="zh-CN" dirty="0"/>
          </a:p>
        </p:txBody>
      </p:sp>
      <p:sp>
        <p:nvSpPr>
          <p:cNvPr id="5" name="文本占位符 4"/>
          <p:cNvSpPr>
            <a:spLocks noGrp="1"/>
          </p:cNvSpPr>
          <p:nvPr>
            <p:ph type="body" sz="quarter" idx="14"/>
          </p:nvPr>
        </p:nvSpPr>
        <p:spPr bwMode="gray">
          <a:xfrm>
            <a:off x="4079776" y="3239574"/>
            <a:ext cx="2160157" cy="504887"/>
          </a:xfrm>
        </p:spPr>
        <p:txBody>
          <a:bodyPr wrap="square">
            <a:noAutofit/>
          </a:bodyPr>
          <a:lstStyle/>
          <a:p>
            <a:r>
              <a:rPr lang="en-US" altLang="zh-CN" dirty="0"/>
              <a:t>2021.5.12</a:t>
            </a:r>
          </a:p>
        </p:txBody>
      </p:sp>
      <p:sp>
        <p:nvSpPr>
          <p:cNvPr id="74" name="文本占位符 73"/>
          <p:cNvSpPr>
            <a:spLocks noGrp="1"/>
          </p:cNvSpPr>
          <p:nvPr>
            <p:ph type="body" sz="quarter" idx="15"/>
          </p:nvPr>
        </p:nvSpPr>
        <p:spPr bwMode="gray">
          <a:xfrm>
            <a:off x="6239933" y="3239574"/>
            <a:ext cx="2928408" cy="504887"/>
          </a:xfrm>
        </p:spPr>
        <p:txBody>
          <a:bodyPr wrap="square">
            <a:noAutofit/>
          </a:bodyPr>
          <a:lstStyle/>
          <a:p>
            <a:r>
              <a:rPr lang="en-US" altLang="zh-CN" dirty="0"/>
              <a:t>Lu </a:t>
            </a:r>
            <a:r>
              <a:rPr lang="en-US" altLang="zh-CN" dirty="0" err="1" smtClean="0"/>
              <a:t>Yueyue</a:t>
            </a:r>
            <a:r>
              <a:rPr lang="en-US" altLang="zh-CN" dirty="0" smtClean="0"/>
              <a:t>/WX445705</a:t>
            </a:r>
            <a:endParaRPr lang="en-US" altLang="zh-CN" dirty="0"/>
          </a:p>
        </p:txBody>
      </p:sp>
      <p:sp>
        <p:nvSpPr>
          <p:cNvPr id="75" name="文本占位符 74"/>
          <p:cNvSpPr>
            <a:spLocks noGrp="1"/>
          </p:cNvSpPr>
          <p:nvPr>
            <p:ph type="body" sz="quarter" idx="16"/>
          </p:nvPr>
        </p:nvSpPr>
        <p:spPr bwMode="gray">
          <a:xfrm>
            <a:off x="9168341" y="3239574"/>
            <a:ext cx="2010757" cy="504887"/>
          </a:xfrm>
        </p:spPr>
        <p:txBody>
          <a:bodyPr wrap="square">
            <a:noAutofit/>
          </a:bodyPr>
          <a:lstStyle/>
          <a:p>
            <a:r>
              <a:rPr lang="en-US" altLang="zh-CN" dirty="0"/>
              <a:t>New</a:t>
            </a:r>
          </a:p>
        </p:txBody>
      </p:sp>
      <p:sp>
        <p:nvSpPr>
          <p:cNvPr id="13" name="Text Placeholder 12">
            <a:extLst>
              <a:ext uri="{FF2B5EF4-FFF2-40B4-BE49-F238E27FC236}">
                <a16:creationId xmlns="" xmlns:a16="http://schemas.microsoft.com/office/drawing/2014/main" id="{D38F6CF4-2C13-4734-93B0-556DF05C67DC}"/>
              </a:ext>
            </a:extLst>
          </p:cNvPr>
          <p:cNvSpPr>
            <a:spLocks noGrp="1"/>
          </p:cNvSpPr>
          <p:nvPr>
            <p:ph type="body" sz="quarter" idx="21"/>
          </p:nvPr>
        </p:nvSpPr>
        <p:spPr/>
        <p:txBody>
          <a:bodyPr/>
          <a:lstStyle/>
          <a:p>
            <a:r>
              <a:rPr lang="en-US" dirty="0" smtClean="0"/>
              <a:t>Wu Yue/WX291773</a:t>
            </a:r>
            <a:endParaRPr lang="en-US" dirty="0"/>
          </a:p>
        </p:txBody>
      </p:sp>
      <p:sp>
        <p:nvSpPr>
          <p:cNvPr id="14" name="Text Placeholder 13">
            <a:extLst>
              <a:ext uri="{FF2B5EF4-FFF2-40B4-BE49-F238E27FC236}">
                <a16:creationId xmlns="" xmlns:a16="http://schemas.microsoft.com/office/drawing/2014/main" id="{AF1F9936-ECA7-4485-B249-EE87AD51A679}"/>
              </a:ext>
            </a:extLst>
          </p:cNvPr>
          <p:cNvSpPr>
            <a:spLocks noGrp="1"/>
          </p:cNvSpPr>
          <p:nvPr>
            <p:ph type="body" sz="quarter" idx="22"/>
          </p:nvPr>
        </p:nvSpPr>
        <p:spPr/>
        <p:txBody>
          <a:bodyPr/>
          <a:lstStyle/>
          <a:p>
            <a:r>
              <a:rPr lang="en-US" dirty="0" smtClean="0"/>
              <a:t>2021.9.28</a:t>
            </a:r>
            <a:endParaRPr lang="en-US" dirty="0"/>
          </a:p>
        </p:txBody>
      </p:sp>
      <p:sp>
        <p:nvSpPr>
          <p:cNvPr id="15" name="Text Placeholder 14">
            <a:extLst>
              <a:ext uri="{FF2B5EF4-FFF2-40B4-BE49-F238E27FC236}">
                <a16:creationId xmlns="" xmlns:a16="http://schemas.microsoft.com/office/drawing/2014/main" id="{9CA7B216-D802-4451-8986-694F5A9B07E2}"/>
              </a:ext>
            </a:extLst>
          </p:cNvPr>
          <p:cNvSpPr>
            <a:spLocks noGrp="1"/>
          </p:cNvSpPr>
          <p:nvPr>
            <p:ph type="body" sz="quarter" idx="23"/>
          </p:nvPr>
        </p:nvSpPr>
        <p:spPr/>
        <p:txBody>
          <a:bodyPr/>
          <a:lstStyle/>
          <a:p>
            <a:r>
              <a:rPr lang="en-US" altLang="zh-CN" dirty="0"/>
              <a:t>He </a:t>
            </a:r>
            <a:r>
              <a:rPr lang="en-US" altLang="zh-CN" dirty="0" err="1" smtClean="0"/>
              <a:t>Junjian</a:t>
            </a:r>
            <a:r>
              <a:rPr lang="en-US" altLang="zh-CN" dirty="0" smtClean="0"/>
              <a:t>/WX580230</a:t>
            </a:r>
            <a:endParaRPr lang="zh-CN" altLang="en-US" dirty="0"/>
          </a:p>
        </p:txBody>
      </p:sp>
      <p:sp>
        <p:nvSpPr>
          <p:cNvPr id="16" name="Text Placeholder 15">
            <a:extLst>
              <a:ext uri="{FF2B5EF4-FFF2-40B4-BE49-F238E27FC236}">
                <a16:creationId xmlns="" xmlns:a16="http://schemas.microsoft.com/office/drawing/2014/main" id="{0B9DDF01-5340-494F-8868-240C84B52DCB}"/>
              </a:ext>
            </a:extLst>
          </p:cNvPr>
          <p:cNvSpPr>
            <a:spLocks noGrp="1"/>
          </p:cNvSpPr>
          <p:nvPr>
            <p:ph type="body" sz="quarter" idx="24"/>
          </p:nvPr>
        </p:nvSpPr>
        <p:spPr/>
        <p:txBody>
          <a:bodyPr/>
          <a:lstStyle/>
          <a:p>
            <a:r>
              <a:rPr lang="en-US" dirty="0" smtClean="0"/>
              <a:t>Update</a:t>
            </a:r>
            <a:endParaRPr lang="en-US" dirty="0"/>
          </a:p>
        </p:txBody>
      </p:sp>
      <p:sp>
        <p:nvSpPr>
          <p:cNvPr id="17" name="Text Placeholder 16">
            <a:extLst>
              <a:ext uri="{FF2B5EF4-FFF2-40B4-BE49-F238E27FC236}">
                <a16:creationId xmlns="" xmlns:a16="http://schemas.microsoft.com/office/drawing/2014/main" id="{608FCFA5-D3F9-4096-AF73-29C18D7A7941}"/>
              </a:ext>
            </a:extLst>
          </p:cNvPr>
          <p:cNvSpPr>
            <a:spLocks noGrp="1"/>
          </p:cNvSpPr>
          <p:nvPr>
            <p:ph type="body" sz="quarter" idx="25"/>
          </p:nvPr>
        </p:nvSpPr>
        <p:spPr/>
        <p:txBody>
          <a:bodyPr/>
          <a:lstStyle/>
          <a:p>
            <a:endParaRPr lang="en-US"/>
          </a:p>
        </p:txBody>
      </p:sp>
      <p:sp>
        <p:nvSpPr>
          <p:cNvPr id="18" name="Text Placeholder 17">
            <a:extLst>
              <a:ext uri="{FF2B5EF4-FFF2-40B4-BE49-F238E27FC236}">
                <a16:creationId xmlns="" xmlns:a16="http://schemas.microsoft.com/office/drawing/2014/main" id="{0C7CCAD1-62C2-4745-81F1-CFC491EC4D74}"/>
              </a:ext>
            </a:extLst>
          </p:cNvPr>
          <p:cNvSpPr>
            <a:spLocks noGrp="1"/>
          </p:cNvSpPr>
          <p:nvPr>
            <p:ph type="body" sz="quarter" idx="26"/>
          </p:nvPr>
        </p:nvSpPr>
        <p:spPr/>
        <p:txBody>
          <a:bodyPr/>
          <a:lstStyle/>
          <a:p>
            <a:endParaRPr lang="en-US"/>
          </a:p>
        </p:txBody>
      </p:sp>
      <p:sp>
        <p:nvSpPr>
          <p:cNvPr id="19" name="Text Placeholder 18">
            <a:extLst>
              <a:ext uri="{FF2B5EF4-FFF2-40B4-BE49-F238E27FC236}">
                <a16:creationId xmlns="" xmlns:a16="http://schemas.microsoft.com/office/drawing/2014/main" id="{1D4048A8-A771-411F-B5E7-BC84B3E8ADB0}"/>
              </a:ext>
            </a:extLst>
          </p:cNvPr>
          <p:cNvSpPr>
            <a:spLocks noGrp="1"/>
          </p:cNvSpPr>
          <p:nvPr>
            <p:ph type="body" sz="quarter" idx="27"/>
          </p:nvPr>
        </p:nvSpPr>
        <p:spPr/>
        <p:txBody>
          <a:bodyPr/>
          <a:lstStyle/>
          <a:p>
            <a:endParaRPr lang="en-US"/>
          </a:p>
        </p:txBody>
      </p:sp>
      <p:sp>
        <p:nvSpPr>
          <p:cNvPr id="20" name="Text Placeholder 19">
            <a:extLst>
              <a:ext uri="{FF2B5EF4-FFF2-40B4-BE49-F238E27FC236}">
                <a16:creationId xmlns="" xmlns:a16="http://schemas.microsoft.com/office/drawing/2014/main" id="{B738DAE9-EB67-4F17-B8A3-5740CB13B0A2}"/>
              </a:ext>
            </a:extLst>
          </p:cNvPr>
          <p:cNvSpPr>
            <a:spLocks noGrp="1"/>
          </p:cNvSpPr>
          <p:nvPr>
            <p:ph type="body" sz="quarter" idx="28"/>
          </p:nvPr>
        </p:nvSpPr>
        <p:spPr/>
        <p:txBody>
          <a:bodyPr/>
          <a:lstStyle/>
          <a:p>
            <a:endParaRPr lang="en-US"/>
          </a:p>
        </p:txBody>
      </p:sp>
      <p:sp>
        <p:nvSpPr>
          <p:cNvPr id="21" name="Text Placeholder 20">
            <a:extLst>
              <a:ext uri="{FF2B5EF4-FFF2-40B4-BE49-F238E27FC236}">
                <a16:creationId xmlns="" xmlns:a16="http://schemas.microsoft.com/office/drawing/2014/main" id="{2EE164E3-25AE-4F22-81E7-1995378B3314}"/>
              </a:ext>
            </a:extLst>
          </p:cNvPr>
          <p:cNvSpPr>
            <a:spLocks noGrp="1"/>
          </p:cNvSpPr>
          <p:nvPr>
            <p:ph type="body" sz="quarter" idx="29"/>
          </p:nvPr>
        </p:nvSpPr>
        <p:spPr/>
        <p:txBody>
          <a:bodyPr/>
          <a:lstStyle/>
          <a:p>
            <a:endParaRPr lang="en-US"/>
          </a:p>
        </p:txBody>
      </p:sp>
      <p:sp>
        <p:nvSpPr>
          <p:cNvPr id="72" name="Text Placeholder 71">
            <a:extLst>
              <a:ext uri="{FF2B5EF4-FFF2-40B4-BE49-F238E27FC236}">
                <a16:creationId xmlns="" xmlns:a16="http://schemas.microsoft.com/office/drawing/2014/main" id="{654BA025-075B-4F6E-A0DC-D30548624C47}"/>
              </a:ext>
            </a:extLst>
          </p:cNvPr>
          <p:cNvSpPr>
            <a:spLocks noGrp="1"/>
          </p:cNvSpPr>
          <p:nvPr>
            <p:ph type="body" sz="quarter" idx="30"/>
          </p:nvPr>
        </p:nvSpPr>
        <p:spPr/>
        <p:txBody>
          <a:bodyPr/>
          <a:lstStyle/>
          <a:p>
            <a:endParaRPr lang="en-US"/>
          </a:p>
        </p:txBody>
      </p:sp>
      <p:sp>
        <p:nvSpPr>
          <p:cNvPr id="73" name="Text Placeholder 72">
            <a:extLst>
              <a:ext uri="{FF2B5EF4-FFF2-40B4-BE49-F238E27FC236}">
                <a16:creationId xmlns="" xmlns:a16="http://schemas.microsoft.com/office/drawing/2014/main" id="{A5D68F0D-D4E7-45BF-A77A-A36C59655F2E}"/>
              </a:ext>
            </a:extLst>
          </p:cNvPr>
          <p:cNvSpPr>
            <a:spLocks noGrp="1"/>
          </p:cNvSpPr>
          <p:nvPr>
            <p:ph type="body" sz="quarter" idx="31"/>
          </p:nvPr>
        </p:nvSpPr>
        <p:spPr/>
        <p:txBody>
          <a:bodyPr/>
          <a:lstStyle/>
          <a:p>
            <a:endParaRPr lang="en-US"/>
          </a:p>
        </p:txBody>
      </p:sp>
      <p:sp>
        <p:nvSpPr>
          <p:cNvPr id="76" name="Text Placeholder 75">
            <a:extLst>
              <a:ext uri="{FF2B5EF4-FFF2-40B4-BE49-F238E27FC236}">
                <a16:creationId xmlns="" xmlns:a16="http://schemas.microsoft.com/office/drawing/2014/main" id="{3321D717-2D4B-429E-8C93-DF6087C779E5}"/>
              </a:ext>
            </a:extLst>
          </p:cNvPr>
          <p:cNvSpPr>
            <a:spLocks noGrp="1"/>
          </p:cNvSpPr>
          <p:nvPr>
            <p:ph type="body" sz="quarter" idx="32"/>
          </p:nvPr>
        </p:nvSpPr>
        <p:spPr/>
        <p:txBody>
          <a:bodyPr/>
          <a:lstStyle/>
          <a:p>
            <a:endParaRPr lang="en-US"/>
          </a:p>
        </p:txBody>
      </p:sp>
      <p:sp>
        <p:nvSpPr>
          <p:cNvPr id="77" name="Text Placeholder 76">
            <a:extLst>
              <a:ext uri="{FF2B5EF4-FFF2-40B4-BE49-F238E27FC236}">
                <a16:creationId xmlns="" xmlns:a16="http://schemas.microsoft.com/office/drawing/2014/main" id="{E159C6CB-257E-4149-9F3B-C3ECA7DCB37A}"/>
              </a:ext>
            </a:extLst>
          </p:cNvPr>
          <p:cNvSpPr>
            <a:spLocks noGrp="1"/>
          </p:cNvSpPr>
          <p:nvPr>
            <p:ph type="body" sz="quarter" idx="33"/>
          </p:nvPr>
        </p:nvSpPr>
        <p:spPr/>
        <p:txBody>
          <a:bodyPr/>
          <a:lstStyle/>
          <a:p>
            <a:endParaRPr lang="en-US"/>
          </a:p>
        </p:txBody>
      </p:sp>
      <p:sp>
        <p:nvSpPr>
          <p:cNvPr id="78" name="Text Placeholder 77">
            <a:extLst>
              <a:ext uri="{FF2B5EF4-FFF2-40B4-BE49-F238E27FC236}">
                <a16:creationId xmlns="" xmlns:a16="http://schemas.microsoft.com/office/drawing/2014/main" id="{D58F77D5-58DC-4328-8CF1-1A6E726C96A1}"/>
              </a:ext>
            </a:extLst>
          </p:cNvPr>
          <p:cNvSpPr>
            <a:spLocks noGrp="1"/>
          </p:cNvSpPr>
          <p:nvPr>
            <p:ph type="body" sz="quarter" idx="34"/>
          </p:nvPr>
        </p:nvSpPr>
        <p:spPr/>
        <p:txBody>
          <a:bodyPr/>
          <a:lstStyle/>
          <a:p>
            <a:endParaRPr lang="en-US"/>
          </a:p>
        </p:txBody>
      </p:sp>
      <p:sp>
        <p:nvSpPr>
          <p:cNvPr id="79" name="Text Placeholder 78">
            <a:extLst>
              <a:ext uri="{FF2B5EF4-FFF2-40B4-BE49-F238E27FC236}">
                <a16:creationId xmlns="" xmlns:a16="http://schemas.microsoft.com/office/drawing/2014/main" id="{6BEB3776-0BF8-4E3B-B718-75C46301DCE6}"/>
              </a:ext>
            </a:extLst>
          </p:cNvPr>
          <p:cNvSpPr>
            <a:spLocks noGrp="1"/>
          </p:cNvSpPr>
          <p:nvPr>
            <p:ph type="body" sz="quarter" idx="35"/>
          </p:nvPr>
        </p:nvSpPr>
        <p:spPr/>
        <p:txBody>
          <a:bodyPr/>
          <a:lstStyle/>
          <a:p>
            <a:endParaRPr lang="en-US"/>
          </a:p>
        </p:txBody>
      </p:sp>
      <p:sp>
        <p:nvSpPr>
          <p:cNvPr id="81" name="Text Placeholder 80">
            <a:extLst>
              <a:ext uri="{FF2B5EF4-FFF2-40B4-BE49-F238E27FC236}">
                <a16:creationId xmlns="" xmlns:a16="http://schemas.microsoft.com/office/drawing/2014/main" id="{2706F218-34D0-4132-8312-2724AB1FB80C}"/>
              </a:ext>
            </a:extLst>
          </p:cNvPr>
          <p:cNvSpPr>
            <a:spLocks noGrp="1"/>
          </p:cNvSpPr>
          <p:nvPr>
            <p:ph type="body" sz="quarter" idx="36"/>
          </p:nvPr>
        </p:nvSpPr>
        <p:spPr/>
        <p:txBody>
          <a:bodyPr/>
          <a:lstStyle/>
          <a:p>
            <a:endParaRPr lang="en-US"/>
          </a:p>
        </p:txBody>
      </p:sp>
    </p:spTree>
    <p:extLst>
      <p:ext uri="{BB962C8B-B14F-4D97-AF65-F5344CB8AC3E}">
        <p14:creationId xmlns:p14="http://schemas.microsoft.com/office/powerpoint/2010/main" val="114970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66E4455-D2C8-4FF8-9745-C1F7ABFC1915}"/>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Challenges Faced by Enterprise Bearer WANs</a:t>
            </a:r>
          </a:p>
        </p:txBody>
      </p:sp>
      <p:sp>
        <p:nvSpPr>
          <p:cNvPr id="3" name="Text Placeholder 2">
            <a:extLst>
              <a:ext uri="{FF2B5EF4-FFF2-40B4-BE49-F238E27FC236}">
                <a16:creationId xmlns="" xmlns:a16="http://schemas.microsoft.com/office/drawing/2014/main" id="{EA65775B-24B5-4BFB-960A-1909C4FFE3DF}"/>
              </a:ext>
            </a:extLst>
          </p:cNvPr>
          <p:cNvSpPr>
            <a:spLocks noGrp="1"/>
          </p:cNvSpPr>
          <p:nvPr>
            <p:ph type="body" sz="quarter" idx="10"/>
          </p:nvPr>
        </p:nvSpPr>
        <p:spPr bwMode="gray">
          <a:xfrm>
            <a:off x="455612" y="1052514"/>
            <a:ext cx="4570906" cy="4875042"/>
          </a:xfrm>
        </p:spPr>
        <p:txBody>
          <a:bodyPr wrap="square">
            <a:noAutofit/>
          </a:bodyPr>
          <a:lstStyle/>
          <a:p>
            <a:pPr algn="l">
              <a:lnSpc>
                <a:spcPct val="100000"/>
              </a:lnSpc>
            </a:pPr>
            <a:r>
              <a:rPr lang="en-US" sz="1800" dirty="0">
                <a:latin typeface="Huawei Sans" panose="020C0503030203020204" pitchFamily="34" charset="0"/>
              </a:rPr>
              <a:t>The development trend of the enterprise bearer WAN brings many challenges.</a:t>
            </a:r>
          </a:p>
          <a:p>
            <a:pPr marL="561975" lvl="1" indent="-250825">
              <a:lnSpc>
                <a:spcPct val="100000"/>
              </a:lnSpc>
            </a:pPr>
            <a:r>
              <a:rPr lang="en-US" sz="1600" dirty="0">
                <a:latin typeface="Huawei Sans" panose="020C0503030203020204" pitchFamily="34" charset="0"/>
              </a:rPr>
              <a:t>Multi-network convergence</a:t>
            </a:r>
          </a:p>
          <a:p>
            <a:pPr marL="752475" lvl="2" indent="-171450">
              <a:lnSpc>
                <a:spcPct val="100000"/>
              </a:lnSpc>
            </a:pPr>
            <a:r>
              <a:rPr lang="en-US" sz="1400" dirty="0">
                <a:latin typeface="Huawei Sans" panose="020C0503030203020204" pitchFamily="34" charset="0"/>
              </a:rPr>
              <a:t>Challenge: It is difficult to isolate multiple services.</a:t>
            </a:r>
          </a:p>
          <a:p>
            <a:pPr marL="561975" lvl="1" indent="-250825">
              <a:lnSpc>
                <a:spcPct val="100000"/>
              </a:lnSpc>
            </a:pPr>
            <a:r>
              <a:rPr lang="en-US" sz="1600" dirty="0">
                <a:latin typeface="Huawei Sans" panose="020C0503030203020204" pitchFamily="34" charset="0"/>
              </a:rPr>
              <a:t>Flexible multi-service bearer</a:t>
            </a:r>
          </a:p>
          <a:p>
            <a:pPr marL="752475" lvl="2" indent="-171450">
              <a:lnSpc>
                <a:spcPct val="100000"/>
              </a:lnSpc>
            </a:pPr>
            <a:r>
              <a:rPr lang="en-US" sz="1400" dirty="0">
                <a:latin typeface="Huawei Sans" panose="020C0503030203020204" pitchFamily="34" charset="0"/>
              </a:rPr>
              <a:t>Challenge: Network resource planning is not p</a:t>
            </a:r>
            <a:r>
              <a:rPr lang="en-US" altLang="zh-CN" sz="1400" dirty="0"/>
              <a:t>recise enough</a:t>
            </a:r>
            <a:r>
              <a:rPr lang="en-US" sz="1400" dirty="0">
                <a:latin typeface="Huawei Sans" panose="020C0503030203020204" pitchFamily="34" charset="0"/>
              </a:rPr>
              <a:t>, and traffic path planning and deployment are difficult.</a:t>
            </a:r>
          </a:p>
          <a:p>
            <a:pPr marL="561975" lvl="1" indent="-250825">
              <a:lnSpc>
                <a:spcPct val="100000"/>
              </a:lnSpc>
            </a:pPr>
            <a:r>
              <a:rPr lang="en-US" sz="1600" dirty="0">
                <a:latin typeface="Huawei Sans" panose="020C0503030203020204" pitchFamily="34" charset="0"/>
              </a:rPr>
              <a:t>High reliability</a:t>
            </a:r>
          </a:p>
          <a:p>
            <a:pPr marL="752475" lvl="2" indent="-171450">
              <a:lnSpc>
                <a:spcPct val="100000"/>
              </a:lnSpc>
            </a:pPr>
            <a:r>
              <a:rPr lang="en-US" sz="1400" dirty="0">
                <a:latin typeface="Huawei Sans" panose="020C0503030203020204" pitchFamily="34" charset="0"/>
              </a:rPr>
              <a:t>Challenge: Fast convergence cannot be implemented in all scenarios, and service SLA cannot be effectively guaranteed.</a:t>
            </a:r>
          </a:p>
          <a:p>
            <a:pPr marL="561975" lvl="1" indent="-250825">
              <a:lnSpc>
                <a:spcPct val="100000"/>
              </a:lnSpc>
            </a:pPr>
            <a:r>
              <a:rPr lang="en-US" sz="1600" dirty="0">
                <a:latin typeface="Huawei Sans" panose="020C0503030203020204" pitchFamily="34" charset="0"/>
              </a:rPr>
              <a:t>Easy O&amp;M</a:t>
            </a:r>
          </a:p>
          <a:p>
            <a:pPr marL="752475" lvl="2" indent="-171450">
              <a:lnSpc>
                <a:spcPct val="100000"/>
              </a:lnSpc>
            </a:pPr>
            <a:r>
              <a:rPr lang="en-US" sz="1400" dirty="0">
                <a:latin typeface="Huawei Sans" panose="020C0503030203020204" pitchFamily="34" charset="0"/>
              </a:rPr>
              <a:t>Challenge: Precise traffic path optimization and visualized O&amp;M cannot be provided.</a:t>
            </a:r>
          </a:p>
        </p:txBody>
      </p:sp>
      <p:pic>
        <p:nvPicPr>
          <p:cNvPr id="73" name="图片 48">
            <a:extLst>
              <a:ext uri="{FF2B5EF4-FFF2-40B4-BE49-F238E27FC236}">
                <a16:creationId xmlns="" xmlns:a16="http://schemas.microsoft.com/office/drawing/2014/main" id="{14940784-7DE3-46CE-BDFE-107ECFDF03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152529" y="3282951"/>
            <a:ext cx="378863" cy="310667"/>
          </a:xfrm>
          <a:prstGeom prst="rect">
            <a:avLst/>
          </a:prstGeom>
        </p:spPr>
      </p:pic>
      <p:pic>
        <p:nvPicPr>
          <p:cNvPr id="74" name="图片 48">
            <a:extLst>
              <a:ext uri="{FF2B5EF4-FFF2-40B4-BE49-F238E27FC236}">
                <a16:creationId xmlns="" xmlns:a16="http://schemas.microsoft.com/office/drawing/2014/main" id="{251216FF-0A34-41F2-9CB1-BFCF76CA78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69156" y="3282951"/>
            <a:ext cx="378863" cy="310667"/>
          </a:xfrm>
          <a:prstGeom prst="rect">
            <a:avLst/>
          </a:prstGeom>
        </p:spPr>
      </p:pic>
      <p:pic>
        <p:nvPicPr>
          <p:cNvPr id="76" name="图片 48">
            <a:extLst>
              <a:ext uri="{FF2B5EF4-FFF2-40B4-BE49-F238E27FC236}">
                <a16:creationId xmlns="" xmlns:a16="http://schemas.microsoft.com/office/drawing/2014/main" id="{5E009A9E-7918-4DD9-B1E2-4060A9A7EF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67318" y="4003240"/>
            <a:ext cx="378863" cy="310667"/>
          </a:xfrm>
          <a:prstGeom prst="rect">
            <a:avLst/>
          </a:prstGeom>
        </p:spPr>
      </p:pic>
      <p:sp>
        <p:nvSpPr>
          <p:cNvPr id="77" name="Rectangle: Rounded Corners 76">
            <a:extLst>
              <a:ext uri="{FF2B5EF4-FFF2-40B4-BE49-F238E27FC236}">
                <a16:creationId xmlns="" xmlns:a16="http://schemas.microsoft.com/office/drawing/2014/main" id="{F5CA0069-75B4-4F60-B9BF-ABE2BE555314}"/>
              </a:ext>
            </a:extLst>
          </p:cNvPr>
          <p:cNvSpPr/>
          <p:nvPr/>
        </p:nvSpPr>
        <p:spPr bwMode="gray">
          <a:xfrm>
            <a:off x="5846793" y="2954593"/>
            <a:ext cx="3274991" cy="1706677"/>
          </a:xfrm>
          <a:prstGeom prst="roundRect">
            <a:avLst>
              <a:gd name="adj" fmla="val 68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Straight Connector 78">
            <a:extLst>
              <a:ext uri="{FF2B5EF4-FFF2-40B4-BE49-F238E27FC236}">
                <a16:creationId xmlns="" xmlns:a16="http://schemas.microsoft.com/office/drawing/2014/main" id="{D6D52BBB-2729-42A9-8D79-A7D0CA1C245F}"/>
              </a:ext>
            </a:extLst>
          </p:cNvPr>
          <p:cNvCxnSpPr>
            <a:cxnSpLocks/>
            <a:stCxn id="76" idx="2"/>
            <a:endCxn id="90" idx="3"/>
          </p:cNvCxnSpPr>
          <p:nvPr/>
        </p:nvCxnSpPr>
        <p:spPr bwMode="gray">
          <a:xfrm flipH="1">
            <a:off x="7664974" y="4313907"/>
            <a:ext cx="991776" cy="89535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 xmlns:a16="http://schemas.microsoft.com/office/drawing/2014/main" id="{795F5999-E2C7-44A1-9202-99D373B8F64F}"/>
              </a:ext>
            </a:extLst>
          </p:cNvPr>
          <p:cNvCxnSpPr>
            <a:cxnSpLocks/>
            <a:stCxn id="73" idx="2"/>
            <a:endCxn id="76" idx="0"/>
          </p:cNvCxnSpPr>
          <p:nvPr/>
        </p:nvCxnSpPr>
        <p:spPr bwMode="gray">
          <a:xfrm>
            <a:off x="6341961" y="3593618"/>
            <a:ext cx="2314789" cy="4096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 xmlns:a16="http://schemas.microsoft.com/office/drawing/2014/main" id="{EA2FDAD8-716D-419F-86CA-DFC6A7223C92}"/>
              </a:ext>
            </a:extLst>
          </p:cNvPr>
          <p:cNvCxnSpPr>
            <a:cxnSpLocks/>
            <a:stCxn id="74" idx="2"/>
            <a:endCxn id="76" idx="0"/>
          </p:cNvCxnSpPr>
          <p:nvPr/>
        </p:nvCxnSpPr>
        <p:spPr bwMode="gray">
          <a:xfrm flipH="1">
            <a:off x="8656750" y="3593618"/>
            <a:ext cx="1838" cy="4096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3" name="图片 48">
            <a:extLst>
              <a:ext uri="{FF2B5EF4-FFF2-40B4-BE49-F238E27FC236}">
                <a16:creationId xmlns="" xmlns:a16="http://schemas.microsoft.com/office/drawing/2014/main" id="{0C7ED1E1-E3A7-4800-B902-443C131905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153863" y="4016376"/>
            <a:ext cx="378863" cy="310667"/>
          </a:xfrm>
          <a:prstGeom prst="rect">
            <a:avLst/>
          </a:prstGeom>
        </p:spPr>
      </p:pic>
      <p:cxnSp>
        <p:nvCxnSpPr>
          <p:cNvPr id="84" name="Straight Connector 83">
            <a:extLst>
              <a:ext uri="{FF2B5EF4-FFF2-40B4-BE49-F238E27FC236}">
                <a16:creationId xmlns="" xmlns:a16="http://schemas.microsoft.com/office/drawing/2014/main" id="{8262C1CD-C9AB-4092-9E16-99E2EC0D4F46}"/>
              </a:ext>
            </a:extLst>
          </p:cNvPr>
          <p:cNvCxnSpPr>
            <a:cxnSpLocks/>
            <a:stCxn id="83" idx="2"/>
            <a:endCxn id="90" idx="1"/>
          </p:cNvCxnSpPr>
          <p:nvPr/>
        </p:nvCxnSpPr>
        <p:spPr bwMode="gray">
          <a:xfrm>
            <a:off x="6343295" y="4327043"/>
            <a:ext cx="942816" cy="8822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 xmlns:a16="http://schemas.microsoft.com/office/drawing/2014/main" id="{35432089-A3A4-4B7C-A6C1-63DFBC364D02}"/>
              </a:ext>
            </a:extLst>
          </p:cNvPr>
          <p:cNvCxnSpPr>
            <a:cxnSpLocks/>
            <a:stCxn id="73" idx="2"/>
            <a:endCxn id="83" idx="0"/>
          </p:cNvCxnSpPr>
          <p:nvPr/>
        </p:nvCxnSpPr>
        <p:spPr bwMode="gray">
          <a:xfrm>
            <a:off x="6341961" y="3593618"/>
            <a:ext cx="1334" cy="4227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 xmlns:a16="http://schemas.microsoft.com/office/drawing/2014/main" id="{28C50675-C7A8-43D4-B074-A5994FC3B4CF}"/>
              </a:ext>
            </a:extLst>
          </p:cNvPr>
          <p:cNvCxnSpPr>
            <a:cxnSpLocks/>
            <a:stCxn id="74" idx="2"/>
            <a:endCxn id="83" idx="0"/>
          </p:cNvCxnSpPr>
          <p:nvPr/>
        </p:nvCxnSpPr>
        <p:spPr bwMode="gray">
          <a:xfrm flipH="1">
            <a:off x="6343295" y="3593618"/>
            <a:ext cx="2315293" cy="4227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9" name="Freeform 159">
            <a:extLst>
              <a:ext uri="{FF2B5EF4-FFF2-40B4-BE49-F238E27FC236}">
                <a16:creationId xmlns="" xmlns:a16="http://schemas.microsoft.com/office/drawing/2014/main" id="{8A09BB8A-222A-4BF0-9EF5-A1C241CCBF47}"/>
              </a:ext>
            </a:extLst>
          </p:cNvPr>
          <p:cNvSpPr/>
          <p:nvPr/>
        </p:nvSpPr>
        <p:spPr bwMode="gray">
          <a:xfrm flipH="1">
            <a:off x="6876561" y="5240744"/>
            <a:ext cx="1174500" cy="61394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90" name="图片 48">
            <a:extLst>
              <a:ext uri="{FF2B5EF4-FFF2-40B4-BE49-F238E27FC236}">
                <a16:creationId xmlns="" xmlns:a16="http://schemas.microsoft.com/office/drawing/2014/main" id="{03A94140-8C92-4857-95E0-9DB1BBB6C1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86111" y="5053923"/>
            <a:ext cx="378863" cy="310667"/>
          </a:xfrm>
          <a:prstGeom prst="rect">
            <a:avLst/>
          </a:prstGeom>
        </p:spPr>
      </p:pic>
      <p:sp>
        <p:nvSpPr>
          <p:cNvPr id="91" name="Freeform 159">
            <a:extLst>
              <a:ext uri="{FF2B5EF4-FFF2-40B4-BE49-F238E27FC236}">
                <a16:creationId xmlns="" xmlns:a16="http://schemas.microsoft.com/office/drawing/2014/main" id="{2D9AEFCE-B150-46FB-AB91-381653B5C0AF}"/>
              </a:ext>
            </a:extLst>
          </p:cNvPr>
          <p:cNvSpPr/>
          <p:nvPr/>
        </p:nvSpPr>
        <p:spPr bwMode="gray">
          <a:xfrm flipH="1">
            <a:off x="5203892" y="174368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 1</a:t>
            </a:r>
          </a:p>
        </p:txBody>
      </p:sp>
      <p:sp>
        <p:nvSpPr>
          <p:cNvPr id="92" name="Freeform 159">
            <a:extLst>
              <a:ext uri="{FF2B5EF4-FFF2-40B4-BE49-F238E27FC236}">
                <a16:creationId xmlns="" xmlns:a16="http://schemas.microsoft.com/office/drawing/2014/main" id="{62080FCC-A125-4CFF-9014-3017EA0270B6}"/>
              </a:ext>
            </a:extLst>
          </p:cNvPr>
          <p:cNvSpPr/>
          <p:nvPr/>
        </p:nvSpPr>
        <p:spPr bwMode="gray">
          <a:xfrm flipH="1">
            <a:off x="7002029" y="174416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sp>
        <p:nvSpPr>
          <p:cNvPr id="93" name="Freeform 159">
            <a:extLst>
              <a:ext uri="{FF2B5EF4-FFF2-40B4-BE49-F238E27FC236}">
                <a16:creationId xmlns="" xmlns:a16="http://schemas.microsoft.com/office/drawing/2014/main" id="{82512102-8CA4-4862-9E5A-C001AF2B204E}"/>
              </a:ext>
            </a:extLst>
          </p:cNvPr>
          <p:cNvSpPr/>
          <p:nvPr/>
        </p:nvSpPr>
        <p:spPr bwMode="gray">
          <a:xfrm flipH="1">
            <a:off x="8816794" y="173807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 2</a:t>
            </a:r>
          </a:p>
        </p:txBody>
      </p:sp>
      <p:pic>
        <p:nvPicPr>
          <p:cNvPr id="94" name="图片 48">
            <a:extLst>
              <a:ext uri="{FF2B5EF4-FFF2-40B4-BE49-F238E27FC236}">
                <a16:creationId xmlns="" xmlns:a16="http://schemas.microsoft.com/office/drawing/2014/main" id="{D786FCE5-699F-4676-A27C-0CBB79DCB8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467930" y="2170028"/>
            <a:ext cx="378863" cy="310667"/>
          </a:xfrm>
          <a:prstGeom prst="rect">
            <a:avLst/>
          </a:prstGeom>
        </p:spPr>
      </p:pic>
      <p:pic>
        <p:nvPicPr>
          <p:cNvPr id="104" name="图片 48">
            <a:extLst>
              <a:ext uri="{FF2B5EF4-FFF2-40B4-BE49-F238E27FC236}">
                <a16:creationId xmlns="" xmlns:a16="http://schemas.microsoft.com/office/drawing/2014/main" id="{1E185E74-864B-4D3B-A2D1-515DFFEB1B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93148" y="2103910"/>
            <a:ext cx="378863" cy="310667"/>
          </a:xfrm>
          <a:prstGeom prst="rect">
            <a:avLst/>
          </a:prstGeom>
        </p:spPr>
      </p:pic>
      <p:pic>
        <p:nvPicPr>
          <p:cNvPr id="105" name="图片 48">
            <a:extLst>
              <a:ext uri="{FF2B5EF4-FFF2-40B4-BE49-F238E27FC236}">
                <a16:creationId xmlns="" xmlns:a16="http://schemas.microsoft.com/office/drawing/2014/main" id="{9019BB9A-3681-439E-89C2-D1465EE638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80832" y="2186144"/>
            <a:ext cx="378863" cy="310667"/>
          </a:xfrm>
          <a:prstGeom prst="rect">
            <a:avLst/>
          </a:prstGeom>
        </p:spPr>
      </p:pic>
      <p:cxnSp>
        <p:nvCxnSpPr>
          <p:cNvPr id="107" name="Straight Connector 106">
            <a:extLst>
              <a:ext uri="{FF2B5EF4-FFF2-40B4-BE49-F238E27FC236}">
                <a16:creationId xmlns="" xmlns:a16="http://schemas.microsoft.com/office/drawing/2014/main" id="{331AFCA3-925A-46E8-9289-25E870933723}"/>
              </a:ext>
            </a:extLst>
          </p:cNvPr>
          <p:cNvCxnSpPr>
            <a:cxnSpLocks/>
            <a:stCxn id="73" idx="3"/>
            <a:endCxn id="74" idx="1"/>
          </p:cNvCxnSpPr>
          <p:nvPr/>
        </p:nvCxnSpPr>
        <p:spPr bwMode="gray">
          <a:xfrm>
            <a:off x="6531392" y="3438285"/>
            <a:ext cx="193776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 xmlns:a16="http://schemas.microsoft.com/office/drawing/2014/main" id="{6C7A7E91-F90F-47AC-90B5-43CB721D3ACA}"/>
              </a:ext>
            </a:extLst>
          </p:cNvPr>
          <p:cNvCxnSpPr>
            <a:cxnSpLocks/>
            <a:stCxn id="83" idx="3"/>
            <a:endCxn id="76" idx="1"/>
          </p:cNvCxnSpPr>
          <p:nvPr/>
        </p:nvCxnSpPr>
        <p:spPr bwMode="gray">
          <a:xfrm flipV="1">
            <a:off x="6532726" y="4158574"/>
            <a:ext cx="1934592" cy="131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 xmlns:a16="http://schemas.microsoft.com/office/drawing/2014/main" id="{E5DF7818-B6EB-4C06-B51C-764FE05EB013}"/>
              </a:ext>
            </a:extLst>
          </p:cNvPr>
          <p:cNvCxnSpPr>
            <a:cxnSpLocks/>
            <a:stCxn id="94" idx="2"/>
            <a:endCxn id="73" idx="0"/>
          </p:cNvCxnSpPr>
          <p:nvPr/>
        </p:nvCxnSpPr>
        <p:spPr bwMode="gray">
          <a:xfrm>
            <a:off x="5657362" y="2480695"/>
            <a:ext cx="684599" cy="8022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 xmlns:a16="http://schemas.microsoft.com/office/drawing/2014/main" id="{50C7EDE6-4B72-49E1-9ACA-84FAF718A9C1}"/>
              </a:ext>
            </a:extLst>
          </p:cNvPr>
          <p:cNvCxnSpPr>
            <a:cxnSpLocks/>
            <a:stCxn id="94" idx="3"/>
            <a:endCxn id="74" idx="0"/>
          </p:cNvCxnSpPr>
          <p:nvPr/>
        </p:nvCxnSpPr>
        <p:spPr bwMode="gray">
          <a:xfrm>
            <a:off x="5846793" y="2325362"/>
            <a:ext cx="2811795" cy="95758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 xmlns:a16="http://schemas.microsoft.com/office/drawing/2014/main" id="{2CE5D7BE-18F2-4A0B-A864-D32B8CB92791}"/>
              </a:ext>
            </a:extLst>
          </p:cNvPr>
          <p:cNvCxnSpPr>
            <a:cxnSpLocks/>
            <a:stCxn id="104" idx="1"/>
            <a:endCxn id="73" idx="0"/>
          </p:cNvCxnSpPr>
          <p:nvPr/>
        </p:nvCxnSpPr>
        <p:spPr bwMode="gray">
          <a:xfrm flipH="1">
            <a:off x="6341961" y="2259244"/>
            <a:ext cx="951187" cy="10237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 xmlns:a16="http://schemas.microsoft.com/office/drawing/2014/main" id="{E6F95F2F-147E-4833-95D6-498D91BC0D97}"/>
              </a:ext>
            </a:extLst>
          </p:cNvPr>
          <p:cNvCxnSpPr>
            <a:cxnSpLocks/>
            <a:stCxn id="104" idx="3"/>
            <a:endCxn id="74" idx="0"/>
          </p:cNvCxnSpPr>
          <p:nvPr/>
        </p:nvCxnSpPr>
        <p:spPr bwMode="gray">
          <a:xfrm>
            <a:off x="7672011" y="2259244"/>
            <a:ext cx="986577" cy="10237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 xmlns:a16="http://schemas.microsoft.com/office/drawing/2014/main" id="{6EEF9A13-BCBC-4C69-99D0-B4B0E6BEF086}"/>
              </a:ext>
            </a:extLst>
          </p:cNvPr>
          <p:cNvCxnSpPr>
            <a:cxnSpLocks/>
            <a:stCxn id="73" idx="0"/>
            <a:endCxn id="105" idx="1"/>
          </p:cNvCxnSpPr>
          <p:nvPr/>
        </p:nvCxnSpPr>
        <p:spPr bwMode="gray">
          <a:xfrm flipV="1">
            <a:off x="6341961" y="2341478"/>
            <a:ext cx="2738871" cy="94147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 xmlns:a16="http://schemas.microsoft.com/office/drawing/2014/main" id="{9B6D6DE4-D949-4137-B4BB-6C7CBFD8D8BB}"/>
              </a:ext>
            </a:extLst>
          </p:cNvPr>
          <p:cNvCxnSpPr>
            <a:cxnSpLocks/>
            <a:stCxn id="74" idx="0"/>
            <a:endCxn id="105" idx="2"/>
          </p:cNvCxnSpPr>
          <p:nvPr/>
        </p:nvCxnSpPr>
        <p:spPr bwMode="gray">
          <a:xfrm flipV="1">
            <a:off x="8658588" y="2496811"/>
            <a:ext cx="611676" cy="7861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9" name="图片 67">
            <a:extLst>
              <a:ext uri="{FF2B5EF4-FFF2-40B4-BE49-F238E27FC236}">
                <a16:creationId xmlns="" xmlns:a16="http://schemas.microsoft.com/office/drawing/2014/main" id="{04F11FC0-9D3E-4522-9336-6872974CC48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276088" y="1530776"/>
            <a:ext cx="375447" cy="307867"/>
          </a:xfrm>
          <a:prstGeom prst="rect">
            <a:avLst/>
          </a:prstGeom>
        </p:spPr>
      </p:pic>
      <p:pic>
        <p:nvPicPr>
          <p:cNvPr id="120" name="图片 14" descr="交换机.png">
            <a:extLst>
              <a:ext uri="{FF2B5EF4-FFF2-40B4-BE49-F238E27FC236}">
                <a16:creationId xmlns="" xmlns:a16="http://schemas.microsoft.com/office/drawing/2014/main" id="{9190F322-8D7F-4A02-B0D6-FCE51CDA585C}"/>
              </a:ext>
            </a:extLst>
          </p:cNvPr>
          <p:cNvPicPr>
            <a:picLocks noChangeAspect="1"/>
          </p:cNvPicPr>
          <p:nvPr/>
        </p:nvPicPr>
        <p:blipFill>
          <a:blip r:embed="rId5" cstate="print"/>
          <a:stretch>
            <a:fillRect/>
          </a:stretch>
        </p:blipFill>
        <p:spPr bwMode="gray">
          <a:xfrm>
            <a:off x="5472833" y="1510264"/>
            <a:ext cx="378070" cy="309329"/>
          </a:xfrm>
          <a:prstGeom prst="rect">
            <a:avLst/>
          </a:prstGeom>
        </p:spPr>
      </p:pic>
      <p:pic>
        <p:nvPicPr>
          <p:cNvPr id="122" name="图片 14" descr="交换机.png">
            <a:extLst>
              <a:ext uri="{FF2B5EF4-FFF2-40B4-BE49-F238E27FC236}">
                <a16:creationId xmlns="" xmlns:a16="http://schemas.microsoft.com/office/drawing/2014/main" id="{307B22CD-01BF-4DAF-84FF-C4F6BB270F99}"/>
              </a:ext>
            </a:extLst>
          </p:cNvPr>
          <p:cNvPicPr>
            <a:picLocks noChangeAspect="1"/>
          </p:cNvPicPr>
          <p:nvPr/>
        </p:nvPicPr>
        <p:blipFill>
          <a:blip r:embed="rId5" cstate="print"/>
          <a:stretch>
            <a:fillRect/>
          </a:stretch>
        </p:blipFill>
        <p:spPr bwMode="gray">
          <a:xfrm>
            <a:off x="9081625" y="1489401"/>
            <a:ext cx="378070" cy="309329"/>
          </a:xfrm>
          <a:prstGeom prst="rect">
            <a:avLst/>
          </a:prstGeom>
        </p:spPr>
      </p:pic>
      <p:grpSp>
        <p:nvGrpSpPr>
          <p:cNvPr id="123" name="组合 50">
            <a:extLst>
              <a:ext uri="{FF2B5EF4-FFF2-40B4-BE49-F238E27FC236}">
                <a16:creationId xmlns="" xmlns:a16="http://schemas.microsoft.com/office/drawing/2014/main" id="{3D1859F3-CE58-4258-A25D-EC3CDD9B9E5F}"/>
              </a:ext>
            </a:extLst>
          </p:cNvPr>
          <p:cNvGrpSpPr>
            <a:grpSpLocks noChangeAspect="1"/>
          </p:cNvGrpSpPr>
          <p:nvPr/>
        </p:nvGrpSpPr>
        <p:grpSpPr bwMode="gray">
          <a:xfrm>
            <a:off x="9576000" y="2779567"/>
            <a:ext cx="593940" cy="386103"/>
            <a:chOff x="4137025" y="950913"/>
            <a:chExt cx="1982788" cy="1244599"/>
          </a:xfrm>
        </p:grpSpPr>
        <p:sp>
          <p:nvSpPr>
            <p:cNvPr id="124" name="Freeform 9">
              <a:extLst>
                <a:ext uri="{FF2B5EF4-FFF2-40B4-BE49-F238E27FC236}">
                  <a16:creationId xmlns="" xmlns:a16="http://schemas.microsoft.com/office/drawing/2014/main" id="{BF8D2EB4-992B-4221-9F92-0F1F9F2E7D4D}"/>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25" name="Oval 10">
              <a:extLst>
                <a:ext uri="{FF2B5EF4-FFF2-40B4-BE49-F238E27FC236}">
                  <a16:creationId xmlns="" xmlns:a16="http://schemas.microsoft.com/office/drawing/2014/main" id="{E3A9B1A7-6611-4570-A776-26375E0E45A1}"/>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26" name="Oval 11">
              <a:extLst>
                <a:ext uri="{FF2B5EF4-FFF2-40B4-BE49-F238E27FC236}">
                  <a16:creationId xmlns="" xmlns:a16="http://schemas.microsoft.com/office/drawing/2014/main" id="{18175A3C-05BA-4DD6-B51E-28148CCB6A2F}"/>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27" name="Freeform 12">
              <a:extLst>
                <a:ext uri="{FF2B5EF4-FFF2-40B4-BE49-F238E27FC236}">
                  <a16:creationId xmlns="" xmlns:a16="http://schemas.microsoft.com/office/drawing/2014/main" id="{F19D0106-DE1B-4D29-A876-2B64633C597E}"/>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28" name="Freeform 13">
              <a:extLst>
                <a:ext uri="{FF2B5EF4-FFF2-40B4-BE49-F238E27FC236}">
                  <a16:creationId xmlns="" xmlns:a16="http://schemas.microsoft.com/office/drawing/2014/main" id="{E4192916-4E13-4D8F-AF93-20B5E10B7B4A}"/>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29" name="Freeform 14">
              <a:extLst>
                <a:ext uri="{FF2B5EF4-FFF2-40B4-BE49-F238E27FC236}">
                  <a16:creationId xmlns="" xmlns:a16="http://schemas.microsoft.com/office/drawing/2014/main" id="{EB6E6938-D9F7-4437-BA6C-A6D667E5ACDB}"/>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grpSp>
      <p:cxnSp>
        <p:nvCxnSpPr>
          <p:cNvPr id="130" name="Straight Connector 129">
            <a:extLst>
              <a:ext uri="{FF2B5EF4-FFF2-40B4-BE49-F238E27FC236}">
                <a16:creationId xmlns="" xmlns:a16="http://schemas.microsoft.com/office/drawing/2014/main" id="{403E5DD8-F811-4CB5-9D08-B47E9BD092C5}"/>
              </a:ext>
            </a:extLst>
          </p:cNvPr>
          <p:cNvCxnSpPr>
            <a:cxnSpLocks/>
            <a:stCxn id="77" idx="3"/>
          </p:cNvCxnSpPr>
          <p:nvPr/>
        </p:nvCxnSpPr>
        <p:spPr bwMode="gray">
          <a:xfrm flipV="1">
            <a:off x="9121784" y="3141292"/>
            <a:ext cx="734304" cy="666640"/>
          </a:xfrm>
          <a:prstGeom prst="line">
            <a:avLst/>
          </a:prstGeom>
          <a:ln w="19050">
            <a:solidFill>
              <a:srgbClr val="FFC000"/>
            </a:solidFill>
            <a:prstDash val="solid"/>
          </a:ln>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 xmlns:a16="http://schemas.microsoft.com/office/drawing/2014/main" id="{5E31EAEF-0F4A-42A7-8741-BCF6B728569D}"/>
              </a:ext>
            </a:extLst>
          </p:cNvPr>
          <p:cNvSpPr txBox="1"/>
          <p:nvPr/>
        </p:nvSpPr>
        <p:spPr bwMode="gray">
          <a:xfrm>
            <a:off x="9358105" y="2500287"/>
            <a:ext cx="128272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NMS/Controller</a:t>
            </a:r>
          </a:p>
        </p:txBody>
      </p:sp>
      <p:pic>
        <p:nvPicPr>
          <p:cNvPr id="155" name="图片 63" descr="笔记本电脑.png">
            <a:extLst>
              <a:ext uri="{FF2B5EF4-FFF2-40B4-BE49-F238E27FC236}">
                <a16:creationId xmlns="" xmlns:a16="http://schemas.microsoft.com/office/drawing/2014/main" id="{AB3D921F-1788-4A54-AEFE-F4911EEDCF2E}"/>
              </a:ext>
            </a:extLst>
          </p:cNvPr>
          <p:cNvPicPr>
            <a:picLocks noChangeAspect="1"/>
          </p:cNvPicPr>
          <p:nvPr/>
        </p:nvPicPr>
        <p:blipFill>
          <a:blip r:embed="rId6" cstate="print"/>
          <a:stretch>
            <a:fillRect/>
          </a:stretch>
        </p:blipFill>
        <p:spPr bwMode="gray">
          <a:xfrm>
            <a:off x="6673920" y="5682881"/>
            <a:ext cx="449768" cy="281970"/>
          </a:xfrm>
          <a:prstGeom prst="rect">
            <a:avLst/>
          </a:prstGeom>
        </p:spPr>
      </p:pic>
      <p:pic>
        <p:nvPicPr>
          <p:cNvPr id="156" name="图片 63" descr="笔记本电脑.png">
            <a:extLst>
              <a:ext uri="{FF2B5EF4-FFF2-40B4-BE49-F238E27FC236}">
                <a16:creationId xmlns="" xmlns:a16="http://schemas.microsoft.com/office/drawing/2014/main" id="{614B6F48-2EE1-4298-8AAA-0C5CE35D019A}"/>
              </a:ext>
            </a:extLst>
          </p:cNvPr>
          <p:cNvPicPr>
            <a:picLocks noChangeAspect="1"/>
          </p:cNvPicPr>
          <p:nvPr/>
        </p:nvPicPr>
        <p:blipFill>
          <a:blip r:embed="rId6" cstate="print"/>
          <a:stretch>
            <a:fillRect/>
          </a:stretch>
        </p:blipFill>
        <p:spPr bwMode="gray">
          <a:xfrm>
            <a:off x="7276088" y="5682881"/>
            <a:ext cx="449768" cy="281970"/>
          </a:xfrm>
          <a:prstGeom prst="rect">
            <a:avLst/>
          </a:prstGeom>
        </p:spPr>
      </p:pic>
      <p:pic>
        <p:nvPicPr>
          <p:cNvPr id="157" name="图片 63" descr="笔记本电脑.png">
            <a:extLst>
              <a:ext uri="{FF2B5EF4-FFF2-40B4-BE49-F238E27FC236}">
                <a16:creationId xmlns="" xmlns:a16="http://schemas.microsoft.com/office/drawing/2014/main" id="{88AF4CD5-FAF1-498B-BAEC-65A080D5AC3F}"/>
              </a:ext>
            </a:extLst>
          </p:cNvPr>
          <p:cNvPicPr>
            <a:picLocks noChangeAspect="1"/>
          </p:cNvPicPr>
          <p:nvPr/>
        </p:nvPicPr>
        <p:blipFill>
          <a:blip r:embed="rId6" cstate="print"/>
          <a:stretch>
            <a:fillRect/>
          </a:stretch>
        </p:blipFill>
        <p:spPr bwMode="gray">
          <a:xfrm>
            <a:off x="7829057" y="5682881"/>
            <a:ext cx="449768" cy="281970"/>
          </a:xfrm>
          <a:prstGeom prst="rect">
            <a:avLst/>
          </a:prstGeom>
        </p:spPr>
      </p:pic>
      <p:sp>
        <p:nvSpPr>
          <p:cNvPr id="12" name="Freeform: Shape 11">
            <a:extLst>
              <a:ext uri="{FF2B5EF4-FFF2-40B4-BE49-F238E27FC236}">
                <a16:creationId xmlns="" xmlns:a16="http://schemas.microsoft.com/office/drawing/2014/main" id="{ECED7657-EC50-41EC-8223-9C284E49C142}"/>
              </a:ext>
            </a:extLst>
          </p:cNvPr>
          <p:cNvSpPr/>
          <p:nvPr/>
        </p:nvSpPr>
        <p:spPr bwMode="gray">
          <a:xfrm>
            <a:off x="5720304" y="2437236"/>
            <a:ext cx="1796936" cy="3257550"/>
          </a:xfrm>
          <a:custGeom>
            <a:avLst/>
            <a:gdLst>
              <a:gd name="connsiteX0" fmla="*/ 0 w 1991360"/>
              <a:gd name="connsiteY0" fmla="*/ 0 h 3257550"/>
              <a:gd name="connsiteX1" fmla="*/ 619125 w 1991360"/>
              <a:gd name="connsiteY1" fmla="*/ 704850 h 3257550"/>
              <a:gd name="connsiteX2" fmla="*/ 676275 w 1991360"/>
              <a:gd name="connsiteY2" fmla="*/ 1657350 h 3257550"/>
              <a:gd name="connsiteX3" fmla="*/ 1800225 w 1991360"/>
              <a:gd name="connsiteY3" fmla="*/ 2886075 h 3257550"/>
              <a:gd name="connsiteX4" fmla="*/ 1981200 w 1991360"/>
              <a:gd name="connsiteY4" fmla="*/ 3257550 h 3257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360" h="3257550">
                <a:moveTo>
                  <a:pt x="0" y="0"/>
                </a:moveTo>
                <a:cubicBezTo>
                  <a:pt x="253206" y="214312"/>
                  <a:pt x="506413" y="428625"/>
                  <a:pt x="619125" y="704850"/>
                </a:cubicBezTo>
                <a:cubicBezTo>
                  <a:pt x="731838" y="981075"/>
                  <a:pt x="479425" y="1293812"/>
                  <a:pt x="676275" y="1657350"/>
                </a:cubicBezTo>
                <a:cubicBezTo>
                  <a:pt x="873125" y="2020888"/>
                  <a:pt x="1582738" y="2619375"/>
                  <a:pt x="1800225" y="2886075"/>
                </a:cubicBezTo>
                <a:cubicBezTo>
                  <a:pt x="2017712" y="3152775"/>
                  <a:pt x="1999456" y="3205162"/>
                  <a:pt x="1981200" y="3257550"/>
                </a:cubicBezTo>
              </a:path>
            </a:pathLst>
          </a:custGeom>
          <a:noFill/>
          <a:ln w="28575" cap="flat" cmpd="sng">
            <a:solidFill>
              <a:srgbClr val="81C15F"/>
            </a:solidFill>
            <a:prstDash val="sysDot"/>
            <a:headEnd type="none" w="med" len="med"/>
            <a:tailEnd type="triangle" w="med" len="med"/>
          </a:ln>
        </p:spPr>
        <p:txBody>
          <a:bodyPr wrap="square" rtlCol="0" anchor="ctr">
            <a:noAutofit/>
          </a:bodyPr>
          <a:lstStyle/>
          <a:p>
            <a:pPr algn="ctr" fontAlgn="ctr"/>
            <a:endParaRPr lang="en-US" sz="1200" dirty="0">
              <a:latin typeface="Huawei Sans" panose="020C0503030203020204" pitchFamily="34" charset="0"/>
            </a:endParaRPr>
          </a:p>
        </p:txBody>
      </p:sp>
      <p:sp>
        <p:nvSpPr>
          <p:cNvPr id="16" name="Freeform: Shape 15">
            <a:extLst>
              <a:ext uri="{FF2B5EF4-FFF2-40B4-BE49-F238E27FC236}">
                <a16:creationId xmlns="" xmlns:a16="http://schemas.microsoft.com/office/drawing/2014/main" id="{C3F1425B-A4EC-45D4-A8CD-47D6873B830A}"/>
              </a:ext>
            </a:extLst>
          </p:cNvPr>
          <p:cNvSpPr/>
          <p:nvPr/>
        </p:nvSpPr>
        <p:spPr bwMode="gray">
          <a:xfrm>
            <a:off x="5621382" y="2453677"/>
            <a:ext cx="1574378" cy="3200400"/>
          </a:xfrm>
          <a:custGeom>
            <a:avLst/>
            <a:gdLst>
              <a:gd name="connsiteX0" fmla="*/ 0 w 1644714"/>
              <a:gd name="connsiteY0" fmla="*/ 0 h 3200400"/>
              <a:gd name="connsiteX1" fmla="*/ 533400 w 1644714"/>
              <a:gd name="connsiteY1" fmla="*/ 733425 h 3200400"/>
              <a:gd name="connsiteX2" fmla="*/ 590550 w 1644714"/>
              <a:gd name="connsiteY2" fmla="*/ 1647825 h 3200400"/>
              <a:gd name="connsiteX3" fmla="*/ 1600200 w 1644714"/>
              <a:gd name="connsiteY3" fmla="*/ 2800350 h 3200400"/>
              <a:gd name="connsiteX4" fmla="*/ 1371600 w 1644714"/>
              <a:gd name="connsiteY4" fmla="*/ 3200400 h 32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714" h="3200400">
                <a:moveTo>
                  <a:pt x="0" y="0"/>
                </a:moveTo>
                <a:cubicBezTo>
                  <a:pt x="217487" y="229394"/>
                  <a:pt x="434975" y="458788"/>
                  <a:pt x="533400" y="733425"/>
                </a:cubicBezTo>
                <a:cubicBezTo>
                  <a:pt x="631825" y="1008062"/>
                  <a:pt x="412750" y="1303338"/>
                  <a:pt x="590550" y="1647825"/>
                </a:cubicBezTo>
                <a:cubicBezTo>
                  <a:pt x="768350" y="1992312"/>
                  <a:pt x="1470025" y="2541588"/>
                  <a:pt x="1600200" y="2800350"/>
                </a:cubicBezTo>
                <a:cubicBezTo>
                  <a:pt x="1730375" y="3059112"/>
                  <a:pt x="1550987" y="3129756"/>
                  <a:pt x="1371600" y="3200400"/>
                </a:cubicBezTo>
              </a:path>
            </a:pathLst>
          </a:custGeom>
          <a:noFill/>
          <a:ln w="28575" cap="flat" cmpd="sng">
            <a:solidFill>
              <a:srgbClr val="F28944"/>
            </a:solidFill>
            <a:prstDash val="dashDot"/>
            <a:headEnd type="none" w="med" len="med"/>
            <a:tailEnd type="triangle" w="med" len="med"/>
          </a:ln>
        </p:spPr>
        <p:txBody>
          <a:bodyPr wrap="square" rtlCol="0" anchor="ctr">
            <a:noAutofit/>
          </a:bodyPr>
          <a:lstStyle/>
          <a:p>
            <a:pPr algn="ctr" fontAlgn="ctr"/>
            <a:endParaRPr lang="en-US" sz="1200" dirty="0">
              <a:latin typeface="Huawei Sans" panose="020C0503030203020204" pitchFamily="34" charset="0"/>
            </a:endParaRPr>
          </a:p>
        </p:txBody>
      </p:sp>
      <p:sp>
        <p:nvSpPr>
          <p:cNvPr id="21" name="Freeform: Shape 20">
            <a:extLst>
              <a:ext uri="{FF2B5EF4-FFF2-40B4-BE49-F238E27FC236}">
                <a16:creationId xmlns="" xmlns:a16="http://schemas.microsoft.com/office/drawing/2014/main" id="{A5BDDD8C-BA86-44B7-A5C9-961E5DFE9A01}"/>
              </a:ext>
            </a:extLst>
          </p:cNvPr>
          <p:cNvSpPr/>
          <p:nvPr/>
        </p:nvSpPr>
        <p:spPr bwMode="gray">
          <a:xfrm>
            <a:off x="5830933" y="2425102"/>
            <a:ext cx="2679176" cy="3257550"/>
          </a:xfrm>
          <a:custGeom>
            <a:avLst/>
            <a:gdLst>
              <a:gd name="connsiteX0" fmla="*/ 0 w 2750182"/>
              <a:gd name="connsiteY0" fmla="*/ 0 h 3219450"/>
              <a:gd name="connsiteX1" fmla="*/ 895350 w 2750182"/>
              <a:gd name="connsiteY1" fmla="*/ 819150 h 3219450"/>
              <a:gd name="connsiteX2" fmla="*/ 2733675 w 2750182"/>
              <a:gd name="connsiteY2" fmla="*/ 1590675 h 3219450"/>
              <a:gd name="connsiteX3" fmla="*/ 1819275 w 2750182"/>
              <a:gd name="connsiteY3" fmla="*/ 2562225 h 3219450"/>
              <a:gd name="connsiteX4" fmla="*/ 2152650 w 2750182"/>
              <a:gd name="connsiteY4" fmla="*/ 3219450 h 321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0182" h="3219450">
                <a:moveTo>
                  <a:pt x="0" y="0"/>
                </a:moveTo>
                <a:cubicBezTo>
                  <a:pt x="219869" y="277019"/>
                  <a:pt x="439738" y="554038"/>
                  <a:pt x="895350" y="819150"/>
                </a:cubicBezTo>
                <a:cubicBezTo>
                  <a:pt x="1350963" y="1084263"/>
                  <a:pt x="2579688" y="1300163"/>
                  <a:pt x="2733675" y="1590675"/>
                </a:cubicBezTo>
                <a:cubicBezTo>
                  <a:pt x="2887662" y="1881187"/>
                  <a:pt x="1916113" y="2290763"/>
                  <a:pt x="1819275" y="2562225"/>
                </a:cubicBezTo>
                <a:cubicBezTo>
                  <a:pt x="1722438" y="2833688"/>
                  <a:pt x="1937544" y="3026569"/>
                  <a:pt x="2152650" y="3219450"/>
                </a:cubicBezTo>
              </a:path>
            </a:pathLst>
          </a:custGeom>
          <a:noFill/>
          <a:ln w="28575" cap="flat" cmpd="sng">
            <a:solidFill>
              <a:srgbClr val="E28189"/>
            </a:solidFill>
            <a:headEnd type="none" w="med" len="med"/>
            <a:tailEnd type="triangle" w="med" len="med"/>
          </a:ln>
        </p:spPr>
        <p:txBody>
          <a:bodyPr wrap="square" rtlCol="0" anchor="ctr">
            <a:noAutofit/>
          </a:bodyPr>
          <a:lstStyle/>
          <a:p>
            <a:pPr algn="ctr" fontAlgn="ctr"/>
            <a:endParaRPr lang="en-US" sz="1200" dirty="0">
              <a:latin typeface="Huawei Sans" panose="020C0503030203020204" pitchFamily="34" charset="0"/>
            </a:endParaRPr>
          </a:p>
        </p:txBody>
      </p:sp>
      <p:sp>
        <p:nvSpPr>
          <p:cNvPr id="23" name="Freeform: Shape 22">
            <a:extLst>
              <a:ext uri="{FF2B5EF4-FFF2-40B4-BE49-F238E27FC236}">
                <a16:creationId xmlns="" xmlns:a16="http://schemas.microsoft.com/office/drawing/2014/main" id="{394B07BE-F790-44BA-B9E6-C7576E71F037}"/>
              </a:ext>
            </a:extLst>
          </p:cNvPr>
          <p:cNvSpPr/>
          <p:nvPr/>
        </p:nvSpPr>
        <p:spPr bwMode="gray">
          <a:xfrm>
            <a:off x="5859507" y="2396527"/>
            <a:ext cx="3001526" cy="3257550"/>
          </a:xfrm>
          <a:custGeom>
            <a:avLst/>
            <a:gdLst>
              <a:gd name="connsiteX0" fmla="*/ 0 w 3001526"/>
              <a:gd name="connsiteY0" fmla="*/ 0 h 3257550"/>
              <a:gd name="connsiteX1" fmla="*/ 1171575 w 3001526"/>
              <a:gd name="connsiteY1" fmla="*/ 828675 h 3257550"/>
              <a:gd name="connsiteX2" fmla="*/ 2781300 w 3001526"/>
              <a:gd name="connsiteY2" fmla="*/ 990600 h 3257550"/>
              <a:gd name="connsiteX3" fmla="*/ 2905125 w 3001526"/>
              <a:gd name="connsiteY3" fmla="*/ 1800225 h 3257550"/>
              <a:gd name="connsiteX4" fmla="*/ 2009775 w 3001526"/>
              <a:gd name="connsiteY4" fmla="*/ 2781300 h 3257550"/>
              <a:gd name="connsiteX5" fmla="*/ 2200275 w 3001526"/>
              <a:gd name="connsiteY5" fmla="*/ 3257550 h 325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01526" h="3257550">
                <a:moveTo>
                  <a:pt x="0" y="0"/>
                </a:moveTo>
                <a:cubicBezTo>
                  <a:pt x="354012" y="331787"/>
                  <a:pt x="708025" y="663575"/>
                  <a:pt x="1171575" y="828675"/>
                </a:cubicBezTo>
                <a:cubicBezTo>
                  <a:pt x="1635125" y="993775"/>
                  <a:pt x="2492375" y="828675"/>
                  <a:pt x="2781300" y="990600"/>
                </a:cubicBezTo>
                <a:cubicBezTo>
                  <a:pt x="3070225" y="1152525"/>
                  <a:pt x="3033713" y="1501775"/>
                  <a:pt x="2905125" y="1800225"/>
                </a:cubicBezTo>
                <a:cubicBezTo>
                  <a:pt x="2776537" y="2098675"/>
                  <a:pt x="2127250" y="2538413"/>
                  <a:pt x="2009775" y="2781300"/>
                </a:cubicBezTo>
                <a:cubicBezTo>
                  <a:pt x="1892300" y="3024188"/>
                  <a:pt x="2046287" y="3140869"/>
                  <a:pt x="2200275" y="3257550"/>
                </a:cubicBezTo>
              </a:path>
            </a:pathLst>
          </a:custGeom>
          <a:noFill/>
          <a:ln w="28575" cap="flat" cmpd="sng">
            <a:solidFill>
              <a:srgbClr val="E28189"/>
            </a:solidFill>
            <a:prstDash val="dash"/>
            <a:headEnd type="none" w="med" len="med"/>
            <a:tailEnd type="triangle" w="med" len="med"/>
          </a:ln>
        </p:spPr>
        <p:txBody>
          <a:bodyPr wrap="square" rtlCol="0" anchor="ctr">
            <a:noAutofit/>
          </a:bodyPr>
          <a:lstStyle/>
          <a:p>
            <a:pPr algn="ctr" fontAlgn="ctr"/>
            <a:endParaRPr lang="en-US" sz="1200" dirty="0">
              <a:latin typeface="Huawei Sans" panose="020C0503030203020204" pitchFamily="34" charset="0"/>
            </a:endParaRPr>
          </a:p>
        </p:txBody>
      </p:sp>
      <p:sp>
        <p:nvSpPr>
          <p:cNvPr id="158" name="TextBox 157">
            <a:extLst>
              <a:ext uri="{FF2B5EF4-FFF2-40B4-BE49-F238E27FC236}">
                <a16:creationId xmlns="" xmlns:a16="http://schemas.microsoft.com/office/drawing/2014/main" id="{8F31327D-2A63-4D1B-8F77-17BF0E64A5A5}"/>
              </a:ext>
            </a:extLst>
          </p:cNvPr>
          <p:cNvSpPr txBox="1"/>
          <p:nvPr/>
        </p:nvSpPr>
        <p:spPr bwMode="gray">
          <a:xfrm>
            <a:off x="4866015" y="3518313"/>
            <a:ext cx="1032356" cy="569949"/>
          </a:xfrm>
          <a:prstGeom prst="wedgeRectCallout">
            <a:avLst>
              <a:gd name="adj1" fmla="val 69485"/>
              <a:gd name="adj2" fmla="val -27268"/>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Difficult multi-service isolation</a:t>
            </a:r>
          </a:p>
        </p:txBody>
      </p:sp>
      <p:sp>
        <p:nvSpPr>
          <p:cNvPr id="160" name="TextBox 159">
            <a:extLst>
              <a:ext uri="{FF2B5EF4-FFF2-40B4-BE49-F238E27FC236}">
                <a16:creationId xmlns="" xmlns:a16="http://schemas.microsoft.com/office/drawing/2014/main" id="{D6D0E492-C2CD-45A4-BDDD-460259CA858C}"/>
              </a:ext>
            </a:extLst>
          </p:cNvPr>
          <p:cNvSpPr txBox="1"/>
          <p:nvPr/>
        </p:nvSpPr>
        <p:spPr bwMode="gray">
          <a:xfrm>
            <a:off x="8243694" y="4514850"/>
            <a:ext cx="991776" cy="438846"/>
          </a:xfrm>
          <a:prstGeom prst="wedgeRectCallout">
            <a:avLst>
              <a:gd name="adj1" fmla="val -64519"/>
              <a:gd name="adj2" fmla="val -4436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Flawed path planning</a:t>
            </a:r>
          </a:p>
        </p:txBody>
      </p:sp>
      <p:sp>
        <p:nvSpPr>
          <p:cNvPr id="161" name="TextBox 160">
            <a:extLst>
              <a:ext uri="{FF2B5EF4-FFF2-40B4-BE49-F238E27FC236}">
                <a16:creationId xmlns="" xmlns:a16="http://schemas.microsoft.com/office/drawing/2014/main" id="{740B5C6D-46F1-4F17-A8FB-3FEAEF94B566}"/>
              </a:ext>
            </a:extLst>
          </p:cNvPr>
          <p:cNvSpPr txBox="1"/>
          <p:nvPr/>
        </p:nvSpPr>
        <p:spPr bwMode="gray">
          <a:xfrm>
            <a:off x="8901186" y="3826647"/>
            <a:ext cx="1268753" cy="569949"/>
          </a:xfrm>
          <a:prstGeom prst="wedgeRectCallout">
            <a:avLst>
              <a:gd name="adj1" fmla="val -64519"/>
              <a:gd name="adj2" fmla="val -44362"/>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Path optimization not accurate enough</a:t>
            </a:r>
          </a:p>
        </p:txBody>
      </p:sp>
      <p:grpSp>
        <p:nvGrpSpPr>
          <p:cNvPr id="162" name="组合 28">
            <a:extLst>
              <a:ext uri="{FF2B5EF4-FFF2-40B4-BE49-F238E27FC236}">
                <a16:creationId xmlns="" xmlns:a16="http://schemas.microsoft.com/office/drawing/2014/main" id="{E3B7A934-7B19-4BB5-8522-904A6817A775}"/>
              </a:ext>
            </a:extLst>
          </p:cNvPr>
          <p:cNvGrpSpPr>
            <a:grpSpLocks noChangeAspect="1"/>
          </p:cNvGrpSpPr>
          <p:nvPr/>
        </p:nvGrpSpPr>
        <p:grpSpPr bwMode="gray">
          <a:xfrm>
            <a:off x="7396045" y="4073522"/>
            <a:ext cx="206620" cy="206620"/>
            <a:chOff x="5076056" y="3356992"/>
            <a:chExt cx="436268" cy="436268"/>
          </a:xfrm>
        </p:grpSpPr>
        <p:sp>
          <p:nvSpPr>
            <p:cNvPr id="163" name="椭圆 27">
              <a:extLst>
                <a:ext uri="{FF2B5EF4-FFF2-40B4-BE49-F238E27FC236}">
                  <a16:creationId xmlns="" xmlns:a16="http://schemas.microsoft.com/office/drawing/2014/main" id="{51C78AF7-9291-4117-BC72-4F0B1E5C5A7B}"/>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禁止符 23">
              <a:extLst>
                <a:ext uri="{FF2B5EF4-FFF2-40B4-BE49-F238E27FC236}">
                  <a16:creationId xmlns="" xmlns:a16="http://schemas.microsoft.com/office/drawing/2014/main" id="{D8A365F6-9A28-467C-8359-3857E0289794}"/>
                </a:ext>
              </a:extLst>
            </p:cNvPr>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9" name="TextBox 168">
            <a:extLst>
              <a:ext uri="{FF2B5EF4-FFF2-40B4-BE49-F238E27FC236}">
                <a16:creationId xmlns="" xmlns:a16="http://schemas.microsoft.com/office/drawing/2014/main" id="{2FD80308-B8A3-4C63-9D27-E6144091E26E}"/>
              </a:ext>
            </a:extLst>
          </p:cNvPr>
          <p:cNvSpPr txBox="1"/>
          <p:nvPr/>
        </p:nvSpPr>
        <p:spPr bwMode="gray">
          <a:xfrm>
            <a:off x="6532726" y="3170948"/>
            <a:ext cx="1236728" cy="749042"/>
          </a:xfrm>
          <a:prstGeom prst="wedgeRectCallout">
            <a:avLst>
              <a:gd name="adj1" fmla="val 25827"/>
              <a:gd name="adj2" fmla="val 6775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Fast network convergence not possible in some scenarios</a:t>
            </a:r>
          </a:p>
        </p:txBody>
      </p:sp>
      <p:sp>
        <p:nvSpPr>
          <p:cNvPr id="170" name="TextBox 169">
            <a:extLst>
              <a:ext uri="{FF2B5EF4-FFF2-40B4-BE49-F238E27FC236}">
                <a16:creationId xmlns="" xmlns:a16="http://schemas.microsoft.com/office/drawing/2014/main" id="{CFCCB585-C093-4E65-BB72-4D14AD578A65}"/>
              </a:ext>
            </a:extLst>
          </p:cNvPr>
          <p:cNvSpPr txBox="1"/>
          <p:nvPr/>
        </p:nvSpPr>
        <p:spPr bwMode="gray">
          <a:xfrm>
            <a:off x="9687152" y="3182082"/>
            <a:ext cx="1091451" cy="569949"/>
          </a:xfrm>
          <a:prstGeom prst="wedgeRectCallout">
            <a:avLst>
              <a:gd name="adj1" fmla="val -34759"/>
              <a:gd name="adj2" fmla="val -7363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Visualized traffic O&amp;M not possible</a:t>
            </a:r>
          </a:p>
        </p:txBody>
      </p:sp>
      <p:sp>
        <p:nvSpPr>
          <p:cNvPr id="172" name="TextBox 171">
            <a:extLst>
              <a:ext uri="{FF2B5EF4-FFF2-40B4-BE49-F238E27FC236}">
                <a16:creationId xmlns="" xmlns:a16="http://schemas.microsoft.com/office/drawing/2014/main" id="{8905E1F6-23ED-475D-A4E0-3699E9F39F5C}"/>
              </a:ext>
            </a:extLst>
          </p:cNvPr>
          <p:cNvSpPr txBox="1"/>
          <p:nvPr/>
        </p:nvSpPr>
        <p:spPr bwMode="gray">
          <a:xfrm>
            <a:off x="5218284" y="4332410"/>
            <a:ext cx="923909" cy="569949"/>
          </a:xfrm>
          <a:prstGeom prst="wedgeRectCallout">
            <a:avLst>
              <a:gd name="adj1" fmla="val 73739"/>
              <a:gd name="adj2" fmla="val -46617"/>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Difficult traffic path deployment</a:t>
            </a:r>
          </a:p>
        </p:txBody>
      </p:sp>
      <p:cxnSp>
        <p:nvCxnSpPr>
          <p:cNvPr id="5" name="Straight Arrow Connector 4">
            <a:extLst>
              <a:ext uri="{FF2B5EF4-FFF2-40B4-BE49-F238E27FC236}">
                <a16:creationId xmlns="" xmlns:a16="http://schemas.microsoft.com/office/drawing/2014/main" id="{F24CD6FA-F75C-4719-AB2F-108A12BBD9FD}"/>
              </a:ext>
            </a:extLst>
          </p:cNvPr>
          <p:cNvCxnSpPr>
            <a:cxnSpLocks/>
          </p:cNvCxnSpPr>
          <p:nvPr/>
        </p:nvCxnSpPr>
        <p:spPr bwMode="gray">
          <a:xfrm>
            <a:off x="8530519" y="5130582"/>
            <a:ext cx="535945" cy="0"/>
          </a:xfrm>
          <a:prstGeom prst="straightConnector1">
            <a:avLst/>
          </a:prstGeom>
          <a:noFill/>
          <a:ln w="28575" cap="flat" cmpd="sng">
            <a:solidFill>
              <a:srgbClr val="E28189"/>
            </a:solidFill>
            <a:headEnd type="none" w="med" len="med"/>
            <a:tailEnd type="triangle" w="med" len="med"/>
          </a:ln>
        </p:spPr>
      </p:cxnSp>
      <p:cxnSp>
        <p:nvCxnSpPr>
          <p:cNvPr id="61" name="Straight Arrow Connector 60">
            <a:extLst>
              <a:ext uri="{FF2B5EF4-FFF2-40B4-BE49-F238E27FC236}">
                <a16:creationId xmlns="" xmlns:a16="http://schemas.microsoft.com/office/drawing/2014/main" id="{14939ECC-6F94-4C4F-B4E1-932B8A52AC38}"/>
              </a:ext>
            </a:extLst>
          </p:cNvPr>
          <p:cNvCxnSpPr>
            <a:cxnSpLocks/>
          </p:cNvCxnSpPr>
          <p:nvPr/>
        </p:nvCxnSpPr>
        <p:spPr bwMode="gray">
          <a:xfrm>
            <a:off x="8534400" y="5371951"/>
            <a:ext cx="532064" cy="0"/>
          </a:xfrm>
          <a:prstGeom prst="straightConnector1">
            <a:avLst/>
          </a:prstGeom>
          <a:noFill/>
          <a:ln w="28575" cap="flat" cmpd="sng">
            <a:solidFill>
              <a:srgbClr val="E28189"/>
            </a:solidFill>
            <a:prstDash val="dash"/>
            <a:headEnd type="none" w="med" len="med"/>
            <a:tailEnd type="triangle" w="med" len="med"/>
          </a:ln>
        </p:spPr>
      </p:cxnSp>
      <p:cxnSp>
        <p:nvCxnSpPr>
          <p:cNvPr id="62" name="Straight Arrow Connector 61">
            <a:extLst>
              <a:ext uri="{FF2B5EF4-FFF2-40B4-BE49-F238E27FC236}">
                <a16:creationId xmlns="" xmlns:a16="http://schemas.microsoft.com/office/drawing/2014/main" id="{7DD53723-13D6-46FD-A6DA-527C79B8D64D}"/>
              </a:ext>
            </a:extLst>
          </p:cNvPr>
          <p:cNvCxnSpPr>
            <a:cxnSpLocks/>
          </p:cNvCxnSpPr>
          <p:nvPr/>
        </p:nvCxnSpPr>
        <p:spPr bwMode="gray">
          <a:xfrm>
            <a:off x="8528681" y="5613320"/>
            <a:ext cx="537783" cy="0"/>
          </a:xfrm>
          <a:prstGeom prst="straightConnector1">
            <a:avLst/>
          </a:prstGeom>
          <a:noFill/>
          <a:ln w="28575" cap="flat" cmpd="sng">
            <a:solidFill>
              <a:srgbClr val="F28944"/>
            </a:solidFill>
            <a:prstDash val="dashDot"/>
            <a:headEnd type="none" w="med" len="med"/>
            <a:tailEnd type="triangle" w="med" len="med"/>
          </a:ln>
        </p:spPr>
      </p:cxnSp>
      <p:cxnSp>
        <p:nvCxnSpPr>
          <p:cNvPr id="63" name="Straight Arrow Connector 62">
            <a:extLst>
              <a:ext uri="{FF2B5EF4-FFF2-40B4-BE49-F238E27FC236}">
                <a16:creationId xmlns="" xmlns:a16="http://schemas.microsoft.com/office/drawing/2014/main" id="{FBC3D8B6-A4CE-4A5D-A5F8-DD1C8603FEE1}"/>
              </a:ext>
            </a:extLst>
          </p:cNvPr>
          <p:cNvCxnSpPr>
            <a:cxnSpLocks/>
          </p:cNvCxnSpPr>
          <p:nvPr/>
        </p:nvCxnSpPr>
        <p:spPr bwMode="gray">
          <a:xfrm>
            <a:off x="8499294" y="5854689"/>
            <a:ext cx="567170" cy="0"/>
          </a:xfrm>
          <a:prstGeom prst="straightConnector1">
            <a:avLst/>
          </a:prstGeom>
          <a:noFill/>
          <a:ln w="28575" cap="flat" cmpd="sng">
            <a:solidFill>
              <a:srgbClr val="81C15F"/>
            </a:solidFill>
            <a:prstDash val="sysDot"/>
            <a:headEnd type="none" w="med" len="med"/>
            <a:tailEnd type="triangle" w="med" len="med"/>
          </a:ln>
        </p:spPr>
      </p:cxnSp>
      <p:sp>
        <p:nvSpPr>
          <p:cNvPr id="64" name="TextBox 63">
            <a:extLst>
              <a:ext uri="{FF2B5EF4-FFF2-40B4-BE49-F238E27FC236}">
                <a16:creationId xmlns="" xmlns:a16="http://schemas.microsoft.com/office/drawing/2014/main" id="{3EE6C536-7B77-465A-A8CB-12256DE2DCDD}"/>
              </a:ext>
            </a:extLst>
          </p:cNvPr>
          <p:cNvSpPr txBox="1"/>
          <p:nvPr/>
        </p:nvSpPr>
        <p:spPr bwMode="gray">
          <a:xfrm>
            <a:off x="9066464" y="4974268"/>
            <a:ext cx="235352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Type 1 service forwarding path</a:t>
            </a:r>
          </a:p>
        </p:txBody>
      </p:sp>
      <p:sp>
        <p:nvSpPr>
          <p:cNvPr id="65" name="TextBox 64">
            <a:extLst>
              <a:ext uri="{FF2B5EF4-FFF2-40B4-BE49-F238E27FC236}">
                <a16:creationId xmlns="" xmlns:a16="http://schemas.microsoft.com/office/drawing/2014/main" id="{B8A0F53C-FB6E-472A-B195-8116A4C513DA}"/>
              </a:ext>
            </a:extLst>
          </p:cNvPr>
          <p:cNvSpPr txBox="1"/>
          <p:nvPr/>
        </p:nvSpPr>
        <p:spPr bwMode="gray">
          <a:xfrm>
            <a:off x="9066464" y="5233451"/>
            <a:ext cx="2650874" cy="276999"/>
          </a:xfrm>
          <a:prstGeom prst="rect">
            <a:avLst/>
          </a:prstGeom>
          <a:noFill/>
        </p:spPr>
        <p:txBody>
          <a:bodyPr wrap="square" rtlCol="0">
            <a:noAutofit/>
          </a:bodyPr>
          <a:lstStyle/>
          <a:p>
            <a:pPr fontAlgn="ctr"/>
            <a:r>
              <a:rPr lang="en-US" sz="1100" dirty="0">
                <a:latin typeface="Huawei Sans" panose="020C0503030203020204" pitchFamily="34" charset="0"/>
                <a:ea typeface="方正兰亭黑简体" panose="02000000000000000000" pitchFamily="2" charset="-122"/>
              </a:rPr>
              <a:t>Backup type 1 service forwarding path</a:t>
            </a:r>
          </a:p>
        </p:txBody>
      </p:sp>
      <p:sp>
        <p:nvSpPr>
          <p:cNvPr id="70" name="TextBox 69">
            <a:extLst>
              <a:ext uri="{FF2B5EF4-FFF2-40B4-BE49-F238E27FC236}">
                <a16:creationId xmlns="" xmlns:a16="http://schemas.microsoft.com/office/drawing/2014/main" id="{52C7CBCF-4B1A-41D7-B794-CEAF1149F3F2}"/>
              </a:ext>
            </a:extLst>
          </p:cNvPr>
          <p:cNvSpPr txBox="1"/>
          <p:nvPr/>
        </p:nvSpPr>
        <p:spPr bwMode="gray">
          <a:xfrm>
            <a:off x="9066464" y="5473104"/>
            <a:ext cx="235352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Type 2 service forwarding path</a:t>
            </a:r>
          </a:p>
        </p:txBody>
      </p:sp>
      <p:sp>
        <p:nvSpPr>
          <p:cNvPr id="71" name="TextBox 70">
            <a:extLst>
              <a:ext uri="{FF2B5EF4-FFF2-40B4-BE49-F238E27FC236}">
                <a16:creationId xmlns="" xmlns:a16="http://schemas.microsoft.com/office/drawing/2014/main" id="{CDA8B153-3623-4192-938F-48D09B467530}"/>
              </a:ext>
            </a:extLst>
          </p:cNvPr>
          <p:cNvSpPr txBox="1"/>
          <p:nvPr/>
        </p:nvSpPr>
        <p:spPr bwMode="gray">
          <a:xfrm>
            <a:off x="9066464" y="5716191"/>
            <a:ext cx="235352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Type 3 service forwarding path</a:t>
            </a:r>
          </a:p>
        </p:txBody>
      </p:sp>
    </p:spTree>
    <p:extLst>
      <p:ext uri="{BB962C8B-B14F-4D97-AF65-F5344CB8AC3E}">
        <p14:creationId xmlns:p14="http://schemas.microsoft.com/office/powerpoint/2010/main" val="143843369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Application Scenarios of Network Performance Monitoring</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lnSpc>
                <a:spcPct val="100000"/>
              </a:lnSpc>
            </a:pPr>
            <a:r>
              <a:rPr lang="en-US" sz="1800" dirty="0">
                <a:latin typeface="Huawei Sans" panose="020C0503030203020204" pitchFamily="34" charset="0"/>
              </a:rPr>
              <a:t>In Huawei's </a:t>
            </a:r>
            <a:r>
              <a:rPr lang="en-US" sz="1800" dirty="0" err="1">
                <a:latin typeface="Huawei Sans" panose="020C0503030203020204" pitchFamily="34" charset="0"/>
              </a:rPr>
              <a:t>CloudWAN</a:t>
            </a:r>
            <a:r>
              <a:rPr lang="en-US" sz="1800" dirty="0">
                <a:latin typeface="Huawei Sans" panose="020C0503030203020204" pitchFamily="34" charset="0"/>
              </a:rPr>
              <a:t> solution, SNMP is used to collect common device performance information, telemetry is used to collect information that needs to be measured within seconds, and TWAMP is used to collect link quality-related performance data (including packet loss, delay, and jitter).</a:t>
            </a:r>
          </a:p>
        </p:txBody>
      </p:sp>
      <p:sp>
        <p:nvSpPr>
          <p:cNvPr id="8" name="Rectangle: Rounded Corners 7">
            <a:extLst>
              <a:ext uri="{FF2B5EF4-FFF2-40B4-BE49-F238E27FC236}">
                <a16:creationId xmlns="" xmlns:a16="http://schemas.microsoft.com/office/drawing/2014/main" id="{64F11C77-30D9-4D40-B703-418F921F50CD}"/>
              </a:ext>
            </a:extLst>
          </p:cNvPr>
          <p:cNvSpPr/>
          <p:nvPr/>
        </p:nvSpPr>
        <p:spPr bwMode="gray">
          <a:xfrm>
            <a:off x="4224781" y="4125579"/>
            <a:ext cx="3738911" cy="1963404"/>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9" name="图片 48">
            <a:extLst>
              <a:ext uri="{FF2B5EF4-FFF2-40B4-BE49-F238E27FC236}">
                <a16:creationId xmlns="" xmlns:a16="http://schemas.microsoft.com/office/drawing/2014/main" id="{53E53029-3C47-47D1-9082-85120B8B2C23}"/>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60296" y="4466512"/>
            <a:ext cx="378863" cy="310667"/>
          </a:xfrm>
          <a:prstGeom prst="rect">
            <a:avLst/>
          </a:prstGeom>
        </p:spPr>
      </p:pic>
      <p:pic>
        <p:nvPicPr>
          <p:cNvPr id="10" name="图片 48">
            <a:extLst>
              <a:ext uri="{FF2B5EF4-FFF2-40B4-BE49-F238E27FC236}">
                <a16:creationId xmlns="" xmlns:a16="http://schemas.microsoft.com/office/drawing/2014/main" id="{7CA934FF-798A-40A9-8F1C-029C31CDAA1F}"/>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60296" y="5332345"/>
            <a:ext cx="378863" cy="310667"/>
          </a:xfrm>
          <a:prstGeom prst="rect">
            <a:avLst/>
          </a:prstGeom>
        </p:spPr>
      </p:pic>
      <p:pic>
        <p:nvPicPr>
          <p:cNvPr id="11" name="图片 48">
            <a:extLst>
              <a:ext uri="{FF2B5EF4-FFF2-40B4-BE49-F238E27FC236}">
                <a16:creationId xmlns="" xmlns:a16="http://schemas.microsoft.com/office/drawing/2014/main" id="{FC672B40-6CDF-42FC-9997-25A24E20B1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06516" y="4466512"/>
            <a:ext cx="378863" cy="310667"/>
          </a:xfrm>
          <a:prstGeom prst="rect">
            <a:avLst/>
          </a:prstGeom>
        </p:spPr>
      </p:pic>
      <p:pic>
        <p:nvPicPr>
          <p:cNvPr id="12" name="图片 48">
            <a:extLst>
              <a:ext uri="{FF2B5EF4-FFF2-40B4-BE49-F238E27FC236}">
                <a16:creationId xmlns="" xmlns:a16="http://schemas.microsoft.com/office/drawing/2014/main" id="{76FF98B5-0E6E-47E0-9374-35AA6C2B8A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06516" y="5332345"/>
            <a:ext cx="378863" cy="310667"/>
          </a:xfrm>
          <a:prstGeom prst="rect">
            <a:avLst/>
          </a:prstGeom>
        </p:spPr>
      </p:pic>
      <p:pic>
        <p:nvPicPr>
          <p:cNvPr id="13" name="图片 48">
            <a:extLst>
              <a:ext uri="{FF2B5EF4-FFF2-40B4-BE49-F238E27FC236}">
                <a16:creationId xmlns="" xmlns:a16="http://schemas.microsoft.com/office/drawing/2014/main" id="{9F6D41A0-0ED5-4911-8E2D-3E13473441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90518" y="4466512"/>
            <a:ext cx="378863" cy="310667"/>
          </a:xfrm>
          <a:prstGeom prst="rect">
            <a:avLst/>
          </a:prstGeom>
        </p:spPr>
      </p:pic>
      <p:pic>
        <p:nvPicPr>
          <p:cNvPr id="14" name="图片 48">
            <a:extLst>
              <a:ext uri="{FF2B5EF4-FFF2-40B4-BE49-F238E27FC236}">
                <a16:creationId xmlns="" xmlns:a16="http://schemas.microsoft.com/office/drawing/2014/main" id="{E5C527B6-1B83-489D-AF76-FA2058734B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90518" y="5332345"/>
            <a:ext cx="378863" cy="310667"/>
          </a:xfrm>
          <a:prstGeom prst="rect">
            <a:avLst/>
          </a:prstGeom>
        </p:spPr>
      </p:pic>
      <p:pic>
        <p:nvPicPr>
          <p:cNvPr id="15" name="图片 48">
            <a:extLst>
              <a:ext uri="{FF2B5EF4-FFF2-40B4-BE49-F238E27FC236}">
                <a16:creationId xmlns="" xmlns:a16="http://schemas.microsoft.com/office/drawing/2014/main" id="{DF24347F-9647-461C-9838-92D9B823C1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66308" y="4463578"/>
            <a:ext cx="378863" cy="310667"/>
          </a:xfrm>
          <a:prstGeom prst="rect">
            <a:avLst/>
          </a:prstGeom>
        </p:spPr>
      </p:pic>
      <p:pic>
        <p:nvPicPr>
          <p:cNvPr id="16" name="图片 48">
            <a:extLst>
              <a:ext uri="{FF2B5EF4-FFF2-40B4-BE49-F238E27FC236}">
                <a16:creationId xmlns="" xmlns:a16="http://schemas.microsoft.com/office/drawing/2014/main" id="{DBB20826-CFA5-4362-B9BF-4B71CED457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77777" y="5329411"/>
            <a:ext cx="378863" cy="310667"/>
          </a:xfrm>
          <a:prstGeom prst="rect">
            <a:avLst/>
          </a:prstGeom>
        </p:spPr>
      </p:pic>
      <p:pic>
        <p:nvPicPr>
          <p:cNvPr id="17" name="图片 48">
            <a:extLst>
              <a:ext uri="{FF2B5EF4-FFF2-40B4-BE49-F238E27FC236}">
                <a16:creationId xmlns="" xmlns:a16="http://schemas.microsoft.com/office/drawing/2014/main" id="{4BAE879C-69CF-469A-A378-EE01C60BE2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58103" y="5328989"/>
            <a:ext cx="378863" cy="310667"/>
          </a:xfrm>
          <a:prstGeom prst="rect">
            <a:avLst/>
          </a:prstGeom>
        </p:spPr>
      </p:pic>
      <p:pic>
        <p:nvPicPr>
          <p:cNvPr id="18" name="图片 48">
            <a:extLst>
              <a:ext uri="{FF2B5EF4-FFF2-40B4-BE49-F238E27FC236}">
                <a16:creationId xmlns="" xmlns:a16="http://schemas.microsoft.com/office/drawing/2014/main" id="{91950ABB-C69C-472A-BBEF-832D5712809C}"/>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42555" y="4466512"/>
            <a:ext cx="378863" cy="310667"/>
          </a:xfrm>
          <a:prstGeom prst="rect">
            <a:avLst/>
          </a:prstGeom>
        </p:spPr>
      </p:pic>
      <p:pic>
        <p:nvPicPr>
          <p:cNvPr id="19" name="图片 48">
            <a:extLst>
              <a:ext uri="{FF2B5EF4-FFF2-40B4-BE49-F238E27FC236}">
                <a16:creationId xmlns="" xmlns:a16="http://schemas.microsoft.com/office/drawing/2014/main" id="{E3D45111-81E6-4EE9-80B7-4D3EC71F16B8}"/>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42555" y="5332345"/>
            <a:ext cx="378863" cy="310667"/>
          </a:xfrm>
          <a:prstGeom prst="rect">
            <a:avLst/>
          </a:prstGeom>
        </p:spPr>
      </p:pic>
      <p:cxnSp>
        <p:nvCxnSpPr>
          <p:cNvPr id="20" name="Straight Connector 19">
            <a:extLst>
              <a:ext uri="{FF2B5EF4-FFF2-40B4-BE49-F238E27FC236}">
                <a16:creationId xmlns="" xmlns:a16="http://schemas.microsoft.com/office/drawing/2014/main" id="{6561432C-C791-4094-845A-0282343271E6}"/>
              </a:ext>
            </a:extLst>
          </p:cNvPr>
          <p:cNvCxnSpPr>
            <a:cxnSpLocks/>
            <a:stCxn id="9" idx="3"/>
            <a:endCxn id="11" idx="1"/>
          </p:cNvCxnSpPr>
          <p:nvPr/>
        </p:nvCxnSpPr>
        <p:spPr bwMode="gray">
          <a:xfrm>
            <a:off x="3839159" y="4621846"/>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CFBED6CB-A77D-4AE1-B9BC-8E5330DDF0B3}"/>
              </a:ext>
            </a:extLst>
          </p:cNvPr>
          <p:cNvCxnSpPr>
            <a:cxnSpLocks/>
            <a:stCxn id="10" idx="3"/>
            <a:endCxn id="12" idx="1"/>
          </p:cNvCxnSpPr>
          <p:nvPr/>
        </p:nvCxnSpPr>
        <p:spPr bwMode="gray">
          <a:xfrm>
            <a:off x="3839159" y="5487679"/>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DC7DB019-51FB-4F27-9311-3EDDF450A46F}"/>
              </a:ext>
            </a:extLst>
          </p:cNvPr>
          <p:cNvCxnSpPr>
            <a:cxnSpLocks/>
            <a:stCxn id="12" idx="0"/>
            <a:endCxn id="11" idx="2"/>
          </p:cNvCxnSpPr>
          <p:nvPr/>
        </p:nvCxnSpPr>
        <p:spPr bwMode="gray">
          <a:xfrm flipV="1">
            <a:off x="4595948" y="4777179"/>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BB72CFAD-4E6A-4E52-852D-09A9D5420A26}"/>
              </a:ext>
            </a:extLst>
          </p:cNvPr>
          <p:cNvCxnSpPr>
            <a:cxnSpLocks/>
            <a:stCxn id="15" idx="1"/>
            <a:endCxn id="11" idx="3"/>
          </p:cNvCxnSpPr>
          <p:nvPr/>
        </p:nvCxnSpPr>
        <p:spPr bwMode="gray">
          <a:xfrm flipH="1">
            <a:off x="4785379" y="4618912"/>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134F4B3E-644A-4287-ABAA-6F16E36CE7E6}"/>
              </a:ext>
            </a:extLst>
          </p:cNvPr>
          <p:cNvCxnSpPr>
            <a:cxnSpLocks/>
            <a:stCxn id="16" idx="1"/>
            <a:endCxn id="12" idx="3"/>
          </p:cNvCxnSpPr>
          <p:nvPr/>
        </p:nvCxnSpPr>
        <p:spPr bwMode="gray">
          <a:xfrm flipH="1">
            <a:off x="4785379" y="5484745"/>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F4B5DB16-80AB-4CAF-9664-0B733DD792F9}"/>
              </a:ext>
            </a:extLst>
          </p:cNvPr>
          <p:cNvCxnSpPr>
            <a:cxnSpLocks/>
            <a:stCxn id="15" idx="1"/>
            <a:endCxn id="16" idx="0"/>
          </p:cNvCxnSpPr>
          <p:nvPr/>
        </p:nvCxnSpPr>
        <p:spPr bwMode="gray">
          <a:xfrm flipH="1">
            <a:off x="5567209" y="4618912"/>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64D45CAE-B57E-4078-AF4F-EC4647046355}"/>
              </a:ext>
            </a:extLst>
          </p:cNvPr>
          <p:cNvCxnSpPr>
            <a:cxnSpLocks/>
            <a:stCxn id="17" idx="1"/>
            <a:endCxn id="16" idx="3"/>
          </p:cNvCxnSpPr>
          <p:nvPr/>
        </p:nvCxnSpPr>
        <p:spPr bwMode="gray">
          <a:xfrm flipH="1">
            <a:off x="5756640" y="5484323"/>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BC1DD33A-14E0-4F56-8172-B3338A2B3969}"/>
              </a:ext>
            </a:extLst>
          </p:cNvPr>
          <p:cNvCxnSpPr>
            <a:cxnSpLocks/>
            <a:stCxn id="17" idx="0"/>
            <a:endCxn id="15" idx="3"/>
          </p:cNvCxnSpPr>
          <p:nvPr/>
        </p:nvCxnSpPr>
        <p:spPr bwMode="gray">
          <a:xfrm flipH="1" flipV="1">
            <a:off x="6345171" y="4618912"/>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5E55D18A-6886-482E-942A-4E283A30193C}"/>
              </a:ext>
            </a:extLst>
          </p:cNvPr>
          <p:cNvCxnSpPr>
            <a:cxnSpLocks/>
            <a:stCxn id="13" idx="1"/>
            <a:endCxn id="15" idx="3"/>
          </p:cNvCxnSpPr>
          <p:nvPr/>
        </p:nvCxnSpPr>
        <p:spPr bwMode="gray">
          <a:xfrm flipH="1" flipV="1">
            <a:off x="6345171" y="4618912"/>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7EE11036-1A07-4240-853A-56021F2FB5D7}"/>
              </a:ext>
            </a:extLst>
          </p:cNvPr>
          <p:cNvCxnSpPr>
            <a:cxnSpLocks/>
            <a:stCxn id="14" idx="1"/>
            <a:endCxn id="17" idx="3"/>
          </p:cNvCxnSpPr>
          <p:nvPr/>
        </p:nvCxnSpPr>
        <p:spPr bwMode="gray">
          <a:xfrm flipH="1" flipV="1">
            <a:off x="6936966" y="5484323"/>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40A7238B-08A1-49E1-9CA8-77C9B879273C}"/>
              </a:ext>
            </a:extLst>
          </p:cNvPr>
          <p:cNvCxnSpPr>
            <a:cxnSpLocks/>
            <a:stCxn id="13" idx="2"/>
            <a:endCxn id="14" idx="0"/>
          </p:cNvCxnSpPr>
          <p:nvPr/>
        </p:nvCxnSpPr>
        <p:spPr bwMode="gray">
          <a:xfrm>
            <a:off x="7579950" y="4777179"/>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DB283C82-D8E4-4683-811D-1602C44F3327}"/>
              </a:ext>
            </a:extLst>
          </p:cNvPr>
          <p:cNvCxnSpPr>
            <a:cxnSpLocks/>
            <a:stCxn id="13" idx="3"/>
            <a:endCxn id="18" idx="1"/>
          </p:cNvCxnSpPr>
          <p:nvPr/>
        </p:nvCxnSpPr>
        <p:spPr bwMode="gray">
          <a:xfrm>
            <a:off x="7769381" y="4621846"/>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294F30EC-C26D-4769-AD56-A8EE9F69FE43}"/>
              </a:ext>
            </a:extLst>
          </p:cNvPr>
          <p:cNvCxnSpPr>
            <a:cxnSpLocks/>
            <a:stCxn id="14" idx="3"/>
            <a:endCxn id="19" idx="1"/>
          </p:cNvCxnSpPr>
          <p:nvPr/>
        </p:nvCxnSpPr>
        <p:spPr bwMode="gray">
          <a:xfrm>
            <a:off x="7769381" y="5487679"/>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 xmlns:a16="http://schemas.microsoft.com/office/drawing/2014/main" id="{057CC566-C090-4393-8352-B6B694F1CB6E}"/>
              </a:ext>
            </a:extLst>
          </p:cNvPr>
          <p:cNvSpPr/>
          <p:nvPr/>
        </p:nvSpPr>
        <p:spPr bwMode="gray">
          <a:xfrm>
            <a:off x="2763866" y="4393677"/>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34" name="图片 51" descr="交换机.png">
            <a:extLst>
              <a:ext uri="{FF2B5EF4-FFF2-40B4-BE49-F238E27FC236}">
                <a16:creationId xmlns="" xmlns:a16="http://schemas.microsoft.com/office/drawing/2014/main" id="{B75BF65A-97D2-4507-B32F-F9270AA972AA}"/>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16131" y="4466512"/>
            <a:ext cx="379705" cy="310667"/>
          </a:xfrm>
          <a:prstGeom prst="rect">
            <a:avLst/>
          </a:prstGeom>
        </p:spPr>
      </p:pic>
      <p:pic>
        <p:nvPicPr>
          <p:cNvPr id="35" name="图片 51" descr="交换机.png">
            <a:extLst>
              <a:ext uri="{FF2B5EF4-FFF2-40B4-BE49-F238E27FC236}">
                <a16:creationId xmlns="" xmlns:a16="http://schemas.microsoft.com/office/drawing/2014/main" id="{7FB362E2-92C7-4D28-83D0-201BCF4EDFAB}"/>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16131" y="4893154"/>
            <a:ext cx="379705" cy="310667"/>
          </a:xfrm>
          <a:prstGeom prst="rect">
            <a:avLst/>
          </a:prstGeom>
        </p:spPr>
      </p:pic>
      <p:pic>
        <p:nvPicPr>
          <p:cNvPr id="36" name="图片 51" descr="交换机.png">
            <a:extLst>
              <a:ext uri="{FF2B5EF4-FFF2-40B4-BE49-F238E27FC236}">
                <a16:creationId xmlns="" xmlns:a16="http://schemas.microsoft.com/office/drawing/2014/main" id="{A16A3F0E-F901-4F8D-9FD4-CDDCD5F3EAC2}"/>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13252" y="5318121"/>
            <a:ext cx="379705" cy="310667"/>
          </a:xfrm>
          <a:prstGeom prst="rect">
            <a:avLst/>
          </a:prstGeom>
        </p:spPr>
      </p:pic>
      <p:sp>
        <p:nvSpPr>
          <p:cNvPr id="37" name="Rectangle 36">
            <a:extLst>
              <a:ext uri="{FF2B5EF4-FFF2-40B4-BE49-F238E27FC236}">
                <a16:creationId xmlns="" xmlns:a16="http://schemas.microsoft.com/office/drawing/2014/main" id="{D542507A-E442-48B6-88A4-D4B2A8D2F835}"/>
              </a:ext>
            </a:extLst>
          </p:cNvPr>
          <p:cNvSpPr/>
          <p:nvPr/>
        </p:nvSpPr>
        <p:spPr bwMode="gray">
          <a:xfrm>
            <a:off x="8146487" y="4393677"/>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38" name="图片 67">
            <a:extLst>
              <a:ext uri="{FF2B5EF4-FFF2-40B4-BE49-F238E27FC236}">
                <a16:creationId xmlns="" xmlns:a16="http://schemas.microsoft.com/office/drawing/2014/main" id="{3D59C7DB-1049-4F42-825A-869C952AF7C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03778" y="4469312"/>
            <a:ext cx="375447" cy="307867"/>
          </a:xfrm>
          <a:prstGeom prst="rect">
            <a:avLst/>
          </a:prstGeom>
        </p:spPr>
      </p:pic>
      <p:pic>
        <p:nvPicPr>
          <p:cNvPr id="39" name="图片 67">
            <a:extLst>
              <a:ext uri="{FF2B5EF4-FFF2-40B4-BE49-F238E27FC236}">
                <a16:creationId xmlns="" xmlns:a16="http://schemas.microsoft.com/office/drawing/2014/main" id="{93286E69-90DC-4593-BBF7-19156943158C}"/>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03778" y="4901930"/>
            <a:ext cx="375447" cy="307867"/>
          </a:xfrm>
          <a:prstGeom prst="rect">
            <a:avLst/>
          </a:prstGeom>
        </p:spPr>
      </p:pic>
      <p:pic>
        <p:nvPicPr>
          <p:cNvPr id="40" name="图片 67">
            <a:extLst>
              <a:ext uri="{FF2B5EF4-FFF2-40B4-BE49-F238E27FC236}">
                <a16:creationId xmlns="" xmlns:a16="http://schemas.microsoft.com/office/drawing/2014/main" id="{0C5A0F8A-3D96-4A36-B560-D437D70259F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03777" y="5325828"/>
            <a:ext cx="375447" cy="307867"/>
          </a:xfrm>
          <a:prstGeom prst="rect">
            <a:avLst/>
          </a:prstGeom>
        </p:spPr>
      </p:pic>
      <p:sp>
        <p:nvSpPr>
          <p:cNvPr id="41" name="TextBox 271">
            <a:extLst>
              <a:ext uri="{FF2B5EF4-FFF2-40B4-BE49-F238E27FC236}">
                <a16:creationId xmlns="" xmlns:a16="http://schemas.microsoft.com/office/drawing/2014/main" id="{09B62ED3-EFF4-45A9-B60C-5720095D662F}"/>
              </a:ext>
            </a:extLst>
          </p:cNvPr>
          <p:cNvSpPr txBox="1"/>
          <p:nvPr/>
        </p:nvSpPr>
        <p:spPr bwMode="gray">
          <a:xfrm>
            <a:off x="4417052" y="422259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2" name="TextBox 271">
            <a:extLst>
              <a:ext uri="{FF2B5EF4-FFF2-40B4-BE49-F238E27FC236}">
                <a16:creationId xmlns="" xmlns:a16="http://schemas.microsoft.com/office/drawing/2014/main" id="{D2FBECD0-E629-49AF-8C00-D3D9FA49B3B3}"/>
              </a:ext>
            </a:extLst>
          </p:cNvPr>
          <p:cNvSpPr txBox="1"/>
          <p:nvPr/>
        </p:nvSpPr>
        <p:spPr bwMode="gray">
          <a:xfrm>
            <a:off x="4399880" y="561881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3" name="TextBox 271">
            <a:extLst>
              <a:ext uri="{FF2B5EF4-FFF2-40B4-BE49-F238E27FC236}">
                <a16:creationId xmlns="" xmlns:a16="http://schemas.microsoft.com/office/drawing/2014/main" id="{0535B954-6223-499F-8D61-6941AE43E55C}"/>
              </a:ext>
            </a:extLst>
          </p:cNvPr>
          <p:cNvSpPr txBox="1"/>
          <p:nvPr/>
        </p:nvSpPr>
        <p:spPr bwMode="gray">
          <a:xfrm>
            <a:off x="7388094" y="424011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4" name="TextBox 271">
            <a:extLst>
              <a:ext uri="{FF2B5EF4-FFF2-40B4-BE49-F238E27FC236}">
                <a16:creationId xmlns="" xmlns:a16="http://schemas.microsoft.com/office/drawing/2014/main" id="{50225A37-5188-498F-B6CF-D8F6FA5A7E20}"/>
              </a:ext>
            </a:extLst>
          </p:cNvPr>
          <p:cNvSpPr txBox="1"/>
          <p:nvPr/>
        </p:nvSpPr>
        <p:spPr bwMode="gray">
          <a:xfrm>
            <a:off x="7389693" y="562878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5" name="TextBox 271">
            <a:extLst>
              <a:ext uri="{FF2B5EF4-FFF2-40B4-BE49-F238E27FC236}">
                <a16:creationId xmlns="" xmlns:a16="http://schemas.microsoft.com/office/drawing/2014/main" id="{BC12E642-0FB5-4659-B6C7-DA4182D34454}"/>
              </a:ext>
            </a:extLst>
          </p:cNvPr>
          <p:cNvSpPr txBox="1"/>
          <p:nvPr/>
        </p:nvSpPr>
        <p:spPr bwMode="gray">
          <a:xfrm>
            <a:off x="6025343" y="422259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6" name="TextBox 271">
            <a:extLst>
              <a:ext uri="{FF2B5EF4-FFF2-40B4-BE49-F238E27FC236}">
                <a16:creationId xmlns="" xmlns:a16="http://schemas.microsoft.com/office/drawing/2014/main" id="{897CA4B7-E91C-4CFF-B5B4-245EEA7937AB}"/>
              </a:ext>
            </a:extLst>
          </p:cNvPr>
          <p:cNvSpPr txBox="1"/>
          <p:nvPr/>
        </p:nvSpPr>
        <p:spPr bwMode="gray">
          <a:xfrm>
            <a:off x="5427618" y="5606509"/>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7" name="TextBox 271">
            <a:extLst>
              <a:ext uri="{FF2B5EF4-FFF2-40B4-BE49-F238E27FC236}">
                <a16:creationId xmlns="" xmlns:a16="http://schemas.microsoft.com/office/drawing/2014/main" id="{403002DD-50AA-4674-9AE8-12B0E5F560BD}"/>
              </a:ext>
            </a:extLst>
          </p:cNvPr>
          <p:cNvSpPr txBox="1"/>
          <p:nvPr/>
        </p:nvSpPr>
        <p:spPr bwMode="gray">
          <a:xfrm>
            <a:off x="6609280" y="5628544"/>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8" name="TextBox 271">
            <a:extLst>
              <a:ext uri="{FF2B5EF4-FFF2-40B4-BE49-F238E27FC236}">
                <a16:creationId xmlns="" xmlns:a16="http://schemas.microsoft.com/office/drawing/2014/main" id="{16DD97E8-2E1D-4EAE-9E1A-24BC7238D186}"/>
              </a:ext>
            </a:extLst>
          </p:cNvPr>
          <p:cNvSpPr txBox="1"/>
          <p:nvPr/>
        </p:nvSpPr>
        <p:spPr bwMode="gray">
          <a:xfrm>
            <a:off x="4358303" y="3824389"/>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pic>
        <p:nvPicPr>
          <p:cNvPr id="49" name="图片 48">
            <a:extLst>
              <a:ext uri="{FF2B5EF4-FFF2-40B4-BE49-F238E27FC236}">
                <a16:creationId xmlns="" xmlns:a16="http://schemas.microsoft.com/office/drawing/2014/main" id="{CE7F8A20-63AC-4C5B-8026-2AF000B372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61283" y="4972694"/>
            <a:ext cx="378863" cy="310667"/>
          </a:xfrm>
          <a:prstGeom prst="rect">
            <a:avLst/>
          </a:prstGeom>
        </p:spPr>
      </p:pic>
      <p:sp>
        <p:nvSpPr>
          <p:cNvPr id="50" name="TextBox 271">
            <a:extLst>
              <a:ext uri="{FF2B5EF4-FFF2-40B4-BE49-F238E27FC236}">
                <a16:creationId xmlns="" xmlns:a16="http://schemas.microsoft.com/office/drawing/2014/main" id="{6B301EEA-D356-41F9-84CC-10344EC18DD1}"/>
              </a:ext>
            </a:extLst>
          </p:cNvPr>
          <p:cNvSpPr txBox="1"/>
          <p:nvPr/>
        </p:nvSpPr>
        <p:spPr bwMode="gray">
          <a:xfrm>
            <a:off x="5967538" y="5234459"/>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51" name="Straight Connector 50">
            <a:extLst>
              <a:ext uri="{FF2B5EF4-FFF2-40B4-BE49-F238E27FC236}">
                <a16:creationId xmlns="" xmlns:a16="http://schemas.microsoft.com/office/drawing/2014/main" id="{DB0BACD3-2927-478D-BECE-722175FE1FCF}"/>
              </a:ext>
            </a:extLst>
          </p:cNvPr>
          <p:cNvCxnSpPr>
            <a:cxnSpLocks/>
            <a:stCxn id="15" idx="2"/>
            <a:endCxn id="49" idx="0"/>
          </p:cNvCxnSpPr>
          <p:nvPr/>
        </p:nvCxnSpPr>
        <p:spPr bwMode="gray">
          <a:xfrm flipH="1">
            <a:off x="6150715" y="4774245"/>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6" name="图片 24">
            <a:extLst>
              <a:ext uri="{FF2B5EF4-FFF2-40B4-BE49-F238E27FC236}">
                <a16:creationId xmlns="" xmlns:a16="http://schemas.microsoft.com/office/drawing/2014/main" id="{7A51F4DC-9E57-4C6C-918A-2E6F3E2BBD5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118268" y="2463720"/>
            <a:ext cx="1977229" cy="364654"/>
          </a:xfrm>
          <a:prstGeom prst="rect">
            <a:avLst/>
          </a:prstGeom>
        </p:spPr>
      </p:pic>
      <p:sp>
        <p:nvSpPr>
          <p:cNvPr id="57" name="圆角矩形 75">
            <a:extLst>
              <a:ext uri="{FF2B5EF4-FFF2-40B4-BE49-F238E27FC236}">
                <a16:creationId xmlns="" xmlns:a16="http://schemas.microsoft.com/office/drawing/2014/main" id="{0A0F2022-2D57-4419-A503-A3B333B28103}"/>
              </a:ext>
            </a:extLst>
          </p:cNvPr>
          <p:cNvSpPr/>
          <p:nvPr/>
        </p:nvSpPr>
        <p:spPr bwMode="gray">
          <a:xfrm>
            <a:off x="5036278" y="2437374"/>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9" name="Straight Connector 58">
            <a:extLst>
              <a:ext uri="{FF2B5EF4-FFF2-40B4-BE49-F238E27FC236}">
                <a16:creationId xmlns="" xmlns:a16="http://schemas.microsoft.com/office/drawing/2014/main" id="{0690994B-C188-4D94-B260-807AC7E22D4A}"/>
              </a:ext>
            </a:extLst>
          </p:cNvPr>
          <p:cNvCxnSpPr>
            <a:cxnSpLocks/>
            <a:stCxn id="8" idx="0"/>
            <a:endCxn id="57" idx="2"/>
          </p:cNvCxnSpPr>
          <p:nvPr/>
        </p:nvCxnSpPr>
        <p:spPr bwMode="gray">
          <a:xfrm flipV="1">
            <a:off x="6094237" y="2840654"/>
            <a:ext cx="0" cy="128492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 xmlns:a16="http://schemas.microsoft.com/office/drawing/2014/main" id="{C5B796BB-FC16-42C3-9511-B44C908A2DAE}"/>
              </a:ext>
            </a:extLst>
          </p:cNvPr>
          <p:cNvCxnSpPr/>
          <p:nvPr/>
        </p:nvCxnSpPr>
        <p:spPr bwMode="gray">
          <a:xfrm flipV="1">
            <a:off x="5895975" y="2967037"/>
            <a:ext cx="0" cy="1000125"/>
          </a:xfrm>
          <a:prstGeom prst="straightConnector1">
            <a:avLst/>
          </a:prstGeom>
          <a:ln w="28575">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71" name="TextBox 271">
            <a:extLst>
              <a:ext uri="{FF2B5EF4-FFF2-40B4-BE49-F238E27FC236}">
                <a16:creationId xmlns="" xmlns:a16="http://schemas.microsoft.com/office/drawing/2014/main" id="{2A22E2EE-864C-4B32-BB05-FAB305226775}"/>
              </a:ext>
            </a:extLst>
          </p:cNvPr>
          <p:cNvSpPr txBox="1"/>
          <p:nvPr/>
        </p:nvSpPr>
        <p:spPr bwMode="gray">
          <a:xfrm>
            <a:off x="5260073" y="3328372"/>
            <a:ext cx="61427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SNMP</a:t>
            </a:r>
          </a:p>
        </p:txBody>
      </p:sp>
      <p:cxnSp>
        <p:nvCxnSpPr>
          <p:cNvPr id="72" name="Straight Arrow Connector 71">
            <a:extLst>
              <a:ext uri="{FF2B5EF4-FFF2-40B4-BE49-F238E27FC236}">
                <a16:creationId xmlns="" xmlns:a16="http://schemas.microsoft.com/office/drawing/2014/main" id="{7C032C50-9930-4142-842F-C2D62F937C14}"/>
              </a:ext>
            </a:extLst>
          </p:cNvPr>
          <p:cNvCxnSpPr/>
          <p:nvPr/>
        </p:nvCxnSpPr>
        <p:spPr bwMode="gray">
          <a:xfrm flipV="1">
            <a:off x="6296026" y="2967037"/>
            <a:ext cx="0" cy="1000125"/>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271">
            <a:extLst>
              <a:ext uri="{FF2B5EF4-FFF2-40B4-BE49-F238E27FC236}">
                <a16:creationId xmlns="" xmlns:a16="http://schemas.microsoft.com/office/drawing/2014/main" id="{2CFA8360-DCA9-4517-BC25-75DB8EABC5B9}"/>
              </a:ext>
            </a:extLst>
          </p:cNvPr>
          <p:cNvSpPr txBox="1"/>
          <p:nvPr/>
        </p:nvSpPr>
        <p:spPr bwMode="gray">
          <a:xfrm>
            <a:off x="6298175" y="3321707"/>
            <a:ext cx="88678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74" name="Rectangular Callout 26">
            <a:extLst>
              <a:ext uri="{FF2B5EF4-FFF2-40B4-BE49-F238E27FC236}">
                <a16:creationId xmlns="" xmlns:a16="http://schemas.microsoft.com/office/drawing/2014/main" id="{D8CEDA13-8613-4502-9706-08D68B583CA2}"/>
              </a:ext>
            </a:extLst>
          </p:cNvPr>
          <p:cNvSpPr/>
          <p:nvPr/>
        </p:nvSpPr>
        <p:spPr bwMode="gray">
          <a:xfrm>
            <a:off x="7359661" y="2967037"/>
            <a:ext cx="2064783" cy="881321"/>
          </a:xfrm>
          <a:prstGeom prst="wedgeRectCallout">
            <a:avLst>
              <a:gd name="adj1" fmla="val -61579"/>
              <a:gd name="adj2" fmla="val 75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to measure network performance (including SR Policy performance) within seconds</a:t>
            </a:r>
          </a:p>
        </p:txBody>
      </p:sp>
      <p:sp>
        <p:nvSpPr>
          <p:cNvPr id="75" name="Rectangular Callout 26">
            <a:extLst>
              <a:ext uri="{FF2B5EF4-FFF2-40B4-BE49-F238E27FC236}">
                <a16:creationId xmlns="" xmlns:a16="http://schemas.microsoft.com/office/drawing/2014/main" id="{912D9709-AC2C-41A9-859F-C0E68F8F17AD}"/>
              </a:ext>
            </a:extLst>
          </p:cNvPr>
          <p:cNvSpPr/>
          <p:nvPr/>
        </p:nvSpPr>
        <p:spPr bwMode="gray">
          <a:xfrm>
            <a:off x="3649727" y="2968979"/>
            <a:ext cx="1551460" cy="625650"/>
          </a:xfrm>
          <a:prstGeom prst="wedgeRectCallout">
            <a:avLst>
              <a:gd name="adj1" fmla="val 57030"/>
              <a:gd name="adj2" fmla="val 247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to detect common device performance</a:t>
            </a:r>
          </a:p>
        </p:txBody>
      </p:sp>
      <p:cxnSp>
        <p:nvCxnSpPr>
          <p:cNvPr id="76" name="Straight Arrow Connector 75">
            <a:extLst>
              <a:ext uri="{FF2B5EF4-FFF2-40B4-BE49-F238E27FC236}">
                <a16:creationId xmlns="" xmlns:a16="http://schemas.microsoft.com/office/drawing/2014/main" id="{F86E66BE-6991-4F62-9184-0A71FF387910}"/>
              </a:ext>
            </a:extLst>
          </p:cNvPr>
          <p:cNvCxnSpPr>
            <a:cxnSpLocks/>
          </p:cNvCxnSpPr>
          <p:nvPr/>
        </p:nvCxnSpPr>
        <p:spPr bwMode="gray">
          <a:xfrm flipV="1">
            <a:off x="4895851" y="4539702"/>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 xmlns:a16="http://schemas.microsoft.com/office/drawing/2014/main" id="{09D3C56D-86C3-4558-B1BB-44419FAB2CF7}"/>
              </a:ext>
            </a:extLst>
          </p:cNvPr>
          <p:cNvCxnSpPr>
            <a:cxnSpLocks/>
          </p:cNvCxnSpPr>
          <p:nvPr/>
        </p:nvCxnSpPr>
        <p:spPr bwMode="gray">
          <a:xfrm flipV="1">
            <a:off x="6446658" y="4539702"/>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271">
            <a:extLst>
              <a:ext uri="{FF2B5EF4-FFF2-40B4-BE49-F238E27FC236}">
                <a16:creationId xmlns="" xmlns:a16="http://schemas.microsoft.com/office/drawing/2014/main" id="{FEAE4C1F-4B98-4B67-8349-89FEF9BED862}"/>
              </a:ext>
            </a:extLst>
          </p:cNvPr>
          <p:cNvSpPr txBox="1"/>
          <p:nvPr/>
        </p:nvSpPr>
        <p:spPr bwMode="gray">
          <a:xfrm>
            <a:off x="5001712" y="4262704"/>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80" name="TextBox 271">
            <a:extLst>
              <a:ext uri="{FF2B5EF4-FFF2-40B4-BE49-F238E27FC236}">
                <a16:creationId xmlns="" xmlns:a16="http://schemas.microsoft.com/office/drawing/2014/main" id="{2D579518-CFA3-4F2E-952A-B5760BCBB182}"/>
              </a:ext>
            </a:extLst>
          </p:cNvPr>
          <p:cNvSpPr txBox="1"/>
          <p:nvPr/>
        </p:nvSpPr>
        <p:spPr bwMode="gray">
          <a:xfrm>
            <a:off x="6500182" y="4284763"/>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81" name="Rectangular Callout 26">
            <a:extLst>
              <a:ext uri="{FF2B5EF4-FFF2-40B4-BE49-F238E27FC236}">
                <a16:creationId xmlns="" xmlns:a16="http://schemas.microsoft.com/office/drawing/2014/main" id="{5FB64E92-DBB8-4F2D-AC5F-84C2125A81E0}"/>
              </a:ext>
            </a:extLst>
          </p:cNvPr>
          <p:cNvSpPr/>
          <p:nvPr/>
        </p:nvSpPr>
        <p:spPr bwMode="gray">
          <a:xfrm>
            <a:off x="6898776" y="4749774"/>
            <a:ext cx="1616574" cy="454047"/>
          </a:xfrm>
          <a:prstGeom prst="wedgeRectCallout">
            <a:avLst>
              <a:gd name="adj1" fmla="val -36886"/>
              <a:gd name="adj2" fmla="val -687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to detect network link quality</a:t>
            </a:r>
          </a:p>
        </p:txBody>
      </p:sp>
      <p:sp>
        <p:nvSpPr>
          <p:cNvPr id="82" name="燕尾形 3">
            <a:extLst>
              <a:ext uri="{FF2B5EF4-FFF2-40B4-BE49-F238E27FC236}">
                <a16:creationId xmlns="" xmlns:a16="http://schemas.microsoft.com/office/drawing/2014/main" id="{D619B79F-5028-4A84-B796-A530D16A7D00}"/>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83" name="燕尾形 3">
            <a:extLst>
              <a:ext uri="{FF2B5EF4-FFF2-40B4-BE49-F238E27FC236}">
                <a16:creationId xmlns="" xmlns:a16="http://schemas.microsoft.com/office/drawing/2014/main" id="{F326F99B-FB96-4422-9519-A2D9A9828EEF}"/>
              </a:ext>
            </a:extLst>
          </p:cNvPr>
          <p:cNvSpPr/>
          <p:nvPr/>
        </p:nvSpPr>
        <p:spPr bwMode="gray">
          <a:xfrm>
            <a:off x="6096000" y="21160"/>
            <a:ext cx="2028960" cy="397305"/>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84" name="燕尾形 3">
            <a:extLst>
              <a:ext uri="{FF2B5EF4-FFF2-40B4-BE49-F238E27FC236}">
                <a16:creationId xmlns="" xmlns:a16="http://schemas.microsoft.com/office/drawing/2014/main" id="{438872AC-1632-465C-B2B4-6CC1272E29AB}"/>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33119575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Performance Monitoring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4258412" cy="4875042"/>
          </a:xfrm>
        </p:spPr>
        <p:txBody>
          <a:bodyPr wrap="square">
            <a:noAutofit/>
          </a:bodyPr>
          <a:lstStyle/>
          <a:p>
            <a:pPr algn="l"/>
            <a:r>
              <a:rPr lang="en-US" sz="1600" dirty="0">
                <a:latin typeface="Huawei Sans" panose="020C0503030203020204" pitchFamily="34" charset="0"/>
              </a:rPr>
              <a:t>The major performance indicators for WAN services include:</a:t>
            </a:r>
          </a:p>
          <a:p>
            <a:pPr lvl="1"/>
            <a:r>
              <a:rPr lang="en-US" sz="1400" dirty="0">
                <a:latin typeface="Huawei Sans" panose="020C0503030203020204" pitchFamily="34" charset="0"/>
              </a:rPr>
              <a:t>Link bandwidth usage (measured through telemetry)</a:t>
            </a:r>
          </a:p>
          <a:p>
            <a:pPr lvl="1"/>
            <a:r>
              <a:rPr lang="en-US" sz="1400" dirty="0">
                <a:latin typeface="Huawei Sans" panose="020C0503030203020204" pitchFamily="34" charset="0"/>
              </a:rPr>
              <a:t>Link delay (measured through TWAMP)</a:t>
            </a:r>
          </a:p>
          <a:p>
            <a:pPr lvl="1"/>
            <a:r>
              <a:rPr lang="en-US" sz="1400" dirty="0">
                <a:latin typeface="Huawei Sans" panose="020C0503030203020204" pitchFamily="34" charset="0"/>
              </a:rPr>
              <a:t>Tunnel bandwidth usage (measured through telemetry)</a:t>
            </a:r>
          </a:p>
          <a:p>
            <a:pPr lvl="1"/>
            <a:r>
              <a:rPr lang="en-US" sz="1400" dirty="0">
                <a:latin typeface="Huawei Sans" panose="020C0503030203020204" pitchFamily="34" charset="0"/>
              </a:rPr>
              <a:t>Tunnel packet loss rate (measured through telemetry)</a:t>
            </a:r>
          </a:p>
        </p:txBody>
      </p:sp>
      <p:sp>
        <p:nvSpPr>
          <p:cNvPr id="65" name="Rectangle: Rounded Corners 64">
            <a:extLst>
              <a:ext uri="{FF2B5EF4-FFF2-40B4-BE49-F238E27FC236}">
                <a16:creationId xmlns="" xmlns:a16="http://schemas.microsoft.com/office/drawing/2014/main" id="{DE660DC3-8548-4987-9731-77CAF5DAA016}"/>
              </a:ext>
            </a:extLst>
          </p:cNvPr>
          <p:cNvSpPr/>
          <p:nvPr/>
        </p:nvSpPr>
        <p:spPr bwMode="gray">
          <a:xfrm>
            <a:off x="6260339" y="3068524"/>
            <a:ext cx="3738911" cy="1963404"/>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6" name="图片 48">
            <a:extLst>
              <a:ext uri="{FF2B5EF4-FFF2-40B4-BE49-F238E27FC236}">
                <a16:creationId xmlns="" xmlns:a16="http://schemas.microsoft.com/office/drawing/2014/main" id="{FAC64056-A3B6-4853-9775-7C367EC895D5}"/>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495854" y="3409457"/>
            <a:ext cx="378863" cy="310667"/>
          </a:xfrm>
          <a:prstGeom prst="rect">
            <a:avLst/>
          </a:prstGeom>
        </p:spPr>
      </p:pic>
      <p:pic>
        <p:nvPicPr>
          <p:cNvPr id="67" name="图片 48">
            <a:extLst>
              <a:ext uri="{FF2B5EF4-FFF2-40B4-BE49-F238E27FC236}">
                <a16:creationId xmlns="" xmlns:a16="http://schemas.microsoft.com/office/drawing/2014/main" id="{9E631A64-3C84-413A-B51B-0F441536F461}"/>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495854" y="4275290"/>
            <a:ext cx="378863" cy="310667"/>
          </a:xfrm>
          <a:prstGeom prst="rect">
            <a:avLst/>
          </a:prstGeom>
        </p:spPr>
      </p:pic>
      <p:pic>
        <p:nvPicPr>
          <p:cNvPr id="68" name="图片 48">
            <a:extLst>
              <a:ext uri="{FF2B5EF4-FFF2-40B4-BE49-F238E27FC236}">
                <a16:creationId xmlns="" xmlns:a16="http://schemas.microsoft.com/office/drawing/2014/main" id="{DDDCB1CB-EA38-4C73-806F-362BDC2E1A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42074" y="3409457"/>
            <a:ext cx="378863" cy="310667"/>
          </a:xfrm>
          <a:prstGeom prst="rect">
            <a:avLst/>
          </a:prstGeom>
        </p:spPr>
      </p:pic>
      <p:pic>
        <p:nvPicPr>
          <p:cNvPr id="69" name="图片 48">
            <a:extLst>
              <a:ext uri="{FF2B5EF4-FFF2-40B4-BE49-F238E27FC236}">
                <a16:creationId xmlns="" xmlns:a16="http://schemas.microsoft.com/office/drawing/2014/main" id="{33BF89D3-5746-4C2A-8FE2-3E1F7E4FE9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42074" y="4275290"/>
            <a:ext cx="378863" cy="310667"/>
          </a:xfrm>
          <a:prstGeom prst="rect">
            <a:avLst/>
          </a:prstGeom>
        </p:spPr>
      </p:pic>
      <p:pic>
        <p:nvPicPr>
          <p:cNvPr id="77" name="图片 48">
            <a:extLst>
              <a:ext uri="{FF2B5EF4-FFF2-40B4-BE49-F238E27FC236}">
                <a16:creationId xmlns="" xmlns:a16="http://schemas.microsoft.com/office/drawing/2014/main" id="{D1F4A580-A5B8-4B51-8791-99B990D629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26076" y="3409457"/>
            <a:ext cx="378863" cy="310667"/>
          </a:xfrm>
          <a:prstGeom prst="rect">
            <a:avLst/>
          </a:prstGeom>
        </p:spPr>
      </p:pic>
      <p:pic>
        <p:nvPicPr>
          <p:cNvPr id="82" name="图片 48">
            <a:extLst>
              <a:ext uri="{FF2B5EF4-FFF2-40B4-BE49-F238E27FC236}">
                <a16:creationId xmlns="" xmlns:a16="http://schemas.microsoft.com/office/drawing/2014/main" id="{31886031-4F08-43CC-B8D6-6BE1427F86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26076" y="4275290"/>
            <a:ext cx="378863" cy="310667"/>
          </a:xfrm>
          <a:prstGeom prst="rect">
            <a:avLst/>
          </a:prstGeom>
        </p:spPr>
      </p:pic>
      <p:pic>
        <p:nvPicPr>
          <p:cNvPr id="83" name="图片 48">
            <a:extLst>
              <a:ext uri="{FF2B5EF4-FFF2-40B4-BE49-F238E27FC236}">
                <a16:creationId xmlns="" xmlns:a16="http://schemas.microsoft.com/office/drawing/2014/main" id="{6758F616-15B2-4BD1-8D26-B3C477648D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01866" y="3406523"/>
            <a:ext cx="378863" cy="310667"/>
          </a:xfrm>
          <a:prstGeom prst="rect">
            <a:avLst/>
          </a:prstGeom>
        </p:spPr>
      </p:pic>
      <p:pic>
        <p:nvPicPr>
          <p:cNvPr id="84" name="图片 48">
            <a:extLst>
              <a:ext uri="{FF2B5EF4-FFF2-40B4-BE49-F238E27FC236}">
                <a16:creationId xmlns="" xmlns:a16="http://schemas.microsoft.com/office/drawing/2014/main" id="{B6B232AC-41BF-4343-B72A-49ECE9BF0F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13335" y="4272356"/>
            <a:ext cx="378863" cy="310667"/>
          </a:xfrm>
          <a:prstGeom prst="rect">
            <a:avLst/>
          </a:prstGeom>
        </p:spPr>
      </p:pic>
      <p:pic>
        <p:nvPicPr>
          <p:cNvPr id="85" name="图片 48">
            <a:extLst>
              <a:ext uri="{FF2B5EF4-FFF2-40B4-BE49-F238E27FC236}">
                <a16:creationId xmlns="" xmlns:a16="http://schemas.microsoft.com/office/drawing/2014/main" id="{4CC7A706-B128-4C75-A2C0-FBB919DD98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93661" y="4271934"/>
            <a:ext cx="378863" cy="310667"/>
          </a:xfrm>
          <a:prstGeom prst="rect">
            <a:avLst/>
          </a:prstGeom>
        </p:spPr>
      </p:pic>
      <p:pic>
        <p:nvPicPr>
          <p:cNvPr id="86" name="图片 48">
            <a:extLst>
              <a:ext uri="{FF2B5EF4-FFF2-40B4-BE49-F238E27FC236}">
                <a16:creationId xmlns="" xmlns:a16="http://schemas.microsoft.com/office/drawing/2014/main" id="{2A524E2B-A56F-4A1F-B3A7-9A26275AE0DB}"/>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378113" y="3409457"/>
            <a:ext cx="378863" cy="310667"/>
          </a:xfrm>
          <a:prstGeom prst="rect">
            <a:avLst/>
          </a:prstGeom>
        </p:spPr>
      </p:pic>
      <p:pic>
        <p:nvPicPr>
          <p:cNvPr id="87" name="图片 48">
            <a:extLst>
              <a:ext uri="{FF2B5EF4-FFF2-40B4-BE49-F238E27FC236}">
                <a16:creationId xmlns="" xmlns:a16="http://schemas.microsoft.com/office/drawing/2014/main" id="{3F793EAF-158B-46C2-82C4-B6D2FB75EFC0}"/>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378113" y="4275290"/>
            <a:ext cx="378863" cy="310667"/>
          </a:xfrm>
          <a:prstGeom prst="rect">
            <a:avLst/>
          </a:prstGeom>
        </p:spPr>
      </p:pic>
      <p:cxnSp>
        <p:nvCxnSpPr>
          <p:cNvPr id="88" name="Straight Connector 87">
            <a:extLst>
              <a:ext uri="{FF2B5EF4-FFF2-40B4-BE49-F238E27FC236}">
                <a16:creationId xmlns="" xmlns:a16="http://schemas.microsoft.com/office/drawing/2014/main" id="{D9563D9F-82A1-4A12-B7C8-243602164D52}"/>
              </a:ext>
            </a:extLst>
          </p:cNvPr>
          <p:cNvCxnSpPr>
            <a:cxnSpLocks/>
            <a:stCxn id="66" idx="3"/>
            <a:endCxn id="68" idx="1"/>
          </p:cNvCxnSpPr>
          <p:nvPr/>
        </p:nvCxnSpPr>
        <p:spPr bwMode="gray">
          <a:xfrm>
            <a:off x="5874717" y="3564791"/>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 xmlns:a16="http://schemas.microsoft.com/office/drawing/2014/main" id="{BA02ED78-6AEB-44FE-B406-81F0DFBC6AD2}"/>
              </a:ext>
            </a:extLst>
          </p:cNvPr>
          <p:cNvCxnSpPr>
            <a:cxnSpLocks/>
            <a:stCxn id="67" idx="3"/>
            <a:endCxn id="69" idx="1"/>
          </p:cNvCxnSpPr>
          <p:nvPr/>
        </p:nvCxnSpPr>
        <p:spPr bwMode="gray">
          <a:xfrm>
            <a:off x="5874717" y="4430624"/>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D85A1E50-A4AF-4807-BD4B-2E8BC65DFDE0}"/>
              </a:ext>
            </a:extLst>
          </p:cNvPr>
          <p:cNvCxnSpPr>
            <a:cxnSpLocks/>
            <a:stCxn id="69" idx="0"/>
            <a:endCxn id="68" idx="2"/>
          </p:cNvCxnSpPr>
          <p:nvPr/>
        </p:nvCxnSpPr>
        <p:spPr bwMode="gray">
          <a:xfrm flipV="1">
            <a:off x="6631506" y="3720124"/>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24E8F65B-F7F7-43D4-BF77-AED8928BF9B2}"/>
              </a:ext>
            </a:extLst>
          </p:cNvPr>
          <p:cNvCxnSpPr>
            <a:cxnSpLocks/>
            <a:stCxn id="83" idx="1"/>
            <a:endCxn id="68" idx="3"/>
          </p:cNvCxnSpPr>
          <p:nvPr/>
        </p:nvCxnSpPr>
        <p:spPr bwMode="gray">
          <a:xfrm flipH="1">
            <a:off x="6820937" y="3561857"/>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99BBCEE7-1DA5-4BD4-BB4A-2BE91F8C09E5}"/>
              </a:ext>
            </a:extLst>
          </p:cNvPr>
          <p:cNvCxnSpPr>
            <a:cxnSpLocks/>
            <a:stCxn id="84" idx="1"/>
            <a:endCxn id="69" idx="3"/>
          </p:cNvCxnSpPr>
          <p:nvPr/>
        </p:nvCxnSpPr>
        <p:spPr bwMode="gray">
          <a:xfrm flipH="1">
            <a:off x="6820937" y="4427690"/>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 xmlns:a16="http://schemas.microsoft.com/office/drawing/2014/main" id="{B55EF57C-C691-4F67-B7CB-19400D225DE8}"/>
              </a:ext>
            </a:extLst>
          </p:cNvPr>
          <p:cNvCxnSpPr>
            <a:cxnSpLocks/>
            <a:stCxn id="83" idx="1"/>
            <a:endCxn id="84" idx="0"/>
          </p:cNvCxnSpPr>
          <p:nvPr/>
        </p:nvCxnSpPr>
        <p:spPr bwMode="gray">
          <a:xfrm flipH="1">
            <a:off x="7602767" y="3561857"/>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B4A06594-424A-4C58-A88A-953B97E691D8}"/>
              </a:ext>
            </a:extLst>
          </p:cNvPr>
          <p:cNvCxnSpPr>
            <a:cxnSpLocks/>
            <a:stCxn id="85" idx="1"/>
            <a:endCxn id="84" idx="3"/>
          </p:cNvCxnSpPr>
          <p:nvPr/>
        </p:nvCxnSpPr>
        <p:spPr bwMode="gray">
          <a:xfrm flipH="1">
            <a:off x="7792198" y="4427268"/>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 xmlns:a16="http://schemas.microsoft.com/office/drawing/2014/main" id="{89EE5BB2-A900-4A0D-B01D-CCC1BB899CF3}"/>
              </a:ext>
            </a:extLst>
          </p:cNvPr>
          <p:cNvCxnSpPr>
            <a:cxnSpLocks/>
            <a:stCxn id="85" idx="0"/>
            <a:endCxn id="83" idx="3"/>
          </p:cNvCxnSpPr>
          <p:nvPr/>
        </p:nvCxnSpPr>
        <p:spPr bwMode="gray">
          <a:xfrm flipH="1" flipV="1">
            <a:off x="8380729" y="3561857"/>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39F16647-7F5B-4BE5-94D9-2547258E4364}"/>
              </a:ext>
            </a:extLst>
          </p:cNvPr>
          <p:cNvCxnSpPr>
            <a:cxnSpLocks/>
            <a:stCxn id="77" idx="1"/>
            <a:endCxn id="83" idx="3"/>
          </p:cNvCxnSpPr>
          <p:nvPr/>
        </p:nvCxnSpPr>
        <p:spPr bwMode="gray">
          <a:xfrm flipH="1" flipV="1">
            <a:off x="8380729" y="3561857"/>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8E0FCE89-EF21-40B7-B6B0-19781362CCC7}"/>
              </a:ext>
            </a:extLst>
          </p:cNvPr>
          <p:cNvCxnSpPr>
            <a:cxnSpLocks/>
            <a:stCxn id="82" idx="1"/>
            <a:endCxn id="85" idx="3"/>
          </p:cNvCxnSpPr>
          <p:nvPr/>
        </p:nvCxnSpPr>
        <p:spPr bwMode="gray">
          <a:xfrm flipH="1" flipV="1">
            <a:off x="8972524" y="4427268"/>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D8C3B600-FFFE-45E3-9E88-5BFFB9B4D8D4}"/>
              </a:ext>
            </a:extLst>
          </p:cNvPr>
          <p:cNvCxnSpPr>
            <a:cxnSpLocks/>
            <a:stCxn id="77" idx="2"/>
            <a:endCxn id="82" idx="0"/>
          </p:cNvCxnSpPr>
          <p:nvPr/>
        </p:nvCxnSpPr>
        <p:spPr bwMode="gray">
          <a:xfrm>
            <a:off x="9615508" y="3720124"/>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2AE799DA-07B0-47F6-A421-66E2974664D4}"/>
              </a:ext>
            </a:extLst>
          </p:cNvPr>
          <p:cNvCxnSpPr>
            <a:cxnSpLocks/>
            <a:stCxn id="77" idx="3"/>
            <a:endCxn id="86" idx="1"/>
          </p:cNvCxnSpPr>
          <p:nvPr/>
        </p:nvCxnSpPr>
        <p:spPr bwMode="gray">
          <a:xfrm>
            <a:off x="9804939" y="3564791"/>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 xmlns:a16="http://schemas.microsoft.com/office/drawing/2014/main" id="{66B99C75-070F-4CF3-B377-D9AFDF4C26D6}"/>
              </a:ext>
            </a:extLst>
          </p:cNvPr>
          <p:cNvCxnSpPr>
            <a:cxnSpLocks/>
            <a:stCxn id="82" idx="3"/>
            <a:endCxn id="87" idx="1"/>
          </p:cNvCxnSpPr>
          <p:nvPr/>
        </p:nvCxnSpPr>
        <p:spPr bwMode="gray">
          <a:xfrm>
            <a:off x="9804939" y="4430624"/>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Rectangle 100">
            <a:extLst>
              <a:ext uri="{FF2B5EF4-FFF2-40B4-BE49-F238E27FC236}">
                <a16:creationId xmlns="" xmlns:a16="http://schemas.microsoft.com/office/drawing/2014/main" id="{018A7B59-7CD7-41B5-A85E-CDE17BFEEFED}"/>
              </a:ext>
            </a:extLst>
          </p:cNvPr>
          <p:cNvSpPr/>
          <p:nvPr/>
        </p:nvSpPr>
        <p:spPr bwMode="gray">
          <a:xfrm>
            <a:off x="4799424" y="3336622"/>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02" name="图片 51" descr="交换机.png">
            <a:extLst>
              <a:ext uri="{FF2B5EF4-FFF2-40B4-BE49-F238E27FC236}">
                <a16:creationId xmlns="" xmlns:a16="http://schemas.microsoft.com/office/drawing/2014/main" id="{2ABC4DAA-C62E-47D9-A842-287DC9637277}"/>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4951689" y="3409457"/>
            <a:ext cx="379705" cy="310667"/>
          </a:xfrm>
          <a:prstGeom prst="rect">
            <a:avLst/>
          </a:prstGeom>
        </p:spPr>
      </p:pic>
      <p:pic>
        <p:nvPicPr>
          <p:cNvPr id="103" name="图片 51" descr="交换机.png">
            <a:extLst>
              <a:ext uri="{FF2B5EF4-FFF2-40B4-BE49-F238E27FC236}">
                <a16:creationId xmlns="" xmlns:a16="http://schemas.microsoft.com/office/drawing/2014/main" id="{D14CEC0F-4E45-4455-8433-9ED430F700C0}"/>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4951689" y="3836099"/>
            <a:ext cx="379705" cy="310667"/>
          </a:xfrm>
          <a:prstGeom prst="rect">
            <a:avLst/>
          </a:prstGeom>
        </p:spPr>
      </p:pic>
      <p:pic>
        <p:nvPicPr>
          <p:cNvPr id="104" name="图片 51" descr="交换机.png">
            <a:extLst>
              <a:ext uri="{FF2B5EF4-FFF2-40B4-BE49-F238E27FC236}">
                <a16:creationId xmlns="" xmlns:a16="http://schemas.microsoft.com/office/drawing/2014/main" id="{781734A5-BCA6-45A1-87E6-EDE2145BBFD5}"/>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4948810" y="4261066"/>
            <a:ext cx="379705" cy="310667"/>
          </a:xfrm>
          <a:prstGeom prst="rect">
            <a:avLst/>
          </a:prstGeom>
        </p:spPr>
      </p:pic>
      <p:sp>
        <p:nvSpPr>
          <p:cNvPr id="105" name="Rectangle 104">
            <a:extLst>
              <a:ext uri="{FF2B5EF4-FFF2-40B4-BE49-F238E27FC236}">
                <a16:creationId xmlns="" xmlns:a16="http://schemas.microsoft.com/office/drawing/2014/main" id="{C762AE52-5D96-4A32-8007-16CABE966526}"/>
              </a:ext>
            </a:extLst>
          </p:cNvPr>
          <p:cNvSpPr/>
          <p:nvPr/>
        </p:nvSpPr>
        <p:spPr bwMode="gray">
          <a:xfrm>
            <a:off x="10182045" y="3336622"/>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06" name="图片 67">
            <a:extLst>
              <a:ext uri="{FF2B5EF4-FFF2-40B4-BE49-F238E27FC236}">
                <a16:creationId xmlns="" xmlns:a16="http://schemas.microsoft.com/office/drawing/2014/main" id="{C20CA079-02B8-4507-81E2-98AE38437FCE}"/>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939336" y="3412257"/>
            <a:ext cx="375447" cy="307867"/>
          </a:xfrm>
          <a:prstGeom prst="rect">
            <a:avLst/>
          </a:prstGeom>
        </p:spPr>
      </p:pic>
      <p:pic>
        <p:nvPicPr>
          <p:cNvPr id="107" name="图片 67">
            <a:extLst>
              <a:ext uri="{FF2B5EF4-FFF2-40B4-BE49-F238E27FC236}">
                <a16:creationId xmlns="" xmlns:a16="http://schemas.microsoft.com/office/drawing/2014/main" id="{3CF6E7EE-5921-4A01-A797-3B505B386F14}"/>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939336" y="3844875"/>
            <a:ext cx="375447" cy="307867"/>
          </a:xfrm>
          <a:prstGeom prst="rect">
            <a:avLst/>
          </a:prstGeom>
        </p:spPr>
      </p:pic>
      <p:pic>
        <p:nvPicPr>
          <p:cNvPr id="108" name="图片 67">
            <a:extLst>
              <a:ext uri="{FF2B5EF4-FFF2-40B4-BE49-F238E27FC236}">
                <a16:creationId xmlns="" xmlns:a16="http://schemas.microsoft.com/office/drawing/2014/main" id="{896A8824-F990-4DA2-94F6-8D69070CC6F0}"/>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939335" y="4268773"/>
            <a:ext cx="375447" cy="307867"/>
          </a:xfrm>
          <a:prstGeom prst="rect">
            <a:avLst/>
          </a:prstGeom>
        </p:spPr>
      </p:pic>
      <p:sp>
        <p:nvSpPr>
          <p:cNvPr id="109" name="TextBox 271">
            <a:extLst>
              <a:ext uri="{FF2B5EF4-FFF2-40B4-BE49-F238E27FC236}">
                <a16:creationId xmlns="" xmlns:a16="http://schemas.microsoft.com/office/drawing/2014/main" id="{85265868-2FC2-40F1-8E96-D416BCAB58E4}"/>
              </a:ext>
            </a:extLst>
          </p:cNvPr>
          <p:cNvSpPr txBox="1"/>
          <p:nvPr/>
        </p:nvSpPr>
        <p:spPr bwMode="gray">
          <a:xfrm>
            <a:off x="6452610" y="316554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0" name="TextBox 271">
            <a:extLst>
              <a:ext uri="{FF2B5EF4-FFF2-40B4-BE49-F238E27FC236}">
                <a16:creationId xmlns="" xmlns:a16="http://schemas.microsoft.com/office/drawing/2014/main" id="{CF0AB054-69D9-4EE2-A346-55CD21CDFD70}"/>
              </a:ext>
            </a:extLst>
          </p:cNvPr>
          <p:cNvSpPr txBox="1"/>
          <p:nvPr/>
        </p:nvSpPr>
        <p:spPr bwMode="gray">
          <a:xfrm>
            <a:off x="6435438" y="456175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1" name="TextBox 271">
            <a:extLst>
              <a:ext uri="{FF2B5EF4-FFF2-40B4-BE49-F238E27FC236}">
                <a16:creationId xmlns="" xmlns:a16="http://schemas.microsoft.com/office/drawing/2014/main" id="{58705AAC-DA02-4A78-919F-00BD8D1E8DE6}"/>
              </a:ext>
            </a:extLst>
          </p:cNvPr>
          <p:cNvSpPr txBox="1"/>
          <p:nvPr/>
        </p:nvSpPr>
        <p:spPr bwMode="gray">
          <a:xfrm>
            <a:off x="9423652" y="318306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2" name="TextBox 271">
            <a:extLst>
              <a:ext uri="{FF2B5EF4-FFF2-40B4-BE49-F238E27FC236}">
                <a16:creationId xmlns="" xmlns:a16="http://schemas.microsoft.com/office/drawing/2014/main" id="{5E7AB616-AD3E-4008-BF5C-0D63629167DE}"/>
              </a:ext>
            </a:extLst>
          </p:cNvPr>
          <p:cNvSpPr txBox="1"/>
          <p:nvPr/>
        </p:nvSpPr>
        <p:spPr bwMode="gray">
          <a:xfrm>
            <a:off x="9425251" y="457173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3" name="TextBox 271">
            <a:extLst>
              <a:ext uri="{FF2B5EF4-FFF2-40B4-BE49-F238E27FC236}">
                <a16:creationId xmlns="" xmlns:a16="http://schemas.microsoft.com/office/drawing/2014/main" id="{EDAA4B13-6485-4AB1-AD13-A689D306A215}"/>
              </a:ext>
            </a:extLst>
          </p:cNvPr>
          <p:cNvSpPr txBox="1"/>
          <p:nvPr/>
        </p:nvSpPr>
        <p:spPr bwMode="gray">
          <a:xfrm>
            <a:off x="8060901" y="3165542"/>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4" name="TextBox 271">
            <a:extLst>
              <a:ext uri="{FF2B5EF4-FFF2-40B4-BE49-F238E27FC236}">
                <a16:creationId xmlns="" xmlns:a16="http://schemas.microsoft.com/office/drawing/2014/main" id="{51AA72AB-CC03-4625-9923-7D5B828BA81B}"/>
              </a:ext>
            </a:extLst>
          </p:cNvPr>
          <p:cNvSpPr txBox="1"/>
          <p:nvPr/>
        </p:nvSpPr>
        <p:spPr bwMode="gray">
          <a:xfrm>
            <a:off x="7463176" y="4549454"/>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5" name="TextBox 271">
            <a:extLst>
              <a:ext uri="{FF2B5EF4-FFF2-40B4-BE49-F238E27FC236}">
                <a16:creationId xmlns="" xmlns:a16="http://schemas.microsoft.com/office/drawing/2014/main" id="{3E0697FF-1C23-42A0-A6CD-2C796CC7415F}"/>
              </a:ext>
            </a:extLst>
          </p:cNvPr>
          <p:cNvSpPr txBox="1"/>
          <p:nvPr/>
        </p:nvSpPr>
        <p:spPr bwMode="gray">
          <a:xfrm>
            <a:off x="8644838" y="4571489"/>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6" name="TextBox 271">
            <a:extLst>
              <a:ext uri="{FF2B5EF4-FFF2-40B4-BE49-F238E27FC236}">
                <a16:creationId xmlns="" xmlns:a16="http://schemas.microsoft.com/office/drawing/2014/main" id="{1CF57365-62EE-494A-95FA-A96810B9BDFC}"/>
              </a:ext>
            </a:extLst>
          </p:cNvPr>
          <p:cNvSpPr txBox="1"/>
          <p:nvPr/>
        </p:nvSpPr>
        <p:spPr bwMode="gray">
          <a:xfrm>
            <a:off x="6369914" y="5030439"/>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pic>
        <p:nvPicPr>
          <p:cNvPr id="117" name="图片 48">
            <a:extLst>
              <a:ext uri="{FF2B5EF4-FFF2-40B4-BE49-F238E27FC236}">
                <a16:creationId xmlns="" xmlns:a16="http://schemas.microsoft.com/office/drawing/2014/main" id="{99252286-80EB-45F0-B6ED-EF63F0D769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96841" y="3915639"/>
            <a:ext cx="378863" cy="310667"/>
          </a:xfrm>
          <a:prstGeom prst="rect">
            <a:avLst/>
          </a:prstGeom>
        </p:spPr>
      </p:pic>
      <p:sp>
        <p:nvSpPr>
          <p:cNvPr id="118" name="TextBox 271">
            <a:extLst>
              <a:ext uri="{FF2B5EF4-FFF2-40B4-BE49-F238E27FC236}">
                <a16:creationId xmlns="" xmlns:a16="http://schemas.microsoft.com/office/drawing/2014/main" id="{CA44F6A4-1EC8-4CA7-83B7-C3B086F550F2}"/>
              </a:ext>
            </a:extLst>
          </p:cNvPr>
          <p:cNvSpPr txBox="1"/>
          <p:nvPr/>
        </p:nvSpPr>
        <p:spPr bwMode="gray">
          <a:xfrm>
            <a:off x="8003096" y="4177404"/>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119" name="Straight Connector 118">
            <a:extLst>
              <a:ext uri="{FF2B5EF4-FFF2-40B4-BE49-F238E27FC236}">
                <a16:creationId xmlns="" xmlns:a16="http://schemas.microsoft.com/office/drawing/2014/main" id="{661E0E22-773A-4282-8AA0-F700BA3BD61E}"/>
              </a:ext>
            </a:extLst>
          </p:cNvPr>
          <p:cNvCxnSpPr>
            <a:cxnSpLocks/>
            <a:stCxn id="83" idx="2"/>
            <a:endCxn id="117" idx="0"/>
          </p:cNvCxnSpPr>
          <p:nvPr/>
        </p:nvCxnSpPr>
        <p:spPr bwMode="gray">
          <a:xfrm flipH="1">
            <a:off x="8186273" y="3717190"/>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 xmlns:a16="http://schemas.microsoft.com/office/drawing/2014/main" id="{F0D90C09-D834-417C-BA4C-65A616131C5F}"/>
              </a:ext>
            </a:extLst>
          </p:cNvPr>
          <p:cNvCxnSpPr>
            <a:cxnSpLocks/>
          </p:cNvCxnSpPr>
          <p:nvPr/>
        </p:nvCxnSpPr>
        <p:spPr bwMode="gray">
          <a:xfrm flipV="1">
            <a:off x="6931409" y="3482647"/>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 xmlns:a16="http://schemas.microsoft.com/office/drawing/2014/main" id="{58360E7E-C489-4B9A-BD78-5884F764A2C2}"/>
              </a:ext>
            </a:extLst>
          </p:cNvPr>
          <p:cNvCxnSpPr>
            <a:cxnSpLocks/>
          </p:cNvCxnSpPr>
          <p:nvPr/>
        </p:nvCxnSpPr>
        <p:spPr bwMode="gray">
          <a:xfrm flipV="1">
            <a:off x="8482216" y="3482647"/>
            <a:ext cx="870907" cy="1"/>
          </a:xfrm>
          <a:prstGeom prst="straightConnector1">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2" name="TextBox 271">
            <a:extLst>
              <a:ext uri="{FF2B5EF4-FFF2-40B4-BE49-F238E27FC236}">
                <a16:creationId xmlns="" xmlns:a16="http://schemas.microsoft.com/office/drawing/2014/main" id="{889AE726-0E28-4E45-9DC8-F9D8E59E3F35}"/>
              </a:ext>
            </a:extLst>
          </p:cNvPr>
          <p:cNvSpPr txBox="1"/>
          <p:nvPr/>
        </p:nvSpPr>
        <p:spPr bwMode="gray">
          <a:xfrm>
            <a:off x="7037270" y="3205649"/>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123" name="TextBox 271">
            <a:extLst>
              <a:ext uri="{FF2B5EF4-FFF2-40B4-BE49-F238E27FC236}">
                <a16:creationId xmlns="" xmlns:a16="http://schemas.microsoft.com/office/drawing/2014/main" id="{828E02D0-1872-434A-AFD5-57110C907B4E}"/>
              </a:ext>
            </a:extLst>
          </p:cNvPr>
          <p:cNvSpPr txBox="1"/>
          <p:nvPr/>
        </p:nvSpPr>
        <p:spPr bwMode="gray">
          <a:xfrm>
            <a:off x="8535740" y="3227708"/>
            <a:ext cx="75212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124" name="Rectangular Callout 26">
            <a:extLst>
              <a:ext uri="{FF2B5EF4-FFF2-40B4-BE49-F238E27FC236}">
                <a16:creationId xmlns="" xmlns:a16="http://schemas.microsoft.com/office/drawing/2014/main" id="{6A5A21CF-8E15-4E7E-989D-23D5CBD6EF51}"/>
              </a:ext>
            </a:extLst>
          </p:cNvPr>
          <p:cNvSpPr/>
          <p:nvPr/>
        </p:nvSpPr>
        <p:spPr bwMode="gray">
          <a:xfrm>
            <a:off x="8676736" y="2580690"/>
            <a:ext cx="1776431" cy="523162"/>
          </a:xfrm>
          <a:prstGeom prst="wedgeRectCallout">
            <a:avLst>
              <a:gd name="adj1" fmla="val -32335"/>
              <a:gd name="adj2" fmla="val 7381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TWAMP is used to measure link delay.</a:t>
            </a:r>
          </a:p>
        </p:txBody>
      </p:sp>
      <p:sp>
        <p:nvSpPr>
          <p:cNvPr id="126" name="Can 225">
            <a:extLst>
              <a:ext uri="{FF2B5EF4-FFF2-40B4-BE49-F238E27FC236}">
                <a16:creationId xmlns="" xmlns:a16="http://schemas.microsoft.com/office/drawing/2014/main" id="{B4F67904-4FFA-4470-9E4A-2B6DD88054AC}"/>
              </a:ext>
            </a:extLst>
          </p:cNvPr>
          <p:cNvSpPr/>
          <p:nvPr/>
        </p:nvSpPr>
        <p:spPr bwMode="gray">
          <a:xfrm rot="5400000">
            <a:off x="8019192" y="2097049"/>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7" name="TextBox 271">
            <a:extLst>
              <a:ext uri="{FF2B5EF4-FFF2-40B4-BE49-F238E27FC236}">
                <a16:creationId xmlns="" xmlns:a16="http://schemas.microsoft.com/office/drawing/2014/main" id="{499A7970-D80A-4569-BB43-7FCC523664E7}"/>
              </a:ext>
            </a:extLst>
          </p:cNvPr>
          <p:cNvSpPr txBox="1"/>
          <p:nvPr/>
        </p:nvSpPr>
        <p:spPr bwMode="gray">
          <a:xfrm>
            <a:off x="7678147" y="3541297"/>
            <a:ext cx="8114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 Policy</a:t>
            </a:r>
          </a:p>
        </p:txBody>
      </p:sp>
      <p:pic>
        <p:nvPicPr>
          <p:cNvPr id="128" name="图片 24">
            <a:extLst>
              <a:ext uri="{FF2B5EF4-FFF2-40B4-BE49-F238E27FC236}">
                <a16:creationId xmlns="" xmlns:a16="http://schemas.microsoft.com/office/drawing/2014/main" id="{3B98289D-B087-4097-8212-B987722B670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147743" y="1999175"/>
            <a:ext cx="1977229" cy="364654"/>
          </a:xfrm>
          <a:prstGeom prst="rect">
            <a:avLst/>
          </a:prstGeom>
        </p:spPr>
      </p:pic>
      <p:sp>
        <p:nvSpPr>
          <p:cNvPr id="129" name="圆角矩形 75">
            <a:extLst>
              <a:ext uri="{FF2B5EF4-FFF2-40B4-BE49-F238E27FC236}">
                <a16:creationId xmlns="" xmlns:a16="http://schemas.microsoft.com/office/drawing/2014/main" id="{0C907244-4978-423F-A104-0AB64DE04305}"/>
              </a:ext>
            </a:extLst>
          </p:cNvPr>
          <p:cNvSpPr/>
          <p:nvPr/>
        </p:nvSpPr>
        <p:spPr bwMode="gray">
          <a:xfrm>
            <a:off x="7065753" y="1972829"/>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30" name="Straight Connector 129">
            <a:extLst>
              <a:ext uri="{FF2B5EF4-FFF2-40B4-BE49-F238E27FC236}">
                <a16:creationId xmlns="" xmlns:a16="http://schemas.microsoft.com/office/drawing/2014/main" id="{036DF2AF-17AA-4AAA-BFBA-78B0C81CCF38}"/>
              </a:ext>
            </a:extLst>
          </p:cNvPr>
          <p:cNvCxnSpPr>
            <a:cxnSpLocks/>
            <a:stCxn id="65" idx="0"/>
            <a:endCxn id="129" idx="2"/>
          </p:cNvCxnSpPr>
          <p:nvPr/>
        </p:nvCxnSpPr>
        <p:spPr bwMode="gray">
          <a:xfrm flipH="1" flipV="1">
            <a:off x="8123712" y="2376109"/>
            <a:ext cx="6083" cy="6924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Arrow Connector 130">
            <a:extLst>
              <a:ext uri="{FF2B5EF4-FFF2-40B4-BE49-F238E27FC236}">
                <a16:creationId xmlns="" xmlns:a16="http://schemas.microsoft.com/office/drawing/2014/main" id="{12D35445-79AA-42C7-AC69-B8FBCBA52D8A}"/>
              </a:ext>
            </a:extLst>
          </p:cNvPr>
          <p:cNvCxnSpPr>
            <a:cxnSpLocks/>
          </p:cNvCxnSpPr>
          <p:nvPr/>
        </p:nvCxnSpPr>
        <p:spPr bwMode="gray">
          <a:xfrm flipV="1">
            <a:off x="6714256" y="2473127"/>
            <a:ext cx="968860" cy="881096"/>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sp>
        <p:nvSpPr>
          <p:cNvPr id="132" name="TextBox 271">
            <a:extLst>
              <a:ext uri="{FF2B5EF4-FFF2-40B4-BE49-F238E27FC236}">
                <a16:creationId xmlns="" xmlns:a16="http://schemas.microsoft.com/office/drawing/2014/main" id="{1B9AFC0A-5DE8-46E3-AE4C-85CE73B442F0}"/>
              </a:ext>
            </a:extLst>
          </p:cNvPr>
          <p:cNvSpPr txBox="1"/>
          <p:nvPr/>
        </p:nvSpPr>
        <p:spPr bwMode="gray">
          <a:xfrm rot="19119187">
            <a:off x="6704352" y="2612844"/>
            <a:ext cx="88678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133" name="Rectangular Callout 26">
            <a:extLst>
              <a:ext uri="{FF2B5EF4-FFF2-40B4-BE49-F238E27FC236}">
                <a16:creationId xmlns="" xmlns:a16="http://schemas.microsoft.com/office/drawing/2014/main" id="{DA4B3C4E-F15D-4229-B7B7-1DB367263F1F}"/>
              </a:ext>
            </a:extLst>
          </p:cNvPr>
          <p:cNvSpPr/>
          <p:nvPr/>
        </p:nvSpPr>
        <p:spPr bwMode="gray">
          <a:xfrm>
            <a:off x="4749619" y="1564919"/>
            <a:ext cx="2193923" cy="1186070"/>
          </a:xfrm>
          <a:prstGeom prst="wedgeRectCallout">
            <a:avLst>
              <a:gd name="adj1" fmla="val 58395"/>
              <a:gd name="adj2" fmla="val 381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 is used to measure the link bandwidth usage, tunnel bandwidth usage, and tunnel packet loss rate.</a:t>
            </a:r>
          </a:p>
        </p:txBody>
      </p:sp>
      <p:sp>
        <p:nvSpPr>
          <p:cNvPr id="75" name="燕尾形 3">
            <a:extLst>
              <a:ext uri="{FF2B5EF4-FFF2-40B4-BE49-F238E27FC236}">
                <a16:creationId xmlns="" xmlns:a16="http://schemas.microsoft.com/office/drawing/2014/main" id="{9ADAEBA5-C7FB-49E8-9594-11C04A1F3AF5}"/>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76" name="燕尾形 3">
            <a:extLst>
              <a:ext uri="{FF2B5EF4-FFF2-40B4-BE49-F238E27FC236}">
                <a16:creationId xmlns="" xmlns:a16="http://schemas.microsoft.com/office/drawing/2014/main" id="{0FAF1794-0055-412D-A329-01802290347C}"/>
              </a:ext>
            </a:extLst>
          </p:cNvPr>
          <p:cNvSpPr/>
          <p:nvPr/>
        </p:nvSpPr>
        <p:spPr bwMode="gray">
          <a:xfrm>
            <a:off x="6096000" y="21160"/>
            <a:ext cx="2028960" cy="397305"/>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78" name="燕尾形 3">
            <a:extLst>
              <a:ext uri="{FF2B5EF4-FFF2-40B4-BE49-F238E27FC236}">
                <a16:creationId xmlns="" xmlns:a16="http://schemas.microsoft.com/office/drawing/2014/main" id="{034941B9-301D-43B2-9E50-48FBE65D349D}"/>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55978093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Traffic Optimization Overview</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a:xfrm>
            <a:off x="455612" y="1052514"/>
            <a:ext cx="4963636" cy="4875042"/>
          </a:xfrm>
        </p:spPr>
        <p:txBody>
          <a:bodyPr wrap="square">
            <a:noAutofit/>
          </a:bodyPr>
          <a:lstStyle/>
          <a:p>
            <a:pPr>
              <a:lnSpc>
                <a:spcPct val="100000"/>
              </a:lnSpc>
            </a:pPr>
            <a:r>
              <a:rPr lang="en-US" sz="1600" dirty="0">
                <a:latin typeface="Huawei Sans" panose="020C0503030203020204" pitchFamily="34" charset="0"/>
              </a:rPr>
              <a:t>MPLS TE uses the Constrained Shortest Path First (CSPF) algorithm to compute paths. This distributed computation and management mode, however, cannot manage network bandwidth resources in a coordinated manner.</a:t>
            </a:r>
          </a:p>
          <a:p>
            <a:pPr>
              <a:lnSpc>
                <a:spcPct val="100000"/>
              </a:lnSpc>
            </a:pPr>
            <a:r>
              <a:rPr lang="en-US" sz="1600" dirty="0">
                <a:latin typeface="Huawei Sans" panose="020C0503030203020204" pitchFamily="34" charset="0"/>
              </a:rPr>
              <a:t>Huawei's </a:t>
            </a:r>
            <a:r>
              <a:rPr lang="en-US" sz="1600" dirty="0" err="1">
                <a:latin typeface="Huawei Sans" panose="020C0503030203020204" pitchFamily="34" charset="0"/>
              </a:rPr>
              <a:t>CloudWAN</a:t>
            </a:r>
            <a:r>
              <a:rPr lang="en-US" sz="1600" dirty="0">
                <a:latin typeface="Huawei Sans" panose="020C0503030203020204" pitchFamily="34" charset="0"/>
              </a:rPr>
              <a:t> solution uses BGP-LS (SRv6 Policy) or BGP-LS + SR-MPLS Policy (PCEP) to obtain tunnel status and adjusts tunnel paths based on the network status.</a:t>
            </a:r>
          </a:p>
        </p:txBody>
      </p:sp>
      <p:grpSp>
        <p:nvGrpSpPr>
          <p:cNvPr id="8" name="Group 7">
            <a:extLst>
              <a:ext uri="{FF2B5EF4-FFF2-40B4-BE49-F238E27FC236}">
                <a16:creationId xmlns="" xmlns:a16="http://schemas.microsoft.com/office/drawing/2014/main" id="{60FB43EE-FB26-49BB-BA35-68933B0F9FFC}"/>
              </a:ext>
            </a:extLst>
          </p:cNvPr>
          <p:cNvGrpSpPr/>
          <p:nvPr/>
        </p:nvGrpSpPr>
        <p:grpSpPr bwMode="gray">
          <a:xfrm>
            <a:off x="5535279" y="1368031"/>
            <a:ext cx="6051581" cy="4633272"/>
            <a:chOff x="4962525" y="2158488"/>
            <a:chExt cx="6051581" cy="4633272"/>
          </a:xfrm>
        </p:grpSpPr>
        <p:sp>
          <p:nvSpPr>
            <p:cNvPr id="64" name="Oval 41">
              <a:extLst>
                <a:ext uri="{FF2B5EF4-FFF2-40B4-BE49-F238E27FC236}">
                  <a16:creationId xmlns="" xmlns:a16="http://schemas.microsoft.com/office/drawing/2014/main" id="{45C3F9D2-B8BD-416B-A187-6AC7100D03E1}"/>
                </a:ext>
              </a:extLst>
            </p:cNvPr>
            <p:cNvSpPr>
              <a:spLocks noChangeAspect="1"/>
            </p:cNvSpPr>
            <p:nvPr/>
          </p:nvSpPr>
          <p:spPr bwMode="gray">
            <a:xfrm>
              <a:off x="7446665" y="22632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0" name="Oval 41">
              <a:extLst>
                <a:ext uri="{FF2B5EF4-FFF2-40B4-BE49-F238E27FC236}">
                  <a16:creationId xmlns="" xmlns:a16="http://schemas.microsoft.com/office/drawing/2014/main" id="{F67FE4C5-553A-4721-A7B6-6019BA88DD65}"/>
                </a:ext>
              </a:extLst>
            </p:cNvPr>
            <p:cNvSpPr>
              <a:spLocks noChangeAspect="1"/>
            </p:cNvSpPr>
            <p:nvPr/>
          </p:nvSpPr>
          <p:spPr bwMode="gray">
            <a:xfrm>
              <a:off x="8909016" y="22632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1" name="Oval 41">
              <a:extLst>
                <a:ext uri="{FF2B5EF4-FFF2-40B4-BE49-F238E27FC236}">
                  <a16:creationId xmlns="" xmlns:a16="http://schemas.microsoft.com/office/drawing/2014/main" id="{A42D67EC-1BD6-4483-8ED5-19F51818DA5E}"/>
                </a:ext>
              </a:extLst>
            </p:cNvPr>
            <p:cNvSpPr>
              <a:spLocks noChangeAspect="1"/>
            </p:cNvSpPr>
            <p:nvPr/>
          </p:nvSpPr>
          <p:spPr bwMode="gray">
            <a:xfrm>
              <a:off x="8155442" y="22632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2" name="Oval 41">
              <a:extLst>
                <a:ext uri="{FF2B5EF4-FFF2-40B4-BE49-F238E27FC236}">
                  <a16:creationId xmlns="" xmlns:a16="http://schemas.microsoft.com/office/drawing/2014/main" id="{F66C51FB-BA80-4FA1-BBD3-310B0FB5596F}"/>
                </a:ext>
              </a:extLst>
            </p:cNvPr>
            <p:cNvSpPr>
              <a:spLocks noChangeAspect="1"/>
            </p:cNvSpPr>
            <p:nvPr/>
          </p:nvSpPr>
          <p:spPr bwMode="gray">
            <a:xfrm>
              <a:off x="8905867" y="268200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pic>
          <p:nvPicPr>
            <p:cNvPr id="74" name="图片 31">
              <a:extLst>
                <a:ext uri="{FF2B5EF4-FFF2-40B4-BE49-F238E27FC236}">
                  <a16:creationId xmlns="" xmlns:a16="http://schemas.microsoft.com/office/drawing/2014/main" id="{ECDFE585-AA85-4278-B829-91A8F1727766}"/>
                </a:ext>
              </a:extLst>
            </p:cNvPr>
            <p:cNvPicPr>
              <a:picLocks noChangeAspect="1"/>
            </p:cNvPicPr>
            <p:nvPr/>
          </p:nvPicPr>
          <p:blipFill>
            <a:blip r:embed="rId3"/>
            <a:stretch>
              <a:fillRect/>
            </a:stretch>
          </p:blipFill>
          <p:spPr bwMode="gray">
            <a:xfrm>
              <a:off x="6491621" y="4370654"/>
              <a:ext cx="466668" cy="389308"/>
            </a:xfrm>
            <a:prstGeom prst="rect">
              <a:avLst/>
            </a:prstGeom>
          </p:spPr>
        </p:pic>
        <p:pic>
          <p:nvPicPr>
            <p:cNvPr id="75" name="图片 31">
              <a:extLst>
                <a:ext uri="{FF2B5EF4-FFF2-40B4-BE49-F238E27FC236}">
                  <a16:creationId xmlns="" xmlns:a16="http://schemas.microsoft.com/office/drawing/2014/main" id="{0F628EE5-AA75-4AF8-AA91-F7CBAA360EE7}"/>
                </a:ext>
              </a:extLst>
            </p:cNvPr>
            <p:cNvPicPr>
              <a:picLocks noChangeAspect="1"/>
            </p:cNvPicPr>
            <p:nvPr/>
          </p:nvPicPr>
          <p:blipFill>
            <a:blip r:embed="rId3"/>
            <a:stretch>
              <a:fillRect/>
            </a:stretch>
          </p:blipFill>
          <p:spPr bwMode="gray">
            <a:xfrm>
              <a:off x="6491621" y="5381892"/>
              <a:ext cx="466668" cy="389308"/>
            </a:xfrm>
            <a:prstGeom prst="rect">
              <a:avLst/>
            </a:prstGeom>
          </p:spPr>
        </p:pic>
        <p:pic>
          <p:nvPicPr>
            <p:cNvPr id="76" name="图片 31">
              <a:extLst>
                <a:ext uri="{FF2B5EF4-FFF2-40B4-BE49-F238E27FC236}">
                  <a16:creationId xmlns="" xmlns:a16="http://schemas.microsoft.com/office/drawing/2014/main" id="{1EE1DC37-6D4F-48EC-A99B-5B4A3D096EB1}"/>
                </a:ext>
              </a:extLst>
            </p:cNvPr>
            <p:cNvPicPr>
              <a:picLocks noChangeAspect="1"/>
            </p:cNvPicPr>
            <p:nvPr/>
          </p:nvPicPr>
          <p:blipFill>
            <a:blip r:embed="rId3"/>
            <a:stretch>
              <a:fillRect/>
            </a:stretch>
          </p:blipFill>
          <p:spPr bwMode="gray">
            <a:xfrm>
              <a:off x="8034671" y="4366871"/>
              <a:ext cx="466668" cy="389308"/>
            </a:xfrm>
            <a:prstGeom prst="rect">
              <a:avLst/>
            </a:prstGeom>
          </p:spPr>
        </p:pic>
        <p:pic>
          <p:nvPicPr>
            <p:cNvPr id="78" name="图片 31">
              <a:extLst>
                <a:ext uri="{FF2B5EF4-FFF2-40B4-BE49-F238E27FC236}">
                  <a16:creationId xmlns="" xmlns:a16="http://schemas.microsoft.com/office/drawing/2014/main" id="{11DF3B99-7F5F-47FE-A999-E807F2D8E9F0}"/>
                </a:ext>
              </a:extLst>
            </p:cNvPr>
            <p:cNvPicPr>
              <a:picLocks noChangeAspect="1"/>
            </p:cNvPicPr>
            <p:nvPr/>
          </p:nvPicPr>
          <p:blipFill>
            <a:blip r:embed="rId3"/>
            <a:stretch>
              <a:fillRect/>
            </a:stretch>
          </p:blipFill>
          <p:spPr bwMode="gray">
            <a:xfrm>
              <a:off x="8034671" y="5381892"/>
              <a:ext cx="466668" cy="389308"/>
            </a:xfrm>
            <a:prstGeom prst="rect">
              <a:avLst/>
            </a:prstGeom>
          </p:spPr>
        </p:pic>
        <p:pic>
          <p:nvPicPr>
            <p:cNvPr id="79" name="图片 31">
              <a:extLst>
                <a:ext uri="{FF2B5EF4-FFF2-40B4-BE49-F238E27FC236}">
                  <a16:creationId xmlns="" xmlns:a16="http://schemas.microsoft.com/office/drawing/2014/main" id="{00C98487-0C59-4C6E-805F-FB8BD662BE74}"/>
                </a:ext>
              </a:extLst>
            </p:cNvPr>
            <p:cNvPicPr>
              <a:picLocks noChangeAspect="1"/>
            </p:cNvPicPr>
            <p:nvPr/>
          </p:nvPicPr>
          <p:blipFill>
            <a:blip r:embed="rId3"/>
            <a:stretch>
              <a:fillRect/>
            </a:stretch>
          </p:blipFill>
          <p:spPr bwMode="gray">
            <a:xfrm>
              <a:off x="9577721" y="4370654"/>
              <a:ext cx="466668" cy="389308"/>
            </a:xfrm>
            <a:prstGeom prst="rect">
              <a:avLst/>
            </a:prstGeom>
          </p:spPr>
        </p:pic>
        <p:pic>
          <p:nvPicPr>
            <p:cNvPr id="80" name="图片 31">
              <a:extLst>
                <a:ext uri="{FF2B5EF4-FFF2-40B4-BE49-F238E27FC236}">
                  <a16:creationId xmlns="" xmlns:a16="http://schemas.microsoft.com/office/drawing/2014/main" id="{F398CFB6-4C03-48D0-AF38-95580ECB344C}"/>
                </a:ext>
              </a:extLst>
            </p:cNvPr>
            <p:cNvPicPr>
              <a:picLocks noChangeAspect="1"/>
            </p:cNvPicPr>
            <p:nvPr/>
          </p:nvPicPr>
          <p:blipFill>
            <a:blip r:embed="rId3"/>
            <a:stretch>
              <a:fillRect/>
            </a:stretch>
          </p:blipFill>
          <p:spPr bwMode="gray">
            <a:xfrm>
              <a:off x="9577721" y="5385675"/>
              <a:ext cx="466668" cy="389308"/>
            </a:xfrm>
            <a:prstGeom prst="rect">
              <a:avLst/>
            </a:prstGeom>
          </p:spPr>
        </p:pic>
        <p:cxnSp>
          <p:nvCxnSpPr>
            <p:cNvPr id="81" name="Straight Connector 80">
              <a:extLst>
                <a:ext uri="{FF2B5EF4-FFF2-40B4-BE49-F238E27FC236}">
                  <a16:creationId xmlns="" xmlns:a16="http://schemas.microsoft.com/office/drawing/2014/main" id="{91FF9031-947E-447B-964A-7D395337C97E}"/>
                </a:ext>
              </a:extLst>
            </p:cNvPr>
            <p:cNvCxnSpPr>
              <a:cxnSpLocks/>
              <a:stCxn id="74" idx="3"/>
              <a:endCxn id="76" idx="1"/>
            </p:cNvCxnSpPr>
            <p:nvPr/>
          </p:nvCxnSpPr>
          <p:spPr bwMode="gray">
            <a:xfrm flipV="1">
              <a:off x="6958289" y="4561525"/>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 xmlns:a16="http://schemas.microsoft.com/office/drawing/2014/main" id="{2A1D0650-5656-4870-B1F1-7FFF46D99555}"/>
                </a:ext>
              </a:extLst>
            </p:cNvPr>
            <p:cNvCxnSpPr>
              <a:cxnSpLocks/>
              <a:stCxn id="75" idx="3"/>
              <a:endCxn id="78" idx="1"/>
            </p:cNvCxnSpPr>
            <p:nvPr/>
          </p:nvCxnSpPr>
          <p:spPr bwMode="gray">
            <a:xfrm>
              <a:off x="6958289" y="5576546"/>
              <a:ext cx="1076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 xmlns:a16="http://schemas.microsoft.com/office/drawing/2014/main" id="{923AA836-EC6D-4DA2-9C8E-6B8C2F2BBC30}"/>
                </a:ext>
              </a:extLst>
            </p:cNvPr>
            <p:cNvCxnSpPr>
              <a:cxnSpLocks/>
              <a:stCxn id="74" idx="2"/>
              <a:endCxn id="75" idx="0"/>
            </p:cNvCxnSpPr>
            <p:nvPr/>
          </p:nvCxnSpPr>
          <p:spPr bwMode="gray">
            <a:xfrm>
              <a:off x="6724955" y="4759962"/>
              <a:ext cx="0" cy="6219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 xmlns:a16="http://schemas.microsoft.com/office/drawing/2014/main" id="{0ACFD47F-F166-43BD-AA13-F00A5E86CAAC}"/>
                </a:ext>
              </a:extLst>
            </p:cNvPr>
            <p:cNvCxnSpPr>
              <a:cxnSpLocks/>
              <a:stCxn id="76" idx="2"/>
              <a:endCxn id="78" idx="0"/>
            </p:cNvCxnSpPr>
            <p:nvPr/>
          </p:nvCxnSpPr>
          <p:spPr bwMode="gray">
            <a:xfrm>
              <a:off x="8268005" y="4756179"/>
              <a:ext cx="0" cy="625713"/>
            </a:xfrm>
            <a:prstGeom prst="line">
              <a:avLst/>
            </a:prstGeom>
            <a:ln w="19050">
              <a:solidFill>
                <a:srgbClr val="E28198"/>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 xmlns:a16="http://schemas.microsoft.com/office/drawing/2014/main" id="{BBC8C72B-F422-4B94-9F19-5BAF061A035D}"/>
                </a:ext>
              </a:extLst>
            </p:cNvPr>
            <p:cNvCxnSpPr>
              <a:cxnSpLocks/>
              <a:stCxn id="79" idx="2"/>
              <a:endCxn id="80" idx="0"/>
            </p:cNvCxnSpPr>
            <p:nvPr/>
          </p:nvCxnSpPr>
          <p:spPr bwMode="gray">
            <a:xfrm>
              <a:off x="9811055" y="4759962"/>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 xmlns:a16="http://schemas.microsoft.com/office/drawing/2014/main" id="{B41DF826-95B5-40E3-AB9B-0D69F4BD4A58}"/>
                </a:ext>
              </a:extLst>
            </p:cNvPr>
            <p:cNvCxnSpPr>
              <a:cxnSpLocks/>
              <a:stCxn id="80" idx="1"/>
              <a:endCxn id="78" idx="3"/>
            </p:cNvCxnSpPr>
            <p:nvPr/>
          </p:nvCxnSpPr>
          <p:spPr bwMode="gray">
            <a:xfrm flipH="1" flipV="1">
              <a:off x="8501339" y="5576546"/>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 xmlns:a16="http://schemas.microsoft.com/office/drawing/2014/main" id="{C8E312D2-3ABE-43EE-8010-5F1CACEC1FC8}"/>
                </a:ext>
              </a:extLst>
            </p:cNvPr>
            <p:cNvCxnSpPr>
              <a:cxnSpLocks/>
              <a:stCxn id="79" idx="1"/>
              <a:endCxn id="76" idx="3"/>
            </p:cNvCxnSpPr>
            <p:nvPr/>
          </p:nvCxnSpPr>
          <p:spPr bwMode="gray">
            <a:xfrm flipH="1" flipV="1">
              <a:off x="8501339" y="4561525"/>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9" name="TextBox 271">
              <a:extLst>
                <a:ext uri="{FF2B5EF4-FFF2-40B4-BE49-F238E27FC236}">
                  <a16:creationId xmlns="" xmlns:a16="http://schemas.microsoft.com/office/drawing/2014/main" id="{43B0DAEE-C5B1-4765-954F-E70E71A7EC86}"/>
                </a:ext>
              </a:extLst>
            </p:cNvPr>
            <p:cNvSpPr txBox="1"/>
            <p:nvPr/>
          </p:nvSpPr>
          <p:spPr bwMode="gray">
            <a:xfrm>
              <a:off x="7919054" y="4677617"/>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40" name="TextBox 271">
              <a:extLst>
                <a:ext uri="{FF2B5EF4-FFF2-40B4-BE49-F238E27FC236}">
                  <a16:creationId xmlns="" xmlns:a16="http://schemas.microsoft.com/office/drawing/2014/main" id="{F95DE7D6-A1AF-4A91-B41E-BFC6F123D3F5}"/>
                </a:ext>
              </a:extLst>
            </p:cNvPr>
            <p:cNvSpPr txBox="1"/>
            <p:nvPr/>
          </p:nvSpPr>
          <p:spPr bwMode="gray">
            <a:xfrm>
              <a:off x="6321140" y="4677617"/>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41" name="TextBox 271">
              <a:extLst>
                <a:ext uri="{FF2B5EF4-FFF2-40B4-BE49-F238E27FC236}">
                  <a16:creationId xmlns="" xmlns:a16="http://schemas.microsoft.com/office/drawing/2014/main" id="{2FD6E1AE-23C0-454A-AAA5-290932D1B36F}"/>
                </a:ext>
              </a:extLst>
            </p:cNvPr>
            <p:cNvSpPr txBox="1"/>
            <p:nvPr/>
          </p:nvSpPr>
          <p:spPr bwMode="gray">
            <a:xfrm>
              <a:off x="6321140" y="5161047"/>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42" name="TextBox 271">
              <a:extLst>
                <a:ext uri="{FF2B5EF4-FFF2-40B4-BE49-F238E27FC236}">
                  <a16:creationId xmlns="" xmlns:a16="http://schemas.microsoft.com/office/drawing/2014/main" id="{9F201601-D4E8-441C-BA66-C20FE4684E7D}"/>
                </a:ext>
              </a:extLst>
            </p:cNvPr>
            <p:cNvSpPr txBox="1"/>
            <p:nvPr/>
          </p:nvSpPr>
          <p:spPr bwMode="gray">
            <a:xfrm>
              <a:off x="7928206" y="5063894"/>
              <a:ext cx="35939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143" name="TextBox 271">
              <a:extLst>
                <a:ext uri="{FF2B5EF4-FFF2-40B4-BE49-F238E27FC236}">
                  <a16:creationId xmlns="" xmlns:a16="http://schemas.microsoft.com/office/drawing/2014/main" id="{A19D23C2-F440-44DB-B7D2-74E4ACC7A48E}"/>
                </a:ext>
              </a:extLst>
            </p:cNvPr>
            <p:cNvSpPr txBox="1"/>
            <p:nvPr/>
          </p:nvSpPr>
          <p:spPr bwMode="gray">
            <a:xfrm>
              <a:off x="9875641" y="5179850"/>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144" name="TextBox 271">
              <a:extLst>
                <a:ext uri="{FF2B5EF4-FFF2-40B4-BE49-F238E27FC236}">
                  <a16:creationId xmlns="" xmlns:a16="http://schemas.microsoft.com/office/drawing/2014/main" id="{2996EFDC-5CDB-4CA7-A0D4-85062ED109B5}"/>
                </a:ext>
              </a:extLst>
            </p:cNvPr>
            <p:cNvSpPr txBox="1"/>
            <p:nvPr/>
          </p:nvSpPr>
          <p:spPr bwMode="gray">
            <a:xfrm>
              <a:off x="9890881" y="4685811"/>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145" name="图片 24">
              <a:extLst>
                <a:ext uri="{FF2B5EF4-FFF2-40B4-BE49-F238E27FC236}">
                  <a16:creationId xmlns="" xmlns:a16="http://schemas.microsoft.com/office/drawing/2014/main" id="{64D7961B-DB87-4E71-B3EC-6D618811C6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289834" y="2978855"/>
              <a:ext cx="1977229" cy="364654"/>
            </a:xfrm>
            <a:prstGeom prst="rect">
              <a:avLst/>
            </a:prstGeom>
          </p:spPr>
        </p:pic>
        <p:sp>
          <p:nvSpPr>
            <p:cNvPr id="146" name="圆角矩形 75">
              <a:extLst>
                <a:ext uri="{FF2B5EF4-FFF2-40B4-BE49-F238E27FC236}">
                  <a16:creationId xmlns="" xmlns:a16="http://schemas.microsoft.com/office/drawing/2014/main" id="{86925805-36AB-4FDD-9239-567DD6BEFB12}"/>
                </a:ext>
              </a:extLst>
            </p:cNvPr>
            <p:cNvSpPr/>
            <p:nvPr/>
          </p:nvSpPr>
          <p:spPr bwMode="gray">
            <a:xfrm>
              <a:off x="7207844" y="2952509"/>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47" name="直接箭头连接符 84">
              <a:extLst>
                <a:ext uri="{FF2B5EF4-FFF2-40B4-BE49-F238E27FC236}">
                  <a16:creationId xmlns="" xmlns:a16="http://schemas.microsoft.com/office/drawing/2014/main" id="{BE76BDBF-E1C5-4C5E-A527-79711C278976}"/>
                </a:ext>
              </a:extLst>
            </p:cNvPr>
            <p:cNvCxnSpPr>
              <a:cxnSpLocks/>
              <a:stCxn id="76" idx="0"/>
              <a:endCxn id="146" idx="2"/>
            </p:cNvCxnSpPr>
            <p:nvPr/>
          </p:nvCxnSpPr>
          <p:spPr bwMode="gray">
            <a:xfrm flipH="1" flipV="1">
              <a:off x="8265803" y="3355789"/>
              <a:ext cx="2202" cy="1011082"/>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48" name="TextBox 271">
              <a:extLst>
                <a:ext uri="{FF2B5EF4-FFF2-40B4-BE49-F238E27FC236}">
                  <a16:creationId xmlns="" xmlns:a16="http://schemas.microsoft.com/office/drawing/2014/main" id="{E3BD85B3-7565-4150-A119-80F0F4FF61E8}"/>
                </a:ext>
              </a:extLst>
            </p:cNvPr>
            <p:cNvSpPr txBox="1"/>
            <p:nvPr/>
          </p:nvSpPr>
          <p:spPr bwMode="gray">
            <a:xfrm rot="19599356">
              <a:off x="6380192" y="3704743"/>
              <a:ext cx="1577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 SR-Policy/PCEP</a:t>
              </a:r>
            </a:p>
          </p:txBody>
        </p:sp>
        <p:pic>
          <p:nvPicPr>
            <p:cNvPr id="149" name="图片 31">
              <a:extLst>
                <a:ext uri="{FF2B5EF4-FFF2-40B4-BE49-F238E27FC236}">
                  <a16:creationId xmlns="" xmlns:a16="http://schemas.microsoft.com/office/drawing/2014/main" id="{43C22541-68EC-4CA5-A321-B0E9D92F0531}"/>
                </a:ext>
              </a:extLst>
            </p:cNvPr>
            <p:cNvPicPr>
              <a:picLocks noChangeAspect="1"/>
            </p:cNvPicPr>
            <p:nvPr/>
          </p:nvPicPr>
          <p:blipFill>
            <a:blip r:embed="rId3"/>
            <a:stretch>
              <a:fillRect/>
            </a:stretch>
          </p:blipFill>
          <p:spPr bwMode="gray">
            <a:xfrm>
              <a:off x="5614757" y="4370654"/>
              <a:ext cx="466668" cy="389308"/>
            </a:xfrm>
            <a:prstGeom prst="rect">
              <a:avLst/>
            </a:prstGeom>
          </p:spPr>
        </p:pic>
        <p:pic>
          <p:nvPicPr>
            <p:cNvPr id="150" name="图片 31">
              <a:extLst>
                <a:ext uri="{FF2B5EF4-FFF2-40B4-BE49-F238E27FC236}">
                  <a16:creationId xmlns="" xmlns:a16="http://schemas.microsoft.com/office/drawing/2014/main" id="{C1A7CE81-9223-4E4C-9912-E4F91DFBD87D}"/>
                </a:ext>
              </a:extLst>
            </p:cNvPr>
            <p:cNvPicPr>
              <a:picLocks noChangeAspect="1"/>
            </p:cNvPicPr>
            <p:nvPr/>
          </p:nvPicPr>
          <p:blipFill>
            <a:blip r:embed="rId3"/>
            <a:stretch>
              <a:fillRect/>
            </a:stretch>
          </p:blipFill>
          <p:spPr bwMode="gray">
            <a:xfrm>
              <a:off x="10431927" y="5385675"/>
              <a:ext cx="466668" cy="389308"/>
            </a:xfrm>
            <a:prstGeom prst="rect">
              <a:avLst/>
            </a:prstGeom>
          </p:spPr>
        </p:pic>
        <p:cxnSp>
          <p:nvCxnSpPr>
            <p:cNvPr id="151" name="Straight Connector 150">
              <a:extLst>
                <a:ext uri="{FF2B5EF4-FFF2-40B4-BE49-F238E27FC236}">
                  <a16:creationId xmlns="" xmlns:a16="http://schemas.microsoft.com/office/drawing/2014/main" id="{2AB2770B-117E-41A4-9C01-EDB2233ED30D}"/>
                </a:ext>
              </a:extLst>
            </p:cNvPr>
            <p:cNvCxnSpPr>
              <a:cxnSpLocks/>
              <a:stCxn id="149" idx="3"/>
              <a:endCxn id="74" idx="1"/>
            </p:cNvCxnSpPr>
            <p:nvPr/>
          </p:nvCxnSpPr>
          <p:spPr bwMode="gray">
            <a:xfrm>
              <a:off x="6081425" y="4565308"/>
              <a:ext cx="41019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ADC798DF-0318-469B-BF5A-74B6B4A04522}"/>
                </a:ext>
              </a:extLst>
            </p:cNvPr>
            <p:cNvCxnSpPr>
              <a:cxnSpLocks/>
              <a:stCxn id="80" idx="3"/>
              <a:endCxn id="150" idx="1"/>
            </p:cNvCxnSpPr>
            <p:nvPr/>
          </p:nvCxnSpPr>
          <p:spPr bwMode="gray">
            <a:xfrm>
              <a:off x="10044389" y="5580329"/>
              <a:ext cx="38753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 xmlns:a16="http://schemas.microsoft.com/office/drawing/2014/main" id="{AFFF875B-E331-4EBF-8E67-BF3F4D10B159}"/>
                </a:ext>
              </a:extLst>
            </p:cNvPr>
            <p:cNvCxnSpPr>
              <a:cxnSpLocks/>
            </p:cNvCxnSpPr>
            <p:nvPr/>
          </p:nvCxnSpPr>
          <p:spPr bwMode="gray">
            <a:xfrm>
              <a:off x="6787570" y="4618763"/>
              <a:ext cx="1417820"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EBEA7FBB-AE3C-48BC-BB53-A337DF8D1E0A}"/>
                </a:ext>
              </a:extLst>
            </p:cNvPr>
            <p:cNvCxnSpPr>
              <a:cxnSpLocks/>
            </p:cNvCxnSpPr>
            <p:nvPr/>
          </p:nvCxnSpPr>
          <p:spPr bwMode="gray">
            <a:xfrm>
              <a:off x="9869813" y="4612488"/>
              <a:ext cx="0" cy="89685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 xmlns:a16="http://schemas.microsoft.com/office/drawing/2014/main" id="{B0277725-57F2-4B7B-936D-F47C4CD1A934}"/>
                </a:ext>
              </a:extLst>
            </p:cNvPr>
            <p:cNvCxnSpPr>
              <a:cxnSpLocks/>
            </p:cNvCxnSpPr>
            <p:nvPr/>
          </p:nvCxnSpPr>
          <p:spPr bwMode="gray">
            <a:xfrm>
              <a:off x="8268005" y="4612488"/>
              <a:ext cx="1552006"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6" name="直接箭头连接符 84">
              <a:extLst>
                <a:ext uri="{FF2B5EF4-FFF2-40B4-BE49-F238E27FC236}">
                  <a16:creationId xmlns="" xmlns:a16="http://schemas.microsoft.com/office/drawing/2014/main" id="{85848E88-604F-421F-8066-107C0E457923}"/>
                </a:ext>
              </a:extLst>
            </p:cNvPr>
            <p:cNvCxnSpPr>
              <a:cxnSpLocks/>
            </p:cNvCxnSpPr>
            <p:nvPr/>
          </p:nvCxnSpPr>
          <p:spPr bwMode="gray">
            <a:xfrm flipH="1">
              <a:off x="6542336" y="3358433"/>
              <a:ext cx="1553494" cy="1027145"/>
            </a:xfrm>
            <a:prstGeom prst="straightConnector1">
              <a:avLst/>
            </a:prstGeom>
            <a:ln w="19050" cap="flat" cmpd="sng" algn="ctr">
              <a:solidFill>
                <a:srgbClr val="E28198"/>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157" name="Group 156">
              <a:extLst>
                <a:ext uri="{FF2B5EF4-FFF2-40B4-BE49-F238E27FC236}">
                  <a16:creationId xmlns="" xmlns:a16="http://schemas.microsoft.com/office/drawing/2014/main" id="{FE31AB77-4527-44D4-AAC0-0983A9D8A0B4}"/>
                </a:ext>
              </a:extLst>
            </p:cNvPr>
            <p:cNvGrpSpPr/>
            <p:nvPr/>
          </p:nvGrpSpPr>
          <p:grpSpPr bwMode="gray">
            <a:xfrm>
              <a:off x="7568248" y="2342875"/>
              <a:ext cx="1420399" cy="434340"/>
              <a:chOff x="4527430" y="4730666"/>
              <a:chExt cx="2969826" cy="908134"/>
            </a:xfrm>
          </p:grpSpPr>
          <p:cxnSp>
            <p:nvCxnSpPr>
              <p:cNvPr id="179" name="Straight Connector 178">
                <a:extLst>
                  <a:ext uri="{FF2B5EF4-FFF2-40B4-BE49-F238E27FC236}">
                    <a16:creationId xmlns="" xmlns:a16="http://schemas.microsoft.com/office/drawing/2014/main" id="{167C8665-48BD-41D3-8B17-DF15E553FE6B}"/>
                  </a:ext>
                </a:extLst>
              </p:cNvPr>
              <p:cNvCxnSpPr>
                <a:cxnSpLocks/>
              </p:cNvCxnSpPr>
              <p:nvPr/>
            </p:nvCxnSpPr>
            <p:spPr bwMode="gray">
              <a:xfrm>
                <a:off x="4527430" y="4741950"/>
                <a:ext cx="1417820"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 xmlns:a16="http://schemas.microsoft.com/office/drawing/2014/main" id="{B8421396-D603-487B-B32E-CDA6DE2039EE}"/>
                  </a:ext>
                </a:extLst>
              </p:cNvPr>
              <p:cNvCxnSpPr>
                <a:cxnSpLocks/>
              </p:cNvCxnSpPr>
              <p:nvPr/>
            </p:nvCxnSpPr>
            <p:spPr bwMode="gray">
              <a:xfrm>
                <a:off x="7490672" y="4741950"/>
                <a:ext cx="0" cy="89685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 xmlns:a16="http://schemas.microsoft.com/office/drawing/2014/main" id="{864A518E-9E66-4732-8B5B-E20132D7CF4F}"/>
                  </a:ext>
                </a:extLst>
              </p:cNvPr>
              <p:cNvCxnSpPr>
                <a:cxnSpLocks/>
              </p:cNvCxnSpPr>
              <p:nvPr/>
            </p:nvCxnSpPr>
            <p:spPr bwMode="gray">
              <a:xfrm>
                <a:off x="5945249" y="4730666"/>
                <a:ext cx="1552007"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58" name="圆角矩形 75">
              <a:extLst>
                <a:ext uri="{FF2B5EF4-FFF2-40B4-BE49-F238E27FC236}">
                  <a16:creationId xmlns="" xmlns:a16="http://schemas.microsoft.com/office/drawing/2014/main" id="{F8D61983-8B29-4616-A18C-EC32CE865EEC}"/>
                </a:ext>
              </a:extLst>
            </p:cNvPr>
            <p:cNvSpPr/>
            <p:nvPr/>
          </p:nvSpPr>
          <p:spPr bwMode="gray">
            <a:xfrm>
              <a:off x="7207844" y="2158488"/>
              <a:ext cx="2115918" cy="79402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9" name="Rectangular Callout 26">
              <a:extLst>
                <a:ext uri="{FF2B5EF4-FFF2-40B4-BE49-F238E27FC236}">
                  <a16:creationId xmlns="" xmlns:a16="http://schemas.microsoft.com/office/drawing/2014/main" id="{6C5067FB-DF8F-46EE-87F2-8E181D3DDA57}"/>
                </a:ext>
              </a:extLst>
            </p:cNvPr>
            <p:cNvSpPr/>
            <p:nvPr/>
          </p:nvSpPr>
          <p:spPr bwMode="gray">
            <a:xfrm>
              <a:off x="4962525" y="2291820"/>
              <a:ext cx="1742883" cy="800830"/>
            </a:xfrm>
            <a:prstGeom prst="wedgeRectCallout">
              <a:avLst>
                <a:gd name="adj1" fmla="val 62523"/>
                <a:gd name="adj2" fmla="val 203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The controller optimizes forwarding paths based on network performance.</a:t>
              </a:r>
            </a:p>
          </p:txBody>
        </p:sp>
        <p:sp>
          <p:nvSpPr>
            <p:cNvPr id="160" name="Freeform: Shape 159">
              <a:extLst>
                <a:ext uri="{FF2B5EF4-FFF2-40B4-BE49-F238E27FC236}">
                  <a16:creationId xmlns="" xmlns:a16="http://schemas.microsoft.com/office/drawing/2014/main" id="{2882115D-A9B8-4568-9A8E-45834C109A8E}"/>
                </a:ext>
              </a:extLst>
            </p:cNvPr>
            <p:cNvSpPr/>
            <p:nvPr/>
          </p:nvSpPr>
          <p:spPr bwMode="gray">
            <a:xfrm>
              <a:off x="6868679" y="2686688"/>
              <a:ext cx="304812" cy="438150"/>
            </a:xfrm>
            <a:custGeom>
              <a:avLst/>
              <a:gdLst>
                <a:gd name="connsiteX0" fmla="*/ 304812 w 304812"/>
                <a:gd name="connsiteY0" fmla="*/ 438150 h 438150"/>
                <a:gd name="connsiteX1" fmla="*/ 12 w 304812"/>
                <a:gd name="connsiteY1" fmla="*/ 200025 h 438150"/>
                <a:gd name="connsiteX2" fmla="*/ 295287 w 304812"/>
                <a:gd name="connsiteY2" fmla="*/ 0 h 438150"/>
              </a:gdLst>
              <a:ahLst/>
              <a:cxnLst>
                <a:cxn ang="0">
                  <a:pos x="connsiteX0" y="connsiteY0"/>
                </a:cxn>
                <a:cxn ang="0">
                  <a:pos x="connsiteX1" y="connsiteY1"/>
                </a:cxn>
                <a:cxn ang="0">
                  <a:pos x="connsiteX2" y="connsiteY2"/>
                </a:cxn>
              </a:cxnLst>
              <a:rect l="l" t="t" r="r" b="b"/>
              <a:pathLst>
                <a:path w="304812" h="438150">
                  <a:moveTo>
                    <a:pt x="304812" y="438150"/>
                  </a:moveTo>
                  <a:cubicBezTo>
                    <a:pt x="153205" y="355600"/>
                    <a:pt x="1599" y="273050"/>
                    <a:pt x="12" y="200025"/>
                  </a:cubicBezTo>
                  <a:cubicBezTo>
                    <a:pt x="-1575" y="127000"/>
                    <a:pt x="146856" y="63500"/>
                    <a:pt x="295287" y="0"/>
                  </a:cubicBezTo>
                </a:path>
              </a:pathLst>
            </a:custGeom>
            <a:noFill/>
            <a:ln w="28575">
              <a:solidFill>
                <a:schemeClr val="bg1">
                  <a:lumMod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61" name="Rectangular Callout 26">
              <a:extLst>
                <a:ext uri="{FF2B5EF4-FFF2-40B4-BE49-F238E27FC236}">
                  <a16:creationId xmlns="" xmlns:a16="http://schemas.microsoft.com/office/drawing/2014/main" id="{2D6F475C-BBE8-4229-81FC-613B6B0FFA8B}"/>
                </a:ext>
              </a:extLst>
            </p:cNvPr>
            <p:cNvSpPr/>
            <p:nvPr/>
          </p:nvSpPr>
          <p:spPr bwMode="gray">
            <a:xfrm>
              <a:off x="5029200" y="3463610"/>
              <a:ext cx="1530585" cy="648104"/>
            </a:xfrm>
            <a:prstGeom prst="wedgeRectCallout">
              <a:avLst>
                <a:gd name="adj1" fmla="val 71187"/>
                <a:gd name="adj2" fmla="val 213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The controller delivers optimized forwarding paths.</a:t>
              </a:r>
            </a:p>
          </p:txBody>
        </p:sp>
        <p:cxnSp>
          <p:nvCxnSpPr>
            <p:cNvPr id="162" name="直接箭头连接符 84">
              <a:extLst>
                <a:ext uri="{FF2B5EF4-FFF2-40B4-BE49-F238E27FC236}">
                  <a16:creationId xmlns="" xmlns:a16="http://schemas.microsoft.com/office/drawing/2014/main" id="{8F960098-417E-4F3B-A04A-60D2C17B8A6C}"/>
                </a:ext>
              </a:extLst>
            </p:cNvPr>
            <p:cNvCxnSpPr>
              <a:cxnSpLocks/>
              <a:stCxn id="74" idx="0"/>
              <a:endCxn id="146" idx="2"/>
            </p:cNvCxnSpPr>
            <p:nvPr/>
          </p:nvCxnSpPr>
          <p:spPr bwMode="gray">
            <a:xfrm flipV="1">
              <a:off x="6724955" y="3355789"/>
              <a:ext cx="1540848" cy="1014865"/>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3" name="直接箭头连接符 84">
              <a:extLst>
                <a:ext uri="{FF2B5EF4-FFF2-40B4-BE49-F238E27FC236}">
                  <a16:creationId xmlns="" xmlns:a16="http://schemas.microsoft.com/office/drawing/2014/main" id="{60322344-1347-4CBA-A0EF-E50C7E2C1B5D}"/>
                </a:ext>
              </a:extLst>
            </p:cNvPr>
            <p:cNvCxnSpPr>
              <a:cxnSpLocks/>
              <a:stCxn id="79" idx="0"/>
              <a:endCxn id="146" idx="2"/>
            </p:cNvCxnSpPr>
            <p:nvPr/>
          </p:nvCxnSpPr>
          <p:spPr bwMode="gray">
            <a:xfrm flipH="1" flipV="1">
              <a:off x="8265803" y="3355789"/>
              <a:ext cx="1545252" cy="1014865"/>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4" name="直接箭头连接符 84">
              <a:extLst>
                <a:ext uri="{FF2B5EF4-FFF2-40B4-BE49-F238E27FC236}">
                  <a16:creationId xmlns="" xmlns:a16="http://schemas.microsoft.com/office/drawing/2014/main" id="{3E72D703-566F-4C98-9ADC-55B254FCA6BB}"/>
                </a:ext>
              </a:extLst>
            </p:cNvPr>
            <p:cNvCxnSpPr>
              <a:cxnSpLocks/>
              <a:stCxn id="75" idx="0"/>
              <a:endCxn id="146" idx="2"/>
            </p:cNvCxnSpPr>
            <p:nvPr/>
          </p:nvCxnSpPr>
          <p:spPr bwMode="gray">
            <a:xfrm flipV="1">
              <a:off x="6724955" y="3355789"/>
              <a:ext cx="1540848" cy="2026103"/>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5" name="直接箭头连接符 84">
              <a:extLst>
                <a:ext uri="{FF2B5EF4-FFF2-40B4-BE49-F238E27FC236}">
                  <a16:creationId xmlns="" xmlns:a16="http://schemas.microsoft.com/office/drawing/2014/main" id="{73FEFECE-8220-45D1-9C91-1816A65A6CD8}"/>
                </a:ext>
              </a:extLst>
            </p:cNvPr>
            <p:cNvCxnSpPr>
              <a:cxnSpLocks/>
              <a:stCxn id="80" idx="0"/>
              <a:endCxn id="146" idx="2"/>
            </p:cNvCxnSpPr>
            <p:nvPr/>
          </p:nvCxnSpPr>
          <p:spPr bwMode="gray">
            <a:xfrm flipH="1" flipV="1">
              <a:off x="8265803" y="3355789"/>
              <a:ext cx="1545252" cy="2029886"/>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66" name="Rectangular Callout 139">
              <a:extLst>
                <a:ext uri="{FF2B5EF4-FFF2-40B4-BE49-F238E27FC236}">
                  <a16:creationId xmlns="" xmlns:a16="http://schemas.microsoft.com/office/drawing/2014/main" id="{AA29744B-A5F7-48D7-B59C-DC3533B6344B}"/>
                </a:ext>
              </a:extLst>
            </p:cNvPr>
            <p:cNvSpPr/>
            <p:nvPr/>
          </p:nvSpPr>
          <p:spPr bwMode="gray">
            <a:xfrm>
              <a:off x="7386295" y="3843146"/>
              <a:ext cx="1759013" cy="310556"/>
            </a:xfrm>
            <a:prstGeom prst="rect">
              <a:avLst/>
            </a:prstGeom>
            <a:solidFill>
              <a:schemeClr val="bg1"/>
            </a:solidFill>
            <a:ln w="19050">
              <a:no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rPr>
                <a:t>SNMP/FTP/Telemetry</a:t>
              </a:r>
            </a:p>
          </p:txBody>
        </p:sp>
        <p:cxnSp>
          <p:nvCxnSpPr>
            <p:cNvPr id="167" name="Straight Connector 166">
              <a:extLst>
                <a:ext uri="{FF2B5EF4-FFF2-40B4-BE49-F238E27FC236}">
                  <a16:creationId xmlns="" xmlns:a16="http://schemas.microsoft.com/office/drawing/2014/main" id="{A01643FD-0773-4044-918C-BA689BE34690}"/>
                </a:ext>
              </a:extLst>
            </p:cNvPr>
            <p:cNvCxnSpPr>
              <a:cxnSpLocks/>
            </p:cNvCxnSpPr>
            <p:nvPr/>
          </p:nvCxnSpPr>
          <p:spPr bwMode="gray">
            <a:xfrm>
              <a:off x="6724955" y="5775961"/>
              <a:ext cx="0" cy="28877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 xmlns:a16="http://schemas.microsoft.com/office/drawing/2014/main" id="{D7DBF8CF-D7FA-47B0-B046-BD318651025D}"/>
                </a:ext>
              </a:extLst>
            </p:cNvPr>
            <p:cNvCxnSpPr>
              <a:cxnSpLocks/>
            </p:cNvCxnSpPr>
            <p:nvPr/>
          </p:nvCxnSpPr>
          <p:spPr bwMode="gray">
            <a:xfrm>
              <a:off x="9820011" y="5779746"/>
              <a:ext cx="0" cy="28877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9" name="直接箭头连接符 84">
              <a:extLst>
                <a:ext uri="{FF2B5EF4-FFF2-40B4-BE49-F238E27FC236}">
                  <a16:creationId xmlns="" xmlns:a16="http://schemas.microsoft.com/office/drawing/2014/main" id="{12B8C43F-1B55-4EBA-B526-A9D31C5E558A}"/>
                </a:ext>
              </a:extLst>
            </p:cNvPr>
            <p:cNvCxnSpPr>
              <a:cxnSpLocks/>
            </p:cNvCxnSpPr>
            <p:nvPr/>
          </p:nvCxnSpPr>
          <p:spPr bwMode="gray">
            <a:xfrm flipV="1">
              <a:off x="6787570" y="5842646"/>
              <a:ext cx="2960124" cy="1"/>
            </a:xfrm>
            <a:prstGeom prst="straightConnector1">
              <a:avLst/>
            </a:prstGeom>
            <a:ln w="19050" cap="flat" cmpd="sng" algn="ctr">
              <a:solidFill>
                <a:schemeClr val="bg1">
                  <a:lumMod val="50000"/>
                </a:schemeClr>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70" name="TextBox 271">
              <a:extLst>
                <a:ext uri="{FF2B5EF4-FFF2-40B4-BE49-F238E27FC236}">
                  <a16:creationId xmlns="" xmlns:a16="http://schemas.microsoft.com/office/drawing/2014/main" id="{218FFAA4-9E9A-45C8-9F8E-70BA0E168526}"/>
                </a:ext>
              </a:extLst>
            </p:cNvPr>
            <p:cNvSpPr txBox="1"/>
            <p:nvPr/>
          </p:nvSpPr>
          <p:spPr bwMode="gray">
            <a:xfrm>
              <a:off x="8034671" y="5708855"/>
              <a:ext cx="752129" cy="276999"/>
            </a:xfrm>
            <a:prstGeom prst="rect">
              <a:avLst/>
            </a:prstGeom>
            <a:solidFill>
              <a:schemeClr val="bg1"/>
            </a:solid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171" name="Rectangular Callout 26">
              <a:extLst>
                <a:ext uri="{FF2B5EF4-FFF2-40B4-BE49-F238E27FC236}">
                  <a16:creationId xmlns="" xmlns:a16="http://schemas.microsoft.com/office/drawing/2014/main" id="{D0D550F5-D452-499B-A4A7-EDF90DE1AEF6}"/>
                </a:ext>
              </a:extLst>
            </p:cNvPr>
            <p:cNvSpPr/>
            <p:nvPr/>
          </p:nvSpPr>
          <p:spPr bwMode="gray">
            <a:xfrm>
              <a:off x="8446523" y="4876386"/>
              <a:ext cx="1282121" cy="388952"/>
            </a:xfrm>
            <a:prstGeom prst="wedgeRectCallout">
              <a:avLst>
                <a:gd name="adj1" fmla="val -65291"/>
                <a:gd name="adj2" fmla="val -21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indent="-300038" fontAlgn="ctr">
                <a:spcBef>
                  <a:spcPct val="50000"/>
                </a:spcBef>
              </a:pP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Severe packet loss occurs on links.</a:t>
              </a:r>
            </a:p>
          </p:txBody>
        </p:sp>
        <p:sp>
          <p:nvSpPr>
            <p:cNvPr id="172" name="Rectangular Callout 26">
              <a:extLst>
                <a:ext uri="{FF2B5EF4-FFF2-40B4-BE49-F238E27FC236}">
                  <a16:creationId xmlns="" xmlns:a16="http://schemas.microsoft.com/office/drawing/2014/main" id="{6CAB377E-7A72-44D9-83E4-C15611124ECD}"/>
                </a:ext>
              </a:extLst>
            </p:cNvPr>
            <p:cNvSpPr/>
            <p:nvPr/>
          </p:nvSpPr>
          <p:spPr bwMode="gray">
            <a:xfrm>
              <a:off x="7055459" y="6164432"/>
              <a:ext cx="1417250" cy="627328"/>
            </a:xfrm>
            <a:prstGeom prst="wedgeRectCallout">
              <a:avLst>
                <a:gd name="adj1" fmla="val 27867"/>
                <a:gd name="adj2" fmla="val -8062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TWAMP or </a:t>
              </a:r>
              <a:r>
                <a:rPr lang="en-US" sz="1200"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iFIT</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is used to measure network quality.</a:t>
              </a:r>
            </a:p>
          </p:txBody>
        </p:sp>
        <p:sp>
          <p:nvSpPr>
            <p:cNvPr id="173" name="椭圆 15">
              <a:extLst>
                <a:ext uri="{FF2B5EF4-FFF2-40B4-BE49-F238E27FC236}">
                  <a16:creationId xmlns="" xmlns:a16="http://schemas.microsoft.com/office/drawing/2014/main" id="{1E576A83-5FEA-4412-A706-343780F809E9}"/>
                </a:ext>
              </a:extLst>
            </p:cNvPr>
            <p:cNvSpPr>
              <a:spLocks noChangeAspect="1"/>
            </p:cNvSpPr>
            <p:nvPr/>
          </p:nvSpPr>
          <p:spPr bwMode="gray">
            <a:xfrm>
              <a:off x="6932865" y="6069897"/>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74" name="椭圆 15">
              <a:extLst>
                <a:ext uri="{FF2B5EF4-FFF2-40B4-BE49-F238E27FC236}">
                  <a16:creationId xmlns="" xmlns:a16="http://schemas.microsoft.com/office/drawing/2014/main" id="{EF16C509-DBDD-45F4-BCEA-9DE32D1F8094}"/>
                </a:ext>
              </a:extLst>
            </p:cNvPr>
            <p:cNvSpPr>
              <a:spLocks noChangeAspect="1"/>
            </p:cNvSpPr>
            <p:nvPr/>
          </p:nvSpPr>
          <p:spPr bwMode="gray">
            <a:xfrm>
              <a:off x="9224572" y="4646504"/>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75" name="Rectangular Callout 26">
              <a:extLst>
                <a:ext uri="{FF2B5EF4-FFF2-40B4-BE49-F238E27FC236}">
                  <a16:creationId xmlns="" xmlns:a16="http://schemas.microsoft.com/office/drawing/2014/main" id="{47588047-FFC7-4DD8-BC60-A83AD4B4DB84}"/>
                </a:ext>
              </a:extLst>
            </p:cNvPr>
            <p:cNvSpPr/>
            <p:nvPr/>
          </p:nvSpPr>
          <p:spPr bwMode="gray">
            <a:xfrm>
              <a:off x="9376440" y="3124838"/>
              <a:ext cx="1522155" cy="790690"/>
            </a:xfrm>
            <a:prstGeom prst="wedgeRectCallout">
              <a:avLst>
                <a:gd name="adj1" fmla="val -60825"/>
                <a:gd name="adj2" fmla="val 4544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Devices report network performance data to the controller.</a:t>
              </a:r>
            </a:p>
          </p:txBody>
        </p:sp>
        <p:sp>
          <p:nvSpPr>
            <p:cNvPr id="176" name="椭圆 15">
              <a:extLst>
                <a:ext uri="{FF2B5EF4-FFF2-40B4-BE49-F238E27FC236}">
                  <a16:creationId xmlns="" xmlns:a16="http://schemas.microsoft.com/office/drawing/2014/main" id="{19273DB8-64A3-496A-923B-0B853D73A52C}"/>
                </a:ext>
              </a:extLst>
            </p:cNvPr>
            <p:cNvSpPr>
              <a:spLocks noChangeAspect="1"/>
            </p:cNvSpPr>
            <p:nvPr/>
          </p:nvSpPr>
          <p:spPr bwMode="gray">
            <a:xfrm>
              <a:off x="10823301" y="3431173"/>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77" name="椭圆 15">
              <a:extLst>
                <a:ext uri="{FF2B5EF4-FFF2-40B4-BE49-F238E27FC236}">
                  <a16:creationId xmlns="" xmlns:a16="http://schemas.microsoft.com/office/drawing/2014/main" id="{8DE69CEF-64A7-47D8-A143-8560187C0A0E}"/>
                </a:ext>
              </a:extLst>
            </p:cNvPr>
            <p:cNvSpPr>
              <a:spLocks noChangeAspect="1"/>
            </p:cNvSpPr>
            <p:nvPr/>
          </p:nvSpPr>
          <p:spPr bwMode="gray">
            <a:xfrm>
              <a:off x="6629552" y="2400531"/>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78" name="椭圆 15">
              <a:extLst>
                <a:ext uri="{FF2B5EF4-FFF2-40B4-BE49-F238E27FC236}">
                  <a16:creationId xmlns="" xmlns:a16="http://schemas.microsoft.com/office/drawing/2014/main" id="{AA33D10D-309B-4219-A224-9BAD2E47B4F1}"/>
                </a:ext>
              </a:extLst>
            </p:cNvPr>
            <p:cNvSpPr>
              <a:spLocks noChangeAspect="1"/>
            </p:cNvSpPr>
            <p:nvPr/>
          </p:nvSpPr>
          <p:spPr bwMode="gray">
            <a:xfrm>
              <a:off x="6469102" y="3376311"/>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grpSp>
      <p:sp>
        <p:nvSpPr>
          <p:cNvPr id="77" name="燕尾形 3">
            <a:extLst>
              <a:ext uri="{FF2B5EF4-FFF2-40B4-BE49-F238E27FC236}">
                <a16:creationId xmlns="" xmlns:a16="http://schemas.microsoft.com/office/drawing/2014/main" id="{8CBB557C-E520-4C8B-A1B2-721FBF31AE3D}"/>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82" name="燕尾形 3">
            <a:extLst>
              <a:ext uri="{FF2B5EF4-FFF2-40B4-BE49-F238E27FC236}">
                <a16:creationId xmlns="" xmlns:a16="http://schemas.microsoft.com/office/drawing/2014/main" id="{1A61A1D7-7746-4F8C-83B8-6B5E2980FA55}"/>
              </a:ext>
            </a:extLst>
          </p:cNvPr>
          <p:cNvSpPr/>
          <p:nvPr/>
        </p:nvSpPr>
        <p:spPr bwMode="gray">
          <a:xfrm>
            <a:off x="6096000" y="21160"/>
            <a:ext cx="2028960" cy="397305"/>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83" name="燕尾形 3">
            <a:extLst>
              <a:ext uri="{FF2B5EF4-FFF2-40B4-BE49-F238E27FC236}">
                <a16:creationId xmlns="" xmlns:a16="http://schemas.microsoft.com/office/drawing/2014/main" id="{D21CD247-B9B7-4713-A6B5-DF75662391C6}"/>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87077509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Traffic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nSpc>
                <a:spcPct val="100000"/>
              </a:lnSpc>
            </a:pPr>
            <a:r>
              <a:rPr lang="en-US" sz="1800" dirty="0">
                <a:latin typeface="Huawei Sans" panose="020C0503030203020204" pitchFamily="34" charset="0"/>
              </a:rPr>
              <a:t>Network optimization design focuses on two aspects: what to optimize and how to optimize.</a:t>
            </a:r>
          </a:p>
          <a:p>
            <a:pPr>
              <a:lnSpc>
                <a:spcPct val="100000"/>
              </a:lnSpc>
            </a:pPr>
            <a:r>
              <a:rPr lang="en-US" sz="1800" dirty="0">
                <a:latin typeface="Huawei Sans" panose="020C0503030203020204" pitchFamily="34" charset="0"/>
              </a:rPr>
              <a:t>What to optimize</a:t>
            </a:r>
          </a:p>
          <a:p>
            <a:pPr lvl="1">
              <a:lnSpc>
                <a:spcPct val="100000"/>
              </a:lnSpc>
            </a:pPr>
            <a:r>
              <a:rPr lang="en-US" sz="1600" dirty="0">
                <a:latin typeface="Huawei Sans" panose="020C0503030203020204" pitchFamily="34" charset="0"/>
              </a:rPr>
              <a:t>Simply put, optimization is to optimize service paths (LSPs). An LSP is a logical path equivalent to a tunnel, and a link is a physical path. One link can carry multiple tunnels, and one tunnel (LSP) corresponds to one service. Therefore, service paths can be changed based on either links or tunnels.</a:t>
            </a:r>
          </a:p>
          <a:p>
            <a:pPr marL="895350" lvl="2" indent="-180975">
              <a:lnSpc>
                <a:spcPct val="100000"/>
              </a:lnSpc>
            </a:pPr>
            <a:r>
              <a:rPr lang="en-US" sz="1400" dirty="0">
                <a:latin typeface="Huawei Sans" panose="020C0503030203020204" pitchFamily="34" charset="0"/>
              </a:rPr>
              <a:t>Link optimization: When one or more links are selected for optimization, all LSPs carried by the selected links are involved in path computation.</a:t>
            </a:r>
          </a:p>
          <a:p>
            <a:pPr marL="895350" lvl="2" indent="-180975">
              <a:lnSpc>
                <a:spcPct val="100000"/>
              </a:lnSpc>
            </a:pPr>
            <a:r>
              <a:rPr lang="en-US" sz="1400" dirty="0">
                <a:latin typeface="Huawei Sans" panose="020C0503030203020204" pitchFamily="34" charset="0"/>
              </a:rPr>
              <a:t>Tunnel optimization: When one or more tunnels are selected for optimization, the LSPs corresponding to the selected tunnels are involved in path computation.</a:t>
            </a:r>
          </a:p>
          <a:p>
            <a:pPr>
              <a:lnSpc>
                <a:spcPct val="100000"/>
              </a:lnSpc>
            </a:pPr>
            <a:r>
              <a:rPr lang="en-US" sz="1800" dirty="0">
                <a:latin typeface="Huawei Sans" panose="020C0503030203020204" pitchFamily="34" charset="0"/>
              </a:rPr>
              <a:t>How to optimize</a:t>
            </a:r>
          </a:p>
          <a:p>
            <a:pPr lvl="1">
              <a:lnSpc>
                <a:spcPct val="100000"/>
              </a:lnSpc>
            </a:pPr>
            <a:r>
              <a:rPr lang="en-US" sz="1600" dirty="0">
                <a:latin typeface="Huawei Sans" panose="020C0503030203020204" pitchFamily="34" charset="0"/>
              </a:rPr>
              <a:t>Optimization can be performed either automatically or manually:</a:t>
            </a:r>
          </a:p>
          <a:p>
            <a:pPr marL="914400" lvl="2" indent="-200025">
              <a:lnSpc>
                <a:spcPct val="100000"/>
              </a:lnSpc>
            </a:pPr>
            <a:r>
              <a:rPr lang="en-US" sz="1400" dirty="0">
                <a:latin typeface="Huawei Sans" panose="020C0503030203020204" pitchFamily="34" charset="0"/>
              </a:rPr>
              <a:t>In an automatic optimization scenario, traffic is automatically analyzed, and the optimization is automatically performed at scheduled times.</a:t>
            </a:r>
          </a:p>
          <a:p>
            <a:pPr marL="914400" lvl="2" indent="-200025">
              <a:lnSpc>
                <a:spcPct val="100000"/>
              </a:lnSpc>
            </a:pPr>
            <a:r>
              <a:rPr lang="en-US" sz="1400" dirty="0">
                <a:latin typeface="Huawei Sans" panose="020C0503030203020204" pitchFamily="34" charset="0"/>
              </a:rPr>
              <a:t>In a manual optimization scenario, traffic is manually optimized on demand based on network conditions.</a:t>
            </a:r>
          </a:p>
        </p:txBody>
      </p:sp>
      <p:sp>
        <p:nvSpPr>
          <p:cNvPr id="13" name="燕尾形 3">
            <a:extLst>
              <a:ext uri="{FF2B5EF4-FFF2-40B4-BE49-F238E27FC236}">
                <a16:creationId xmlns="" xmlns:a16="http://schemas.microsoft.com/office/drawing/2014/main" id="{81A7DF85-B5B5-4512-9C6A-637350345F02}"/>
              </a:ext>
            </a:extLst>
          </p:cNvPr>
          <p:cNvSpPr/>
          <p:nvPr/>
        </p:nvSpPr>
        <p:spPr bwMode="gray">
          <a:xfrm>
            <a:off x="7950835" y="21160"/>
            <a:ext cx="1986915" cy="39730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14" name="燕尾形 3">
            <a:extLst>
              <a:ext uri="{FF2B5EF4-FFF2-40B4-BE49-F238E27FC236}">
                <a16:creationId xmlns="" xmlns:a16="http://schemas.microsoft.com/office/drawing/2014/main" id="{876C1D3B-3C07-44D3-8CDE-DFCB6EC6E700}"/>
              </a:ext>
            </a:extLst>
          </p:cNvPr>
          <p:cNvSpPr/>
          <p:nvPr/>
        </p:nvSpPr>
        <p:spPr bwMode="gray">
          <a:xfrm>
            <a:off x="6096000" y="21160"/>
            <a:ext cx="2028960" cy="39730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15" name="燕尾形 3">
            <a:extLst>
              <a:ext uri="{FF2B5EF4-FFF2-40B4-BE49-F238E27FC236}">
                <a16:creationId xmlns="" xmlns:a16="http://schemas.microsoft.com/office/drawing/2014/main" id="{1CBF5E3C-37D3-4806-8F37-8BEFE608BFE7}"/>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200128912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Automatic Tunnel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If the network scale is too large for manual tunnel quality assurance, automatic optimization can be used to automatically analyze tunnel quality and optimize tunnel paths. This helps reduce manual maintenance costs and improve network optimization efficiency.</a:t>
            </a:r>
          </a:p>
          <a:p>
            <a:pPr algn="l"/>
            <a:r>
              <a:rPr lang="en-US" sz="1800" dirty="0">
                <a:latin typeface="Huawei Sans" panose="020C0503030203020204" pitchFamily="34" charset="0"/>
              </a:rPr>
              <a:t>Automatic tunnel optimization applies to the following scenarios:</a:t>
            </a:r>
          </a:p>
          <a:p>
            <a:pPr lvl="1"/>
            <a:r>
              <a:rPr lang="en-US" sz="1600" b="0" i="0" dirty="0">
                <a:latin typeface="Huawei Sans" panose="020C0503030203020204" pitchFamily="34" charset="0"/>
                <a:ea typeface="Microsoft Yahei" panose="020B0503020204020204" pitchFamily="34" charset="-122"/>
              </a:rPr>
              <a:t>Scheduled optimization</a:t>
            </a:r>
          </a:p>
          <a:p>
            <a:pPr lvl="1"/>
            <a:r>
              <a:rPr lang="en-US" sz="1600" b="0" i="0" dirty="0">
                <a:latin typeface="Huawei Sans" panose="020C0503030203020204" pitchFamily="34" charset="0"/>
                <a:ea typeface="Microsoft Yahei" panose="020B0503020204020204" pitchFamily="34" charset="-122"/>
              </a:rPr>
              <a:t>Automatic optimization upon bandwidth threshold crossing</a:t>
            </a:r>
          </a:p>
          <a:p>
            <a:pPr lvl="1"/>
            <a:r>
              <a:rPr lang="en-US" sz="1600" b="0" i="0" dirty="0">
                <a:latin typeface="Huawei Sans" panose="020C0503030203020204" pitchFamily="34" charset="0"/>
                <a:ea typeface="Microsoft Yahei" panose="020B0503020204020204" pitchFamily="34" charset="-122"/>
              </a:rPr>
              <a:t>Maintenance window-triggered optimization</a:t>
            </a:r>
          </a:p>
          <a:p>
            <a:pPr algn="l"/>
            <a:r>
              <a:rPr lang="en-US" sz="1800" dirty="0">
                <a:latin typeface="Huawei Sans" panose="020C0503030203020204" pitchFamily="34" charset="0"/>
              </a:rPr>
              <a:t>The optimization trigger mode can be </a:t>
            </a:r>
            <a:r>
              <a:rPr lang="en-US" sz="1800" b="1" dirty="0">
                <a:latin typeface="Huawei Sans" panose="020C0503030203020204" pitchFamily="34" charset="0"/>
              </a:rPr>
              <a:t>Traffic</a:t>
            </a:r>
            <a:r>
              <a:rPr lang="en-US" sz="1800" dirty="0">
                <a:latin typeface="Huawei Sans" panose="020C0503030203020204" pitchFamily="34" charset="0"/>
              </a:rPr>
              <a:t>, </a:t>
            </a:r>
            <a:r>
              <a:rPr lang="en-US" sz="1800" b="1" dirty="0">
                <a:latin typeface="Huawei Sans" panose="020C0503030203020204" pitchFamily="34" charset="0"/>
              </a:rPr>
              <a:t>Delay</a:t>
            </a:r>
            <a:r>
              <a:rPr lang="en-US" sz="1800" dirty="0">
                <a:latin typeface="Huawei Sans" panose="020C0503030203020204" pitchFamily="34" charset="0"/>
              </a:rPr>
              <a:t>, or </a:t>
            </a:r>
            <a:r>
              <a:rPr lang="en-US" sz="1800" b="1" dirty="0">
                <a:latin typeface="Huawei Sans" panose="020C0503030203020204" pitchFamily="34" charset="0"/>
              </a:rPr>
              <a:t>Delay </a:t>
            </a:r>
            <a:r>
              <a:rPr lang="en-US" sz="1800" b="1">
                <a:latin typeface="Huawei Sans" panose="020C0503030203020204" pitchFamily="34" charset="0"/>
              </a:rPr>
              <a:t>+ </a:t>
            </a:r>
            <a:r>
              <a:rPr lang="en-US" sz="1800" b="1" smtClean="0">
                <a:latin typeface="Huawei Sans" panose="020C0503030203020204" pitchFamily="34" charset="0"/>
              </a:rPr>
              <a:t>Traffic</a:t>
            </a:r>
            <a:r>
              <a:rPr lang="en-US" sz="1800" smtClean="0">
                <a:latin typeface="Huawei Sans" panose="020C0503030203020204" pitchFamily="34" charset="0"/>
              </a:rPr>
              <a:t>.</a:t>
            </a:r>
            <a:endParaRPr lang="en-US" sz="1800" dirty="0">
              <a:latin typeface="Huawei Sans" panose="020C0503030203020204" pitchFamily="34" charset="0"/>
            </a:endParaRPr>
          </a:p>
        </p:txBody>
      </p:sp>
      <p:sp>
        <p:nvSpPr>
          <p:cNvPr id="13" name="燕尾形 3">
            <a:extLst>
              <a:ext uri="{FF2B5EF4-FFF2-40B4-BE49-F238E27FC236}">
                <a16:creationId xmlns="" xmlns:a16="http://schemas.microsoft.com/office/drawing/2014/main" id="{013E5728-0DA0-41E0-92D7-802F189D0889}"/>
              </a:ext>
            </a:extLst>
          </p:cNvPr>
          <p:cNvSpPr/>
          <p:nvPr/>
        </p:nvSpPr>
        <p:spPr bwMode="gray">
          <a:xfrm>
            <a:off x="7950835" y="21160"/>
            <a:ext cx="1986915" cy="39730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14" name="燕尾形 3">
            <a:extLst>
              <a:ext uri="{FF2B5EF4-FFF2-40B4-BE49-F238E27FC236}">
                <a16:creationId xmlns="" xmlns:a16="http://schemas.microsoft.com/office/drawing/2014/main" id="{4388626E-DE29-423A-9116-2309104957BD}"/>
              </a:ext>
            </a:extLst>
          </p:cNvPr>
          <p:cNvSpPr/>
          <p:nvPr/>
        </p:nvSpPr>
        <p:spPr bwMode="gray">
          <a:xfrm>
            <a:off x="6096000" y="21160"/>
            <a:ext cx="2028960" cy="39730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15" name="燕尾形 3">
            <a:extLst>
              <a:ext uri="{FF2B5EF4-FFF2-40B4-BE49-F238E27FC236}">
                <a16:creationId xmlns="" xmlns:a16="http://schemas.microsoft.com/office/drawing/2014/main" id="{019652E5-98DA-44B3-A8C4-68F639ACE6E3}"/>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21598109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375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Manual Tunnel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In manual optimization, the operator analyzes the network status and then adjusts the network manually. Manual optimization can be performed on demand at any time.</a:t>
            </a:r>
          </a:p>
          <a:p>
            <a:pPr algn="l"/>
            <a:r>
              <a:rPr lang="en-US" sz="1800" dirty="0">
                <a:latin typeface="Huawei Sans" panose="020C0503030203020204" pitchFamily="34" charset="0"/>
              </a:rPr>
              <a:t>Manual optimization is typically performed in the following scenarios:</a:t>
            </a:r>
          </a:p>
          <a:p>
            <a:pPr lvl="1"/>
            <a:r>
              <a:rPr lang="en-US" sz="1600" dirty="0">
                <a:latin typeface="Huawei Sans" panose="020C0503030203020204" pitchFamily="34" charset="0"/>
              </a:rPr>
              <a:t>If the current traffic paths do not meet requirements, you can modify link constraints and then manually trigger optimization to change traffic paths.</a:t>
            </a:r>
          </a:p>
          <a:p>
            <a:pPr lvl="1"/>
            <a:r>
              <a:rPr lang="en-US" sz="1600" dirty="0">
                <a:latin typeface="Huawei Sans" panose="020C0503030203020204" pitchFamily="34" charset="0"/>
              </a:rPr>
              <a:t>After configuring a service, you can manually perform network re-optimization to ensure that all tunnel paths are optimal.</a:t>
            </a:r>
          </a:p>
          <a:p>
            <a:pPr lvl="1"/>
            <a:r>
              <a:rPr lang="en-US" sz="1600" dirty="0">
                <a:latin typeface="Huawei Sans" panose="020C0503030203020204" pitchFamily="34" charset="0"/>
              </a:rPr>
              <a:t>When the link quality deteriorates (or the bandwidth usage is high but does not reach the automatic optimization threshold) or the bandwidth usage of links is uneven (some links have high bandwidth usage while others are idle), you can manually perform local/global optimization.</a:t>
            </a:r>
          </a:p>
        </p:txBody>
      </p:sp>
      <p:sp>
        <p:nvSpPr>
          <p:cNvPr id="13" name="燕尾形 3">
            <a:extLst>
              <a:ext uri="{FF2B5EF4-FFF2-40B4-BE49-F238E27FC236}">
                <a16:creationId xmlns="" xmlns:a16="http://schemas.microsoft.com/office/drawing/2014/main" id="{E8DB3375-807C-497D-A052-8346E192F85C}"/>
              </a:ext>
            </a:extLst>
          </p:cNvPr>
          <p:cNvSpPr/>
          <p:nvPr/>
        </p:nvSpPr>
        <p:spPr bwMode="gray">
          <a:xfrm>
            <a:off x="7950835" y="21160"/>
            <a:ext cx="1986915" cy="39730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14" name="燕尾形 3">
            <a:extLst>
              <a:ext uri="{FF2B5EF4-FFF2-40B4-BE49-F238E27FC236}">
                <a16:creationId xmlns="" xmlns:a16="http://schemas.microsoft.com/office/drawing/2014/main" id="{D094E071-1D49-4692-B153-CF417A77B59C}"/>
              </a:ext>
            </a:extLst>
          </p:cNvPr>
          <p:cNvSpPr/>
          <p:nvPr/>
        </p:nvSpPr>
        <p:spPr bwMode="gray">
          <a:xfrm>
            <a:off x="6096000" y="21160"/>
            <a:ext cx="2028960" cy="39730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15" name="燕尾形 3">
            <a:extLst>
              <a:ext uri="{FF2B5EF4-FFF2-40B4-BE49-F238E27FC236}">
                <a16:creationId xmlns="" xmlns:a16="http://schemas.microsoft.com/office/drawing/2014/main" id="{4C580AE8-0DF2-4E28-8232-CB135026DCCE}"/>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8725499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Application Optimization Overview</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On a network where VPN is deployed and application-based differentiated SLA path assurance is required, applications can be classified into different types and identified based on differentiated services code point (DSCP) values. The DSCP value corresponds to the color of a tunnel. Application traffic can be steered into the corresponding tunnel based on the DSCP value.</a:t>
            </a:r>
          </a:p>
        </p:txBody>
      </p:sp>
      <p:pic>
        <p:nvPicPr>
          <p:cNvPr id="8" name="图片 48">
            <a:extLst>
              <a:ext uri="{FF2B5EF4-FFF2-40B4-BE49-F238E27FC236}">
                <a16:creationId xmlns="" xmlns:a16="http://schemas.microsoft.com/office/drawing/2014/main" id="{EDFAAE19-5C0E-4C61-B21E-98578F090A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2142" y="3436170"/>
            <a:ext cx="378863" cy="310667"/>
          </a:xfrm>
          <a:prstGeom prst="rect">
            <a:avLst/>
          </a:prstGeom>
        </p:spPr>
      </p:pic>
      <p:pic>
        <p:nvPicPr>
          <p:cNvPr id="9" name="图片 48">
            <a:extLst>
              <a:ext uri="{FF2B5EF4-FFF2-40B4-BE49-F238E27FC236}">
                <a16:creationId xmlns="" xmlns:a16="http://schemas.microsoft.com/office/drawing/2014/main" id="{7A3B8E7A-753E-4FDB-9A50-7494CCC070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2142" y="4302003"/>
            <a:ext cx="378863" cy="310667"/>
          </a:xfrm>
          <a:prstGeom prst="rect">
            <a:avLst/>
          </a:prstGeom>
        </p:spPr>
      </p:pic>
      <p:pic>
        <p:nvPicPr>
          <p:cNvPr id="10" name="图片 48">
            <a:extLst>
              <a:ext uri="{FF2B5EF4-FFF2-40B4-BE49-F238E27FC236}">
                <a16:creationId xmlns="" xmlns:a16="http://schemas.microsoft.com/office/drawing/2014/main" id="{BBD62937-F21E-429C-9E62-1A579FA2E6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66144" y="3436170"/>
            <a:ext cx="378863" cy="310667"/>
          </a:xfrm>
          <a:prstGeom prst="rect">
            <a:avLst/>
          </a:prstGeom>
        </p:spPr>
      </p:pic>
      <p:pic>
        <p:nvPicPr>
          <p:cNvPr id="11" name="图片 48">
            <a:extLst>
              <a:ext uri="{FF2B5EF4-FFF2-40B4-BE49-F238E27FC236}">
                <a16:creationId xmlns="" xmlns:a16="http://schemas.microsoft.com/office/drawing/2014/main" id="{2556AFC9-FECC-456E-A133-B51DA44B91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66144" y="4302003"/>
            <a:ext cx="378863" cy="310667"/>
          </a:xfrm>
          <a:prstGeom prst="rect">
            <a:avLst/>
          </a:prstGeom>
        </p:spPr>
      </p:pic>
      <p:pic>
        <p:nvPicPr>
          <p:cNvPr id="12" name="图片 48">
            <a:extLst>
              <a:ext uri="{FF2B5EF4-FFF2-40B4-BE49-F238E27FC236}">
                <a16:creationId xmlns="" xmlns:a16="http://schemas.microsoft.com/office/drawing/2014/main" id="{2922B2D9-FEEC-4E04-AE57-2699BCF6F5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41934" y="3433236"/>
            <a:ext cx="378863" cy="310667"/>
          </a:xfrm>
          <a:prstGeom prst="rect">
            <a:avLst/>
          </a:prstGeom>
        </p:spPr>
      </p:pic>
      <p:pic>
        <p:nvPicPr>
          <p:cNvPr id="13" name="图片 48">
            <a:extLst>
              <a:ext uri="{FF2B5EF4-FFF2-40B4-BE49-F238E27FC236}">
                <a16:creationId xmlns="" xmlns:a16="http://schemas.microsoft.com/office/drawing/2014/main" id="{84E0172C-53CA-49A1-B1C5-C8A1DD60A4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53403" y="4299069"/>
            <a:ext cx="378863" cy="310667"/>
          </a:xfrm>
          <a:prstGeom prst="rect">
            <a:avLst/>
          </a:prstGeom>
        </p:spPr>
      </p:pic>
      <p:pic>
        <p:nvPicPr>
          <p:cNvPr id="14" name="图片 48">
            <a:extLst>
              <a:ext uri="{FF2B5EF4-FFF2-40B4-BE49-F238E27FC236}">
                <a16:creationId xmlns="" xmlns:a16="http://schemas.microsoft.com/office/drawing/2014/main" id="{4A9DA4FE-4DB8-4581-B467-B03E371A42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33729" y="4298647"/>
            <a:ext cx="378863" cy="310667"/>
          </a:xfrm>
          <a:prstGeom prst="rect">
            <a:avLst/>
          </a:prstGeom>
        </p:spPr>
      </p:pic>
      <p:cxnSp>
        <p:nvCxnSpPr>
          <p:cNvPr id="15" name="Straight Connector 14">
            <a:extLst>
              <a:ext uri="{FF2B5EF4-FFF2-40B4-BE49-F238E27FC236}">
                <a16:creationId xmlns="" xmlns:a16="http://schemas.microsoft.com/office/drawing/2014/main" id="{5D9AAEFE-88B1-4C47-82F3-F953E36EC8A8}"/>
              </a:ext>
            </a:extLst>
          </p:cNvPr>
          <p:cNvCxnSpPr>
            <a:cxnSpLocks/>
            <a:stCxn id="9" idx="0"/>
            <a:endCxn id="8" idx="2"/>
          </p:cNvCxnSpPr>
          <p:nvPr/>
        </p:nvCxnSpPr>
        <p:spPr bwMode="gray">
          <a:xfrm flipV="1">
            <a:off x="4471574" y="374683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BF10A4F5-2678-42EB-9B51-EFD7591ED0FA}"/>
              </a:ext>
            </a:extLst>
          </p:cNvPr>
          <p:cNvCxnSpPr>
            <a:cxnSpLocks/>
            <a:stCxn id="12" idx="1"/>
            <a:endCxn id="8" idx="3"/>
          </p:cNvCxnSpPr>
          <p:nvPr/>
        </p:nvCxnSpPr>
        <p:spPr bwMode="gray">
          <a:xfrm flipH="1">
            <a:off x="4661005" y="3588570"/>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3BFBD33A-5B03-468C-B043-65A962FB449E}"/>
              </a:ext>
            </a:extLst>
          </p:cNvPr>
          <p:cNvCxnSpPr>
            <a:cxnSpLocks/>
            <a:stCxn id="13" idx="1"/>
            <a:endCxn id="9" idx="3"/>
          </p:cNvCxnSpPr>
          <p:nvPr/>
        </p:nvCxnSpPr>
        <p:spPr bwMode="gray">
          <a:xfrm flipH="1">
            <a:off x="4661005" y="4454403"/>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1D190269-61D9-41BA-808D-D7439E76D32C}"/>
              </a:ext>
            </a:extLst>
          </p:cNvPr>
          <p:cNvCxnSpPr>
            <a:cxnSpLocks/>
            <a:stCxn id="12" idx="1"/>
            <a:endCxn id="13" idx="0"/>
          </p:cNvCxnSpPr>
          <p:nvPr/>
        </p:nvCxnSpPr>
        <p:spPr bwMode="gray">
          <a:xfrm flipH="1">
            <a:off x="5442835" y="3588570"/>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6D8A00BF-A2B5-49AB-9AF3-850B1810817A}"/>
              </a:ext>
            </a:extLst>
          </p:cNvPr>
          <p:cNvCxnSpPr>
            <a:cxnSpLocks/>
            <a:stCxn id="14" idx="1"/>
            <a:endCxn id="13" idx="3"/>
          </p:cNvCxnSpPr>
          <p:nvPr/>
        </p:nvCxnSpPr>
        <p:spPr bwMode="gray">
          <a:xfrm flipH="1">
            <a:off x="5632266" y="4453981"/>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5D79F294-507E-4E41-9C8A-79A84DC0309D}"/>
              </a:ext>
            </a:extLst>
          </p:cNvPr>
          <p:cNvCxnSpPr>
            <a:cxnSpLocks/>
            <a:stCxn id="14" idx="0"/>
            <a:endCxn id="12" idx="3"/>
          </p:cNvCxnSpPr>
          <p:nvPr/>
        </p:nvCxnSpPr>
        <p:spPr bwMode="gray">
          <a:xfrm flipH="1" flipV="1">
            <a:off x="6220797" y="3588570"/>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92C4B10E-9DA6-41E0-BE29-3CE1BF8C893C}"/>
              </a:ext>
            </a:extLst>
          </p:cNvPr>
          <p:cNvCxnSpPr>
            <a:cxnSpLocks/>
            <a:stCxn id="10" idx="1"/>
            <a:endCxn id="12" idx="3"/>
          </p:cNvCxnSpPr>
          <p:nvPr/>
        </p:nvCxnSpPr>
        <p:spPr bwMode="gray">
          <a:xfrm flipH="1" flipV="1">
            <a:off x="6220797" y="3588570"/>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01AE4939-E350-4A98-B531-8EE0E25D1F60}"/>
              </a:ext>
            </a:extLst>
          </p:cNvPr>
          <p:cNvCxnSpPr>
            <a:cxnSpLocks/>
            <a:stCxn id="11" idx="1"/>
            <a:endCxn id="14" idx="3"/>
          </p:cNvCxnSpPr>
          <p:nvPr/>
        </p:nvCxnSpPr>
        <p:spPr bwMode="gray">
          <a:xfrm flipH="1" flipV="1">
            <a:off x="6812592" y="4453981"/>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0E306366-CF9A-4854-8C37-EE77C8C1D25B}"/>
              </a:ext>
            </a:extLst>
          </p:cNvPr>
          <p:cNvCxnSpPr>
            <a:cxnSpLocks/>
            <a:stCxn id="10" idx="2"/>
            <a:endCxn id="11" idx="0"/>
          </p:cNvCxnSpPr>
          <p:nvPr/>
        </p:nvCxnSpPr>
        <p:spPr bwMode="gray">
          <a:xfrm>
            <a:off x="7455576" y="374683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TextBox 271">
            <a:extLst>
              <a:ext uri="{FF2B5EF4-FFF2-40B4-BE49-F238E27FC236}">
                <a16:creationId xmlns="" xmlns:a16="http://schemas.microsoft.com/office/drawing/2014/main" id="{0A96288C-F909-4004-932E-74A6AC95FAB6}"/>
              </a:ext>
            </a:extLst>
          </p:cNvPr>
          <p:cNvSpPr txBox="1"/>
          <p:nvPr/>
        </p:nvSpPr>
        <p:spPr bwMode="gray">
          <a:xfrm>
            <a:off x="4292678" y="31922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5" name="TextBox 271">
            <a:extLst>
              <a:ext uri="{FF2B5EF4-FFF2-40B4-BE49-F238E27FC236}">
                <a16:creationId xmlns="" xmlns:a16="http://schemas.microsoft.com/office/drawing/2014/main" id="{5EC06F22-AF32-42F4-9976-77C70E7377B9}"/>
              </a:ext>
            </a:extLst>
          </p:cNvPr>
          <p:cNvSpPr txBox="1"/>
          <p:nvPr/>
        </p:nvSpPr>
        <p:spPr bwMode="gray">
          <a:xfrm>
            <a:off x="4275506" y="458847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6" name="TextBox 271">
            <a:extLst>
              <a:ext uri="{FF2B5EF4-FFF2-40B4-BE49-F238E27FC236}">
                <a16:creationId xmlns="" xmlns:a16="http://schemas.microsoft.com/office/drawing/2014/main" id="{173D0CCB-03B2-4781-8F17-E7AACEA19975}"/>
              </a:ext>
            </a:extLst>
          </p:cNvPr>
          <p:cNvSpPr txBox="1"/>
          <p:nvPr/>
        </p:nvSpPr>
        <p:spPr bwMode="gray">
          <a:xfrm>
            <a:off x="7263720" y="320977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7" name="TextBox 271">
            <a:extLst>
              <a:ext uri="{FF2B5EF4-FFF2-40B4-BE49-F238E27FC236}">
                <a16:creationId xmlns="" xmlns:a16="http://schemas.microsoft.com/office/drawing/2014/main" id="{2786A320-0C4F-4736-8EB7-22A89817397A}"/>
              </a:ext>
            </a:extLst>
          </p:cNvPr>
          <p:cNvSpPr txBox="1"/>
          <p:nvPr/>
        </p:nvSpPr>
        <p:spPr bwMode="gray">
          <a:xfrm>
            <a:off x="7265319" y="459844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8" name="TextBox 271">
            <a:extLst>
              <a:ext uri="{FF2B5EF4-FFF2-40B4-BE49-F238E27FC236}">
                <a16:creationId xmlns="" xmlns:a16="http://schemas.microsoft.com/office/drawing/2014/main" id="{64E611BB-ED99-48A3-AA52-B09F7F8C3600}"/>
              </a:ext>
            </a:extLst>
          </p:cNvPr>
          <p:cNvSpPr txBox="1"/>
          <p:nvPr/>
        </p:nvSpPr>
        <p:spPr bwMode="gray">
          <a:xfrm>
            <a:off x="5900969" y="3192255"/>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9" name="TextBox 271">
            <a:extLst>
              <a:ext uri="{FF2B5EF4-FFF2-40B4-BE49-F238E27FC236}">
                <a16:creationId xmlns="" xmlns:a16="http://schemas.microsoft.com/office/drawing/2014/main" id="{A5327BA6-CA41-46C0-9890-4FD004CCF751}"/>
              </a:ext>
            </a:extLst>
          </p:cNvPr>
          <p:cNvSpPr txBox="1"/>
          <p:nvPr/>
        </p:nvSpPr>
        <p:spPr bwMode="gray">
          <a:xfrm>
            <a:off x="5303244" y="457616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0" name="TextBox 271">
            <a:extLst>
              <a:ext uri="{FF2B5EF4-FFF2-40B4-BE49-F238E27FC236}">
                <a16:creationId xmlns="" xmlns:a16="http://schemas.microsoft.com/office/drawing/2014/main" id="{F49762CF-DA6F-4164-9378-F843119B4F9D}"/>
              </a:ext>
            </a:extLst>
          </p:cNvPr>
          <p:cNvSpPr txBox="1"/>
          <p:nvPr/>
        </p:nvSpPr>
        <p:spPr bwMode="gray">
          <a:xfrm>
            <a:off x="6484906" y="4598202"/>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31" name="图片 48">
            <a:extLst>
              <a:ext uri="{FF2B5EF4-FFF2-40B4-BE49-F238E27FC236}">
                <a16:creationId xmlns="" xmlns:a16="http://schemas.microsoft.com/office/drawing/2014/main" id="{529F6D47-ADCE-4604-97C9-5B444A8E1B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36909" y="3942352"/>
            <a:ext cx="378863" cy="310667"/>
          </a:xfrm>
          <a:prstGeom prst="rect">
            <a:avLst/>
          </a:prstGeom>
        </p:spPr>
      </p:pic>
      <p:sp>
        <p:nvSpPr>
          <p:cNvPr id="32" name="TextBox 271">
            <a:extLst>
              <a:ext uri="{FF2B5EF4-FFF2-40B4-BE49-F238E27FC236}">
                <a16:creationId xmlns="" xmlns:a16="http://schemas.microsoft.com/office/drawing/2014/main" id="{6B6E17CA-C4F4-4F1A-808D-7417CF555A8F}"/>
              </a:ext>
            </a:extLst>
          </p:cNvPr>
          <p:cNvSpPr txBox="1"/>
          <p:nvPr/>
        </p:nvSpPr>
        <p:spPr bwMode="gray">
          <a:xfrm>
            <a:off x="5843164" y="4204117"/>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33" name="Straight Connector 32">
            <a:extLst>
              <a:ext uri="{FF2B5EF4-FFF2-40B4-BE49-F238E27FC236}">
                <a16:creationId xmlns="" xmlns:a16="http://schemas.microsoft.com/office/drawing/2014/main" id="{6B079038-16C8-4815-9E31-91D5FF74A266}"/>
              </a:ext>
            </a:extLst>
          </p:cNvPr>
          <p:cNvCxnSpPr>
            <a:cxnSpLocks/>
            <a:stCxn id="12" idx="2"/>
            <a:endCxn id="31" idx="0"/>
          </p:cNvCxnSpPr>
          <p:nvPr/>
        </p:nvCxnSpPr>
        <p:spPr bwMode="gray">
          <a:xfrm flipH="1">
            <a:off x="6026341" y="3743903"/>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Can 225">
            <a:extLst>
              <a:ext uri="{FF2B5EF4-FFF2-40B4-BE49-F238E27FC236}">
                <a16:creationId xmlns="" xmlns:a16="http://schemas.microsoft.com/office/drawing/2014/main" id="{34AD649A-9195-4118-BC46-C7A7FBB44D29}"/>
              </a:ext>
            </a:extLst>
          </p:cNvPr>
          <p:cNvSpPr/>
          <p:nvPr/>
        </p:nvSpPr>
        <p:spPr bwMode="gray">
          <a:xfrm rot="5400000">
            <a:off x="5866590" y="1958379"/>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Can 225">
            <a:extLst>
              <a:ext uri="{FF2B5EF4-FFF2-40B4-BE49-F238E27FC236}">
                <a16:creationId xmlns="" xmlns:a16="http://schemas.microsoft.com/office/drawing/2014/main" id="{CF037EC1-C0E9-4146-8A56-152B58C5B030}"/>
              </a:ext>
            </a:extLst>
          </p:cNvPr>
          <p:cNvSpPr/>
          <p:nvPr/>
        </p:nvSpPr>
        <p:spPr bwMode="gray">
          <a:xfrm rot="6139468">
            <a:off x="5805022" y="2479523"/>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2" name="图片 48">
            <a:extLst>
              <a:ext uri="{FF2B5EF4-FFF2-40B4-BE49-F238E27FC236}">
                <a16:creationId xmlns="" xmlns:a16="http://schemas.microsoft.com/office/drawing/2014/main" id="{50816941-2973-4FDF-BCD1-C3441A6724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21418" y="3436170"/>
            <a:ext cx="378863" cy="310667"/>
          </a:xfrm>
          <a:prstGeom prst="rect">
            <a:avLst/>
          </a:prstGeom>
        </p:spPr>
      </p:pic>
      <p:cxnSp>
        <p:nvCxnSpPr>
          <p:cNvPr id="43" name="Straight Connector 42">
            <a:extLst>
              <a:ext uri="{FF2B5EF4-FFF2-40B4-BE49-F238E27FC236}">
                <a16:creationId xmlns="" xmlns:a16="http://schemas.microsoft.com/office/drawing/2014/main" id="{EDE9C652-0459-4672-8D12-8DB4D58C9E4F}"/>
              </a:ext>
            </a:extLst>
          </p:cNvPr>
          <p:cNvCxnSpPr>
            <a:cxnSpLocks/>
            <a:stCxn id="8" idx="1"/>
            <a:endCxn id="42" idx="3"/>
          </p:cNvCxnSpPr>
          <p:nvPr/>
        </p:nvCxnSpPr>
        <p:spPr bwMode="gray">
          <a:xfrm flipH="1">
            <a:off x="3700281" y="3591504"/>
            <a:ext cx="58186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TextBox 271">
            <a:extLst>
              <a:ext uri="{FF2B5EF4-FFF2-40B4-BE49-F238E27FC236}">
                <a16:creationId xmlns="" xmlns:a16="http://schemas.microsoft.com/office/drawing/2014/main" id="{89A89C2D-C1CE-4A83-9D89-E6D164C2AF7E}"/>
              </a:ext>
            </a:extLst>
          </p:cNvPr>
          <p:cNvSpPr txBox="1"/>
          <p:nvPr/>
        </p:nvSpPr>
        <p:spPr bwMode="gray">
          <a:xfrm>
            <a:off x="3331954" y="3163218"/>
            <a:ext cx="36420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pic>
        <p:nvPicPr>
          <p:cNvPr id="48" name="图片 48">
            <a:extLst>
              <a:ext uri="{FF2B5EF4-FFF2-40B4-BE49-F238E27FC236}">
                <a16:creationId xmlns="" xmlns:a16="http://schemas.microsoft.com/office/drawing/2014/main" id="{B45912E3-AD73-44C3-BD55-C0B812763F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07602" y="3902170"/>
            <a:ext cx="378863" cy="310667"/>
          </a:xfrm>
          <a:prstGeom prst="rect">
            <a:avLst/>
          </a:prstGeom>
        </p:spPr>
      </p:pic>
      <p:cxnSp>
        <p:nvCxnSpPr>
          <p:cNvPr id="49" name="Straight Connector 48">
            <a:extLst>
              <a:ext uri="{FF2B5EF4-FFF2-40B4-BE49-F238E27FC236}">
                <a16:creationId xmlns="" xmlns:a16="http://schemas.microsoft.com/office/drawing/2014/main" id="{31E2916D-4609-464B-B8C1-1D6CFAFF0546}"/>
              </a:ext>
            </a:extLst>
          </p:cNvPr>
          <p:cNvCxnSpPr>
            <a:cxnSpLocks/>
            <a:stCxn id="10" idx="3"/>
            <a:endCxn id="48" idx="1"/>
          </p:cNvCxnSpPr>
          <p:nvPr/>
        </p:nvCxnSpPr>
        <p:spPr bwMode="gray">
          <a:xfrm>
            <a:off x="7645007" y="3591504"/>
            <a:ext cx="462595" cy="466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36EC9847-7127-4E9E-A70E-6273367809CE}"/>
              </a:ext>
            </a:extLst>
          </p:cNvPr>
          <p:cNvCxnSpPr>
            <a:cxnSpLocks/>
            <a:stCxn id="11" idx="3"/>
            <a:endCxn id="48" idx="1"/>
          </p:cNvCxnSpPr>
          <p:nvPr/>
        </p:nvCxnSpPr>
        <p:spPr bwMode="gray">
          <a:xfrm flipV="1">
            <a:off x="7645007" y="4057504"/>
            <a:ext cx="462595" cy="3998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TextBox 271">
            <a:extLst>
              <a:ext uri="{FF2B5EF4-FFF2-40B4-BE49-F238E27FC236}">
                <a16:creationId xmlns="" xmlns:a16="http://schemas.microsoft.com/office/drawing/2014/main" id="{6163767D-ACD1-4B85-AB97-1E845001D48D}"/>
              </a:ext>
            </a:extLst>
          </p:cNvPr>
          <p:cNvSpPr txBox="1"/>
          <p:nvPr/>
        </p:nvSpPr>
        <p:spPr bwMode="gray">
          <a:xfrm>
            <a:off x="8101778" y="4185434"/>
            <a:ext cx="36420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0" name="Freeform: Shape 59">
            <a:extLst>
              <a:ext uri="{FF2B5EF4-FFF2-40B4-BE49-F238E27FC236}">
                <a16:creationId xmlns="" xmlns:a16="http://schemas.microsoft.com/office/drawing/2014/main" id="{496D501B-5CBA-4924-915F-DB3172E0772C}"/>
              </a:ext>
            </a:extLst>
          </p:cNvPr>
          <p:cNvSpPr/>
          <p:nvPr/>
        </p:nvSpPr>
        <p:spPr bwMode="gray">
          <a:xfrm>
            <a:off x="3246120" y="3486773"/>
            <a:ext cx="5509260" cy="486460"/>
          </a:xfrm>
          <a:custGeom>
            <a:avLst/>
            <a:gdLst>
              <a:gd name="connsiteX0" fmla="*/ 0 w 5509260"/>
              <a:gd name="connsiteY0" fmla="*/ 50662 h 591121"/>
              <a:gd name="connsiteX1" fmla="*/ 3878580 w 5509260"/>
              <a:gd name="connsiteY1" fmla="*/ 43042 h 591121"/>
              <a:gd name="connsiteX2" fmla="*/ 4869180 w 5509260"/>
              <a:gd name="connsiteY2" fmla="*/ 515482 h 591121"/>
              <a:gd name="connsiteX3" fmla="*/ 5509260 w 5509260"/>
              <a:gd name="connsiteY3" fmla="*/ 584062 h 591121"/>
            </a:gdLst>
            <a:ahLst/>
            <a:cxnLst>
              <a:cxn ang="0">
                <a:pos x="connsiteX0" y="connsiteY0"/>
              </a:cxn>
              <a:cxn ang="0">
                <a:pos x="connsiteX1" y="connsiteY1"/>
              </a:cxn>
              <a:cxn ang="0">
                <a:pos x="connsiteX2" y="connsiteY2"/>
              </a:cxn>
              <a:cxn ang="0">
                <a:pos x="connsiteX3" y="connsiteY3"/>
              </a:cxn>
            </a:cxnLst>
            <a:rect l="l" t="t" r="r" b="b"/>
            <a:pathLst>
              <a:path w="5509260" h="591121">
                <a:moveTo>
                  <a:pt x="0" y="50662"/>
                </a:moveTo>
                <a:cubicBezTo>
                  <a:pt x="1533525" y="8117"/>
                  <a:pt x="3067050" y="-34428"/>
                  <a:pt x="3878580" y="43042"/>
                </a:cubicBezTo>
                <a:cubicBezTo>
                  <a:pt x="4690110" y="120512"/>
                  <a:pt x="4597400" y="425312"/>
                  <a:pt x="4869180" y="515482"/>
                </a:cubicBezTo>
                <a:cubicBezTo>
                  <a:pt x="5140960" y="605652"/>
                  <a:pt x="5325110" y="594857"/>
                  <a:pt x="5509260" y="584062"/>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61" name="Freeform: Shape 60">
            <a:extLst>
              <a:ext uri="{FF2B5EF4-FFF2-40B4-BE49-F238E27FC236}">
                <a16:creationId xmlns="" xmlns:a16="http://schemas.microsoft.com/office/drawing/2014/main" id="{86518261-7395-4FA6-A534-98FF02A81FE6}"/>
              </a:ext>
            </a:extLst>
          </p:cNvPr>
          <p:cNvSpPr/>
          <p:nvPr/>
        </p:nvSpPr>
        <p:spPr bwMode="gray">
          <a:xfrm>
            <a:off x="3208020" y="3620419"/>
            <a:ext cx="5494020" cy="779071"/>
          </a:xfrm>
          <a:custGeom>
            <a:avLst/>
            <a:gdLst>
              <a:gd name="connsiteX0" fmla="*/ 0 w 5494020"/>
              <a:gd name="connsiteY0" fmla="*/ 37181 h 779071"/>
              <a:gd name="connsiteX1" fmla="*/ 1051560 w 5494020"/>
              <a:gd name="connsiteY1" fmla="*/ 82901 h 779071"/>
              <a:gd name="connsiteX2" fmla="*/ 4175760 w 5494020"/>
              <a:gd name="connsiteY2" fmla="*/ 768701 h 779071"/>
              <a:gd name="connsiteX3" fmla="*/ 4968240 w 5494020"/>
              <a:gd name="connsiteY3" fmla="*/ 494381 h 779071"/>
              <a:gd name="connsiteX4" fmla="*/ 5494020 w 5494020"/>
              <a:gd name="connsiteY4" fmla="*/ 463901 h 77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020" h="779071">
                <a:moveTo>
                  <a:pt x="0" y="37181"/>
                </a:moveTo>
                <a:cubicBezTo>
                  <a:pt x="177800" y="-919"/>
                  <a:pt x="355600" y="-39019"/>
                  <a:pt x="1051560" y="82901"/>
                </a:cubicBezTo>
                <a:cubicBezTo>
                  <a:pt x="1747520" y="204821"/>
                  <a:pt x="3522980" y="700121"/>
                  <a:pt x="4175760" y="768701"/>
                </a:cubicBezTo>
                <a:cubicBezTo>
                  <a:pt x="4828540" y="837281"/>
                  <a:pt x="4748530" y="545181"/>
                  <a:pt x="4968240" y="494381"/>
                </a:cubicBezTo>
                <a:cubicBezTo>
                  <a:pt x="5187950" y="443581"/>
                  <a:pt x="5340985" y="453741"/>
                  <a:pt x="5494020" y="463901"/>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62" name="TextBox 61">
            <a:extLst>
              <a:ext uri="{FF2B5EF4-FFF2-40B4-BE49-F238E27FC236}">
                <a16:creationId xmlns="" xmlns:a16="http://schemas.microsoft.com/office/drawing/2014/main" id="{84CE9DA0-105E-406B-B1D1-5CED736107EF}"/>
              </a:ext>
            </a:extLst>
          </p:cNvPr>
          <p:cNvSpPr txBox="1"/>
          <p:nvPr/>
        </p:nvSpPr>
        <p:spPr bwMode="gray">
          <a:xfrm>
            <a:off x="1566636" y="3254795"/>
            <a:ext cx="1653017" cy="307777"/>
          </a:xfrm>
          <a:prstGeom prst="rect">
            <a:avLst/>
          </a:prstGeom>
          <a:noFill/>
        </p:spPr>
        <p:txBody>
          <a:bodyPr wrap="square" rtlCol="0">
            <a:noAutofit/>
          </a:bodyPr>
          <a:lstStyle/>
          <a:p>
            <a:pPr fontAlgn="ctr"/>
            <a:r>
              <a:rPr lang="en-US" sz="1400" dirty="0">
                <a:latin typeface="Huawei Sans" panose="020C0503030203020204" pitchFamily="34" charset="0"/>
              </a:rPr>
              <a:t>Service 1 DSCP EF</a:t>
            </a:r>
          </a:p>
        </p:txBody>
      </p:sp>
      <p:sp>
        <p:nvSpPr>
          <p:cNvPr id="63" name="TextBox 62">
            <a:extLst>
              <a:ext uri="{FF2B5EF4-FFF2-40B4-BE49-F238E27FC236}">
                <a16:creationId xmlns="" xmlns:a16="http://schemas.microsoft.com/office/drawing/2014/main" id="{5DF0BF78-CDBF-4225-83B0-EDE1C368C7CD}"/>
              </a:ext>
            </a:extLst>
          </p:cNvPr>
          <p:cNvSpPr txBox="1"/>
          <p:nvPr/>
        </p:nvSpPr>
        <p:spPr bwMode="gray">
          <a:xfrm>
            <a:off x="1428137" y="3634575"/>
            <a:ext cx="1874231" cy="307777"/>
          </a:xfrm>
          <a:prstGeom prst="rect">
            <a:avLst/>
          </a:prstGeom>
          <a:noFill/>
        </p:spPr>
        <p:txBody>
          <a:bodyPr wrap="square" rtlCol="0">
            <a:noAutofit/>
          </a:bodyPr>
          <a:lstStyle/>
          <a:p>
            <a:pPr fontAlgn="ctr"/>
            <a:r>
              <a:rPr lang="en-US" sz="1400" dirty="0">
                <a:latin typeface="Huawei Sans" panose="020C0503030203020204" pitchFamily="34" charset="0"/>
              </a:rPr>
              <a:t>Service 2 DSCP AF41</a:t>
            </a:r>
          </a:p>
        </p:txBody>
      </p:sp>
      <p:sp>
        <p:nvSpPr>
          <p:cNvPr id="50" name="Can 225">
            <a:extLst>
              <a:ext uri="{FF2B5EF4-FFF2-40B4-BE49-F238E27FC236}">
                <a16:creationId xmlns="" xmlns:a16="http://schemas.microsoft.com/office/drawing/2014/main" id="{34AD649A-9195-4118-BC46-C7A7FBB44D29}"/>
              </a:ext>
            </a:extLst>
          </p:cNvPr>
          <p:cNvSpPr/>
          <p:nvPr/>
        </p:nvSpPr>
        <p:spPr bwMode="gray">
          <a:xfrm rot="5400000">
            <a:off x="8275583" y="4949484"/>
            <a:ext cx="193925" cy="541535"/>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TextBox 271">
            <a:extLst>
              <a:ext uri="{FF2B5EF4-FFF2-40B4-BE49-F238E27FC236}">
                <a16:creationId xmlns="" xmlns:a16="http://schemas.microsoft.com/office/drawing/2014/main" id="{9829FE29-7653-492D-93CD-944A88C0A921}"/>
              </a:ext>
            </a:extLst>
          </p:cNvPr>
          <p:cNvSpPr txBox="1"/>
          <p:nvPr/>
        </p:nvSpPr>
        <p:spPr bwMode="gray">
          <a:xfrm>
            <a:off x="8643313" y="5098509"/>
            <a:ext cx="8114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57" name="燕尾形 3">
            <a:extLst>
              <a:ext uri="{FF2B5EF4-FFF2-40B4-BE49-F238E27FC236}">
                <a16:creationId xmlns="" xmlns:a16="http://schemas.microsoft.com/office/drawing/2014/main" id="{040FCC93-C0FB-476C-A4E6-A52999023CF5}"/>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58" name="燕尾形 3">
            <a:extLst>
              <a:ext uri="{FF2B5EF4-FFF2-40B4-BE49-F238E27FC236}">
                <a16:creationId xmlns="" xmlns:a16="http://schemas.microsoft.com/office/drawing/2014/main" id="{44E3DFCF-FDB6-4597-8626-1546D7FF249B}"/>
              </a:ext>
            </a:extLst>
          </p:cNvPr>
          <p:cNvSpPr/>
          <p:nvPr/>
        </p:nvSpPr>
        <p:spPr bwMode="gray">
          <a:xfrm>
            <a:off x="6096000" y="21160"/>
            <a:ext cx="2028960" cy="39730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59" name="燕尾形 3">
            <a:extLst>
              <a:ext uri="{FF2B5EF4-FFF2-40B4-BE49-F238E27FC236}">
                <a16:creationId xmlns="" xmlns:a16="http://schemas.microsoft.com/office/drawing/2014/main" id="{88706A9F-2E61-45AF-8CA9-C27FE66A897C}"/>
              </a:ext>
            </a:extLst>
          </p:cNvPr>
          <p:cNvSpPr/>
          <p:nvPr/>
        </p:nvSpPr>
        <p:spPr bwMode="gray">
          <a:xfrm>
            <a:off x="9762490" y="21160"/>
            <a:ext cx="1987550" cy="39730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53927576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Application Optimization Design</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lnSpc>
                <a:spcPct val="100000"/>
              </a:lnSpc>
            </a:pPr>
            <a:r>
              <a:rPr lang="en-US" sz="1400" dirty="0">
                <a:latin typeface="Huawei Sans" panose="020C0503030203020204" pitchFamily="34" charset="0"/>
              </a:rPr>
              <a:t>A different DSCP value must be assigned to each application prior to application optimization. Generally, DSCP values are assigned to applications on the CE side.</a:t>
            </a:r>
          </a:p>
          <a:p>
            <a:pPr algn="l">
              <a:lnSpc>
                <a:spcPct val="100000"/>
              </a:lnSpc>
            </a:pPr>
            <a:r>
              <a:rPr lang="en-US" sz="1400" dirty="0">
                <a:latin typeface="Huawei Sans" panose="020C0503030203020204" pitchFamily="34" charset="0"/>
              </a:rPr>
              <a:t>To enable different types of applications to be carried over different tunnels, the SR Policy </a:t>
            </a:r>
            <a:r>
              <a:rPr lang="en-US" sz="1400" dirty="0" err="1">
                <a:latin typeface="Huawei Sans" panose="020C0503030203020204" pitchFamily="34" charset="0"/>
              </a:rPr>
              <a:t>group+DSCP</a:t>
            </a:r>
            <a:r>
              <a:rPr lang="en-US" sz="1400" dirty="0">
                <a:latin typeface="Huawei Sans" panose="020C0503030203020204" pitchFamily="34" charset="0"/>
              </a:rPr>
              <a:t> mode is generally used.</a:t>
            </a:r>
          </a:p>
        </p:txBody>
      </p:sp>
      <p:pic>
        <p:nvPicPr>
          <p:cNvPr id="90" name="图片 48">
            <a:extLst>
              <a:ext uri="{FF2B5EF4-FFF2-40B4-BE49-F238E27FC236}">
                <a16:creationId xmlns="" xmlns:a16="http://schemas.microsoft.com/office/drawing/2014/main" id="{04B5F373-015D-4A45-A6A3-4A8E4ED5A6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32136" y="4829645"/>
            <a:ext cx="378863" cy="310667"/>
          </a:xfrm>
          <a:prstGeom prst="rect">
            <a:avLst/>
          </a:prstGeom>
        </p:spPr>
      </p:pic>
      <p:pic>
        <p:nvPicPr>
          <p:cNvPr id="91" name="图片 48">
            <a:extLst>
              <a:ext uri="{FF2B5EF4-FFF2-40B4-BE49-F238E27FC236}">
                <a16:creationId xmlns="" xmlns:a16="http://schemas.microsoft.com/office/drawing/2014/main" id="{A278F5E2-FB8E-419F-BB57-1567F22430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32136" y="5695478"/>
            <a:ext cx="378863" cy="310667"/>
          </a:xfrm>
          <a:prstGeom prst="rect">
            <a:avLst/>
          </a:prstGeom>
        </p:spPr>
      </p:pic>
      <p:pic>
        <p:nvPicPr>
          <p:cNvPr id="92" name="图片 48">
            <a:extLst>
              <a:ext uri="{FF2B5EF4-FFF2-40B4-BE49-F238E27FC236}">
                <a16:creationId xmlns="" xmlns:a16="http://schemas.microsoft.com/office/drawing/2014/main" id="{FA7412B6-E4B9-4AB9-B1B1-0215FA97F4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16138" y="4829645"/>
            <a:ext cx="378863" cy="310667"/>
          </a:xfrm>
          <a:prstGeom prst="rect">
            <a:avLst/>
          </a:prstGeom>
        </p:spPr>
      </p:pic>
      <p:pic>
        <p:nvPicPr>
          <p:cNvPr id="93" name="图片 48">
            <a:extLst>
              <a:ext uri="{FF2B5EF4-FFF2-40B4-BE49-F238E27FC236}">
                <a16:creationId xmlns="" xmlns:a16="http://schemas.microsoft.com/office/drawing/2014/main" id="{52711DB9-B20A-4423-84C1-D2E420ACC3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16138" y="5695478"/>
            <a:ext cx="378863" cy="310667"/>
          </a:xfrm>
          <a:prstGeom prst="rect">
            <a:avLst/>
          </a:prstGeom>
        </p:spPr>
      </p:pic>
      <p:pic>
        <p:nvPicPr>
          <p:cNvPr id="94" name="图片 48">
            <a:extLst>
              <a:ext uri="{FF2B5EF4-FFF2-40B4-BE49-F238E27FC236}">
                <a16:creationId xmlns="" xmlns:a16="http://schemas.microsoft.com/office/drawing/2014/main" id="{59559E14-336D-44EE-8BC3-6F03AAE660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91928" y="4826711"/>
            <a:ext cx="378863" cy="310667"/>
          </a:xfrm>
          <a:prstGeom prst="rect">
            <a:avLst/>
          </a:prstGeom>
        </p:spPr>
      </p:pic>
      <p:pic>
        <p:nvPicPr>
          <p:cNvPr id="95" name="图片 48">
            <a:extLst>
              <a:ext uri="{FF2B5EF4-FFF2-40B4-BE49-F238E27FC236}">
                <a16:creationId xmlns="" xmlns:a16="http://schemas.microsoft.com/office/drawing/2014/main" id="{BDBAD788-63FB-4717-B8F6-C021740CFA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03397" y="5692544"/>
            <a:ext cx="378863" cy="310667"/>
          </a:xfrm>
          <a:prstGeom prst="rect">
            <a:avLst/>
          </a:prstGeom>
        </p:spPr>
      </p:pic>
      <p:pic>
        <p:nvPicPr>
          <p:cNvPr id="96" name="图片 48">
            <a:extLst>
              <a:ext uri="{FF2B5EF4-FFF2-40B4-BE49-F238E27FC236}">
                <a16:creationId xmlns="" xmlns:a16="http://schemas.microsoft.com/office/drawing/2014/main" id="{8FF88F05-D3B3-49D2-9476-5178DF6FAF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83723" y="5692122"/>
            <a:ext cx="378863" cy="310667"/>
          </a:xfrm>
          <a:prstGeom prst="rect">
            <a:avLst/>
          </a:prstGeom>
        </p:spPr>
      </p:pic>
      <p:cxnSp>
        <p:nvCxnSpPr>
          <p:cNvPr id="97" name="Straight Connector 96">
            <a:extLst>
              <a:ext uri="{FF2B5EF4-FFF2-40B4-BE49-F238E27FC236}">
                <a16:creationId xmlns="" xmlns:a16="http://schemas.microsoft.com/office/drawing/2014/main" id="{B4D14D4D-580E-4372-A88C-87BFDE840827}"/>
              </a:ext>
            </a:extLst>
          </p:cNvPr>
          <p:cNvCxnSpPr>
            <a:cxnSpLocks/>
            <a:stCxn id="91" idx="0"/>
            <a:endCxn id="90" idx="2"/>
          </p:cNvCxnSpPr>
          <p:nvPr/>
        </p:nvCxnSpPr>
        <p:spPr bwMode="gray">
          <a:xfrm flipV="1">
            <a:off x="4521568" y="5140312"/>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79A8B2F5-FCEB-4B17-A0F4-8B4A9A31D1C2}"/>
              </a:ext>
            </a:extLst>
          </p:cNvPr>
          <p:cNvCxnSpPr>
            <a:cxnSpLocks/>
            <a:stCxn id="94" idx="1"/>
            <a:endCxn id="90" idx="3"/>
          </p:cNvCxnSpPr>
          <p:nvPr/>
        </p:nvCxnSpPr>
        <p:spPr bwMode="gray">
          <a:xfrm flipH="1">
            <a:off x="4710999" y="4982045"/>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E65CE3D7-9E79-4D84-9424-6E4A9D9AD7AF}"/>
              </a:ext>
            </a:extLst>
          </p:cNvPr>
          <p:cNvCxnSpPr>
            <a:cxnSpLocks/>
            <a:stCxn id="95" idx="1"/>
            <a:endCxn id="91" idx="3"/>
          </p:cNvCxnSpPr>
          <p:nvPr/>
        </p:nvCxnSpPr>
        <p:spPr bwMode="gray">
          <a:xfrm flipH="1">
            <a:off x="4710999" y="5847878"/>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 xmlns:a16="http://schemas.microsoft.com/office/drawing/2014/main" id="{F85A954F-B429-4561-B359-6260050D9A55}"/>
              </a:ext>
            </a:extLst>
          </p:cNvPr>
          <p:cNvCxnSpPr>
            <a:cxnSpLocks/>
            <a:stCxn id="94" idx="1"/>
            <a:endCxn id="95" idx="0"/>
          </p:cNvCxnSpPr>
          <p:nvPr/>
        </p:nvCxnSpPr>
        <p:spPr bwMode="gray">
          <a:xfrm flipH="1">
            <a:off x="5492829" y="4982045"/>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 xmlns:a16="http://schemas.microsoft.com/office/drawing/2014/main" id="{7CB302A9-1C7C-4BE6-8EA9-737338CBC918}"/>
              </a:ext>
            </a:extLst>
          </p:cNvPr>
          <p:cNvCxnSpPr>
            <a:cxnSpLocks/>
            <a:stCxn id="96" idx="1"/>
            <a:endCxn id="95" idx="3"/>
          </p:cNvCxnSpPr>
          <p:nvPr/>
        </p:nvCxnSpPr>
        <p:spPr bwMode="gray">
          <a:xfrm flipH="1">
            <a:off x="5682260" y="5847456"/>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 xmlns:a16="http://schemas.microsoft.com/office/drawing/2014/main" id="{D05B1DED-EEAF-4EE8-B681-34BF1D8435A7}"/>
              </a:ext>
            </a:extLst>
          </p:cNvPr>
          <p:cNvCxnSpPr>
            <a:cxnSpLocks/>
            <a:stCxn id="96" idx="0"/>
            <a:endCxn id="94" idx="3"/>
          </p:cNvCxnSpPr>
          <p:nvPr/>
        </p:nvCxnSpPr>
        <p:spPr bwMode="gray">
          <a:xfrm flipH="1" flipV="1">
            <a:off x="6270791" y="4982045"/>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 xmlns:a16="http://schemas.microsoft.com/office/drawing/2014/main" id="{623B300A-9659-47E2-BD07-4FF63A21CFD1}"/>
              </a:ext>
            </a:extLst>
          </p:cNvPr>
          <p:cNvCxnSpPr>
            <a:cxnSpLocks/>
            <a:stCxn id="92" idx="1"/>
            <a:endCxn id="94" idx="3"/>
          </p:cNvCxnSpPr>
          <p:nvPr/>
        </p:nvCxnSpPr>
        <p:spPr bwMode="gray">
          <a:xfrm flipH="1" flipV="1">
            <a:off x="6270791" y="4982045"/>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 xmlns:a16="http://schemas.microsoft.com/office/drawing/2014/main" id="{AE57138B-9200-47A4-901E-35FD43CFAFA9}"/>
              </a:ext>
            </a:extLst>
          </p:cNvPr>
          <p:cNvCxnSpPr>
            <a:cxnSpLocks/>
            <a:stCxn id="93" idx="1"/>
            <a:endCxn id="96" idx="3"/>
          </p:cNvCxnSpPr>
          <p:nvPr/>
        </p:nvCxnSpPr>
        <p:spPr bwMode="gray">
          <a:xfrm flipH="1" flipV="1">
            <a:off x="6862586" y="5847456"/>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 xmlns:a16="http://schemas.microsoft.com/office/drawing/2014/main" id="{CDA9E30E-506F-4F66-9B0B-0DCA23054E23}"/>
              </a:ext>
            </a:extLst>
          </p:cNvPr>
          <p:cNvCxnSpPr>
            <a:cxnSpLocks/>
            <a:stCxn id="92" idx="2"/>
            <a:endCxn id="93" idx="0"/>
          </p:cNvCxnSpPr>
          <p:nvPr/>
        </p:nvCxnSpPr>
        <p:spPr bwMode="gray">
          <a:xfrm>
            <a:off x="7505570" y="5140312"/>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6" name="TextBox 271">
            <a:extLst>
              <a:ext uri="{FF2B5EF4-FFF2-40B4-BE49-F238E27FC236}">
                <a16:creationId xmlns="" xmlns:a16="http://schemas.microsoft.com/office/drawing/2014/main" id="{50769854-C101-4AD1-B8BD-5A1EDAF98277}"/>
              </a:ext>
            </a:extLst>
          </p:cNvPr>
          <p:cNvSpPr txBox="1"/>
          <p:nvPr/>
        </p:nvSpPr>
        <p:spPr bwMode="gray">
          <a:xfrm>
            <a:off x="4115708" y="509928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07" name="TextBox 271">
            <a:extLst>
              <a:ext uri="{FF2B5EF4-FFF2-40B4-BE49-F238E27FC236}">
                <a16:creationId xmlns="" xmlns:a16="http://schemas.microsoft.com/office/drawing/2014/main" id="{7907515B-8277-4E69-8B13-97D06306AB1B}"/>
              </a:ext>
            </a:extLst>
          </p:cNvPr>
          <p:cNvSpPr txBox="1"/>
          <p:nvPr/>
        </p:nvSpPr>
        <p:spPr bwMode="gray">
          <a:xfrm>
            <a:off x="4096076" y="549427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08" name="TextBox 271">
            <a:extLst>
              <a:ext uri="{FF2B5EF4-FFF2-40B4-BE49-F238E27FC236}">
                <a16:creationId xmlns="" xmlns:a16="http://schemas.microsoft.com/office/drawing/2014/main" id="{93D29970-E265-40A1-BDF4-6C814C5B0A41}"/>
              </a:ext>
            </a:extLst>
          </p:cNvPr>
          <p:cNvSpPr txBox="1"/>
          <p:nvPr/>
        </p:nvSpPr>
        <p:spPr bwMode="gray">
          <a:xfrm>
            <a:off x="7313714" y="460324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09" name="TextBox 271">
            <a:extLst>
              <a:ext uri="{FF2B5EF4-FFF2-40B4-BE49-F238E27FC236}">
                <a16:creationId xmlns="" xmlns:a16="http://schemas.microsoft.com/office/drawing/2014/main" id="{ADFF96A7-4378-40B6-B6B4-603DDCF6E91E}"/>
              </a:ext>
            </a:extLst>
          </p:cNvPr>
          <p:cNvSpPr txBox="1"/>
          <p:nvPr/>
        </p:nvSpPr>
        <p:spPr bwMode="gray">
          <a:xfrm>
            <a:off x="7325145" y="594276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0" name="TextBox 271">
            <a:extLst>
              <a:ext uri="{FF2B5EF4-FFF2-40B4-BE49-F238E27FC236}">
                <a16:creationId xmlns="" xmlns:a16="http://schemas.microsoft.com/office/drawing/2014/main" id="{6FB96082-7FDE-4E80-A5A4-76668B84F199}"/>
              </a:ext>
            </a:extLst>
          </p:cNvPr>
          <p:cNvSpPr txBox="1"/>
          <p:nvPr/>
        </p:nvSpPr>
        <p:spPr bwMode="gray">
          <a:xfrm>
            <a:off x="5950963" y="4585730"/>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1" name="TextBox 271">
            <a:extLst>
              <a:ext uri="{FF2B5EF4-FFF2-40B4-BE49-F238E27FC236}">
                <a16:creationId xmlns="" xmlns:a16="http://schemas.microsoft.com/office/drawing/2014/main" id="{7E2EDFCD-A634-45DF-BCDB-A8FD735896DB}"/>
              </a:ext>
            </a:extLst>
          </p:cNvPr>
          <p:cNvSpPr txBox="1"/>
          <p:nvPr/>
        </p:nvSpPr>
        <p:spPr bwMode="gray">
          <a:xfrm>
            <a:off x="5353238" y="5940146"/>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2" name="TextBox 271">
            <a:extLst>
              <a:ext uri="{FF2B5EF4-FFF2-40B4-BE49-F238E27FC236}">
                <a16:creationId xmlns="" xmlns:a16="http://schemas.microsoft.com/office/drawing/2014/main" id="{23C21D9E-9EAF-4BEA-856F-D55433C32D55}"/>
              </a:ext>
            </a:extLst>
          </p:cNvPr>
          <p:cNvSpPr txBox="1"/>
          <p:nvPr/>
        </p:nvSpPr>
        <p:spPr bwMode="gray">
          <a:xfrm>
            <a:off x="6534900" y="594251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13" name="图片 48">
            <a:extLst>
              <a:ext uri="{FF2B5EF4-FFF2-40B4-BE49-F238E27FC236}">
                <a16:creationId xmlns="" xmlns:a16="http://schemas.microsoft.com/office/drawing/2014/main" id="{474855FE-03E0-42D4-8096-3C5E1C97DE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86903" y="5335827"/>
            <a:ext cx="378863" cy="310667"/>
          </a:xfrm>
          <a:prstGeom prst="rect">
            <a:avLst/>
          </a:prstGeom>
        </p:spPr>
      </p:pic>
      <p:sp>
        <p:nvSpPr>
          <p:cNvPr id="114" name="TextBox 271">
            <a:extLst>
              <a:ext uri="{FF2B5EF4-FFF2-40B4-BE49-F238E27FC236}">
                <a16:creationId xmlns="" xmlns:a16="http://schemas.microsoft.com/office/drawing/2014/main" id="{B634A6D5-B4A4-43A5-A59B-80405AA757A4}"/>
              </a:ext>
            </a:extLst>
          </p:cNvPr>
          <p:cNvSpPr txBox="1"/>
          <p:nvPr/>
        </p:nvSpPr>
        <p:spPr bwMode="gray">
          <a:xfrm>
            <a:off x="5893158" y="5597592"/>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115" name="Straight Connector 114">
            <a:extLst>
              <a:ext uri="{FF2B5EF4-FFF2-40B4-BE49-F238E27FC236}">
                <a16:creationId xmlns="" xmlns:a16="http://schemas.microsoft.com/office/drawing/2014/main" id="{E3373E64-B9F5-4218-AEE0-A82094572237}"/>
              </a:ext>
            </a:extLst>
          </p:cNvPr>
          <p:cNvCxnSpPr>
            <a:cxnSpLocks/>
            <a:stCxn id="94" idx="2"/>
            <a:endCxn id="113" idx="0"/>
          </p:cNvCxnSpPr>
          <p:nvPr/>
        </p:nvCxnSpPr>
        <p:spPr bwMode="gray">
          <a:xfrm flipH="1">
            <a:off x="6076335" y="5137378"/>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6" name="Can 225">
            <a:extLst>
              <a:ext uri="{FF2B5EF4-FFF2-40B4-BE49-F238E27FC236}">
                <a16:creationId xmlns="" xmlns:a16="http://schemas.microsoft.com/office/drawing/2014/main" id="{65995049-F91E-41C6-B178-3B0B7ADEB2FF}"/>
              </a:ext>
            </a:extLst>
          </p:cNvPr>
          <p:cNvSpPr/>
          <p:nvPr/>
        </p:nvSpPr>
        <p:spPr bwMode="gray">
          <a:xfrm rot="5400000">
            <a:off x="5916584" y="3351854"/>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Can 225">
            <a:extLst>
              <a:ext uri="{FF2B5EF4-FFF2-40B4-BE49-F238E27FC236}">
                <a16:creationId xmlns="" xmlns:a16="http://schemas.microsoft.com/office/drawing/2014/main" id="{1CBF0BB7-7CAB-4B6D-BBF8-6C16408A78E2}"/>
              </a:ext>
            </a:extLst>
          </p:cNvPr>
          <p:cNvSpPr/>
          <p:nvPr/>
        </p:nvSpPr>
        <p:spPr bwMode="gray">
          <a:xfrm rot="6139468">
            <a:off x="5855016" y="3872998"/>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21" name="图片 48">
            <a:extLst>
              <a:ext uri="{FF2B5EF4-FFF2-40B4-BE49-F238E27FC236}">
                <a16:creationId xmlns="" xmlns:a16="http://schemas.microsoft.com/office/drawing/2014/main" id="{81D8D400-8E16-4B34-8E3C-07616A7A62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371412" y="4829645"/>
            <a:ext cx="378863" cy="310667"/>
          </a:xfrm>
          <a:prstGeom prst="rect">
            <a:avLst/>
          </a:prstGeom>
        </p:spPr>
      </p:pic>
      <p:cxnSp>
        <p:nvCxnSpPr>
          <p:cNvPr id="122" name="Straight Connector 121">
            <a:extLst>
              <a:ext uri="{FF2B5EF4-FFF2-40B4-BE49-F238E27FC236}">
                <a16:creationId xmlns="" xmlns:a16="http://schemas.microsoft.com/office/drawing/2014/main" id="{FF8B150B-9490-4580-94F7-041E661E523E}"/>
              </a:ext>
            </a:extLst>
          </p:cNvPr>
          <p:cNvCxnSpPr>
            <a:cxnSpLocks/>
            <a:stCxn id="90" idx="1"/>
            <a:endCxn id="121" idx="3"/>
          </p:cNvCxnSpPr>
          <p:nvPr/>
        </p:nvCxnSpPr>
        <p:spPr bwMode="gray">
          <a:xfrm flipH="1">
            <a:off x="3750275" y="4984979"/>
            <a:ext cx="58186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3" name="TextBox 271">
            <a:extLst>
              <a:ext uri="{FF2B5EF4-FFF2-40B4-BE49-F238E27FC236}">
                <a16:creationId xmlns="" xmlns:a16="http://schemas.microsoft.com/office/drawing/2014/main" id="{9EDAF506-766C-4ADF-AC07-BD95D9321652}"/>
              </a:ext>
            </a:extLst>
          </p:cNvPr>
          <p:cNvSpPr txBox="1"/>
          <p:nvPr/>
        </p:nvSpPr>
        <p:spPr bwMode="gray">
          <a:xfrm>
            <a:off x="3381948" y="4556693"/>
            <a:ext cx="36420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pic>
        <p:nvPicPr>
          <p:cNvPr id="124" name="图片 48">
            <a:extLst>
              <a:ext uri="{FF2B5EF4-FFF2-40B4-BE49-F238E27FC236}">
                <a16:creationId xmlns="" xmlns:a16="http://schemas.microsoft.com/office/drawing/2014/main" id="{E521E3FF-839F-4D47-8E9C-9051A5664B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57596" y="5295645"/>
            <a:ext cx="378863" cy="310667"/>
          </a:xfrm>
          <a:prstGeom prst="rect">
            <a:avLst/>
          </a:prstGeom>
        </p:spPr>
      </p:pic>
      <p:cxnSp>
        <p:nvCxnSpPr>
          <p:cNvPr id="125" name="Straight Connector 124">
            <a:extLst>
              <a:ext uri="{FF2B5EF4-FFF2-40B4-BE49-F238E27FC236}">
                <a16:creationId xmlns="" xmlns:a16="http://schemas.microsoft.com/office/drawing/2014/main" id="{1BDA36EA-E33D-4FA2-BB46-5D7F429741BB}"/>
              </a:ext>
            </a:extLst>
          </p:cNvPr>
          <p:cNvCxnSpPr>
            <a:cxnSpLocks/>
            <a:stCxn id="92" idx="3"/>
            <a:endCxn id="124" idx="1"/>
          </p:cNvCxnSpPr>
          <p:nvPr/>
        </p:nvCxnSpPr>
        <p:spPr bwMode="gray">
          <a:xfrm>
            <a:off x="7695001" y="4984979"/>
            <a:ext cx="462595" cy="466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 xmlns:a16="http://schemas.microsoft.com/office/drawing/2014/main" id="{54A20262-4F34-4D52-8E26-03CCD143DECF}"/>
              </a:ext>
            </a:extLst>
          </p:cNvPr>
          <p:cNvCxnSpPr>
            <a:cxnSpLocks/>
            <a:stCxn id="93" idx="3"/>
            <a:endCxn id="124" idx="1"/>
          </p:cNvCxnSpPr>
          <p:nvPr/>
        </p:nvCxnSpPr>
        <p:spPr bwMode="gray">
          <a:xfrm flipV="1">
            <a:off x="7695001" y="5450979"/>
            <a:ext cx="462595" cy="3998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7" name="TextBox 271">
            <a:extLst>
              <a:ext uri="{FF2B5EF4-FFF2-40B4-BE49-F238E27FC236}">
                <a16:creationId xmlns="" xmlns:a16="http://schemas.microsoft.com/office/drawing/2014/main" id="{1B9DEBC4-1A59-48F3-B244-9DA849C12DFB}"/>
              </a:ext>
            </a:extLst>
          </p:cNvPr>
          <p:cNvSpPr txBox="1"/>
          <p:nvPr/>
        </p:nvSpPr>
        <p:spPr bwMode="gray">
          <a:xfrm>
            <a:off x="8151772" y="5578909"/>
            <a:ext cx="36420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28" name="Freeform: Shape 127">
            <a:extLst>
              <a:ext uri="{FF2B5EF4-FFF2-40B4-BE49-F238E27FC236}">
                <a16:creationId xmlns="" xmlns:a16="http://schemas.microsoft.com/office/drawing/2014/main" id="{3DBCB84E-10C4-44B4-BBC1-4AB883A109C5}"/>
              </a:ext>
            </a:extLst>
          </p:cNvPr>
          <p:cNvSpPr/>
          <p:nvPr/>
        </p:nvSpPr>
        <p:spPr bwMode="gray">
          <a:xfrm>
            <a:off x="3296114" y="4880248"/>
            <a:ext cx="5509260" cy="486460"/>
          </a:xfrm>
          <a:custGeom>
            <a:avLst/>
            <a:gdLst>
              <a:gd name="connsiteX0" fmla="*/ 0 w 5509260"/>
              <a:gd name="connsiteY0" fmla="*/ 50662 h 591121"/>
              <a:gd name="connsiteX1" fmla="*/ 3878580 w 5509260"/>
              <a:gd name="connsiteY1" fmla="*/ 43042 h 591121"/>
              <a:gd name="connsiteX2" fmla="*/ 4869180 w 5509260"/>
              <a:gd name="connsiteY2" fmla="*/ 515482 h 591121"/>
              <a:gd name="connsiteX3" fmla="*/ 5509260 w 5509260"/>
              <a:gd name="connsiteY3" fmla="*/ 584062 h 591121"/>
            </a:gdLst>
            <a:ahLst/>
            <a:cxnLst>
              <a:cxn ang="0">
                <a:pos x="connsiteX0" y="connsiteY0"/>
              </a:cxn>
              <a:cxn ang="0">
                <a:pos x="connsiteX1" y="connsiteY1"/>
              </a:cxn>
              <a:cxn ang="0">
                <a:pos x="connsiteX2" y="connsiteY2"/>
              </a:cxn>
              <a:cxn ang="0">
                <a:pos x="connsiteX3" y="connsiteY3"/>
              </a:cxn>
            </a:cxnLst>
            <a:rect l="l" t="t" r="r" b="b"/>
            <a:pathLst>
              <a:path w="5509260" h="591121">
                <a:moveTo>
                  <a:pt x="0" y="50662"/>
                </a:moveTo>
                <a:cubicBezTo>
                  <a:pt x="1533525" y="8117"/>
                  <a:pt x="3067050" y="-34428"/>
                  <a:pt x="3878580" y="43042"/>
                </a:cubicBezTo>
                <a:cubicBezTo>
                  <a:pt x="4690110" y="120512"/>
                  <a:pt x="4597400" y="425312"/>
                  <a:pt x="4869180" y="515482"/>
                </a:cubicBezTo>
                <a:cubicBezTo>
                  <a:pt x="5140960" y="605652"/>
                  <a:pt x="5325110" y="594857"/>
                  <a:pt x="5509260" y="584062"/>
                </a:cubicBezTo>
              </a:path>
            </a:pathLst>
          </a:custGeom>
          <a:noFill/>
          <a:ln w="28575">
            <a:solidFill>
              <a:srgbClr val="AFD89C"/>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129" name="Freeform: Shape 128">
            <a:extLst>
              <a:ext uri="{FF2B5EF4-FFF2-40B4-BE49-F238E27FC236}">
                <a16:creationId xmlns="" xmlns:a16="http://schemas.microsoft.com/office/drawing/2014/main" id="{F9635A34-1527-4A05-AAA4-45DB2D9DAB0A}"/>
              </a:ext>
            </a:extLst>
          </p:cNvPr>
          <p:cNvSpPr/>
          <p:nvPr/>
        </p:nvSpPr>
        <p:spPr bwMode="gray">
          <a:xfrm>
            <a:off x="3258014" y="5013894"/>
            <a:ext cx="5494020" cy="779071"/>
          </a:xfrm>
          <a:custGeom>
            <a:avLst/>
            <a:gdLst>
              <a:gd name="connsiteX0" fmla="*/ 0 w 5494020"/>
              <a:gd name="connsiteY0" fmla="*/ 37181 h 779071"/>
              <a:gd name="connsiteX1" fmla="*/ 1051560 w 5494020"/>
              <a:gd name="connsiteY1" fmla="*/ 82901 h 779071"/>
              <a:gd name="connsiteX2" fmla="*/ 4175760 w 5494020"/>
              <a:gd name="connsiteY2" fmla="*/ 768701 h 779071"/>
              <a:gd name="connsiteX3" fmla="*/ 4968240 w 5494020"/>
              <a:gd name="connsiteY3" fmla="*/ 494381 h 779071"/>
              <a:gd name="connsiteX4" fmla="*/ 5494020 w 5494020"/>
              <a:gd name="connsiteY4" fmla="*/ 463901 h 779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4020" h="779071">
                <a:moveTo>
                  <a:pt x="0" y="37181"/>
                </a:moveTo>
                <a:cubicBezTo>
                  <a:pt x="177800" y="-919"/>
                  <a:pt x="355600" y="-39019"/>
                  <a:pt x="1051560" y="82901"/>
                </a:cubicBezTo>
                <a:cubicBezTo>
                  <a:pt x="1747520" y="204821"/>
                  <a:pt x="3522980" y="700121"/>
                  <a:pt x="4175760" y="768701"/>
                </a:cubicBezTo>
                <a:cubicBezTo>
                  <a:pt x="4828540" y="837281"/>
                  <a:pt x="4748530" y="545181"/>
                  <a:pt x="4968240" y="494381"/>
                </a:cubicBezTo>
                <a:cubicBezTo>
                  <a:pt x="5187950" y="443581"/>
                  <a:pt x="5340985" y="453741"/>
                  <a:pt x="5494020" y="463901"/>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130" name="TextBox 129">
            <a:extLst>
              <a:ext uri="{FF2B5EF4-FFF2-40B4-BE49-F238E27FC236}">
                <a16:creationId xmlns="" xmlns:a16="http://schemas.microsoft.com/office/drawing/2014/main" id="{E4A183C9-7A06-41E8-A0E1-7CA499490506}"/>
              </a:ext>
            </a:extLst>
          </p:cNvPr>
          <p:cNvSpPr txBox="1"/>
          <p:nvPr/>
        </p:nvSpPr>
        <p:spPr bwMode="gray">
          <a:xfrm>
            <a:off x="1992485" y="4648270"/>
            <a:ext cx="1653017" cy="307777"/>
          </a:xfrm>
          <a:prstGeom prst="rect">
            <a:avLst/>
          </a:prstGeom>
          <a:noFill/>
        </p:spPr>
        <p:txBody>
          <a:bodyPr wrap="square" rtlCol="0">
            <a:noAutofit/>
          </a:bodyPr>
          <a:lstStyle/>
          <a:p>
            <a:pPr fontAlgn="ctr"/>
            <a:r>
              <a:rPr lang="en-US" sz="1200" dirty="0">
                <a:latin typeface="Huawei Sans" panose="020C0503030203020204" pitchFamily="34" charset="0"/>
              </a:rPr>
              <a:t>Service 1 DSCP EF</a:t>
            </a:r>
          </a:p>
        </p:txBody>
      </p:sp>
      <p:sp>
        <p:nvSpPr>
          <p:cNvPr id="131" name="TextBox 130">
            <a:extLst>
              <a:ext uri="{FF2B5EF4-FFF2-40B4-BE49-F238E27FC236}">
                <a16:creationId xmlns="" xmlns:a16="http://schemas.microsoft.com/office/drawing/2014/main" id="{CFB75EA8-0C2A-4806-86A7-4FF27AB44FB4}"/>
              </a:ext>
            </a:extLst>
          </p:cNvPr>
          <p:cNvSpPr txBox="1"/>
          <p:nvPr/>
        </p:nvSpPr>
        <p:spPr bwMode="gray">
          <a:xfrm>
            <a:off x="1853986" y="5028050"/>
            <a:ext cx="1874231" cy="307777"/>
          </a:xfrm>
          <a:prstGeom prst="rect">
            <a:avLst/>
          </a:prstGeom>
          <a:noFill/>
        </p:spPr>
        <p:txBody>
          <a:bodyPr wrap="square" rtlCol="0">
            <a:noAutofit/>
          </a:bodyPr>
          <a:lstStyle/>
          <a:p>
            <a:pPr fontAlgn="ctr"/>
            <a:r>
              <a:rPr lang="en-US" sz="1200" dirty="0">
                <a:latin typeface="Huawei Sans" panose="020C0503030203020204" pitchFamily="34" charset="0"/>
              </a:rPr>
              <a:t>Service 2 DSCP AF41</a:t>
            </a:r>
          </a:p>
        </p:txBody>
      </p:sp>
      <p:sp>
        <p:nvSpPr>
          <p:cNvPr id="132" name="Oval 41">
            <a:extLst>
              <a:ext uri="{FF2B5EF4-FFF2-40B4-BE49-F238E27FC236}">
                <a16:creationId xmlns="" xmlns:a16="http://schemas.microsoft.com/office/drawing/2014/main" id="{A27944D8-7AC5-4D1F-8307-EF6CA7623457}"/>
              </a:ext>
            </a:extLst>
          </p:cNvPr>
          <p:cNvSpPr>
            <a:spLocks noChangeAspect="1"/>
          </p:cNvSpPr>
          <p:nvPr/>
        </p:nvSpPr>
        <p:spPr bwMode="gray">
          <a:xfrm>
            <a:off x="3687245" y="49064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35" name="Trapezoid 34">
            <a:extLst>
              <a:ext uri="{FF2B5EF4-FFF2-40B4-BE49-F238E27FC236}">
                <a16:creationId xmlns="" xmlns:a16="http://schemas.microsoft.com/office/drawing/2014/main" id="{8DC3C862-3E4D-42CB-A751-B5FB8E2394C9}"/>
              </a:ext>
            </a:extLst>
          </p:cNvPr>
          <p:cNvSpPr/>
          <p:nvPr/>
        </p:nvSpPr>
        <p:spPr bwMode="gray">
          <a:xfrm flipV="1">
            <a:off x="2487852" y="4083162"/>
            <a:ext cx="4067432" cy="741984"/>
          </a:xfrm>
          <a:prstGeom prst="trapezoid">
            <a:avLst>
              <a:gd name="adj" fmla="val 254439"/>
            </a:avLst>
          </a:prstGeom>
          <a:gradFill>
            <a:gsLst>
              <a:gs pos="0">
                <a:srgbClr val="56C4D2"/>
              </a:gs>
              <a:gs pos="100000">
                <a:schemeClr val="bg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ndParaRPr>
          </a:p>
        </p:txBody>
      </p:sp>
      <p:sp>
        <p:nvSpPr>
          <p:cNvPr id="36" name="Rectangle: Rounded Corners 35">
            <a:extLst>
              <a:ext uri="{FF2B5EF4-FFF2-40B4-BE49-F238E27FC236}">
                <a16:creationId xmlns="" xmlns:a16="http://schemas.microsoft.com/office/drawing/2014/main" id="{2317A420-3362-41D8-86E3-D256E2D79ADC}"/>
              </a:ext>
            </a:extLst>
          </p:cNvPr>
          <p:cNvSpPr/>
          <p:nvPr/>
        </p:nvSpPr>
        <p:spPr bwMode="gray">
          <a:xfrm>
            <a:off x="3282217" y="3192638"/>
            <a:ext cx="928113" cy="384761"/>
          </a:xfrm>
          <a:prstGeom prst="roundRect">
            <a:avLst>
              <a:gd name="adj" fmla="val 800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VPN instance</a:t>
            </a:r>
          </a:p>
        </p:txBody>
      </p:sp>
      <p:sp>
        <p:nvSpPr>
          <p:cNvPr id="135" name="Rectangle: Rounded Corners 134">
            <a:extLst>
              <a:ext uri="{FF2B5EF4-FFF2-40B4-BE49-F238E27FC236}">
                <a16:creationId xmlns="" xmlns:a16="http://schemas.microsoft.com/office/drawing/2014/main" id="{7EDFD55E-27F8-4B56-A31B-BFB2C98934DF}"/>
              </a:ext>
            </a:extLst>
          </p:cNvPr>
          <p:cNvSpPr/>
          <p:nvPr/>
        </p:nvSpPr>
        <p:spPr bwMode="gray">
          <a:xfrm>
            <a:off x="4594852" y="2868251"/>
            <a:ext cx="1087408" cy="421876"/>
          </a:xfrm>
          <a:prstGeom prst="roundRect">
            <a:avLst>
              <a:gd name="adj" fmla="val 8002"/>
            </a:avLst>
          </a:prstGeom>
          <a:solidFill>
            <a:srgbClr val="EEB3B8"/>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SR Policy group 1</a:t>
            </a:r>
          </a:p>
        </p:txBody>
      </p:sp>
      <p:sp>
        <p:nvSpPr>
          <p:cNvPr id="137" name="Rectangle: Rounded Corners 136">
            <a:extLst>
              <a:ext uri="{FF2B5EF4-FFF2-40B4-BE49-F238E27FC236}">
                <a16:creationId xmlns="" xmlns:a16="http://schemas.microsoft.com/office/drawing/2014/main" id="{4C79366D-DA74-4DE6-AC7C-EEE7CDE94BC1}"/>
              </a:ext>
            </a:extLst>
          </p:cNvPr>
          <p:cNvSpPr/>
          <p:nvPr/>
        </p:nvSpPr>
        <p:spPr bwMode="gray">
          <a:xfrm>
            <a:off x="4594852" y="3531434"/>
            <a:ext cx="1087408" cy="421876"/>
          </a:xfrm>
          <a:prstGeom prst="roundRect">
            <a:avLst>
              <a:gd name="adj" fmla="val 8002"/>
            </a:avLst>
          </a:prstGeom>
          <a:solidFill>
            <a:srgbClr val="EEB3B8"/>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SR Policy group 2</a:t>
            </a:r>
          </a:p>
        </p:txBody>
      </p:sp>
      <p:cxnSp>
        <p:nvCxnSpPr>
          <p:cNvPr id="44" name="Straight Arrow Connector 43">
            <a:extLst>
              <a:ext uri="{FF2B5EF4-FFF2-40B4-BE49-F238E27FC236}">
                <a16:creationId xmlns="" xmlns:a16="http://schemas.microsoft.com/office/drawing/2014/main" id="{218AC088-94AF-4A76-BA3C-0119613437E1}"/>
              </a:ext>
            </a:extLst>
          </p:cNvPr>
          <p:cNvCxnSpPr/>
          <p:nvPr/>
        </p:nvCxnSpPr>
        <p:spPr bwMode="gray">
          <a:xfrm>
            <a:off x="2689492" y="3267267"/>
            <a:ext cx="566519" cy="0"/>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 xmlns:a16="http://schemas.microsoft.com/office/drawing/2014/main" id="{1E6FFAF4-15AD-46DD-80FE-99EFA7BB8EDA}"/>
              </a:ext>
            </a:extLst>
          </p:cNvPr>
          <p:cNvCxnSpPr/>
          <p:nvPr/>
        </p:nvCxnSpPr>
        <p:spPr bwMode="gray">
          <a:xfrm>
            <a:off x="2689492" y="3487248"/>
            <a:ext cx="566519"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nector: Elbow 45">
            <a:extLst>
              <a:ext uri="{FF2B5EF4-FFF2-40B4-BE49-F238E27FC236}">
                <a16:creationId xmlns="" xmlns:a16="http://schemas.microsoft.com/office/drawing/2014/main" id="{EE0C5815-A308-46EB-961B-C4F28029F0E1}"/>
              </a:ext>
            </a:extLst>
          </p:cNvPr>
          <p:cNvCxnSpPr>
            <a:cxnSpLocks/>
          </p:cNvCxnSpPr>
          <p:nvPr/>
        </p:nvCxnSpPr>
        <p:spPr bwMode="gray">
          <a:xfrm flipV="1">
            <a:off x="4210330" y="2980129"/>
            <a:ext cx="384522" cy="305830"/>
          </a:xfrm>
          <a:prstGeom prst="bentConnector3">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Connector: Elbow 139">
            <a:extLst>
              <a:ext uri="{FF2B5EF4-FFF2-40B4-BE49-F238E27FC236}">
                <a16:creationId xmlns="" xmlns:a16="http://schemas.microsoft.com/office/drawing/2014/main" id="{E74BA8D7-45E0-408B-8FA5-2F477CAA020B}"/>
              </a:ext>
            </a:extLst>
          </p:cNvPr>
          <p:cNvCxnSpPr>
            <a:cxnSpLocks/>
          </p:cNvCxnSpPr>
          <p:nvPr/>
        </p:nvCxnSpPr>
        <p:spPr bwMode="gray">
          <a:xfrm>
            <a:off x="4210330" y="3484252"/>
            <a:ext cx="384522" cy="305830"/>
          </a:xfrm>
          <a:prstGeom prst="bentConnector3">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 xmlns:a16="http://schemas.microsoft.com/office/drawing/2014/main" id="{0136F598-E4A0-4F5E-B425-4456D18A6C64}"/>
              </a:ext>
            </a:extLst>
          </p:cNvPr>
          <p:cNvCxnSpPr/>
          <p:nvPr/>
        </p:nvCxnSpPr>
        <p:spPr bwMode="gray">
          <a:xfrm>
            <a:off x="5699678" y="3079189"/>
            <a:ext cx="566519" cy="0"/>
          </a:xfrm>
          <a:prstGeom prst="straightConnector1">
            <a:avLst/>
          </a:prstGeom>
          <a:ln w="28575">
            <a:solidFill>
              <a:srgbClr val="AFD89C"/>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 xmlns:a16="http://schemas.microsoft.com/office/drawing/2014/main" id="{9BCE79F1-9055-4F03-9B5D-35D271F94C7C}"/>
              </a:ext>
            </a:extLst>
          </p:cNvPr>
          <p:cNvCxnSpPr/>
          <p:nvPr/>
        </p:nvCxnSpPr>
        <p:spPr bwMode="gray">
          <a:xfrm>
            <a:off x="5699677" y="3742372"/>
            <a:ext cx="566519"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43" name="圆角矩形 75">
            <a:extLst>
              <a:ext uri="{FF2B5EF4-FFF2-40B4-BE49-F238E27FC236}">
                <a16:creationId xmlns="" xmlns:a16="http://schemas.microsoft.com/office/drawing/2014/main" id="{6AF3C203-7272-4CBB-B922-454CDDC9E2F9}"/>
              </a:ext>
            </a:extLst>
          </p:cNvPr>
          <p:cNvSpPr/>
          <p:nvPr/>
        </p:nvSpPr>
        <p:spPr bwMode="gray">
          <a:xfrm>
            <a:off x="2619375" y="2739204"/>
            <a:ext cx="3724274" cy="145192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4" name="Rectangular Callout 26">
            <a:extLst>
              <a:ext uri="{FF2B5EF4-FFF2-40B4-BE49-F238E27FC236}">
                <a16:creationId xmlns="" xmlns:a16="http://schemas.microsoft.com/office/drawing/2014/main" id="{B4BB87C1-C6F0-4B14-B703-0CCDC7433FEC}"/>
              </a:ext>
            </a:extLst>
          </p:cNvPr>
          <p:cNvSpPr/>
          <p:nvPr/>
        </p:nvSpPr>
        <p:spPr bwMode="gray">
          <a:xfrm>
            <a:off x="1530116" y="2197564"/>
            <a:ext cx="1705292" cy="779166"/>
          </a:xfrm>
          <a:prstGeom prst="wedgeRectCallout">
            <a:avLst>
              <a:gd name="adj1" fmla="val 26823"/>
              <a:gd name="adj2" fmla="val 810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Applications from the same VPN are differentiated by DSCP value.</a:t>
            </a:r>
          </a:p>
        </p:txBody>
      </p:sp>
      <p:sp>
        <p:nvSpPr>
          <p:cNvPr id="145" name="Rectangular Callout 26">
            <a:extLst>
              <a:ext uri="{FF2B5EF4-FFF2-40B4-BE49-F238E27FC236}">
                <a16:creationId xmlns="" xmlns:a16="http://schemas.microsoft.com/office/drawing/2014/main" id="{1CC563C6-5341-4657-A845-EB287280A8D5}"/>
              </a:ext>
            </a:extLst>
          </p:cNvPr>
          <p:cNvSpPr/>
          <p:nvPr/>
        </p:nvSpPr>
        <p:spPr bwMode="gray">
          <a:xfrm>
            <a:off x="1869997" y="5349959"/>
            <a:ext cx="2190681" cy="523162"/>
          </a:xfrm>
          <a:prstGeom prst="wedgeRectCallout">
            <a:avLst>
              <a:gd name="adj1" fmla="val 34479"/>
              <a:gd name="adj2" fmla="val -8640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DSCP values are assigned to applications on the CE side.</a:t>
            </a:r>
          </a:p>
        </p:txBody>
      </p:sp>
      <p:sp>
        <p:nvSpPr>
          <p:cNvPr id="146" name="Rectangular Callout 26">
            <a:extLst>
              <a:ext uri="{FF2B5EF4-FFF2-40B4-BE49-F238E27FC236}">
                <a16:creationId xmlns="" xmlns:a16="http://schemas.microsoft.com/office/drawing/2014/main" id="{E960D1E9-161E-4905-8695-F5546E887059}"/>
              </a:ext>
            </a:extLst>
          </p:cNvPr>
          <p:cNvSpPr/>
          <p:nvPr/>
        </p:nvSpPr>
        <p:spPr bwMode="gray">
          <a:xfrm>
            <a:off x="3427669" y="1933984"/>
            <a:ext cx="1875727" cy="851888"/>
          </a:xfrm>
          <a:prstGeom prst="wedgeRectCallout">
            <a:avLst>
              <a:gd name="adj1" fmla="val -1030"/>
              <a:gd name="adj2" fmla="val 745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traffic of different applications is steered into different SR Policies based on DSCP values.</a:t>
            </a:r>
          </a:p>
        </p:txBody>
      </p:sp>
      <p:sp>
        <p:nvSpPr>
          <p:cNvPr id="64" name="Can 225">
            <a:extLst>
              <a:ext uri="{FF2B5EF4-FFF2-40B4-BE49-F238E27FC236}">
                <a16:creationId xmlns="" xmlns:a16="http://schemas.microsoft.com/office/drawing/2014/main" id="{CADA2D9E-5451-4EC5-92BE-D992252C4A2A}"/>
              </a:ext>
            </a:extLst>
          </p:cNvPr>
          <p:cNvSpPr/>
          <p:nvPr/>
        </p:nvSpPr>
        <p:spPr bwMode="gray">
          <a:xfrm rot="5400000">
            <a:off x="9293134" y="5690357"/>
            <a:ext cx="193925" cy="541535"/>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TextBox 271">
            <a:extLst>
              <a:ext uri="{FF2B5EF4-FFF2-40B4-BE49-F238E27FC236}">
                <a16:creationId xmlns="" xmlns:a16="http://schemas.microsoft.com/office/drawing/2014/main" id="{B58D9CA8-5D41-4082-96EA-89B432F1298A}"/>
              </a:ext>
            </a:extLst>
          </p:cNvPr>
          <p:cNvSpPr txBox="1"/>
          <p:nvPr/>
        </p:nvSpPr>
        <p:spPr bwMode="gray">
          <a:xfrm>
            <a:off x="9660864" y="5827952"/>
            <a:ext cx="811441" cy="276999"/>
          </a:xfrm>
          <a:prstGeom prst="rect">
            <a:avLst/>
          </a:prstGeom>
          <a:noFill/>
        </p:spPr>
        <p:txBody>
          <a:bodyPr wrap="square" rtlCol="0">
            <a:noAutofit/>
          </a:bodyPr>
          <a:lstStyle/>
          <a:p>
            <a:pPr fontAlgn="ctr">
              <a:buFont typeface="Wingdings" pitchFamily="2" charset="2"/>
              <a:buNone/>
              <a:defRPr/>
            </a:pPr>
            <a:r>
              <a:rPr lang="en-US" sz="11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71" name="燕尾形 3">
            <a:extLst>
              <a:ext uri="{FF2B5EF4-FFF2-40B4-BE49-F238E27FC236}">
                <a16:creationId xmlns="" xmlns:a16="http://schemas.microsoft.com/office/drawing/2014/main" id="{5040DD43-2C9C-44D5-9954-B7DC3FC86C0E}"/>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72" name="燕尾形 3">
            <a:extLst>
              <a:ext uri="{FF2B5EF4-FFF2-40B4-BE49-F238E27FC236}">
                <a16:creationId xmlns="" xmlns:a16="http://schemas.microsoft.com/office/drawing/2014/main" id="{F240FFF5-334E-40B4-8A9D-5F54DE48DFF8}"/>
              </a:ext>
            </a:extLst>
          </p:cNvPr>
          <p:cNvSpPr/>
          <p:nvPr/>
        </p:nvSpPr>
        <p:spPr bwMode="gray">
          <a:xfrm>
            <a:off x="6096000" y="21160"/>
            <a:ext cx="2028960" cy="397305"/>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73" name="燕尾形 3">
            <a:extLst>
              <a:ext uri="{FF2B5EF4-FFF2-40B4-BE49-F238E27FC236}">
                <a16:creationId xmlns="" xmlns:a16="http://schemas.microsoft.com/office/drawing/2014/main" id="{736B8A35-3E6F-4636-9832-3E357F8604E6}"/>
              </a:ext>
            </a:extLst>
          </p:cNvPr>
          <p:cNvSpPr/>
          <p:nvPr/>
        </p:nvSpPr>
        <p:spPr bwMode="gray">
          <a:xfrm>
            <a:off x="9762490" y="21160"/>
            <a:ext cx="1987550" cy="397305"/>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621012724"/>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lnSpc>
                <a:spcPct val="100000"/>
              </a:lnSpc>
            </a:pPr>
            <a:r>
              <a:rPr lang="en-US" dirty="0">
                <a:latin typeface="Huawei Sans" panose="020C0503030203020204" pitchFamily="34" charset="0"/>
              </a:rPr>
              <a:t>Optimization Design Roadmap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6223678" y="2026187"/>
            <a:ext cx="2789367" cy="490828"/>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O&amp;M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6223678" y="2726565"/>
            <a:ext cx="2789367" cy="202358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6421289" y="2881261"/>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3178957" y="2026187"/>
            <a:ext cx="2789367" cy="490828"/>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Network optimization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3178957" y="2726565"/>
            <a:ext cx="2789367" cy="202358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6421289" y="3371140"/>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3396926" y="2881260"/>
            <a:ext cx="2366130" cy="504000"/>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3396926" y="3475936"/>
            <a:ext cx="2366130" cy="504000"/>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13" name="Arrow: Down 12">
            <a:extLst>
              <a:ext uri="{FF2B5EF4-FFF2-40B4-BE49-F238E27FC236}">
                <a16:creationId xmlns="" xmlns:a16="http://schemas.microsoft.com/office/drawing/2014/main" id="{0F3A7870-B7BC-4607-875E-CD12BF64E074}"/>
              </a:ext>
            </a:extLst>
          </p:cNvPr>
          <p:cNvSpPr/>
          <p:nvPr/>
        </p:nvSpPr>
        <p:spPr bwMode="gray">
          <a:xfrm>
            <a:off x="7456436" y="1686401"/>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 name="圆角矩形 11">
            <a:extLst>
              <a:ext uri="{FF2B5EF4-FFF2-40B4-BE49-F238E27FC236}">
                <a16:creationId xmlns="" xmlns:a16="http://schemas.microsoft.com/office/drawing/2014/main" id="{DA3D4981-4AA0-4E22-B38C-8BB4C5659415}"/>
              </a:ext>
            </a:extLst>
          </p:cNvPr>
          <p:cNvSpPr/>
          <p:nvPr/>
        </p:nvSpPr>
        <p:spPr bwMode="gray">
          <a:xfrm>
            <a:off x="3396926" y="4070611"/>
            <a:ext cx="2366130" cy="504000"/>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5330927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065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81951C-E64F-4B14-BD37-A0A8EE239FC8}"/>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User Type Overview</a:t>
            </a:r>
          </a:p>
        </p:txBody>
      </p:sp>
      <p:sp>
        <p:nvSpPr>
          <p:cNvPr id="3" name="Text Placeholder 2">
            <a:extLst>
              <a:ext uri="{FF2B5EF4-FFF2-40B4-BE49-F238E27FC236}">
                <a16:creationId xmlns="" xmlns:a16="http://schemas.microsoft.com/office/drawing/2014/main" id="{ECEAE2E5-C2F7-439D-9557-D07E26AF5879}"/>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Operations that can be performed by a user on the cloud WAN vary according to the user type. </a:t>
            </a:r>
            <a:r>
              <a:rPr lang="en-US" sz="1600" dirty="0" err="1">
                <a:latin typeface="Huawei Sans" panose="020C0503030203020204" pitchFamily="34" charset="0"/>
              </a:rPr>
              <a:t>iMaster</a:t>
            </a:r>
            <a:r>
              <a:rPr lang="en-US" sz="1600" dirty="0">
                <a:latin typeface="Huawei Sans" panose="020C0503030203020204" pitchFamily="34" charset="0"/>
              </a:rPr>
              <a:t> NCE-IP provides the following default user roles:</a:t>
            </a:r>
          </a:p>
          <a:p>
            <a:pPr lvl="1">
              <a:lnSpc>
                <a:spcPct val="100000"/>
              </a:lnSpc>
            </a:pPr>
            <a:r>
              <a:rPr lang="en-US" sz="1400" dirty="0">
                <a:latin typeface="Huawei Sans" panose="020C0503030203020204" pitchFamily="34" charset="0"/>
              </a:rPr>
              <a:t>Administrators: Users attached to this role have permission to perform operations except managing users, querying security logs, querying personal security logs, and viewing online users.</a:t>
            </a:r>
          </a:p>
          <a:p>
            <a:pPr lvl="1">
              <a:lnSpc>
                <a:spcPct val="100000"/>
              </a:lnSpc>
            </a:pPr>
            <a:r>
              <a:rPr lang="en-US" sz="1400" dirty="0" err="1">
                <a:latin typeface="Huawei Sans" panose="020C0503030203020204" pitchFamily="34" charset="0"/>
              </a:rPr>
              <a:t>SMManagers</a:t>
            </a:r>
            <a:r>
              <a:rPr lang="en-US" sz="1400" dirty="0">
                <a:latin typeface="Huawei Sans" panose="020C0503030203020204" pitchFamily="34" charset="0"/>
              </a:rPr>
              <a:t>: Users attached to this role have permission to manage users, query security logs, and view online users.</a:t>
            </a:r>
          </a:p>
          <a:p>
            <a:pPr lvl="1">
              <a:lnSpc>
                <a:spcPct val="100000"/>
              </a:lnSpc>
            </a:pPr>
            <a:r>
              <a:rPr lang="en-US" sz="1400" dirty="0">
                <a:latin typeface="Huawei Sans" panose="020C0503030203020204" pitchFamily="34" charset="0"/>
              </a:rPr>
              <a:t>Operators: Users attached to this role have permission to perform non-security-related operations.</a:t>
            </a:r>
          </a:p>
          <a:p>
            <a:pPr lvl="1">
              <a:lnSpc>
                <a:spcPct val="100000"/>
              </a:lnSpc>
            </a:pPr>
            <a:r>
              <a:rPr lang="en-US" sz="1400" dirty="0">
                <a:latin typeface="Huawei Sans" panose="020C0503030203020204" pitchFamily="34" charset="0"/>
              </a:rPr>
              <a:t>Monitors: Users attached to this role have permission to view non-security-related functions, but do not have permission to perform the corresponding operations.</a:t>
            </a:r>
          </a:p>
        </p:txBody>
      </p:sp>
      <p:sp>
        <p:nvSpPr>
          <p:cNvPr id="4" name="燕尾形 3">
            <a:extLst>
              <a:ext uri="{FF2B5EF4-FFF2-40B4-BE49-F238E27FC236}">
                <a16:creationId xmlns="" xmlns:a16="http://schemas.microsoft.com/office/drawing/2014/main" id="{D26C6BD8-0B80-4877-94F6-A8AC48A8BF06}"/>
              </a:ext>
            </a:extLst>
          </p:cNvPr>
          <p:cNvSpPr/>
          <p:nvPr/>
        </p:nvSpPr>
        <p:spPr bwMode="gray">
          <a:xfrm>
            <a:off x="9691687" y="122993"/>
            <a:ext cx="206692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5" name="燕尾形 3">
            <a:extLst>
              <a:ext uri="{FF2B5EF4-FFF2-40B4-BE49-F238E27FC236}">
                <a16:creationId xmlns="" xmlns:a16="http://schemas.microsoft.com/office/drawing/2014/main" id="{32C4E51F-6125-4762-84A5-46224E8EE15F}"/>
              </a:ext>
            </a:extLst>
          </p:cNvPr>
          <p:cNvSpPr/>
          <p:nvPr/>
        </p:nvSpPr>
        <p:spPr bwMode="gray">
          <a:xfrm>
            <a:off x="8024813" y="122993"/>
            <a:ext cx="172974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sp>
        <p:nvSpPr>
          <p:cNvPr id="6" name="Oval 5">
            <a:extLst>
              <a:ext uri="{FF2B5EF4-FFF2-40B4-BE49-F238E27FC236}">
                <a16:creationId xmlns="" xmlns:a16="http://schemas.microsoft.com/office/drawing/2014/main" id="{99807FE3-0AAE-4D58-9489-44DA8FE4392B}"/>
              </a:ext>
            </a:extLst>
          </p:cNvPr>
          <p:cNvSpPr/>
          <p:nvPr/>
        </p:nvSpPr>
        <p:spPr bwMode="gray">
          <a:xfrm>
            <a:off x="3286192" y="3487652"/>
            <a:ext cx="5632315" cy="2554203"/>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7" name="Oval 6">
            <a:extLst>
              <a:ext uri="{FF2B5EF4-FFF2-40B4-BE49-F238E27FC236}">
                <a16:creationId xmlns="" xmlns:a16="http://schemas.microsoft.com/office/drawing/2014/main" id="{A5BCF009-2121-4184-B0BB-2D4719093289}"/>
              </a:ext>
            </a:extLst>
          </p:cNvPr>
          <p:cNvSpPr/>
          <p:nvPr/>
        </p:nvSpPr>
        <p:spPr bwMode="gray">
          <a:xfrm>
            <a:off x="3957145" y="4095786"/>
            <a:ext cx="2788088" cy="1264372"/>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 name="Oval 7">
            <a:extLst>
              <a:ext uri="{FF2B5EF4-FFF2-40B4-BE49-F238E27FC236}">
                <a16:creationId xmlns="" xmlns:a16="http://schemas.microsoft.com/office/drawing/2014/main" id="{55D9CDAC-7528-4CD3-8BFD-7D1FE3E619F1}"/>
              </a:ext>
            </a:extLst>
          </p:cNvPr>
          <p:cNvSpPr/>
          <p:nvPr/>
        </p:nvSpPr>
        <p:spPr bwMode="gray">
          <a:xfrm>
            <a:off x="5450259" y="4101937"/>
            <a:ext cx="2788088" cy="1264372"/>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 name="TextBox 8">
            <a:extLst>
              <a:ext uri="{FF2B5EF4-FFF2-40B4-BE49-F238E27FC236}">
                <a16:creationId xmlns="" xmlns:a16="http://schemas.microsoft.com/office/drawing/2014/main" id="{59EFE6A7-7FAF-49F4-BF37-01764A687FD6}"/>
              </a:ext>
            </a:extLst>
          </p:cNvPr>
          <p:cNvSpPr txBox="1"/>
          <p:nvPr/>
        </p:nvSpPr>
        <p:spPr bwMode="gray">
          <a:xfrm>
            <a:off x="4772561" y="3634755"/>
            <a:ext cx="2646878" cy="307777"/>
          </a:xfrm>
          <a:prstGeom prst="rect">
            <a:avLst/>
          </a:prstGeom>
          <a:noFill/>
        </p:spPr>
        <p:txBody>
          <a:bodyPr wrap="square" rtlCol="0">
            <a:noAutofit/>
          </a:bodyPr>
          <a:lstStyle/>
          <a:p>
            <a:pPr fontAlgn="ctr"/>
            <a:r>
              <a:rPr lang="en-US" sz="1400" dirty="0">
                <a:latin typeface="Huawei Sans" panose="020C0503030203020204" pitchFamily="34" charset="0"/>
              </a:rPr>
              <a:t>System administrator (admin)</a:t>
            </a:r>
          </a:p>
        </p:txBody>
      </p:sp>
      <p:sp>
        <p:nvSpPr>
          <p:cNvPr id="10" name="TextBox 9">
            <a:extLst>
              <a:ext uri="{FF2B5EF4-FFF2-40B4-BE49-F238E27FC236}">
                <a16:creationId xmlns="" xmlns:a16="http://schemas.microsoft.com/office/drawing/2014/main" id="{2E4B162C-907C-464D-8968-3CBCA009886A}"/>
              </a:ext>
            </a:extLst>
          </p:cNvPr>
          <p:cNvSpPr txBox="1"/>
          <p:nvPr/>
        </p:nvSpPr>
        <p:spPr bwMode="gray">
          <a:xfrm>
            <a:off x="4150099" y="4305609"/>
            <a:ext cx="1383712" cy="523220"/>
          </a:xfrm>
          <a:prstGeom prst="rect">
            <a:avLst/>
          </a:prstGeom>
          <a:noFill/>
        </p:spPr>
        <p:txBody>
          <a:bodyPr wrap="square" rtlCol="0">
            <a:noAutofit/>
          </a:bodyPr>
          <a:lstStyle/>
          <a:p>
            <a:pPr algn="ctr" fontAlgn="ctr"/>
            <a:r>
              <a:rPr lang="en-US" sz="1400" dirty="0">
                <a:latin typeface="Huawei Sans" panose="020C0503030203020204" pitchFamily="34" charset="0"/>
              </a:rPr>
              <a:t>Administrators</a:t>
            </a:r>
          </a:p>
        </p:txBody>
      </p:sp>
      <p:sp>
        <p:nvSpPr>
          <p:cNvPr id="11" name="TextBox 10">
            <a:extLst>
              <a:ext uri="{FF2B5EF4-FFF2-40B4-BE49-F238E27FC236}">
                <a16:creationId xmlns="" xmlns:a16="http://schemas.microsoft.com/office/drawing/2014/main" id="{4A75A0CF-6F9F-4DE4-BCFC-5E22430AA1C2}"/>
              </a:ext>
            </a:extLst>
          </p:cNvPr>
          <p:cNvSpPr txBox="1"/>
          <p:nvPr/>
        </p:nvSpPr>
        <p:spPr bwMode="gray">
          <a:xfrm>
            <a:off x="4348992" y="4752864"/>
            <a:ext cx="1002197" cy="523220"/>
          </a:xfrm>
          <a:prstGeom prst="rect">
            <a:avLst/>
          </a:prstGeom>
          <a:noFill/>
        </p:spPr>
        <p:txBody>
          <a:bodyPr wrap="square" rtlCol="0">
            <a:noAutofit/>
          </a:bodyPr>
          <a:lstStyle/>
          <a:p>
            <a:pPr algn="ctr" fontAlgn="ctr"/>
            <a:r>
              <a:rPr lang="en-US" sz="1400" dirty="0">
                <a:latin typeface="Huawei Sans" panose="020C0503030203020204" pitchFamily="34" charset="0"/>
              </a:rPr>
              <a:t>Operators</a:t>
            </a:r>
          </a:p>
        </p:txBody>
      </p:sp>
      <p:sp>
        <p:nvSpPr>
          <p:cNvPr id="12" name="TextBox 11">
            <a:extLst>
              <a:ext uri="{FF2B5EF4-FFF2-40B4-BE49-F238E27FC236}">
                <a16:creationId xmlns="" xmlns:a16="http://schemas.microsoft.com/office/drawing/2014/main" id="{DDC0A4E7-00CF-4889-BEF1-C0791313FBCD}"/>
              </a:ext>
            </a:extLst>
          </p:cNvPr>
          <p:cNvSpPr txBox="1"/>
          <p:nvPr/>
        </p:nvSpPr>
        <p:spPr bwMode="gray">
          <a:xfrm>
            <a:off x="5643213" y="4549595"/>
            <a:ext cx="918841" cy="523220"/>
          </a:xfrm>
          <a:prstGeom prst="rect">
            <a:avLst/>
          </a:prstGeom>
          <a:noFill/>
        </p:spPr>
        <p:txBody>
          <a:bodyPr wrap="square" rtlCol="0">
            <a:noAutofit/>
          </a:bodyPr>
          <a:lstStyle/>
          <a:p>
            <a:pPr algn="ctr" fontAlgn="ctr"/>
            <a:r>
              <a:rPr lang="en-US" sz="1400" dirty="0">
                <a:latin typeface="Huawei Sans" panose="020C0503030203020204" pitchFamily="34" charset="0"/>
              </a:rPr>
              <a:t>Monitors</a:t>
            </a:r>
          </a:p>
        </p:txBody>
      </p:sp>
      <p:sp>
        <p:nvSpPr>
          <p:cNvPr id="13" name="TextBox 12">
            <a:extLst>
              <a:ext uri="{FF2B5EF4-FFF2-40B4-BE49-F238E27FC236}">
                <a16:creationId xmlns="" xmlns:a16="http://schemas.microsoft.com/office/drawing/2014/main" id="{DF054311-6D4B-43EC-A161-F394CE06BC39}"/>
              </a:ext>
            </a:extLst>
          </p:cNvPr>
          <p:cNvSpPr txBox="1"/>
          <p:nvPr/>
        </p:nvSpPr>
        <p:spPr bwMode="gray">
          <a:xfrm>
            <a:off x="6823990" y="4556817"/>
            <a:ext cx="1257075" cy="523220"/>
          </a:xfrm>
          <a:prstGeom prst="rect">
            <a:avLst/>
          </a:prstGeom>
          <a:noFill/>
        </p:spPr>
        <p:txBody>
          <a:bodyPr wrap="square" rtlCol="0">
            <a:noAutofit/>
          </a:bodyPr>
          <a:lstStyle/>
          <a:p>
            <a:pPr algn="ctr" fontAlgn="ctr"/>
            <a:r>
              <a:rPr lang="en-US" sz="1400" dirty="0" err="1">
                <a:latin typeface="Huawei Sans" panose="020C0503030203020204" pitchFamily="34" charset="0"/>
              </a:rPr>
              <a:t>SMManagers</a:t>
            </a:r>
            <a:endParaRPr lang="en-US" sz="1400" dirty="0">
              <a:latin typeface="Huawei Sans" panose="020C0503030203020204" pitchFamily="34" charset="0"/>
            </a:endParaRPr>
          </a:p>
        </p:txBody>
      </p:sp>
    </p:spTree>
    <p:extLst>
      <p:ext uri="{BB962C8B-B14F-4D97-AF65-F5344CB8AC3E}">
        <p14:creationId xmlns:p14="http://schemas.microsoft.com/office/powerpoint/2010/main" val="110103552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81951C-E64F-4B14-BD37-A0A8EE239FC8}"/>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User Monitoring Overview</a:t>
            </a:r>
          </a:p>
        </p:txBody>
      </p:sp>
      <p:sp>
        <p:nvSpPr>
          <p:cNvPr id="3" name="Text Placeholder 2">
            <a:extLst>
              <a:ext uri="{FF2B5EF4-FFF2-40B4-BE49-F238E27FC236}">
                <a16:creationId xmlns="" xmlns:a16="http://schemas.microsoft.com/office/drawing/2014/main" id="{ECEAE2E5-C2F7-439D-9557-D07E26AF5879}"/>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By monitoring user sessions, the security administrator can learn information such as online users in the user system, IP addresses used by these users to access the system, access time, and roles of these users. When detecting that a user is attempting to perform unauthorized operations, the security administrator can send an instant message to the user or forcibly deregister the user.</a:t>
            </a:r>
          </a:p>
          <a:p>
            <a:pPr lvl="1"/>
            <a:r>
              <a:rPr lang="en-US" sz="1600" dirty="0">
                <a:latin typeface="Huawei Sans" panose="020C0503030203020204" pitchFamily="34" charset="0"/>
              </a:rPr>
              <a:t>A user session refers to the connection between a user and the system. A session starts when a user logs in and ends when the user deregisters or logs out. A user can generate multiple sessions.</a:t>
            </a:r>
          </a:p>
          <a:p>
            <a:pPr lvl="1"/>
            <a:r>
              <a:rPr lang="en-US" sz="1600" dirty="0">
                <a:latin typeface="Huawei Sans" panose="020C0503030203020204" pitchFamily="34" charset="0"/>
              </a:rPr>
              <a:t>The maximum number of online sessions allowed for a user is specified by the </a:t>
            </a:r>
            <a:r>
              <a:rPr lang="en-US" sz="1600" b="1" dirty="0">
                <a:latin typeface="Huawei Sans" panose="020C0503030203020204" pitchFamily="34" charset="0"/>
              </a:rPr>
              <a:t>Max. online sessions</a:t>
            </a:r>
            <a:r>
              <a:rPr lang="en-US" sz="1600" dirty="0">
                <a:latin typeface="Huawei Sans" panose="020C0503030203020204" pitchFamily="34" charset="0"/>
              </a:rPr>
              <a:t> parameter.</a:t>
            </a:r>
          </a:p>
          <a:p>
            <a:pPr lvl="1"/>
            <a:r>
              <a:rPr lang="en-US" sz="1600" dirty="0">
                <a:latin typeface="Huawei Sans" panose="020C0503030203020204" pitchFamily="34" charset="0"/>
              </a:rPr>
              <a:t>The function of monitoring user sessions does not involve users' personal information.</a:t>
            </a:r>
          </a:p>
        </p:txBody>
      </p:sp>
      <p:sp>
        <p:nvSpPr>
          <p:cNvPr id="6" name="燕尾形 3">
            <a:extLst>
              <a:ext uri="{FF2B5EF4-FFF2-40B4-BE49-F238E27FC236}">
                <a16:creationId xmlns="" xmlns:a16="http://schemas.microsoft.com/office/drawing/2014/main" id="{D26C6BD8-0B80-4877-94F6-A8AC48A8BF06}"/>
              </a:ext>
            </a:extLst>
          </p:cNvPr>
          <p:cNvSpPr/>
          <p:nvPr/>
        </p:nvSpPr>
        <p:spPr bwMode="gray">
          <a:xfrm>
            <a:off x="9691687" y="122993"/>
            <a:ext cx="206692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7" name="燕尾形 3">
            <a:extLst>
              <a:ext uri="{FF2B5EF4-FFF2-40B4-BE49-F238E27FC236}">
                <a16:creationId xmlns="" xmlns:a16="http://schemas.microsoft.com/office/drawing/2014/main" id="{32C4E51F-6125-4762-84A5-46224E8EE15F}"/>
              </a:ext>
            </a:extLst>
          </p:cNvPr>
          <p:cNvSpPr/>
          <p:nvPr/>
        </p:nvSpPr>
        <p:spPr bwMode="gray">
          <a:xfrm>
            <a:off x="8024813" y="122993"/>
            <a:ext cx="172974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spTree>
    <p:extLst>
      <p:ext uri="{BB962C8B-B14F-4D97-AF65-F5344CB8AC3E}">
        <p14:creationId xmlns:p14="http://schemas.microsoft.com/office/powerpoint/2010/main" val="142358620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B81951C-E64F-4B14-BD37-A0A8EE239FC8}"/>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Maintenance Window Overview</a:t>
            </a:r>
          </a:p>
        </p:txBody>
      </p:sp>
      <p:sp>
        <p:nvSpPr>
          <p:cNvPr id="3" name="Text Placeholder 2">
            <a:extLst>
              <a:ext uri="{FF2B5EF4-FFF2-40B4-BE49-F238E27FC236}">
                <a16:creationId xmlns="" xmlns:a16="http://schemas.microsoft.com/office/drawing/2014/main" id="{ECEAE2E5-C2F7-439D-9557-D07E26AF5879}"/>
              </a:ext>
            </a:extLst>
          </p:cNvPr>
          <p:cNvSpPr>
            <a:spLocks noGrp="1"/>
          </p:cNvSpPr>
          <p:nvPr>
            <p:ph type="body" sz="quarter" idx="10"/>
          </p:nvPr>
        </p:nvSpPr>
        <p:spPr bwMode="gray"/>
        <p:txBody>
          <a:bodyPr wrap="square">
            <a:noAutofit/>
          </a:bodyPr>
          <a:lstStyle/>
          <a:p>
            <a:pPr algn="l">
              <a:lnSpc>
                <a:spcPct val="100000"/>
              </a:lnSpc>
            </a:pPr>
            <a:r>
              <a:rPr lang="en-US" sz="1400" dirty="0">
                <a:latin typeface="Huawei Sans" panose="020C0503030203020204" pitchFamily="34" charset="0"/>
              </a:rPr>
              <a:t>When cutting over or maintaining devices and links, you can configure maintenance policies for them. The Network Path Navigation app allows you to configure maintenance policies for NEs and links.</a:t>
            </a:r>
          </a:p>
          <a:p>
            <a:pPr algn="l">
              <a:lnSpc>
                <a:spcPct val="100000"/>
              </a:lnSpc>
            </a:pPr>
            <a:r>
              <a:rPr lang="en-US" sz="1400" dirty="0">
                <a:latin typeface="Huawei Sans" panose="020C0503030203020204" pitchFamily="34" charset="0"/>
              </a:rPr>
              <a:t>After the maintenance starts, the system generates new service tunnel paths that bypass the maintained devices and links. After the maintenance is complete, the system triggers path computation for traffic optimization.</a:t>
            </a:r>
          </a:p>
          <a:p>
            <a:pPr algn="l">
              <a:lnSpc>
                <a:spcPct val="100000"/>
              </a:lnSpc>
            </a:pPr>
            <a:r>
              <a:rPr lang="en-US" sz="1400" dirty="0">
                <a:latin typeface="Huawei Sans" panose="020C0503030203020204" pitchFamily="34" charset="0"/>
              </a:rPr>
              <a:t>During the maintenance window, you can set the maintenance time and maintain the target devices. During the maintenance, the traffic does not pass through the maintained devices.</a:t>
            </a:r>
          </a:p>
        </p:txBody>
      </p:sp>
      <p:cxnSp>
        <p:nvCxnSpPr>
          <p:cNvPr id="7" name="Straight Connector 6">
            <a:extLst>
              <a:ext uri="{FF2B5EF4-FFF2-40B4-BE49-F238E27FC236}">
                <a16:creationId xmlns="" xmlns:a16="http://schemas.microsoft.com/office/drawing/2014/main" id="{72981DCD-7B5B-4AF4-B846-D3485569A855}"/>
              </a:ext>
            </a:extLst>
          </p:cNvPr>
          <p:cNvCxnSpPr/>
          <p:nvPr/>
        </p:nvCxnSpPr>
        <p:spPr bwMode="gray">
          <a:xfrm>
            <a:off x="1665051" y="5641355"/>
            <a:ext cx="8861898" cy="0"/>
          </a:xfrm>
          <a:prstGeom prst="line">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0DDBD72A-E176-406E-A13D-E8C9B51B4A5A}"/>
              </a:ext>
            </a:extLst>
          </p:cNvPr>
          <p:cNvCxnSpPr>
            <a:cxnSpLocks/>
          </p:cNvCxnSpPr>
          <p:nvPr/>
        </p:nvCxnSpPr>
        <p:spPr bwMode="gray">
          <a:xfrm flipV="1">
            <a:off x="1673157" y="5450584"/>
            <a:ext cx="0" cy="381541"/>
          </a:xfrm>
          <a:prstGeom prst="line">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3755DAA3-D531-4EC6-95E2-427257763F04}"/>
              </a:ext>
            </a:extLst>
          </p:cNvPr>
          <p:cNvCxnSpPr>
            <a:cxnSpLocks/>
          </p:cNvCxnSpPr>
          <p:nvPr/>
        </p:nvCxnSpPr>
        <p:spPr bwMode="gray">
          <a:xfrm flipV="1">
            <a:off x="4811948" y="5460311"/>
            <a:ext cx="0" cy="381541"/>
          </a:xfrm>
          <a:prstGeom prst="line">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a16="http://schemas.microsoft.com/office/drawing/2014/main" id="{AA5C6BBD-F515-4F4D-81B3-282A2DD4F6D4}"/>
              </a:ext>
            </a:extLst>
          </p:cNvPr>
          <p:cNvCxnSpPr>
            <a:cxnSpLocks/>
          </p:cNvCxnSpPr>
          <p:nvPr/>
        </p:nvCxnSpPr>
        <p:spPr bwMode="gray">
          <a:xfrm flipV="1">
            <a:off x="7872918" y="5423562"/>
            <a:ext cx="0" cy="381541"/>
          </a:xfrm>
          <a:prstGeom prst="line">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Box 271">
            <a:extLst>
              <a:ext uri="{FF2B5EF4-FFF2-40B4-BE49-F238E27FC236}">
                <a16:creationId xmlns="" xmlns:a16="http://schemas.microsoft.com/office/drawing/2014/main" id="{DFDB8013-887D-4F30-93B9-7FB35C9DF305}"/>
              </a:ext>
            </a:extLst>
          </p:cNvPr>
          <p:cNvSpPr txBox="1"/>
          <p:nvPr/>
        </p:nvSpPr>
        <p:spPr bwMode="gray">
          <a:xfrm>
            <a:off x="2701379" y="5677431"/>
            <a:ext cx="1090363"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Peak hours</a:t>
            </a:r>
          </a:p>
        </p:txBody>
      </p:sp>
      <p:sp>
        <p:nvSpPr>
          <p:cNvPr id="13" name="TextBox 271">
            <a:extLst>
              <a:ext uri="{FF2B5EF4-FFF2-40B4-BE49-F238E27FC236}">
                <a16:creationId xmlns="" xmlns:a16="http://schemas.microsoft.com/office/drawing/2014/main" id="{4997177C-DD3D-402C-88C8-3D121819A9E0}"/>
              </a:ext>
            </a:extLst>
          </p:cNvPr>
          <p:cNvSpPr txBox="1"/>
          <p:nvPr/>
        </p:nvSpPr>
        <p:spPr bwMode="gray">
          <a:xfrm>
            <a:off x="5506532" y="5675942"/>
            <a:ext cx="1941557"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14" name="TextBox 271">
            <a:extLst>
              <a:ext uri="{FF2B5EF4-FFF2-40B4-BE49-F238E27FC236}">
                <a16:creationId xmlns="" xmlns:a16="http://schemas.microsoft.com/office/drawing/2014/main" id="{FA8EBE83-4591-490C-A95D-896C3CFF551B}"/>
              </a:ext>
            </a:extLst>
          </p:cNvPr>
          <p:cNvSpPr txBox="1"/>
          <p:nvPr/>
        </p:nvSpPr>
        <p:spPr bwMode="gray">
          <a:xfrm>
            <a:off x="8901139" y="5671762"/>
            <a:ext cx="1090363"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Peak hours</a:t>
            </a:r>
          </a:p>
        </p:txBody>
      </p:sp>
      <p:pic>
        <p:nvPicPr>
          <p:cNvPr id="15" name="图片 48">
            <a:extLst>
              <a:ext uri="{FF2B5EF4-FFF2-40B4-BE49-F238E27FC236}">
                <a16:creationId xmlns="" xmlns:a16="http://schemas.microsoft.com/office/drawing/2014/main" id="{98306AED-0B25-405E-9C22-40EE7BA2AD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66959" y="3745308"/>
            <a:ext cx="378863" cy="310667"/>
          </a:xfrm>
          <a:prstGeom prst="rect">
            <a:avLst/>
          </a:prstGeom>
        </p:spPr>
      </p:pic>
      <p:pic>
        <p:nvPicPr>
          <p:cNvPr id="16" name="图片 48">
            <a:extLst>
              <a:ext uri="{FF2B5EF4-FFF2-40B4-BE49-F238E27FC236}">
                <a16:creationId xmlns="" xmlns:a16="http://schemas.microsoft.com/office/drawing/2014/main" id="{19737D3A-17FC-4307-A449-A7C92CA196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966959" y="4611141"/>
            <a:ext cx="378863" cy="310667"/>
          </a:xfrm>
          <a:prstGeom prst="rect">
            <a:avLst/>
          </a:prstGeom>
        </p:spPr>
      </p:pic>
      <p:pic>
        <p:nvPicPr>
          <p:cNvPr id="17" name="图片 48">
            <a:extLst>
              <a:ext uri="{FF2B5EF4-FFF2-40B4-BE49-F238E27FC236}">
                <a16:creationId xmlns="" xmlns:a16="http://schemas.microsoft.com/office/drawing/2014/main" id="{2CBF923B-E1F8-4A04-A7BF-CAA5CBE5F5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53214" y="3742374"/>
            <a:ext cx="378863" cy="310667"/>
          </a:xfrm>
          <a:prstGeom prst="rect">
            <a:avLst/>
          </a:prstGeom>
        </p:spPr>
      </p:pic>
      <p:pic>
        <p:nvPicPr>
          <p:cNvPr id="18" name="图片 48">
            <a:extLst>
              <a:ext uri="{FF2B5EF4-FFF2-40B4-BE49-F238E27FC236}">
                <a16:creationId xmlns="" xmlns:a16="http://schemas.microsoft.com/office/drawing/2014/main" id="{5A55C8F8-9A87-4ECD-B187-D3339E56DF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53214" y="4608207"/>
            <a:ext cx="378863" cy="310667"/>
          </a:xfrm>
          <a:prstGeom prst="rect">
            <a:avLst/>
          </a:prstGeom>
        </p:spPr>
      </p:pic>
      <p:pic>
        <p:nvPicPr>
          <p:cNvPr id="19" name="图片 48">
            <a:extLst>
              <a:ext uri="{FF2B5EF4-FFF2-40B4-BE49-F238E27FC236}">
                <a16:creationId xmlns="" xmlns:a16="http://schemas.microsoft.com/office/drawing/2014/main" id="{FC4D25B2-1CE8-4448-B47F-34F643DFEC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39469" y="3739440"/>
            <a:ext cx="378863" cy="310667"/>
          </a:xfrm>
          <a:prstGeom prst="rect">
            <a:avLst/>
          </a:prstGeom>
        </p:spPr>
      </p:pic>
      <p:pic>
        <p:nvPicPr>
          <p:cNvPr id="20" name="图片 48">
            <a:extLst>
              <a:ext uri="{FF2B5EF4-FFF2-40B4-BE49-F238E27FC236}">
                <a16:creationId xmlns="" xmlns:a16="http://schemas.microsoft.com/office/drawing/2014/main" id="{CD986F96-4A07-45DB-AB7B-F0C7D9D0A9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39469" y="4605273"/>
            <a:ext cx="378863" cy="310667"/>
          </a:xfrm>
          <a:prstGeom prst="rect">
            <a:avLst/>
          </a:prstGeom>
        </p:spPr>
      </p:pic>
      <p:cxnSp>
        <p:nvCxnSpPr>
          <p:cNvPr id="21" name="Straight Connector 20">
            <a:extLst>
              <a:ext uri="{FF2B5EF4-FFF2-40B4-BE49-F238E27FC236}">
                <a16:creationId xmlns="" xmlns:a16="http://schemas.microsoft.com/office/drawing/2014/main" id="{D0660B0A-6B96-4B0E-BC0E-D3AA6D4A917A}"/>
              </a:ext>
            </a:extLst>
          </p:cNvPr>
          <p:cNvCxnSpPr>
            <a:cxnSpLocks/>
            <a:stCxn id="16" idx="0"/>
            <a:endCxn id="15" idx="2"/>
          </p:cNvCxnSpPr>
          <p:nvPr/>
        </p:nvCxnSpPr>
        <p:spPr bwMode="gray">
          <a:xfrm flipV="1">
            <a:off x="2156391" y="4055975"/>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18E8CD3B-A3F4-4770-BF1A-2CE6DC08B9D4}"/>
              </a:ext>
            </a:extLst>
          </p:cNvPr>
          <p:cNvCxnSpPr>
            <a:cxnSpLocks/>
            <a:stCxn id="17" idx="1"/>
            <a:endCxn id="15" idx="3"/>
          </p:cNvCxnSpPr>
          <p:nvPr/>
        </p:nvCxnSpPr>
        <p:spPr bwMode="gray">
          <a:xfrm flipH="1">
            <a:off x="2345822" y="3897708"/>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AD53FA89-833F-442C-B498-8F82DB347147}"/>
              </a:ext>
            </a:extLst>
          </p:cNvPr>
          <p:cNvCxnSpPr>
            <a:cxnSpLocks/>
            <a:stCxn id="18" idx="1"/>
            <a:endCxn id="16" idx="3"/>
          </p:cNvCxnSpPr>
          <p:nvPr/>
        </p:nvCxnSpPr>
        <p:spPr bwMode="gray">
          <a:xfrm flipH="1">
            <a:off x="2345822" y="4763541"/>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993C4EDE-1BDC-4DE4-8549-2A36800322F8}"/>
              </a:ext>
            </a:extLst>
          </p:cNvPr>
          <p:cNvCxnSpPr>
            <a:cxnSpLocks/>
            <a:stCxn id="18" idx="0"/>
            <a:endCxn id="17" idx="2"/>
          </p:cNvCxnSpPr>
          <p:nvPr/>
        </p:nvCxnSpPr>
        <p:spPr bwMode="gray">
          <a:xfrm flipV="1">
            <a:off x="3242646" y="405304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52266BB2-CC30-409F-81F3-7B8A93A7D886}"/>
              </a:ext>
            </a:extLst>
          </p:cNvPr>
          <p:cNvCxnSpPr>
            <a:cxnSpLocks/>
            <a:stCxn id="19" idx="1"/>
            <a:endCxn id="17" idx="3"/>
          </p:cNvCxnSpPr>
          <p:nvPr/>
        </p:nvCxnSpPr>
        <p:spPr bwMode="gray">
          <a:xfrm flipH="1">
            <a:off x="3432077" y="3894774"/>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1180690F-A848-4F46-ABC7-8821284F73A0}"/>
              </a:ext>
            </a:extLst>
          </p:cNvPr>
          <p:cNvCxnSpPr>
            <a:cxnSpLocks/>
            <a:stCxn id="20" idx="1"/>
            <a:endCxn id="18" idx="3"/>
          </p:cNvCxnSpPr>
          <p:nvPr/>
        </p:nvCxnSpPr>
        <p:spPr bwMode="gray">
          <a:xfrm flipH="1">
            <a:off x="3432077" y="4760607"/>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B0CA9C25-60E2-4E3E-BD8F-57AF09389553}"/>
              </a:ext>
            </a:extLst>
          </p:cNvPr>
          <p:cNvCxnSpPr>
            <a:cxnSpLocks/>
            <a:stCxn id="20" idx="0"/>
            <a:endCxn id="19" idx="2"/>
          </p:cNvCxnSpPr>
          <p:nvPr/>
        </p:nvCxnSpPr>
        <p:spPr bwMode="gray">
          <a:xfrm flipV="1">
            <a:off x="4328901" y="405010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 xmlns:a16="http://schemas.microsoft.com/office/drawing/2014/main" id="{0CE6460B-EB92-4B11-8B9C-569127E371BF}"/>
              </a:ext>
            </a:extLst>
          </p:cNvPr>
          <p:cNvCxnSpPr>
            <a:cxnSpLocks/>
          </p:cNvCxnSpPr>
          <p:nvPr/>
        </p:nvCxnSpPr>
        <p:spPr bwMode="gray">
          <a:xfrm>
            <a:off x="1813111" y="3968402"/>
            <a:ext cx="2895076" cy="0"/>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5" name="Rectangular Callout 26">
            <a:extLst>
              <a:ext uri="{FF2B5EF4-FFF2-40B4-BE49-F238E27FC236}">
                <a16:creationId xmlns="" xmlns:a16="http://schemas.microsoft.com/office/drawing/2014/main" id="{8DE7C8F1-B745-429F-8200-E0EFC9D929E3}"/>
              </a:ext>
            </a:extLst>
          </p:cNvPr>
          <p:cNvSpPr/>
          <p:nvPr/>
        </p:nvSpPr>
        <p:spPr bwMode="gray">
          <a:xfrm>
            <a:off x="2598959" y="3111010"/>
            <a:ext cx="1530985" cy="467590"/>
          </a:xfrm>
          <a:prstGeom prst="wedgeRectCallout">
            <a:avLst>
              <a:gd name="adj1" fmla="val 26823"/>
              <a:gd name="adj2" fmla="val 810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Target device for maintenance</a:t>
            </a:r>
          </a:p>
        </p:txBody>
      </p:sp>
      <p:pic>
        <p:nvPicPr>
          <p:cNvPr id="46" name="图片 48">
            <a:extLst>
              <a:ext uri="{FF2B5EF4-FFF2-40B4-BE49-F238E27FC236}">
                <a16:creationId xmlns="" xmlns:a16="http://schemas.microsoft.com/office/drawing/2014/main" id="{61CA11F7-655E-4D31-AC84-7C959C3158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62565" y="3742374"/>
            <a:ext cx="378863" cy="310667"/>
          </a:xfrm>
          <a:prstGeom prst="rect">
            <a:avLst/>
          </a:prstGeom>
        </p:spPr>
      </p:pic>
      <p:pic>
        <p:nvPicPr>
          <p:cNvPr id="47" name="图片 48">
            <a:extLst>
              <a:ext uri="{FF2B5EF4-FFF2-40B4-BE49-F238E27FC236}">
                <a16:creationId xmlns="" xmlns:a16="http://schemas.microsoft.com/office/drawing/2014/main" id="{7B08212E-ED7D-4973-BBF4-EC1E839C42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062565" y="4608207"/>
            <a:ext cx="378863" cy="310667"/>
          </a:xfrm>
          <a:prstGeom prst="rect">
            <a:avLst/>
          </a:prstGeom>
        </p:spPr>
      </p:pic>
      <p:pic>
        <p:nvPicPr>
          <p:cNvPr id="48" name="图片 48">
            <a:extLst>
              <a:ext uri="{FF2B5EF4-FFF2-40B4-BE49-F238E27FC236}">
                <a16:creationId xmlns="" xmlns:a16="http://schemas.microsoft.com/office/drawing/2014/main" id="{3643290C-8956-45C7-AF4C-F5B5F864747C}"/>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148820" y="3739440"/>
            <a:ext cx="378863" cy="310667"/>
          </a:xfrm>
          <a:prstGeom prst="rect">
            <a:avLst/>
          </a:prstGeom>
        </p:spPr>
      </p:pic>
      <p:pic>
        <p:nvPicPr>
          <p:cNvPr id="49" name="图片 48">
            <a:extLst>
              <a:ext uri="{FF2B5EF4-FFF2-40B4-BE49-F238E27FC236}">
                <a16:creationId xmlns="" xmlns:a16="http://schemas.microsoft.com/office/drawing/2014/main" id="{352817C0-DA30-4E67-8215-7AA2DAC246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148820" y="4605273"/>
            <a:ext cx="378863" cy="310667"/>
          </a:xfrm>
          <a:prstGeom prst="rect">
            <a:avLst/>
          </a:prstGeom>
        </p:spPr>
      </p:pic>
      <p:pic>
        <p:nvPicPr>
          <p:cNvPr id="50" name="图片 48">
            <a:extLst>
              <a:ext uri="{FF2B5EF4-FFF2-40B4-BE49-F238E27FC236}">
                <a16:creationId xmlns="" xmlns:a16="http://schemas.microsoft.com/office/drawing/2014/main" id="{A06F0D60-872A-4933-A03E-94B979F8EC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35075" y="3736506"/>
            <a:ext cx="378863" cy="310667"/>
          </a:xfrm>
          <a:prstGeom prst="rect">
            <a:avLst/>
          </a:prstGeom>
        </p:spPr>
      </p:pic>
      <p:pic>
        <p:nvPicPr>
          <p:cNvPr id="51" name="图片 48">
            <a:extLst>
              <a:ext uri="{FF2B5EF4-FFF2-40B4-BE49-F238E27FC236}">
                <a16:creationId xmlns="" xmlns:a16="http://schemas.microsoft.com/office/drawing/2014/main" id="{E1214493-1B43-41BE-BF0F-B1D920B8D2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35075" y="4602339"/>
            <a:ext cx="378863" cy="310667"/>
          </a:xfrm>
          <a:prstGeom prst="rect">
            <a:avLst/>
          </a:prstGeom>
        </p:spPr>
      </p:pic>
      <p:cxnSp>
        <p:nvCxnSpPr>
          <p:cNvPr id="52" name="Straight Connector 51">
            <a:extLst>
              <a:ext uri="{FF2B5EF4-FFF2-40B4-BE49-F238E27FC236}">
                <a16:creationId xmlns="" xmlns:a16="http://schemas.microsoft.com/office/drawing/2014/main" id="{F5822F19-1EB9-4EFE-81E9-B6096BEDEAD5}"/>
              </a:ext>
            </a:extLst>
          </p:cNvPr>
          <p:cNvCxnSpPr>
            <a:cxnSpLocks/>
            <a:stCxn id="47" idx="0"/>
            <a:endCxn id="46" idx="2"/>
          </p:cNvCxnSpPr>
          <p:nvPr/>
        </p:nvCxnSpPr>
        <p:spPr bwMode="gray">
          <a:xfrm flipV="1">
            <a:off x="5251997" y="405304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55B3180C-2365-4702-9E26-54004AFFA0DC}"/>
              </a:ext>
            </a:extLst>
          </p:cNvPr>
          <p:cNvCxnSpPr>
            <a:cxnSpLocks/>
            <a:stCxn id="48" idx="1"/>
            <a:endCxn id="46" idx="3"/>
          </p:cNvCxnSpPr>
          <p:nvPr/>
        </p:nvCxnSpPr>
        <p:spPr bwMode="gray">
          <a:xfrm flipH="1">
            <a:off x="5441428" y="3894774"/>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 xmlns:a16="http://schemas.microsoft.com/office/drawing/2014/main" id="{1597F028-163C-48E8-9256-CFD6E4E0CC90}"/>
              </a:ext>
            </a:extLst>
          </p:cNvPr>
          <p:cNvCxnSpPr>
            <a:cxnSpLocks/>
            <a:stCxn id="49" idx="1"/>
            <a:endCxn id="47" idx="3"/>
          </p:cNvCxnSpPr>
          <p:nvPr/>
        </p:nvCxnSpPr>
        <p:spPr bwMode="gray">
          <a:xfrm flipH="1">
            <a:off x="5441428" y="4760607"/>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D942AA0C-0A9C-4591-8BEC-80C1D48E6FF0}"/>
              </a:ext>
            </a:extLst>
          </p:cNvPr>
          <p:cNvCxnSpPr>
            <a:cxnSpLocks/>
            <a:stCxn id="49" idx="0"/>
            <a:endCxn id="48" idx="2"/>
          </p:cNvCxnSpPr>
          <p:nvPr/>
        </p:nvCxnSpPr>
        <p:spPr bwMode="gray">
          <a:xfrm flipV="1">
            <a:off x="6338252" y="405010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8B4CFA33-5757-4781-92BD-9A60E103D49C}"/>
              </a:ext>
            </a:extLst>
          </p:cNvPr>
          <p:cNvCxnSpPr>
            <a:cxnSpLocks/>
            <a:stCxn id="50" idx="1"/>
            <a:endCxn id="48" idx="3"/>
          </p:cNvCxnSpPr>
          <p:nvPr/>
        </p:nvCxnSpPr>
        <p:spPr bwMode="gray">
          <a:xfrm flipH="1">
            <a:off x="6527683" y="3891840"/>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 xmlns:a16="http://schemas.microsoft.com/office/drawing/2014/main" id="{EDE8C834-8D3B-4197-AED2-C5B9850892F1}"/>
              </a:ext>
            </a:extLst>
          </p:cNvPr>
          <p:cNvCxnSpPr>
            <a:cxnSpLocks/>
            <a:stCxn id="51" idx="1"/>
            <a:endCxn id="49" idx="3"/>
          </p:cNvCxnSpPr>
          <p:nvPr/>
        </p:nvCxnSpPr>
        <p:spPr bwMode="gray">
          <a:xfrm flipH="1">
            <a:off x="6527683" y="4757673"/>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 xmlns:a16="http://schemas.microsoft.com/office/drawing/2014/main" id="{7F86717B-D5E5-4786-BAFC-6088391A9D1A}"/>
              </a:ext>
            </a:extLst>
          </p:cNvPr>
          <p:cNvCxnSpPr>
            <a:cxnSpLocks/>
            <a:stCxn id="51" idx="0"/>
            <a:endCxn id="50" idx="2"/>
          </p:cNvCxnSpPr>
          <p:nvPr/>
        </p:nvCxnSpPr>
        <p:spPr bwMode="gray">
          <a:xfrm flipV="1">
            <a:off x="7424507" y="4047173"/>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Rectangular Callout 26">
            <a:extLst>
              <a:ext uri="{FF2B5EF4-FFF2-40B4-BE49-F238E27FC236}">
                <a16:creationId xmlns="" xmlns:a16="http://schemas.microsoft.com/office/drawing/2014/main" id="{4265EA44-7659-4CDA-94BC-563FE801E12A}"/>
              </a:ext>
            </a:extLst>
          </p:cNvPr>
          <p:cNvSpPr/>
          <p:nvPr/>
        </p:nvSpPr>
        <p:spPr bwMode="gray">
          <a:xfrm>
            <a:off x="5109233" y="3108076"/>
            <a:ext cx="1563590" cy="467590"/>
          </a:xfrm>
          <a:prstGeom prst="wedgeRectCallout">
            <a:avLst>
              <a:gd name="adj1" fmla="val 26823"/>
              <a:gd name="adj2" fmla="val 810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Target device under maintenance</a:t>
            </a:r>
          </a:p>
        </p:txBody>
      </p:sp>
      <p:sp>
        <p:nvSpPr>
          <p:cNvPr id="62" name="Freeform: Shape 61">
            <a:extLst>
              <a:ext uri="{FF2B5EF4-FFF2-40B4-BE49-F238E27FC236}">
                <a16:creationId xmlns="" xmlns:a16="http://schemas.microsoft.com/office/drawing/2014/main" id="{82FCF5F0-5317-4FDC-A2E3-23AA664B47BE}"/>
              </a:ext>
            </a:extLst>
          </p:cNvPr>
          <p:cNvSpPr/>
          <p:nvPr/>
        </p:nvSpPr>
        <p:spPr bwMode="gray">
          <a:xfrm>
            <a:off x="4931923" y="3820079"/>
            <a:ext cx="2821022" cy="1007348"/>
          </a:xfrm>
          <a:custGeom>
            <a:avLst/>
            <a:gdLst>
              <a:gd name="connsiteX0" fmla="*/ 0 w 2821022"/>
              <a:gd name="connsiteY0" fmla="*/ 55162 h 1007348"/>
              <a:gd name="connsiteX1" fmla="*/ 321013 w 2821022"/>
              <a:gd name="connsiteY1" fmla="*/ 94072 h 1007348"/>
              <a:gd name="connsiteX2" fmla="*/ 408562 w 2821022"/>
              <a:gd name="connsiteY2" fmla="*/ 901468 h 1007348"/>
              <a:gd name="connsiteX3" fmla="*/ 2363822 w 2821022"/>
              <a:gd name="connsiteY3" fmla="*/ 911196 h 1007348"/>
              <a:gd name="connsiteX4" fmla="*/ 2480554 w 2821022"/>
              <a:gd name="connsiteY4" fmla="*/ 103800 h 1007348"/>
              <a:gd name="connsiteX5" fmla="*/ 2821022 w 2821022"/>
              <a:gd name="connsiteY5" fmla="*/ 35706 h 100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1022" h="1007348">
                <a:moveTo>
                  <a:pt x="0" y="55162"/>
                </a:moveTo>
                <a:cubicBezTo>
                  <a:pt x="126459" y="4091"/>
                  <a:pt x="252919" y="-46979"/>
                  <a:pt x="321013" y="94072"/>
                </a:cubicBezTo>
                <a:cubicBezTo>
                  <a:pt x="389107" y="235123"/>
                  <a:pt x="68094" y="765281"/>
                  <a:pt x="408562" y="901468"/>
                </a:cubicBezTo>
                <a:cubicBezTo>
                  <a:pt x="749030" y="1037655"/>
                  <a:pt x="2018490" y="1044141"/>
                  <a:pt x="2363822" y="911196"/>
                </a:cubicBezTo>
                <a:cubicBezTo>
                  <a:pt x="2709154" y="778251"/>
                  <a:pt x="2404354" y="249715"/>
                  <a:pt x="2480554" y="103800"/>
                </a:cubicBezTo>
                <a:cubicBezTo>
                  <a:pt x="2556754" y="-42115"/>
                  <a:pt x="2688888" y="-3205"/>
                  <a:pt x="2821022" y="35706"/>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63" name="Rectangular Callout 26">
            <a:extLst>
              <a:ext uri="{FF2B5EF4-FFF2-40B4-BE49-F238E27FC236}">
                <a16:creationId xmlns="" xmlns:a16="http://schemas.microsoft.com/office/drawing/2014/main" id="{FD812DEA-F15E-4411-BADB-64BE0AAED5A6}"/>
              </a:ext>
            </a:extLst>
          </p:cNvPr>
          <p:cNvSpPr/>
          <p:nvPr/>
        </p:nvSpPr>
        <p:spPr bwMode="gray">
          <a:xfrm>
            <a:off x="6029073" y="4962588"/>
            <a:ext cx="1441990" cy="599593"/>
          </a:xfrm>
          <a:prstGeom prst="wedgeRectCallout">
            <a:avLst>
              <a:gd name="adj1" fmla="val 19721"/>
              <a:gd name="adj2" fmla="val -770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Traffic bypasses the maintained device.</a:t>
            </a:r>
          </a:p>
        </p:txBody>
      </p:sp>
      <p:pic>
        <p:nvPicPr>
          <p:cNvPr id="64" name="图片 48">
            <a:extLst>
              <a:ext uri="{FF2B5EF4-FFF2-40B4-BE49-F238E27FC236}">
                <a16:creationId xmlns="" xmlns:a16="http://schemas.microsoft.com/office/drawing/2014/main" id="{79750BF2-BBB5-4359-8DCB-2FFAA7DE75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67989" y="3751176"/>
            <a:ext cx="378863" cy="310667"/>
          </a:xfrm>
          <a:prstGeom prst="rect">
            <a:avLst/>
          </a:prstGeom>
        </p:spPr>
      </p:pic>
      <p:pic>
        <p:nvPicPr>
          <p:cNvPr id="65" name="图片 48">
            <a:extLst>
              <a:ext uri="{FF2B5EF4-FFF2-40B4-BE49-F238E27FC236}">
                <a16:creationId xmlns="" xmlns:a16="http://schemas.microsoft.com/office/drawing/2014/main" id="{956A42F5-BD13-4A7F-BCB4-C504333BB9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67989" y="4617009"/>
            <a:ext cx="378863" cy="310667"/>
          </a:xfrm>
          <a:prstGeom prst="rect">
            <a:avLst/>
          </a:prstGeom>
        </p:spPr>
      </p:pic>
      <p:pic>
        <p:nvPicPr>
          <p:cNvPr id="66" name="图片 48">
            <a:extLst>
              <a:ext uri="{FF2B5EF4-FFF2-40B4-BE49-F238E27FC236}">
                <a16:creationId xmlns="" xmlns:a16="http://schemas.microsoft.com/office/drawing/2014/main" id="{D68C521B-C4B9-456F-9155-09C684271B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54244" y="3748242"/>
            <a:ext cx="378863" cy="310667"/>
          </a:xfrm>
          <a:prstGeom prst="rect">
            <a:avLst/>
          </a:prstGeom>
        </p:spPr>
      </p:pic>
      <p:pic>
        <p:nvPicPr>
          <p:cNvPr id="67" name="图片 48">
            <a:extLst>
              <a:ext uri="{FF2B5EF4-FFF2-40B4-BE49-F238E27FC236}">
                <a16:creationId xmlns="" xmlns:a16="http://schemas.microsoft.com/office/drawing/2014/main" id="{7E0D8BDB-4375-41F0-B091-5120CF6676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54244" y="4614075"/>
            <a:ext cx="378863" cy="310667"/>
          </a:xfrm>
          <a:prstGeom prst="rect">
            <a:avLst/>
          </a:prstGeom>
        </p:spPr>
      </p:pic>
      <p:pic>
        <p:nvPicPr>
          <p:cNvPr id="68" name="图片 48">
            <a:extLst>
              <a:ext uri="{FF2B5EF4-FFF2-40B4-BE49-F238E27FC236}">
                <a16:creationId xmlns="" xmlns:a16="http://schemas.microsoft.com/office/drawing/2014/main" id="{487D5EF0-E0CD-4655-9DD2-6A48EFFA0C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40499" y="3745308"/>
            <a:ext cx="378863" cy="310667"/>
          </a:xfrm>
          <a:prstGeom prst="rect">
            <a:avLst/>
          </a:prstGeom>
        </p:spPr>
      </p:pic>
      <p:pic>
        <p:nvPicPr>
          <p:cNvPr id="69" name="图片 48">
            <a:extLst>
              <a:ext uri="{FF2B5EF4-FFF2-40B4-BE49-F238E27FC236}">
                <a16:creationId xmlns="" xmlns:a16="http://schemas.microsoft.com/office/drawing/2014/main" id="{43495D7F-E3EB-4DAB-B4DE-2D92005110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40499" y="4611141"/>
            <a:ext cx="378863" cy="310667"/>
          </a:xfrm>
          <a:prstGeom prst="rect">
            <a:avLst/>
          </a:prstGeom>
        </p:spPr>
      </p:pic>
      <p:cxnSp>
        <p:nvCxnSpPr>
          <p:cNvPr id="70" name="Straight Connector 69">
            <a:extLst>
              <a:ext uri="{FF2B5EF4-FFF2-40B4-BE49-F238E27FC236}">
                <a16:creationId xmlns="" xmlns:a16="http://schemas.microsoft.com/office/drawing/2014/main" id="{278B68E8-F1EF-45CD-BDFF-C43EC1431C91}"/>
              </a:ext>
            </a:extLst>
          </p:cNvPr>
          <p:cNvCxnSpPr>
            <a:cxnSpLocks/>
            <a:stCxn id="65" idx="0"/>
            <a:endCxn id="64" idx="2"/>
          </p:cNvCxnSpPr>
          <p:nvPr/>
        </p:nvCxnSpPr>
        <p:spPr bwMode="gray">
          <a:xfrm flipV="1">
            <a:off x="8257421" y="4061843"/>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0B145CA3-7448-4B56-A2DD-E8467139D3D1}"/>
              </a:ext>
            </a:extLst>
          </p:cNvPr>
          <p:cNvCxnSpPr>
            <a:cxnSpLocks/>
            <a:stCxn id="66" idx="1"/>
            <a:endCxn id="64" idx="3"/>
          </p:cNvCxnSpPr>
          <p:nvPr/>
        </p:nvCxnSpPr>
        <p:spPr bwMode="gray">
          <a:xfrm flipH="1">
            <a:off x="8446852" y="3903576"/>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F6D0A2E2-3425-4868-ADCC-3E1C182E2D97}"/>
              </a:ext>
            </a:extLst>
          </p:cNvPr>
          <p:cNvCxnSpPr>
            <a:cxnSpLocks/>
            <a:stCxn id="67" idx="1"/>
            <a:endCxn id="65" idx="3"/>
          </p:cNvCxnSpPr>
          <p:nvPr/>
        </p:nvCxnSpPr>
        <p:spPr bwMode="gray">
          <a:xfrm flipH="1">
            <a:off x="8446852" y="4769409"/>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F1588333-9DA6-4498-B733-D79F105026C9}"/>
              </a:ext>
            </a:extLst>
          </p:cNvPr>
          <p:cNvCxnSpPr>
            <a:cxnSpLocks/>
            <a:stCxn id="67" idx="0"/>
            <a:endCxn id="66" idx="2"/>
          </p:cNvCxnSpPr>
          <p:nvPr/>
        </p:nvCxnSpPr>
        <p:spPr bwMode="gray">
          <a:xfrm flipV="1">
            <a:off x="9343676" y="4058909"/>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 xmlns:a16="http://schemas.microsoft.com/office/drawing/2014/main" id="{E626B96A-E694-4D85-B64B-EEC2F2A17517}"/>
              </a:ext>
            </a:extLst>
          </p:cNvPr>
          <p:cNvCxnSpPr>
            <a:cxnSpLocks/>
            <a:stCxn id="68" idx="1"/>
            <a:endCxn id="66" idx="3"/>
          </p:cNvCxnSpPr>
          <p:nvPr/>
        </p:nvCxnSpPr>
        <p:spPr bwMode="gray">
          <a:xfrm flipH="1">
            <a:off x="9533107" y="3900642"/>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F077EAE4-C3EA-4E1C-A034-4AABB1518A49}"/>
              </a:ext>
            </a:extLst>
          </p:cNvPr>
          <p:cNvCxnSpPr>
            <a:cxnSpLocks/>
            <a:stCxn id="69" idx="1"/>
            <a:endCxn id="67" idx="3"/>
          </p:cNvCxnSpPr>
          <p:nvPr/>
        </p:nvCxnSpPr>
        <p:spPr bwMode="gray">
          <a:xfrm flipH="1">
            <a:off x="9533107" y="4766475"/>
            <a:ext cx="70739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 xmlns:a16="http://schemas.microsoft.com/office/drawing/2014/main" id="{A91514A1-0499-43F5-9F3E-1CC9F2375F8F}"/>
              </a:ext>
            </a:extLst>
          </p:cNvPr>
          <p:cNvCxnSpPr>
            <a:cxnSpLocks/>
            <a:stCxn id="69" idx="0"/>
            <a:endCxn id="68" idx="2"/>
          </p:cNvCxnSpPr>
          <p:nvPr/>
        </p:nvCxnSpPr>
        <p:spPr bwMode="gray">
          <a:xfrm flipV="1">
            <a:off x="10429931" y="4055975"/>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 xmlns:a16="http://schemas.microsoft.com/office/drawing/2014/main" id="{C06B70E8-4CD4-4B17-B30C-F34A54DEFA54}"/>
              </a:ext>
            </a:extLst>
          </p:cNvPr>
          <p:cNvCxnSpPr>
            <a:cxnSpLocks/>
          </p:cNvCxnSpPr>
          <p:nvPr/>
        </p:nvCxnSpPr>
        <p:spPr bwMode="gray">
          <a:xfrm>
            <a:off x="7914141" y="3974270"/>
            <a:ext cx="2895076" cy="0"/>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78" name="Rectangular Callout 26">
            <a:extLst>
              <a:ext uri="{FF2B5EF4-FFF2-40B4-BE49-F238E27FC236}">
                <a16:creationId xmlns="" xmlns:a16="http://schemas.microsoft.com/office/drawing/2014/main" id="{46805D07-12D0-4EA7-A86B-D4CA41814EC5}"/>
              </a:ext>
            </a:extLst>
          </p:cNvPr>
          <p:cNvSpPr/>
          <p:nvPr/>
        </p:nvSpPr>
        <p:spPr bwMode="gray">
          <a:xfrm>
            <a:off x="7631256" y="3028696"/>
            <a:ext cx="1786103" cy="555051"/>
          </a:xfrm>
          <a:prstGeom prst="wedgeRectCallout">
            <a:avLst>
              <a:gd name="adj1" fmla="val 23280"/>
              <a:gd name="adj2" fmla="val 9149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After the maintenance is complete, traffic recovers.</a:t>
            </a:r>
          </a:p>
        </p:txBody>
      </p:sp>
      <p:sp>
        <p:nvSpPr>
          <p:cNvPr id="79" name="燕尾形 3">
            <a:extLst>
              <a:ext uri="{FF2B5EF4-FFF2-40B4-BE49-F238E27FC236}">
                <a16:creationId xmlns="" xmlns:a16="http://schemas.microsoft.com/office/drawing/2014/main" id="{D26C6BD8-0B80-4877-94F6-A8AC48A8BF06}"/>
              </a:ext>
            </a:extLst>
          </p:cNvPr>
          <p:cNvSpPr/>
          <p:nvPr/>
        </p:nvSpPr>
        <p:spPr bwMode="gray">
          <a:xfrm>
            <a:off x="9691687" y="122993"/>
            <a:ext cx="206692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80" name="燕尾形 3">
            <a:extLst>
              <a:ext uri="{FF2B5EF4-FFF2-40B4-BE49-F238E27FC236}">
                <a16:creationId xmlns="" xmlns:a16="http://schemas.microsoft.com/office/drawing/2014/main" id="{32C4E51F-6125-4762-84A5-46224E8EE15F}"/>
              </a:ext>
            </a:extLst>
          </p:cNvPr>
          <p:cNvSpPr/>
          <p:nvPr/>
        </p:nvSpPr>
        <p:spPr bwMode="gray">
          <a:xfrm>
            <a:off x="8024813" y="122993"/>
            <a:ext cx="172974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spTree>
    <p:extLst>
      <p:ext uri="{BB962C8B-B14F-4D97-AF65-F5344CB8AC3E}">
        <p14:creationId xmlns:p14="http://schemas.microsoft.com/office/powerpoint/2010/main" val="355225576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pPr marL="390525" indent="-390525"/>
            <a:r>
              <a:rPr lang="en-US" dirty="0">
                <a:latin typeface="Huawei Sans" panose="020C0503030203020204" pitchFamily="34" charset="0"/>
              </a:rPr>
              <a:t>(</a:t>
            </a:r>
            <a:r>
              <a:rPr lang="en-US" dirty="0" smtClean="0">
                <a:latin typeface="Huawei Sans" panose="020C0503030203020204" pitchFamily="34" charset="0"/>
              </a:rPr>
              <a:t>Multiple-answer </a:t>
            </a:r>
            <a:r>
              <a:rPr lang="en-US" altLang="zh-CN" dirty="0" smtClean="0">
                <a:latin typeface="Huawei Sans" panose="020C0503030203020204" pitchFamily="34" charset="0"/>
              </a:rPr>
              <a:t>question</a:t>
            </a:r>
            <a:r>
              <a:rPr lang="en-US" dirty="0" smtClean="0">
                <a:latin typeface="Huawei Sans" panose="020C0503030203020204" pitchFamily="34" charset="0"/>
              </a:rPr>
              <a:t>) </a:t>
            </a:r>
            <a:r>
              <a:rPr lang="en-US" dirty="0">
                <a:latin typeface="Huawei Sans" panose="020C0503030203020204" pitchFamily="34" charset="0"/>
              </a:rPr>
              <a:t>Which of the following tunnels can be used to carry IPv6 services? (     )</a:t>
            </a:r>
          </a:p>
          <a:p>
            <a:pPr lvl="1"/>
            <a:r>
              <a:rPr lang="en-US" dirty="0">
                <a:latin typeface="Huawei Sans" panose="020C0503030203020204" pitchFamily="34" charset="0"/>
              </a:rPr>
              <a:t>SR-MPLS BE tunnel</a:t>
            </a:r>
          </a:p>
          <a:p>
            <a:pPr lvl="1"/>
            <a:r>
              <a:rPr lang="en-US" dirty="0">
                <a:latin typeface="Huawei Sans" panose="020C0503030203020204" pitchFamily="34" charset="0"/>
              </a:rPr>
              <a:t>SRv6 BE tunnel</a:t>
            </a:r>
          </a:p>
          <a:p>
            <a:pPr lvl="1"/>
            <a:r>
              <a:rPr lang="en-US" dirty="0">
                <a:latin typeface="Huawei Sans" panose="020C0503030203020204" pitchFamily="34" charset="0"/>
              </a:rPr>
              <a:t>SR-MPLS Policy</a:t>
            </a:r>
          </a:p>
          <a:p>
            <a:pPr lvl="1"/>
            <a:r>
              <a:rPr lang="en-US" dirty="0">
                <a:latin typeface="Huawei Sans" panose="020C0503030203020204" pitchFamily="34" charset="0"/>
              </a:rPr>
              <a:t>SRv6 Policy</a:t>
            </a:r>
          </a:p>
        </p:txBody>
      </p:sp>
    </p:spTree>
    <p:extLst>
      <p:ext uri="{BB962C8B-B14F-4D97-AF65-F5344CB8AC3E}">
        <p14:creationId xmlns:p14="http://schemas.microsoft.com/office/powerpoint/2010/main" val="53009142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9D86A095-EE97-42C3-9544-ABAA9ECA867A}"/>
              </a:ext>
            </a:extLst>
          </p:cNvPr>
          <p:cNvSpPr>
            <a:spLocks noGrp="1"/>
          </p:cNvSpPr>
          <p:nvPr>
            <p:ph sz="quarter" idx="10"/>
          </p:nvPr>
        </p:nvSpPr>
        <p:spPr bwMode="gray"/>
        <p:txBody>
          <a:bodyPr wrap="square">
            <a:noAutofit/>
          </a:bodyPr>
          <a:lstStyle/>
          <a:p>
            <a:pPr algn="l">
              <a:lnSpc>
                <a:spcPct val="120000"/>
              </a:lnSpc>
            </a:pPr>
            <a:r>
              <a:rPr lang="en-US" sz="1600" dirty="0">
                <a:latin typeface="Huawei Sans" panose="020C0503030203020204" pitchFamily="34" charset="0"/>
              </a:rPr>
              <a:t>When designing the enterprise bearer WAN, you need to design the infrastructure network first, including the physical network, IPv4/IPv6 addresses, </a:t>
            </a:r>
            <a:r>
              <a:rPr lang="en-US" sz="1600">
                <a:latin typeface="Huawei Sans" panose="020C0503030203020204" pitchFamily="34" charset="0"/>
              </a:rPr>
              <a:t>and </a:t>
            </a:r>
            <a:r>
              <a:rPr lang="en-US" sz="1600" smtClean="0">
                <a:latin typeface="Huawei Sans" panose="020C0503030203020204" pitchFamily="34" charset="0"/>
              </a:rPr>
              <a:t>IGP/BGP.</a:t>
            </a:r>
            <a:endParaRPr lang="en-US" sz="1600" dirty="0">
              <a:latin typeface="Huawei Sans" panose="020C0503030203020204" pitchFamily="34" charset="0"/>
            </a:endParaRPr>
          </a:p>
          <a:p>
            <a:pPr algn="l">
              <a:lnSpc>
                <a:spcPct val="120000"/>
              </a:lnSpc>
            </a:pPr>
            <a:r>
              <a:rPr lang="en-US" sz="1600" dirty="0">
                <a:latin typeface="Huawei Sans" panose="020C0503030203020204" pitchFamily="34" charset="0"/>
              </a:rPr>
              <a:t>Tunnels, including SR-MPLS BE tunnels, SR-MPLS Policies, SRv6 BE tunnels, and SRv6 Policies, can be established on the infrastructure network. During tunnel design, pay attention to the tunnel path planning, traffic diversion, and best-effort forwarding mode.</a:t>
            </a:r>
          </a:p>
          <a:p>
            <a:pPr algn="l">
              <a:lnSpc>
                <a:spcPct val="120000"/>
              </a:lnSpc>
            </a:pPr>
            <a:r>
              <a:rPr lang="en-US" sz="1600" dirty="0">
                <a:latin typeface="Huawei Sans" panose="020C0503030203020204" pitchFamily="34" charset="0"/>
              </a:rPr>
              <a:t>After a tunnel is established, it can carry VPN services. VPN planning must be based on enterprise service types and requirements.</a:t>
            </a:r>
          </a:p>
          <a:p>
            <a:pPr algn="l">
              <a:lnSpc>
                <a:spcPct val="120000"/>
              </a:lnSpc>
            </a:pPr>
            <a:r>
              <a:rPr lang="en-US" sz="1600" dirty="0">
                <a:latin typeface="Huawei Sans" panose="020C0503030203020204" pitchFamily="34" charset="0"/>
              </a:rPr>
              <a:t>Reliability and SLA assurance are also very important for services. </a:t>
            </a:r>
            <a:r>
              <a:rPr lang="en-US" sz="1600" dirty="0" err="1">
                <a:latin typeface="Huawei Sans" panose="020C0503030203020204" pitchFamily="34" charset="0"/>
              </a:rPr>
              <a:t>QoS</a:t>
            </a:r>
            <a:r>
              <a:rPr lang="en-US" sz="1600" dirty="0">
                <a:latin typeface="Huawei Sans" panose="020C0503030203020204" pitchFamily="34" charset="0"/>
              </a:rPr>
              <a:t> and network slicing design helps ensure service SLA, and high reliability design for controllers, devices, and networks helps ensure service reliability.</a:t>
            </a:r>
          </a:p>
          <a:p>
            <a:pPr algn="l">
              <a:lnSpc>
                <a:spcPct val="120000"/>
              </a:lnSpc>
            </a:pPr>
            <a:r>
              <a:rPr lang="en-US" sz="1600" dirty="0">
                <a:latin typeface="Huawei Sans" panose="020C0503030203020204" pitchFamily="34" charset="0"/>
              </a:rPr>
              <a:t>A network needs optimization and maintenance after it is constructed. Optimization design needs to cover both performance monitoring and traffic optimization. The maintenance scope needs to be divided based on user roles, and the network needs to be maintained at a proper time.</a:t>
            </a:r>
          </a:p>
          <a:p>
            <a:pPr algn="l">
              <a:lnSpc>
                <a:spcPct val="120000"/>
              </a:lnSpc>
            </a:pPr>
            <a:endParaRPr lang="en-US" sz="1600" dirty="0">
              <a:latin typeface="Huawei Sans" panose="020C0503030203020204" pitchFamily="34" charset="0"/>
            </a:endParaRPr>
          </a:p>
        </p:txBody>
      </p:sp>
    </p:spTree>
    <p:extLst>
      <p:ext uri="{BB962C8B-B14F-4D97-AF65-F5344CB8AC3E}">
        <p14:creationId xmlns:p14="http://schemas.microsoft.com/office/powerpoint/2010/main" val="264065881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6196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Can 225">
            <a:extLst>
              <a:ext uri="{FF2B5EF4-FFF2-40B4-BE49-F238E27FC236}">
                <a16:creationId xmlns="" xmlns:a16="http://schemas.microsoft.com/office/drawing/2014/main" id="{DAEC3EC0-3A9F-4177-87A6-05767D819D90}"/>
              </a:ext>
            </a:extLst>
          </p:cNvPr>
          <p:cNvSpPr/>
          <p:nvPr/>
        </p:nvSpPr>
        <p:spPr bwMode="gray">
          <a:xfrm rot="5400000" flipH="1">
            <a:off x="8224216" y="4741601"/>
            <a:ext cx="1138660" cy="311510"/>
          </a:xfrm>
          <a:prstGeom prst="can">
            <a:avLst>
              <a:gd name="adj" fmla="val 40000"/>
            </a:avLst>
          </a:prstGeom>
          <a:solidFill>
            <a:srgbClr val="E28189">
              <a:alpha val="7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Can 225">
            <a:extLst>
              <a:ext uri="{FF2B5EF4-FFF2-40B4-BE49-F238E27FC236}">
                <a16:creationId xmlns="" xmlns:a16="http://schemas.microsoft.com/office/drawing/2014/main" id="{485DCEF4-94BD-4C75-B5D0-01E91C3EF94A}"/>
              </a:ext>
            </a:extLst>
          </p:cNvPr>
          <p:cNvSpPr/>
          <p:nvPr/>
        </p:nvSpPr>
        <p:spPr bwMode="gray">
          <a:xfrm rot="5400000" flipH="1">
            <a:off x="6553021" y="4737911"/>
            <a:ext cx="1138660" cy="311510"/>
          </a:xfrm>
          <a:prstGeom prst="can">
            <a:avLst>
              <a:gd name="adj" fmla="val 40000"/>
            </a:avLst>
          </a:prstGeom>
          <a:solidFill>
            <a:srgbClr val="E28189">
              <a:alpha val="7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平行四边形 670">
            <a:extLst>
              <a:ext uri="{FF2B5EF4-FFF2-40B4-BE49-F238E27FC236}">
                <a16:creationId xmlns="" xmlns:a16="http://schemas.microsoft.com/office/drawing/2014/main" id="{491B5C7B-CC29-4D2B-B415-08F06EC171A7}"/>
              </a:ext>
            </a:extLst>
          </p:cNvPr>
          <p:cNvSpPr/>
          <p:nvPr/>
        </p:nvSpPr>
        <p:spPr bwMode="gray">
          <a:xfrm>
            <a:off x="6964160" y="4728090"/>
            <a:ext cx="3654318" cy="318857"/>
          </a:xfrm>
          <a:prstGeom prst="parallelogram">
            <a:avLst>
              <a:gd name="adj" fmla="val 122271"/>
            </a:avLst>
          </a:prstGeom>
          <a:solidFill>
            <a:srgbClr val="AFD89C">
              <a:alpha val="50000"/>
            </a:srgbClr>
          </a:solidFill>
          <a:ln w="9525" cap="flat" cmpd="sng" algn="ctr">
            <a:noFill/>
            <a:prstDash val="solid"/>
            <a:round/>
            <a:headEnd type="none" w="med" len="med"/>
            <a:tailEnd type="none" w="med" len="med"/>
          </a:ln>
          <a:effectLst/>
        </p:spPr>
        <p:txBody>
          <a:bodyPr wrap="square" rtlCol="0" anchor="ctr">
            <a:noAutofit/>
          </a:bodyPr>
          <a:lstStyle/>
          <a:p>
            <a:pPr algn="ctr" fontAlgn="ctr">
              <a:buFont typeface="Wingdings" pitchFamily="2" charset="2"/>
              <a:buNone/>
              <a:defRPr/>
            </a:pPr>
            <a:endParaRPr lang="en-US" altLang="zh-CN" sz="8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平行四边形 671">
            <a:extLst>
              <a:ext uri="{FF2B5EF4-FFF2-40B4-BE49-F238E27FC236}">
                <a16:creationId xmlns="" xmlns:a16="http://schemas.microsoft.com/office/drawing/2014/main" id="{2B1F68EB-A7C6-4EA4-9A9A-214536B61C58}"/>
              </a:ext>
            </a:extLst>
          </p:cNvPr>
          <p:cNvSpPr/>
          <p:nvPr/>
        </p:nvSpPr>
        <p:spPr bwMode="gray">
          <a:xfrm>
            <a:off x="6964160" y="5175437"/>
            <a:ext cx="3654318" cy="318857"/>
          </a:xfrm>
          <a:prstGeom prst="parallelogram">
            <a:avLst>
              <a:gd name="adj" fmla="val 122271"/>
            </a:avLst>
          </a:prstGeom>
          <a:solidFill>
            <a:srgbClr val="94DAE2">
              <a:alpha val="50000"/>
            </a:srgbClr>
          </a:solidFill>
          <a:ln w="9525" cap="flat" cmpd="sng" algn="ctr">
            <a:noFill/>
            <a:prstDash val="solid"/>
            <a:round/>
            <a:headEnd type="none" w="med" len="med"/>
            <a:tailEnd type="none" w="med" len="med"/>
          </a:ln>
          <a:effectLst/>
        </p:spPr>
        <p:txBody>
          <a:bodyPr wrap="square" rtlCol="0" anchor="ctr">
            <a:noAutofit/>
          </a:bodyPr>
          <a:lstStyle/>
          <a:p>
            <a:pPr algn="ctr" fontAlgn="ctr">
              <a:buFont typeface="Wingdings" pitchFamily="2" charset="2"/>
              <a:buNone/>
              <a:defRPr/>
            </a:pPr>
            <a:endParaRPr lang="en-US" altLang="zh-CN" sz="8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平行四边形 675">
            <a:extLst>
              <a:ext uri="{FF2B5EF4-FFF2-40B4-BE49-F238E27FC236}">
                <a16:creationId xmlns="" xmlns:a16="http://schemas.microsoft.com/office/drawing/2014/main" id="{4378A8D6-75C2-45A2-ABD0-41878E0B112E}"/>
              </a:ext>
            </a:extLst>
          </p:cNvPr>
          <p:cNvSpPr/>
          <p:nvPr/>
        </p:nvSpPr>
        <p:spPr bwMode="gray">
          <a:xfrm>
            <a:off x="6964161" y="4336611"/>
            <a:ext cx="3654318" cy="318857"/>
          </a:xfrm>
          <a:prstGeom prst="parallelogram">
            <a:avLst>
              <a:gd name="adj" fmla="val 122271"/>
            </a:avLst>
          </a:prstGeom>
          <a:solidFill>
            <a:srgbClr val="FDE397">
              <a:alpha val="50000"/>
            </a:srgbClr>
          </a:solidFill>
          <a:ln w="9525" cap="flat" cmpd="sng" algn="ctr">
            <a:noFill/>
            <a:prstDash val="solid"/>
            <a:round/>
            <a:headEnd type="none" w="med" len="med"/>
            <a:tailEnd type="none" w="med" len="med"/>
          </a:ln>
          <a:effectLst/>
        </p:spPr>
        <p:txBody>
          <a:bodyPr wrap="square" rtlCol="0" anchor="ctr">
            <a:noAutofit/>
          </a:bodyPr>
          <a:lstStyle/>
          <a:p>
            <a:pPr algn="ctr" fontAlgn="ctr">
              <a:buFont typeface="Wingdings" pitchFamily="2" charset="2"/>
              <a:buNone/>
              <a:defRPr/>
            </a:pPr>
            <a:endParaRPr lang="en-US" altLang="zh-CN" sz="800" b="1"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a:extLst>
              <a:ext uri="{FF2B5EF4-FFF2-40B4-BE49-F238E27FC236}">
                <a16:creationId xmlns="" xmlns:a16="http://schemas.microsoft.com/office/drawing/2014/main" id="{C68A4A77-1EB5-4388-AF5A-F134A90B925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Solutions to Challenges Faced by the Enterprise Bearer WAN</a:t>
            </a:r>
          </a:p>
        </p:txBody>
      </p:sp>
      <p:sp>
        <p:nvSpPr>
          <p:cNvPr id="3" name="Text Placeholder 2">
            <a:extLst>
              <a:ext uri="{FF2B5EF4-FFF2-40B4-BE49-F238E27FC236}">
                <a16:creationId xmlns="" xmlns:a16="http://schemas.microsoft.com/office/drawing/2014/main" id="{CA556977-AC7B-429C-8B33-C90DF5F1494F}"/>
              </a:ext>
            </a:extLst>
          </p:cNvPr>
          <p:cNvSpPr>
            <a:spLocks noGrp="1"/>
          </p:cNvSpPr>
          <p:nvPr>
            <p:ph type="body" sz="quarter" idx="10"/>
          </p:nvPr>
        </p:nvSpPr>
        <p:spPr bwMode="gray">
          <a:xfrm>
            <a:off x="455612" y="1052514"/>
            <a:ext cx="5555255" cy="4875042"/>
          </a:xfrm>
        </p:spPr>
        <p:txBody>
          <a:bodyPr wrap="square">
            <a:noAutofit/>
          </a:bodyPr>
          <a:lstStyle/>
          <a:p>
            <a:pPr algn="l">
              <a:lnSpc>
                <a:spcPct val="100000"/>
              </a:lnSpc>
            </a:pPr>
            <a:r>
              <a:rPr lang="en-US" sz="1800" dirty="0">
                <a:latin typeface="Huawei Sans" panose="020C0503030203020204" pitchFamily="34" charset="0"/>
              </a:rPr>
              <a:t>To address challenges faced by the enterprise Bearer WAN, Huawei provides the </a:t>
            </a:r>
            <a:r>
              <a:rPr lang="en-US" sz="1800" dirty="0" err="1">
                <a:latin typeface="Huawei Sans" panose="020C0503030203020204" pitchFamily="34" charset="0"/>
              </a:rPr>
              <a:t>CloudWAN</a:t>
            </a:r>
            <a:r>
              <a:rPr lang="en-US" sz="1800" dirty="0">
                <a:latin typeface="Huawei Sans" panose="020C0503030203020204" pitchFamily="34" charset="0"/>
              </a:rPr>
              <a:t> solution.</a:t>
            </a:r>
          </a:p>
          <a:p>
            <a:pPr marL="561975" lvl="1" indent="-250825">
              <a:lnSpc>
                <a:spcPct val="100000"/>
              </a:lnSpc>
            </a:pPr>
            <a:r>
              <a:rPr lang="en-US" sz="1600" dirty="0">
                <a:latin typeface="Huawei Sans" panose="020C0503030203020204" pitchFamily="34" charset="0"/>
              </a:rPr>
              <a:t>Difficult multi-service isolation</a:t>
            </a:r>
          </a:p>
          <a:p>
            <a:pPr marL="809625" lvl="2" indent="-200025">
              <a:lnSpc>
                <a:spcPct val="100000"/>
              </a:lnSpc>
            </a:pPr>
            <a:r>
              <a:rPr lang="en-US" sz="1400" dirty="0">
                <a:latin typeface="Huawei Sans" panose="020C0503030203020204" pitchFamily="34" charset="0"/>
              </a:rPr>
              <a:t>Network slicing technology is deployed to carry different services over different slices.</a:t>
            </a:r>
          </a:p>
          <a:p>
            <a:pPr marL="561975" lvl="1" indent="-250825">
              <a:lnSpc>
                <a:spcPct val="100000"/>
              </a:lnSpc>
            </a:pPr>
            <a:r>
              <a:rPr lang="en-US" sz="1600" dirty="0">
                <a:latin typeface="Huawei Sans" panose="020C0503030203020204" pitchFamily="34" charset="0"/>
              </a:rPr>
              <a:t>Difficult traffic path planning and deployment</a:t>
            </a:r>
          </a:p>
          <a:p>
            <a:pPr marL="809625" lvl="2" indent="-200025">
              <a:lnSpc>
                <a:spcPct val="100000"/>
              </a:lnSpc>
            </a:pPr>
            <a:r>
              <a:rPr lang="en-US" sz="1400" dirty="0">
                <a:latin typeface="Huawei Sans" panose="020C0503030203020204" pitchFamily="34" charset="0"/>
              </a:rPr>
              <a:t>Based on SR, the controller plans paths globally and automatically deploys paths.</a:t>
            </a:r>
          </a:p>
          <a:p>
            <a:pPr marL="561975" lvl="1" indent="-250825">
              <a:lnSpc>
                <a:spcPct val="100000"/>
              </a:lnSpc>
            </a:pPr>
            <a:r>
              <a:rPr lang="en-US" sz="1600" dirty="0">
                <a:latin typeface="Huawei Sans" panose="020C0503030203020204" pitchFamily="34" charset="0"/>
              </a:rPr>
              <a:t>Lack of fast network convergence and service SLA assurance</a:t>
            </a:r>
          </a:p>
          <a:p>
            <a:pPr marL="809625" lvl="2" indent="-200025">
              <a:lnSpc>
                <a:spcPct val="100000"/>
              </a:lnSpc>
            </a:pPr>
            <a:r>
              <a:rPr lang="en-US" sz="1400" dirty="0">
                <a:latin typeface="Huawei Sans" panose="020C0503030203020204" pitchFamily="34" charset="0"/>
              </a:rPr>
              <a:t>TI-LFA is used for backup path computation, and TI-LFA works with FRR and HSB technologies for fast network convergence.</a:t>
            </a:r>
          </a:p>
          <a:p>
            <a:pPr marL="561975" lvl="1" indent="-250825">
              <a:lnSpc>
                <a:spcPct val="100000"/>
              </a:lnSpc>
            </a:pPr>
            <a:r>
              <a:rPr lang="en-US" sz="1600" dirty="0">
                <a:latin typeface="Huawei Sans" panose="020C0503030203020204" pitchFamily="34" charset="0"/>
              </a:rPr>
              <a:t>Difficult traffic path optimization and lack of visualized O&amp;M</a:t>
            </a:r>
          </a:p>
          <a:p>
            <a:pPr marL="809625" lvl="2" indent="-200025">
              <a:lnSpc>
                <a:spcPct val="100000"/>
              </a:lnSpc>
            </a:pPr>
            <a:r>
              <a:rPr lang="en-US" sz="1400" dirty="0">
                <a:latin typeface="Huawei Sans" panose="020C0503030203020204" pitchFamily="34" charset="0"/>
              </a:rPr>
              <a:t>TWAMP and </a:t>
            </a:r>
            <a:r>
              <a:rPr lang="en-US" sz="1400" dirty="0" err="1">
                <a:latin typeface="Huawei Sans" panose="020C0503030203020204" pitchFamily="34" charset="0"/>
              </a:rPr>
              <a:t>iFIT</a:t>
            </a:r>
            <a:r>
              <a:rPr lang="en-US" sz="1400" dirty="0">
                <a:latin typeface="Huawei Sans" panose="020C0503030203020204" pitchFamily="34" charset="0"/>
              </a:rPr>
              <a:t> are used to precisely detect network quality, facilitating accurate traffic optimization.</a:t>
            </a:r>
          </a:p>
        </p:txBody>
      </p:sp>
      <p:pic>
        <p:nvPicPr>
          <p:cNvPr id="4" name="图片 48">
            <a:extLst>
              <a:ext uri="{FF2B5EF4-FFF2-40B4-BE49-F238E27FC236}">
                <a16:creationId xmlns="" xmlns:a16="http://schemas.microsoft.com/office/drawing/2014/main" id="{8F0E1E0D-FEB1-48B4-9AFA-DF418B37E1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938338" y="2868629"/>
            <a:ext cx="378863" cy="310667"/>
          </a:xfrm>
          <a:prstGeom prst="rect">
            <a:avLst/>
          </a:prstGeom>
        </p:spPr>
      </p:pic>
      <p:pic>
        <p:nvPicPr>
          <p:cNvPr id="5" name="图片 48">
            <a:extLst>
              <a:ext uri="{FF2B5EF4-FFF2-40B4-BE49-F238E27FC236}">
                <a16:creationId xmlns="" xmlns:a16="http://schemas.microsoft.com/office/drawing/2014/main" id="{C0845D8E-9208-4E74-8322-1293DF2B67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07032" y="2152820"/>
            <a:ext cx="378863" cy="310667"/>
          </a:xfrm>
          <a:prstGeom prst="rect">
            <a:avLst/>
          </a:prstGeom>
        </p:spPr>
      </p:pic>
      <p:pic>
        <p:nvPicPr>
          <p:cNvPr id="6" name="图片 48">
            <a:extLst>
              <a:ext uri="{FF2B5EF4-FFF2-40B4-BE49-F238E27FC236}">
                <a16:creationId xmlns="" xmlns:a16="http://schemas.microsoft.com/office/drawing/2014/main" id="{D782851B-68BC-4C1F-8A21-9B46A85422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03455" y="3586985"/>
            <a:ext cx="378863" cy="310667"/>
          </a:xfrm>
          <a:prstGeom prst="rect">
            <a:avLst/>
          </a:prstGeom>
        </p:spPr>
      </p:pic>
      <p:pic>
        <p:nvPicPr>
          <p:cNvPr id="7" name="图片 48">
            <a:extLst>
              <a:ext uri="{FF2B5EF4-FFF2-40B4-BE49-F238E27FC236}">
                <a16:creationId xmlns="" xmlns:a16="http://schemas.microsoft.com/office/drawing/2014/main" id="{789671BC-17DC-47F9-A4EC-16530E134A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75727" y="2868629"/>
            <a:ext cx="378863" cy="310667"/>
          </a:xfrm>
          <a:prstGeom prst="rect">
            <a:avLst/>
          </a:prstGeom>
        </p:spPr>
      </p:pic>
      <p:cxnSp>
        <p:nvCxnSpPr>
          <p:cNvPr id="8" name="Straight Connector 7">
            <a:extLst>
              <a:ext uri="{FF2B5EF4-FFF2-40B4-BE49-F238E27FC236}">
                <a16:creationId xmlns="" xmlns:a16="http://schemas.microsoft.com/office/drawing/2014/main" id="{4B6FF455-016D-43AF-B768-198D0E468213}"/>
              </a:ext>
            </a:extLst>
          </p:cNvPr>
          <p:cNvCxnSpPr>
            <a:cxnSpLocks/>
            <a:stCxn id="5" idx="1"/>
            <a:endCxn id="4" idx="0"/>
          </p:cNvCxnSpPr>
          <p:nvPr/>
        </p:nvCxnSpPr>
        <p:spPr bwMode="gray">
          <a:xfrm flipH="1">
            <a:off x="7127770" y="2308154"/>
            <a:ext cx="1479262" cy="5604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a16="http://schemas.microsoft.com/office/drawing/2014/main" id="{6A6B9EC0-2F85-4311-8220-A3B9F6082C55}"/>
              </a:ext>
            </a:extLst>
          </p:cNvPr>
          <p:cNvCxnSpPr>
            <a:cxnSpLocks/>
            <a:stCxn id="6" idx="1"/>
            <a:endCxn id="4" idx="2"/>
          </p:cNvCxnSpPr>
          <p:nvPr/>
        </p:nvCxnSpPr>
        <p:spPr bwMode="gray">
          <a:xfrm flipH="1" flipV="1">
            <a:off x="7127770" y="3179296"/>
            <a:ext cx="1475685" cy="563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B4E7EEA7-6C3A-45BA-9437-BE5C15F88C75}"/>
              </a:ext>
            </a:extLst>
          </p:cNvPr>
          <p:cNvCxnSpPr>
            <a:cxnSpLocks/>
            <a:stCxn id="7" idx="0"/>
            <a:endCxn id="5" idx="3"/>
          </p:cNvCxnSpPr>
          <p:nvPr/>
        </p:nvCxnSpPr>
        <p:spPr bwMode="gray">
          <a:xfrm flipH="1" flipV="1">
            <a:off x="8985895" y="2308154"/>
            <a:ext cx="1479264" cy="56047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98A41BD5-4FA5-4E0A-8AA6-BAAAC8CCDD0F}"/>
              </a:ext>
            </a:extLst>
          </p:cNvPr>
          <p:cNvCxnSpPr>
            <a:cxnSpLocks/>
            <a:stCxn id="7" idx="2"/>
            <a:endCxn id="6" idx="3"/>
          </p:cNvCxnSpPr>
          <p:nvPr/>
        </p:nvCxnSpPr>
        <p:spPr bwMode="gray">
          <a:xfrm flipH="1">
            <a:off x="8982318" y="3179296"/>
            <a:ext cx="1482841" cy="5630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4" name="图片 48">
            <a:extLst>
              <a:ext uri="{FF2B5EF4-FFF2-40B4-BE49-F238E27FC236}">
                <a16:creationId xmlns="" xmlns:a16="http://schemas.microsoft.com/office/drawing/2014/main" id="{5149F640-6982-4B03-B84F-3FD9EE070B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191925" y="2152820"/>
            <a:ext cx="378863" cy="310667"/>
          </a:xfrm>
          <a:prstGeom prst="rect">
            <a:avLst/>
          </a:prstGeom>
        </p:spPr>
      </p:pic>
      <p:pic>
        <p:nvPicPr>
          <p:cNvPr id="25" name="图片 48">
            <a:extLst>
              <a:ext uri="{FF2B5EF4-FFF2-40B4-BE49-F238E27FC236}">
                <a16:creationId xmlns="" xmlns:a16="http://schemas.microsoft.com/office/drawing/2014/main" id="{B8DF575E-08BD-46C5-AB17-1A32272EBB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980610" y="2157102"/>
            <a:ext cx="378863" cy="310667"/>
          </a:xfrm>
          <a:prstGeom prst="rect">
            <a:avLst/>
          </a:prstGeom>
        </p:spPr>
      </p:pic>
      <p:cxnSp>
        <p:nvCxnSpPr>
          <p:cNvPr id="26" name="Straight Connector 25">
            <a:extLst>
              <a:ext uri="{FF2B5EF4-FFF2-40B4-BE49-F238E27FC236}">
                <a16:creationId xmlns="" xmlns:a16="http://schemas.microsoft.com/office/drawing/2014/main" id="{62A31C3C-6B86-43CC-942B-3319CB5216CC}"/>
              </a:ext>
            </a:extLst>
          </p:cNvPr>
          <p:cNvCxnSpPr>
            <a:cxnSpLocks/>
            <a:stCxn id="4" idx="1"/>
            <a:endCxn id="24" idx="2"/>
          </p:cNvCxnSpPr>
          <p:nvPr/>
        </p:nvCxnSpPr>
        <p:spPr bwMode="gray">
          <a:xfrm flipH="1" flipV="1">
            <a:off x="6381357" y="2463487"/>
            <a:ext cx="556981" cy="5604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06141A31-38F8-49DB-B1B7-27ED4B9D8E63}"/>
              </a:ext>
            </a:extLst>
          </p:cNvPr>
          <p:cNvCxnSpPr>
            <a:cxnSpLocks/>
            <a:stCxn id="7" idx="3"/>
            <a:endCxn id="25" idx="2"/>
          </p:cNvCxnSpPr>
          <p:nvPr/>
        </p:nvCxnSpPr>
        <p:spPr bwMode="gray">
          <a:xfrm flipV="1">
            <a:off x="10654590" y="2467769"/>
            <a:ext cx="515452" cy="5561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Rounded Corners 32">
            <a:extLst>
              <a:ext uri="{FF2B5EF4-FFF2-40B4-BE49-F238E27FC236}">
                <a16:creationId xmlns="" xmlns:a16="http://schemas.microsoft.com/office/drawing/2014/main" id="{890AE42B-82D0-4150-A5BF-3F315BA44479}"/>
              </a:ext>
            </a:extLst>
          </p:cNvPr>
          <p:cNvSpPr/>
          <p:nvPr/>
        </p:nvSpPr>
        <p:spPr bwMode="gray">
          <a:xfrm>
            <a:off x="6108636" y="1969266"/>
            <a:ext cx="5341252" cy="2133805"/>
          </a:xfrm>
          <a:prstGeom prst="roundRect">
            <a:avLst>
              <a:gd name="adj" fmla="val 68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Straight Connector 44">
            <a:extLst>
              <a:ext uri="{FF2B5EF4-FFF2-40B4-BE49-F238E27FC236}">
                <a16:creationId xmlns="" xmlns:a16="http://schemas.microsoft.com/office/drawing/2014/main" id="{D7EED559-58F9-464B-BE98-288FE750AE50}"/>
              </a:ext>
            </a:extLst>
          </p:cNvPr>
          <p:cNvCxnSpPr>
            <a:cxnSpLocks/>
            <a:stCxn id="33" idx="0"/>
            <a:endCxn id="153" idx="2"/>
          </p:cNvCxnSpPr>
          <p:nvPr/>
        </p:nvCxnSpPr>
        <p:spPr bwMode="gray">
          <a:xfrm flipV="1">
            <a:off x="8779262" y="1527404"/>
            <a:ext cx="0" cy="441862"/>
          </a:xfrm>
          <a:prstGeom prst="line">
            <a:avLst/>
          </a:prstGeom>
          <a:ln w="19050">
            <a:solidFill>
              <a:srgbClr val="FFC000"/>
            </a:solidFill>
            <a:prstDash val="solid"/>
          </a:ln>
        </p:spPr>
        <p:style>
          <a:lnRef idx="1">
            <a:schemeClr val="accent1"/>
          </a:lnRef>
          <a:fillRef idx="0">
            <a:schemeClr val="accent1"/>
          </a:fillRef>
          <a:effectRef idx="0">
            <a:schemeClr val="accent1"/>
          </a:effectRef>
          <a:fontRef idx="minor">
            <a:schemeClr val="tx1"/>
          </a:fontRef>
        </p:style>
      </p:cxnSp>
      <p:cxnSp>
        <p:nvCxnSpPr>
          <p:cNvPr id="80" name="直接连接符 713">
            <a:extLst>
              <a:ext uri="{FF2B5EF4-FFF2-40B4-BE49-F238E27FC236}">
                <a16:creationId xmlns="" xmlns:a16="http://schemas.microsoft.com/office/drawing/2014/main" id="{9722E3A4-CDF5-4CA1-B52F-B96120B49413}"/>
              </a:ext>
            </a:extLst>
          </p:cNvPr>
          <p:cNvCxnSpPr>
            <a:cxnSpLocks/>
            <a:stCxn id="62" idx="5"/>
            <a:endCxn id="62" idx="2"/>
          </p:cNvCxnSpPr>
          <p:nvPr/>
        </p:nvCxnSpPr>
        <p:spPr bwMode="gray">
          <a:xfrm>
            <a:off x="7159095" y="5334866"/>
            <a:ext cx="3264448" cy="0"/>
          </a:xfrm>
          <a:prstGeom prst="line">
            <a:avLst/>
          </a:prstGeom>
          <a:noFill/>
          <a:ln w="28575" cap="flat" cmpd="sng" algn="ctr">
            <a:solidFill>
              <a:srgbClr val="56C4D2"/>
            </a:solidFill>
            <a:prstDash val="solid"/>
            <a:round/>
            <a:headEnd type="none" w="med" len="med"/>
            <a:tailEnd type="triangle" w="med" len="med"/>
          </a:ln>
          <a:effectLst/>
        </p:spPr>
      </p:cxnSp>
      <p:cxnSp>
        <p:nvCxnSpPr>
          <p:cNvPr id="86" name="直接连接符 738">
            <a:extLst>
              <a:ext uri="{FF2B5EF4-FFF2-40B4-BE49-F238E27FC236}">
                <a16:creationId xmlns="" xmlns:a16="http://schemas.microsoft.com/office/drawing/2014/main" id="{05A94F38-B9D0-45F7-8661-0747FCC80427}"/>
              </a:ext>
            </a:extLst>
          </p:cNvPr>
          <p:cNvCxnSpPr>
            <a:cxnSpLocks/>
            <a:stCxn id="61" idx="5"/>
            <a:endCxn id="61" idx="2"/>
          </p:cNvCxnSpPr>
          <p:nvPr/>
        </p:nvCxnSpPr>
        <p:spPr bwMode="gray">
          <a:xfrm>
            <a:off x="7159095" y="4887519"/>
            <a:ext cx="3264448" cy="0"/>
          </a:xfrm>
          <a:prstGeom prst="line">
            <a:avLst/>
          </a:prstGeom>
          <a:noFill/>
          <a:ln w="28575" cap="flat" cmpd="sng" algn="ctr">
            <a:solidFill>
              <a:srgbClr val="56C4D2"/>
            </a:solidFill>
            <a:prstDash val="solid"/>
            <a:round/>
            <a:headEnd type="none" w="med" len="med"/>
            <a:tailEnd type="triangle" w="med" len="med"/>
          </a:ln>
          <a:effectLst/>
        </p:spPr>
      </p:cxnSp>
      <p:cxnSp>
        <p:nvCxnSpPr>
          <p:cNvPr id="87" name="直接连接符 739">
            <a:extLst>
              <a:ext uri="{FF2B5EF4-FFF2-40B4-BE49-F238E27FC236}">
                <a16:creationId xmlns="" xmlns:a16="http://schemas.microsoft.com/office/drawing/2014/main" id="{4D85C7DC-52F9-4510-BF1F-E0644ACB04CF}"/>
              </a:ext>
            </a:extLst>
          </p:cNvPr>
          <p:cNvCxnSpPr>
            <a:cxnSpLocks/>
            <a:stCxn id="63" idx="5"/>
            <a:endCxn id="63" idx="2"/>
          </p:cNvCxnSpPr>
          <p:nvPr/>
        </p:nvCxnSpPr>
        <p:spPr bwMode="gray">
          <a:xfrm>
            <a:off x="7159096" y="4496040"/>
            <a:ext cx="3264448" cy="0"/>
          </a:xfrm>
          <a:prstGeom prst="line">
            <a:avLst/>
          </a:prstGeom>
          <a:noFill/>
          <a:ln w="28575" cap="flat" cmpd="sng" algn="ctr">
            <a:solidFill>
              <a:srgbClr val="56C4D2"/>
            </a:solidFill>
            <a:prstDash val="solid"/>
            <a:round/>
            <a:headEnd type="none" w="med" len="med"/>
            <a:tailEnd type="triangle" w="med" len="med"/>
          </a:ln>
          <a:effectLst/>
        </p:spPr>
      </p:cxnSp>
      <p:sp>
        <p:nvSpPr>
          <p:cNvPr id="88" name="TextBox 270">
            <a:extLst>
              <a:ext uri="{FF2B5EF4-FFF2-40B4-BE49-F238E27FC236}">
                <a16:creationId xmlns="" xmlns:a16="http://schemas.microsoft.com/office/drawing/2014/main" id="{A1620258-81C2-4C73-83FF-0AB79E41D4C0}"/>
              </a:ext>
            </a:extLst>
          </p:cNvPr>
          <p:cNvSpPr txBox="1"/>
          <p:nvPr/>
        </p:nvSpPr>
        <p:spPr bwMode="gray">
          <a:xfrm>
            <a:off x="8777414" y="4185837"/>
            <a:ext cx="1669047"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High-bandwidth slice</a:t>
            </a:r>
          </a:p>
        </p:txBody>
      </p:sp>
      <p:sp>
        <p:nvSpPr>
          <p:cNvPr id="89" name="TextBox 271">
            <a:extLst>
              <a:ext uri="{FF2B5EF4-FFF2-40B4-BE49-F238E27FC236}">
                <a16:creationId xmlns="" xmlns:a16="http://schemas.microsoft.com/office/drawing/2014/main" id="{2A8F5488-6C5A-401C-A11F-8F2EE508D3F4}"/>
              </a:ext>
            </a:extLst>
          </p:cNvPr>
          <p:cNvSpPr txBox="1"/>
          <p:nvPr/>
        </p:nvSpPr>
        <p:spPr bwMode="gray">
          <a:xfrm>
            <a:off x="9025277" y="4596362"/>
            <a:ext cx="12506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Low-delay slice</a:t>
            </a:r>
          </a:p>
        </p:txBody>
      </p:sp>
      <p:sp>
        <p:nvSpPr>
          <p:cNvPr id="90" name="TextBox 272">
            <a:extLst>
              <a:ext uri="{FF2B5EF4-FFF2-40B4-BE49-F238E27FC236}">
                <a16:creationId xmlns="" xmlns:a16="http://schemas.microsoft.com/office/drawing/2014/main" id="{6DCC0842-B308-4F13-8664-78BE1E0E0B00}"/>
              </a:ext>
            </a:extLst>
          </p:cNvPr>
          <p:cNvSpPr txBox="1"/>
          <p:nvPr/>
        </p:nvSpPr>
        <p:spPr bwMode="gray">
          <a:xfrm>
            <a:off x="9037177" y="5047938"/>
            <a:ext cx="105189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Default slice</a:t>
            </a:r>
          </a:p>
        </p:txBody>
      </p:sp>
      <p:sp>
        <p:nvSpPr>
          <p:cNvPr id="103" name="Can 225">
            <a:extLst>
              <a:ext uri="{FF2B5EF4-FFF2-40B4-BE49-F238E27FC236}">
                <a16:creationId xmlns="" xmlns:a16="http://schemas.microsoft.com/office/drawing/2014/main" id="{12DC1266-7F45-475E-B92C-ACCE2868DADF}"/>
              </a:ext>
            </a:extLst>
          </p:cNvPr>
          <p:cNvSpPr/>
          <p:nvPr/>
        </p:nvSpPr>
        <p:spPr bwMode="gray">
          <a:xfrm rot="5400000" flipH="1">
            <a:off x="9901331" y="4741601"/>
            <a:ext cx="1138660" cy="311510"/>
          </a:xfrm>
          <a:prstGeom prst="can">
            <a:avLst>
              <a:gd name="adj" fmla="val 40000"/>
            </a:avLst>
          </a:prstGeom>
          <a:solidFill>
            <a:srgbClr val="E28189">
              <a:alpha val="7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4" name="图片 48">
            <a:extLst>
              <a:ext uri="{FF2B5EF4-FFF2-40B4-BE49-F238E27FC236}">
                <a16:creationId xmlns="" xmlns:a16="http://schemas.microsoft.com/office/drawing/2014/main" id="{10529347-91EC-4F26-9952-5006D9A1899D}"/>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191925" y="4718027"/>
            <a:ext cx="378863" cy="310667"/>
          </a:xfrm>
          <a:prstGeom prst="rect">
            <a:avLst/>
          </a:prstGeom>
        </p:spPr>
      </p:pic>
      <p:pic>
        <p:nvPicPr>
          <p:cNvPr id="105" name="图片 48">
            <a:extLst>
              <a:ext uri="{FF2B5EF4-FFF2-40B4-BE49-F238E27FC236}">
                <a16:creationId xmlns="" xmlns:a16="http://schemas.microsoft.com/office/drawing/2014/main" id="{9A845E2B-07FF-47F3-8869-59A65A964C67}"/>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980609" y="4718027"/>
            <a:ext cx="378863" cy="310667"/>
          </a:xfrm>
          <a:prstGeom prst="rect">
            <a:avLst/>
          </a:prstGeom>
        </p:spPr>
      </p:pic>
      <p:cxnSp>
        <p:nvCxnSpPr>
          <p:cNvPr id="107" name="Straight Connector 106">
            <a:extLst>
              <a:ext uri="{FF2B5EF4-FFF2-40B4-BE49-F238E27FC236}">
                <a16:creationId xmlns="" xmlns:a16="http://schemas.microsoft.com/office/drawing/2014/main" id="{793ACD0B-0898-4C45-8CFD-27C6615D13F6}"/>
              </a:ext>
            </a:extLst>
          </p:cNvPr>
          <p:cNvCxnSpPr>
            <a:cxnSpLocks/>
            <a:stCxn id="24" idx="2"/>
            <a:endCxn id="104" idx="0"/>
          </p:cNvCxnSpPr>
          <p:nvPr/>
        </p:nvCxnSpPr>
        <p:spPr bwMode="gray">
          <a:xfrm>
            <a:off x="6381357" y="2463487"/>
            <a:ext cx="0" cy="225454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383BF10B-29B3-4EA1-A087-9B45A198F5AA}"/>
              </a:ext>
            </a:extLst>
          </p:cNvPr>
          <p:cNvCxnSpPr>
            <a:cxnSpLocks/>
            <a:stCxn id="25" idx="2"/>
            <a:endCxn id="105" idx="0"/>
          </p:cNvCxnSpPr>
          <p:nvPr/>
        </p:nvCxnSpPr>
        <p:spPr bwMode="gray">
          <a:xfrm flipH="1">
            <a:off x="11170041" y="2467769"/>
            <a:ext cx="1" cy="225025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 xmlns:a16="http://schemas.microsoft.com/office/drawing/2014/main" id="{D0F1B422-A0A4-4EFC-81E7-12CC5D07DADE}"/>
              </a:ext>
            </a:extLst>
          </p:cNvPr>
          <p:cNvCxnSpPr>
            <a:cxnSpLocks/>
            <a:stCxn id="7" idx="2"/>
            <a:endCxn id="103" idx="4"/>
          </p:cNvCxnSpPr>
          <p:nvPr/>
        </p:nvCxnSpPr>
        <p:spPr bwMode="gray">
          <a:xfrm>
            <a:off x="10465159" y="3179296"/>
            <a:ext cx="5502" cy="114873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 xmlns:a16="http://schemas.microsoft.com/office/drawing/2014/main" id="{78D4AFAC-CA45-4B6B-ABAC-02FD73B88704}"/>
              </a:ext>
            </a:extLst>
          </p:cNvPr>
          <p:cNvCxnSpPr>
            <a:cxnSpLocks/>
            <a:stCxn id="4" idx="2"/>
            <a:endCxn id="102" idx="4"/>
          </p:cNvCxnSpPr>
          <p:nvPr/>
        </p:nvCxnSpPr>
        <p:spPr bwMode="gray">
          <a:xfrm flipH="1">
            <a:off x="7122351" y="3179296"/>
            <a:ext cx="5419" cy="114504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 xmlns:a16="http://schemas.microsoft.com/office/drawing/2014/main" id="{9E374ABE-50A0-4F21-8852-220F75F40342}"/>
              </a:ext>
            </a:extLst>
          </p:cNvPr>
          <p:cNvCxnSpPr>
            <a:cxnSpLocks/>
            <a:stCxn id="104" idx="3"/>
            <a:endCxn id="63" idx="5"/>
          </p:cNvCxnSpPr>
          <p:nvPr/>
        </p:nvCxnSpPr>
        <p:spPr bwMode="gray">
          <a:xfrm flipV="1">
            <a:off x="6570788" y="4496040"/>
            <a:ext cx="588308" cy="377321"/>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4" name="Straight Arrow Connector 123">
            <a:extLst>
              <a:ext uri="{FF2B5EF4-FFF2-40B4-BE49-F238E27FC236}">
                <a16:creationId xmlns="" xmlns:a16="http://schemas.microsoft.com/office/drawing/2014/main" id="{D3F377A9-F5CE-4D38-AFC4-C3E25A88513F}"/>
              </a:ext>
            </a:extLst>
          </p:cNvPr>
          <p:cNvCxnSpPr>
            <a:cxnSpLocks/>
            <a:stCxn id="104" idx="3"/>
            <a:endCxn id="61" idx="5"/>
          </p:cNvCxnSpPr>
          <p:nvPr/>
        </p:nvCxnSpPr>
        <p:spPr bwMode="gray">
          <a:xfrm>
            <a:off x="6570788" y="4873361"/>
            <a:ext cx="588307" cy="14158"/>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 xmlns:a16="http://schemas.microsoft.com/office/drawing/2014/main" id="{005C88D3-2F1C-4D2F-B560-B0A52D82E565}"/>
              </a:ext>
            </a:extLst>
          </p:cNvPr>
          <p:cNvCxnSpPr>
            <a:cxnSpLocks/>
            <a:stCxn id="104" idx="3"/>
            <a:endCxn id="62" idx="5"/>
          </p:cNvCxnSpPr>
          <p:nvPr/>
        </p:nvCxnSpPr>
        <p:spPr bwMode="gray">
          <a:xfrm>
            <a:off x="6570788" y="4873361"/>
            <a:ext cx="588307" cy="461505"/>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0" name="Straight Arrow Connector 129">
            <a:extLst>
              <a:ext uri="{FF2B5EF4-FFF2-40B4-BE49-F238E27FC236}">
                <a16:creationId xmlns="" xmlns:a16="http://schemas.microsoft.com/office/drawing/2014/main" id="{AEB0E5DA-E56A-47A5-83B2-F44E9AFB429C}"/>
              </a:ext>
            </a:extLst>
          </p:cNvPr>
          <p:cNvCxnSpPr>
            <a:cxnSpLocks/>
            <a:stCxn id="63" idx="2"/>
            <a:endCxn id="105" idx="1"/>
          </p:cNvCxnSpPr>
          <p:nvPr/>
        </p:nvCxnSpPr>
        <p:spPr bwMode="gray">
          <a:xfrm>
            <a:off x="10423544" y="4496040"/>
            <a:ext cx="557065" cy="377321"/>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6" name="Straight Arrow Connector 135">
            <a:extLst>
              <a:ext uri="{FF2B5EF4-FFF2-40B4-BE49-F238E27FC236}">
                <a16:creationId xmlns="" xmlns:a16="http://schemas.microsoft.com/office/drawing/2014/main" id="{BB2CBE67-E9F0-41CF-8C5B-F01BFB6F36FA}"/>
              </a:ext>
            </a:extLst>
          </p:cNvPr>
          <p:cNvCxnSpPr>
            <a:cxnSpLocks/>
            <a:stCxn id="61" idx="2"/>
            <a:endCxn id="105" idx="1"/>
          </p:cNvCxnSpPr>
          <p:nvPr/>
        </p:nvCxnSpPr>
        <p:spPr bwMode="gray">
          <a:xfrm flipV="1">
            <a:off x="10423543" y="4873361"/>
            <a:ext cx="557066" cy="14158"/>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 xmlns:a16="http://schemas.microsoft.com/office/drawing/2014/main" id="{4A8AE299-C9A1-472F-A132-8F870E8E6D49}"/>
              </a:ext>
            </a:extLst>
          </p:cNvPr>
          <p:cNvCxnSpPr>
            <a:cxnSpLocks/>
            <a:stCxn id="62" idx="2"/>
            <a:endCxn id="105" idx="1"/>
          </p:cNvCxnSpPr>
          <p:nvPr/>
        </p:nvCxnSpPr>
        <p:spPr bwMode="gray">
          <a:xfrm flipV="1">
            <a:off x="10423543" y="4873361"/>
            <a:ext cx="557066" cy="461505"/>
          </a:xfrm>
          <a:prstGeom prst="straightConnector1">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 xmlns:a16="http://schemas.microsoft.com/office/drawing/2014/main" id="{C20D7BFE-DE59-4727-B540-7FDD3F7A058C}"/>
              </a:ext>
            </a:extLst>
          </p:cNvPr>
          <p:cNvCxnSpPr>
            <a:cxnSpLocks/>
            <a:stCxn id="6" idx="2"/>
            <a:endCxn id="144" idx="4"/>
          </p:cNvCxnSpPr>
          <p:nvPr/>
        </p:nvCxnSpPr>
        <p:spPr bwMode="gray">
          <a:xfrm>
            <a:off x="8792887" y="3897652"/>
            <a:ext cx="659" cy="430374"/>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3" name="图片 24">
            <a:extLst>
              <a:ext uri="{FF2B5EF4-FFF2-40B4-BE49-F238E27FC236}">
                <a16:creationId xmlns="" xmlns:a16="http://schemas.microsoft.com/office/drawing/2014/main" id="{2600FE11-029B-4D2D-855F-545758A917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601218" y="1092879"/>
            <a:ext cx="2356087" cy="434525"/>
          </a:xfrm>
          <a:prstGeom prst="rect">
            <a:avLst/>
          </a:prstGeom>
        </p:spPr>
      </p:pic>
      <p:sp>
        <p:nvSpPr>
          <p:cNvPr id="155" name="Freeform: Shape 154">
            <a:extLst>
              <a:ext uri="{FF2B5EF4-FFF2-40B4-BE49-F238E27FC236}">
                <a16:creationId xmlns="" xmlns:a16="http://schemas.microsoft.com/office/drawing/2014/main" id="{5DEB63AD-5FA3-4B00-B9D2-CF1E5ED253DF}"/>
              </a:ext>
            </a:extLst>
          </p:cNvPr>
          <p:cNvSpPr/>
          <p:nvPr/>
        </p:nvSpPr>
        <p:spPr bwMode="gray">
          <a:xfrm>
            <a:off x="6422021" y="2447637"/>
            <a:ext cx="4698562" cy="1247111"/>
          </a:xfrm>
          <a:custGeom>
            <a:avLst/>
            <a:gdLst>
              <a:gd name="connsiteX0" fmla="*/ 0 w 4655127"/>
              <a:gd name="connsiteY0" fmla="*/ 0 h 1247111"/>
              <a:gd name="connsiteX1" fmla="*/ 646545 w 4655127"/>
              <a:gd name="connsiteY1" fmla="*/ 563418 h 1247111"/>
              <a:gd name="connsiteX2" fmla="*/ 2272145 w 4655127"/>
              <a:gd name="connsiteY2" fmla="*/ 1246909 h 1247111"/>
              <a:gd name="connsiteX3" fmla="*/ 3971636 w 4655127"/>
              <a:gd name="connsiteY3" fmla="*/ 628073 h 1247111"/>
              <a:gd name="connsiteX4" fmla="*/ 4655127 w 4655127"/>
              <a:gd name="connsiteY4" fmla="*/ 0 h 1247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5127" h="1247111">
                <a:moveTo>
                  <a:pt x="0" y="0"/>
                </a:moveTo>
                <a:cubicBezTo>
                  <a:pt x="133927" y="177800"/>
                  <a:pt x="267854" y="355600"/>
                  <a:pt x="646545" y="563418"/>
                </a:cubicBezTo>
                <a:cubicBezTo>
                  <a:pt x="1025236" y="771236"/>
                  <a:pt x="1717963" y="1236133"/>
                  <a:pt x="2272145" y="1246909"/>
                </a:cubicBezTo>
                <a:cubicBezTo>
                  <a:pt x="2826327" y="1257685"/>
                  <a:pt x="3574472" y="835891"/>
                  <a:pt x="3971636" y="628073"/>
                </a:cubicBezTo>
                <a:cubicBezTo>
                  <a:pt x="4368800" y="420255"/>
                  <a:pt x="4511963" y="210127"/>
                  <a:pt x="4655127" y="0"/>
                </a:cubicBezTo>
              </a:path>
            </a:pathLst>
          </a:custGeom>
          <a:noFill/>
          <a:ln w="28575" cap="flat" cmpd="sng">
            <a:solidFill>
              <a:srgbClr val="E28198"/>
            </a:solidFill>
            <a:headEnd type="triangle" w="med" len="med"/>
            <a:tailEnd type="triangle" w="med" len="med"/>
          </a:ln>
        </p:spPr>
        <p:txBody>
          <a:bodyPr wrap="square" rtlCol="0" anchor="ctr">
            <a:noAutofit/>
          </a:bodyPr>
          <a:lstStyle/>
          <a:p>
            <a:pPr algn="ctr" fontAlgn="ctr"/>
            <a:endParaRPr lang="en-US" dirty="0">
              <a:latin typeface="Huawei Sans" panose="020C0503030203020204" pitchFamily="34" charset="0"/>
            </a:endParaRPr>
          </a:p>
        </p:txBody>
      </p:sp>
      <p:sp>
        <p:nvSpPr>
          <p:cNvPr id="157" name="TextBox 156">
            <a:extLst>
              <a:ext uri="{FF2B5EF4-FFF2-40B4-BE49-F238E27FC236}">
                <a16:creationId xmlns="" xmlns:a16="http://schemas.microsoft.com/office/drawing/2014/main" id="{D0D91C24-852C-4AB3-A302-5666A36A4F91}"/>
              </a:ext>
            </a:extLst>
          </p:cNvPr>
          <p:cNvSpPr txBox="1"/>
          <p:nvPr/>
        </p:nvSpPr>
        <p:spPr bwMode="gray">
          <a:xfrm>
            <a:off x="7537346" y="2772680"/>
            <a:ext cx="1154381" cy="463854"/>
          </a:xfrm>
          <a:prstGeom prst="wedgeRectCallout">
            <a:avLst>
              <a:gd name="adj1" fmla="val -21581"/>
              <a:gd name="adj2" fmla="val 8742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SR-based path planning</a:t>
            </a:r>
          </a:p>
        </p:txBody>
      </p:sp>
      <p:sp>
        <p:nvSpPr>
          <p:cNvPr id="158" name="TextBox 157">
            <a:extLst>
              <a:ext uri="{FF2B5EF4-FFF2-40B4-BE49-F238E27FC236}">
                <a16:creationId xmlns="" xmlns:a16="http://schemas.microsoft.com/office/drawing/2014/main" id="{7B0450FC-A514-4B4B-941F-0074EFD906B3}"/>
              </a:ext>
            </a:extLst>
          </p:cNvPr>
          <p:cNvSpPr txBox="1"/>
          <p:nvPr/>
        </p:nvSpPr>
        <p:spPr bwMode="gray">
          <a:xfrm>
            <a:off x="7355400" y="5558282"/>
            <a:ext cx="1593901" cy="461518"/>
          </a:xfrm>
          <a:prstGeom prst="wedgeRectCallout">
            <a:avLst>
              <a:gd name="adj1" fmla="val -22046"/>
              <a:gd name="adj2" fmla="val -7472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Network slicing for service isolation</a:t>
            </a:r>
          </a:p>
        </p:txBody>
      </p:sp>
      <p:sp>
        <p:nvSpPr>
          <p:cNvPr id="159" name="TextBox 158">
            <a:extLst>
              <a:ext uri="{FF2B5EF4-FFF2-40B4-BE49-F238E27FC236}">
                <a16:creationId xmlns="" xmlns:a16="http://schemas.microsoft.com/office/drawing/2014/main" id="{D437B591-66E9-4317-959E-62DAAB3DD5C4}"/>
              </a:ext>
            </a:extLst>
          </p:cNvPr>
          <p:cNvSpPr txBox="1"/>
          <p:nvPr/>
        </p:nvSpPr>
        <p:spPr bwMode="gray">
          <a:xfrm>
            <a:off x="6758186" y="4662226"/>
            <a:ext cx="1080745" cy="276999"/>
          </a:xfrm>
          <a:prstGeom prst="rect">
            <a:avLst/>
          </a:prstGeom>
          <a:noFill/>
        </p:spPr>
        <p:txBody>
          <a:bodyPr wrap="square" rtlCol="0">
            <a:noAutofit/>
          </a:bodyPr>
          <a:lstStyle/>
          <a:p>
            <a:pPr fontAlgn="ctr"/>
            <a:r>
              <a:rPr lang="en-US" sz="1200" dirty="0">
                <a:latin typeface="Huawei Sans" panose="020C0503030203020204" pitchFamily="34" charset="0"/>
              </a:rPr>
              <a:t>Voice service</a:t>
            </a:r>
          </a:p>
        </p:txBody>
      </p:sp>
      <p:sp>
        <p:nvSpPr>
          <p:cNvPr id="160" name="TextBox 159">
            <a:extLst>
              <a:ext uri="{FF2B5EF4-FFF2-40B4-BE49-F238E27FC236}">
                <a16:creationId xmlns="" xmlns:a16="http://schemas.microsoft.com/office/drawing/2014/main" id="{AD9694ED-389A-4E4F-914C-27EA323C805B}"/>
              </a:ext>
            </a:extLst>
          </p:cNvPr>
          <p:cNvSpPr txBox="1"/>
          <p:nvPr/>
        </p:nvSpPr>
        <p:spPr bwMode="gray">
          <a:xfrm rot="19660928">
            <a:off x="6244092" y="4286478"/>
            <a:ext cx="958647" cy="276999"/>
          </a:xfrm>
          <a:prstGeom prst="rect">
            <a:avLst/>
          </a:prstGeom>
          <a:noFill/>
        </p:spPr>
        <p:txBody>
          <a:bodyPr wrap="square" rtlCol="0">
            <a:noAutofit/>
          </a:bodyPr>
          <a:lstStyle/>
          <a:p>
            <a:pPr algn="ctr" fontAlgn="ctr"/>
            <a:r>
              <a:rPr lang="en-US" sz="1200" dirty="0">
                <a:latin typeface="Huawei Sans" panose="020C0503030203020204" pitchFamily="34" charset="0"/>
              </a:rPr>
              <a:t>Cloud service</a:t>
            </a:r>
          </a:p>
        </p:txBody>
      </p:sp>
      <p:sp>
        <p:nvSpPr>
          <p:cNvPr id="161" name="TextBox 160">
            <a:extLst>
              <a:ext uri="{FF2B5EF4-FFF2-40B4-BE49-F238E27FC236}">
                <a16:creationId xmlns="" xmlns:a16="http://schemas.microsoft.com/office/drawing/2014/main" id="{AFDEB3CE-FC5C-4229-8D38-6A3678214F81}"/>
              </a:ext>
            </a:extLst>
          </p:cNvPr>
          <p:cNvSpPr txBox="1"/>
          <p:nvPr/>
        </p:nvSpPr>
        <p:spPr bwMode="gray">
          <a:xfrm rot="2139630">
            <a:off x="6173992" y="5060148"/>
            <a:ext cx="1204686" cy="276999"/>
          </a:xfrm>
          <a:prstGeom prst="rect">
            <a:avLst/>
          </a:prstGeom>
          <a:noFill/>
        </p:spPr>
        <p:txBody>
          <a:bodyPr wrap="square" rtlCol="0">
            <a:noAutofit/>
          </a:bodyPr>
          <a:lstStyle/>
          <a:p>
            <a:pPr algn="ctr" fontAlgn="ctr"/>
            <a:r>
              <a:rPr lang="en-US" sz="1200" dirty="0">
                <a:latin typeface="Huawei Sans" panose="020C0503030203020204" pitchFamily="34" charset="0"/>
              </a:rPr>
              <a:t>Internet access service</a:t>
            </a:r>
          </a:p>
        </p:txBody>
      </p:sp>
      <p:cxnSp>
        <p:nvCxnSpPr>
          <p:cNvPr id="164" name="Straight Connector 163">
            <a:extLst>
              <a:ext uri="{FF2B5EF4-FFF2-40B4-BE49-F238E27FC236}">
                <a16:creationId xmlns="" xmlns:a16="http://schemas.microsoft.com/office/drawing/2014/main" id="{8FEC9EEB-319D-4621-92CF-B0DC5BC11D3D}"/>
              </a:ext>
            </a:extLst>
          </p:cNvPr>
          <p:cNvCxnSpPr>
            <a:cxnSpLocks/>
            <a:stCxn id="6" idx="0"/>
            <a:endCxn id="5" idx="2"/>
          </p:cNvCxnSpPr>
          <p:nvPr/>
        </p:nvCxnSpPr>
        <p:spPr bwMode="gray">
          <a:xfrm flipV="1">
            <a:off x="8792887" y="2463487"/>
            <a:ext cx="3577" cy="11234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0" name="Freeform: Shape 169">
            <a:extLst>
              <a:ext uri="{FF2B5EF4-FFF2-40B4-BE49-F238E27FC236}">
                <a16:creationId xmlns="" xmlns:a16="http://schemas.microsoft.com/office/drawing/2014/main" id="{26EDAE36-6105-4754-88DE-3CF640CC99D7}"/>
              </a:ext>
            </a:extLst>
          </p:cNvPr>
          <p:cNvSpPr/>
          <p:nvPr/>
        </p:nvSpPr>
        <p:spPr bwMode="gray">
          <a:xfrm>
            <a:off x="8344310" y="2313644"/>
            <a:ext cx="2168064" cy="1345774"/>
          </a:xfrm>
          <a:custGeom>
            <a:avLst/>
            <a:gdLst>
              <a:gd name="connsiteX0" fmla="*/ 0 w 1900238"/>
              <a:gd name="connsiteY0" fmla="*/ 1250352 h 1279751"/>
              <a:gd name="connsiteX1" fmla="*/ 342900 w 1900238"/>
              <a:gd name="connsiteY1" fmla="*/ 1264640 h 1279751"/>
              <a:gd name="connsiteX2" fmla="*/ 490538 w 1900238"/>
              <a:gd name="connsiteY2" fmla="*/ 1064615 h 1279751"/>
              <a:gd name="connsiteX3" fmla="*/ 466725 w 1900238"/>
              <a:gd name="connsiteY3" fmla="*/ 21627 h 1279751"/>
              <a:gd name="connsiteX4" fmla="*/ 1900238 w 1900238"/>
              <a:gd name="connsiteY4" fmla="*/ 459777 h 1279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0238" h="1279751">
                <a:moveTo>
                  <a:pt x="0" y="1250352"/>
                </a:moveTo>
                <a:cubicBezTo>
                  <a:pt x="130572" y="1272974"/>
                  <a:pt x="261144" y="1295596"/>
                  <a:pt x="342900" y="1264640"/>
                </a:cubicBezTo>
                <a:cubicBezTo>
                  <a:pt x="424656" y="1233684"/>
                  <a:pt x="469901" y="1271784"/>
                  <a:pt x="490538" y="1064615"/>
                </a:cubicBezTo>
                <a:cubicBezTo>
                  <a:pt x="511175" y="857446"/>
                  <a:pt x="231775" y="122433"/>
                  <a:pt x="466725" y="21627"/>
                </a:cubicBezTo>
                <a:cubicBezTo>
                  <a:pt x="701675" y="-79179"/>
                  <a:pt x="1300956" y="190299"/>
                  <a:pt x="1900238" y="459777"/>
                </a:cubicBezTo>
              </a:path>
            </a:pathLst>
          </a:custGeom>
          <a:noFill/>
          <a:ln w="19050" cap="flat" cmpd="sng">
            <a:solidFill>
              <a:srgbClr val="E28198"/>
            </a:solidFill>
            <a:prstDash val="dash"/>
            <a:headEnd type="none" w="med" len="med"/>
            <a:tailEnd type="triangle" w="med" len="med"/>
          </a:ln>
        </p:spPr>
        <p:txBody>
          <a:bodyPr wrap="square" rtlCol="0" anchor="ctr">
            <a:noAutofit/>
          </a:bodyPr>
          <a:lstStyle/>
          <a:p>
            <a:pPr algn="ctr" fontAlgn="ctr"/>
            <a:endParaRPr lang="en-US" dirty="0">
              <a:latin typeface="Huawei Sans" panose="020C0503030203020204" pitchFamily="34" charset="0"/>
            </a:endParaRPr>
          </a:p>
        </p:txBody>
      </p:sp>
      <p:sp>
        <p:nvSpPr>
          <p:cNvPr id="171" name="TextBox 170">
            <a:extLst>
              <a:ext uri="{FF2B5EF4-FFF2-40B4-BE49-F238E27FC236}">
                <a16:creationId xmlns="" xmlns:a16="http://schemas.microsoft.com/office/drawing/2014/main" id="{0264122D-7B6B-4D32-A332-B38BDEB3064C}"/>
              </a:ext>
            </a:extLst>
          </p:cNvPr>
          <p:cNvSpPr txBox="1"/>
          <p:nvPr/>
        </p:nvSpPr>
        <p:spPr bwMode="gray">
          <a:xfrm>
            <a:off x="8976992" y="2619375"/>
            <a:ext cx="1105726" cy="624981"/>
          </a:xfrm>
          <a:prstGeom prst="wedgeRectCallout">
            <a:avLst>
              <a:gd name="adj1" fmla="val -61742"/>
              <a:gd name="adj2" fmla="val -2269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TI-LFA-based backup path computation</a:t>
            </a:r>
          </a:p>
        </p:txBody>
      </p:sp>
      <p:cxnSp>
        <p:nvCxnSpPr>
          <p:cNvPr id="173" name="Straight Arrow Connector 172">
            <a:extLst>
              <a:ext uri="{FF2B5EF4-FFF2-40B4-BE49-F238E27FC236}">
                <a16:creationId xmlns="" xmlns:a16="http://schemas.microsoft.com/office/drawing/2014/main" id="{BED1D641-CC52-42AA-8369-31F2DBBCB288}"/>
              </a:ext>
            </a:extLst>
          </p:cNvPr>
          <p:cNvCxnSpPr/>
          <p:nvPr/>
        </p:nvCxnSpPr>
        <p:spPr bwMode="gray">
          <a:xfrm flipV="1">
            <a:off x="8637791" y="1527404"/>
            <a:ext cx="0" cy="362139"/>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74" name="TextBox 173">
            <a:extLst>
              <a:ext uri="{FF2B5EF4-FFF2-40B4-BE49-F238E27FC236}">
                <a16:creationId xmlns="" xmlns:a16="http://schemas.microsoft.com/office/drawing/2014/main" id="{D2E5D4C7-87FA-4B03-BD03-73AB157DB4EA}"/>
              </a:ext>
            </a:extLst>
          </p:cNvPr>
          <p:cNvSpPr txBox="1"/>
          <p:nvPr/>
        </p:nvSpPr>
        <p:spPr bwMode="gray">
          <a:xfrm>
            <a:off x="7584907" y="1605997"/>
            <a:ext cx="1066318" cy="276999"/>
          </a:xfrm>
          <a:prstGeom prst="rect">
            <a:avLst/>
          </a:prstGeom>
          <a:noFill/>
        </p:spPr>
        <p:txBody>
          <a:bodyPr wrap="square" rtlCol="0">
            <a:noAutofit/>
          </a:bodyPr>
          <a:lstStyle/>
          <a:p>
            <a:pPr fontAlgn="ctr"/>
            <a:r>
              <a:rPr lang="en-US" sz="1200" dirty="0">
                <a:latin typeface="Huawei Sans" panose="020C0503030203020204" pitchFamily="34" charset="0"/>
              </a:rPr>
              <a:t>TWAMP/</a:t>
            </a:r>
            <a:r>
              <a:rPr lang="en-US" sz="1200" dirty="0" err="1">
                <a:latin typeface="Huawei Sans" panose="020C0503030203020204" pitchFamily="34" charset="0"/>
              </a:rPr>
              <a:t>iFIT</a:t>
            </a:r>
            <a:endParaRPr lang="en-US" sz="1200" dirty="0">
              <a:latin typeface="Huawei Sans" panose="020C0503030203020204" pitchFamily="34" charset="0"/>
            </a:endParaRPr>
          </a:p>
        </p:txBody>
      </p:sp>
      <p:sp>
        <p:nvSpPr>
          <p:cNvPr id="175" name="TextBox 174">
            <a:extLst>
              <a:ext uri="{FF2B5EF4-FFF2-40B4-BE49-F238E27FC236}">
                <a16:creationId xmlns="" xmlns:a16="http://schemas.microsoft.com/office/drawing/2014/main" id="{2EF85B98-CEC5-439F-8A49-DF8AC1B73560}"/>
              </a:ext>
            </a:extLst>
          </p:cNvPr>
          <p:cNvSpPr txBox="1"/>
          <p:nvPr/>
        </p:nvSpPr>
        <p:spPr bwMode="gray">
          <a:xfrm>
            <a:off x="5819780" y="1235405"/>
            <a:ext cx="1694394" cy="648246"/>
          </a:xfrm>
          <a:prstGeom prst="wedgeRectCallout">
            <a:avLst>
              <a:gd name="adj1" fmla="val 57302"/>
              <a:gd name="adj2" fmla="val 2639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TWAMP or </a:t>
            </a:r>
            <a:r>
              <a:rPr lang="en-US" dirty="0" err="1">
                <a:latin typeface="Huawei Sans" panose="020C0503030203020204" pitchFamily="34" charset="0"/>
                <a:ea typeface="方正兰亭黑简体" panose="02000000000000000000" pitchFamily="2" charset="-122"/>
              </a:rPr>
              <a:t>iFIT</a:t>
            </a:r>
            <a:r>
              <a:rPr lang="en-US" dirty="0">
                <a:latin typeface="Huawei Sans" panose="020C0503030203020204" pitchFamily="34" charset="0"/>
                <a:ea typeface="方正兰亭黑简体" panose="02000000000000000000" pitchFamily="2" charset="-122"/>
              </a:rPr>
              <a:t> for network performance detection</a:t>
            </a:r>
          </a:p>
        </p:txBody>
      </p:sp>
    </p:spTree>
    <p:extLst>
      <p:ext uri="{BB962C8B-B14F-4D97-AF65-F5344CB8AC3E}">
        <p14:creationId xmlns:p14="http://schemas.microsoft.com/office/powerpoint/2010/main" val="67141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Current Situation and Challenges of the Enterprise Bearer WAN</a:t>
            </a:r>
          </a:p>
          <a:p>
            <a:r>
              <a:rPr lang="en-US" b="1" dirty="0">
                <a:latin typeface="Huawei Sans" panose="020C0503030203020204" pitchFamily="34" charset="0"/>
              </a:rPr>
              <a:t>Huawei </a:t>
            </a:r>
            <a:r>
              <a:rPr lang="en-US" b="1" dirty="0" err="1">
                <a:latin typeface="Huawei Sans" panose="020C0503030203020204" pitchFamily="34" charset="0"/>
              </a:rPr>
              <a:t>CloudWAN</a:t>
            </a:r>
            <a:r>
              <a:rPr lang="en-US" b="1" dirty="0">
                <a:latin typeface="Huawei Sans" panose="020C0503030203020204" pitchFamily="34" charset="0"/>
              </a:rPr>
              <a:t> Solution Overview</a:t>
            </a:r>
          </a:p>
          <a:p>
            <a:r>
              <a:rPr lang="en-US" dirty="0">
                <a:solidFill>
                  <a:schemeClr val="bg1">
                    <a:lumMod val="50000"/>
                  </a:schemeClr>
                </a:solidFill>
                <a:latin typeface="Huawei Sans" panose="020C0503030203020204" pitchFamily="34" charset="0"/>
              </a:rPr>
              <a:t>Basic Design for the Enterprise Bearer WAN</a:t>
            </a:r>
          </a:p>
          <a:p>
            <a:r>
              <a:rPr lang="en-US" dirty="0">
                <a:solidFill>
                  <a:schemeClr val="bg1">
                    <a:lumMod val="50000"/>
                  </a:schemeClr>
                </a:solidFill>
                <a:latin typeface="Huawei Sans" panose="020C0503030203020204" pitchFamily="34" charset="0"/>
              </a:rPr>
              <a:t>Tunnel and VPN Design for the Enterprise Bearer WAN</a:t>
            </a:r>
          </a:p>
          <a:p>
            <a:r>
              <a:rPr lang="en-US" dirty="0">
                <a:solidFill>
                  <a:schemeClr val="bg1">
                    <a:lumMod val="50000"/>
                  </a:schemeClr>
                </a:solidFill>
                <a:latin typeface="Huawei Sans" panose="020C0503030203020204" pitchFamily="34" charset="0"/>
              </a:rPr>
              <a:t>SLA and Reliability Design for the Enterprise Bearer WAN</a:t>
            </a:r>
          </a:p>
          <a:p>
            <a:r>
              <a:rPr lang="en-US" dirty="0">
                <a:solidFill>
                  <a:schemeClr val="bg1">
                    <a:lumMod val="50000"/>
                  </a:schemeClr>
                </a:solidFill>
                <a:latin typeface="Huawei Sans" panose="020C0503030203020204" pitchFamily="34" charset="0"/>
              </a:rPr>
              <a:t>Optimization and O&amp;M Design for the Enterprise Bearer WAN</a:t>
            </a:r>
          </a:p>
        </p:txBody>
      </p:sp>
    </p:spTree>
    <p:extLst>
      <p:ext uri="{BB962C8B-B14F-4D97-AF65-F5344CB8AC3E}">
        <p14:creationId xmlns:p14="http://schemas.microsoft.com/office/powerpoint/2010/main" val="944071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圆角矩形 361">
            <a:extLst>
              <a:ext uri="{FF2B5EF4-FFF2-40B4-BE49-F238E27FC236}">
                <a16:creationId xmlns="" xmlns:a16="http://schemas.microsoft.com/office/drawing/2014/main" id="{8266BFB8-96CE-4287-868B-F0428D9EA398}"/>
              </a:ext>
            </a:extLst>
          </p:cNvPr>
          <p:cNvSpPr/>
          <p:nvPr/>
        </p:nvSpPr>
        <p:spPr bwMode="gray">
          <a:xfrm>
            <a:off x="6146482" y="5368831"/>
            <a:ext cx="5281981" cy="730457"/>
          </a:xfrm>
          <a:prstGeom prst="roundRect">
            <a:avLst>
              <a:gd name="adj" fmla="val 10601"/>
            </a:avLst>
          </a:prstGeom>
          <a:solidFill>
            <a:srgbClr val="666666">
              <a:lumMod val="20000"/>
              <a:lumOff val="80000"/>
              <a:alpha val="21000"/>
            </a:srgbClr>
          </a:solidFill>
          <a:ln w="25400" cap="flat" cmpd="sng" algn="ctr">
            <a:noFill/>
            <a:prstDash val="solid"/>
          </a:ln>
          <a:effectLst/>
        </p:spPr>
        <p:txBody>
          <a:bodyPr wrap="square" lIns="91407" tIns="45703" rIns="91407" bIns="45703" rtlCol="0" anchor="ctr">
            <a:noAutofit/>
          </a:bodyPr>
          <a:lstStyle/>
          <a:p>
            <a:pPr marL="0" marR="0" lvl="0" indent="0" algn="ctr" defTabSz="685342"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2" name="标题 1">
            <a:extLst>
              <a:ext uri="{FF2B5EF4-FFF2-40B4-BE49-F238E27FC236}">
                <a16:creationId xmlns="" xmlns:a16="http://schemas.microsoft.com/office/drawing/2014/main" id="{F4A87B3B-2340-4863-9DAF-435042352A7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Huawei </a:t>
            </a:r>
            <a:r>
              <a:rPr lang="en-US" dirty="0" err="1">
                <a:latin typeface="Huawei Sans" panose="020C0503030203020204" pitchFamily="34" charset="0"/>
              </a:rPr>
              <a:t>CloudWAN</a:t>
            </a:r>
            <a:r>
              <a:rPr lang="en-US" dirty="0">
                <a:latin typeface="Huawei Sans" panose="020C0503030203020204" pitchFamily="34" charset="0"/>
              </a:rPr>
              <a:t> Solution Overview</a:t>
            </a:r>
          </a:p>
        </p:txBody>
      </p:sp>
      <p:grpSp>
        <p:nvGrpSpPr>
          <p:cNvPr id="33" name="组合 32">
            <a:extLst>
              <a:ext uri="{FF2B5EF4-FFF2-40B4-BE49-F238E27FC236}">
                <a16:creationId xmlns="" xmlns:a16="http://schemas.microsoft.com/office/drawing/2014/main" id="{44CD68F1-DE6B-4338-A500-D07D5F71740E}"/>
              </a:ext>
            </a:extLst>
          </p:cNvPr>
          <p:cNvGrpSpPr/>
          <p:nvPr/>
        </p:nvGrpSpPr>
        <p:grpSpPr bwMode="gray">
          <a:xfrm>
            <a:off x="699514" y="4357059"/>
            <a:ext cx="4847173" cy="307777"/>
            <a:chOff x="2350925" y="4342080"/>
            <a:chExt cx="8769471" cy="264273"/>
          </a:xfrm>
        </p:grpSpPr>
        <p:sp>
          <p:nvSpPr>
            <p:cNvPr id="149" name="AutoShape 30">
              <a:extLst>
                <a:ext uri="{FF2B5EF4-FFF2-40B4-BE49-F238E27FC236}">
                  <a16:creationId xmlns="" xmlns:a16="http://schemas.microsoft.com/office/drawing/2014/main" id="{FAEED97E-44AD-4A11-AC5B-4BCD66DF176E}"/>
                </a:ext>
              </a:extLst>
            </p:cNvPr>
            <p:cNvSpPr>
              <a:spLocks noChangeArrowheads="1"/>
            </p:cNvSpPr>
            <p:nvPr/>
          </p:nvSpPr>
          <p:spPr bwMode="gray">
            <a:xfrm rot="5400000">
              <a:off x="6647451" y="864271"/>
              <a:ext cx="230426" cy="7215246"/>
            </a:xfrm>
            <a:prstGeom prst="can">
              <a:avLst>
                <a:gd name="adj" fmla="val 35210"/>
              </a:avLst>
            </a:prstGeom>
            <a:solidFill>
              <a:srgbClr val="DDDDDD">
                <a:alpha val="27000"/>
              </a:srgbClr>
            </a:solidFill>
            <a:ln w="3175">
              <a:solidFill>
                <a:srgbClr val="4F81BD">
                  <a:shade val="50000"/>
                </a:srgbClr>
              </a:solidFill>
              <a:prstDash val="dash"/>
              <a:round/>
              <a:headEnd/>
              <a:tailEnd/>
            </a:ln>
          </p:spPr>
          <p:txBody>
            <a:bodyPr rot="10800000" vert="eaVert" wrap="square" lIns="91359" tIns="45681" rIns="91359" bIns="45681" anchor="ctr">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5638" algn="l" rtl="0" fontAlgn="base">
                <a:spcBef>
                  <a:spcPct val="0"/>
                </a:spcBef>
                <a:spcAft>
                  <a:spcPct val="0"/>
                </a:spcAft>
                <a:defRPr kern="1200">
                  <a:solidFill>
                    <a:schemeClr val="tx1"/>
                  </a:solidFill>
                  <a:latin typeface="Calibri" pitchFamily="34" charset="0"/>
                  <a:ea typeface="宋体" pitchFamily="2" charset="-122"/>
                  <a:cs typeface="+mn-cs"/>
                </a:defRPr>
              </a:lvl2pPr>
              <a:lvl3pPr marL="911273" algn="l" rtl="0" fontAlgn="base">
                <a:spcBef>
                  <a:spcPct val="0"/>
                </a:spcBef>
                <a:spcAft>
                  <a:spcPct val="0"/>
                </a:spcAft>
                <a:defRPr kern="1200">
                  <a:solidFill>
                    <a:schemeClr val="tx1"/>
                  </a:solidFill>
                  <a:latin typeface="Calibri" pitchFamily="34" charset="0"/>
                  <a:ea typeface="宋体" pitchFamily="2" charset="-122"/>
                  <a:cs typeface="+mn-cs"/>
                </a:defRPr>
              </a:lvl3pPr>
              <a:lvl4pPr marL="1366904" algn="l" rtl="0" fontAlgn="base">
                <a:spcBef>
                  <a:spcPct val="0"/>
                </a:spcBef>
                <a:spcAft>
                  <a:spcPct val="0"/>
                </a:spcAft>
                <a:defRPr kern="1200">
                  <a:solidFill>
                    <a:schemeClr val="tx1"/>
                  </a:solidFill>
                  <a:latin typeface="Calibri" pitchFamily="34" charset="0"/>
                  <a:ea typeface="宋体" pitchFamily="2" charset="-122"/>
                  <a:cs typeface="+mn-cs"/>
                </a:defRPr>
              </a:lvl4pPr>
              <a:lvl5pPr marL="1822542" algn="l" rtl="0" fontAlgn="base">
                <a:spcBef>
                  <a:spcPct val="0"/>
                </a:spcBef>
                <a:spcAft>
                  <a:spcPct val="0"/>
                </a:spcAft>
                <a:defRPr kern="1200">
                  <a:solidFill>
                    <a:schemeClr val="tx1"/>
                  </a:solidFill>
                  <a:latin typeface="Calibri" pitchFamily="34" charset="0"/>
                  <a:ea typeface="宋体" pitchFamily="2" charset="-122"/>
                  <a:cs typeface="+mn-cs"/>
                </a:defRPr>
              </a:lvl5pPr>
              <a:lvl6pPr marL="2278172" algn="l" defTabSz="911273" rtl="0" eaLnBrk="1" latinLnBrk="0" hangingPunct="1">
                <a:defRPr kern="1200">
                  <a:solidFill>
                    <a:schemeClr val="tx1"/>
                  </a:solidFill>
                  <a:latin typeface="Calibri" pitchFamily="34" charset="0"/>
                  <a:ea typeface="宋体" pitchFamily="2" charset="-122"/>
                  <a:cs typeface="+mn-cs"/>
                </a:defRPr>
              </a:lvl6pPr>
              <a:lvl7pPr marL="2733809" algn="l" defTabSz="911273" rtl="0" eaLnBrk="1" latinLnBrk="0" hangingPunct="1">
                <a:defRPr kern="1200">
                  <a:solidFill>
                    <a:schemeClr val="tx1"/>
                  </a:solidFill>
                  <a:latin typeface="Calibri" pitchFamily="34" charset="0"/>
                  <a:ea typeface="宋体" pitchFamily="2" charset="-122"/>
                  <a:cs typeface="+mn-cs"/>
                </a:defRPr>
              </a:lvl7pPr>
              <a:lvl8pPr marL="3189445" algn="l" defTabSz="911273" rtl="0" eaLnBrk="1" latinLnBrk="0" hangingPunct="1">
                <a:defRPr kern="1200">
                  <a:solidFill>
                    <a:schemeClr val="tx1"/>
                  </a:solidFill>
                  <a:latin typeface="Calibri" pitchFamily="34" charset="0"/>
                  <a:ea typeface="宋体" pitchFamily="2" charset="-122"/>
                  <a:cs typeface="+mn-cs"/>
                </a:defRPr>
              </a:lvl8pPr>
              <a:lvl9pPr marL="3645085" algn="l" defTabSz="911273"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3938" rtl="0"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mn-ea"/>
                <a:cs typeface="+mn-ea"/>
                <a:sym typeface="+mn-lt"/>
              </a:endParaRPr>
            </a:p>
          </p:txBody>
        </p:sp>
        <p:sp>
          <p:nvSpPr>
            <p:cNvPr id="150" name="Freeform 12">
              <a:extLst>
                <a:ext uri="{FF2B5EF4-FFF2-40B4-BE49-F238E27FC236}">
                  <a16:creationId xmlns="" xmlns:a16="http://schemas.microsoft.com/office/drawing/2014/main" id="{0C2A3328-6369-4FEF-968F-4A2856DF29CA}"/>
                </a:ext>
              </a:extLst>
            </p:cNvPr>
            <p:cNvSpPr>
              <a:spLocks/>
            </p:cNvSpPr>
            <p:nvPr/>
          </p:nvSpPr>
          <p:spPr bwMode="gray">
            <a:xfrm>
              <a:off x="2350925" y="4352216"/>
              <a:ext cx="912005" cy="234518"/>
            </a:xfrm>
            <a:custGeom>
              <a:avLst/>
              <a:gdLst>
                <a:gd name="T0" fmla="*/ 2368 w 2488"/>
                <a:gd name="T1" fmla="*/ 0 h 1122"/>
                <a:gd name="T2" fmla="*/ 120 w 2488"/>
                <a:gd name="T3" fmla="*/ 0 h 1122"/>
                <a:gd name="T4" fmla="*/ 0 w 2488"/>
                <a:gd name="T5" fmla="*/ 561 h 1122"/>
                <a:gd name="T6" fmla="*/ 120 w 2488"/>
                <a:gd name="T7" fmla="*/ 1122 h 1122"/>
                <a:gd name="T8" fmla="*/ 2368 w 2488"/>
                <a:gd name="T9" fmla="*/ 1122 h 1122"/>
                <a:gd name="T10" fmla="*/ 2488 w 2488"/>
                <a:gd name="T11" fmla="*/ 561 h 1122"/>
                <a:gd name="T12" fmla="*/ 2368 w 2488"/>
                <a:gd name="T13" fmla="*/ 0 h 1122"/>
              </a:gdLst>
              <a:ahLst/>
              <a:cxnLst>
                <a:cxn ang="0">
                  <a:pos x="T0" y="T1"/>
                </a:cxn>
                <a:cxn ang="0">
                  <a:pos x="T2" y="T3"/>
                </a:cxn>
                <a:cxn ang="0">
                  <a:pos x="T4" y="T5"/>
                </a:cxn>
                <a:cxn ang="0">
                  <a:pos x="T6" y="T7"/>
                </a:cxn>
                <a:cxn ang="0">
                  <a:pos x="T8" y="T9"/>
                </a:cxn>
                <a:cxn ang="0">
                  <a:pos x="T10" y="T11"/>
                </a:cxn>
                <a:cxn ang="0">
                  <a:pos x="T12" y="T13"/>
                </a:cxn>
              </a:cxnLst>
              <a:rect l="0" t="0" r="r" b="b"/>
              <a:pathLst>
                <a:path w="2488" h="1122">
                  <a:moveTo>
                    <a:pt x="2368" y="0"/>
                  </a:moveTo>
                  <a:cubicBezTo>
                    <a:pt x="120" y="0"/>
                    <a:pt x="120" y="0"/>
                    <a:pt x="120" y="0"/>
                  </a:cubicBezTo>
                  <a:cubicBezTo>
                    <a:pt x="54" y="0"/>
                    <a:pt x="0" y="252"/>
                    <a:pt x="0" y="561"/>
                  </a:cubicBezTo>
                  <a:cubicBezTo>
                    <a:pt x="0" y="871"/>
                    <a:pt x="54" y="1122"/>
                    <a:pt x="120" y="1122"/>
                  </a:cubicBezTo>
                  <a:cubicBezTo>
                    <a:pt x="2368" y="1122"/>
                    <a:pt x="2368" y="1122"/>
                    <a:pt x="2368" y="1122"/>
                  </a:cubicBezTo>
                  <a:cubicBezTo>
                    <a:pt x="2434" y="1122"/>
                    <a:pt x="2488" y="871"/>
                    <a:pt x="2488" y="561"/>
                  </a:cubicBezTo>
                  <a:cubicBezTo>
                    <a:pt x="2488" y="252"/>
                    <a:pt x="2434" y="0"/>
                    <a:pt x="2368" y="0"/>
                  </a:cubicBezTo>
                  <a:close/>
                </a:path>
              </a:pathLst>
            </a:custGeom>
            <a:solidFill>
              <a:srgbClr val="0070C0">
                <a:alpha val="80000"/>
              </a:srgbClr>
            </a:solidFill>
            <a:ln w="12700">
              <a:noFill/>
              <a:miter lim="800000"/>
              <a:headEnd/>
              <a:tailEnd/>
            </a:ln>
          </p:spPr>
          <p:txBody>
            <a:bodyPr wrap="square">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grpSp>
          <p:nvGrpSpPr>
            <p:cNvPr id="151" name="组合 258">
              <a:extLst>
                <a:ext uri="{FF2B5EF4-FFF2-40B4-BE49-F238E27FC236}">
                  <a16:creationId xmlns="" xmlns:a16="http://schemas.microsoft.com/office/drawing/2014/main" id="{2EB90C68-45AA-4FF1-8CA0-241BC84975E4}"/>
                </a:ext>
              </a:extLst>
            </p:cNvPr>
            <p:cNvGrpSpPr/>
            <p:nvPr/>
          </p:nvGrpSpPr>
          <p:grpSpPr bwMode="gray">
            <a:xfrm>
              <a:off x="10492350" y="4383601"/>
              <a:ext cx="411247" cy="185616"/>
              <a:chOff x="14673263" y="8921751"/>
              <a:chExt cx="2636837" cy="1538288"/>
            </a:xfrm>
          </p:grpSpPr>
          <p:sp>
            <p:nvSpPr>
              <p:cNvPr id="154" name="Rectangle 6">
                <a:extLst>
                  <a:ext uri="{FF2B5EF4-FFF2-40B4-BE49-F238E27FC236}">
                    <a16:creationId xmlns="" xmlns:a16="http://schemas.microsoft.com/office/drawing/2014/main" id="{91551C63-3EB5-47AB-B9A6-CD6C7AF26CCA}"/>
                  </a:ext>
                </a:extLst>
              </p:cNvPr>
              <p:cNvSpPr>
                <a:spLocks noChangeArrowheads="1"/>
              </p:cNvSpPr>
              <p:nvPr/>
            </p:nvSpPr>
            <p:spPr bwMode="gray">
              <a:xfrm>
                <a:off x="14673263" y="10242551"/>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55" name="Rectangle 7">
                <a:extLst>
                  <a:ext uri="{FF2B5EF4-FFF2-40B4-BE49-F238E27FC236}">
                    <a16:creationId xmlns="" xmlns:a16="http://schemas.microsoft.com/office/drawing/2014/main" id="{2B166809-FB16-46D2-9CF0-A362CCFD732C}"/>
                  </a:ext>
                </a:extLst>
              </p:cNvPr>
              <p:cNvSpPr>
                <a:spLocks noChangeArrowheads="1"/>
              </p:cNvSpPr>
              <p:nvPr/>
            </p:nvSpPr>
            <p:spPr bwMode="gray">
              <a:xfrm>
                <a:off x="14673263" y="10055226"/>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56" name="Freeform 8">
                <a:extLst>
                  <a:ext uri="{FF2B5EF4-FFF2-40B4-BE49-F238E27FC236}">
                    <a16:creationId xmlns="" xmlns:a16="http://schemas.microsoft.com/office/drawing/2014/main" id="{84E1D5A0-3891-4DA1-8C22-297FB37AE547}"/>
                  </a:ext>
                </a:extLst>
              </p:cNvPr>
              <p:cNvSpPr>
                <a:spLocks/>
              </p:cNvSpPr>
              <p:nvPr/>
            </p:nvSpPr>
            <p:spPr bwMode="gray">
              <a:xfrm>
                <a:off x="14871700" y="9994901"/>
                <a:ext cx="511175" cy="465138"/>
              </a:xfrm>
              <a:custGeom>
                <a:avLst/>
                <a:gdLst>
                  <a:gd name="T0" fmla="*/ 114 w 136"/>
                  <a:gd name="T1" fmla="*/ 0 h 124"/>
                  <a:gd name="T2" fmla="*/ 0 w 136"/>
                  <a:gd name="T3" fmla="*/ 0 h 124"/>
                  <a:gd name="T4" fmla="*/ 0 w 136"/>
                  <a:gd name="T5" fmla="*/ 124 h 124"/>
                  <a:gd name="T6" fmla="*/ 114 w 136"/>
                  <a:gd name="T7" fmla="*/ 124 h 124"/>
                  <a:gd name="T8" fmla="*/ 136 w 136"/>
                  <a:gd name="T9" fmla="*/ 102 h 124"/>
                  <a:gd name="T10" fmla="*/ 136 w 136"/>
                  <a:gd name="T11" fmla="*/ 22 h 124"/>
                  <a:gd name="T12" fmla="*/ 114 w 136"/>
                  <a:gd name="T13" fmla="*/ 0 h 124"/>
                </a:gdLst>
                <a:ahLst/>
                <a:cxnLst>
                  <a:cxn ang="0">
                    <a:pos x="T0" y="T1"/>
                  </a:cxn>
                  <a:cxn ang="0">
                    <a:pos x="T2" y="T3"/>
                  </a:cxn>
                  <a:cxn ang="0">
                    <a:pos x="T4" y="T5"/>
                  </a:cxn>
                  <a:cxn ang="0">
                    <a:pos x="T6" y="T7"/>
                  </a:cxn>
                  <a:cxn ang="0">
                    <a:pos x="T8" y="T9"/>
                  </a:cxn>
                  <a:cxn ang="0">
                    <a:pos x="T10" y="T11"/>
                  </a:cxn>
                  <a:cxn ang="0">
                    <a:pos x="T12" y="T13"/>
                  </a:cxn>
                </a:cxnLst>
                <a:rect l="0" t="0" r="r" b="b"/>
                <a:pathLst>
                  <a:path w="136" h="124">
                    <a:moveTo>
                      <a:pt x="114" y="0"/>
                    </a:moveTo>
                    <a:cubicBezTo>
                      <a:pt x="0" y="0"/>
                      <a:pt x="0" y="0"/>
                      <a:pt x="0" y="0"/>
                    </a:cubicBezTo>
                    <a:cubicBezTo>
                      <a:pt x="0" y="124"/>
                      <a:pt x="0" y="124"/>
                      <a:pt x="0" y="124"/>
                    </a:cubicBezTo>
                    <a:cubicBezTo>
                      <a:pt x="114" y="124"/>
                      <a:pt x="114" y="124"/>
                      <a:pt x="114" y="124"/>
                    </a:cubicBezTo>
                    <a:cubicBezTo>
                      <a:pt x="126" y="124"/>
                      <a:pt x="136" y="114"/>
                      <a:pt x="136" y="102"/>
                    </a:cubicBezTo>
                    <a:cubicBezTo>
                      <a:pt x="136" y="22"/>
                      <a:pt x="136" y="22"/>
                      <a:pt x="136" y="22"/>
                    </a:cubicBezTo>
                    <a:cubicBezTo>
                      <a:pt x="136" y="10"/>
                      <a:pt x="126" y="0"/>
                      <a:pt x="114" y="0"/>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57" name="Freeform 9">
                <a:extLst>
                  <a:ext uri="{FF2B5EF4-FFF2-40B4-BE49-F238E27FC236}">
                    <a16:creationId xmlns="" xmlns:a16="http://schemas.microsoft.com/office/drawing/2014/main" id="{E5DFED74-EA39-475B-A685-4C1608916603}"/>
                  </a:ext>
                </a:extLst>
              </p:cNvPr>
              <p:cNvSpPr>
                <a:spLocks/>
              </p:cNvSpPr>
              <p:nvPr/>
            </p:nvSpPr>
            <p:spPr bwMode="gray">
              <a:xfrm>
                <a:off x="15382875" y="10136188"/>
                <a:ext cx="138112" cy="180975"/>
              </a:xfrm>
              <a:custGeom>
                <a:avLst/>
                <a:gdLst>
                  <a:gd name="T0" fmla="*/ 28 w 37"/>
                  <a:gd name="T1" fmla="*/ 0 h 48"/>
                  <a:gd name="T2" fmla="*/ 0 w 37"/>
                  <a:gd name="T3" fmla="*/ 0 h 48"/>
                  <a:gd name="T4" fmla="*/ 0 w 37"/>
                  <a:gd name="T5" fmla="*/ 48 h 48"/>
                  <a:gd name="T6" fmla="*/ 28 w 37"/>
                  <a:gd name="T7" fmla="*/ 48 h 48"/>
                  <a:gd name="T8" fmla="*/ 37 w 37"/>
                  <a:gd name="T9" fmla="*/ 40 h 48"/>
                  <a:gd name="T10" fmla="*/ 37 w 37"/>
                  <a:gd name="T11" fmla="*/ 8 h 48"/>
                  <a:gd name="T12" fmla="*/ 28 w 3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7" h="48">
                    <a:moveTo>
                      <a:pt x="28" y="0"/>
                    </a:moveTo>
                    <a:cubicBezTo>
                      <a:pt x="0" y="0"/>
                      <a:pt x="0" y="0"/>
                      <a:pt x="0" y="0"/>
                    </a:cubicBezTo>
                    <a:cubicBezTo>
                      <a:pt x="0" y="48"/>
                      <a:pt x="0" y="48"/>
                      <a:pt x="0" y="48"/>
                    </a:cubicBezTo>
                    <a:cubicBezTo>
                      <a:pt x="28" y="48"/>
                      <a:pt x="28" y="48"/>
                      <a:pt x="28" y="48"/>
                    </a:cubicBezTo>
                    <a:cubicBezTo>
                      <a:pt x="33" y="48"/>
                      <a:pt x="37" y="44"/>
                      <a:pt x="37" y="40"/>
                    </a:cubicBezTo>
                    <a:cubicBezTo>
                      <a:pt x="37" y="8"/>
                      <a:pt x="37" y="8"/>
                      <a:pt x="37" y="8"/>
                    </a:cubicBezTo>
                    <a:cubicBezTo>
                      <a:pt x="37" y="4"/>
                      <a:pt x="33" y="0"/>
                      <a:pt x="28" y="0"/>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58" name="Line 10">
                <a:extLst>
                  <a:ext uri="{FF2B5EF4-FFF2-40B4-BE49-F238E27FC236}">
                    <a16:creationId xmlns="" xmlns:a16="http://schemas.microsoft.com/office/drawing/2014/main" id="{09BBBA8A-8B7E-4228-A432-021E48B1E733}"/>
                  </a:ext>
                </a:extLst>
              </p:cNvPr>
              <p:cNvSpPr>
                <a:spLocks noChangeShapeType="1"/>
              </p:cNvSpPr>
              <p:nvPr/>
            </p:nvSpPr>
            <p:spPr bwMode="gray">
              <a:xfrm>
                <a:off x="15022513" y="10110788"/>
                <a:ext cx="0" cy="231775"/>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59" name="Line 11">
                <a:extLst>
                  <a:ext uri="{FF2B5EF4-FFF2-40B4-BE49-F238E27FC236}">
                    <a16:creationId xmlns="" xmlns:a16="http://schemas.microsoft.com/office/drawing/2014/main" id="{4F3B61F9-02F5-4AFC-927A-9D04377FA3BA}"/>
                  </a:ext>
                </a:extLst>
              </p:cNvPr>
              <p:cNvSpPr>
                <a:spLocks noChangeShapeType="1"/>
              </p:cNvSpPr>
              <p:nvPr/>
            </p:nvSpPr>
            <p:spPr bwMode="gray">
              <a:xfrm>
                <a:off x="15127288" y="10110788"/>
                <a:ext cx="0" cy="231775"/>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0" name="Rectangle 12">
                <a:extLst>
                  <a:ext uri="{FF2B5EF4-FFF2-40B4-BE49-F238E27FC236}">
                    <a16:creationId xmlns="" xmlns:a16="http://schemas.microsoft.com/office/drawing/2014/main" id="{6FB61CB0-8020-4BDA-A9C8-84BEE3D79BE2}"/>
                  </a:ext>
                </a:extLst>
              </p:cNvPr>
              <p:cNvSpPr>
                <a:spLocks noChangeArrowheads="1"/>
              </p:cNvSpPr>
              <p:nvPr/>
            </p:nvSpPr>
            <p:spPr bwMode="gray">
              <a:xfrm>
                <a:off x="17111663" y="8982076"/>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1" name="Rectangle 13">
                <a:extLst>
                  <a:ext uri="{FF2B5EF4-FFF2-40B4-BE49-F238E27FC236}">
                    <a16:creationId xmlns="" xmlns:a16="http://schemas.microsoft.com/office/drawing/2014/main" id="{57473769-717A-4FCB-A0DC-6D29DC9FAC7E}"/>
                  </a:ext>
                </a:extLst>
              </p:cNvPr>
              <p:cNvSpPr>
                <a:spLocks noChangeArrowheads="1"/>
              </p:cNvSpPr>
              <p:nvPr/>
            </p:nvSpPr>
            <p:spPr bwMode="gray">
              <a:xfrm>
                <a:off x="17111663" y="9169401"/>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2" name="Freeform 14">
                <a:extLst>
                  <a:ext uri="{FF2B5EF4-FFF2-40B4-BE49-F238E27FC236}">
                    <a16:creationId xmlns="" xmlns:a16="http://schemas.microsoft.com/office/drawing/2014/main" id="{669E55FC-6730-4F11-B4A7-48F998FCD301}"/>
                  </a:ext>
                </a:extLst>
              </p:cNvPr>
              <p:cNvSpPr>
                <a:spLocks/>
              </p:cNvSpPr>
              <p:nvPr/>
            </p:nvSpPr>
            <p:spPr bwMode="gray">
              <a:xfrm>
                <a:off x="16600488" y="8921751"/>
                <a:ext cx="511175" cy="465138"/>
              </a:xfrm>
              <a:custGeom>
                <a:avLst/>
                <a:gdLst>
                  <a:gd name="T0" fmla="*/ 22 w 136"/>
                  <a:gd name="T1" fmla="*/ 124 h 124"/>
                  <a:gd name="T2" fmla="*/ 136 w 136"/>
                  <a:gd name="T3" fmla="*/ 124 h 124"/>
                  <a:gd name="T4" fmla="*/ 136 w 136"/>
                  <a:gd name="T5" fmla="*/ 0 h 124"/>
                  <a:gd name="T6" fmla="*/ 22 w 136"/>
                  <a:gd name="T7" fmla="*/ 0 h 124"/>
                  <a:gd name="T8" fmla="*/ 0 w 136"/>
                  <a:gd name="T9" fmla="*/ 22 h 124"/>
                  <a:gd name="T10" fmla="*/ 0 w 136"/>
                  <a:gd name="T11" fmla="*/ 102 h 124"/>
                  <a:gd name="T12" fmla="*/ 22 w 136"/>
                  <a:gd name="T13" fmla="*/ 124 h 124"/>
                </a:gdLst>
                <a:ahLst/>
                <a:cxnLst>
                  <a:cxn ang="0">
                    <a:pos x="T0" y="T1"/>
                  </a:cxn>
                  <a:cxn ang="0">
                    <a:pos x="T2" y="T3"/>
                  </a:cxn>
                  <a:cxn ang="0">
                    <a:pos x="T4" y="T5"/>
                  </a:cxn>
                  <a:cxn ang="0">
                    <a:pos x="T6" y="T7"/>
                  </a:cxn>
                  <a:cxn ang="0">
                    <a:pos x="T8" y="T9"/>
                  </a:cxn>
                  <a:cxn ang="0">
                    <a:pos x="T10" y="T11"/>
                  </a:cxn>
                  <a:cxn ang="0">
                    <a:pos x="T12" y="T13"/>
                  </a:cxn>
                </a:cxnLst>
                <a:rect l="0" t="0" r="r" b="b"/>
                <a:pathLst>
                  <a:path w="136" h="124">
                    <a:moveTo>
                      <a:pt x="22" y="124"/>
                    </a:moveTo>
                    <a:cubicBezTo>
                      <a:pt x="136" y="124"/>
                      <a:pt x="136" y="124"/>
                      <a:pt x="136" y="124"/>
                    </a:cubicBezTo>
                    <a:cubicBezTo>
                      <a:pt x="136" y="0"/>
                      <a:pt x="136" y="0"/>
                      <a:pt x="136" y="0"/>
                    </a:cubicBezTo>
                    <a:cubicBezTo>
                      <a:pt x="22" y="0"/>
                      <a:pt x="22" y="0"/>
                      <a:pt x="22" y="0"/>
                    </a:cubicBezTo>
                    <a:cubicBezTo>
                      <a:pt x="10" y="0"/>
                      <a:pt x="0" y="10"/>
                      <a:pt x="0" y="22"/>
                    </a:cubicBezTo>
                    <a:cubicBezTo>
                      <a:pt x="0" y="102"/>
                      <a:pt x="0" y="102"/>
                      <a:pt x="0" y="102"/>
                    </a:cubicBezTo>
                    <a:cubicBezTo>
                      <a:pt x="0" y="114"/>
                      <a:pt x="10" y="124"/>
                      <a:pt x="22" y="124"/>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3" name="Freeform 15">
                <a:extLst>
                  <a:ext uri="{FF2B5EF4-FFF2-40B4-BE49-F238E27FC236}">
                    <a16:creationId xmlns="" xmlns:a16="http://schemas.microsoft.com/office/drawing/2014/main" id="{4F816E0B-3873-42DF-B1BD-B8965686AEA6}"/>
                  </a:ext>
                </a:extLst>
              </p:cNvPr>
              <p:cNvSpPr>
                <a:spLocks/>
              </p:cNvSpPr>
              <p:nvPr/>
            </p:nvSpPr>
            <p:spPr bwMode="gray">
              <a:xfrm>
                <a:off x="16465550" y="9064626"/>
                <a:ext cx="134937" cy="179388"/>
              </a:xfrm>
              <a:custGeom>
                <a:avLst/>
                <a:gdLst>
                  <a:gd name="T0" fmla="*/ 9 w 36"/>
                  <a:gd name="T1" fmla="*/ 48 h 48"/>
                  <a:gd name="T2" fmla="*/ 36 w 36"/>
                  <a:gd name="T3" fmla="*/ 48 h 48"/>
                  <a:gd name="T4" fmla="*/ 36 w 36"/>
                  <a:gd name="T5" fmla="*/ 0 h 48"/>
                  <a:gd name="T6" fmla="*/ 9 w 36"/>
                  <a:gd name="T7" fmla="*/ 0 h 48"/>
                  <a:gd name="T8" fmla="*/ 0 w 36"/>
                  <a:gd name="T9" fmla="*/ 8 h 48"/>
                  <a:gd name="T10" fmla="*/ 0 w 36"/>
                  <a:gd name="T11" fmla="*/ 40 h 48"/>
                  <a:gd name="T12" fmla="*/ 9 w 3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9" y="48"/>
                    </a:moveTo>
                    <a:cubicBezTo>
                      <a:pt x="36" y="48"/>
                      <a:pt x="36" y="48"/>
                      <a:pt x="36" y="48"/>
                    </a:cubicBezTo>
                    <a:cubicBezTo>
                      <a:pt x="36" y="0"/>
                      <a:pt x="36" y="0"/>
                      <a:pt x="36" y="0"/>
                    </a:cubicBezTo>
                    <a:cubicBezTo>
                      <a:pt x="9" y="0"/>
                      <a:pt x="9" y="0"/>
                      <a:pt x="9" y="0"/>
                    </a:cubicBezTo>
                    <a:cubicBezTo>
                      <a:pt x="4" y="0"/>
                      <a:pt x="0" y="4"/>
                      <a:pt x="0" y="8"/>
                    </a:cubicBezTo>
                    <a:cubicBezTo>
                      <a:pt x="0" y="40"/>
                      <a:pt x="0" y="40"/>
                      <a:pt x="0" y="40"/>
                    </a:cubicBezTo>
                    <a:cubicBezTo>
                      <a:pt x="0" y="44"/>
                      <a:pt x="4" y="48"/>
                      <a:pt x="9" y="48"/>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4" name="Line 16">
                <a:extLst>
                  <a:ext uri="{FF2B5EF4-FFF2-40B4-BE49-F238E27FC236}">
                    <a16:creationId xmlns="" xmlns:a16="http://schemas.microsoft.com/office/drawing/2014/main" id="{ECE20650-4FB7-46EC-9C29-75E081CB9FF5}"/>
                  </a:ext>
                </a:extLst>
              </p:cNvPr>
              <p:cNvSpPr>
                <a:spLocks noChangeShapeType="1"/>
              </p:cNvSpPr>
              <p:nvPr/>
            </p:nvSpPr>
            <p:spPr bwMode="gray">
              <a:xfrm flipV="1">
                <a:off x="16960850" y="9037638"/>
                <a:ext cx="0" cy="233363"/>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5" name="Line 17">
                <a:extLst>
                  <a:ext uri="{FF2B5EF4-FFF2-40B4-BE49-F238E27FC236}">
                    <a16:creationId xmlns="" xmlns:a16="http://schemas.microsoft.com/office/drawing/2014/main" id="{A22A0EFF-554A-45C1-AC11-0EE3C240BA4C}"/>
                  </a:ext>
                </a:extLst>
              </p:cNvPr>
              <p:cNvSpPr>
                <a:spLocks noChangeShapeType="1"/>
              </p:cNvSpPr>
              <p:nvPr/>
            </p:nvSpPr>
            <p:spPr bwMode="gray">
              <a:xfrm flipV="1">
                <a:off x="16856075" y="9037638"/>
                <a:ext cx="0" cy="233363"/>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6" name="Freeform 18">
                <a:extLst>
                  <a:ext uri="{FF2B5EF4-FFF2-40B4-BE49-F238E27FC236}">
                    <a16:creationId xmlns="" xmlns:a16="http://schemas.microsoft.com/office/drawing/2014/main" id="{4B3F9807-4463-4B24-8DE0-4C7AADEADA25}"/>
                  </a:ext>
                </a:extLst>
              </p:cNvPr>
              <p:cNvSpPr>
                <a:spLocks/>
              </p:cNvSpPr>
              <p:nvPr/>
            </p:nvSpPr>
            <p:spPr bwMode="gray">
              <a:xfrm>
                <a:off x="15251113" y="9153526"/>
                <a:ext cx="1495425" cy="536575"/>
              </a:xfrm>
              <a:custGeom>
                <a:avLst/>
                <a:gdLst>
                  <a:gd name="T0" fmla="*/ 399 w 399"/>
                  <a:gd name="T1" fmla="*/ 143 h 143"/>
                  <a:gd name="T2" fmla="*/ 72 w 399"/>
                  <a:gd name="T3" fmla="*/ 143 h 143"/>
                  <a:gd name="T4" fmla="*/ 0 w 399"/>
                  <a:gd name="T5" fmla="*/ 71 h 143"/>
                  <a:gd name="T6" fmla="*/ 0 w 399"/>
                  <a:gd name="T7" fmla="*/ 71 h 143"/>
                  <a:gd name="T8" fmla="*/ 72 w 399"/>
                  <a:gd name="T9" fmla="*/ 0 h 143"/>
                  <a:gd name="T10" fmla="*/ 324 w 399"/>
                  <a:gd name="T11" fmla="*/ 0 h 143"/>
                </a:gdLst>
                <a:ahLst/>
                <a:cxnLst>
                  <a:cxn ang="0">
                    <a:pos x="T0" y="T1"/>
                  </a:cxn>
                  <a:cxn ang="0">
                    <a:pos x="T2" y="T3"/>
                  </a:cxn>
                  <a:cxn ang="0">
                    <a:pos x="T4" y="T5"/>
                  </a:cxn>
                  <a:cxn ang="0">
                    <a:pos x="T6" y="T7"/>
                  </a:cxn>
                  <a:cxn ang="0">
                    <a:pos x="T8" y="T9"/>
                  </a:cxn>
                  <a:cxn ang="0">
                    <a:pos x="T10" y="T11"/>
                  </a:cxn>
                </a:cxnLst>
                <a:rect l="0" t="0" r="r" b="b"/>
                <a:pathLst>
                  <a:path w="399" h="143">
                    <a:moveTo>
                      <a:pt x="399" y="143"/>
                    </a:moveTo>
                    <a:cubicBezTo>
                      <a:pt x="72" y="143"/>
                      <a:pt x="72" y="143"/>
                      <a:pt x="72" y="143"/>
                    </a:cubicBezTo>
                    <a:cubicBezTo>
                      <a:pt x="32" y="143"/>
                      <a:pt x="0" y="111"/>
                      <a:pt x="0" y="71"/>
                    </a:cubicBezTo>
                    <a:cubicBezTo>
                      <a:pt x="0" y="71"/>
                      <a:pt x="0" y="71"/>
                      <a:pt x="0" y="71"/>
                    </a:cubicBezTo>
                    <a:cubicBezTo>
                      <a:pt x="0" y="32"/>
                      <a:pt x="32" y="0"/>
                      <a:pt x="72" y="0"/>
                    </a:cubicBezTo>
                    <a:cubicBezTo>
                      <a:pt x="324" y="0"/>
                      <a:pt x="324" y="0"/>
                      <a:pt x="324" y="0"/>
                    </a:cubicBezTo>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67" name="Freeform 19">
                <a:extLst>
                  <a:ext uri="{FF2B5EF4-FFF2-40B4-BE49-F238E27FC236}">
                    <a16:creationId xmlns="" xmlns:a16="http://schemas.microsoft.com/office/drawing/2014/main" id="{56FF33B7-39E3-4247-9C2F-106496DE2F27}"/>
                  </a:ext>
                </a:extLst>
              </p:cNvPr>
              <p:cNvSpPr>
                <a:spLocks/>
              </p:cNvSpPr>
              <p:nvPr/>
            </p:nvSpPr>
            <p:spPr bwMode="gray">
              <a:xfrm>
                <a:off x="15520988" y="9690101"/>
                <a:ext cx="1492250" cy="536575"/>
              </a:xfrm>
              <a:custGeom>
                <a:avLst/>
                <a:gdLst>
                  <a:gd name="T0" fmla="*/ 0 w 398"/>
                  <a:gd name="T1" fmla="*/ 0 h 143"/>
                  <a:gd name="T2" fmla="*/ 327 w 398"/>
                  <a:gd name="T3" fmla="*/ 0 h 143"/>
                  <a:gd name="T4" fmla="*/ 398 w 398"/>
                  <a:gd name="T5" fmla="*/ 72 h 143"/>
                  <a:gd name="T6" fmla="*/ 398 w 398"/>
                  <a:gd name="T7" fmla="*/ 72 h 143"/>
                  <a:gd name="T8" fmla="*/ 327 w 398"/>
                  <a:gd name="T9" fmla="*/ 143 h 143"/>
                  <a:gd name="T10" fmla="*/ 0 w 398"/>
                  <a:gd name="T11" fmla="*/ 143 h 143"/>
                </a:gdLst>
                <a:ahLst/>
                <a:cxnLst>
                  <a:cxn ang="0">
                    <a:pos x="T0" y="T1"/>
                  </a:cxn>
                  <a:cxn ang="0">
                    <a:pos x="T2" y="T3"/>
                  </a:cxn>
                  <a:cxn ang="0">
                    <a:pos x="T4" y="T5"/>
                  </a:cxn>
                  <a:cxn ang="0">
                    <a:pos x="T6" y="T7"/>
                  </a:cxn>
                  <a:cxn ang="0">
                    <a:pos x="T8" y="T9"/>
                  </a:cxn>
                  <a:cxn ang="0">
                    <a:pos x="T10" y="T11"/>
                  </a:cxn>
                </a:cxnLst>
                <a:rect l="0" t="0" r="r" b="b"/>
                <a:pathLst>
                  <a:path w="398" h="143">
                    <a:moveTo>
                      <a:pt x="0" y="0"/>
                    </a:moveTo>
                    <a:cubicBezTo>
                      <a:pt x="327" y="0"/>
                      <a:pt x="327" y="0"/>
                      <a:pt x="327" y="0"/>
                    </a:cubicBezTo>
                    <a:cubicBezTo>
                      <a:pt x="366" y="0"/>
                      <a:pt x="398" y="32"/>
                      <a:pt x="398" y="72"/>
                    </a:cubicBezTo>
                    <a:cubicBezTo>
                      <a:pt x="398" y="72"/>
                      <a:pt x="398" y="72"/>
                      <a:pt x="398" y="72"/>
                    </a:cubicBezTo>
                    <a:cubicBezTo>
                      <a:pt x="398" y="111"/>
                      <a:pt x="366" y="143"/>
                      <a:pt x="327" y="143"/>
                    </a:cubicBezTo>
                    <a:cubicBezTo>
                      <a:pt x="0" y="143"/>
                      <a:pt x="0" y="143"/>
                      <a:pt x="0" y="143"/>
                    </a:cubicBezTo>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52" tIns="56676" rIns="113352" bIns="56676" numCol="1"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grpSp>
        <p:sp>
          <p:nvSpPr>
            <p:cNvPr id="152" name="TextBox 428">
              <a:extLst>
                <a:ext uri="{FF2B5EF4-FFF2-40B4-BE49-F238E27FC236}">
                  <a16:creationId xmlns="" xmlns:a16="http://schemas.microsoft.com/office/drawing/2014/main" id="{3D414C12-E7A7-461F-AA22-C249475E5A7F}"/>
                </a:ext>
              </a:extLst>
            </p:cNvPr>
            <p:cNvSpPr txBox="1"/>
            <p:nvPr/>
          </p:nvSpPr>
          <p:spPr bwMode="gray">
            <a:xfrm>
              <a:off x="5827836" y="4342080"/>
              <a:ext cx="1743564" cy="264273"/>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1D1D1A">
                      <a:lumMod val="90000"/>
                      <a:lumOff val="10000"/>
                    </a:srgbClr>
                  </a:solidFill>
                  <a:uLnTx/>
                  <a:uFillTx/>
                  <a:latin typeface="Huawei Sans" panose="020C0503030203020204" pitchFamily="34" charset="0"/>
                  <a:cs typeface="+mn-ea"/>
                  <a:sym typeface="+mn-lt"/>
                </a:rPr>
                <a:t>E2E SRv6</a:t>
              </a:r>
            </a:p>
          </p:txBody>
        </p:sp>
        <p:sp>
          <p:nvSpPr>
            <p:cNvPr id="153" name="Freeform 12">
              <a:extLst>
                <a:ext uri="{FF2B5EF4-FFF2-40B4-BE49-F238E27FC236}">
                  <a16:creationId xmlns="" xmlns:a16="http://schemas.microsoft.com/office/drawing/2014/main" id="{B7FFE03F-1658-470F-A3B1-CA50A79430FC}"/>
                </a:ext>
              </a:extLst>
            </p:cNvPr>
            <p:cNvSpPr>
              <a:spLocks/>
            </p:cNvSpPr>
            <p:nvPr/>
          </p:nvSpPr>
          <p:spPr bwMode="gray">
            <a:xfrm>
              <a:off x="10276672" y="4352215"/>
              <a:ext cx="843724" cy="234518"/>
            </a:xfrm>
            <a:custGeom>
              <a:avLst/>
              <a:gdLst>
                <a:gd name="T0" fmla="*/ 2368 w 2488"/>
                <a:gd name="T1" fmla="*/ 0 h 1122"/>
                <a:gd name="T2" fmla="*/ 120 w 2488"/>
                <a:gd name="T3" fmla="*/ 0 h 1122"/>
                <a:gd name="T4" fmla="*/ 0 w 2488"/>
                <a:gd name="T5" fmla="*/ 561 h 1122"/>
                <a:gd name="T6" fmla="*/ 120 w 2488"/>
                <a:gd name="T7" fmla="*/ 1122 h 1122"/>
                <a:gd name="T8" fmla="*/ 2368 w 2488"/>
                <a:gd name="T9" fmla="*/ 1122 h 1122"/>
                <a:gd name="T10" fmla="*/ 2488 w 2488"/>
                <a:gd name="T11" fmla="*/ 561 h 1122"/>
                <a:gd name="T12" fmla="*/ 2368 w 2488"/>
                <a:gd name="T13" fmla="*/ 0 h 1122"/>
              </a:gdLst>
              <a:ahLst/>
              <a:cxnLst>
                <a:cxn ang="0">
                  <a:pos x="T0" y="T1"/>
                </a:cxn>
                <a:cxn ang="0">
                  <a:pos x="T2" y="T3"/>
                </a:cxn>
                <a:cxn ang="0">
                  <a:pos x="T4" y="T5"/>
                </a:cxn>
                <a:cxn ang="0">
                  <a:pos x="T6" y="T7"/>
                </a:cxn>
                <a:cxn ang="0">
                  <a:pos x="T8" y="T9"/>
                </a:cxn>
                <a:cxn ang="0">
                  <a:pos x="T10" y="T11"/>
                </a:cxn>
                <a:cxn ang="0">
                  <a:pos x="T12" y="T13"/>
                </a:cxn>
              </a:cxnLst>
              <a:rect l="0" t="0" r="r" b="b"/>
              <a:pathLst>
                <a:path w="2488" h="1122">
                  <a:moveTo>
                    <a:pt x="2368" y="0"/>
                  </a:moveTo>
                  <a:cubicBezTo>
                    <a:pt x="120" y="0"/>
                    <a:pt x="120" y="0"/>
                    <a:pt x="120" y="0"/>
                  </a:cubicBezTo>
                  <a:cubicBezTo>
                    <a:pt x="54" y="0"/>
                    <a:pt x="0" y="252"/>
                    <a:pt x="0" y="561"/>
                  </a:cubicBezTo>
                  <a:cubicBezTo>
                    <a:pt x="0" y="871"/>
                    <a:pt x="54" y="1122"/>
                    <a:pt x="120" y="1122"/>
                  </a:cubicBezTo>
                  <a:cubicBezTo>
                    <a:pt x="2368" y="1122"/>
                    <a:pt x="2368" y="1122"/>
                    <a:pt x="2368" y="1122"/>
                  </a:cubicBezTo>
                  <a:cubicBezTo>
                    <a:pt x="2434" y="1122"/>
                    <a:pt x="2488" y="871"/>
                    <a:pt x="2488" y="561"/>
                  </a:cubicBezTo>
                  <a:cubicBezTo>
                    <a:pt x="2488" y="252"/>
                    <a:pt x="2434" y="0"/>
                    <a:pt x="2368" y="0"/>
                  </a:cubicBezTo>
                  <a:close/>
                </a:path>
              </a:pathLst>
            </a:custGeom>
            <a:solidFill>
              <a:srgbClr val="0070C0">
                <a:alpha val="80000"/>
              </a:srgbClr>
            </a:solidFill>
            <a:ln w="12700">
              <a:noFill/>
              <a:miter lim="800000"/>
              <a:headEnd/>
              <a:tailEnd/>
            </a:ln>
          </p:spPr>
          <p:txBody>
            <a:bodyPr wrap="square">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grpSp>
      <p:pic>
        <p:nvPicPr>
          <p:cNvPr id="34" name="图片 33">
            <a:extLst>
              <a:ext uri="{FF2B5EF4-FFF2-40B4-BE49-F238E27FC236}">
                <a16:creationId xmlns="" xmlns:a16="http://schemas.microsoft.com/office/drawing/2014/main" id="{57F8EFC5-BBE0-43C9-952F-1CB0B2D2B8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83478" y="4363991"/>
            <a:ext cx="292682" cy="273123"/>
          </a:xfrm>
          <a:prstGeom prst="rect">
            <a:avLst/>
          </a:prstGeom>
        </p:spPr>
      </p:pic>
      <p:pic>
        <p:nvPicPr>
          <p:cNvPr id="35" name="图片 34">
            <a:extLst>
              <a:ext uri="{FF2B5EF4-FFF2-40B4-BE49-F238E27FC236}">
                <a16:creationId xmlns="" xmlns:a16="http://schemas.microsoft.com/office/drawing/2014/main" id="{B05C6842-AEBF-4247-90C8-6F7DA3F987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58649" y="4373661"/>
            <a:ext cx="292682" cy="262197"/>
          </a:xfrm>
          <a:prstGeom prst="rect">
            <a:avLst/>
          </a:prstGeom>
        </p:spPr>
      </p:pic>
      <p:sp>
        <p:nvSpPr>
          <p:cNvPr id="81" name="Freeform 78">
            <a:extLst>
              <a:ext uri="{FF2B5EF4-FFF2-40B4-BE49-F238E27FC236}">
                <a16:creationId xmlns="" xmlns:a16="http://schemas.microsoft.com/office/drawing/2014/main" id="{D21E1436-61DB-48FB-9EB4-614FB51A3DCA}"/>
              </a:ext>
            </a:extLst>
          </p:cNvPr>
          <p:cNvSpPr>
            <a:spLocks noEditPoints="1"/>
          </p:cNvSpPr>
          <p:nvPr/>
        </p:nvSpPr>
        <p:spPr bwMode="gray">
          <a:xfrm>
            <a:off x="610504" y="5302649"/>
            <a:ext cx="315448" cy="153185"/>
          </a:xfrm>
          <a:custGeom>
            <a:avLst/>
            <a:gdLst>
              <a:gd name="T0" fmla="*/ 2147483646 w 1923"/>
              <a:gd name="T1" fmla="*/ 2147483646 h 1181"/>
              <a:gd name="T2" fmla="*/ 2147483646 w 1923"/>
              <a:gd name="T3" fmla="*/ 2147483646 h 1181"/>
              <a:gd name="T4" fmla="*/ 2147483646 w 1923"/>
              <a:gd name="T5" fmla="*/ 0 h 1181"/>
              <a:gd name="T6" fmla="*/ 2147483646 w 1923"/>
              <a:gd name="T7" fmla="*/ 2147483646 h 1181"/>
              <a:gd name="T8" fmla="*/ 2147483646 w 1923"/>
              <a:gd name="T9" fmla="*/ 2147483646 h 1181"/>
              <a:gd name="T10" fmla="*/ 2147483646 w 1923"/>
              <a:gd name="T11" fmla="*/ 2147483646 h 1181"/>
              <a:gd name="T12" fmla="*/ 2147483646 w 1923"/>
              <a:gd name="T13" fmla="*/ 2147483646 h 1181"/>
              <a:gd name="T14" fmla="*/ 2147483646 w 1923"/>
              <a:gd name="T15" fmla="*/ 2147483646 h 1181"/>
              <a:gd name="T16" fmla="*/ 2147483646 w 1923"/>
              <a:gd name="T17" fmla="*/ 2147483646 h 1181"/>
              <a:gd name="T18" fmla="*/ 2147483646 w 1923"/>
              <a:gd name="T19" fmla="*/ 2147483646 h 1181"/>
              <a:gd name="T20" fmla="*/ 2147483646 w 1923"/>
              <a:gd name="T21" fmla="*/ 2147483646 h 1181"/>
              <a:gd name="T22" fmla="*/ 2147483646 w 1923"/>
              <a:gd name="T23" fmla="*/ 2147483646 h 1181"/>
              <a:gd name="T24" fmla="*/ 2147483646 w 1923"/>
              <a:gd name="T25" fmla="*/ 2147483646 h 1181"/>
              <a:gd name="T26" fmla="*/ 2147483646 w 1923"/>
              <a:gd name="T27" fmla="*/ 2147483646 h 1181"/>
              <a:gd name="T28" fmla="*/ 2147483646 w 1923"/>
              <a:gd name="T29" fmla="*/ 2147483646 h 1181"/>
              <a:gd name="T30" fmla="*/ 2147483646 w 1923"/>
              <a:gd name="T31" fmla="*/ 2147483646 h 1181"/>
              <a:gd name="T32" fmla="*/ 2147483646 w 1923"/>
              <a:gd name="T33" fmla="*/ 2147483646 h 1181"/>
              <a:gd name="T34" fmla="*/ 2147483646 w 1923"/>
              <a:gd name="T35" fmla="*/ 2147483646 h 1181"/>
              <a:gd name="T36" fmla="*/ 2147483646 w 1923"/>
              <a:gd name="T37" fmla="*/ 2147483646 h 1181"/>
              <a:gd name="T38" fmla="*/ 2147483646 w 1923"/>
              <a:gd name="T39" fmla="*/ 2147483646 h 1181"/>
              <a:gd name="T40" fmla="*/ 2147483646 w 1923"/>
              <a:gd name="T41" fmla="*/ 2147483646 h 1181"/>
              <a:gd name="T42" fmla="*/ 2147483646 w 1923"/>
              <a:gd name="T43" fmla="*/ 2147483646 h 1181"/>
              <a:gd name="T44" fmla="*/ 2147483646 w 1923"/>
              <a:gd name="T45" fmla="*/ 2147483646 h 1181"/>
              <a:gd name="T46" fmla="*/ 2147483646 w 1923"/>
              <a:gd name="T47" fmla="*/ 2147483646 h 1181"/>
              <a:gd name="T48" fmla="*/ 2147483646 w 1923"/>
              <a:gd name="T49" fmla="*/ 2147483646 h 1181"/>
              <a:gd name="T50" fmla="*/ 2147483646 w 1923"/>
              <a:gd name="T51" fmla="*/ 2147483646 h 1181"/>
              <a:gd name="T52" fmla="*/ 2147483646 w 1923"/>
              <a:gd name="T53" fmla="*/ 2147483646 h 1181"/>
              <a:gd name="T54" fmla="*/ 2147483646 w 1923"/>
              <a:gd name="T55" fmla="*/ 2147483646 h 1181"/>
              <a:gd name="T56" fmla="*/ 2147483646 w 1923"/>
              <a:gd name="T57" fmla="*/ 2147483646 h 1181"/>
              <a:gd name="T58" fmla="*/ 2147483646 w 1923"/>
              <a:gd name="T59" fmla="*/ 2147483646 h 1181"/>
              <a:gd name="T60" fmla="*/ 2147483646 w 1923"/>
              <a:gd name="T61" fmla="*/ 2147483646 h 1181"/>
              <a:gd name="T62" fmla="*/ 2147483646 w 1923"/>
              <a:gd name="T63" fmla="*/ 2147483646 h 1181"/>
              <a:gd name="T64" fmla="*/ 2147483646 w 1923"/>
              <a:gd name="T65" fmla="*/ 2147483646 h 1181"/>
              <a:gd name="T66" fmla="*/ 2147483646 w 1923"/>
              <a:gd name="T67" fmla="*/ 2147483646 h 1181"/>
              <a:gd name="T68" fmla="*/ 2147483646 w 1923"/>
              <a:gd name="T69" fmla="*/ 2147483646 h 1181"/>
              <a:gd name="T70" fmla="*/ 2147483646 w 1923"/>
              <a:gd name="T71" fmla="*/ 2147483646 h 1181"/>
              <a:gd name="T72" fmla="*/ 2147483646 w 1923"/>
              <a:gd name="T73" fmla="*/ 2147483646 h 1181"/>
              <a:gd name="T74" fmla="*/ 2147483646 w 1923"/>
              <a:gd name="T75" fmla="*/ 2147483646 h 1181"/>
              <a:gd name="T76" fmla="*/ 2147483646 w 1923"/>
              <a:gd name="T77" fmla="*/ 2147483646 h 1181"/>
              <a:gd name="T78" fmla="*/ 2147483646 w 1923"/>
              <a:gd name="T79" fmla="*/ 2147483646 h 1181"/>
              <a:gd name="T80" fmla="*/ 2147483646 w 1923"/>
              <a:gd name="T81" fmla="*/ 2147483646 h 1181"/>
              <a:gd name="T82" fmla="*/ 2147483646 w 1923"/>
              <a:gd name="T83" fmla="*/ 2147483646 h 1181"/>
              <a:gd name="T84" fmla="*/ 2147483646 w 1923"/>
              <a:gd name="T85" fmla="*/ 2147483646 h 1181"/>
              <a:gd name="T86" fmla="*/ 2147483646 w 1923"/>
              <a:gd name="T87" fmla="*/ 2147483646 h 1181"/>
              <a:gd name="T88" fmla="*/ 2147483646 w 1923"/>
              <a:gd name="T89" fmla="*/ 2147483646 h 1181"/>
              <a:gd name="T90" fmla="*/ 2147483646 w 1923"/>
              <a:gd name="T91" fmla="*/ 2147483646 h 1181"/>
              <a:gd name="T92" fmla="*/ 2147483646 w 1923"/>
              <a:gd name="T93" fmla="*/ 2147483646 h 1181"/>
              <a:gd name="T94" fmla="*/ 2147483646 w 1923"/>
              <a:gd name="T95" fmla="*/ 2147483646 h 1181"/>
              <a:gd name="T96" fmla="*/ 2147483646 w 1923"/>
              <a:gd name="T97" fmla="*/ 2147483646 h 1181"/>
              <a:gd name="T98" fmla="*/ 2147483646 w 1923"/>
              <a:gd name="T99" fmla="*/ 2147483646 h 1181"/>
              <a:gd name="T100" fmla="*/ 2147483646 w 1923"/>
              <a:gd name="T101" fmla="*/ 2147483646 h 1181"/>
              <a:gd name="T102" fmla="*/ 2147483646 w 1923"/>
              <a:gd name="T103" fmla="*/ 2147483646 h 118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3" y="176"/>
                </a:lnTo>
                <a:lnTo>
                  <a:pt x="522" y="170"/>
                </a:lnTo>
                <a:lnTo>
                  <a:pt x="516" y="169"/>
                </a:lnTo>
                <a:lnTo>
                  <a:pt x="511" y="169"/>
                </a:lnTo>
                <a:lnTo>
                  <a:pt x="314" y="203"/>
                </a:lnTo>
                <a:lnTo>
                  <a:pt x="309" y="204"/>
                </a:lnTo>
                <a:lnTo>
                  <a:pt x="304" y="208"/>
                </a:lnTo>
                <a:lnTo>
                  <a:pt x="301" y="213"/>
                </a:lnTo>
                <a:lnTo>
                  <a:pt x="301" y="218"/>
                </a:lnTo>
                <a:lnTo>
                  <a:pt x="301" y="262"/>
                </a:lnTo>
                <a:lnTo>
                  <a:pt x="181" y="262"/>
                </a:lnTo>
                <a:lnTo>
                  <a:pt x="181" y="1019"/>
                </a:lnTo>
                <a:lnTo>
                  <a:pt x="125" y="1019"/>
                </a:lnTo>
                <a:lnTo>
                  <a:pt x="118" y="1019"/>
                </a:lnTo>
                <a:lnTo>
                  <a:pt x="113" y="1021"/>
                </a:lnTo>
                <a:lnTo>
                  <a:pt x="108" y="1024"/>
                </a:lnTo>
                <a:lnTo>
                  <a:pt x="103" y="1029"/>
                </a:lnTo>
                <a:lnTo>
                  <a:pt x="2" y="1169"/>
                </a:lnTo>
                <a:lnTo>
                  <a:pt x="0" y="1174"/>
                </a:lnTo>
                <a:lnTo>
                  <a:pt x="2" y="1178"/>
                </a:lnTo>
                <a:lnTo>
                  <a:pt x="4" y="1179"/>
                </a:lnTo>
                <a:lnTo>
                  <a:pt x="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4" y="604"/>
                </a:lnTo>
                <a:lnTo>
                  <a:pt x="429" y="601"/>
                </a:lnTo>
                <a:lnTo>
                  <a:pt x="425" y="597"/>
                </a:lnTo>
                <a:lnTo>
                  <a:pt x="425" y="591"/>
                </a:lnTo>
                <a:lnTo>
                  <a:pt x="425" y="533"/>
                </a:lnTo>
                <a:lnTo>
                  <a:pt x="425" y="528"/>
                </a:lnTo>
                <a:lnTo>
                  <a:pt x="429" y="523"/>
                </a:lnTo>
                <a:lnTo>
                  <a:pt x="434" y="521"/>
                </a:lnTo>
                <a:lnTo>
                  <a:pt x="439" y="520"/>
                </a:lnTo>
                <a:lnTo>
                  <a:pt x="498" y="520"/>
                </a:lnTo>
                <a:lnTo>
                  <a:pt x="505" y="521"/>
                </a:lnTo>
                <a:lnTo>
                  <a:pt x="508" y="523"/>
                </a:lnTo>
                <a:lnTo>
                  <a:pt x="511" y="528"/>
                </a:lnTo>
                <a:lnTo>
                  <a:pt x="513" y="533"/>
                </a:lnTo>
                <a:lnTo>
                  <a:pt x="513" y="591"/>
                </a:lnTo>
                <a:lnTo>
                  <a:pt x="511" y="597"/>
                </a:lnTo>
                <a:lnTo>
                  <a:pt x="508" y="601"/>
                </a:lnTo>
                <a:lnTo>
                  <a:pt x="505" y="604"/>
                </a:lnTo>
                <a:lnTo>
                  <a:pt x="498" y="606"/>
                </a:lnTo>
                <a:close/>
                <a:moveTo>
                  <a:pt x="513" y="874"/>
                </a:moveTo>
                <a:lnTo>
                  <a:pt x="513" y="933"/>
                </a:lnTo>
                <a:lnTo>
                  <a:pt x="511" y="938"/>
                </a:lnTo>
                <a:lnTo>
                  <a:pt x="508" y="941"/>
                </a:lnTo>
                <a:lnTo>
                  <a:pt x="505" y="945"/>
                </a:lnTo>
                <a:lnTo>
                  <a:pt x="498" y="947"/>
                </a:lnTo>
                <a:lnTo>
                  <a:pt x="439" y="947"/>
                </a:lnTo>
                <a:lnTo>
                  <a:pt x="434" y="945"/>
                </a:lnTo>
                <a:lnTo>
                  <a:pt x="429" y="941"/>
                </a:lnTo>
                <a:lnTo>
                  <a:pt x="425" y="938"/>
                </a:lnTo>
                <a:lnTo>
                  <a:pt x="425" y="933"/>
                </a:lnTo>
                <a:lnTo>
                  <a:pt x="425" y="874"/>
                </a:lnTo>
                <a:lnTo>
                  <a:pt x="425" y="869"/>
                </a:lnTo>
                <a:lnTo>
                  <a:pt x="429" y="866"/>
                </a:lnTo>
                <a:lnTo>
                  <a:pt x="434" y="862"/>
                </a:lnTo>
                <a:lnTo>
                  <a:pt x="439" y="860"/>
                </a:lnTo>
                <a:lnTo>
                  <a:pt x="498" y="860"/>
                </a:lnTo>
                <a:lnTo>
                  <a:pt x="505" y="862"/>
                </a:lnTo>
                <a:lnTo>
                  <a:pt x="508" y="866"/>
                </a:lnTo>
                <a:lnTo>
                  <a:pt x="511" y="869"/>
                </a:lnTo>
                <a:lnTo>
                  <a:pt x="513" y="874"/>
                </a:lnTo>
                <a:close/>
                <a:moveTo>
                  <a:pt x="348" y="734"/>
                </a:moveTo>
                <a:lnTo>
                  <a:pt x="348" y="791"/>
                </a:lnTo>
                <a:lnTo>
                  <a:pt x="346" y="796"/>
                </a:lnTo>
                <a:lnTo>
                  <a:pt x="343" y="801"/>
                </a:lnTo>
                <a:lnTo>
                  <a:pt x="339" y="805"/>
                </a:lnTo>
                <a:lnTo>
                  <a:pt x="334" y="805"/>
                </a:lnTo>
                <a:lnTo>
                  <a:pt x="274" y="805"/>
                </a:lnTo>
                <a:lnTo>
                  <a:pt x="269" y="805"/>
                </a:lnTo>
                <a:lnTo>
                  <a:pt x="263" y="801"/>
                </a:lnTo>
                <a:lnTo>
                  <a:pt x="262" y="796"/>
                </a:lnTo>
                <a:lnTo>
                  <a:pt x="260" y="791"/>
                </a:lnTo>
                <a:lnTo>
                  <a:pt x="260" y="734"/>
                </a:lnTo>
                <a:lnTo>
                  <a:pt x="262" y="729"/>
                </a:lnTo>
                <a:lnTo>
                  <a:pt x="263" y="724"/>
                </a:lnTo>
                <a:lnTo>
                  <a:pt x="269" y="720"/>
                </a:lnTo>
                <a:lnTo>
                  <a:pt x="274" y="720"/>
                </a:lnTo>
                <a:lnTo>
                  <a:pt x="334" y="720"/>
                </a:lnTo>
                <a:lnTo>
                  <a:pt x="339" y="720"/>
                </a:lnTo>
                <a:lnTo>
                  <a:pt x="343" y="724"/>
                </a:lnTo>
                <a:lnTo>
                  <a:pt x="346" y="729"/>
                </a:lnTo>
                <a:lnTo>
                  <a:pt x="348" y="734"/>
                </a:lnTo>
                <a:close/>
                <a:moveTo>
                  <a:pt x="243" y="397"/>
                </a:moveTo>
                <a:lnTo>
                  <a:pt x="243" y="397"/>
                </a:lnTo>
                <a:lnTo>
                  <a:pt x="245" y="391"/>
                </a:lnTo>
                <a:lnTo>
                  <a:pt x="248" y="386"/>
                </a:lnTo>
                <a:lnTo>
                  <a:pt x="252" y="385"/>
                </a:lnTo>
                <a:lnTo>
                  <a:pt x="258" y="383"/>
                </a:lnTo>
                <a:lnTo>
                  <a:pt x="317" y="383"/>
                </a:lnTo>
                <a:lnTo>
                  <a:pt x="322" y="385"/>
                </a:lnTo>
                <a:lnTo>
                  <a:pt x="328" y="386"/>
                </a:lnTo>
                <a:lnTo>
                  <a:pt x="331" y="391"/>
                </a:lnTo>
                <a:lnTo>
                  <a:pt x="331" y="397"/>
                </a:lnTo>
                <a:lnTo>
                  <a:pt x="331" y="454"/>
                </a:lnTo>
                <a:lnTo>
                  <a:pt x="331" y="461"/>
                </a:lnTo>
                <a:lnTo>
                  <a:pt x="328" y="464"/>
                </a:lnTo>
                <a:lnTo>
                  <a:pt x="322" y="467"/>
                </a:lnTo>
                <a:lnTo>
                  <a:pt x="317"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6" y="98"/>
                </a:lnTo>
                <a:lnTo>
                  <a:pt x="1490" y="100"/>
                </a:lnTo>
                <a:lnTo>
                  <a:pt x="1490" y="101"/>
                </a:lnTo>
                <a:lnTo>
                  <a:pt x="1491" y="105"/>
                </a:lnTo>
                <a:lnTo>
                  <a:pt x="1491" y="464"/>
                </a:lnTo>
                <a:lnTo>
                  <a:pt x="1491" y="938"/>
                </a:lnTo>
                <a:lnTo>
                  <a:pt x="1490" y="940"/>
                </a:lnTo>
                <a:lnTo>
                  <a:pt x="1490" y="941"/>
                </a:lnTo>
                <a:lnTo>
                  <a:pt x="1486" y="943"/>
                </a:lnTo>
                <a:lnTo>
                  <a:pt x="1485" y="945"/>
                </a:lnTo>
                <a:lnTo>
                  <a:pt x="1471" y="945"/>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80" y="98"/>
                </a:lnTo>
                <a:lnTo>
                  <a:pt x="1382" y="100"/>
                </a:lnTo>
                <a:lnTo>
                  <a:pt x="1383" y="101"/>
                </a:lnTo>
                <a:lnTo>
                  <a:pt x="1383" y="105"/>
                </a:lnTo>
                <a:lnTo>
                  <a:pt x="1383" y="938"/>
                </a:lnTo>
                <a:lnTo>
                  <a:pt x="1383" y="940"/>
                </a:lnTo>
                <a:lnTo>
                  <a:pt x="1382" y="941"/>
                </a:lnTo>
                <a:lnTo>
                  <a:pt x="1380" y="943"/>
                </a:lnTo>
                <a:lnTo>
                  <a:pt x="1377"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4" y="98"/>
                </a:lnTo>
                <a:lnTo>
                  <a:pt x="1276" y="100"/>
                </a:lnTo>
                <a:lnTo>
                  <a:pt x="1277" y="101"/>
                </a:lnTo>
                <a:lnTo>
                  <a:pt x="1277" y="105"/>
                </a:lnTo>
                <a:lnTo>
                  <a:pt x="1277" y="938"/>
                </a:lnTo>
                <a:lnTo>
                  <a:pt x="1277" y="940"/>
                </a:lnTo>
                <a:lnTo>
                  <a:pt x="1276" y="941"/>
                </a:lnTo>
                <a:lnTo>
                  <a:pt x="1274" y="943"/>
                </a:lnTo>
                <a:lnTo>
                  <a:pt x="1270" y="945"/>
                </a:lnTo>
                <a:lnTo>
                  <a:pt x="1257" y="945"/>
                </a:lnTo>
                <a:lnTo>
                  <a:pt x="1254" y="943"/>
                </a:lnTo>
                <a:lnTo>
                  <a:pt x="1252" y="941"/>
                </a:lnTo>
                <a:lnTo>
                  <a:pt x="1250" y="940"/>
                </a:lnTo>
                <a:lnTo>
                  <a:pt x="1250" y="938"/>
                </a:lnTo>
                <a:lnTo>
                  <a:pt x="1250"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82" name="Freeform 75">
            <a:extLst>
              <a:ext uri="{FF2B5EF4-FFF2-40B4-BE49-F238E27FC236}">
                <a16:creationId xmlns="" xmlns:a16="http://schemas.microsoft.com/office/drawing/2014/main" id="{DFC18051-FBBE-48FC-A79E-D60EC04ED2FB}"/>
              </a:ext>
            </a:extLst>
          </p:cNvPr>
          <p:cNvSpPr>
            <a:spLocks/>
          </p:cNvSpPr>
          <p:nvPr/>
        </p:nvSpPr>
        <p:spPr bwMode="gray">
          <a:xfrm>
            <a:off x="1019545" y="4916551"/>
            <a:ext cx="225478" cy="120044"/>
          </a:xfrm>
          <a:custGeom>
            <a:avLst/>
            <a:gdLst>
              <a:gd name="T0" fmla="*/ 2147483646 w 1443"/>
              <a:gd name="T1" fmla="*/ 2147483646 h 1005"/>
              <a:gd name="T2" fmla="*/ 2147483646 w 1443"/>
              <a:gd name="T3" fmla="*/ 2147483646 h 1005"/>
              <a:gd name="T4" fmla="*/ 2147483646 w 1443"/>
              <a:gd name="T5" fmla="*/ 2147483646 h 1005"/>
              <a:gd name="T6" fmla="*/ 2147483646 w 1443"/>
              <a:gd name="T7" fmla="*/ 0 h 1005"/>
              <a:gd name="T8" fmla="*/ 2147483646 w 1443"/>
              <a:gd name="T9" fmla="*/ 0 h 1005"/>
              <a:gd name="T10" fmla="*/ 2147483646 w 1443"/>
              <a:gd name="T11" fmla="*/ 2147483646 h 1005"/>
              <a:gd name="T12" fmla="*/ 2147483646 w 1443"/>
              <a:gd name="T13" fmla="*/ 2147483646 h 1005"/>
              <a:gd name="T14" fmla="*/ 2147483646 w 1443"/>
              <a:gd name="T15" fmla="*/ 2147483646 h 1005"/>
              <a:gd name="T16" fmla="*/ 2147483646 w 1443"/>
              <a:gd name="T17" fmla="*/ 2147483646 h 1005"/>
              <a:gd name="T18" fmla="*/ 2147483646 w 1443"/>
              <a:gd name="T19" fmla="*/ 2147483646 h 1005"/>
              <a:gd name="T20" fmla="*/ 0 w 1443"/>
              <a:gd name="T21" fmla="*/ 2147483646 h 1005"/>
              <a:gd name="T22" fmla="*/ 2147483646 w 1443"/>
              <a:gd name="T23" fmla="*/ 2147483646 h 1005"/>
              <a:gd name="T24" fmla="*/ 2147483646 w 1443"/>
              <a:gd name="T25" fmla="*/ 2147483646 h 1005"/>
              <a:gd name="T26" fmla="*/ 2147483646 w 1443"/>
              <a:gd name="T27" fmla="*/ 2147483646 h 1005"/>
              <a:gd name="T28" fmla="*/ 2147483646 w 1443"/>
              <a:gd name="T29" fmla="*/ 2147483646 h 1005"/>
              <a:gd name="T30" fmla="*/ 2147483646 w 1443"/>
              <a:gd name="T31" fmla="*/ 2147483646 h 1005"/>
              <a:gd name="T32" fmla="*/ 2147483646 w 1443"/>
              <a:gd name="T33" fmla="*/ 2147483646 h 1005"/>
              <a:gd name="T34" fmla="*/ 2147483646 w 1443"/>
              <a:gd name="T35" fmla="*/ 2147483646 h 1005"/>
              <a:gd name="T36" fmla="*/ 2147483646 w 1443"/>
              <a:gd name="T37" fmla="*/ 2147483646 h 1005"/>
              <a:gd name="T38" fmla="*/ 2147483646 w 1443"/>
              <a:gd name="T39" fmla="*/ 2147483646 h 1005"/>
              <a:gd name="T40" fmla="*/ 2147483646 w 1443"/>
              <a:gd name="T41" fmla="*/ 2147483646 h 1005"/>
              <a:gd name="T42" fmla="*/ 2147483646 w 1443"/>
              <a:gd name="T43" fmla="*/ 2147483646 h 1005"/>
              <a:gd name="T44" fmla="*/ 2147483646 w 1443"/>
              <a:gd name="T45" fmla="*/ 2147483646 h 1005"/>
              <a:gd name="T46" fmla="*/ 2147483646 w 1443"/>
              <a:gd name="T47" fmla="*/ 2147483646 h 1005"/>
              <a:gd name="T48" fmla="*/ 2147483646 w 1443"/>
              <a:gd name="T49" fmla="*/ 2147483646 h 1005"/>
              <a:gd name="T50" fmla="*/ 2147483646 w 1443"/>
              <a:gd name="T51" fmla="*/ 2147483646 h 1005"/>
              <a:gd name="T52" fmla="*/ 2147483646 w 1443"/>
              <a:gd name="T53" fmla="*/ 2147483646 h 1005"/>
              <a:gd name="T54" fmla="*/ 2147483646 w 1443"/>
              <a:gd name="T55" fmla="*/ 2147483646 h 1005"/>
              <a:gd name="T56" fmla="*/ 2147483646 w 1443"/>
              <a:gd name="T57" fmla="*/ 2147483646 h 1005"/>
              <a:gd name="T58" fmla="*/ 2147483646 w 1443"/>
              <a:gd name="T59" fmla="*/ 2147483646 h 1005"/>
              <a:gd name="T60" fmla="*/ 2147483646 w 1443"/>
              <a:gd name="T61" fmla="*/ 2147483646 h 1005"/>
              <a:gd name="T62" fmla="*/ 2147483646 w 1443"/>
              <a:gd name="T63" fmla="*/ 2147483646 h 1005"/>
              <a:gd name="T64" fmla="*/ 2147483646 w 1443"/>
              <a:gd name="T65" fmla="*/ 2147483646 h 1005"/>
              <a:gd name="T66" fmla="*/ 2147483646 w 1443"/>
              <a:gd name="T67" fmla="*/ 2147483646 h 1005"/>
              <a:gd name="T68" fmla="*/ 2147483646 w 1443"/>
              <a:gd name="T69" fmla="*/ 2147483646 h 1005"/>
              <a:gd name="T70" fmla="*/ 2147483646 w 1443"/>
              <a:gd name="T71" fmla="*/ 2147483646 h 1005"/>
              <a:gd name="T72" fmla="*/ 2147483646 w 1443"/>
              <a:gd name="T73" fmla="*/ 2147483646 h 1005"/>
              <a:gd name="T74" fmla="*/ 2147483646 w 1443"/>
              <a:gd name="T75" fmla="*/ 2147483646 h 1005"/>
              <a:gd name="T76" fmla="*/ 2147483646 w 1443"/>
              <a:gd name="T77" fmla="*/ 2147483646 h 1005"/>
              <a:gd name="T78" fmla="*/ 2147483646 w 1443"/>
              <a:gd name="T79" fmla="*/ 2147483646 h 1005"/>
              <a:gd name="T80" fmla="*/ 2147483646 w 1443"/>
              <a:gd name="T81" fmla="*/ 2147483646 h 1005"/>
              <a:gd name="T82" fmla="*/ 2147483646 w 1443"/>
              <a:gd name="T83" fmla="*/ 2147483646 h 1005"/>
              <a:gd name="T84" fmla="*/ 2147483646 w 1443"/>
              <a:gd name="T85" fmla="*/ 2147483646 h 1005"/>
              <a:gd name="T86" fmla="*/ 2147483646 w 1443"/>
              <a:gd name="T87" fmla="*/ 2147483646 h 1005"/>
              <a:gd name="T88" fmla="*/ 2147483646 w 1443"/>
              <a:gd name="T89" fmla="*/ 2147483646 h 1005"/>
              <a:gd name="T90" fmla="*/ 2147483646 w 1443"/>
              <a:gd name="T91" fmla="*/ 2147483646 h 1005"/>
              <a:gd name="T92" fmla="*/ 2147483646 w 1443"/>
              <a:gd name="T93" fmla="*/ 2147483646 h 1005"/>
              <a:gd name="T94" fmla="*/ 2147483646 w 1443"/>
              <a:gd name="T95" fmla="*/ 2147483646 h 1005"/>
              <a:gd name="T96" fmla="*/ 2147483646 w 1443"/>
              <a:gd name="T97" fmla="*/ 2147483646 h 1005"/>
              <a:gd name="T98" fmla="*/ 2147483646 w 1443"/>
              <a:gd name="T99" fmla="*/ 2147483646 h 1005"/>
              <a:gd name="T100" fmla="*/ 2147483646 w 1443"/>
              <a:gd name="T101" fmla="*/ 2147483646 h 1005"/>
              <a:gd name="T102" fmla="*/ 2147483646 w 1443"/>
              <a:gd name="T103" fmla="*/ 2147483646 h 1005"/>
              <a:gd name="T104" fmla="*/ 2147483646 w 1443"/>
              <a:gd name="T105" fmla="*/ 2147483646 h 1005"/>
              <a:gd name="T106" fmla="*/ 2147483646 w 1443"/>
              <a:gd name="T107" fmla="*/ 2147483646 h 1005"/>
              <a:gd name="T108" fmla="*/ 2147483646 w 1443"/>
              <a:gd name="T109" fmla="*/ 2147483646 h 1005"/>
              <a:gd name="T110" fmla="*/ 2147483646 w 1443"/>
              <a:gd name="T111" fmla="*/ 2147483646 h 1005"/>
              <a:gd name="T112" fmla="*/ 2147483646 w 1443"/>
              <a:gd name="T113" fmla="*/ 2147483646 h 1005"/>
              <a:gd name="T114" fmla="*/ 2147483646 w 1443"/>
              <a:gd name="T115" fmla="*/ 2147483646 h 1005"/>
              <a:gd name="T116" fmla="*/ 2147483646 w 1443"/>
              <a:gd name="T117" fmla="*/ 2147483646 h 1005"/>
              <a:gd name="T118" fmla="*/ 2147483646 w 1443"/>
              <a:gd name="T119" fmla="*/ 2147483646 h 1005"/>
              <a:gd name="T120" fmla="*/ 2147483646 w 1443"/>
              <a:gd name="T121" fmla="*/ 2147483646 h 1005"/>
              <a:gd name="T122" fmla="*/ 2147483646 w 1443"/>
              <a:gd name="T123" fmla="*/ 2147483646 h 10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43" h="1005">
                <a:moveTo>
                  <a:pt x="1400" y="449"/>
                </a:moveTo>
                <a:lnTo>
                  <a:pt x="1208" y="315"/>
                </a:lnTo>
                <a:lnTo>
                  <a:pt x="986" y="162"/>
                </a:lnTo>
                <a:lnTo>
                  <a:pt x="778" y="17"/>
                </a:lnTo>
                <a:lnTo>
                  <a:pt x="765" y="8"/>
                </a:lnTo>
                <a:lnTo>
                  <a:pt x="751" y="3"/>
                </a:lnTo>
                <a:lnTo>
                  <a:pt x="736" y="0"/>
                </a:lnTo>
                <a:lnTo>
                  <a:pt x="721" y="0"/>
                </a:lnTo>
                <a:lnTo>
                  <a:pt x="707" y="0"/>
                </a:lnTo>
                <a:lnTo>
                  <a:pt x="692" y="3"/>
                </a:lnTo>
                <a:lnTo>
                  <a:pt x="679" y="8"/>
                </a:lnTo>
                <a:lnTo>
                  <a:pt x="665" y="17"/>
                </a:lnTo>
                <a:lnTo>
                  <a:pt x="43" y="449"/>
                </a:lnTo>
                <a:lnTo>
                  <a:pt x="39" y="452"/>
                </a:lnTo>
                <a:lnTo>
                  <a:pt x="26" y="465"/>
                </a:lnTo>
                <a:lnTo>
                  <a:pt x="14" y="481"/>
                </a:lnTo>
                <a:lnTo>
                  <a:pt x="5" y="497"/>
                </a:lnTo>
                <a:lnTo>
                  <a:pt x="0" y="514"/>
                </a:lnTo>
                <a:lnTo>
                  <a:pt x="0" y="533"/>
                </a:lnTo>
                <a:lnTo>
                  <a:pt x="2" y="551"/>
                </a:lnTo>
                <a:lnTo>
                  <a:pt x="9" y="570"/>
                </a:lnTo>
                <a:lnTo>
                  <a:pt x="17" y="587"/>
                </a:lnTo>
                <a:lnTo>
                  <a:pt x="24" y="595"/>
                </a:lnTo>
                <a:lnTo>
                  <a:pt x="31" y="602"/>
                </a:lnTo>
                <a:lnTo>
                  <a:pt x="46" y="614"/>
                </a:lnTo>
                <a:lnTo>
                  <a:pt x="63" y="622"/>
                </a:lnTo>
                <a:lnTo>
                  <a:pt x="81" y="627"/>
                </a:lnTo>
                <a:lnTo>
                  <a:pt x="100" y="629"/>
                </a:lnTo>
                <a:lnTo>
                  <a:pt x="118" y="627"/>
                </a:lnTo>
                <a:lnTo>
                  <a:pt x="137" y="621"/>
                </a:lnTo>
                <a:lnTo>
                  <a:pt x="147" y="617"/>
                </a:lnTo>
                <a:lnTo>
                  <a:pt x="156" y="610"/>
                </a:lnTo>
                <a:lnTo>
                  <a:pt x="161" y="607"/>
                </a:lnTo>
                <a:lnTo>
                  <a:pt x="157" y="963"/>
                </a:lnTo>
                <a:lnTo>
                  <a:pt x="159" y="972"/>
                </a:lnTo>
                <a:lnTo>
                  <a:pt x="161" y="980"/>
                </a:lnTo>
                <a:lnTo>
                  <a:pt x="164" y="987"/>
                </a:lnTo>
                <a:lnTo>
                  <a:pt x="169" y="993"/>
                </a:lnTo>
                <a:lnTo>
                  <a:pt x="176" y="999"/>
                </a:lnTo>
                <a:lnTo>
                  <a:pt x="183" y="1002"/>
                </a:lnTo>
                <a:lnTo>
                  <a:pt x="191" y="1005"/>
                </a:lnTo>
                <a:lnTo>
                  <a:pt x="199" y="1005"/>
                </a:lnTo>
                <a:lnTo>
                  <a:pt x="560" y="1005"/>
                </a:lnTo>
                <a:lnTo>
                  <a:pt x="562" y="744"/>
                </a:lnTo>
                <a:lnTo>
                  <a:pt x="562" y="734"/>
                </a:lnTo>
                <a:lnTo>
                  <a:pt x="566" y="722"/>
                </a:lnTo>
                <a:lnTo>
                  <a:pt x="569" y="712"/>
                </a:lnTo>
                <a:lnTo>
                  <a:pt x="574" y="700"/>
                </a:lnTo>
                <a:lnTo>
                  <a:pt x="581" y="691"/>
                </a:lnTo>
                <a:lnTo>
                  <a:pt x="589" y="681"/>
                </a:lnTo>
                <a:lnTo>
                  <a:pt x="598" y="673"/>
                </a:lnTo>
                <a:lnTo>
                  <a:pt x="608" y="664"/>
                </a:lnTo>
                <a:lnTo>
                  <a:pt x="619" y="658"/>
                </a:lnTo>
                <a:lnTo>
                  <a:pt x="631" y="651"/>
                </a:lnTo>
                <a:lnTo>
                  <a:pt x="645" y="646"/>
                </a:lnTo>
                <a:lnTo>
                  <a:pt x="658" y="641"/>
                </a:lnTo>
                <a:lnTo>
                  <a:pt x="673" y="637"/>
                </a:lnTo>
                <a:lnTo>
                  <a:pt x="689" y="636"/>
                </a:lnTo>
                <a:lnTo>
                  <a:pt x="704" y="634"/>
                </a:lnTo>
                <a:lnTo>
                  <a:pt x="721" y="632"/>
                </a:lnTo>
                <a:lnTo>
                  <a:pt x="736" y="634"/>
                </a:lnTo>
                <a:lnTo>
                  <a:pt x="753" y="636"/>
                </a:lnTo>
                <a:lnTo>
                  <a:pt x="768" y="639"/>
                </a:lnTo>
                <a:lnTo>
                  <a:pt x="781" y="643"/>
                </a:lnTo>
                <a:lnTo>
                  <a:pt x="795" y="648"/>
                </a:lnTo>
                <a:lnTo>
                  <a:pt x="808" y="653"/>
                </a:lnTo>
                <a:lnTo>
                  <a:pt x="820" y="659"/>
                </a:lnTo>
                <a:lnTo>
                  <a:pt x="832" y="666"/>
                </a:lnTo>
                <a:lnTo>
                  <a:pt x="842" y="675"/>
                </a:lnTo>
                <a:lnTo>
                  <a:pt x="851" y="683"/>
                </a:lnTo>
                <a:lnTo>
                  <a:pt x="859" y="693"/>
                </a:lnTo>
                <a:lnTo>
                  <a:pt x="866" y="703"/>
                </a:lnTo>
                <a:lnTo>
                  <a:pt x="871" y="713"/>
                </a:lnTo>
                <a:lnTo>
                  <a:pt x="874" y="724"/>
                </a:lnTo>
                <a:lnTo>
                  <a:pt x="876" y="735"/>
                </a:lnTo>
                <a:lnTo>
                  <a:pt x="878" y="747"/>
                </a:lnTo>
                <a:lnTo>
                  <a:pt x="876" y="1005"/>
                </a:lnTo>
                <a:lnTo>
                  <a:pt x="1222" y="1005"/>
                </a:lnTo>
                <a:lnTo>
                  <a:pt x="1230" y="1005"/>
                </a:lnTo>
                <a:lnTo>
                  <a:pt x="1239" y="1002"/>
                </a:lnTo>
                <a:lnTo>
                  <a:pt x="1245" y="999"/>
                </a:lnTo>
                <a:lnTo>
                  <a:pt x="1252" y="993"/>
                </a:lnTo>
                <a:lnTo>
                  <a:pt x="1257" y="987"/>
                </a:lnTo>
                <a:lnTo>
                  <a:pt x="1260" y="980"/>
                </a:lnTo>
                <a:lnTo>
                  <a:pt x="1264" y="972"/>
                </a:lnTo>
                <a:lnTo>
                  <a:pt x="1264" y="963"/>
                </a:lnTo>
                <a:lnTo>
                  <a:pt x="1267" y="597"/>
                </a:lnTo>
                <a:lnTo>
                  <a:pt x="1287" y="610"/>
                </a:lnTo>
                <a:lnTo>
                  <a:pt x="1301" y="619"/>
                </a:lnTo>
                <a:lnTo>
                  <a:pt x="1314" y="624"/>
                </a:lnTo>
                <a:lnTo>
                  <a:pt x="1330" y="627"/>
                </a:lnTo>
                <a:lnTo>
                  <a:pt x="1343" y="629"/>
                </a:lnTo>
                <a:lnTo>
                  <a:pt x="1355" y="627"/>
                </a:lnTo>
                <a:lnTo>
                  <a:pt x="1367" y="626"/>
                </a:lnTo>
                <a:lnTo>
                  <a:pt x="1379" y="622"/>
                </a:lnTo>
                <a:lnTo>
                  <a:pt x="1389" y="617"/>
                </a:lnTo>
                <a:lnTo>
                  <a:pt x="1399" y="612"/>
                </a:lnTo>
                <a:lnTo>
                  <a:pt x="1409" y="605"/>
                </a:lnTo>
                <a:lnTo>
                  <a:pt x="1417" y="597"/>
                </a:lnTo>
                <a:lnTo>
                  <a:pt x="1424" y="587"/>
                </a:lnTo>
                <a:lnTo>
                  <a:pt x="1431" y="578"/>
                </a:lnTo>
                <a:lnTo>
                  <a:pt x="1434" y="568"/>
                </a:lnTo>
                <a:lnTo>
                  <a:pt x="1441" y="551"/>
                </a:lnTo>
                <a:lnTo>
                  <a:pt x="1443" y="536"/>
                </a:lnTo>
                <a:lnTo>
                  <a:pt x="1443" y="523"/>
                </a:lnTo>
                <a:lnTo>
                  <a:pt x="1439" y="508"/>
                </a:lnTo>
                <a:lnTo>
                  <a:pt x="1436" y="494"/>
                </a:lnTo>
                <a:lnTo>
                  <a:pt x="1429" y="482"/>
                </a:lnTo>
                <a:lnTo>
                  <a:pt x="1422" y="469"/>
                </a:lnTo>
                <a:lnTo>
                  <a:pt x="1412" y="459"/>
                </a:lnTo>
                <a:lnTo>
                  <a:pt x="1400" y="449"/>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83" name="Shape 263">
            <a:extLst>
              <a:ext uri="{FF2B5EF4-FFF2-40B4-BE49-F238E27FC236}">
                <a16:creationId xmlns="" xmlns:a16="http://schemas.microsoft.com/office/drawing/2014/main" id="{4F43BC8A-A029-4BA0-B052-685256D61161}"/>
              </a:ext>
            </a:extLst>
          </p:cNvPr>
          <p:cNvSpPr>
            <a:spLocks noChangeArrowheads="1"/>
          </p:cNvSpPr>
          <p:nvPr/>
        </p:nvSpPr>
        <p:spPr bwMode="gray">
          <a:xfrm>
            <a:off x="998933" y="5603395"/>
            <a:ext cx="4317602" cy="14720"/>
          </a:xfrm>
          <a:prstGeom prst="rect">
            <a:avLst/>
          </a:prstGeom>
          <a:solidFill>
            <a:srgbClr val="666666">
              <a:alpha val="50195"/>
            </a:srgbClr>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44077" tIns="122037" rIns="244077" bIns="122037">
            <a:no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defTabSz="1216025" eaLnBrk="1" fontAlgn="ctr" latinLnBrk="0" hangingPunct="1">
              <a:lnSpc>
                <a:spcPct val="100000"/>
              </a:lnSpc>
              <a:spcBef>
                <a:spcPts val="0"/>
              </a:spcBef>
              <a:spcAft>
                <a:spcPts val="0"/>
              </a:spcAft>
              <a:buClrTx/>
              <a:buSzPct val="100000"/>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mn-ea"/>
              <a:sym typeface="Arial" panose="020B0604020202020204" pitchFamily="34" charset="0"/>
            </a:endParaRPr>
          </a:p>
        </p:txBody>
      </p:sp>
      <p:sp>
        <p:nvSpPr>
          <p:cNvPr id="84" name="梯形 83">
            <a:extLst>
              <a:ext uri="{FF2B5EF4-FFF2-40B4-BE49-F238E27FC236}">
                <a16:creationId xmlns="" xmlns:a16="http://schemas.microsoft.com/office/drawing/2014/main" id="{88469142-C429-4ECA-B345-783DF0704910}"/>
              </a:ext>
            </a:extLst>
          </p:cNvPr>
          <p:cNvSpPr/>
          <p:nvPr/>
        </p:nvSpPr>
        <p:spPr bwMode="gray">
          <a:xfrm>
            <a:off x="991666" y="4814103"/>
            <a:ext cx="4383041" cy="804656"/>
          </a:xfrm>
          <a:prstGeom prst="trapezoid">
            <a:avLst>
              <a:gd name="adj" fmla="val 52146"/>
            </a:avLst>
          </a:prstGeom>
          <a:gradFill rotWithShape="1">
            <a:gsLst>
              <a:gs pos="0">
                <a:srgbClr val="666666">
                  <a:alpha val="21000"/>
                </a:srgbClr>
              </a:gs>
              <a:gs pos="100000">
                <a:srgbClr val="666666">
                  <a:lumMod val="85000"/>
                  <a:alpha val="8000"/>
                </a:srgbClr>
              </a:gs>
            </a:gsLst>
            <a:lin ang="162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sym typeface="+mn-lt"/>
            </a:endParaRPr>
          </a:p>
        </p:txBody>
      </p:sp>
      <p:sp>
        <p:nvSpPr>
          <p:cNvPr id="85" name="TextBox 425">
            <a:extLst>
              <a:ext uri="{FF2B5EF4-FFF2-40B4-BE49-F238E27FC236}">
                <a16:creationId xmlns="" xmlns:a16="http://schemas.microsoft.com/office/drawing/2014/main" id="{939BDDBF-91E8-4D26-889B-4D3BFD17EA56}"/>
              </a:ext>
            </a:extLst>
          </p:cNvPr>
          <p:cNvSpPr txBox="1"/>
          <p:nvPr/>
        </p:nvSpPr>
        <p:spPr bwMode="gray">
          <a:xfrm>
            <a:off x="2554913" y="5114211"/>
            <a:ext cx="1172117"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mn-lt"/>
              </a:rPr>
              <a:t>Backbone/DCI</a:t>
            </a:r>
          </a:p>
        </p:txBody>
      </p:sp>
      <p:grpSp>
        <p:nvGrpSpPr>
          <p:cNvPr id="86" name="组合 85">
            <a:extLst>
              <a:ext uri="{FF2B5EF4-FFF2-40B4-BE49-F238E27FC236}">
                <a16:creationId xmlns="" xmlns:a16="http://schemas.microsoft.com/office/drawing/2014/main" id="{3E10D8C2-A51B-4C03-BA05-0C32AF519E29}"/>
              </a:ext>
            </a:extLst>
          </p:cNvPr>
          <p:cNvGrpSpPr/>
          <p:nvPr/>
        </p:nvGrpSpPr>
        <p:grpSpPr bwMode="gray">
          <a:xfrm>
            <a:off x="1341253" y="4850962"/>
            <a:ext cx="3575429" cy="552624"/>
            <a:chOff x="1803581" y="5040649"/>
            <a:chExt cx="3434936" cy="825001"/>
          </a:xfrm>
        </p:grpSpPr>
        <p:sp>
          <p:nvSpPr>
            <p:cNvPr id="103" name="椭圆 9">
              <a:extLst>
                <a:ext uri="{FF2B5EF4-FFF2-40B4-BE49-F238E27FC236}">
                  <a16:creationId xmlns="" xmlns:a16="http://schemas.microsoft.com/office/drawing/2014/main" id="{EA488BAB-B5E9-4F18-B9EC-9068B31C9440}"/>
                </a:ext>
              </a:extLst>
            </p:cNvPr>
            <p:cNvSpPr/>
            <p:nvPr/>
          </p:nvSpPr>
          <p:spPr bwMode="gray">
            <a:xfrm>
              <a:off x="2939169" y="5397499"/>
              <a:ext cx="1155141" cy="438053"/>
            </a:xfrm>
            <a:prstGeom prst="ellipse">
              <a:avLst/>
            </a:prstGeom>
            <a:noFill/>
            <a:ln w="6350" cap="flat" cmpd="sng" algn="ctr">
              <a:solidFill>
                <a:srgbClr val="1D1D1A">
                  <a:lumMod val="75000"/>
                </a:srgbClr>
              </a:solidFill>
              <a:prstDash val="solid"/>
            </a:ln>
            <a:effectLst/>
          </p:spPr>
          <p:txBody>
            <a:bodyPr vert="horz" wrap="square" lIns="91386" tIns="45694" rIns="91386" bIns="45694" numCol="1" rtlCol="0" anchor="t" anchorCtr="0" compatLnSpc="1">
              <a:prstTxWarp prst="textNoShape">
                <a:avLst/>
              </a:prstTxWarp>
              <a:noAutofit/>
            </a:bodyPr>
            <a:lstStyle/>
            <a:p>
              <a:pPr marL="0" marR="0" lvl="0" indent="0" defTabSz="1218784"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1D1D1A"/>
                </a:solidFill>
                <a:effectLst/>
                <a:uLnTx/>
                <a:uFillTx/>
                <a:latin typeface="Huawei Sans" panose="020C0503030203020204" pitchFamily="34" charset="0"/>
                <a:sym typeface="+mn-lt"/>
              </a:endParaRPr>
            </a:p>
          </p:txBody>
        </p:sp>
        <p:cxnSp>
          <p:nvCxnSpPr>
            <p:cNvPr id="104" name="直接连接符 103">
              <a:extLst>
                <a:ext uri="{FF2B5EF4-FFF2-40B4-BE49-F238E27FC236}">
                  <a16:creationId xmlns="" xmlns:a16="http://schemas.microsoft.com/office/drawing/2014/main" id="{3AED386D-F435-4892-B41D-C2CFD4FDC9BF}"/>
                </a:ext>
              </a:extLst>
            </p:cNvPr>
            <p:cNvCxnSpPr/>
            <p:nvPr/>
          </p:nvCxnSpPr>
          <p:spPr bwMode="gray">
            <a:xfrm>
              <a:off x="2089243" y="5341409"/>
              <a:ext cx="274684" cy="138329"/>
            </a:xfrm>
            <a:prstGeom prst="line">
              <a:avLst/>
            </a:prstGeom>
            <a:noFill/>
            <a:ln w="6350" cap="flat" cmpd="sng" algn="ctr">
              <a:solidFill>
                <a:srgbClr val="1D1D1A">
                  <a:lumMod val="75000"/>
                </a:srgbClr>
              </a:solidFill>
              <a:prstDash val="sysDash"/>
            </a:ln>
            <a:effectLst/>
          </p:spPr>
        </p:cxnSp>
        <p:cxnSp>
          <p:nvCxnSpPr>
            <p:cNvPr id="105" name="直接连接符 104">
              <a:extLst>
                <a:ext uri="{FF2B5EF4-FFF2-40B4-BE49-F238E27FC236}">
                  <a16:creationId xmlns="" xmlns:a16="http://schemas.microsoft.com/office/drawing/2014/main" id="{93FF3826-8B2B-469F-B9AB-6282908520FB}"/>
                </a:ext>
              </a:extLst>
            </p:cNvPr>
            <p:cNvCxnSpPr/>
            <p:nvPr/>
          </p:nvCxnSpPr>
          <p:spPr bwMode="gray">
            <a:xfrm flipV="1">
              <a:off x="1853234" y="5479737"/>
              <a:ext cx="520734" cy="319487"/>
            </a:xfrm>
            <a:prstGeom prst="line">
              <a:avLst/>
            </a:prstGeom>
            <a:noFill/>
            <a:ln w="6350" cap="flat" cmpd="sng" algn="ctr">
              <a:solidFill>
                <a:srgbClr val="1D1D1A">
                  <a:lumMod val="75000"/>
                </a:srgbClr>
              </a:solidFill>
              <a:prstDash val="sysDash"/>
            </a:ln>
            <a:effectLst/>
          </p:spPr>
        </p:cxnSp>
        <p:cxnSp>
          <p:nvCxnSpPr>
            <p:cNvPr id="106" name="直接连接符 105">
              <a:extLst>
                <a:ext uri="{FF2B5EF4-FFF2-40B4-BE49-F238E27FC236}">
                  <a16:creationId xmlns="" xmlns:a16="http://schemas.microsoft.com/office/drawing/2014/main" id="{1176AA4B-3B62-4D94-8EAC-6961D2CE7558}"/>
                </a:ext>
              </a:extLst>
            </p:cNvPr>
            <p:cNvCxnSpPr/>
            <p:nvPr/>
          </p:nvCxnSpPr>
          <p:spPr bwMode="gray">
            <a:xfrm flipV="1">
              <a:off x="1978663" y="5479737"/>
              <a:ext cx="395304" cy="90582"/>
            </a:xfrm>
            <a:prstGeom prst="line">
              <a:avLst/>
            </a:prstGeom>
            <a:noFill/>
            <a:ln w="6350" cap="flat" cmpd="sng" algn="ctr">
              <a:solidFill>
                <a:srgbClr val="1D1D1A">
                  <a:lumMod val="75000"/>
                </a:srgbClr>
              </a:solidFill>
              <a:prstDash val="sysDash"/>
            </a:ln>
            <a:effectLst/>
          </p:spPr>
        </p:cxnSp>
        <p:cxnSp>
          <p:nvCxnSpPr>
            <p:cNvPr id="107" name="直接连接符 106">
              <a:extLst>
                <a:ext uri="{FF2B5EF4-FFF2-40B4-BE49-F238E27FC236}">
                  <a16:creationId xmlns="" xmlns:a16="http://schemas.microsoft.com/office/drawing/2014/main" id="{4D269D6D-DAAB-4CE2-B7B8-A87CE7A93CD6}"/>
                </a:ext>
              </a:extLst>
            </p:cNvPr>
            <p:cNvCxnSpPr/>
            <p:nvPr/>
          </p:nvCxnSpPr>
          <p:spPr bwMode="gray">
            <a:xfrm>
              <a:off x="1978663" y="5570318"/>
              <a:ext cx="385268" cy="141805"/>
            </a:xfrm>
            <a:prstGeom prst="line">
              <a:avLst/>
            </a:prstGeom>
            <a:noFill/>
            <a:ln w="6350" cap="flat" cmpd="sng" algn="ctr">
              <a:solidFill>
                <a:srgbClr val="1D1D1A">
                  <a:lumMod val="75000"/>
                </a:srgbClr>
              </a:solidFill>
              <a:prstDash val="sysDash"/>
            </a:ln>
            <a:effectLst/>
          </p:spPr>
        </p:cxnSp>
        <p:cxnSp>
          <p:nvCxnSpPr>
            <p:cNvPr id="108" name="直接连接符 107">
              <a:extLst>
                <a:ext uri="{FF2B5EF4-FFF2-40B4-BE49-F238E27FC236}">
                  <a16:creationId xmlns="" xmlns:a16="http://schemas.microsoft.com/office/drawing/2014/main" id="{0E5BBB6A-E292-49B9-8C9B-13931D068371}"/>
                </a:ext>
              </a:extLst>
            </p:cNvPr>
            <p:cNvCxnSpPr/>
            <p:nvPr/>
          </p:nvCxnSpPr>
          <p:spPr bwMode="gray">
            <a:xfrm flipV="1">
              <a:off x="1853234" y="5712123"/>
              <a:ext cx="520734" cy="87100"/>
            </a:xfrm>
            <a:prstGeom prst="line">
              <a:avLst/>
            </a:prstGeom>
            <a:noFill/>
            <a:ln w="6350" cap="flat" cmpd="sng" algn="ctr">
              <a:solidFill>
                <a:srgbClr val="1D1D1A">
                  <a:lumMod val="75000"/>
                </a:srgbClr>
              </a:solidFill>
              <a:prstDash val="sysDash"/>
            </a:ln>
            <a:effectLst/>
          </p:spPr>
        </p:cxnSp>
        <p:cxnSp>
          <p:nvCxnSpPr>
            <p:cNvPr id="109" name="直接连接符 108">
              <a:extLst>
                <a:ext uri="{FF2B5EF4-FFF2-40B4-BE49-F238E27FC236}">
                  <a16:creationId xmlns="" xmlns:a16="http://schemas.microsoft.com/office/drawing/2014/main" id="{84BD726B-5341-4C19-9856-AA336A614C7C}"/>
                </a:ext>
              </a:extLst>
            </p:cNvPr>
            <p:cNvCxnSpPr/>
            <p:nvPr/>
          </p:nvCxnSpPr>
          <p:spPr bwMode="gray">
            <a:xfrm>
              <a:off x="2089243" y="5341410"/>
              <a:ext cx="284723" cy="370712"/>
            </a:xfrm>
            <a:prstGeom prst="line">
              <a:avLst/>
            </a:prstGeom>
            <a:noFill/>
            <a:ln w="6350" cap="flat" cmpd="sng" algn="ctr">
              <a:solidFill>
                <a:srgbClr val="1D1D1A">
                  <a:lumMod val="75000"/>
                </a:srgbClr>
              </a:solidFill>
              <a:prstDash val="sysDash"/>
            </a:ln>
            <a:effectLst/>
          </p:spPr>
        </p:cxnSp>
        <p:cxnSp>
          <p:nvCxnSpPr>
            <p:cNvPr id="110" name="直接连接符 109">
              <a:extLst>
                <a:ext uri="{FF2B5EF4-FFF2-40B4-BE49-F238E27FC236}">
                  <a16:creationId xmlns="" xmlns:a16="http://schemas.microsoft.com/office/drawing/2014/main" id="{9BE5E7E3-316B-449C-A140-B6D40D27131D}"/>
                </a:ext>
              </a:extLst>
            </p:cNvPr>
            <p:cNvCxnSpPr/>
            <p:nvPr/>
          </p:nvCxnSpPr>
          <p:spPr bwMode="gray">
            <a:xfrm flipH="1" flipV="1">
              <a:off x="2403378" y="5479735"/>
              <a:ext cx="545316" cy="319486"/>
            </a:xfrm>
            <a:prstGeom prst="line">
              <a:avLst/>
            </a:prstGeom>
            <a:noFill/>
            <a:ln w="6350" cap="flat" cmpd="sng" algn="ctr">
              <a:solidFill>
                <a:srgbClr val="1D1D1A">
                  <a:lumMod val="75000"/>
                </a:srgbClr>
              </a:solidFill>
              <a:prstDash val="sysDash"/>
            </a:ln>
            <a:effectLst/>
          </p:spPr>
        </p:cxnSp>
        <p:cxnSp>
          <p:nvCxnSpPr>
            <p:cNvPr id="111" name="直接连接符 110">
              <a:extLst>
                <a:ext uri="{FF2B5EF4-FFF2-40B4-BE49-F238E27FC236}">
                  <a16:creationId xmlns="" xmlns:a16="http://schemas.microsoft.com/office/drawing/2014/main" id="{A1548685-F6A6-4B19-B512-F2C52D14D2A7}"/>
                </a:ext>
              </a:extLst>
            </p:cNvPr>
            <p:cNvCxnSpPr/>
            <p:nvPr/>
          </p:nvCxnSpPr>
          <p:spPr bwMode="gray">
            <a:xfrm flipH="1" flipV="1">
              <a:off x="2413415" y="5479738"/>
              <a:ext cx="429535" cy="70885"/>
            </a:xfrm>
            <a:prstGeom prst="line">
              <a:avLst/>
            </a:prstGeom>
            <a:noFill/>
            <a:ln w="6350" cap="flat" cmpd="sng" algn="ctr">
              <a:solidFill>
                <a:srgbClr val="1D1D1A">
                  <a:lumMod val="75000"/>
                </a:srgbClr>
              </a:solidFill>
              <a:prstDash val="sysDash"/>
            </a:ln>
            <a:effectLst/>
          </p:spPr>
        </p:cxnSp>
        <p:cxnSp>
          <p:nvCxnSpPr>
            <p:cNvPr id="112" name="直接连接符 111">
              <a:extLst>
                <a:ext uri="{FF2B5EF4-FFF2-40B4-BE49-F238E27FC236}">
                  <a16:creationId xmlns="" xmlns:a16="http://schemas.microsoft.com/office/drawing/2014/main" id="{3EA8A60A-E99E-427A-8006-072046A97F6B}"/>
                </a:ext>
              </a:extLst>
            </p:cNvPr>
            <p:cNvCxnSpPr/>
            <p:nvPr/>
          </p:nvCxnSpPr>
          <p:spPr bwMode="gray">
            <a:xfrm flipH="1">
              <a:off x="2403378" y="5318057"/>
              <a:ext cx="329453" cy="161677"/>
            </a:xfrm>
            <a:prstGeom prst="line">
              <a:avLst/>
            </a:prstGeom>
            <a:noFill/>
            <a:ln w="6350" cap="flat" cmpd="sng" algn="ctr">
              <a:solidFill>
                <a:srgbClr val="1D1D1A">
                  <a:lumMod val="75000"/>
                </a:srgbClr>
              </a:solidFill>
              <a:prstDash val="sysDash"/>
            </a:ln>
            <a:effectLst/>
          </p:spPr>
        </p:cxnSp>
        <p:cxnSp>
          <p:nvCxnSpPr>
            <p:cNvPr id="113" name="直接连接符 112">
              <a:extLst>
                <a:ext uri="{FF2B5EF4-FFF2-40B4-BE49-F238E27FC236}">
                  <a16:creationId xmlns="" xmlns:a16="http://schemas.microsoft.com/office/drawing/2014/main" id="{E512A5F4-BD7B-49BA-82AF-DB36DF8E87F5}"/>
                </a:ext>
              </a:extLst>
            </p:cNvPr>
            <p:cNvCxnSpPr/>
            <p:nvPr/>
          </p:nvCxnSpPr>
          <p:spPr bwMode="gray">
            <a:xfrm flipH="1">
              <a:off x="2399070" y="5334104"/>
              <a:ext cx="329453" cy="394062"/>
            </a:xfrm>
            <a:prstGeom prst="line">
              <a:avLst/>
            </a:prstGeom>
            <a:noFill/>
            <a:ln w="6350" cap="flat" cmpd="sng" algn="ctr">
              <a:solidFill>
                <a:srgbClr val="1D1D1A">
                  <a:lumMod val="75000"/>
                </a:srgbClr>
              </a:solidFill>
              <a:prstDash val="sysDash"/>
            </a:ln>
            <a:effectLst/>
          </p:spPr>
        </p:cxnSp>
        <p:cxnSp>
          <p:nvCxnSpPr>
            <p:cNvPr id="114" name="直接连接符 113">
              <a:extLst>
                <a:ext uri="{FF2B5EF4-FFF2-40B4-BE49-F238E27FC236}">
                  <a16:creationId xmlns="" xmlns:a16="http://schemas.microsoft.com/office/drawing/2014/main" id="{CFE3CDC3-FDC9-4FF1-A818-D32AD6CFDE31}"/>
                </a:ext>
              </a:extLst>
            </p:cNvPr>
            <p:cNvCxnSpPr/>
            <p:nvPr/>
          </p:nvCxnSpPr>
          <p:spPr bwMode="gray">
            <a:xfrm flipH="1">
              <a:off x="2403377" y="5550622"/>
              <a:ext cx="439572" cy="161499"/>
            </a:xfrm>
            <a:prstGeom prst="line">
              <a:avLst/>
            </a:prstGeom>
            <a:noFill/>
            <a:ln w="6350" cap="flat" cmpd="sng" algn="ctr">
              <a:solidFill>
                <a:srgbClr val="1D1D1A">
                  <a:lumMod val="75000"/>
                </a:srgbClr>
              </a:solidFill>
              <a:prstDash val="sysDash"/>
            </a:ln>
            <a:effectLst/>
          </p:spPr>
        </p:cxnSp>
        <p:cxnSp>
          <p:nvCxnSpPr>
            <p:cNvPr id="115" name="直接连接符 114">
              <a:extLst>
                <a:ext uri="{FF2B5EF4-FFF2-40B4-BE49-F238E27FC236}">
                  <a16:creationId xmlns="" xmlns:a16="http://schemas.microsoft.com/office/drawing/2014/main" id="{1F2BCE14-F27D-406B-8914-53E220330F13}"/>
                </a:ext>
              </a:extLst>
            </p:cNvPr>
            <p:cNvCxnSpPr/>
            <p:nvPr/>
          </p:nvCxnSpPr>
          <p:spPr bwMode="gray">
            <a:xfrm flipH="1" flipV="1">
              <a:off x="2413415" y="5712124"/>
              <a:ext cx="564689" cy="87098"/>
            </a:xfrm>
            <a:prstGeom prst="line">
              <a:avLst/>
            </a:prstGeom>
            <a:noFill/>
            <a:ln w="6350" cap="flat" cmpd="sng" algn="ctr">
              <a:solidFill>
                <a:srgbClr val="1D1D1A">
                  <a:lumMod val="75000"/>
                </a:srgbClr>
              </a:solidFill>
              <a:prstDash val="sysDash"/>
            </a:ln>
            <a:effectLst/>
          </p:spPr>
        </p:cxnSp>
        <p:cxnSp>
          <p:nvCxnSpPr>
            <p:cNvPr id="116" name="直接连接符 115">
              <a:extLst>
                <a:ext uri="{FF2B5EF4-FFF2-40B4-BE49-F238E27FC236}">
                  <a16:creationId xmlns="" xmlns:a16="http://schemas.microsoft.com/office/drawing/2014/main" id="{1AA466BD-6E5F-49CE-A16E-268221A90C57}"/>
                </a:ext>
              </a:extLst>
            </p:cNvPr>
            <p:cNvCxnSpPr/>
            <p:nvPr/>
          </p:nvCxnSpPr>
          <p:spPr bwMode="gray">
            <a:xfrm>
              <a:off x="4344354" y="5320188"/>
              <a:ext cx="274685" cy="138329"/>
            </a:xfrm>
            <a:prstGeom prst="line">
              <a:avLst/>
            </a:prstGeom>
            <a:noFill/>
            <a:ln w="6350" cap="flat" cmpd="sng" algn="ctr">
              <a:solidFill>
                <a:srgbClr val="1D1D1A">
                  <a:lumMod val="75000"/>
                </a:srgbClr>
              </a:solidFill>
              <a:prstDash val="sysDash"/>
            </a:ln>
            <a:effectLst/>
          </p:spPr>
        </p:cxnSp>
        <p:cxnSp>
          <p:nvCxnSpPr>
            <p:cNvPr id="117" name="直接连接符 116">
              <a:extLst>
                <a:ext uri="{FF2B5EF4-FFF2-40B4-BE49-F238E27FC236}">
                  <a16:creationId xmlns="" xmlns:a16="http://schemas.microsoft.com/office/drawing/2014/main" id="{4066287E-38A5-4C42-BAEE-64286E6F0156}"/>
                </a:ext>
              </a:extLst>
            </p:cNvPr>
            <p:cNvCxnSpPr/>
            <p:nvPr/>
          </p:nvCxnSpPr>
          <p:spPr bwMode="gray">
            <a:xfrm flipV="1">
              <a:off x="4108343" y="5458517"/>
              <a:ext cx="520734" cy="319487"/>
            </a:xfrm>
            <a:prstGeom prst="line">
              <a:avLst/>
            </a:prstGeom>
            <a:noFill/>
            <a:ln w="6350" cap="flat" cmpd="sng" algn="ctr">
              <a:solidFill>
                <a:srgbClr val="1D1D1A">
                  <a:lumMod val="75000"/>
                </a:srgbClr>
              </a:solidFill>
              <a:prstDash val="sysDash"/>
            </a:ln>
            <a:effectLst/>
          </p:spPr>
        </p:cxnSp>
        <p:cxnSp>
          <p:nvCxnSpPr>
            <p:cNvPr id="118" name="直接连接符 117">
              <a:extLst>
                <a:ext uri="{FF2B5EF4-FFF2-40B4-BE49-F238E27FC236}">
                  <a16:creationId xmlns="" xmlns:a16="http://schemas.microsoft.com/office/drawing/2014/main" id="{F80DDC9D-1902-4E86-A9EE-C29201EDC6E3}"/>
                </a:ext>
              </a:extLst>
            </p:cNvPr>
            <p:cNvCxnSpPr/>
            <p:nvPr/>
          </p:nvCxnSpPr>
          <p:spPr bwMode="gray">
            <a:xfrm flipV="1">
              <a:off x="4233772" y="5458517"/>
              <a:ext cx="395304" cy="90581"/>
            </a:xfrm>
            <a:prstGeom prst="line">
              <a:avLst/>
            </a:prstGeom>
            <a:noFill/>
            <a:ln w="6350" cap="flat" cmpd="sng" algn="ctr">
              <a:solidFill>
                <a:srgbClr val="1D1D1A">
                  <a:lumMod val="75000"/>
                </a:srgbClr>
              </a:solidFill>
              <a:prstDash val="sysDash"/>
            </a:ln>
            <a:effectLst/>
          </p:spPr>
        </p:cxnSp>
        <p:cxnSp>
          <p:nvCxnSpPr>
            <p:cNvPr id="119" name="直接连接符 118">
              <a:extLst>
                <a:ext uri="{FF2B5EF4-FFF2-40B4-BE49-F238E27FC236}">
                  <a16:creationId xmlns="" xmlns:a16="http://schemas.microsoft.com/office/drawing/2014/main" id="{207CFAE6-05B1-4793-95FB-A430503C0E05}"/>
                </a:ext>
              </a:extLst>
            </p:cNvPr>
            <p:cNvCxnSpPr/>
            <p:nvPr/>
          </p:nvCxnSpPr>
          <p:spPr bwMode="gray">
            <a:xfrm>
              <a:off x="4233772" y="5549096"/>
              <a:ext cx="385267" cy="141805"/>
            </a:xfrm>
            <a:prstGeom prst="line">
              <a:avLst/>
            </a:prstGeom>
            <a:noFill/>
            <a:ln w="6350" cap="flat" cmpd="sng" algn="ctr">
              <a:solidFill>
                <a:srgbClr val="1D1D1A">
                  <a:lumMod val="75000"/>
                </a:srgbClr>
              </a:solidFill>
              <a:prstDash val="sysDash"/>
            </a:ln>
            <a:effectLst/>
          </p:spPr>
        </p:cxnSp>
        <p:cxnSp>
          <p:nvCxnSpPr>
            <p:cNvPr id="120" name="直接连接符 119">
              <a:extLst>
                <a:ext uri="{FF2B5EF4-FFF2-40B4-BE49-F238E27FC236}">
                  <a16:creationId xmlns="" xmlns:a16="http://schemas.microsoft.com/office/drawing/2014/main" id="{899D246F-6561-4786-A176-2237F978A49B}"/>
                </a:ext>
              </a:extLst>
            </p:cNvPr>
            <p:cNvCxnSpPr/>
            <p:nvPr/>
          </p:nvCxnSpPr>
          <p:spPr bwMode="gray">
            <a:xfrm flipV="1">
              <a:off x="4108343" y="5690901"/>
              <a:ext cx="520734" cy="87100"/>
            </a:xfrm>
            <a:prstGeom prst="line">
              <a:avLst/>
            </a:prstGeom>
            <a:noFill/>
            <a:ln w="6350" cap="flat" cmpd="sng" algn="ctr">
              <a:solidFill>
                <a:srgbClr val="1D1D1A">
                  <a:lumMod val="75000"/>
                </a:srgbClr>
              </a:solidFill>
              <a:prstDash val="sysDash"/>
            </a:ln>
            <a:effectLst/>
          </p:spPr>
        </p:cxnSp>
        <p:cxnSp>
          <p:nvCxnSpPr>
            <p:cNvPr id="121" name="直接连接符 120">
              <a:extLst>
                <a:ext uri="{FF2B5EF4-FFF2-40B4-BE49-F238E27FC236}">
                  <a16:creationId xmlns="" xmlns:a16="http://schemas.microsoft.com/office/drawing/2014/main" id="{B32B8B3D-0AC4-4252-8B28-F2B6845944F2}"/>
                </a:ext>
              </a:extLst>
            </p:cNvPr>
            <p:cNvCxnSpPr/>
            <p:nvPr/>
          </p:nvCxnSpPr>
          <p:spPr bwMode="gray">
            <a:xfrm>
              <a:off x="4344354" y="5320190"/>
              <a:ext cx="284723" cy="370712"/>
            </a:xfrm>
            <a:prstGeom prst="line">
              <a:avLst/>
            </a:prstGeom>
            <a:noFill/>
            <a:ln w="6350" cap="flat" cmpd="sng" algn="ctr">
              <a:solidFill>
                <a:srgbClr val="1D1D1A">
                  <a:lumMod val="75000"/>
                </a:srgbClr>
              </a:solidFill>
              <a:prstDash val="sysDash"/>
            </a:ln>
            <a:effectLst/>
          </p:spPr>
        </p:cxnSp>
        <p:cxnSp>
          <p:nvCxnSpPr>
            <p:cNvPr id="122" name="直接连接符 121">
              <a:extLst>
                <a:ext uri="{FF2B5EF4-FFF2-40B4-BE49-F238E27FC236}">
                  <a16:creationId xmlns="" xmlns:a16="http://schemas.microsoft.com/office/drawing/2014/main" id="{9DBEE195-4BCC-41C1-85D9-5B3805CD8271}"/>
                </a:ext>
              </a:extLst>
            </p:cNvPr>
            <p:cNvCxnSpPr/>
            <p:nvPr/>
          </p:nvCxnSpPr>
          <p:spPr bwMode="gray">
            <a:xfrm flipH="1" flipV="1">
              <a:off x="4658487" y="5458515"/>
              <a:ext cx="545317" cy="319486"/>
            </a:xfrm>
            <a:prstGeom prst="line">
              <a:avLst/>
            </a:prstGeom>
            <a:noFill/>
            <a:ln w="6350" cap="flat" cmpd="sng" algn="ctr">
              <a:solidFill>
                <a:srgbClr val="1D1D1A">
                  <a:lumMod val="75000"/>
                </a:srgbClr>
              </a:solidFill>
              <a:prstDash val="sysDash"/>
            </a:ln>
            <a:effectLst/>
          </p:spPr>
        </p:cxnSp>
        <p:cxnSp>
          <p:nvCxnSpPr>
            <p:cNvPr id="123" name="直接连接符 122">
              <a:extLst>
                <a:ext uri="{FF2B5EF4-FFF2-40B4-BE49-F238E27FC236}">
                  <a16:creationId xmlns="" xmlns:a16="http://schemas.microsoft.com/office/drawing/2014/main" id="{67137E85-D5E2-44C7-9003-ABB21EC0E58D}"/>
                </a:ext>
              </a:extLst>
            </p:cNvPr>
            <p:cNvCxnSpPr/>
            <p:nvPr/>
          </p:nvCxnSpPr>
          <p:spPr bwMode="gray">
            <a:xfrm flipH="1" flipV="1">
              <a:off x="4668525" y="5458518"/>
              <a:ext cx="429535" cy="70885"/>
            </a:xfrm>
            <a:prstGeom prst="line">
              <a:avLst/>
            </a:prstGeom>
            <a:noFill/>
            <a:ln w="6350" cap="flat" cmpd="sng" algn="ctr">
              <a:solidFill>
                <a:srgbClr val="1D1D1A">
                  <a:lumMod val="75000"/>
                </a:srgbClr>
              </a:solidFill>
              <a:prstDash val="sysDash"/>
            </a:ln>
            <a:effectLst/>
          </p:spPr>
        </p:cxnSp>
        <p:cxnSp>
          <p:nvCxnSpPr>
            <p:cNvPr id="124" name="直接连接符 123">
              <a:extLst>
                <a:ext uri="{FF2B5EF4-FFF2-40B4-BE49-F238E27FC236}">
                  <a16:creationId xmlns="" xmlns:a16="http://schemas.microsoft.com/office/drawing/2014/main" id="{7B0E0913-5A3D-43B2-B134-5777CE8C759A}"/>
                </a:ext>
              </a:extLst>
            </p:cNvPr>
            <p:cNvCxnSpPr/>
            <p:nvPr/>
          </p:nvCxnSpPr>
          <p:spPr bwMode="gray">
            <a:xfrm flipH="1">
              <a:off x="4658487" y="5296837"/>
              <a:ext cx="329453" cy="161677"/>
            </a:xfrm>
            <a:prstGeom prst="line">
              <a:avLst/>
            </a:prstGeom>
            <a:noFill/>
            <a:ln w="6350" cap="flat" cmpd="sng" algn="ctr">
              <a:solidFill>
                <a:srgbClr val="1D1D1A">
                  <a:lumMod val="75000"/>
                </a:srgbClr>
              </a:solidFill>
              <a:prstDash val="sysDash"/>
            </a:ln>
            <a:effectLst/>
          </p:spPr>
        </p:cxnSp>
        <p:cxnSp>
          <p:nvCxnSpPr>
            <p:cNvPr id="125" name="直接连接符 124">
              <a:extLst>
                <a:ext uri="{FF2B5EF4-FFF2-40B4-BE49-F238E27FC236}">
                  <a16:creationId xmlns="" xmlns:a16="http://schemas.microsoft.com/office/drawing/2014/main" id="{59383809-8851-49EF-B0AB-F8366CDEE500}"/>
                </a:ext>
              </a:extLst>
            </p:cNvPr>
            <p:cNvCxnSpPr/>
            <p:nvPr/>
          </p:nvCxnSpPr>
          <p:spPr bwMode="gray">
            <a:xfrm flipH="1">
              <a:off x="4654180" y="5312883"/>
              <a:ext cx="329453" cy="394062"/>
            </a:xfrm>
            <a:prstGeom prst="line">
              <a:avLst/>
            </a:prstGeom>
            <a:noFill/>
            <a:ln w="6350" cap="flat" cmpd="sng" algn="ctr">
              <a:solidFill>
                <a:srgbClr val="1D1D1A">
                  <a:lumMod val="75000"/>
                </a:srgbClr>
              </a:solidFill>
              <a:prstDash val="sysDash"/>
            </a:ln>
            <a:effectLst/>
          </p:spPr>
        </p:cxnSp>
        <p:cxnSp>
          <p:nvCxnSpPr>
            <p:cNvPr id="126" name="直接连接符 125">
              <a:extLst>
                <a:ext uri="{FF2B5EF4-FFF2-40B4-BE49-F238E27FC236}">
                  <a16:creationId xmlns="" xmlns:a16="http://schemas.microsoft.com/office/drawing/2014/main" id="{B348703A-3FAB-40BB-AC8E-D9F0DF7A33A3}"/>
                </a:ext>
              </a:extLst>
            </p:cNvPr>
            <p:cNvCxnSpPr/>
            <p:nvPr/>
          </p:nvCxnSpPr>
          <p:spPr bwMode="gray">
            <a:xfrm flipH="1">
              <a:off x="4658487" y="5529402"/>
              <a:ext cx="439572" cy="161499"/>
            </a:xfrm>
            <a:prstGeom prst="line">
              <a:avLst/>
            </a:prstGeom>
            <a:noFill/>
            <a:ln w="6350" cap="flat" cmpd="sng" algn="ctr">
              <a:solidFill>
                <a:srgbClr val="1D1D1A">
                  <a:lumMod val="75000"/>
                </a:srgbClr>
              </a:solidFill>
              <a:prstDash val="sysDash"/>
            </a:ln>
            <a:effectLst/>
          </p:spPr>
        </p:cxnSp>
        <p:cxnSp>
          <p:nvCxnSpPr>
            <p:cNvPr id="127" name="直接连接符 126">
              <a:extLst>
                <a:ext uri="{FF2B5EF4-FFF2-40B4-BE49-F238E27FC236}">
                  <a16:creationId xmlns="" xmlns:a16="http://schemas.microsoft.com/office/drawing/2014/main" id="{7E2750E0-9514-4467-B70B-EAB500A622EC}"/>
                </a:ext>
              </a:extLst>
            </p:cNvPr>
            <p:cNvCxnSpPr/>
            <p:nvPr/>
          </p:nvCxnSpPr>
          <p:spPr bwMode="gray">
            <a:xfrm flipH="1" flipV="1">
              <a:off x="4668525" y="5690903"/>
              <a:ext cx="564690" cy="87098"/>
            </a:xfrm>
            <a:prstGeom prst="line">
              <a:avLst/>
            </a:prstGeom>
            <a:noFill/>
            <a:ln w="6350" cap="flat" cmpd="sng" algn="ctr">
              <a:solidFill>
                <a:srgbClr val="1D1D1A">
                  <a:lumMod val="75000"/>
                </a:srgbClr>
              </a:solidFill>
              <a:prstDash val="sysDash"/>
            </a:ln>
            <a:effectLst/>
          </p:spPr>
        </p:cxnSp>
        <p:sp>
          <p:nvSpPr>
            <p:cNvPr id="128" name="Freeform 126">
              <a:extLst>
                <a:ext uri="{FF2B5EF4-FFF2-40B4-BE49-F238E27FC236}">
                  <a16:creationId xmlns="" xmlns:a16="http://schemas.microsoft.com/office/drawing/2014/main" id="{19D8D17E-5C2F-4EF8-A7B4-567F3DA7A0B1}"/>
                </a:ext>
              </a:extLst>
            </p:cNvPr>
            <p:cNvSpPr>
              <a:spLocks/>
            </p:cNvSpPr>
            <p:nvPr/>
          </p:nvSpPr>
          <p:spPr bwMode="gray">
            <a:xfrm>
              <a:off x="3410455" y="5220002"/>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29" name="Freeform 126">
              <a:extLst>
                <a:ext uri="{FF2B5EF4-FFF2-40B4-BE49-F238E27FC236}">
                  <a16:creationId xmlns="" xmlns:a16="http://schemas.microsoft.com/office/drawing/2014/main" id="{0DF97F70-FE1E-4ACF-83FB-B47D5418177F}"/>
                </a:ext>
              </a:extLst>
            </p:cNvPr>
            <p:cNvSpPr>
              <a:spLocks/>
            </p:cNvSpPr>
            <p:nvPr/>
          </p:nvSpPr>
          <p:spPr bwMode="gray">
            <a:xfrm>
              <a:off x="3859763" y="5284033"/>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0" name="Freeform 126">
              <a:extLst>
                <a:ext uri="{FF2B5EF4-FFF2-40B4-BE49-F238E27FC236}">
                  <a16:creationId xmlns="" xmlns:a16="http://schemas.microsoft.com/office/drawing/2014/main" id="{86F617C6-C59B-4D63-8AD5-D10B28A355DD}"/>
                </a:ext>
              </a:extLst>
            </p:cNvPr>
            <p:cNvSpPr>
              <a:spLocks/>
            </p:cNvSpPr>
            <p:nvPr/>
          </p:nvSpPr>
          <p:spPr bwMode="gray">
            <a:xfrm>
              <a:off x="2959586" y="5302117"/>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1" name="椭圆 130">
              <a:extLst>
                <a:ext uri="{FF2B5EF4-FFF2-40B4-BE49-F238E27FC236}">
                  <a16:creationId xmlns="" xmlns:a16="http://schemas.microsoft.com/office/drawing/2014/main" id="{08ADF0FB-94FF-4BAF-9169-ADA201E7E46B}"/>
                </a:ext>
              </a:extLst>
            </p:cNvPr>
            <p:cNvSpPr/>
            <p:nvPr/>
          </p:nvSpPr>
          <p:spPr bwMode="gray">
            <a:xfrm>
              <a:off x="2000489" y="529404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2" name="椭圆 131">
              <a:extLst>
                <a:ext uri="{FF2B5EF4-FFF2-40B4-BE49-F238E27FC236}">
                  <a16:creationId xmlns="" xmlns:a16="http://schemas.microsoft.com/office/drawing/2014/main" id="{9D9A384F-658A-4589-8D2A-AD2E5BDC1E15}"/>
                </a:ext>
              </a:extLst>
            </p:cNvPr>
            <p:cNvSpPr/>
            <p:nvPr/>
          </p:nvSpPr>
          <p:spPr bwMode="gray">
            <a:xfrm>
              <a:off x="1893455" y="552525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3" name="椭圆 132">
              <a:extLst>
                <a:ext uri="{FF2B5EF4-FFF2-40B4-BE49-F238E27FC236}">
                  <a16:creationId xmlns="" xmlns:a16="http://schemas.microsoft.com/office/drawing/2014/main" id="{0C97B297-DBBE-4714-B433-B32FA272BD30}"/>
                </a:ext>
              </a:extLst>
            </p:cNvPr>
            <p:cNvSpPr/>
            <p:nvPr/>
          </p:nvSpPr>
          <p:spPr bwMode="gray">
            <a:xfrm>
              <a:off x="1803581" y="5745350"/>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4" name="椭圆 133">
              <a:extLst>
                <a:ext uri="{FF2B5EF4-FFF2-40B4-BE49-F238E27FC236}">
                  <a16:creationId xmlns="" xmlns:a16="http://schemas.microsoft.com/office/drawing/2014/main" id="{B5B7AF2D-85AE-4F43-A268-012C7EB6C076}"/>
                </a:ext>
              </a:extLst>
            </p:cNvPr>
            <p:cNvSpPr/>
            <p:nvPr/>
          </p:nvSpPr>
          <p:spPr bwMode="gray">
            <a:xfrm>
              <a:off x="2351816" y="5434181"/>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5" name="椭圆 134">
              <a:extLst>
                <a:ext uri="{FF2B5EF4-FFF2-40B4-BE49-F238E27FC236}">
                  <a16:creationId xmlns="" xmlns:a16="http://schemas.microsoft.com/office/drawing/2014/main" id="{51E63ACF-0DF1-4302-9856-D737F22A156E}"/>
                </a:ext>
              </a:extLst>
            </p:cNvPr>
            <p:cNvSpPr/>
            <p:nvPr/>
          </p:nvSpPr>
          <p:spPr bwMode="gray">
            <a:xfrm>
              <a:off x="2351816" y="5664137"/>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6" name="椭圆 135">
              <a:extLst>
                <a:ext uri="{FF2B5EF4-FFF2-40B4-BE49-F238E27FC236}">
                  <a16:creationId xmlns="" xmlns:a16="http://schemas.microsoft.com/office/drawing/2014/main" id="{63B844CF-52A9-4E68-901A-BA1D1E27F1B3}"/>
                </a:ext>
              </a:extLst>
            </p:cNvPr>
            <p:cNvSpPr/>
            <p:nvPr/>
          </p:nvSpPr>
          <p:spPr bwMode="gray">
            <a:xfrm>
              <a:off x="2729085" y="527672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7" name="椭圆 136">
              <a:extLst>
                <a:ext uri="{FF2B5EF4-FFF2-40B4-BE49-F238E27FC236}">
                  <a16:creationId xmlns="" xmlns:a16="http://schemas.microsoft.com/office/drawing/2014/main" id="{3D213485-CD70-4EBA-B8CC-C2D181DE334A}"/>
                </a:ext>
              </a:extLst>
            </p:cNvPr>
            <p:cNvSpPr/>
            <p:nvPr/>
          </p:nvSpPr>
          <p:spPr bwMode="gray">
            <a:xfrm>
              <a:off x="2818896" y="5545399"/>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8" name="椭圆 137">
              <a:extLst>
                <a:ext uri="{FF2B5EF4-FFF2-40B4-BE49-F238E27FC236}">
                  <a16:creationId xmlns="" xmlns:a16="http://schemas.microsoft.com/office/drawing/2014/main" id="{93D8C8D1-1F90-4AB1-8A62-4D9864E2F09B}"/>
                </a:ext>
              </a:extLst>
            </p:cNvPr>
            <p:cNvSpPr/>
            <p:nvPr/>
          </p:nvSpPr>
          <p:spPr bwMode="gray">
            <a:xfrm>
              <a:off x="2892578" y="5765430"/>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39" name="椭圆 138">
              <a:extLst>
                <a:ext uri="{FF2B5EF4-FFF2-40B4-BE49-F238E27FC236}">
                  <a16:creationId xmlns="" xmlns:a16="http://schemas.microsoft.com/office/drawing/2014/main" id="{3338947C-743E-4228-8C40-C3002E2B3A3D}"/>
                </a:ext>
              </a:extLst>
            </p:cNvPr>
            <p:cNvSpPr/>
            <p:nvPr/>
          </p:nvSpPr>
          <p:spPr bwMode="gray">
            <a:xfrm>
              <a:off x="4256553" y="527193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0" name="椭圆 139">
              <a:extLst>
                <a:ext uri="{FF2B5EF4-FFF2-40B4-BE49-F238E27FC236}">
                  <a16:creationId xmlns="" xmlns:a16="http://schemas.microsoft.com/office/drawing/2014/main" id="{F3913A02-AB50-4255-9C41-01F2FAE267A5}"/>
                </a:ext>
              </a:extLst>
            </p:cNvPr>
            <p:cNvSpPr/>
            <p:nvPr/>
          </p:nvSpPr>
          <p:spPr bwMode="gray">
            <a:xfrm>
              <a:off x="4149520" y="5503143"/>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1" name="椭圆 140">
              <a:extLst>
                <a:ext uri="{FF2B5EF4-FFF2-40B4-BE49-F238E27FC236}">
                  <a16:creationId xmlns="" xmlns:a16="http://schemas.microsoft.com/office/drawing/2014/main" id="{511F6D52-761E-4EB1-8E0E-415C5ABAC4B1}"/>
                </a:ext>
              </a:extLst>
            </p:cNvPr>
            <p:cNvSpPr/>
            <p:nvPr/>
          </p:nvSpPr>
          <p:spPr bwMode="gray">
            <a:xfrm>
              <a:off x="4059645" y="5723231"/>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2" name="椭圆 141">
              <a:extLst>
                <a:ext uri="{FF2B5EF4-FFF2-40B4-BE49-F238E27FC236}">
                  <a16:creationId xmlns="" xmlns:a16="http://schemas.microsoft.com/office/drawing/2014/main" id="{79B6831D-C961-4291-A719-A4DD23DFA8BE}"/>
                </a:ext>
              </a:extLst>
            </p:cNvPr>
            <p:cNvSpPr/>
            <p:nvPr/>
          </p:nvSpPr>
          <p:spPr bwMode="gray">
            <a:xfrm>
              <a:off x="4607880" y="541206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3" name="椭圆 142">
              <a:extLst>
                <a:ext uri="{FF2B5EF4-FFF2-40B4-BE49-F238E27FC236}">
                  <a16:creationId xmlns="" xmlns:a16="http://schemas.microsoft.com/office/drawing/2014/main" id="{BB98E29C-3DB0-4164-A5D1-27E33E22C85F}"/>
                </a:ext>
              </a:extLst>
            </p:cNvPr>
            <p:cNvSpPr/>
            <p:nvPr/>
          </p:nvSpPr>
          <p:spPr bwMode="gray">
            <a:xfrm>
              <a:off x="4607880" y="564201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4" name="椭圆 143">
              <a:extLst>
                <a:ext uri="{FF2B5EF4-FFF2-40B4-BE49-F238E27FC236}">
                  <a16:creationId xmlns="" xmlns:a16="http://schemas.microsoft.com/office/drawing/2014/main" id="{31092F7E-ADBE-47E9-BF12-315DDAF48F29}"/>
                </a:ext>
              </a:extLst>
            </p:cNvPr>
            <p:cNvSpPr/>
            <p:nvPr/>
          </p:nvSpPr>
          <p:spPr bwMode="gray">
            <a:xfrm>
              <a:off x="4994500" y="5270719"/>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5" name="椭圆 144">
              <a:extLst>
                <a:ext uri="{FF2B5EF4-FFF2-40B4-BE49-F238E27FC236}">
                  <a16:creationId xmlns="" xmlns:a16="http://schemas.microsoft.com/office/drawing/2014/main" id="{BFF62E51-2256-469F-A5AB-513632D669B8}"/>
                </a:ext>
              </a:extLst>
            </p:cNvPr>
            <p:cNvSpPr/>
            <p:nvPr/>
          </p:nvSpPr>
          <p:spPr bwMode="gray">
            <a:xfrm>
              <a:off x="5074960" y="5501163"/>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6" name="椭圆 145">
              <a:extLst>
                <a:ext uri="{FF2B5EF4-FFF2-40B4-BE49-F238E27FC236}">
                  <a16:creationId xmlns="" xmlns:a16="http://schemas.microsoft.com/office/drawing/2014/main" id="{A86A9F2F-640C-4354-81E5-6112C6328469}"/>
                </a:ext>
              </a:extLst>
            </p:cNvPr>
            <p:cNvSpPr/>
            <p:nvPr/>
          </p:nvSpPr>
          <p:spPr bwMode="gray">
            <a:xfrm>
              <a:off x="5148643" y="5721187"/>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7" name="Freeform 126">
              <a:extLst>
                <a:ext uri="{FF2B5EF4-FFF2-40B4-BE49-F238E27FC236}">
                  <a16:creationId xmlns="" xmlns:a16="http://schemas.microsoft.com/office/drawing/2014/main" id="{85CA261B-5426-4A56-B853-F066966870F8}"/>
                </a:ext>
              </a:extLst>
            </p:cNvPr>
            <p:cNvSpPr>
              <a:spLocks/>
            </p:cNvSpPr>
            <p:nvPr/>
          </p:nvSpPr>
          <p:spPr bwMode="gray">
            <a:xfrm>
              <a:off x="2012784" y="5093488"/>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sp>
          <p:nvSpPr>
            <p:cNvPr id="148" name="Freeform 126">
              <a:extLst>
                <a:ext uri="{FF2B5EF4-FFF2-40B4-BE49-F238E27FC236}">
                  <a16:creationId xmlns="" xmlns:a16="http://schemas.microsoft.com/office/drawing/2014/main" id="{B1A1110A-3B72-4A5E-823A-04B39FEC7E79}"/>
                </a:ext>
              </a:extLst>
            </p:cNvPr>
            <p:cNvSpPr>
              <a:spLocks/>
            </p:cNvSpPr>
            <p:nvPr/>
          </p:nvSpPr>
          <p:spPr bwMode="gray">
            <a:xfrm>
              <a:off x="4942630" y="5040649"/>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p:spPr>
          <p:txBody>
            <a:bodyPr wrap="square">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cs typeface="+mn-ea"/>
                <a:sym typeface="+mn-lt"/>
              </a:endParaRPr>
            </a:p>
          </p:txBody>
        </p:sp>
      </p:grpSp>
      <p:grpSp>
        <p:nvGrpSpPr>
          <p:cNvPr id="87" name="组合 245">
            <a:extLst>
              <a:ext uri="{FF2B5EF4-FFF2-40B4-BE49-F238E27FC236}">
                <a16:creationId xmlns="" xmlns:a16="http://schemas.microsoft.com/office/drawing/2014/main" id="{83778F14-82D6-46CD-8E2D-5D8F7F30CBBE}"/>
              </a:ext>
            </a:extLst>
          </p:cNvPr>
          <p:cNvGrpSpPr/>
          <p:nvPr/>
        </p:nvGrpSpPr>
        <p:grpSpPr bwMode="gray">
          <a:xfrm>
            <a:off x="834507" y="5086471"/>
            <a:ext cx="220344" cy="177580"/>
            <a:chOff x="15730507" y="3268663"/>
            <a:chExt cx="765172" cy="1123953"/>
          </a:xfrm>
          <a:solidFill>
            <a:srgbClr val="1D1D1A">
              <a:lumMod val="50000"/>
              <a:lumOff val="50000"/>
            </a:srgbClr>
          </a:solidFill>
        </p:grpSpPr>
        <p:sp>
          <p:nvSpPr>
            <p:cNvPr id="98" name="Freeform 57">
              <a:extLst>
                <a:ext uri="{FF2B5EF4-FFF2-40B4-BE49-F238E27FC236}">
                  <a16:creationId xmlns="" xmlns:a16="http://schemas.microsoft.com/office/drawing/2014/main" id="{B70BA79A-7EE4-49EB-A3B9-37D2CAFC41DA}"/>
                </a:ext>
              </a:extLst>
            </p:cNvPr>
            <p:cNvSpPr>
              <a:spLocks/>
            </p:cNvSpPr>
            <p:nvPr/>
          </p:nvSpPr>
          <p:spPr bwMode="gray">
            <a:xfrm>
              <a:off x="15786100" y="3268663"/>
              <a:ext cx="252413" cy="261938"/>
            </a:xfrm>
            <a:custGeom>
              <a:avLst/>
              <a:gdLst/>
              <a:ahLst/>
              <a:cxnLst>
                <a:cxn ang="0">
                  <a:pos x="74" y="105"/>
                </a:cxn>
                <a:cxn ang="0">
                  <a:pos x="42" y="152"/>
                </a:cxn>
                <a:cxn ang="0">
                  <a:pos x="19" y="202"/>
                </a:cxn>
                <a:cxn ang="0">
                  <a:pos x="4" y="256"/>
                </a:cxn>
                <a:cxn ang="0">
                  <a:pos x="0" y="312"/>
                </a:cxn>
                <a:cxn ang="0">
                  <a:pos x="2" y="319"/>
                </a:cxn>
                <a:cxn ang="0">
                  <a:pos x="10" y="327"/>
                </a:cxn>
                <a:cxn ang="0">
                  <a:pos x="57" y="327"/>
                </a:cxn>
                <a:cxn ang="0">
                  <a:pos x="64" y="326"/>
                </a:cxn>
                <a:cxn ang="0">
                  <a:pos x="69" y="322"/>
                </a:cxn>
                <a:cxn ang="0">
                  <a:pos x="73" y="312"/>
                </a:cxn>
                <a:cxn ang="0">
                  <a:pos x="74" y="290"/>
                </a:cxn>
                <a:cxn ang="0">
                  <a:pos x="81" y="248"/>
                </a:cxn>
                <a:cxn ang="0">
                  <a:pos x="95" y="208"/>
                </a:cxn>
                <a:cxn ang="0">
                  <a:pos x="117" y="170"/>
                </a:cxn>
                <a:cxn ang="0">
                  <a:pos x="130" y="154"/>
                </a:cxn>
                <a:cxn ang="0">
                  <a:pos x="140" y="143"/>
                </a:cxn>
                <a:cxn ang="0">
                  <a:pos x="174" y="113"/>
                </a:cxn>
                <a:cxn ang="0">
                  <a:pos x="214" y="91"/>
                </a:cxn>
                <a:cxn ang="0">
                  <a:pos x="258" y="78"/>
                </a:cxn>
                <a:cxn ang="0">
                  <a:pos x="304" y="73"/>
                </a:cxn>
                <a:cxn ang="0">
                  <a:pos x="311" y="73"/>
                </a:cxn>
                <a:cxn ang="0">
                  <a:pos x="316" y="68"/>
                </a:cxn>
                <a:cxn ang="0">
                  <a:pos x="319" y="57"/>
                </a:cxn>
                <a:cxn ang="0">
                  <a:pos x="319" y="17"/>
                </a:cxn>
                <a:cxn ang="0">
                  <a:pos x="314" y="5"/>
                </a:cxn>
                <a:cxn ang="0">
                  <a:pos x="309" y="2"/>
                </a:cxn>
                <a:cxn ang="0">
                  <a:pos x="304" y="0"/>
                </a:cxn>
                <a:cxn ang="0">
                  <a:pos x="243" y="7"/>
                </a:cxn>
                <a:cxn ang="0">
                  <a:pos x="186" y="25"/>
                </a:cxn>
                <a:cxn ang="0">
                  <a:pos x="133" y="54"/>
                </a:cxn>
                <a:cxn ang="0">
                  <a:pos x="88" y="91"/>
                </a:cxn>
                <a:cxn ang="0">
                  <a:pos x="74" y="105"/>
                </a:cxn>
              </a:cxnLst>
              <a:rect l="0" t="0" r="r" b="b"/>
              <a:pathLst>
                <a:path w="319" h="329">
                  <a:moveTo>
                    <a:pt x="74" y="105"/>
                  </a:moveTo>
                  <a:lnTo>
                    <a:pt x="74" y="105"/>
                  </a:lnTo>
                  <a:lnTo>
                    <a:pt x="57" y="128"/>
                  </a:lnTo>
                  <a:lnTo>
                    <a:pt x="42" y="152"/>
                  </a:lnTo>
                  <a:lnTo>
                    <a:pt x="29" y="175"/>
                  </a:lnTo>
                  <a:lnTo>
                    <a:pt x="19" y="202"/>
                  </a:lnTo>
                  <a:lnTo>
                    <a:pt x="10" y="229"/>
                  </a:lnTo>
                  <a:lnTo>
                    <a:pt x="4" y="256"/>
                  </a:lnTo>
                  <a:lnTo>
                    <a:pt x="2" y="285"/>
                  </a:lnTo>
                  <a:lnTo>
                    <a:pt x="0" y="312"/>
                  </a:lnTo>
                  <a:lnTo>
                    <a:pt x="0" y="312"/>
                  </a:lnTo>
                  <a:lnTo>
                    <a:pt x="2" y="319"/>
                  </a:lnTo>
                  <a:lnTo>
                    <a:pt x="5" y="324"/>
                  </a:lnTo>
                  <a:lnTo>
                    <a:pt x="10" y="327"/>
                  </a:lnTo>
                  <a:lnTo>
                    <a:pt x="17" y="329"/>
                  </a:lnTo>
                  <a:lnTo>
                    <a:pt x="57" y="327"/>
                  </a:lnTo>
                  <a:lnTo>
                    <a:pt x="57" y="327"/>
                  </a:lnTo>
                  <a:lnTo>
                    <a:pt x="64" y="326"/>
                  </a:lnTo>
                  <a:lnTo>
                    <a:pt x="69" y="322"/>
                  </a:lnTo>
                  <a:lnTo>
                    <a:pt x="69" y="322"/>
                  </a:lnTo>
                  <a:lnTo>
                    <a:pt x="73" y="317"/>
                  </a:lnTo>
                  <a:lnTo>
                    <a:pt x="73" y="312"/>
                  </a:lnTo>
                  <a:lnTo>
                    <a:pt x="73" y="312"/>
                  </a:lnTo>
                  <a:lnTo>
                    <a:pt x="74" y="290"/>
                  </a:lnTo>
                  <a:lnTo>
                    <a:pt x="76" y="268"/>
                  </a:lnTo>
                  <a:lnTo>
                    <a:pt x="81" y="248"/>
                  </a:lnTo>
                  <a:lnTo>
                    <a:pt x="86" y="226"/>
                  </a:lnTo>
                  <a:lnTo>
                    <a:pt x="95" y="208"/>
                  </a:lnTo>
                  <a:lnTo>
                    <a:pt x="105" y="189"/>
                  </a:lnTo>
                  <a:lnTo>
                    <a:pt x="117" y="170"/>
                  </a:lnTo>
                  <a:lnTo>
                    <a:pt x="130" y="154"/>
                  </a:lnTo>
                  <a:lnTo>
                    <a:pt x="130" y="154"/>
                  </a:lnTo>
                  <a:lnTo>
                    <a:pt x="140" y="143"/>
                  </a:lnTo>
                  <a:lnTo>
                    <a:pt x="140" y="143"/>
                  </a:lnTo>
                  <a:lnTo>
                    <a:pt x="157" y="127"/>
                  </a:lnTo>
                  <a:lnTo>
                    <a:pt x="174" y="113"/>
                  </a:lnTo>
                  <a:lnTo>
                    <a:pt x="194" y="101"/>
                  </a:lnTo>
                  <a:lnTo>
                    <a:pt x="214" y="91"/>
                  </a:lnTo>
                  <a:lnTo>
                    <a:pt x="236" y="84"/>
                  </a:lnTo>
                  <a:lnTo>
                    <a:pt x="258" y="78"/>
                  </a:lnTo>
                  <a:lnTo>
                    <a:pt x="280" y="74"/>
                  </a:lnTo>
                  <a:lnTo>
                    <a:pt x="304" y="73"/>
                  </a:lnTo>
                  <a:lnTo>
                    <a:pt x="304" y="73"/>
                  </a:lnTo>
                  <a:lnTo>
                    <a:pt x="311" y="73"/>
                  </a:lnTo>
                  <a:lnTo>
                    <a:pt x="316" y="68"/>
                  </a:lnTo>
                  <a:lnTo>
                    <a:pt x="316" y="68"/>
                  </a:lnTo>
                  <a:lnTo>
                    <a:pt x="317" y="62"/>
                  </a:lnTo>
                  <a:lnTo>
                    <a:pt x="319" y="57"/>
                  </a:lnTo>
                  <a:lnTo>
                    <a:pt x="319" y="17"/>
                  </a:lnTo>
                  <a:lnTo>
                    <a:pt x="319" y="17"/>
                  </a:lnTo>
                  <a:lnTo>
                    <a:pt x="317" y="10"/>
                  </a:lnTo>
                  <a:lnTo>
                    <a:pt x="314" y="5"/>
                  </a:lnTo>
                  <a:lnTo>
                    <a:pt x="314" y="5"/>
                  </a:lnTo>
                  <a:lnTo>
                    <a:pt x="309" y="2"/>
                  </a:lnTo>
                  <a:lnTo>
                    <a:pt x="304" y="0"/>
                  </a:lnTo>
                  <a:lnTo>
                    <a:pt x="304" y="0"/>
                  </a:lnTo>
                  <a:lnTo>
                    <a:pt x="273" y="2"/>
                  </a:lnTo>
                  <a:lnTo>
                    <a:pt x="243" y="7"/>
                  </a:lnTo>
                  <a:lnTo>
                    <a:pt x="214" y="15"/>
                  </a:lnTo>
                  <a:lnTo>
                    <a:pt x="186" y="25"/>
                  </a:lnTo>
                  <a:lnTo>
                    <a:pt x="159" y="37"/>
                  </a:lnTo>
                  <a:lnTo>
                    <a:pt x="133" y="54"/>
                  </a:lnTo>
                  <a:lnTo>
                    <a:pt x="110" y="71"/>
                  </a:lnTo>
                  <a:lnTo>
                    <a:pt x="88" y="91"/>
                  </a:lnTo>
                  <a:lnTo>
                    <a:pt x="88" y="91"/>
                  </a:lnTo>
                  <a:lnTo>
                    <a:pt x="74" y="105"/>
                  </a:lnTo>
                  <a:lnTo>
                    <a:pt x="74"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9" name="Freeform 58">
              <a:extLst>
                <a:ext uri="{FF2B5EF4-FFF2-40B4-BE49-F238E27FC236}">
                  <a16:creationId xmlns="" xmlns:a16="http://schemas.microsoft.com/office/drawing/2014/main" id="{A8726DA4-04A4-4969-BEBB-60849C427101}"/>
                </a:ext>
              </a:extLst>
            </p:cNvPr>
            <p:cNvSpPr>
              <a:spLocks/>
            </p:cNvSpPr>
            <p:nvPr/>
          </p:nvSpPr>
          <p:spPr bwMode="gray">
            <a:xfrm>
              <a:off x="15886113" y="3368675"/>
              <a:ext cx="144463" cy="150813"/>
            </a:xfrm>
            <a:custGeom>
              <a:avLst/>
              <a:gdLst/>
              <a:ahLst/>
              <a:cxnLst>
                <a:cxn ang="0">
                  <a:pos x="47" y="50"/>
                </a:cxn>
                <a:cxn ang="0">
                  <a:pos x="47" y="50"/>
                </a:cxn>
                <a:cxn ang="0">
                  <a:pos x="40" y="57"/>
                </a:cxn>
                <a:cxn ang="0">
                  <a:pos x="40" y="57"/>
                </a:cxn>
                <a:cxn ang="0">
                  <a:pos x="30" y="69"/>
                </a:cxn>
                <a:cxn ang="0">
                  <a:pos x="22" y="82"/>
                </a:cxn>
                <a:cxn ang="0">
                  <a:pos x="15" y="96"/>
                </a:cxn>
                <a:cxn ang="0">
                  <a:pos x="8" y="111"/>
                </a:cxn>
                <a:cxn ang="0">
                  <a:pos x="5" y="126"/>
                </a:cxn>
                <a:cxn ang="0">
                  <a:pos x="1" y="141"/>
                </a:cxn>
                <a:cxn ang="0">
                  <a:pos x="0" y="156"/>
                </a:cxn>
                <a:cxn ang="0">
                  <a:pos x="0" y="173"/>
                </a:cxn>
                <a:cxn ang="0">
                  <a:pos x="0" y="173"/>
                </a:cxn>
                <a:cxn ang="0">
                  <a:pos x="0" y="178"/>
                </a:cxn>
                <a:cxn ang="0">
                  <a:pos x="3" y="183"/>
                </a:cxn>
                <a:cxn ang="0">
                  <a:pos x="8" y="187"/>
                </a:cxn>
                <a:cxn ang="0">
                  <a:pos x="15" y="189"/>
                </a:cxn>
                <a:cxn ang="0">
                  <a:pos x="57" y="187"/>
                </a:cxn>
                <a:cxn ang="0">
                  <a:pos x="57" y="187"/>
                </a:cxn>
                <a:cxn ang="0">
                  <a:pos x="62" y="185"/>
                </a:cxn>
                <a:cxn ang="0">
                  <a:pos x="67" y="182"/>
                </a:cxn>
                <a:cxn ang="0">
                  <a:pos x="67" y="182"/>
                </a:cxn>
                <a:cxn ang="0">
                  <a:pos x="71" y="177"/>
                </a:cxn>
                <a:cxn ang="0">
                  <a:pos x="72" y="170"/>
                </a:cxn>
                <a:cxn ang="0">
                  <a:pos x="72" y="170"/>
                </a:cxn>
                <a:cxn ang="0">
                  <a:pos x="72" y="153"/>
                </a:cxn>
                <a:cxn ang="0">
                  <a:pos x="77" y="136"/>
                </a:cxn>
                <a:cxn ang="0">
                  <a:pos x="86" y="119"/>
                </a:cxn>
                <a:cxn ang="0">
                  <a:pos x="96" y="104"/>
                </a:cxn>
                <a:cxn ang="0">
                  <a:pos x="96" y="104"/>
                </a:cxn>
                <a:cxn ang="0">
                  <a:pos x="99" y="101"/>
                </a:cxn>
                <a:cxn ang="0">
                  <a:pos x="99" y="101"/>
                </a:cxn>
                <a:cxn ang="0">
                  <a:pos x="113" y="89"/>
                </a:cxn>
                <a:cxn ang="0">
                  <a:pos x="130" y="81"/>
                </a:cxn>
                <a:cxn ang="0">
                  <a:pos x="146" y="74"/>
                </a:cxn>
                <a:cxn ang="0">
                  <a:pos x="165" y="72"/>
                </a:cxn>
                <a:cxn ang="0">
                  <a:pos x="165" y="72"/>
                </a:cxn>
                <a:cxn ang="0">
                  <a:pos x="172" y="70"/>
                </a:cxn>
                <a:cxn ang="0">
                  <a:pos x="177" y="67"/>
                </a:cxn>
                <a:cxn ang="0">
                  <a:pos x="177" y="67"/>
                </a:cxn>
                <a:cxn ang="0">
                  <a:pos x="180" y="62"/>
                </a:cxn>
                <a:cxn ang="0">
                  <a:pos x="182" y="55"/>
                </a:cxn>
                <a:cxn ang="0">
                  <a:pos x="182" y="15"/>
                </a:cxn>
                <a:cxn ang="0">
                  <a:pos x="182" y="15"/>
                </a:cxn>
                <a:cxn ang="0">
                  <a:pos x="180" y="8"/>
                </a:cxn>
                <a:cxn ang="0">
                  <a:pos x="177" y="3"/>
                </a:cxn>
                <a:cxn ang="0">
                  <a:pos x="177" y="3"/>
                </a:cxn>
                <a:cxn ang="0">
                  <a:pos x="172" y="0"/>
                </a:cxn>
                <a:cxn ang="0">
                  <a:pos x="165" y="0"/>
                </a:cxn>
                <a:cxn ang="0">
                  <a:pos x="165" y="0"/>
                </a:cxn>
                <a:cxn ang="0">
                  <a:pos x="148" y="0"/>
                </a:cxn>
                <a:cxn ang="0">
                  <a:pos x="133" y="3"/>
                </a:cxn>
                <a:cxn ang="0">
                  <a:pos x="116" y="6"/>
                </a:cxn>
                <a:cxn ang="0">
                  <a:pos x="101" y="13"/>
                </a:cxn>
                <a:cxn ang="0">
                  <a:pos x="87" y="20"/>
                </a:cxn>
                <a:cxn ang="0">
                  <a:pos x="72" y="28"/>
                </a:cxn>
                <a:cxn ang="0">
                  <a:pos x="59" y="38"/>
                </a:cxn>
                <a:cxn ang="0">
                  <a:pos x="47" y="50"/>
                </a:cxn>
                <a:cxn ang="0">
                  <a:pos x="47" y="50"/>
                </a:cxn>
              </a:cxnLst>
              <a:rect l="0" t="0" r="r" b="b"/>
              <a:pathLst>
                <a:path w="182" h="189">
                  <a:moveTo>
                    <a:pt x="47" y="50"/>
                  </a:moveTo>
                  <a:lnTo>
                    <a:pt x="47" y="50"/>
                  </a:lnTo>
                  <a:lnTo>
                    <a:pt x="40" y="57"/>
                  </a:lnTo>
                  <a:lnTo>
                    <a:pt x="40" y="57"/>
                  </a:lnTo>
                  <a:lnTo>
                    <a:pt x="30" y="69"/>
                  </a:lnTo>
                  <a:lnTo>
                    <a:pt x="22" y="82"/>
                  </a:lnTo>
                  <a:lnTo>
                    <a:pt x="15" y="96"/>
                  </a:lnTo>
                  <a:lnTo>
                    <a:pt x="8" y="111"/>
                  </a:lnTo>
                  <a:lnTo>
                    <a:pt x="5" y="126"/>
                  </a:lnTo>
                  <a:lnTo>
                    <a:pt x="1" y="141"/>
                  </a:lnTo>
                  <a:lnTo>
                    <a:pt x="0" y="156"/>
                  </a:lnTo>
                  <a:lnTo>
                    <a:pt x="0" y="173"/>
                  </a:lnTo>
                  <a:lnTo>
                    <a:pt x="0" y="173"/>
                  </a:lnTo>
                  <a:lnTo>
                    <a:pt x="0" y="178"/>
                  </a:lnTo>
                  <a:lnTo>
                    <a:pt x="3" y="183"/>
                  </a:lnTo>
                  <a:lnTo>
                    <a:pt x="8" y="187"/>
                  </a:lnTo>
                  <a:lnTo>
                    <a:pt x="15" y="189"/>
                  </a:lnTo>
                  <a:lnTo>
                    <a:pt x="57" y="187"/>
                  </a:lnTo>
                  <a:lnTo>
                    <a:pt x="57" y="187"/>
                  </a:lnTo>
                  <a:lnTo>
                    <a:pt x="62" y="185"/>
                  </a:lnTo>
                  <a:lnTo>
                    <a:pt x="67" y="182"/>
                  </a:lnTo>
                  <a:lnTo>
                    <a:pt x="67" y="182"/>
                  </a:lnTo>
                  <a:lnTo>
                    <a:pt x="71" y="177"/>
                  </a:lnTo>
                  <a:lnTo>
                    <a:pt x="72" y="170"/>
                  </a:lnTo>
                  <a:lnTo>
                    <a:pt x="72" y="170"/>
                  </a:lnTo>
                  <a:lnTo>
                    <a:pt x="72" y="153"/>
                  </a:lnTo>
                  <a:lnTo>
                    <a:pt x="77" y="136"/>
                  </a:lnTo>
                  <a:lnTo>
                    <a:pt x="86" y="119"/>
                  </a:lnTo>
                  <a:lnTo>
                    <a:pt x="96" y="104"/>
                  </a:lnTo>
                  <a:lnTo>
                    <a:pt x="96" y="104"/>
                  </a:lnTo>
                  <a:lnTo>
                    <a:pt x="99" y="101"/>
                  </a:lnTo>
                  <a:lnTo>
                    <a:pt x="99" y="101"/>
                  </a:lnTo>
                  <a:lnTo>
                    <a:pt x="113" y="89"/>
                  </a:lnTo>
                  <a:lnTo>
                    <a:pt x="130" y="81"/>
                  </a:lnTo>
                  <a:lnTo>
                    <a:pt x="146" y="74"/>
                  </a:lnTo>
                  <a:lnTo>
                    <a:pt x="165" y="72"/>
                  </a:lnTo>
                  <a:lnTo>
                    <a:pt x="165" y="72"/>
                  </a:lnTo>
                  <a:lnTo>
                    <a:pt x="172" y="70"/>
                  </a:lnTo>
                  <a:lnTo>
                    <a:pt x="177" y="67"/>
                  </a:lnTo>
                  <a:lnTo>
                    <a:pt x="177" y="67"/>
                  </a:lnTo>
                  <a:lnTo>
                    <a:pt x="180" y="62"/>
                  </a:lnTo>
                  <a:lnTo>
                    <a:pt x="182" y="55"/>
                  </a:lnTo>
                  <a:lnTo>
                    <a:pt x="182" y="15"/>
                  </a:lnTo>
                  <a:lnTo>
                    <a:pt x="182" y="15"/>
                  </a:lnTo>
                  <a:lnTo>
                    <a:pt x="180" y="8"/>
                  </a:lnTo>
                  <a:lnTo>
                    <a:pt x="177" y="3"/>
                  </a:lnTo>
                  <a:lnTo>
                    <a:pt x="177" y="3"/>
                  </a:lnTo>
                  <a:lnTo>
                    <a:pt x="172" y="0"/>
                  </a:lnTo>
                  <a:lnTo>
                    <a:pt x="165" y="0"/>
                  </a:lnTo>
                  <a:lnTo>
                    <a:pt x="165" y="0"/>
                  </a:lnTo>
                  <a:lnTo>
                    <a:pt x="148" y="0"/>
                  </a:lnTo>
                  <a:lnTo>
                    <a:pt x="133" y="3"/>
                  </a:lnTo>
                  <a:lnTo>
                    <a:pt x="116" y="6"/>
                  </a:lnTo>
                  <a:lnTo>
                    <a:pt x="101" y="13"/>
                  </a:lnTo>
                  <a:lnTo>
                    <a:pt x="87" y="20"/>
                  </a:lnTo>
                  <a:lnTo>
                    <a:pt x="72" y="28"/>
                  </a:lnTo>
                  <a:lnTo>
                    <a:pt x="59" y="38"/>
                  </a:lnTo>
                  <a:lnTo>
                    <a:pt x="47" y="50"/>
                  </a:lnTo>
                  <a:lnTo>
                    <a:pt x="47"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100" name="Freeform 59">
              <a:extLst>
                <a:ext uri="{FF2B5EF4-FFF2-40B4-BE49-F238E27FC236}">
                  <a16:creationId xmlns="" xmlns:a16="http://schemas.microsoft.com/office/drawing/2014/main" id="{D91FCD9F-ECF0-4129-AE5E-55F1C413A4F5}"/>
                </a:ext>
              </a:extLst>
            </p:cNvPr>
            <p:cNvSpPr>
              <a:spLocks/>
            </p:cNvSpPr>
            <p:nvPr/>
          </p:nvSpPr>
          <p:spPr bwMode="gray">
            <a:xfrm>
              <a:off x="16213138" y="3268663"/>
              <a:ext cx="252413" cy="261938"/>
            </a:xfrm>
            <a:custGeom>
              <a:avLst/>
              <a:gdLst/>
              <a:ahLst/>
              <a:cxnLst>
                <a:cxn ang="0">
                  <a:pos x="302" y="329"/>
                </a:cxn>
                <a:cxn ang="0">
                  <a:pos x="309" y="327"/>
                </a:cxn>
                <a:cxn ang="0">
                  <a:pos x="317" y="319"/>
                </a:cxn>
                <a:cxn ang="0">
                  <a:pos x="319" y="312"/>
                </a:cxn>
                <a:cxn ang="0">
                  <a:pos x="314" y="256"/>
                </a:cxn>
                <a:cxn ang="0">
                  <a:pos x="300" y="202"/>
                </a:cxn>
                <a:cxn ang="0">
                  <a:pos x="277" y="152"/>
                </a:cxn>
                <a:cxn ang="0">
                  <a:pos x="243" y="105"/>
                </a:cxn>
                <a:cxn ang="0">
                  <a:pos x="231" y="91"/>
                </a:cxn>
                <a:cxn ang="0">
                  <a:pos x="209" y="71"/>
                </a:cxn>
                <a:cxn ang="0">
                  <a:pos x="159" y="37"/>
                </a:cxn>
                <a:cxn ang="0">
                  <a:pos x="105" y="15"/>
                </a:cxn>
                <a:cxn ang="0">
                  <a:pos x="46" y="2"/>
                </a:cxn>
                <a:cxn ang="0">
                  <a:pos x="15" y="0"/>
                </a:cxn>
                <a:cxn ang="0">
                  <a:pos x="4" y="5"/>
                </a:cxn>
                <a:cxn ang="0">
                  <a:pos x="0" y="10"/>
                </a:cxn>
                <a:cxn ang="0">
                  <a:pos x="0" y="57"/>
                </a:cxn>
                <a:cxn ang="0">
                  <a:pos x="0" y="62"/>
                </a:cxn>
                <a:cxn ang="0">
                  <a:pos x="4" y="68"/>
                </a:cxn>
                <a:cxn ang="0">
                  <a:pos x="15" y="73"/>
                </a:cxn>
                <a:cxn ang="0">
                  <a:pos x="39" y="74"/>
                </a:cxn>
                <a:cxn ang="0">
                  <a:pos x="83" y="84"/>
                </a:cxn>
                <a:cxn ang="0">
                  <a:pos x="125" y="101"/>
                </a:cxn>
                <a:cxn ang="0">
                  <a:pos x="162" y="127"/>
                </a:cxn>
                <a:cxn ang="0">
                  <a:pos x="179" y="143"/>
                </a:cxn>
                <a:cxn ang="0">
                  <a:pos x="189" y="154"/>
                </a:cxn>
                <a:cxn ang="0">
                  <a:pos x="214" y="189"/>
                </a:cxn>
                <a:cxn ang="0">
                  <a:pos x="231" y="226"/>
                </a:cxn>
                <a:cxn ang="0">
                  <a:pos x="243" y="268"/>
                </a:cxn>
                <a:cxn ang="0">
                  <a:pos x="245" y="312"/>
                </a:cxn>
                <a:cxn ang="0">
                  <a:pos x="247" y="317"/>
                </a:cxn>
                <a:cxn ang="0">
                  <a:pos x="250" y="322"/>
                </a:cxn>
                <a:cxn ang="0">
                  <a:pos x="262" y="327"/>
                </a:cxn>
              </a:cxnLst>
              <a:rect l="0" t="0" r="r" b="b"/>
              <a:pathLst>
                <a:path w="319" h="329">
                  <a:moveTo>
                    <a:pt x="262" y="327"/>
                  </a:moveTo>
                  <a:lnTo>
                    <a:pt x="302" y="329"/>
                  </a:lnTo>
                  <a:lnTo>
                    <a:pt x="302" y="329"/>
                  </a:lnTo>
                  <a:lnTo>
                    <a:pt x="309" y="327"/>
                  </a:lnTo>
                  <a:lnTo>
                    <a:pt x="314" y="324"/>
                  </a:lnTo>
                  <a:lnTo>
                    <a:pt x="317" y="319"/>
                  </a:lnTo>
                  <a:lnTo>
                    <a:pt x="319" y="312"/>
                  </a:lnTo>
                  <a:lnTo>
                    <a:pt x="319" y="312"/>
                  </a:lnTo>
                  <a:lnTo>
                    <a:pt x="317" y="285"/>
                  </a:lnTo>
                  <a:lnTo>
                    <a:pt x="314" y="256"/>
                  </a:lnTo>
                  <a:lnTo>
                    <a:pt x="309" y="229"/>
                  </a:lnTo>
                  <a:lnTo>
                    <a:pt x="300" y="202"/>
                  </a:lnTo>
                  <a:lnTo>
                    <a:pt x="290" y="175"/>
                  </a:lnTo>
                  <a:lnTo>
                    <a:pt x="277" y="152"/>
                  </a:lnTo>
                  <a:lnTo>
                    <a:pt x="262" y="128"/>
                  </a:lnTo>
                  <a:lnTo>
                    <a:pt x="243" y="105"/>
                  </a:lnTo>
                  <a:lnTo>
                    <a:pt x="243" y="105"/>
                  </a:lnTo>
                  <a:lnTo>
                    <a:pt x="231" y="91"/>
                  </a:lnTo>
                  <a:lnTo>
                    <a:pt x="231" y="91"/>
                  </a:lnTo>
                  <a:lnTo>
                    <a:pt x="209" y="71"/>
                  </a:lnTo>
                  <a:lnTo>
                    <a:pt x="186" y="54"/>
                  </a:lnTo>
                  <a:lnTo>
                    <a:pt x="159" y="37"/>
                  </a:lnTo>
                  <a:lnTo>
                    <a:pt x="133" y="25"/>
                  </a:lnTo>
                  <a:lnTo>
                    <a:pt x="105" y="15"/>
                  </a:lnTo>
                  <a:lnTo>
                    <a:pt x="76" y="7"/>
                  </a:lnTo>
                  <a:lnTo>
                    <a:pt x="46" y="2"/>
                  </a:lnTo>
                  <a:lnTo>
                    <a:pt x="15" y="0"/>
                  </a:lnTo>
                  <a:lnTo>
                    <a:pt x="15" y="0"/>
                  </a:lnTo>
                  <a:lnTo>
                    <a:pt x="10" y="2"/>
                  </a:lnTo>
                  <a:lnTo>
                    <a:pt x="4" y="5"/>
                  </a:lnTo>
                  <a:lnTo>
                    <a:pt x="4" y="5"/>
                  </a:lnTo>
                  <a:lnTo>
                    <a:pt x="0" y="10"/>
                  </a:lnTo>
                  <a:lnTo>
                    <a:pt x="0" y="17"/>
                  </a:lnTo>
                  <a:lnTo>
                    <a:pt x="0" y="57"/>
                  </a:lnTo>
                  <a:lnTo>
                    <a:pt x="0" y="57"/>
                  </a:lnTo>
                  <a:lnTo>
                    <a:pt x="0" y="62"/>
                  </a:lnTo>
                  <a:lnTo>
                    <a:pt x="4" y="68"/>
                  </a:lnTo>
                  <a:lnTo>
                    <a:pt x="4" y="68"/>
                  </a:lnTo>
                  <a:lnTo>
                    <a:pt x="9" y="73"/>
                  </a:lnTo>
                  <a:lnTo>
                    <a:pt x="15" y="73"/>
                  </a:lnTo>
                  <a:lnTo>
                    <a:pt x="15" y="73"/>
                  </a:lnTo>
                  <a:lnTo>
                    <a:pt x="39" y="74"/>
                  </a:lnTo>
                  <a:lnTo>
                    <a:pt x="61" y="78"/>
                  </a:lnTo>
                  <a:lnTo>
                    <a:pt x="83" y="84"/>
                  </a:lnTo>
                  <a:lnTo>
                    <a:pt x="105" y="91"/>
                  </a:lnTo>
                  <a:lnTo>
                    <a:pt x="125" y="101"/>
                  </a:lnTo>
                  <a:lnTo>
                    <a:pt x="144" y="113"/>
                  </a:lnTo>
                  <a:lnTo>
                    <a:pt x="162" y="127"/>
                  </a:lnTo>
                  <a:lnTo>
                    <a:pt x="179" y="143"/>
                  </a:lnTo>
                  <a:lnTo>
                    <a:pt x="179" y="143"/>
                  </a:lnTo>
                  <a:lnTo>
                    <a:pt x="189" y="154"/>
                  </a:lnTo>
                  <a:lnTo>
                    <a:pt x="189" y="154"/>
                  </a:lnTo>
                  <a:lnTo>
                    <a:pt x="203" y="170"/>
                  </a:lnTo>
                  <a:lnTo>
                    <a:pt x="214" y="189"/>
                  </a:lnTo>
                  <a:lnTo>
                    <a:pt x="225" y="208"/>
                  </a:lnTo>
                  <a:lnTo>
                    <a:pt x="231" y="226"/>
                  </a:lnTo>
                  <a:lnTo>
                    <a:pt x="238" y="248"/>
                  </a:lnTo>
                  <a:lnTo>
                    <a:pt x="243" y="268"/>
                  </a:lnTo>
                  <a:lnTo>
                    <a:pt x="245" y="290"/>
                  </a:lnTo>
                  <a:lnTo>
                    <a:pt x="245" y="312"/>
                  </a:lnTo>
                  <a:lnTo>
                    <a:pt x="245" y="312"/>
                  </a:lnTo>
                  <a:lnTo>
                    <a:pt x="247" y="317"/>
                  </a:lnTo>
                  <a:lnTo>
                    <a:pt x="250" y="322"/>
                  </a:lnTo>
                  <a:lnTo>
                    <a:pt x="250" y="322"/>
                  </a:lnTo>
                  <a:lnTo>
                    <a:pt x="255" y="326"/>
                  </a:lnTo>
                  <a:lnTo>
                    <a:pt x="262" y="327"/>
                  </a:lnTo>
                  <a:lnTo>
                    <a:pt x="262" y="327"/>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101" name="Freeform 60">
              <a:extLst>
                <a:ext uri="{FF2B5EF4-FFF2-40B4-BE49-F238E27FC236}">
                  <a16:creationId xmlns="" xmlns:a16="http://schemas.microsoft.com/office/drawing/2014/main" id="{CB502E93-655A-4CA3-9D79-9762BEBA1AF5}"/>
                </a:ext>
              </a:extLst>
            </p:cNvPr>
            <p:cNvSpPr>
              <a:spLocks/>
            </p:cNvSpPr>
            <p:nvPr/>
          </p:nvSpPr>
          <p:spPr bwMode="gray">
            <a:xfrm>
              <a:off x="16221075" y="3368675"/>
              <a:ext cx="144463" cy="150813"/>
            </a:xfrm>
            <a:custGeom>
              <a:avLst/>
              <a:gdLst/>
              <a:ahLst/>
              <a:cxnLst>
                <a:cxn ang="0">
                  <a:pos x="135" y="50"/>
                </a:cxn>
                <a:cxn ang="0">
                  <a:pos x="135" y="50"/>
                </a:cxn>
                <a:cxn ang="0">
                  <a:pos x="122" y="38"/>
                </a:cxn>
                <a:cxn ang="0">
                  <a:pos x="110" y="28"/>
                </a:cxn>
                <a:cxn ang="0">
                  <a:pos x="95" y="20"/>
                </a:cxn>
                <a:cxn ang="0">
                  <a:pos x="81" y="13"/>
                </a:cxn>
                <a:cxn ang="0">
                  <a:pos x="64" y="6"/>
                </a:cxn>
                <a:cxn ang="0">
                  <a:pos x="49" y="3"/>
                </a:cxn>
                <a:cxn ang="0">
                  <a:pos x="32" y="0"/>
                </a:cxn>
                <a:cxn ang="0">
                  <a:pos x="16" y="0"/>
                </a:cxn>
                <a:cxn ang="0">
                  <a:pos x="16" y="0"/>
                </a:cxn>
                <a:cxn ang="0">
                  <a:pos x="10" y="0"/>
                </a:cxn>
                <a:cxn ang="0">
                  <a:pos x="5" y="3"/>
                </a:cxn>
                <a:cxn ang="0">
                  <a:pos x="5" y="3"/>
                </a:cxn>
                <a:cxn ang="0">
                  <a:pos x="2" y="8"/>
                </a:cxn>
                <a:cxn ang="0">
                  <a:pos x="0" y="15"/>
                </a:cxn>
                <a:cxn ang="0">
                  <a:pos x="0" y="55"/>
                </a:cxn>
                <a:cxn ang="0">
                  <a:pos x="0" y="55"/>
                </a:cxn>
                <a:cxn ang="0">
                  <a:pos x="2" y="62"/>
                </a:cxn>
                <a:cxn ang="0">
                  <a:pos x="5" y="67"/>
                </a:cxn>
                <a:cxn ang="0">
                  <a:pos x="5" y="67"/>
                </a:cxn>
                <a:cxn ang="0">
                  <a:pos x="10" y="70"/>
                </a:cxn>
                <a:cxn ang="0">
                  <a:pos x="16" y="72"/>
                </a:cxn>
                <a:cxn ang="0">
                  <a:pos x="16" y="72"/>
                </a:cxn>
                <a:cxn ang="0">
                  <a:pos x="34" y="74"/>
                </a:cxn>
                <a:cxn ang="0">
                  <a:pos x="53" y="81"/>
                </a:cxn>
                <a:cxn ang="0">
                  <a:pos x="68" y="89"/>
                </a:cxn>
                <a:cxn ang="0">
                  <a:pos x="83" y="101"/>
                </a:cxn>
                <a:cxn ang="0">
                  <a:pos x="83" y="101"/>
                </a:cxn>
                <a:cxn ang="0">
                  <a:pos x="86" y="104"/>
                </a:cxn>
                <a:cxn ang="0">
                  <a:pos x="86" y="104"/>
                </a:cxn>
                <a:cxn ang="0">
                  <a:pos x="97" y="119"/>
                </a:cxn>
                <a:cxn ang="0">
                  <a:pos x="105" y="136"/>
                </a:cxn>
                <a:cxn ang="0">
                  <a:pos x="108" y="153"/>
                </a:cxn>
                <a:cxn ang="0">
                  <a:pos x="110" y="170"/>
                </a:cxn>
                <a:cxn ang="0">
                  <a:pos x="110" y="170"/>
                </a:cxn>
                <a:cxn ang="0">
                  <a:pos x="112" y="177"/>
                </a:cxn>
                <a:cxn ang="0">
                  <a:pos x="113" y="182"/>
                </a:cxn>
                <a:cxn ang="0">
                  <a:pos x="113" y="182"/>
                </a:cxn>
                <a:cxn ang="0">
                  <a:pos x="118" y="185"/>
                </a:cxn>
                <a:cxn ang="0">
                  <a:pos x="125" y="187"/>
                </a:cxn>
                <a:cxn ang="0">
                  <a:pos x="167" y="189"/>
                </a:cxn>
                <a:cxn ang="0">
                  <a:pos x="167" y="189"/>
                </a:cxn>
                <a:cxn ang="0">
                  <a:pos x="172" y="187"/>
                </a:cxn>
                <a:cxn ang="0">
                  <a:pos x="177" y="183"/>
                </a:cxn>
                <a:cxn ang="0">
                  <a:pos x="181" y="178"/>
                </a:cxn>
                <a:cxn ang="0">
                  <a:pos x="183" y="173"/>
                </a:cxn>
                <a:cxn ang="0">
                  <a:pos x="183" y="173"/>
                </a:cxn>
                <a:cxn ang="0">
                  <a:pos x="183" y="156"/>
                </a:cxn>
                <a:cxn ang="0">
                  <a:pos x="181" y="141"/>
                </a:cxn>
                <a:cxn ang="0">
                  <a:pos x="177" y="126"/>
                </a:cxn>
                <a:cxn ang="0">
                  <a:pos x="172" y="111"/>
                </a:cxn>
                <a:cxn ang="0">
                  <a:pos x="167" y="96"/>
                </a:cxn>
                <a:cxn ang="0">
                  <a:pos x="161" y="82"/>
                </a:cxn>
                <a:cxn ang="0">
                  <a:pos x="152" y="69"/>
                </a:cxn>
                <a:cxn ang="0">
                  <a:pos x="142" y="57"/>
                </a:cxn>
                <a:cxn ang="0">
                  <a:pos x="142" y="57"/>
                </a:cxn>
                <a:cxn ang="0">
                  <a:pos x="135" y="50"/>
                </a:cxn>
                <a:cxn ang="0">
                  <a:pos x="135" y="50"/>
                </a:cxn>
              </a:cxnLst>
              <a:rect l="0" t="0" r="r" b="b"/>
              <a:pathLst>
                <a:path w="183" h="189">
                  <a:moveTo>
                    <a:pt x="135" y="50"/>
                  </a:moveTo>
                  <a:lnTo>
                    <a:pt x="135" y="50"/>
                  </a:lnTo>
                  <a:lnTo>
                    <a:pt x="122" y="38"/>
                  </a:lnTo>
                  <a:lnTo>
                    <a:pt x="110" y="28"/>
                  </a:lnTo>
                  <a:lnTo>
                    <a:pt x="95" y="20"/>
                  </a:lnTo>
                  <a:lnTo>
                    <a:pt x="81" y="13"/>
                  </a:lnTo>
                  <a:lnTo>
                    <a:pt x="64" y="6"/>
                  </a:lnTo>
                  <a:lnTo>
                    <a:pt x="49" y="3"/>
                  </a:lnTo>
                  <a:lnTo>
                    <a:pt x="32" y="0"/>
                  </a:lnTo>
                  <a:lnTo>
                    <a:pt x="16" y="0"/>
                  </a:lnTo>
                  <a:lnTo>
                    <a:pt x="16" y="0"/>
                  </a:lnTo>
                  <a:lnTo>
                    <a:pt x="10" y="0"/>
                  </a:lnTo>
                  <a:lnTo>
                    <a:pt x="5" y="3"/>
                  </a:lnTo>
                  <a:lnTo>
                    <a:pt x="5" y="3"/>
                  </a:lnTo>
                  <a:lnTo>
                    <a:pt x="2" y="8"/>
                  </a:lnTo>
                  <a:lnTo>
                    <a:pt x="0" y="15"/>
                  </a:lnTo>
                  <a:lnTo>
                    <a:pt x="0" y="55"/>
                  </a:lnTo>
                  <a:lnTo>
                    <a:pt x="0" y="55"/>
                  </a:lnTo>
                  <a:lnTo>
                    <a:pt x="2" y="62"/>
                  </a:lnTo>
                  <a:lnTo>
                    <a:pt x="5" y="67"/>
                  </a:lnTo>
                  <a:lnTo>
                    <a:pt x="5" y="67"/>
                  </a:lnTo>
                  <a:lnTo>
                    <a:pt x="10" y="70"/>
                  </a:lnTo>
                  <a:lnTo>
                    <a:pt x="16" y="72"/>
                  </a:lnTo>
                  <a:lnTo>
                    <a:pt x="16" y="72"/>
                  </a:lnTo>
                  <a:lnTo>
                    <a:pt x="34" y="74"/>
                  </a:lnTo>
                  <a:lnTo>
                    <a:pt x="53" y="81"/>
                  </a:lnTo>
                  <a:lnTo>
                    <a:pt x="68" y="89"/>
                  </a:lnTo>
                  <a:lnTo>
                    <a:pt x="83" y="101"/>
                  </a:lnTo>
                  <a:lnTo>
                    <a:pt x="83" y="101"/>
                  </a:lnTo>
                  <a:lnTo>
                    <a:pt x="86" y="104"/>
                  </a:lnTo>
                  <a:lnTo>
                    <a:pt x="86" y="104"/>
                  </a:lnTo>
                  <a:lnTo>
                    <a:pt x="97" y="119"/>
                  </a:lnTo>
                  <a:lnTo>
                    <a:pt x="105" y="136"/>
                  </a:lnTo>
                  <a:lnTo>
                    <a:pt x="108" y="153"/>
                  </a:lnTo>
                  <a:lnTo>
                    <a:pt x="110" y="170"/>
                  </a:lnTo>
                  <a:lnTo>
                    <a:pt x="110" y="170"/>
                  </a:lnTo>
                  <a:lnTo>
                    <a:pt x="112" y="177"/>
                  </a:lnTo>
                  <a:lnTo>
                    <a:pt x="113" y="182"/>
                  </a:lnTo>
                  <a:lnTo>
                    <a:pt x="113" y="182"/>
                  </a:lnTo>
                  <a:lnTo>
                    <a:pt x="118" y="185"/>
                  </a:lnTo>
                  <a:lnTo>
                    <a:pt x="125" y="187"/>
                  </a:lnTo>
                  <a:lnTo>
                    <a:pt x="167" y="189"/>
                  </a:lnTo>
                  <a:lnTo>
                    <a:pt x="167" y="189"/>
                  </a:lnTo>
                  <a:lnTo>
                    <a:pt x="172" y="187"/>
                  </a:lnTo>
                  <a:lnTo>
                    <a:pt x="177" y="183"/>
                  </a:lnTo>
                  <a:lnTo>
                    <a:pt x="181" y="178"/>
                  </a:lnTo>
                  <a:lnTo>
                    <a:pt x="183" y="173"/>
                  </a:lnTo>
                  <a:lnTo>
                    <a:pt x="183" y="173"/>
                  </a:lnTo>
                  <a:lnTo>
                    <a:pt x="183" y="156"/>
                  </a:lnTo>
                  <a:lnTo>
                    <a:pt x="181" y="141"/>
                  </a:lnTo>
                  <a:lnTo>
                    <a:pt x="177" y="126"/>
                  </a:lnTo>
                  <a:lnTo>
                    <a:pt x="172" y="111"/>
                  </a:lnTo>
                  <a:lnTo>
                    <a:pt x="167" y="96"/>
                  </a:lnTo>
                  <a:lnTo>
                    <a:pt x="161" y="82"/>
                  </a:lnTo>
                  <a:lnTo>
                    <a:pt x="152" y="69"/>
                  </a:lnTo>
                  <a:lnTo>
                    <a:pt x="142" y="57"/>
                  </a:lnTo>
                  <a:lnTo>
                    <a:pt x="142" y="57"/>
                  </a:lnTo>
                  <a:lnTo>
                    <a:pt x="135" y="50"/>
                  </a:lnTo>
                  <a:lnTo>
                    <a:pt x="135"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102" name="Freeform 61">
              <a:extLst>
                <a:ext uri="{FF2B5EF4-FFF2-40B4-BE49-F238E27FC236}">
                  <a16:creationId xmlns="" xmlns:a16="http://schemas.microsoft.com/office/drawing/2014/main" id="{C584DA02-884C-41A7-B716-A99473C2769A}"/>
                </a:ext>
              </a:extLst>
            </p:cNvPr>
            <p:cNvSpPr>
              <a:spLocks noEditPoints="1"/>
            </p:cNvSpPr>
            <p:nvPr/>
          </p:nvSpPr>
          <p:spPr bwMode="gray">
            <a:xfrm>
              <a:off x="15730507" y="3460750"/>
              <a:ext cx="765172" cy="931866"/>
            </a:xfrm>
            <a:custGeom>
              <a:avLst/>
              <a:gdLst/>
              <a:ahLst/>
              <a:cxnLst>
                <a:cxn ang="0">
                  <a:pos x="157" y="1174"/>
                </a:cxn>
                <a:cxn ang="0">
                  <a:pos x="963" y="1174"/>
                </a:cxn>
                <a:cxn ang="0">
                  <a:pos x="842" y="1026"/>
                </a:cxn>
                <a:cxn ang="0">
                  <a:pos x="579" y="248"/>
                </a:cxn>
                <a:cxn ang="0">
                  <a:pos x="590" y="238"/>
                </a:cxn>
                <a:cxn ang="0">
                  <a:pos x="611" y="215"/>
                </a:cxn>
                <a:cxn ang="0">
                  <a:pos x="626" y="186"/>
                </a:cxn>
                <a:cxn ang="0">
                  <a:pos x="634" y="154"/>
                </a:cxn>
                <a:cxn ang="0">
                  <a:pos x="634" y="137"/>
                </a:cxn>
                <a:cxn ang="0">
                  <a:pos x="633" y="110"/>
                </a:cxn>
                <a:cxn ang="0">
                  <a:pos x="624" y="85"/>
                </a:cxn>
                <a:cxn ang="0">
                  <a:pos x="611" y="61"/>
                </a:cxn>
                <a:cxn ang="0">
                  <a:pos x="594" y="41"/>
                </a:cxn>
                <a:cxn ang="0">
                  <a:pos x="573" y="24"/>
                </a:cxn>
                <a:cxn ang="0">
                  <a:pos x="552" y="10"/>
                </a:cxn>
                <a:cxn ang="0">
                  <a:pos x="525" y="4"/>
                </a:cxn>
                <a:cxn ang="0">
                  <a:pos x="498" y="0"/>
                </a:cxn>
                <a:cxn ang="0">
                  <a:pos x="484" y="0"/>
                </a:cxn>
                <a:cxn ang="0">
                  <a:pos x="457" y="7"/>
                </a:cxn>
                <a:cxn ang="0">
                  <a:pos x="432" y="17"/>
                </a:cxn>
                <a:cxn ang="0">
                  <a:pos x="410" y="31"/>
                </a:cxn>
                <a:cxn ang="0">
                  <a:pos x="391" y="49"/>
                </a:cxn>
                <a:cxn ang="0">
                  <a:pos x="376" y="71"/>
                </a:cxn>
                <a:cxn ang="0">
                  <a:pos x="366" y="96"/>
                </a:cxn>
                <a:cxn ang="0">
                  <a:pos x="361" y="123"/>
                </a:cxn>
                <a:cxn ang="0">
                  <a:pos x="359" y="137"/>
                </a:cxn>
                <a:cxn ang="0">
                  <a:pos x="364" y="169"/>
                </a:cxn>
                <a:cxn ang="0">
                  <a:pos x="374" y="198"/>
                </a:cxn>
                <a:cxn ang="0">
                  <a:pos x="391" y="223"/>
                </a:cxn>
                <a:cxn ang="0">
                  <a:pos x="412" y="245"/>
                </a:cxn>
                <a:cxn ang="0">
                  <a:pos x="121" y="1026"/>
                </a:cxn>
                <a:cxn ang="0">
                  <a:pos x="0" y="1174"/>
                </a:cxn>
                <a:cxn ang="0">
                  <a:pos x="415" y="977"/>
                </a:cxn>
                <a:cxn ang="0">
                  <a:pos x="698" y="1026"/>
                </a:cxn>
                <a:cxn ang="0">
                  <a:pos x="442" y="478"/>
                </a:cxn>
                <a:cxn ang="0">
                  <a:pos x="410" y="597"/>
                </a:cxn>
                <a:cxn ang="0">
                  <a:pos x="467" y="387"/>
                </a:cxn>
                <a:cxn ang="0">
                  <a:pos x="533" y="429"/>
                </a:cxn>
                <a:cxn ang="0">
                  <a:pos x="582" y="604"/>
                </a:cxn>
                <a:cxn ang="0">
                  <a:pos x="450" y="678"/>
                </a:cxn>
                <a:cxn ang="0">
                  <a:pos x="369" y="743"/>
                </a:cxn>
                <a:cxn ang="0">
                  <a:pos x="324" y="910"/>
                </a:cxn>
              </a:cxnLst>
              <a:rect l="0" t="0" r="r" b="b"/>
              <a:pathLst>
                <a:path w="963" h="1174">
                  <a:moveTo>
                    <a:pt x="0" y="1174"/>
                  </a:moveTo>
                  <a:lnTo>
                    <a:pt x="157" y="1174"/>
                  </a:lnTo>
                  <a:lnTo>
                    <a:pt x="833" y="1174"/>
                  </a:lnTo>
                  <a:lnTo>
                    <a:pt x="963" y="1174"/>
                  </a:lnTo>
                  <a:lnTo>
                    <a:pt x="918" y="1120"/>
                  </a:lnTo>
                  <a:lnTo>
                    <a:pt x="842" y="1026"/>
                  </a:lnTo>
                  <a:lnTo>
                    <a:pt x="793" y="1026"/>
                  </a:lnTo>
                  <a:lnTo>
                    <a:pt x="579" y="248"/>
                  </a:lnTo>
                  <a:lnTo>
                    <a:pt x="579" y="248"/>
                  </a:lnTo>
                  <a:lnTo>
                    <a:pt x="590" y="238"/>
                  </a:lnTo>
                  <a:lnTo>
                    <a:pt x="602" y="226"/>
                  </a:lnTo>
                  <a:lnTo>
                    <a:pt x="611" y="215"/>
                  </a:lnTo>
                  <a:lnTo>
                    <a:pt x="619" y="201"/>
                  </a:lnTo>
                  <a:lnTo>
                    <a:pt x="626" y="186"/>
                  </a:lnTo>
                  <a:lnTo>
                    <a:pt x="631" y="171"/>
                  </a:lnTo>
                  <a:lnTo>
                    <a:pt x="634" y="154"/>
                  </a:lnTo>
                  <a:lnTo>
                    <a:pt x="634" y="137"/>
                  </a:lnTo>
                  <a:lnTo>
                    <a:pt x="634" y="137"/>
                  </a:lnTo>
                  <a:lnTo>
                    <a:pt x="634" y="123"/>
                  </a:lnTo>
                  <a:lnTo>
                    <a:pt x="633" y="110"/>
                  </a:lnTo>
                  <a:lnTo>
                    <a:pt x="629" y="96"/>
                  </a:lnTo>
                  <a:lnTo>
                    <a:pt x="624" y="85"/>
                  </a:lnTo>
                  <a:lnTo>
                    <a:pt x="617" y="71"/>
                  </a:lnTo>
                  <a:lnTo>
                    <a:pt x="611" y="61"/>
                  </a:lnTo>
                  <a:lnTo>
                    <a:pt x="604" y="49"/>
                  </a:lnTo>
                  <a:lnTo>
                    <a:pt x="594" y="41"/>
                  </a:lnTo>
                  <a:lnTo>
                    <a:pt x="585" y="31"/>
                  </a:lnTo>
                  <a:lnTo>
                    <a:pt x="573" y="24"/>
                  </a:lnTo>
                  <a:lnTo>
                    <a:pt x="563" y="17"/>
                  </a:lnTo>
                  <a:lnTo>
                    <a:pt x="552" y="10"/>
                  </a:lnTo>
                  <a:lnTo>
                    <a:pt x="538" y="7"/>
                  </a:lnTo>
                  <a:lnTo>
                    <a:pt x="525" y="4"/>
                  </a:lnTo>
                  <a:lnTo>
                    <a:pt x="511" y="0"/>
                  </a:lnTo>
                  <a:lnTo>
                    <a:pt x="498" y="0"/>
                  </a:lnTo>
                  <a:lnTo>
                    <a:pt x="498" y="0"/>
                  </a:lnTo>
                  <a:lnTo>
                    <a:pt x="484" y="0"/>
                  </a:lnTo>
                  <a:lnTo>
                    <a:pt x="469" y="4"/>
                  </a:lnTo>
                  <a:lnTo>
                    <a:pt x="457" y="7"/>
                  </a:lnTo>
                  <a:lnTo>
                    <a:pt x="444" y="10"/>
                  </a:lnTo>
                  <a:lnTo>
                    <a:pt x="432" y="17"/>
                  </a:lnTo>
                  <a:lnTo>
                    <a:pt x="420" y="24"/>
                  </a:lnTo>
                  <a:lnTo>
                    <a:pt x="410" y="31"/>
                  </a:lnTo>
                  <a:lnTo>
                    <a:pt x="400" y="41"/>
                  </a:lnTo>
                  <a:lnTo>
                    <a:pt x="391" y="49"/>
                  </a:lnTo>
                  <a:lnTo>
                    <a:pt x="383" y="61"/>
                  </a:lnTo>
                  <a:lnTo>
                    <a:pt x="376" y="71"/>
                  </a:lnTo>
                  <a:lnTo>
                    <a:pt x="371" y="85"/>
                  </a:lnTo>
                  <a:lnTo>
                    <a:pt x="366" y="96"/>
                  </a:lnTo>
                  <a:lnTo>
                    <a:pt x="363" y="110"/>
                  </a:lnTo>
                  <a:lnTo>
                    <a:pt x="361" y="123"/>
                  </a:lnTo>
                  <a:lnTo>
                    <a:pt x="359" y="137"/>
                  </a:lnTo>
                  <a:lnTo>
                    <a:pt x="359" y="137"/>
                  </a:lnTo>
                  <a:lnTo>
                    <a:pt x="361" y="154"/>
                  </a:lnTo>
                  <a:lnTo>
                    <a:pt x="364" y="169"/>
                  </a:lnTo>
                  <a:lnTo>
                    <a:pt x="368" y="184"/>
                  </a:lnTo>
                  <a:lnTo>
                    <a:pt x="374" y="198"/>
                  </a:lnTo>
                  <a:lnTo>
                    <a:pt x="381" y="211"/>
                  </a:lnTo>
                  <a:lnTo>
                    <a:pt x="391" y="223"/>
                  </a:lnTo>
                  <a:lnTo>
                    <a:pt x="400" y="235"/>
                  </a:lnTo>
                  <a:lnTo>
                    <a:pt x="412" y="245"/>
                  </a:lnTo>
                  <a:lnTo>
                    <a:pt x="197" y="1026"/>
                  </a:lnTo>
                  <a:lnTo>
                    <a:pt x="121" y="1026"/>
                  </a:lnTo>
                  <a:lnTo>
                    <a:pt x="46" y="1120"/>
                  </a:lnTo>
                  <a:lnTo>
                    <a:pt x="0" y="1174"/>
                  </a:lnTo>
                  <a:close/>
                  <a:moveTo>
                    <a:pt x="577" y="1026"/>
                  </a:moveTo>
                  <a:lnTo>
                    <a:pt x="415" y="977"/>
                  </a:lnTo>
                  <a:lnTo>
                    <a:pt x="663" y="898"/>
                  </a:lnTo>
                  <a:lnTo>
                    <a:pt x="698" y="1026"/>
                  </a:lnTo>
                  <a:lnTo>
                    <a:pt x="577" y="1026"/>
                  </a:lnTo>
                  <a:close/>
                  <a:moveTo>
                    <a:pt x="442" y="478"/>
                  </a:moveTo>
                  <a:lnTo>
                    <a:pt x="526" y="532"/>
                  </a:lnTo>
                  <a:lnTo>
                    <a:pt x="410" y="597"/>
                  </a:lnTo>
                  <a:lnTo>
                    <a:pt x="442" y="478"/>
                  </a:lnTo>
                  <a:close/>
                  <a:moveTo>
                    <a:pt x="467" y="387"/>
                  </a:moveTo>
                  <a:lnTo>
                    <a:pt x="494" y="287"/>
                  </a:lnTo>
                  <a:lnTo>
                    <a:pt x="533" y="429"/>
                  </a:lnTo>
                  <a:lnTo>
                    <a:pt x="467" y="387"/>
                  </a:lnTo>
                  <a:close/>
                  <a:moveTo>
                    <a:pt x="582" y="604"/>
                  </a:moveTo>
                  <a:lnTo>
                    <a:pt x="622" y="753"/>
                  </a:lnTo>
                  <a:lnTo>
                    <a:pt x="450" y="678"/>
                  </a:lnTo>
                  <a:lnTo>
                    <a:pt x="582" y="604"/>
                  </a:lnTo>
                  <a:close/>
                  <a:moveTo>
                    <a:pt x="369" y="743"/>
                  </a:moveTo>
                  <a:lnTo>
                    <a:pt x="573" y="830"/>
                  </a:lnTo>
                  <a:lnTo>
                    <a:pt x="324" y="910"/>
                  </a:lnTo>
                  <a:lnTo>
                    <a:pt x="369" y="743"/>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grpSp>
      <p:sp>
        <p:nvSpPr>
          <p:cNvPr id="88" name="Freeform 75">
            <a:extLst>
              <a:ext uri="{FF2B5EF4-FFF2-40B4-BE49-F238E27FC236}">
                <a16:creationId xmlns="" xmlns:a16="http://schemas.microsoft.com/office/drawing/2014/main" id="{8A1A7F03-BFC2-4C2C-8100-4ED67FCD1FAB}"/>
              </a:ext>
            </a:extLst>
          </p:cNvPr>
          <p:cNvSpPr>
            <a:spLocks/>
          </p:cNvSpPr>
          <p:nvPr/>
        </p:nvSpPr>
        <p:spPr bwMode="gray">
          <a:xfrm>
            <a:off x="5105220" y="4976841"/>
            <a:ext cx="225478" cy="120044"/>
          </a:xfrm>
          <a:custGeom>
            <a:avLst/>
            <a:gdLst>
              <a:gd name="T0" fmla="*/ 2147483646 w 1443"/>
              <a:gd name="T1" fmla="*/ 2147483646 h 1005"/>
              <a:gd name="T2" fmla="*/ 2147483646 w 1443"/>
              <a:gd name="T3" fmla="*/ 2147483646 h 1005"/>
              <a:gd name="T4" fmla="*/ 2147483646 w 1443"/>
              <a:gd name="T5" fmla="*/ 2147483646 h 1005"/>
              <a:gd name="T6" fmla="*/ 2147483646 w 1443"/>
              <a:gd name="T7" fmla="*/ 0 h 1005"/>
              <a:gd name="T8" fmla="*/ 2147483646 w 1443"/>
              <a:gd name="T9" fmla="*/ 0 h 1005"/>
              <a:gd name="T10" fmla="*/ 2147483646 w 1443"/>
              <a:gd name="T11" fmla="*/ 2147483646 h 1005"/>
              <a:gd name="T12" fmla="*/ 2147483646 w 1443"/>
              <a:gd name="T13" fmla="*/ 2147483646 h 1005"/>
              <a:gd name="T14" fmla="*/ 2147483646 w 1443"/>
              <a:gd name="T15" fmla="*/ 2147483646 h 1005"/>
              <a:gd name="T16" fmla="*/ 2147483646 w 1443"/>
              <a:gd name="T17" fmla="*/ 2147483646 h 1005"/>
              <a:gd name="T18" fmla="*/ 2147483646 w 1443"/>
              <a:gd name="T19" fmla="*/ 2147483646 h 1005"/>
              <a:gd name="T20" fmla="*/ 0 w 1443"/>
              <a:gd name="T21" fmla="*/ 2147483646 h 1005"/>
              <a:gd name="T22" fmla="*/ 2147483646 w 1443"/>
              <a:gd name="T23" fmla="*/ 2147483646 h 1005"/>
              <a:gd name="T24" fmla="*/ 2147483646 w 1443"/>
              <a:gd name="T25" fmla="*/ 2147483646 h 1005"/>
              <a:gd name="T26" fmla="*/ 2147483646 w 1443"/>
              <a:gd name="T27" fmla="*/ 2147483646 h 1005"/>
              <a:gd name="T28" fmla="*/ 2147483646 w 1443"/>
              <a:gd name="T29" fmla="*/ 2147483646 h 1005"/>
              <a:gd name="T30" fmla="*/ 2147483646 w 1443"/>
              <a:gd name="T31" fmla="*/ 2147483646 h 1005"/>
              <a:gd name="T32" fmla="*/ 2147483646 w 1443"/>
              <a:gd name="T33" fmla="*/ 2147483646 h 1005"/>
              <a:gd name="T34" fmla="*/ 2147483646 w 1443"/>
              <a:gd name="T35" fmla="*/ 2147483646 h 1005"/>
              <a:gd name="T36" fmla="*/ 2147483646 w 1443"/>
              <a:gd name="T37" fmla="*/ 2147483646 h 1005"/>
              <a:gd name="T38" fmla="*/ 2147483646 w 1443"/>
              <a:gd name="T39" fmla="*/ 2147483646 h 1005"/>
              <a:gd name="T40" fmla="*/ 2147483646 w 1443"/>
              <a:gd name="T41" fmla="*/ 2147483646 h 1005"/>
              <a:gd name="T42" fmla="*/ 2147483646 w 1443"/>
              <a:gd name="T43" fmla="*/ 2147483646 h 1005"/>
              <a:gd name="T44" fmla="*/ 2147483646 w 1443"/>
              <a:gd name="T45" fmla="*/ 2147483646 h 1005"/>
              <a:gd name="T46" fmla="*/ 2147483646 w 1443"/>
              <a:gd name="T47" fmla="*/ 2147483646 h 1005"/>
              <a:gd name="T48" fmla="*/ 2147483646 w 1443"/>
              <a:gd name="T49" fmla="*/ 2147483646 h 1005"/>
              <a:gd name="T50" fmla="*/ 2147483646 w 1443"/>
              <a:gd name="T51" fmla="*/ 2147483646 h 1005"/>
              <a:gd name="T52" fmla="*/ 2147483646 w 1443"/>
              <a:gd name="T53" fmla="*/ 2147483646 h 1005"/>
              <a:gd name="T54" fmla="*/ 2147483646 w 1443"/>
              <a:gd name="T55" fmla="*/ 2147483646 h 1005"/>
              <a:gd name="T56" fmla="*/ 2147483646 w 1443"/>
              <a:gd name="T57" fmla="*/ 2147483646 h 1005"/>
              <a:gd name="T58" fmla="*/ 2147483646 w 1443"/>
              <a:gd name="T59" fmla="*/ 2147483646 h 1005"/>
              <a:gd name="T60" fmla="*/ 2147483646 w 1443"/>
              <a:gd name="T61" fmla="*/ 2147483646 h 1005"/>
              <a:gd name="T62" fmla="*/ 2147483646 w 1443"/>
              <a:gd name="T63" fmla="*/ 2147483646 h 1005"/>
              <a:gd name="T64" fmla="*/ 2147483646 w 1443"/>
              <a:gd name="T65" fmla="*/ 2147483646 h 1005"/>
              <a:gd name="T66" fmla="*/ 2147483646 w 1443"/>
              <a:gd name="T67" fmla="*/ 2147483646 h 1005"/>
              <a:gd name="T68" fmla="*/ 2147483646 w 1443"/>
              <a:gd name="T69" fmla="*/ 2147483646 h 1005"/>
              <a:gd name="T70" fmla="*/ 2147483646 w 1443"/>
              <a:gd name="T71" fmla="*/ 2147483646 h 1005"/>
              <a:gd name="T72" fmla="*/ 2147483646 w 1443"/>
              <a:gd name="T73" fmla="*/ 2147483646 h 1005"/>
              <a:gd name="T74" fmla="*/ 2147483646 w 1443"/>
              <a:gd name="T75" fmla="*/ 2147483646 h 1005"/>
              <a:gd name="T76" fmla="*/ 2147483646 w 1443"/>
              <a:gd name="T77" fmla="*/ 2147483646 h 1005"/>
              <a:gd name="T78" fmla="*/ 2147483646 w 1443"/>
              <a:gd name="T79" fmla="*/ 2147483646 h 1005"/>
              <a:gd name="T80" fmla="*/ 2147483646 w 1443"/>
              <a:gd name="T81" fmla="*/ 2147483646 h 1005"/>
              <a:gd name="T82" fmla="*/ 2147483646 w 1443"/>
              <a:gd name="T83" fmla="*/ 2147483646 h 1005"/>
              <a:gd name="T84" fmla="*/ 2147483646 w 1443"/>
              <a:gd name="T85" fmla="*/ 2147483646 h 1005"/>
              <a:gd name="T86" fmla="*/ 2147483646 w 1443"/>
              <a:gd name="T87" fmla="*/ 2147483646 h 1005"/>
              <a:gd name="T88" fmla="*/ 2147483646 w 1443"/>
              <a:gd name="T89" fmla="*/ 2147483646 h 1005"/>
              <a:gd name="T90" fmla="*/ 2147483646 w 1443"/>
              <a:gd name="T91" fmla="*/ 2147483646 h 1005"/>
              <a:gd name="T92" fmla="*/ 2147483646 w 1443"/>
              <a:gd name="T93" fmla="*/ 2147483646 h 1005"/>
              <a:gd name="T94" fmla="*/ 2147483646 w 1443"/>
              <a:gd name="T95" fmla="*/ 2147483646 h 1005"/>
              <a:gd name="T96" fmla="*/ 2147483646 w 1443"/>
              <a:gd name="T97" fmla="*/ 2147483646 h 1005"/>
              <a:gd name="T98" fmla="*/ 2147483646 w 1443"/>
              <a:gd name="T99" fmla="*/ 2147483646 h 1005"/>
              <a:gd name="T100" fmla="*/ 2147483646 w 1443"/>
              <a:gd name="T101" fmla="*/ 2147483646 h 1005"/>
              <a:gd name="T102" fmla="*/ 2147483646 w 1443"/>
              <a:gd name="T103" fmla="*/ 2147483646 h 1005"/>
              <a:gd name="T104" fmla="*/ 2147483646 w 1443"/>
              <a:gd name="T105" fmla="*/ 2147483646 h 1005"/>
              <a:gd name="T106" fmla="*/ 2147483646 w 1443"/>
              <a:gd name="T107" fmla="*/ 2147483646 h 1005"/>
              <a:gd name="T108" fmla="*/ 2147483646 w 1443"/>
              <a:gd name="T109" fmla="*/ 2147483646 h 1005"/>
              <a:gd name="T110" fmla="*/ 2147483646 w 1443"/>
              <a:gd name="T111" fmla="*/ 2147483646 h 1005"/>
              <a:gd name="T112" fmla="*/ 2147483646 w 1443"/>
              <a:gd name="T113" fmla="*/ 2147483646 h 1005"/>
              <a:gd name="T114" fmla="*/ 2147483646 w 1443"/>
              <a:gd name="T115" fmla="*/ 2147483646 h 1005"/>
              <a:gd name="T116" fmla="*/ 2147483646 w 1443"/>
              <a:gd name="T117" fmla="*/ 2147483646 h 1005"/>
              <a:gd name="T118" fmla="*/ 2147483646 w 1443"/>
              <a:gd name="T119" fmla="*/ 2147483646 h 1005"/>
              <a:gd name="T120" fmla="*/ 2147483646 w 1443"/>
              <a:gd name="T121" fmla="*/ 2147483646 h 1005"/>
              <a:gd name="T122" fmla="*/ 2147483646 w 1443"/>
              <a:gd name="T123" fmla="*/ 2147483646 h 10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43" h="1005">
                <a:moveTo>
                  <a:pt x="1400" y="449"/>
                </a:moveTo>
                <a:lnTo>
                  <a:pt x="1208" y="315"/>
                </a:lnTo>
                <a:lnTo>
                  <a:pt x="986" y="162"/>
                </a:lnTo>
                <a:lnTo>
                  <a:pt x="778" y="17"/>
                </a:lnTo>
                <a:lnTo>
                  <a:pt x="765" y="8"/>
                </a:lnTo>
                <a:lnTo>
                  <a:pt x="751" y="3"/>
                </a:lnTo>
                <a:lnTo>
                  <a:pt x="736" y="0"/>
                </a:lnTo>
                <a:lnTo>
                  <a:pt x="721" y="0"/>
                </a:lnTo>
                <a:lnTo>
                  <a:pt x="707" y="0"/>
                </a:lnTo>
                <a:lnTo>
                  <a:pt x="692" y="3"/>
                </a:lnTo>
                <a:lnTo>
                  <a:pt x="679" y="8"/>
                </a:lnTo>
                <a:lnTo>
                  <a:pt x="665" y="17"/>
                </a:lnTo>
                <a:lnTo>
                  <a:pt x="43" y="449"/>
                </a:lnTo>
                <a:lnTo>
                  <a:pt x="39" y="452"/>
                </a:lnTo>
                <a:lnTo>
                  <a:pt x="26" y="465"/>
                </a:lnTo>
                <a:lnTo>
                  <a:pt x="14" y="481"/>
                </a:lnTo>
                <a:lnTo>
                  <a:pt x="5" y="497"/>
                </a:lnTo>
                <a:lnTo>
                  <a:pt x="0" y="514"/>
                </a:lnTo>
                <a:lnTo>
                  <a:pt x="0" y="533"/>
                </a:lnTo>
                <a:lnTo>
                  <a:pt x="2" y="551"/>
                </a:lnTo>
                <a:lnTo>
                  <a:pt x="9" y="570"/>
                </a:lnTo>
                <a:lnTo>
                  <a:pt x="17" y="587"/>
                </a:lnTo>
                <a:lnTo>
                  <a:pt x="24" y="595"/>
                </a:lnTo>
                <a:lnTo>
                  <a:pt x="31" y="602"/>
                </a:lnTo>
                <a:lnTo>
                  <a:pt x="46" y="614"/>
                </a:lnTo>
                <a:lnTo>
                  <a:pt x="63" y="622"/>
                </a:lnTo>
                <a:lnTo>
                  <a:pt x="81" y="627"/>
                </a:lnTo>
                <a:lnTo>
                  <a:pt x="100" y="629"/>
                </a:lnTo>
                <a:lnTo>
                  <a:pt x="118" y="627"/>
                </a:lnTo>
                <a:lnTo>
                  <a:pt x="137" y="621"/>
                </a:lnTo>
                <a:lnTo>
                  <a:pt x="147" y="617"/>
                </a:lnTo>
                <a:lnTo>
                  <a:pt x="156" y="610"/>
                </a:lnTo>
                <a:lnTo>
                  <a:pt x="161" y="607"/>
                </a:lnTo>
                <a:lnTo>
                  <a:pt x="157" y="963"/>
                </a:lnTo>
                <a:lnTo>
                  <a:pt x="159" y="972"/>
                </a:lnTo>
                <a:lnTo>
                  <a:pt x="161" y="980"/>
                </a:lnTo>
                <a:lnTo>
                  <a:pt x="164" y="987"/>
                </a:lnTo>
                <a:lnTo>
                  <a:pt x="169" y="993"/>
                </a:lnTo>
                <a:lnTo>
                  <a:pt x="176" y="999"/>
                </a:lnTo>
                <a:lnTo>
                  <a:pt x="183" y="1002"/>
                </a:lnTo>
                <a:lnTo>
                  <a:pt x="191" y="1005"/>
                </a:lnTo>
                <a:lnTo>
                  <a:pt x="199" y="1005"/>
                </a:lnTo>
                <a:lnTo>
                  <a:pt x="560" y="1005"/>
                </a:lnTo>
                <a:lnTo>
                  <a:pt x="562" y="744"/>
                </a:lnTo>
                <a:lnTo>
                  <a:pt x="562" y="734"/>
                </a:lnTo>
                <a:lnTo>
                  <a:pt x="566" y="722"/>
                </a:lnTo>
                <a:lnTo>
                  <a:pt x="569" y="712"/>
                </a:lnTo>
                <a:lnTo>
                  <a:pt x="574" y="700"/>
                </a:lnTo>
                <a:lnTo>
                  <a:pt x="581" y="691"/>
                </a:lnTo>
                <a:lnTo>
                  <a:pt x="589" y="681"/>
                </a:lnTo>
                <a:lnTo>
                  <a:pt x="598" y="673"/>
                </a:lnTo>
                <a:lnTo>
                  <a:pt x="608" y="664"/>
                </a:lnTo>
                <a:lnTo>
                  <a:pt x="619" y="658"/>
                </a:lnTo>
                <a:lnTo>
                  <a:pt x="631" y="651"/>
                </a:lnTo>
                <a:lnTo>
                  <a:pt x="645" y="646"/>
                </a:lnTo>
                <a:lnTo>
                  <a:pt x="658" y="641"/>
                </a:lnTo>
                <a:lnTo>
                  <a:pt x="673" y="637"/>
                </a:lnTo>
                <a:lnTo>
                  <a:pt x="689" y="636"/>
                </a:lnTo>
                <a:lnTo>
                  <a:pt x="704" y="634"/>
                </a:lnTo>
                <a:lnTo>
                  <a:pt x="721" y="632"/>
                </a:lnTo>
                <a:lnTo>
                  <a:pt x="736" y="634"/>
                </a:lnTo>
                <a:lnTo>
                  <a:pt x="753" y="636"/>
                </a:lnTo>
                <a:lnTo>
                  <a:pt x="768" y="639"/>
                </a:lnTo>
                <a:lnTo>
                  <a:pt x="781" y="643"/>
                </a:lnTo>
                <a:lnTo>
                  <a:pt x="795" y="648"/>
                </a:lnTo>
                <a:lnTo>
                  <a:pt x="808" y="653"/>
                </a:lnTo>
                <a:lnTo>
                  <a:pt x="820" y="659"/>
                </a:lnTo>
                <a:lnTo>
                  <a:pt x="832" y="666"/>
                </a:lnTo>
                <a:lnTo>
                  <a:pt x="842" y="675"/>
                </a:lnTo>
                <a:lnTo>
                  <a:pt x="851" y="683"/>
                </a:lnTo>
                <a:lnTo>
                  <a:pt x="859" y="693"/>
                </a:lnTo>
                <a:lnTo>
                  <a:pt x="866" y="703"/>
                </a:lnTo>
                <a:lnTo>
                  <a:pt x="871" y="713"/>
                </a:lnTo>
                <a:lnTo>
                  <a:pt x="874" y="724"/>
                </a:lnTo>
                <a:lnTo>
                  <a:pt x="876" y="735"/>
                </a:lnTo>
                <a:lnTo>
                  <a:pt x="878" y="747"/>
                </a:lnTo>
                <a:lnTo>
                  <a:pt x="876" y="1005"/>
                </a:lnTo>
                <a:lnTo>
                  <a:pt x="1222" y="1005"/>
                </a:lnTo>
                <a:lnTo>
                  <a:pt x="1230" y="1005"/>
                </a:lnTo>
                <a:lnTo>
                  <a:pt x="1239" y="1002"/>
                </a:lnTo>
                <a:lnTo>
                  <a:pt x="1245" y="999"/>
                </a:lnTo>
                <a:lnTo>
                  <a:pt x="1252" y="993"/>
                </a:lnTo>
                <a:lnTo>
                  <a:pt x="1257" y="987"/>
                </a:lnTo>
                <a:lnTo>
                  <a:pt x="1260" y="980"/>
                </a:lnTo>
                <a:lnTo>
                  <a:pt x="1264" y="972"/>
                </a:lnTo>
                <a:lnTo>
                  <a:pt x="1264" y="963"/>
                </a:lnTo>
                <a:lnTo>
                  <a:pt x="1267" y="597"/>
                </a:lnTo>
                <a:lnTo>
                  <a:pt x="1287" y="610"/>
                </a:lnTo>
                <a:lnTo>
                  <a:pt x="1301" y="619"/>
                </a:lnTo>
                <a:lnTo>
                  <a:pt x="1314" y="624"/>
                </a:lnTo>
                <a:lnTo>
                  <a:pt x="1330" y="627"/>
                </a:lnTo>
                <a:lnTo>
                  <a:pt x="1343" y="629"/>
                </a:lnTo>
                <a:lnTo>
                  <a:pt x="1355" y="627"/>
                </a:lnTo>
                <a:lnTo>
                  <a:pt x="1367" y="626"/>
                </a:lnTo>
                <a:lnTo>
                  <a:pt x="1379" y="622"/>
                </a:lnTo>
                <a:lnTo>
                  <a:pt x="1389" y="617"/>
                </a:lnTo>
                <a:lnTo>
                  <a:pt x="1399" y="612"/>
                </a:lnTo>
                <a:lnTo>
                  <a:pt x="1409" y="605"/>
                </a:lnTo>
                <a:lnTo>
                  <a:pt x="1417" y="597"/>
                </a:lnTo>
                <a:lnTo>
                  <a:pt x="1424" y="587"/>
                </a:lnTo>
                <a:lnTo>
                  <a:pt x="1431" y="578"/>
                </a:lnTo>
                <a:lnTo>
                  <a:pt x="1434" y="568"/>
                </a:lnTo>
                <a:lnTo>
                  <a:pt x="1441" y="551"/>
                </a:lnTo>
                <a:lnTo>
                  <a:pt x="1443" y="536"/>
                </a:lnTo>
                <a:lnTo>
                  <a:pt x="1443" y="523"/>
                </a:lnTo>
                <a:lnTo>
                  <a:pt x="1439" y="508"/>
                </a:lnTo>
                <a:lnTo>
                  <a:pt x="1436" y="494"/>
                </a:lnTo>
                <a:lnTo>
                  <a:pt x="1429" y="482"/>
                </a:lnTo>
                <a:lnTo>
                  <a:pt x="1422" y="469"/>
                </a:lnTo>
                <a:lnTo>
                  <a:pt x="1412" y="459"/>
                </a:lnTo>
                <a:lnTo>
                  <a:pt x="1400" y="449"/>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grpSp>
        <p:nvGrpSpPr>
          <p:cNvPr id="89" name="组合 245">
            <a:extLst>
              <a:ext uri="{FF2B5EF4-FFF2-40B4-BE49-F238E27FC236}">
                <a16:creationId xmlns="" xmlns:a16="http://schemas.microsoft.com/office/drawing/2014/main" id="{A240CA93-0C11-4FCA-8334-05583D6E00A1}"/>
              </a:ext>
            </a:extLst>
          </p:cNvPr>
          <p:cNvGrpSpPr/>
          <p:nvPr/>
        </p:nvGrpSpPr>
        <p:grpSpPr bwMode="gray">
          <a:xfrm>
            <a:off x="5232299" y="5113695"/>
            <a:ext cx="207468" cy="148528"/>
            <a:chOff x="15730538" y="3268663"/>
            <a:chExt cx="765175" cy="1123950"/>
          </a:xfrm>
          <a:solidFill>
            <a:srgbClr val="1D1D1A">
              <a:lumMod val="50000"/>
              <a:lumOff val="50000"/>
            </a:srgbClr>
          </a:solidFill>
        </p:grpSpPr>
        <p:sp>
          <p:nvSpPr>
            <p:cNvPr id="93" name="Freeform 57">
              <a:extLst>
                <a:ext uri="{FF2B5EF4-FFF2-40B4-BE49-F238E27FC236}">
                  <a16:creationId xmlns="" xmlns:a16="http://schemas.microsoft.com/office/drawing/2014/main" id="{AD7EEF21-215F-4824-BBFA-F29EF06C2349}"/>
                </a:ext>
              </a:extLst>
            </p:cNvPr>
            <p:cNvSpPr>
              <a:spLocks/>
            </p:cNvSpPr>
            <p:nvPr/>
          </p:nvSpPr>
          <p:spPr bwMode="gray">
            <a:xfrm>
              <a:off x="15786100" y="3268663"/>
              <a:ext cx="252413" cy="261938"/>
            </a:xfrm>
            <a:custGeom>
              <a:avLst/>
              <a:gdLst/>
              <a:ahLst/>
              <a:cxnLst>
                <a:cxn ang="0">
                  <a:pos x="74" y="105"/>
                </a:cxn>
                <a:cxn ang="0">
                  <a:pos x="42" y="152"/>
                </a:cxn>
                <a:cxn ang="0">
                  <a:pos x="19" y="202"/>
                </a:cxn>
                <a:cxn ang="0">
                  <a:pos x="4" y="256"/>
                </a:cxn>
                <a:cxn ang="0">
                  <a:pos x="0" y="312"/>
                </a:cxn>
                <a:cxn ang="0">
                  <a:pos x="2" y="319"/>
                </a:cxn>
                <a:cxn ang="0">
                  <a:pos x="10" y="327"/>
                </a:cxn>
                <a:cxn ang="0">
                  <a:pos x="57" y="327"/>
                </a:cxn>
                <a:cxn ang="0">
                  <a:pos x="64" y="326"/>
                </a:cxn>
                <a:cxn ang="0">
                  <a:pos x="69" y="322"/>
                </a:cxn>
                <a:cxn ang="0">
                  <a:pos x="73" y="312"/>
                </a:cxn>
                <a:cxn ang="0">
                  <a:pos x="74" y="290"/>
                </a:cxn>
                <a:cxn ang="0">
                  <a:pos x="81" y="248"/>
                </a:cxn>
                <a:cxn ang="0">
                  <a:pos x="95" y="208"/>
                </a:cxn>
                <a:cxn ang="0">
                  <a:pos x="117" y="170"/>
                </a:cxn>
                <a:cxn ang="0">
                  <a:pos x="130" y="154"/>
                </a:cxn>
                <a:cxn ang="0">
                  <a:pos x="140" y="143"/>
                </a:cxn>
                <a:cxn ang="0">
                  <a:pos x="174" y="113"/>
                </a:cxn>
                <a:cxn ang="0">
                  <a:pos x="214" y="91"/>
                </a:cxn>
                <a:cxn ang="0">
                  <a:pos x="258" y="78"/>
                </a:cxn>
                <a:cxn ang="0">
                  <a:pos x="304" y="73"/>
                </a:cxn>
                <a:cxn ang="0">
                  <a:pos x="311" y="73"/>
                </a:cxn>
                <a:cxn ang="0">
                  <a:pos x="316" y="68"/>
                </a:cxn>
                <a:cxn ang="0">
                  <a:pos x="319" y="57"/>
                </a:cxn>
                <a:cxn ang="0">
                  <a:pos x="319" y="17"/>
                </a:cxn>
                <a:cxn ang="0">
                  <a:pos x="314" y="5"/>
                </a:cxn>
                <a:cxn ang="0">
                  <a:pos x="309" y="2"/>
                </a:cxn>
                <a:cxn ang="0">
                  <a:pos x="304" y="0"/>
                </a:cxn>
                <a:cxn ang="0">
                  <a:pos x="243" y="7"/>
                </a:cxn>
                <a:cxn ang="0">
                  <a:pos x="186" y="25"/>
                </a:cxn>
                <a:cxn ang="0">
                  <a:pos x="133" y="54"/>
                </a:cxn>
                <a:cxn ang="0">
                  <a:pos x="88" y="91"/>
                </a:cxn>
                <a:cxn ang="0">
                  <a:pos x="74" y="105"/>
                </a:cxn>
              </a:cxnLst>
              <a:rect l="0" t="0" r="r" b="b"/>
              <a:pathLst>
                <a:path w="319" h="329">
                  <a:moveTo>
                    <a:pt x="74" y="105"/>
                  </a:moveTo>
                  <a:lnTo>
                    <a:pt x="74" y="105"/>
                  </a:lnTo>
                  <a:lnTo>
                    <a:pt x="57" y="128"/>
                  </a:lnTo>
                  <a:lnTo>
                    <a:pt x="42" y="152"/>
                  </a:lnTo>
                  <a:lnTo>
                    <a:pt x="29" y="175"/>
                  </a:lnTo>
                  <a:lnTo>
                    <a:pt x="19" y="202"/>
                  </a:lnTo>
                  <a:lnTo>
                    <a:pt x="10" y="229"/>
                  </a:lnTo>
                  <a:lnTo>
                    <a:pt x="4" y="256"/>
                  </a:lnTo>
                  <a:lnTo>
                    <a:pt x="2" y="285"/>
                  </a:lnTo>
                  <a:lnTo>
                    <a:pt x="0" y="312"/>
                  </a:lnTo>
                  <a:lnTo>
                    <a:pt x="0" y="312"/>
                  </a:lnTo>
                  <a:lnTo>
                    <a:pt x="2" y="319"/>
                  </a:lnTo>
                  <a:lnTo>
                    <a:pt x="5" y="324"/>
                  </a:lnTo>
                  <a:lnTo>
                    <a:pt x="10" y="327"/>
                  </a:lnTo>
                  <a:lnTo>
                    <a:pt x="17" y="329"/>
                  </a:lnTo>
                  <a:lnTo>
                    <a:pt x="57" y="327"/>
                  </a:lnTo>
                  <a:lnTo>
                    <a:pt x="57" y="327"/>
                  </a:lnTo>
                  <a:lnTo>
                    <a:pt x="64" y="326"/>
                  </a:lnTo>
                  <a:lnTo>
                    <a:pt x="69" y="322"/>
                  </a:lnTo>
                  <a:lnTo>
                    <a:pt x="69" y="322"/>
                  </a:lnTo>
                  <a:lnTo>
                    <a:pt x="73" y="317"/>
                  </a:lnTo>
                  <a:lnTo>
                    <a:pt x="73" y="312"/>
                  </a:lnTo>
                  <a:lnTo>
                    <a:pt x="73" y="312"/>
                  </a:lnTo>
                  <a:lnTo>
                    <a:pt x="74" y="290"/>
                  </a:lnTo>
                  <a:lnTo>
                    <a:pt x="76" y="268"/>
                  </a:lnTo>
                  <a:lnTo>
                    <a:pt x="81" y="248"/>
                  </a:lnTo>
                  <a:lnTo>
                    <a:pt x="86" y="226"/>
                  </a:lnTo>
                  <a:lnTo>
                    <a:pt x="95" y="208"/>
                  </a:lnTo>
                  <a:lnTo>
                    <a:pt x="105" y="189"/>
                  </a:lnTo>
                  <a:lnTo>
                    <a:pt x="117" y="170"/>
                  </a:lnTo>
                  <a:lnTo>
                    <a:pt x="130" y="154"/>
                  </a:lnTo>
                  <a:lnTo>
                    <a:pt x="130" y="154"/>
                  </a:lnTo>
                  <a:lnTo>
                    <a:pt x="140" y="143"/>
                  </a:lnTo>
                  <a:lnTo>
                    <a:pt x="140" y="143"/>
                  </a:lnTo>
                  <a:lnTo>
                    <a:pt x="157" y="127"/>
                  </a:lnTo>
                  <a:lnTo>
                    <a:pt x="174" y="113"/>
                  </a:lnTo>
                  <a:lnTo>
                    <a:pt x="194" y="101"/>
                  </a:lnTo>
                  <a:lnTo>
                    <a:pt x="214" y="91"/>
                  </a:lnTo>
                  <a:lnTo>
                    <a:pt x="236" y="84"/>
                  </a:lnTo>
                  <a:lnTo>
                    <a:pt x="258" y="78"/>
                  </a:lnTo>
                  <a:lnTo>
                    <a:pt x="280" y="74"/>
                  </a:lnTo>
                  <a:lnTo>
                    <a:pt x="304" y="73"/>
                  </a:lnTo>
                  <a:lnTo>
                    <a:pt x="304" y="73"/>
                  </a:lnTo>
                  <a:lnTo>
                    <a:pt x="311" y="73"/>
                  </a:lnTo>
                  <a:lnTo>
                    <a:pt x="316" y="68"/>
                  </a:lnTo>
                  <a:lnTo>
                    <a:pt x="316" y="68"/>
                  </a:lnTo>
                  <a:lnTo>
                    <a:pt x="317" y="62"/>
                  </a:lnTo>
                  <a:lnTo>
                    <a:pt x="319" y="57"/>
                  </a:lnTo>
                  <a:lnTo>
                    <a:pt x="319" y="17"/>
                  </a:lnTo>
                  <a:lnTo>
                    <a:pt x="319" y="17"/>
                  </a:lnTo>
                  <a:lnTo>
                    <a:pt x="317" y="10"/>
                  </a:lnTo>
                  <a:lnTo>
                    <a:pt x="314" y="5"/>
                  </a:lnTo>
                  <a:lnTo>
                    <a:pt x="314" y="5"/>
                  </a:lnTo>
                  <a:lnTo>
                    <a:pt x="309" y="2"/>
                  </a:lnTo>
                  <a:lnTo>
                    <a:pt x="304" y="0"/>
                  </a:lnTo>
                  <a:lnTo>
                    <a:pt x="304" y="0"/>
                  </a:lnTo>
                  <a:lnTo>
                    <a:pt x="273" y="2"/>
                  </a:lnTo>
                  <a:lnTo>
                    <a:pt x="243" y="7"/>
                  </a:lnTo>
                  <a:lnTo>
                    <a:pt x="214" y="15"/>
                  </a:lnTo>
                  <a:lnTo>
                    <a:pt x="186" y="25"/>
                  </a:lnTo>
                  <a:lnTo>
                    <a:pt x="159" y="37"/>
                  </a:lnTo>
                  <a:lnTo>
                    <a:pt x="133" y="54"/>
                  </a:lnTo>
                  <a:lnTo>
                    <a:pt x="110" y="71"/>
                  </a:lnTo>
                  <a:lnTo>
                    <a:pt x="88" y="91"/>
                  </a:lnTo>
                  <a:lnTo>
                    <a:pt x="88" y="91"/>
                  </a:lnTo>
                  <a:lnTo>
                    <a:pt x="74" y="105"/>
                  </a:lnTo>
                  <a:lnTo>
                    <a:pt x="74"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4" name="Freeform 58">
              <a:extLst>
                <a:ext uri="{FF2B5EF4-FFF2-40B4-BE49-F238E27FC236}">
                  <a16:creationId xmlns="" xmlns:a16="http://schemas.microsoft.com/office/drawing/2014/main" id="{8F9FFFD6-BCCB-40EF-A08A-2134393E4F4A}"/>
                </a:ext>
              </a:extLst>
            </p:cNvPr>
            <p:cNvSpPr>
              <a:spLocks/>
            </p:cNvSpPr>
            <p:nvPr/>
          </p:nvSpPr>
          <p:spPr bwMode="gray">
            <a:xfrm>
              <a:off x="15886113" y="3368675"/>
              <a:ext cx="144463" cy="150813"/>
            </a:xfrm>
            <a:custGeom>
              <a:avLst/>
              <a:gdLst/>
              <a:ahLst/>
              <a:cxnLst>
                <a:cxn ang="0">
                  <a:pos x="47" y="50"/>
                </a:cxn>
                <a:cxn ang="0">
                  <a:pos x="47" y="50"/>
                </a:cxn>
                <a:cxn ang="0">
                  <a:pos x="40" y="57"/>
                </a:cxn>
                <a:cxn ang="0">
                  <a:pos x="40" y="57"/>
                </a:cxn>
                <a:cxn ang="0">
                  <a:pos x="30" y="69"/>
                </a:cxn>
                <a:cxn ang="0">
                  <a:pos x="22" y="82"/>
                </a:cxn>
                <a:cxn ang="0">
                  <a:pos x="15" y="96"/>
                </a:cxn>
                <a:cxn ang="0">
                  <a:pos x="8" y="111"/>
                </a:cxn>
                <a:cxn ang="0">
                  <a:pos x="5" y="126"/>
                </a:cxn>
                <a:cxn ang="0">
                  <a:pos x="1" y="141"/>
                </a:cxn>
                <a:cxn ang="0">
                  <a:pos x="0" y="156"/>
                </a:cxn>
                <a:cxn ang="0">
                  <a:pos x="0" y="173"/>
                </a:cxn>
                <a:cxn ang="0">
                  <a:pos x="0" y="173"/>
                </a:cxn>
                <a:cxn ang="0">
                  <a:pos x="0" y="178"/>
                </a:cxn>
                <a:cxn ang="0">
                  <a:pos x="3" y="183"/>
                </a:cxn>
                <a:cxn ang="0">
                  <a:pos x="8" y="187"/>
                </a:cxn>
                <a:cxn ang="0">
                  <a:pos x="15" y="189"/>
                </a:cxn>
                <a:cxn ang="0">
                  <a:pos x="57" y="187"/>
                </a:cxn>
                <a:cxn ang="0">
                  <a:pos x="57" y="187"/>
                </a:cxn>
                <a:cxn ang="0">
                  <a:pos x="62" y="185"/>
                </a:cxn>
                <a:cxn ang="0">
                  <a:pos x="67" y="182"/>
                </a:cxn>
                <a:cxn ang="0">
                  <a:pos x="67" y="182"/>
                </a:cxn>
                <a:cxn ang="0">
                  <a:pos x="71" y="177"/>
                </a:cxn>
                <a:cxn ang="0">
                  <a:pos x="72" y="170"/>
                </a:cxn>
                <a:cxn ang="0">
                  <a:pos x="72" y="170"/>
                </a:cxn>
                <a:cxn ang="0">
                  <a:pos x="72" y="153"/>
                </a:cxn>
                <a:cxn ang="0">
                  <a:pos x="77" y="136"/>
                </a:cxn>
                <a:cxn ang="0">
                  <a:pos x="86" y="119"/>
                </a:cxn>
                <a:cxn ang="0">
                  <a:pos x="96" y="104"/>
                </a:cxn>
                <a:cxn ang="0">
                  <a:pos x="96" y="104"/>
                </a:cxn>
                <a:cxn ang="0">
                  <a:pos x="99" y="101"/>
                </a:cxn>
                <a:cxn ang="0">
                  <a:pos x="99" y="101"/>
                </a:cxn>
                <a:cxn ang="0">
                  <a:pos x="113" y="89"/>
                </a:cxn>
                <a:cxn ang="0">
                  <a:pos x="130" y="81"/>
                </a:cxn>
                <a:cxn ang="0">
                  <a:pos x="146" y="74"/>
                </a:cxn>
                <a:cxn ang="0">
                  <a:pos x="165" y="72"/>
                </a:cxn>
                <a:cxn ang="0">
                  <a:pos x="165" y="72"/>
                </a:cxn>
                <a:cxn ang="0">
                  <a:pos x="172" y="70"/>
                </a:cxn>
                <a:cxn ang="0">
                  <a:pos x="177" y="67"/>
                </a:cxn>
                <a:cxn ang="0">
                  <a:pos x="177" y="67"/>
                </a:cxn>
                <a:cxn ang="0">
                  <a:pos x="180" y="62"/>
                </a:cxn>
                <a:cxn ang="0">
                  <a:pos x="182" y="55"/>
                </a:cxn>
                <a:cxn ang="0">
                  <a:pos x="182" y="15"/>
                </a:cxn>
                <a:cxn ang="0">
                  <a:pos x="182" y="15"/>
                </a:cxn>
                <a:cxn ang="0">
                  <a:pos x="180" y="8"/>
                </a:cxn>
                <a:cxn ang="0">
                  <a:pos x="177" y="3"/>
                </a:cxn>
                <a:cxn ang="0">
                  <a:pos x="177" y="3"/>
                </a:cxn>
                <a:cxn ang="0">
                  <a:pos x="172" y="0"/>
                </a:cxn>
                <a:cxn ang="0">
                  <a:pos x="165" y="0"/>
                </a:cxn>
                <a:cxn ang="0">
                  <a:pos x="165" y="0"/>
                </a:cxn>
                <a:cxn ang="0">
                  <a:pos x="148" y="0"/>
                </a:cxn>
                <a:cxn ang="0">
                  <a:pos x="133" y="3"/>
                </a:cxn>
                <a:cxn ang="0">
                  <a:pos x="116" y="6"/>
                </a:cxn>
                <a:cxn ang="0">
                  <a:pos x="101" y="13"/>
                </a:cxn>
                <a:cxn ang="0">
                  <a:pos x="87" y="20"/>
                </a:cxn>
                <a:cxn ang="0">
                  <a:pos x="72" y="28"/>
                </a:cxn>
                <a:cxn ang="0">
                  <a:pos x="59" y="38"/>
                </a:cxn>
                <a:cxn ang="0">
                  <a:pos x="47" y="50"/>
                </a:cxn>
                <a:cxn ang="0">
                  <a:pos x="47" y="50"/>
                </a:cxn>
              </a:cxnLst>
              <a:rect l="0" t="0" r="r" b="b"/>
              <a:pathLst>
                <a:path w="182" h="189">
                  <a:moveTo>
                    <a:pt x="47" y="50"/>
                  </a:moveTo>
                  <a:lnTo>
                    <a:pt x="47" y="50"/>
                  </a:lnTo>
                  <a:lnTo>
                    <a:pt x="40" y="57"/>
                  </a:lnTo>
                  <a:lnTo>
                    <a:pt x="40" y="57"/>
                  </a:lnTo>
                  <a:lnTo>
                    <a:pt x="30" y="69"/>
                  </a:lnTo>
                  <a:lnTo>
                    <a:pt x="22" y="82"/>
                  </a:lnTo>
                  <a:lnTo>
                    <a:pt x="15" y="96"/>
                  </a:lnTo>
                  <a:lnTo>
                    <a:pt x="8" y="111"/>
                  </a:lnTo>
                  <a:lnTo>
                    <a:pt x="5" y="126"/>
                  </a:lnTo>
                  <a:lnTo>
                    <a:pt x="1" y="141"/>
                  </a:lnTo>
                  <a:lnTo>
                    <a:pt x="0" y="156"/>
                  </a:lnTo>
                  <a:lnTo>
                    <a:pt x="0" y="173"/>
                  </a:lnTo>
                  <a:lnTo>
                    <a:pt x="0" y="173"/>
                  </a:lnTo>
                  <a:lnTo>
                    <a:pt x="0" y="178"/>
                  </a:lnTo>
                  <a:lnTo>
                    <a:pt x="3" y="183"/>
                  </a:lnTo>
                  <a:lnTo>
                    <a:pt x="8" y="187"/>
                  </a:lnTo>
                  <a:lnTo>
                    <a:pt x="15" y="189"/>
                  </a:lnTo>
                  <a:lnTo>
                    <a:pt x="57" y="187"/>
                  </a:lnTo>
                  <a:lnTo>
                    <a:pt x="57" y="187"/>
                  </a:lnTo>
                  <a:lnTo>
                    <a:pt x="62" y="185"/>
                  </a:lnTo>
                  <a:lnTo>
                    <a:pt x="67" y="182"/>
                  </a:lnTo>
                  <a:lnTo>
                    <a:pt x="67" y="182"/>
                  </a:lnTo>
                  <a:lnTo>
                    <a:pt x="71" y="177"/>
                  </a:lnTo>
                  <a:lnTo>
                    <a:pt x="72" y="170"/>
                  </a:lnTo>
                  <a:lnTo>
                    <a:pt x="72" y="170"/>
                  </a:lnTo>
                  <a:lnTo>
                    <a:pt x="72" y="153"/>
                  </a:lnTo>
                  <a:lnTo>
                    <a:pt x="77" y="136"/>
                  </a:lnTo>
                  <a:lnTo>
                    <a:pt x="86" y="119"/>
                  </a:lnTo>
                  <a:lnTo>
                    <a:pt x="96" y="104"/>
                  </a:lnTo>
                  <a:lnTo>
                    <a:pt x="96" y="104"/>
                  </a:lnTo>
                  <a:lnTo>
                    <a:pt x="99" y="101"/>
                  </a:lnTo>
                  <a:lnTo>
                    <a:pt x="99" y="101"/>
                  </a:lnTo>
                  <a:lnTo>
                    <a:pt x="113" y="89"/>
                  </a:lnTo>
                  <a:lnTo>
                    <a:pt x="130" y="81"/>
                  </a:lnTo>
                  <a:lnTo>
                    <a:pt x="146" y="74"/>
                  </a:lnTo>
                  <a:lnTo>
                    <a:pt x="165" y="72"/>
                  </a:lnTo>
                  <a:lnTo>
                    <a:pt x="165" y="72"/>
                  </a:lnTo>
                  <a:lnTo>
                    <a:pt x="172" y="70"/>
                  </a:lnTo>
                  <a:lnTo>
                    <a:pt x="177" y="67"/>
                  </a:lnTo>
                  <a:lnTo>
                    <a:pt x="177" y="67"/>
                  </a:lnTo>
                  <a:lnTo>
                    <a:pt x="180" y="62"/>
                  </a:lnTo>
                  <a:lnTo>
                    <a:pt x="182" y="55"/>
                  </a:lnTo>
                  <a:lnTo>
                    <a:pt x="182" y="15"/>
                  </a:lnTo>
                  <a:lnTo>
                    <a:pt x="182" y="15"/>
                  </a:lnTo>
                  <a:lnTo>
                    <a:pt x="180" y="8"/>
                  </a:lnTo>
                  <a:lnTo>
                    <a:pt x="177" y="3"/>
                  </a:lnTo>
                  <a:lnTo>
                    <a:pt x="177" y="3"/>
                  </a:lnTo>
                  <a:lnTo>
                    <a:pt x="172" y="0"/>
                  </a:lnTo>
                  <a:lnTo>
                    <a:pt x="165" y="0"/>
                  </a:lnTo>
                  <a:lnTo>
                    <a:pt x="165" y="0"/>
                  </a:lnTo>
                  <a:lnTo>
                    <a:pt x="148" y="0"/>
                  </a:lnTo>
                  <a:lnTo>
                    <a:pt x="133" y="3"/>
                  </a:lnTo>
                  <a:lnTo>
                    <a:pt x="116" y="6"/>
                  </a:lnTo>
                  <a:lnTo>
                    <a:pt x="101" y="13"/>
                  </a:lnTo>
                  <a:lnTo>
                    <a:pt x="87" y="20"/>
                  </a:lnTo>
                  <a:lnTo>
                    <a:pt x="72" y="28"/>
                  </a:lnTo>
                  <a:lnTo>
                    <a:pt x="59" y="38"/>
                  </a:lnTo>
                  <a:lnTo>
                    <a:pt x="47" y="50"/>
                  </a:lnTo>
                  <a:lnTo>
                    <a:pt x="47"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5" name="Freeform 59">
              <a:extLst>
                <a:ext uri="{FF2B5EF4-FFF2-40B4-BE49-F238E27FC236}">
                  <a16:creationId xmlns="" xmlns:a16="http://schemas.microsoft.com/office/drawing/2014/main" id="{3FE208BC-DC79-4664-A229-34FC55DFEC93}"/>
                </a:ext>
              </a:extLst>
            </p:cNvPr>
            <p:cNvSpPr>
              <a:spLocks/>
            </p:cNvSpPr>
            <p:nvPr/>
          </p:nvSpPr>
          <p:spPr bwMode="gray">
            <a:xfrm>
              <a:off x="16213138" y="3268663"/>
              <a:ext cx="252413" cy="261938"/>
            </a:xfrm>
            <a:custGeom>
              <a:avLst/>
              <a:gdLst/>
              <a:ahLst/>
              <a:cxnLst>
                <a:cxn ang="0">
                  <a:pos x="302" y="329"/>
                </a:cxn>
                <a:cxn ang="0">
                  <a:pos x="309" y="327"/>
                </a:cxn>
                <a:cxn ang="0">
                  <a:pos x="317" y="319"/>
                </a:cxn>
                <a:cxn ang="0">
                  <a:pos x="319" y="312"/>
                </a:cxn>
                <a:cxn ang="0">
                  <a:pos x="314" y="256"/>
                </a:cxn>
                <a:cxn ang="0">
                  <a:pos x="300" y="202"/>
                </a:cxn>
                <a:cxn ang="0">
                  <a:pos x="277" y="152"/>
                </a:cxn>
                <a:cxn ang="0">
                  <a:pos x="243" y="105"/>
                </a:cxn>
                <a:cxn ang="0">
                  <a:pos x="231" y="91"/>
                </a:cxn>
                <a:cxn ang="0">
                  <a:pos x="209" y="71"/>
                </a:cxn>
                <a:cxn ang="0">
                  <a:pos x="159" y="37"/>
                </a:cxn>
                <a:cxn ang="0">
                  <a:pos x="105" y="15"/>
                </a:cxn>
                <a:cxn ang="0">
                  <a:pos x="46" y="2"/>
                </a:cxn>
                <a:cxn ang="0">
                  <a:pos x="15" y="0"/>
                </a:cxn>
                <a:cxn ang="0">
                  <a:pos x="4" y="5"/>
                </a:cxn>
                <a:cxn ang="0">
                  <a:pos x="0" y="10"/>
                </a:cxn>
                <a:cxn ang="0">
                  <a:pos x="0" y="57"/>
                </a:cxn>
                <a:cxn ang="0">
                  <a:pos x="0" y="62"/>
                </a:cxn>
                <a:cxn ang="0">
                  <a:pos x="4" y="68"/>
                </a:cxn>
                <a:cxn ang="0">
                  <a:pos x="15" y="73"/>
                </a:cxn>
                <a:cxn ang="0">
                  <a:pos x="39" y="74"/>
                </a:cxn>
                <a:cxn ang="0">
                  <a:pos x="83" y="84"/>
                </a:cxn>
                <a:cxn ang="0">
                  <a:pos x="125" y="101"/>
                </a:cxn>
                <a:cxn ang="0">
                  <a:pos x="162" y="127"/>
                </a:cxn>
                <a:cxn ang="0">
                  <a:pos x="179" y="143"/>
                </a:cxn>
                <a:cxn ang="0">
                  <a:pos x="189" y="154"/>
                </a:cxn>
                <a:cxn ang="0">
                  <a:pos x="214" y="189"/>
                </a:cxn>
                <a:cxn ang="0">
                  <a:pos x="231" y="226"/>
                </a:cxn>
                <a:cxn ang="0">
                  <a:pos x="243" y="268"/>
                </a:cxn>
                <a:cxn ang="0">
                  <a:pos x="245" y="312"/>
                </a:cxn>
                <a:cxn ang="0">
                  <a:pos x="247" y="317"/>
                </a:cxn>
                <a:cxn ang="0">
                  <a:pos x="250" y="322"/>
                </a:cxn>
                <a:cxn ang="0">
                  <a:pos x="262" y="327"/>
                </a:cxn>
              </a:cxnLst>
              <a:rect l="0" t="0" r="r" b="b"/>
              <a:pathLst>
                <a:path w="319" h="329">
                  <a:moveTo>
                    <a:pt x="262" y="327"/>
                  </a:moveTo>
                  <a:lnTo>
                    <a:pt x="302" y="329"/>
                  </a:lnTo>
                  <a:lnTo>
                    <a:pt x="302" y="329"/>
                  </a:lnTo>
                  <a:lnTo>
                    <a:pt x="309" y="327"/>
                  </a:lnTo>
                  <a:lnTo>
                    <a:pt x="314" y="324"/>
                  </a:lnTo>
                  <a:lnTo>
                    <a:pt x="317" y="319"/>
                  </a:lnTo>
                  <a:lnTo>
                    <a:pt x="319" y="312"/>
                  </a:lnTo>
                  <a:lnTo>
                    <a:pt x="319" y="312"/>
                  </a:lnTo>
                  <a:lnTo>
                    <a:pt x="317" y="285"/>
                  </a:lnTo>
                  <a:lnTo>
                    <a:pt x="314" y="256"/>
                  </a:lnTo>
                  <a:lnTo>
                    <a:pt x="309" y="229"/>
                  </a:lnTo>
                  <a:lnTo>
                    <a:pt x="300" y="202"/>
                  </a:lnTo>
                  <a:lnTo>
                    <a:pt x="290" y="175"/>
                  </a:lnTo>
                  <a:lnTo>
                    <a:pt x="277" y="152"/>
                  </a:lnTo>
                  <a:lnTo>
                    <a:pt x="262" y="128"/>
                  </a:lnTo>
                  <a:lnTo>
                    <a:pt x="243" y="105"/>
                  </a:lnTo>
                  <a:lnTo>
                    <a:pt x="243" y="105"/>
                  </a:lnTo>
                  <a:lnTo>
                    <a:pt x="231" y="91"/>
                  </a:lnTo>
                  <a:lnTo>
                    <a:pt x="231" y="91"/>
                  </a:lnTo>
                  <a:lnTo>
                    <a:pt x="209" y="71"/>
                  </a:lnTo>
                  <a:lnTo>
                    <a:pt x="186" y="54"/>
                  </a:lnTo>
                  <a:lnTo>
                    <a:pt x="159" y="37"/>
                  </a:lnTo>
                  <a:lnTo>
                    <a:pt x="133" y="25"/>
                  </a:lnTo>
                  <a:lnTo>
                    <a:pt x="105" y="15"/>
                  </a:lnTo>
                  <a:lnTo>
                    <a:pt x="76" y="7"/>
                  </a:lnTo>
                  <a:lnTo>
                    <a:pt x="46" y="2"/>
                  </a:lnTo>
                  <a:lnTo>
                    <a:pt x="15" y="0"/>
                  </a:lnTo>
                  <a:lnTo>
                    <a:pt x="15" y="0"/>
                  </a:lnTo>
                  <a:lnTo>
                    <a:pt x="10" y="2"/>
                  </a:lnTo>
                  <a:lnTo>
                    <a:pt x="4" y="5"/>
                  </a:lnTo>
                  <a:lnTo>
                    <a:pt x="4" y="5"/>
                  </a:lnTo>
                  <a:lnTo>
                    <a:pt x="0" y="10"/>
                  </a:lnTo>
                  <a:lnTo>
                    <a:pt x="0" y="17"/>
                  </a:lnTo>
                  <a:lnTo>
                    <a:pt x="0" y="57"/>
                  </a:lnTo>
                  <a:lnTo>
                    <a:pt x="0" y="57"/>
                  </a:lnTo>
                  <a:lnTo>
                    <a:pt x="0" y="62"/>
                  </a:lnTo>
                  <a:lnTo>
                    <a:pt x="4" y="68"/>
                  </a:lnTo>
                  <a:lnTo>
                    <a:pt x="4" y="68"/>
                  </a:lnTo>
                  <a:lnTo>
                    <a:pt x="9" y="73"/>
                  </a:lnTo>
                  <a:lnTo>
                    <a:pt x="15" y="73"/>
                  </a:lnTo>
                  <a:lnTo>
                    <a:pt x="15" y="73"/>
                  </a:lnTo>
                  <a:lnTo>
                    <a:pt x="39" y="74"/>
                  </a:lnTo>
                  <a:lnTo>
                    <a:pt x="61" y="78"/>
                  </a:lnTo>
                  <a:lnTo>
                    <a:pt x="83" y="84"/>
                  </a:lnTo>
                  <a:lnTo>
                    <a:pt x="105" y="91"/>
                  </a:lnTo>
                  <a:lnTo>
                    <a:pt x="125" y="101"/>
                  </a:lnTo>
                  <a:lnTo>
                    <a:pt x="144" y="113"/>
                  </a:lnTo>
                  <a:lnTo>
                    <a:pt x="162" y="127"/>
                  </a:lnTo>
                  <a:lnTo>
                    <a:pt x="179" y="143"/>
                  </a:lnTo>
                  <a:lnTo>
                    <a:pt x="179" y="143"/>
                  </a:lnTo>
                  <a:lnTo>
                    <a:pt x="189" y="154"/>
                  </a:lnTo>
                  <a:lnTo>
                    <a:pt x="189" y="154"/>
                  </a:lnTo>
                  <a:lnTo>
                    <a:pt x="203" y="170"/>
                  </a:lnTo>
                  <a:lnTo>
                    <a:pt x="214" y="189"/>
                  </a:lnTo>
                  <a:lnTo>
                    <a:pt x="225" y="208"/>
                  </a:lnTo>
                  <a:lnTo>
                    <a:pt x="231" y="226"/>
                  </a:lnTo>
                  <a:lnTo>
                    <a:pt x="238" y="248"/>
                  </a:lnTo>
                  <a:lnTo>
                    <a:pt x="243" y="268"/>
                  </a:lnTo>
                  <a:lnTo>
                    <a:pt x="245" y="290"/>
                  </a:lnTo>
                  <a:lnTo>
                    <a:pt x="245" y="312"/>
                  </a:lnTo>
                  <a:lnTo>
                    <a:pt x="245" y="312"/>
                  </a:lnTo>
                  <a:lnTo>
                    <a:pt x="247" y="317"/>
                  </a:lnTo>
                  <a:lnTo>
                    <a:pt x="250" y="322"/>
                  </a:lnTo>
                  <a:lnTo>
                    <a:pt x="250" y="322"/>
                  </a:lnTo>
                  <a:lnTo>
                    <a:pt x="255" y="326"/>
                  </a:lnTo>
                  <a:lnTo>
                    <a:pt x="262" y="327"/>
                  </a:lnTo>
                  <a:lnTo>
                    <a:pt x="262" y="327"/>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6" name="Freeform 60">
              <a:extLst>
                <a:ext uri="{FF2B5EF4-FFF2-40B4-BE49-F238E27FC236}">
                  <a16:creationId xmlns="" xmlns:a16="http://schemas.microsoft.com/office/drawing/2014/main" id="{4EC11712-88FF-49F9-B3E3-0869B0976B11}"/>
                </a:ext>
              </a:extLst>
            </p:cNvPr>
            <p:cNvSpPr>
              <a:spLocks/>
            </p:cNvSpPr>
            <p:nvPr/>
          </p:nvSpPr>
          <p:spPr bwMode="gray">
            <a:xfrm>
              <a:off x="16221075" y="3368675"/>
              <a:ext cx="144463" cy="150813"/>
            </a:xfrm>
            <a:custGeom>
              <a:avLst/>
              <a:gdLst/>
              <a:ahLst/>
              <a:cxnLst>
                <a:cxn ang="0">
                  <a:pos x="135" y="50"/>
                </a:cxn>
                <a:cxn ang="0">
                  <a:pos x="135" y="50"/>
                </a:cxn>
                <a:cxn ang="0">
                  <a:pos x="122" y="38"/>
                </a:cxn>
                <a:cxn ang="0">
                  <a:pos x="110" y="28"/>
                </a:cxn>
                <a:cxn ang="0">
                  <a:pos x="95" y="20"/>
                </a:cxn>
                <a:cxn ang="0">
                  <a:pos x="81" y="13"/>
                </a:cxn>
                <a:cxn ang="0">
                  <a:pos x="64" y="6"/>
                </a:cxn>
                <a:cxn ang="0">
                  <a:pos x="49" y="3"/>
                </a:cxn>
                <a:cxn ang="0">
                  <a:pos x="32" y="0"/>
                </a:cxn>
                <a:cxn ang="0">
                  <a:pos x="16" y="0"/>
                </a:cxn>
                <a:cxn ang="0">
                  <a:pos x="16" y="0"/>
                </a:cxn>
                <a:cxn ang="0">
                  <a:pos x="10" y="0"/>
                </a:cxn>
                <a:cxn ang="0">
                  <a:pos x="5" y="3"/>
                </a:cxn>
                <a:cxn ang="0">
                  <a:pos x="5" y="3"/>
                </a:cxn>
                <a:cxn ang="0">
                  <a:pos x="2" y="8"/>
                </a:cxn>
                <a:cxn ang="0">
                  <a:pos x="0" y="15"/>
                </a:cxn>
                <a:cxn ang="0">
                  <a:pos x="0" y="55"/>
                </a:cxn>
                <a:cxn ang="0">
                  <a:pos x="0" y="55"/>
                </a:cxn>
                <a:cxn ang="0">
                  <a:pos x="2" y="62"/>
                </a:cxn>
                <a:cxn ang="0">
                  <a:pos x="5" y="67"/>
                </a:cxn>
                <a:cxn ang="0">
                  <a:pos x="5" y="67"/>
                </a:cxn>
                <a:cxn ang="0">
                  <a:pos x="10" y="70"/>
                </a:cxn>
                <a:cxn ang="0">
                  <a:pos x="16" y="72"/>
                </a:cxn>
                <a:cxn ang="0">
                  <a:pos x="16" y="72"/>
                </a:cxn>
                <a:cxn ang="0">
                  <a:pos x="34" y="74"/>
                </a:cxn>
                <a:cxn ang="0">
                  <a:pos x="53" y="81"/>
                </a:cxn>
                <a:cxn ang="0">
                  <a:pos x="68" y="89"/>
                </a:cxn>
                <a:cxn ang="0">
                  <a:pos x="83" y="101"/>
                </a:cxn>
                <a:cxn ang="0">
                  <a:pos x="83" y="101"/>
                </a:cxn>
                <a:cxn ang="0">
                  <a:pos x="86" y="104"/>
                </a:cxn>
                <a:cxn ang="0">
                  <a:pos x="86" y="104"/>
                </a:cxn>
                <a:cxn ang="0">
                  <a:pos x="97" y="119"/>
                </a:cxn>
                <a:cxn ang="0">
                  <a:pos x="105" y="136"/>
                </a:cxn>
                <a:cxn ang="0">
                  <a:pos x="108" y="153"/>
                </a:cxn>
                <a:cxn ang="0">
                  <a:pos x="110" y="170"/>
                </a:cxn>
                <a:cxn ang="0">
                  <a:pos x="110" y="170"/>
                </a:cxn>
                <a:cxn ang="0">
                  <a:pos x="112" y="177"/>
                </a:cxn>
                <a:cxn ang="0">
                  <a:pos x="113" y="182"/>
                </a:cxn>
                <a:cxn ang="0">
                  <a:pos x="113" y="182"/>
                </a:cxn>
                <a:cxn ang="0">
                  <a:pos x="118" y="185"/>
                </a:cxn>
                <a:cxn ang="0">
                  <a:pos x="125" y="187"/>
                </a:cxn>
                <a:cxn ang="0">
                  <a:pos x="167" y="189"/>
                </a:cxn>
                <a:cxn ang="0">
                  <a:pos x="167" y="189"/>
                </a:cxn>
                <a:cxn ang="0">
                  <a:pos x="172" y="187"/>
                </a:cxn>
                <a:cxn ang="0">
                  <a:pos x="177" y="183"/>
                </a:cxn>
                <a:cxn ang="0">
                  <a:pos x="181" y="178"/>
                </a:cxn>
                <a:cxn ang="0">
                  <a:pos x="183" y="173"/>
                </a:cxn>
                <a:cxn ang="0">
                  <a:pos x="183" y="173"/>
                </a:cxn>
                <a:cxn ang="0">
                  <a:pos x="183" y="156"/>
                </a:cxn>
                <a:cxn ang="0">
                  <a:pos x="181" y="141"/>
                </a:cxn>
                <a:cxn ang="0">
                  <a:pos x="177" y="126"/>
                </a:cxn>
                <a:cxn ang="0">
                  <a:pos x="172" y="111"/>
                </a:cxn>
                <a:cxn ang="0">
                  <a:pos x="167" y="96"/>
                </a:cxn>
                <a:cxn ang="0">
                  <a:pos x="161" y="82"/>
                </a:cxn>
                <a:cxn ang="0">
                  <a:pos x="152" y="69"/>
                </a:cxn>
                <a:cxn ang="0">
                  <a:pos x="142" y="57"/>
                </a:cxn>
                <a:cxn ang="0">
                  <a:pos x="142" y="57"/>
                </a:cxn>
                <a:cxn ang="0">
                  <a:pos x="135" y="50"/>
                </a:cxn>
                <a:cxn ang="0">
                  <a:pos x="135" y="50"/>
                </a:cxn>
              </a:cxnLst>
              <a:rect l="0" t="0" r="r" b="b"/>
              <a:pathLst>
                <a:path w="183" h="189">
                  <a:moveTo>
                    <a:pt x="135" y="50"/>
                  </a:moveTo>
                  <a:lnTo>
                    <a:pt x="135" y="50"/>
                  </a:lnTo>
                  <a:lnTo>
                    <a:pt x="122" y="38"/>
                  </a:lnTo>
                  <a:lnTo>
                    <a:pt x="110" y="28"/>
                  </a:lnTo>
                  <a:lnTo>
                    <a:pt x="95" y="20"/>
                  </a:lnTo>
                  <a:lnTo>
                    <a:pt x="81" y="13"/>
                  </a:lnTo>
                  <a:lnTo>
                    <a:pt x="64" y="6"/>
                  </a:lnTo>
                  <a:lnTo>
                    <a:pt x="49" y="3"/>
                  </a:lnTo>
                  <a:lnTo>
                    <a:pt x="32" y="0"/>
                  </a:lnTo>
                  <a:lnTo>
                    <a:pt x="16" y="0"/>
                  </a:lnTo>
                  <a:lnTo>
                    <a:pt x="16" y="0"/>
                  </a:lnTo>
                  <a:lnTo>
                    <a:pt x="10" y="0"/>
                  </a:lnTo>
                  <a:lnTo>
                    <a:pt x="5" y="3"/>
                  </a:lnTo>
                  <a:lnTo>
                    <a:pt x="5" y="3"/>
                  </a:lnTo>
                  <a:lnTo>
                    <a:pt x="2" y="8"/>
                  </a:lnTo>
                  <a:lnTo>
                    <a:pt x="0" y="15"/>
                  </a:lnTo>
                  <a:lnTo>
                    <a:pt x="0" y="55"/>
                  </a:lnTo>
                  <a:lnTo>
                    <a:pt x="0" y="55"/>
                  </a:lnTo>
                  <a:lnTo>
                    <a:pt x="2" y="62"/>
                  </a:lnTo>
                  <a:lnTo>
                    <a:pt x="5" y="67"/>
                  </a:lnTo>
                  <a:lnTo>
                    <a:pt x="5" y="67"/>
                  </a:lnTo>
                  <a:lnTo>
                    <a:pt x="10" y="70"/>
                  </a:lnTo>
                  <a:lnTo>
                    <a:pt x="16" y="72"/>
                  </a:lnTo>
                  <a:lnTo>
                    <a:pt x="16" y="72"/>
                  </a:lnTo>
                  <a:lnTo>
                    <a:pt x="34" y="74"/>
                  </a:lnTo>
                  <a:lnTo>
                    <a:pt x="53" y="81"/>
                  </a:lnTo>
                  <a:lnTo>
                    <a:pt x="68" y="89"/>
                  </a:lnTo>
                  <a:lnTo>
                    <a:pt x="83" y="101"/>
                  </a:lnTo>
                  <a:lnTo>
                    <a:pt x="83" y="101"/>
                  </a:lnTo>
                  <a:lnTo>
                    <a:pt x="86" y="104"/>
                  </a:lnTo>
                  <a:lnTo>
                    <a:pt x="86" y="104"/>
                  </a:lnTo>
                  <a:lnTo>
                    <a:pt x="97" y="119"/>
                  </a:lnTo>
                  <a:lnTo>
                    <a:pt x="105" y="136"/>
                  </a:lnTo>
                  <a:lnTo>
                    <a:pt x="108" y="153"/>
                  </a:lnTo>
                  <a:lnTo>
                    <a:pt x="110" y="170"/>
                  </a:lnTo>
                  <a:lnTo>
                    <a:pt x="110" y="170"/>
                  </a:lnTo>
                  <a:lnTo>
                    <a:pt x="112" y="177"/>
                  </a:lnTo>
                  <a:lnTo>
                    <a:pt x="113" y="182"/>
                  </a:lnTo>
                  <a:lnTo>
                    <a:pt x="113" y="182"/>
                  </a:lnTo>
                  <a:lnTo>
                    <a:pt x="118" y="185"/>
                  </a:lnTo>
                  <a:lnTo>
                    <a:pt x="125" y="187"/>
                  </a:lnTo>
                  <a:lnTo>
                    <a:pt x="167" y="189"/>
                  </a:lnTo>
                  <a:lnTo>
                    <a:pt x="167" y="189"/>
                  </a:lnTo>
                  <a:lnTo>
                    <a:pt x="172" y="187"/>
                  </a:lnTo>
                  <a:lnTo>
                    <a:pt x="177" y="183"/>
                  </a:lnTo>
                  <a:lnTo>
                    <a:pt x="181" y="178"/>
                  </a:lnTo>
                  <a:lnTo>
                    <a:pt x="183" y="173"/>
                  </a:lnTo>
                  <a:lnTo>
                    <a:pt x="183" y="173"/>
                  </a:lnTo>
                  <a:lnTo>
                    <a:pt x="183" y="156"/>
                  </a:lnTo>
                  <a:lnTo>
                    <a:pt x="181" y="141"/>
                  </a:lnTo>
                  <a:lnTo>
                    <a:pt x="177" y="126"/>
                  </a:lnTo>
                  <a:lnTo>
                    <a:pt x="172" y="111"/>
                  </a:lnTo>
                  <a:lnTo>
                    <a:pt x="167" y="96"/>
                  </a:lnTo>
                  <a:lnTo>
                    <a:pt x="161" y="82"/>
                  </a:lnTo>
                  <a:lnTo>
                    <a:pt x="152" y="69"/>
                  </a:lnTo>
                  <a:lnTo>
                    <a:pt x="142" y="57"/>
                  </a:lnTo>
                  <a:lnTo>
                    <a:pt x="142" y="57"/>
                  </a:lnTo>
                  <a:lnTo>
                    <a:pt x="135" y="50"/>
                  </a:lnTo>
                  <a:lnTo>
                    <a:pt x="135"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7" name="Freeform 61">
              <a:extLst>
                <a:ext uri="{FF2B5EF4-FFF2-40B4-BE49-F238E27FC236}">
                  <a16:creationId xmlns="" xmlns:a16="http://schemas.microsoft.com/office/drawing/2014/main" id="{7FBD63D5-0203-4E5F-8E2B-9578FC9429BC}"/>
                </a:ext>
              </a:extLst>
            </p:cNvPr>
            <p:cNvSpPr>
              <a:spLocks noEditPoints="1"/>
            </p:cNvSpPr>
            <p:nvPr/>
          </p:nvSpPr>
          <p:spPr bwMode="gray">
            <a:xfrm>
              <a:off x="15730538" y="3460750"/>
              <a:ext cx="765175" cy="931863"/>
            </a:xfrm>
            <a:custGeom>
              <a:avLst/>
              <a:gdLst/>
              <a:ahLst/>
              <a:cxnLst>
                <a:cxn ang="0">
                  <a:pos x="157" y="1174"/>
                </a:cxn>
                <a:cxn ang="0">
                  <a:pos x="963" y="1174"/>
                </a:cxn>
                <a:cxn ang="0">
                  <a:pos x="842" y="1026"/>
                </a:cxn>
                <a:cxn ang="0">
                  <a:pos x="579" y="248"/>
                </a:cxn>
                <a:cxn ang="0">
                  <a:pos x="590" y="238"/>
                </a:cxn>
                <a:cxn ang="0">
                  <a:pos x="611" y="215"/>
                </a:cxn>
                <a:cxn ang="0">
                  <a:pos x="626" y="186"/>
                </a:cxn>
                <a:cxn ang="0">
                  <a:pos x="634" y="154"/>
                </a:cxn>
                <a:cxn ang="0">
                  <a:pos x="634" y="137"/>
                </a:cxn>
                <a:cxn ang="0">
                  <a:pos x="633" y="110"/>
                </a:cxn>
                <a:cxn ang="0">
                  <a:pos x="624" y="85"/>
                </a:cxn>
                <a:cxn ang="0">
                  <a:pos x="611" y="61"/>
                </a:cxn>
                <a:cxn ang="0">
                  <a:pos x="594" y="41"/>
                </a:cxn>
                <a:cxn ang="0">
                  <a:pos x="573" y="24"/>
                </a:cxn>
                <a:cxn ang="0">
                  <a:pos x="552" y="10"/>
                </a:cxn>
                <a:cxn ang="0">
                  <a:pos x="525" y="4"/>
                </a:cxn>
                <a:cxn ang="0">
                  <a:pos x="498" y="0"/>
                </a:cxn>
                <a:cxn ang="0">
                  <a:pos x="484" y="0"/>
                </a:cxn>
                <a:cxn ang="0">
                  <a:pos x="457" y="7"/>
                </a:cxn>
                <a:cxn ang="0">
                  <a:pos x="432" y="17"/>
                </a:cxn>
                <a:cxn ang="0">
                  <a:pos x="410" y="31"/>
                </a:cxn>
                <a:cxn ang="0">
                  <a:pos x="391" y="49"/>
                </a:cxn>
                <a:cxn ang="0">
                  <a:pos x="376" y="71"/>
                </a:cxn>
                <a:cxn ang="0">
                  <a:pos x="366" y="96"/>
                </a:cxn>
                <a:cxn ang="0">
                  <a:pos x="361" y="123"/>
                </a:cxn>
                <a:cxn ang="0">
                  <a:pos x="359" y="137"/>
                </a:cxn>
                <a:cxn ang="0">
                  <a:pos x="364" y="169"/>
                </a:cxn>
                <a:cxn ang="0">
                  <a:pos x="374" y="198"/>
                </a:cxn>
                <a:cxn ang="0">
                  <a:pos x="391" y="223"/>
                </a:cxn>
                <a:cxn ang="0">
                  <a:pos x="412" y="245"/>
                </a:cxn>
                <a:cxn ang="0">
                  <a:pos x="121" y="1026"/>
                </a:cxn>
                <a:cxn ang="0">
                  <a:pos x="0" y="1174"/>
                </a:cxn>
                <a:cxn ang="0">
                  <a:pos x="415" y="977"/>
                </a:cxn>
                <a:cxn ang="0">
                  <a:pos x="698" y="1026"/>
                </a:cxn>
                <a:cxn ang="0">
                  <a:pos x="442" y="478"/>
                </a:cxn>
                <a:cxn ang="0">
                  <a:pos x="410" y="597"/>
                </a:cxn>
                <a:cxn ang="0">
                  <a:pos x="467" y="387"/>
                </a:cxn>
                <a:cxn ang="0">
                  <a:pos x="533" y="429"/>
                </a:cxn>
                <a:cxn ang="0">
                  <a:pos x="582" y="604"/>
                </a:cxn>
                <a:cxn ang="0">
                  <a:pos x="450" y="678"/>
                </a:cxn>
                <a:cxn ang="0">
                  <a:pos x="369" y="743"/>
                </a:cxn>
                <a:cxn ang="0">
                  <a:pos x="324" y="910"/>
                </a:cxn>
              </a:cxnLst>
              <a:rect l="0" t="0" r="r" b="b"/>
              <a:pathLst>
                <a:path w="963" h="1174">
                  <a:moveTo>
                    <a:pt x="0" y="1174"/>
                  </a:moveTo>
                  <a:lnTo>
                    <a:pt x="157" y="1174"/>
                  </a:lnTo>
                  <a:lnTo>
                    <a:pt x="833" y="1174"/>
                  </a:lnTo>
                  <a:lnTo>
                    <a:pt x="963" y="1174"/>
                  </a:lnTo>
                  <a:lnTo>
                    <a:pt x="918" y="1120"/>
                  </a:lnTo>
                  <a:lnTo>
                    <a:pt x="842" y="1026"/>
                  </a:lnTo>
                  <a:lnTo>
                    <a:pt x="793" y="1026"/>
                  </a:lnTo>
                  <a:lnTo>
                    <a:pt x="579" y="248"/>
                  </a:lnTo>
                  <a:lnTo>
                    <a:pt x="579" y="248"/>
                  </a:lnTo>
                  <a:lnTo>
                    <a:pt x="590" y="238"/>
                  </a:lnTo>
                  <a:lnTo>
                    <a:pt x="602" y="226"/>
                  </a:lnTo>
                  <a:lnTo>
                    <a:pt x="611" y="215"/>
                  </a:lnTo>
                  <a:lnTo>
                    <a:pt x="619" y="201"/>
                  </a:lnTo>
                  <a:lnTo>
                    <a:pt x="626" y="186"/>
                  </a:lnTo>
                  <a:lnTo>
                    <a:pt x="631" y="171"/>
                  </a:lnTo>
                  <a:lnTo>
                    <a:pt x="634" y="154"/>
                  </a:lnTo>
                  <a:lnTo>
                    <a:pt x="634" y="137"/>
                  </a:lnTo>
                  <a:lnTo>
                    <a:pt x="634" y="137"/>
                  </a:lnTo>
                  <a:lnTo>
                    <a:pt x="634" y="123"/>
                  </a:lnTo>
                  <a:lnTo>
                    <a:pt x="633" y="110"/>
                  </a:lnTo>
                  <a:lnTo>
                    <a:pt x="629" y="96"/>
                  </a:lnTo>
                  <a:lnTo>
                    <a:pt x="624" y="85"/>
                  </a:lnTo>
                  <a:lnTo>
                    <a:pt x="617" y="71"/>
                  </a:lnTo>
                  <a:lnTo>
                    <a:pt x="611" y="61"/>
                  </a:lnTo>
                  <a:lnTo>
                    <a:pt x="604" y="49"/>
                  </a:lnTo>
                  <a:lnTo>
                    <a:pt x="594" y="41"/>
                  </a:lnTo>
                  <a:lnTo>
                    <a:pt x="585" y="31"/>
                  </a:lnTo>
                  <a:lnTo>
                    <a:pt x="573" y="24"/>
                  </a:lnTo>
                  <a:lnTo>
                    <a:pt x="563" y="17"/>
                  </a:lnTo>
                  <a:lnTo>
                    <a:pt x="552" y="10"/>
                  </a:lnTo>
                  <a:lnTo>
                    <a:pt x="538" y="7"/>
                  </a:lnTo>
                  <a:lnTo>
                    <a:pt x="525" y="4"/>
                  </a:lnTo>
                  <a:lnTo>
                    <a:pt x="511" y="0"/>
                  </a:lnTo>
                  <a:lnTo>
                    <a:pt x="498" y="0"/>
                  </a:lnTo>
                  <a:lnTo>
                    <a:pt x="498" y="0"/>
                  </a:lnTo>
                  <a:lnTo>
                    <a:pt x="484" y="0"/>
                  </a:lnTo>
                  <a:lnTo>
                    <a:pt x="469" y="4"/>
                  </a:lnTo>
                  <a:lnTo>
                    <a:pt x="457" y="7"/>
                  </a:lnTo>
                  <a:lnTo>
                    <a:pt x="444" y="10"/>
                  </a:lnTo>
                  <a:lnTo>
                    <a:pt x="432" y="17"/>
                  </a:lnTo>
                  <a:lnTo>
                    <a:pt x="420" y="24"/>
                  </a:lnTo>
                  <a:lnTo>
                    <a:pt x="410" y="31"/>
                  </a:lnTo>
                  <a:lnTo>
                    <a:pt x="400" y="41"/>
                  </a:lnTo>
                  <a:lnTo>
                    <a:pt x="391" y="49"/>
                  </a:lnTo>
                  <a:lnTo>
                    <a:pt x="383" y="61"/>
                  </a:lnTo>
                  <a:lnTo>
                    <a:pt x="376" y="71"/>
                  </a:lnTo>
                  <a:lnTo>
                    <a:pt x="371" y="85"/>
                  </a:lnTo>
                  <a:lnTo>
                    <a:pt x="366" y="96"/>
                  </a:lnTo>
                  <a:lnTo>
                    <a:pt x="363" y="110"/>
                  </a:lnTo>
                  <a:lnTo>
                    <a:pt x="361" y="123"/>
                  </a:lnTo>
                  <a:lnTo>
                    <a:pt x="359" y="137"/>
                  </a:lnTo>
                  <a:lnTo>
                    <a:pt x="359" y="137"/>
                  </a:lnTo>
                  <a:lnTo>
                    <a:pt x="361" y="154"/>
                  </a:lnTo>
                  <a:lnTo>
                    <a:pt x="364" y="169"/>
                  </a:lnTo>
                  <a:lnTo>
                    <a:pt x="368" y="184"/>
                  </a:lnTo>
                  <a:lnTo>
                    <a:pt x="374" y="198"/>
                  </a:lnTo>
                  <a:lnTo>
                    <a:pt x="381" y="211"/>
                  </a:lnTo>
                  <a:lnTo>
                    <a:pt x="391" y="223"/>
                  </a:lnTo>
                  <a:lnTo>
                    <a:pt x="400" y="235"/>
                  </a:lnTo>
                  <a:lnTo>
                    <a:pt x="412" y="245"/>
                  </a:lnTo>
                  <a:lnTo>
                    <a:pt x="197" y="1026"/>
                  </a:lnTo>
                  <a:lnTo>
                    <a:pt x="121" y="1026"/>
                  </a:lnTo>
                  <a:lnTo>
                    <a:pt x="46" y="1120"/>
                  </a:lnTo>
                  <a:lnTo>
                    <a:pt x="0" y="1174"/>
                  </a:lnTo>
                  <a:close/>
                  <a:moveTo>
                    <a:pt x="577" y="1026"/>
                  </a:moveTo>
                  <a:lnTo>
                    <a:pt x="415" y="977"/>
                  </a:lnTo>
                  <a:lnTo>
                    <a:pt x="663" y="898"/>
                  </a:lnTo>
                  <a:lnTo>
                    <a:pt x="698" y="1026"/>
                  </a:lnTo>
                  <a:lnTo>
                    <a:pt x="577" y="1026"/>
                  </a:lnTo>
                  <a:close/>
                  <a:moveTo>
                    <a:pt x="442" y="478"/>
                  </a:moveTo>
                  <a:lnTo>
                    <a:pt x="526" y="532"/>
                  </a:lnTo>
                  <a:lnTo>
                    <a:pt x="410" y="597"/>
                  </a:lnTo>
                  <a:lnTo>
                    <a:pt x="442" y="478"/>
                  </a:lnTo>
                  <a:close/>
                  <a:moveTo>
                    <a:pt x="467" y="387"/>
                  </a:moveTo>
                  <a:lnTo>
                    <a:pt x="494" y="287"/>
                  </a:lnTo>
                  <a:lnTo>
                    <a:pt x="533" y="429"/>
                  </a:lnTo>
                  <a:lnTo>
                    <a:pt x="467" y="387"/>
                  </a:lnTo>
                  <a:close/>
                  <a:moveTo>
                    <a:pt x="582" y="604"/>
                  </a:moveTo>
                  <a:lnTo>
                    <a:pt x="622" y="753"/>
                  </a:lnTo>
                  <a:lnTo>
                    <a:pt x="450" y="678"/>
                  </a:lnTo>
                  <a:lnTo>
                    <a:pt x="582" y="604"/>
                  </a:lnTo>
                  <a:close/>
                  <a:moveTo>
                    <a:pt x="369" y="743"/>
                  </a:moveTo>
                  <a:lnTo>
                    <a:pt x="573" y="830"/>
                  </a:lnTo>
                  <a:lnTo>
                    <a:pt x="324" y="910"/>
                  </a:lnTo>
                  <a:lnTo>
                    <a:pt x="369" y="743"/>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grpSp>
      <p:sp>
        <p:nvSpPr>
          <p:cNvPr id="90" name="Freeform 78">
            <a:extLst>
              <a:ext uri="{FF2B5EF4-FFF2-40B4-BE49-F238E27FC236}">
                <a16:creationId xmlns="" xmlns:a16="http://schemas.microsoft.com/office/drawing/2014/main" id="{9F921EA6-6579-47B7-9496-191CD4117BD7}"/>
              </a:ext>
            </a:extLst>
          </p:cNvPr>
          <p:cNvSpPr>
            <a:spLocks noEditPoints="1"/>
          </p:cNvSpPr>
          <p:nvPr/>
        </p:nvSpPr>
        <p:spPr bwMode="gray">
          <a:xfrm>
            <a:off x="5319085" y="5298019"/>
            <a:ext cx="315448" cy="153185"/>
          </a:xfrm>
          <a:custGeom>
            <a:avLst/>
            <a:gdLst>
              <a:gd name="T0" fmla="*/ 2147483646 w 1923"/>
              <a:gd name="T1" fmla="*/ 2147483646 h 1181"/>
              <a:gd name="T2" fmla="*/ 2147483646 w 1923"/>
              <a:gd name="T3" fmla="*/ 2147483646 h 1181"/>
              <a:gd name="T4" fmla="*/ 2147483646 w 1923"/>
              <a:gd name="T5" fmla="*/ 0 h 1181"/>
              <a:gd name="T6" fmla="*/ 2147483646 w 1923"/>
              <a:gd name="T7" fmla="*/ 2147483646 h 1181"/>
              <a:gd name="T8" fmla="*/ 2147483646 w 1923"/>
              <a:gd name="T9" fmla="*/ 2147483646 h 1181"/>
              <a:gd name="T10" fmla="*/ 2147483646 w 1923"/>
              <a:gd name="T11" fmla="*/ 2147483646 h 1181"/>
              <a:gd name="T12" fmla="*/ 2147483646 w 1923"/>
              <a:gd name="T13" fmla="*/ 2147483646 h 1181"/>
              <a:gd name="T14" fmla="*/ 2147483646 w 1923"/>
              <a:gd name="T15" fmla="*/ 2147483646 h 1181"/>
              <a:gd name="T16" fmla="*/ 2147483646 w 1923"/>
              <a:gd name="T17" fmla="*/ 2147483646 h 1181"/>
              <a:gd name="T18" fmla="*/ 2147483646 w 1923"/>
              <a:gd name="T19" fmla="*/ 2147483646 h 1181"/>
              <a:gd name="T20" fmla="*/ 2147483646 w 1923"/>
              <a:gd name="T21" fmla="*/ 2147483646 h 1181"/>
              <a:gd name="T22" fmla="*/ 2147483646 w 1923"/>
              <a:gd name="T23" fmla="*/ 2147483646 h 1181"/>
              <a:gd name="T24" fmla="*/ 2147483646 w 1923"/>
              <a:gd name="T25" fmla="*/ 2147483646 h 1181"/>
              <a:gd name="T26" fmla="*/ 2147483646 w 1923"/>
              <a:gd name="T27" fmla="*/ 2147483646 h 1181"/>
              <a:gd name="T28" fmla="*/ 2147483646 w 1923"/>
              <a:gd name="T29" fmla="*/ 2147483646 h 1181"/>
              <a:gd name="T30" fmla="*/ 2147483646 w 1923"/>
              <a:gd name="T31" fmla="*/ 2147483646 h 1181"/>
              <a:gd name="T32" fmla="*/ 2147483646 w 1923"/>
              <a:gd name="T33" fmla="*/ 2147483646 h 1181"/>
              <a:gd name="T34" fmla="*/ 2147483646 w 1923"/>
              <a:gd name="T35" fmla="*/ 2147483646 h 1181"/>
              <a:gd name="T36" fmla="*/ 2147483646 w 1923"/>
              <a:gd name="T37" fmla="*/ 2147483646 h 1181"/>
              <a:gd name="T38" fmla="*/ 2147483646 w 1923"/>
              <a:gd name="T39" fmla="*/ 2147483646 h 1181"/>
              <a:gd name="T40" fmla="*/ 2147483646 w 1923"/>
              <a:gd name="T41" fmla="*/ 2147483646 h 1181"/>
              <a:gd name="T42" fmla="*/ 2147483646 w 1923"/>
              <a:gd name="T43" fmla="*/ 2147483646 h 1181"/>
              <a:gd name="T44" fmla="*/ 2147483646 w 1923"/>
              <a:gd name="T45" fmla="*/ 2147483646 h 1181"/>
              <a:gd name="T46" fmla="*/ 2147483646 w 1923"/>
              <a:gd name="T47" fmla="*/ 2147483646 h 1181"/>
              <a:gd name="T48" fmla="*/ 2147483646 w 1923"/>
              <a:gd name="T49" fmla="*/ 2147483646 h 1181"/>
              <a:gd name="T50" fmla="*/ 2147483646 w 1923"/>
              <a:gd name="T51" fmla="*/ 2147483646 h 1181"/>
              <a:gd name="T52" fmla="*/ 2147483646 w 1923"/>
              <a:gd name="T53" fmla="*/ 2147483646 h 1181"/>
              <a:gd name="T54" fmla="*/ 2147483646 w 1923"/>
              <a:gd name="T55" fmla="*/ 2147483646 h 1181"/>
              <a:gd name="T56" fmla="*/ 2147483646 w 1923"/>
              <a:gd name="T57" fmla="*/ 2147483646 h 1181"/>
              <a:gd name="T58" fmla="*/ 2147483646 w 1923"/>
              <a:gd name="T59" fmla="*/ 2147483646 h 1181"/>
              <a:gd name="T60" fmla="*/ 2147483646 w 1923"/>
              <a:gd name="T61" fmla="*/ 2147483646 h 1181"/>
              <a:gd name="T62" fmla="*/ 2147483646 w 1923"/>
              <a:gd name="T63" fmla="*/ 2147483646 h 1181"/>
              <a:gd name="T64" fmla="*/ 2147483646 w 1923"/>
              <a:gd name="T65" fmla="*/ 2147483646 h 1181"/>
              <a:gd name="T66" fmla="*/ 2147483646 w 1923"/>
              <a:gd name="T67" fmla="*/ 2147483646 h 1181"/>
              <a:gd name="T68" fmla="*/ 2147483646 w 1923"/>
              <a:gd name="T69" fmla="*/ 2147483646 h 1181"/>
              <a:gd name="T70" fmla="*/ 2147483646 w 1923"/>
              <a:gd name="T71" fmla="*/ 2147483646 h 1181"/>
              <a:gd name="T72" fmla="*/ 2147483646 w 1923"/>
              <a:gd name="T73" fmla="*/ 2147483646 h 1181"/>
              <a:gd name="T74" fmla="*/ 2147483646 w 1923"/>
              <a:gd name="T75" fmla="*/ 2147483646 h 1181"/>
              <a:gd name="T76" fmla="*/ 2147483646 w 1923"/>
              <a:gd name="T77" fmla="*/ 2147483646 h 1181"/>
              <a:gd name="T78" fmla="*/ 2147483646 w 1923"/>
              <a:gd name="T79" fmla="*/ 2147483646 h 1181"/>
              <a:gd name="T80" fmla="*/ 2147483646 w 1923"/>
              <a:gd name="T81" fmla="*/ 2147483646 h 1181"/>
              <a:gd name="T82" fmla="*/ 2147483646 w 1923"/>
              <a:gd name="T83" fmla="*/ 2147483646 h 1181"/>
              <a:gd name="T84" fmla="*/ 2147483646 w 1923"/>
              <a:gd name="T85" fmla="*/ 2147483646 h 1181"/>
              <a:gd name="T86" fmla="*/ 2147483646 w 1923"/>
              <a:gd name="T87" fmla="*/ 2147483646 h 1181"/>
              <a:gd name="T88" fmla="*/ 2147483646 w 1923"/>
              <a:gd name="T89" fmla="*/ 2147483646 h 1181"/>
              <a:gd name="T90" fmla="*/ 2147483646 w 1923"/>
              <a:gd name="T91" fmla="*/ 2147483646 h 1181"/>
              <a:gd name="T92" fmla="*/ 2147483646 w 1923"/>
              <a:gd name="T93" fmla="*/ 2147483646 h 1181"/>
              <a:gd name="T94" fmla="*/ 2147483646 w 1923"/>
              <a:gd name="T95" fmla="*/ 2147483646 h 1181"/>
              <a:gd name="T96" fmla="*/ 2147483646 w 1923"/>
              <a:gd name="T97" fmla="*/ 2147483646 h 1181"/>
              <a:gd name="T98" fmla="*/ 2147483646 w 1923"/>
              <a:gd name="T99" fmla="*/ 2147483646 h 1181"/>
              <a:gd name="T100" fmla="*/ 2147483646 w 1923"/>
              <a:gd name="T101" fmla="*/ 2147483646 h 1181"/>
              <a:gd name="T102" fmla="*/ 2147483646 w 1923"/>
              <a:gd name="T103" fmla="*/ 2147483646 h 118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3" y="176"/>
                </a:lnTo>
                <a:lnTo>
                  <a:pt x="522" y="170"/>
                </a:lnTo>
                <a:lnTo>
                  <a:pt x="516" y="169"/>
                </a:lnTo>
                <a:lnTo>
                  <a:pt x="511" y="169"/>
                </a:lnTo>
                <a:lnTo>
                  <a:pt x="314" y="203"/>
                </a:lnTo>
                <a:lnTo>
                  <a:pt x="309" y="204"/>
                </a:lnTo>
                <a:lnTo>
                  <a:pt x="304" y="208"/>
                </a:lnTo>
                <a:lnTo>
                  <a:pt x="301" y="213"/>
                </a:lnTo>
                <a:lnTo>
                  <a:pt x="301" y="218"/>
                </a:lnTo>
                <a:lnTo>
                  <a:pt x="301" y="262"/>
                </a:lnTo>
                <a:lnTo>
                  <a:pt x="181" y="262"/>
                </a:lnTo>
                <a:lnTo>
                  <a:pt x="181" y="1019"/>
                </a:lnTo>
                <a:lnTo>
                  <a:pt x="125" y="1019"/>
                </a:lnTo>
                <a:lnTo>
                  <a:pt x="118" y="1019"/>
                </a:lnTo>
                <a:lnTo>
                  <a:pt x="113" y="1021"/>
                </a:lnTo>
                <a:lnTo>
                  <a:pt x="108" y="1024"/>
                </a:lnTo>
                <a:lnTo>
                  <a:pt x="103" y="1029"/>
                </a:lnTo>
                <a:lnTo>
                  <a:pt x="2" y="1169"/>
                </a:lnTo>
                <a:lnTo>
                  <a:pt x="0" y="1174"/>
                </a:lnTo>
                <a:lnTo>
                  <a:pt x="2" y="1178"/>
                </a:lnTo>
                <a:lnTo>
                  <a:pt x="4" y="1179"/>
                </a:lnTo>
                <a:lnTo>
                  <a:pt x="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4" y="604"/>
                </a:lnTo>
                <a:lnTo>
                  <a:pt x="429" y="601"/>
                </a:lnTo>
                <a:lnTo>
                  <a:pt x="425" y="597"/>
                </a:lnTo>
                <a:lnTo>
                  <a:pt x="425" y="591"/>
                </a:lnTo>
                <a:lnTo>
                  <a:pt x="425" y="533"/>
                </a:lnTo>
                <a:lnTo>
                  <a:pt x="425" y="528"/>
                </a:lnTo>
                <a:lnTo>
                  <a:pt x="429" y="523"/>
                </a:lnTo>
                <a:lnTo>
                  <a:pt x="434" y="521"/>
                </a:lnTo>
                <a:lnTo>
                  <a:pt x="439" y="520"/>
                </a:lnTo>
                <a:lnTo>
                  <a:pt x="498" y="520"/>
                </a:lnTo>
                <a:lnTo>
                  <a:pt x="505" y="521"/>
                </a:lnTo>
                <a:lnTo>
                  <a:pt x="508" y="523"/>
                </a:lnTo>
                <a:lnTo>
                  <a:pt x="511" y="528"/>
                </a:lnTo>
                <a:lnTo>
                  <a:pt x="513" y="533"/>
                </a:lnTo>
                <a:lnTo>
                  <a:pt x="513" y="591"/>
                </a:lnTo>
                <a:lnTo>
                  <a:pt x="511" y="597"/>
                </a:lnTo>
                <a:lnTo>
                  <a:pt x="508" y="601"/>
                </a:lnTo>
                <a:lnTo>
                  <a:pt x="505" y="604"/>
                </a:lnTo>
                <a:lnTo>
                  <a:pt x="498" y="606"/>
                </a:lnTo>
                <a:close/>
                <a:moveTo>
                  <a:pt x="513" y="874"/>
                </a:moveTo>
                <a:lnTo>
                  <a:pt x="513" y="933"/>
                </a:lnTo>
                <a:lnTo>
                  <a:pt x="511" y="938"/>
                </a:lnTo>
                <a:lnTo>
                  <a:pt x="508" y="941"/>
                </a:lnTo>
                <a:lnTo>
                  <a:pt x="505" y="945"/>
                </a:lnTo>
                <a:lnTo>
                  <a:pt x="498" y="947"/>
                </a:lnTo>
                <a:lnTo>
                  <a:pt x="439" y="947"/>
                </a:lnTo>
                <a:lnTo>
                  <a:pt x="434" y="945"/>
                </a:lnTo>
                <a:lnTo>
                  <a:pt x="429" y="941"/>
                </a:lnTo>
                <a:lnTo>
                  <a:pt x="425" y="938"/>
                </a:lnTo>
                <a:lnTo>
                  <a:pt x="425" y="933"/>
                </a:lnTo>
                <a:lnTo>
                  <a:pt x="425" y="874"/>
                </a:lnTo>
                <a:lnTo>
                  <a:pt x="425" y="869"/>
                </a:lnTo>
                <a:lnTo>
                  <a:pt x="429" y="866"/>
                </a:lnTo>
                <a:lnTo>
                  <a:pt x="434" y="862"/>
                </a:lnTo>
                <a:lnTo>
                  <a:pt x="439" y="860"/>
                </a:lnTo>
                <a:lnTo>
                  <a:pt x="498" y="860"/>
                </a:lnTo>
                <a:lnTo>
                  <a:pt x="505" y="862"/>
                </a:lnTo>
                <a:lnTo>
                  <a:pt x="508" y="866"/>
                </a:lnTo>
                <a:lnTo>
                  <a:pt x="511" y="869"/>
                </a:lnTo>
                <a:lnTo>
                  <a:pt x="513" y="874"/>
                </a:lnTo>
                <a:close/>
                <a:moveTo>
                  <a:pt x="348" y="734"/>
                </a:moveTo>
                <a:lnTo>
                  <a:pt x="348" y="791"/>
                </a:lnTo>
                <a:lnTo>
                  <a:pt x="346" y="796"/>
                </a:lnTo>
                <a:lnTo>
                  <a:pt x="343" y="801"/>
                </a:lnTo>
                <a:lnTo>
                  <a:pt x="339" y="805"/>
                </a:lnTo>
                <a:lnTo>
                  <a:pt x="334" y="805"/>
                </a:lnTo>
                <a:lnTo>
                  <a:pt x="274" y="805"/>
                </a:lnTo>
                <a:lnTo>
                  <a:pt x="269" y="805"/>
                </a:lnTo>
                <a:lnTo>
                  <a:pt x="263" y="801"/>
                </a:lnTo>
                <a:lnTo>
                  <a:pt x="262" y="796"/>
                </a:lnTo>
                <a:lnTo>
                  <a:pt x="260" y="791"/>
                </a:lnTo>
                <a:lnTo>
                  <a:pt x="260" y="734"/>
                </a:lnTo>
                <a:lnTo>
                  <a:pt x="262" y="729"/>
                </a:lnTo>
                <a:lnTo>
                  <a:pt x="263" y="724"/>
                </a:lnTo>
                <a:lnTo>
                  <a:pt x="269" y="720"/>
                </a:lnTo>
                <a:lnTo>
                  <a:pt x="274" y="720"/>
                </a:lnTo>
                <a:lnTo>
                  <a:pt x="334" y="720"/>
                </a:lnTo>
                <a:lnTo>
                  <a:pt x="339" y="720"/>
                </a:lnTo>
                <a:lnTo>
                  <a:pt x="343" y="724"/>
                </a:lnTo>
                <a:lnTo>
                  <a:pt x="346" y="729"/>
                </a:lnTo>
                <a:lnTo>
                  <a:pt x="348" y="734"/>
                </a:lnTo>
                <a:close/>
                <a:moveTo>
                  <a:pt x="243" y="397"/>
                </a:moveTo>
                <a:lnTo>
                  <a:pt x="243" y="397"/>
                </a:lnTo>
                <a:lnTo>
                  <a:pt x="245" y="391"/>
                </a:lnTo>
                <a:lnTo>
                  <a:pt x="248" y="386"/>
                </a:lnTo>
                <a:lnTo>
                  <a:pt x="252" y="385"/>
                </a:lnTo>
                <a:lnTo>
                  <a:pt x="258" y="383"/>
                </a:lnTo>
                <a:lnTo>
                  <a:pt x="317" y="383"/>
                </a:lnTo>
                <a:lnTo>
                  <a:pt x="322" y="385"/>
                </a:lnTo>
                <a:lnTo>
                  <a:pt x="328" y="386"/>
                </a:lnTo>
                <a:lnTo>
                  <a:pt x="331" y="391"/>
                </a:lnTo>
                <a:lnTo>
                  <a:pt x="331" y="397"/>
                </a:lnTo>
                <a:lnTo>
                  <a:pt x="331" y="454"/>
                </a:lnTo>
                <a:lnTo>
                  <a:pt x="331" y="461"/>
                </a:lnTo>
                <a:lnTo>
                  <a:pt x="328" y="464"/>
                </a:lnTo>
                <a:lnTo>
                  <a:pt x="322" y="467"/>
                </a:lnTo>
                <a:lnTo>
                  <a:pt x="317"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6" y="98"/>
                </a:lnTo>
                <a:lnTo>
                  <a:pt x="1490" y="100"/>
                </a:lnTo>
                <a:lnTo>
                  <a:pt x="1490" y="101"/>
                </a:lnTo>
                <a:lnTo>
                  <a:pt x="1491" y="105"/>
                </a:lnTo>
                <a:lnTo>
                  <a:pt x="1491" y="464"/>
                </a:lnTo>
                <a:lnTo>
                  <a:pt x="1491" y="938"/>
                </a:lnTo>
                <a:lnTo>
                  <a:pt x="1490" y="940"/>
                </a:lnTo>
                <a:lnTo>
                  <a:pt x="1490" y="941"/>
                </a:lnTo>
                <a:lnTo>
                  <a:pt x="1486" y="943"/>
                </a:lnTo>
                <a:lnTo>
                  <a:pt x="1485" y="945"/>
                </a:lnTo>
                <a:lnTo>
                  <a:pt x="1471" y="945"/>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80" y="98"/>
                </a:lnTo>
                <a:lnTo>
                  <a:pt x="1382" y="100"/>
                </a:lnTo>
                <a:lnTo>
                  <a:pt x="1383" y="101"/>
                </a:lnTo>
                <a:lnTo>
                  <a:pt x="1383" y="105"/>
                </a:lnTo>
                <a:lnTo>
                  <a:pt x="1383" y="938"/>
                </a:lnTo>
                <a:lnTo>
                  <a:pt x="1383" y="940"/>
                </a:lnTo>
                <a:lnTo>
                  <a:pt x="1382" y="941"/>
                </a:lnTo>
                <a:lnTo>
                  <a:pt x="1380" y="943"/>
                </a:lnTo>
                <a:lnTo>
                  <a:pt x="1377"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4" y="98"/>
                </a:lnTo>
                <a:lnTo>
                  <a:pt x="1276" y="100"/>
                </a:lnTo>
                <a:lnTo>
                  <a:pt x="1277" y="101"/>
                </a:lnTo>
                <a:lnTo>
                  <a:pt x="1277" y="105"/>
                </a:lnTo>
                <a:lnTo>
                  <a:pt x="1277" y="938"/>
                </a:lnTo>
                <a:lnTo>
                  <a:pt x="1277" y="940"/>
                </a:lnTo>
                <a:lnTo>
                  <a:pt x="1276" y="941"/>
                </a:lnTo>
                <a:lnTo>
                  <a:pt x="1274" y="943"/>
                </a:lnTo>
                <a:lnTo>
                  <a:pt x="1270" y="945"/>
                </a:lnTo>
                <a:lnTo>
                  <a:pt x="1257" y="945"/>
                </a:lnTo>
                <a:lnTo>
                  <a:pt x="1254" y="943"/>
                </a:lnTo>
                <a:lnTo>
                  <a:pt x="1252" y="941"/>
                </a:lnTo>
                <a:lnTo>
                  <a:pt x="1250" y="940"/>
                </a:lnTo>
                <a:lnTo>
                  <a:pt x="1250" y="938"/>
                </a:lnTo>
                <a:lnTo>
                  <a:pt x="1250"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91" name="TextBox 425">
            <a:extLst>
              <a:ext uri="{FF2B5EF4-FFF2-40B4-BE49-F238E27FC236}">
                <a16:creationId xmlns="" xmlns:a16="http://schemas.microsoft.com/office/drawing/2014/main" id="{28B01B13-30B3-4E36-89BE-381CA53376E0}"/>
              </a:ext>
            </a:extLst>
          </p:cNvPr>
          <p:cNvSpPr txBox="1"/>
          <p:nvPr/>
        </p:nvSpPr>
        <p:spPr bwMode="gray">
          <a:xfrm>
            <a:off x="1622078" y="5342024"/>
            <a:ext cx="611065"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mn-lt"/>
              </a:rPr>
              <a:t>Metro</a:t>
            </a:r>
          </a:p>
        </p:txBody>
      </p:sp>
      <p:sp>
        <p:nvSpPr>
          <p:cNvPr id="92" name="TextBox 425">
            <a:extLst>
              <a:ext uri="{FF2B5EF4-FFF2-40B4-BE49-F238E27FC236}">
                <a16:creationId xmlns="" xmlns:a16="http://schemas.microsoft.com/office/drawing/2014/main" id="{C23E12EA-664B-4677-B47A-5EAB07E5A561}"/>
              </a:ext>
            </a:extLst>
          </p:cNvPr>
          <p:cNvSpPr txBox="1"/>
          <p:nvPr/>
        </p:nvSpPr>
        <p:spPr bwMode="gray">
          <a:xfrm>
            <a:off x="4021134" y="5327590"/>
            <a:ext cx="611065"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mn-lt"/>
              </a:rPr>
              <a:t>Metro</a:t>
            </a:r>
          </a:p>
        </p:txBody>
      </p:sp>
      <p:grpSp>
        <p:nvGrpSpPr>
          <p:cNvPr id="37" name="组合 36">
            <a:extLst>
              <a:ext uri="{FF2B5EF4-FFF2-40B4-BE49-F238E27FC236}">
                <a16:creationId xmlns="" xmlns:a16="http://schemas.microsoft.com/office/drawing/2014/main" id="{245E5D6C-6C18-495D-925B-C18C845A437F}"/>
              </a:ext>
            </a:extLst>
          </p:cNvPr>
          <p:cNvGrpSpPr/>
          <p:nvPr/>
        </p:nvGrpSpPr>
        <p:grpSpPr bwMode="gray">
          <a:xfrm>
            <a:off x="843701" y="1124296"/>
            <a:ext cx="4712571" cy="1111172"/>
            <a:chOff x="1890512" y="657345"/>
            <a:chExt cx="4127151" cy="1227753"/>
          </a:xfrm>
        </p:grpSpPr>
        <p:pic>
          <p:nvPicPr>
            <p:cNvPr id="64" name="Picture 8" descr="C:\Users\dh\Desktop\0507png\2\未标题-12.png">
              <a:extLst>
                <a:ext uri="{FF2B5EF4-FFF2-40B4-BE49-F238E27FC236}">
                  <a16:creationId xmlns="" xmlns:a16="http://schemas.microsoft.com/office/drawing/2014/main" id="{F1A9A023-7F87-46C2-AD23-5FD25CF4AF1E}"/>
                </a:ext>
              </a:extLst>
            </p:cNvPr>
            <p:cNvPicPr>
              <a:picLocks noChangeAspect="1" noChangeArrowheads="1"/>
            </p:cNvPicPr>
            <p:nvPr/>
          </p:nvPicPr>
          <p:blipFill>
            <a:blip r:embed="rId4" cstate="print">
              <a:duotone>
                <a:prstClr val="black"/>
                <a:srgbClr val="00B0F0">
                  <a:tint val="45000"/>
                  <a:satMod val="400000"/>
                </a:srgbClr>
              </a:duotone>
            </a:blip>
            <a:srcRect/>
            <a:stretch>
              <a:fillRect/>
            </a:stretch>
          </p:blipFill>
          <p:spPr bwMode="gray">
            <a:xfrm>
              <a:off x="1890512" y="1644737"/>
              <a:ext cx="4127151" cy="240361"/>
            </a:xfrm>
            <a:prstGeom prst="rect">
              <a:avLst/>
            </a:prstGeom>
            <a:noFill/>
            <a:ln w="9525">
              <a:noFill/>
              <a:miter lim="800000"/>
              <a:headEnd/>
              <a:tailEnd/>
            </a:ln>
          </p:spPr>
        </p:pic>
        <p:grpSp>
          <p:nvGrpSpPr>
            <p:cNvPr id="65" name="组合 64">
              <a:extLst>
                <a:ext uri="{FF2B5EF4-FFF2-40B4-BE49-F238E27FC236}">
                  <a16:creationId xmlns="" xmlns:a16="http://schemas.microsoft.com/office/drawing/2014/main" id="{C6DEFF99-95B3-4341-B5C9-3E5622B7E40A}"/>
                </a:ext>
              </a:extLst>
            </p:cNvPr>
            <p:cNvGrpSpPr/>
            <p:nvPr/>
          </p:nvGrpSpPr>
          <p:grpSpPr bwMode="gray">
            <a:xfrm>
              <a:off x="2075425" y="657345"/>
              <a:ext cx="3562260" cy="1095160"/>
              <a:chOff x="1763499" y="818807"/>
              <a:chExt cx="3562260" cy="1095160"/>
            </a:xfrm>
          </p:grpSpPr>
          <p:sp>
            <p:nvSpPr>
              <p:cNvPr id="66" name="圆角矩形 660">
                <a:extLst>
                  <a:ext uri="{FF2B5EF4-FFF2-40B4-BE49-F238E27FC236}">
                    <a16:creationId xmlns="" xmlns:a16="http://schemas.microsoft.com/office/drawing/2014/main" id="{984684CE-F8A2-4C45-B2A4-87149D634469}"/>
                  </a:ext>
                </a:extLst>
              </p:cNvPr>
              <p:cNvSpPr/>
              <p:nvPr/>
            </p:nvSpPr>
            <p:spPr bwMode="gray">
              <a:xfrm>
                <a:off x="1763499" y="1094920"/>
                <a:ext cx="1163959" cy="819047"/>
              </a:xfrm>
              <a:prstGeom prst="roundRect">
                <a:avLst>
                  <a:gd name="adj" fmla="val 9407"/>
                </a:avLst>
              </a:prstGeom>
              <a:solidFill>
                <a:srgbClr val="FFFFFF">
                  <a:lumMod val="95000"/>
                  <a:alpha val="50000"/>
                </a:srgbClr>
              </a:solidFill>
              <a:ln w="12700" cap="flat" cmpd="sng" algn="ctr">
                <a:solidFill>
                  <a:srgbClr val="666666">
                    <a:lumMod val="40000"/>
                    <a:lumOff val="60000"/>
                  </a:srgbClr>
                </a:solidFill>
                <a:prstDash val="dash"/>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666666"/>
                  </a:solidFill>
                  <a:effectLst/>
                  <a:uLnTx/>
                  <a:uFillTx/>
                  <a:latin typeface="Huawei Sans" panose="020C0503030203020204" pitchFamily="34" charset="0"/>
                  <a:cs typeface="+mn-ea"/>
                  <a:sym typeface="Huawei Sans Light" panose="020C0303030203020204" pitchFamily="34" charset="0"/>
                </a:endParaRPr>
              </a:p>
            </p:txBody>
          </p:sp>
          <p:sp>
            <p:nvSpPr>
              <p:cNvPr id="67" name="圆角矩形 660">
                <a:extLst>
                  <a:ext uri="{FF2B5EF4-FFF2-40B4-BE49-F238E27FC236}">
                    <a16:creationId xmlns="" xmlns:a16="http://schemas.microsoft.com/office/drawing/2014/main" id="{2F09C9DF-0487-4E0C-BDE3-DF6FF98C39F5}"/>
                  </a:ext>
                </a:extLst>
              </p:cNvPr>
              <p:cNvSpPr/>
              <p:nvPr/>
            </p:nvSpPr>
            <p:spPr bwMode="gray">
              <a:xfrm>
                <a:off x="3063879" y="1094920"/>
                <a:ext cx="1058387" cy="819047"/>
              </a:xfrm>
              <a:prstGeom prst="roundRect">
                <a:avLst>
                  <a:gd name="adj" fmla="val 9407"/>
                </a:avLst>
              </a:prstGeom>
              <a:solidFill>
                <a:srgbClr val="FFFFFF">
                  <a:lumMod val="95000"/>
                  <a:alpha val="50000"/>
                </a:srgbClr>
              </a:solidFill>
              <a:ln w="12700" cap="flat" cmpd="sng" algn="ctr">
                <a:solidFill>
                  <a:srgbClr val="666666">
                    <a:lumMod val="40000"/>
                    <a:lumOff val="60000"/>
                  </a:srgbClr>
                </a:solidFill>
                <a:prstDash val="dash"/>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666666"/>
                  </a:solidFill>
                  <a:effectLst/>
                  <a:uLnTx/>
                  <a:uFillTx/>
                  <a:latin typeface="Huawei Sans" panose="020C0503030203020204" pitchFamily="34" charset="0"/>
                  <a:cs typeface="+mn-ea"/>
                  <a:sym typeface="Huawei Sans Light" panose="020C0303030203020204" pitchFamily="34" charset="0"/>
                </a:endParaRPr>
              </a:p>
            </p:txBody>
          </p:sp>
          <p:sp>
            <p:nvSpPr>
              <p:cNvPr id="68" name="圆角矩形 660">
                <a:extLst>
                  <a:ext uri="{FF2B5EF4-FFF2-40B4-BE49-F238E27FC236}">
                    <a16:creationId xmlns="" xmlns:a16="http://schemas.microsoft.com/office/drawing/2014/main" id="{4B6131B6-00DB-443B-B21D-871DACA47650}"/>
                  </a:ext>
                </a:extLst>
              </p:cNvPr>
              <p:cNvSpPr/>
              <p:nvPr/>
            </p:nvSpPr>
            <p:spPr bwMode="gray">
              <a:xfrm>
                <a:off x="4239542" y="1094919"/>
                <a:ext cx="1049380" cy="819046"/>
              </a:xfrm>
              <a:prstGeom prst="roundRect">
                <a:avLst>
                  <a:gd name="adj" fmla="val 9407"/>
                </a:avLst>
              </a:prstGeom>
              <a:solidFill>
                <a:srgbClr val="FFFFFF">
                  <a:lumMod val="95000"/>
                  <a:alpha val="50000"/>
                </a:srgbClr>
              </a:solidFill>
              <a:ln w="12700" cap="flat" cmpd="sng" algn="ctr">
                <a:solidFill>
                  <a:srgbClr val="666666">
                    <a:lumMod val="40000"/>
                    <a:lumOff val="60000"/>
                  </a:srgbClr>
                </a:solidFill>
                <a:prstDash val="dash"/>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666666"/>
                  </a:solidFill>
                  <a:effectLst/>
                  <a:uLnTx/>
                  <a:uFillTx/>
                  <a:latin typeface="Huawei Sans" panose="020C0503030203020204" pitchFamily="34" charset="0"/>
                  <a:cs typeface="+mn-ea"/>
                  <a:sym typeface="Huawei Sans Light" panose="020C0303030203020204" pitchFamily="34" charset="0"/>
                </a:endParaRPr>
              </a:p>
            </p:txBody>
          </p:sp>
          <p:sp>
            <p:nvSpPr>
              <p:cNvPr id="69" name="文本框 68">
                <a:extLst>
                  <a:ext uri="{FF2B5EF4-FFF2-40B4-BE49-F238E27FC236}">
                    <a16:creationId xmlns="" xmlns:a16="http://schemas.microsoft.com/office/drawing/2014/main" id="{83C9A821-BCE8-4614-A2C2-F69DB5ABE235}"/>
                  </a:ext>
                </a:extLst>
              </p:cNvPr>
              <p:cNvSpPr txBox="1"/>
              <p:nvPr/>
            </p:nvSpPr>
            <p:spPr bwMode="gray">
              <a:xfrm>
                <a:off x="2145633" y="818807"/>
                <a:ext cx="663389" cy="40889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1D1D1A"/>
                    </a:solidFill>
                    <a:uLnTx/>
                    <a:uFillTx/>
                    <a:latin typeface="Huawei Sans" panose="020C0503030203020204" pitchFamily="34" charset="0"/>
                    <a:cs typeface="Arial Unicode MS" panose="020B0604020202020204" pitchFamily="34" charset="-122"/>
                    <a:sym typeface="Huawei Sans Light" panose="020C0303030203020204" pitchFamily="34" charset="0"/>
                  </a:rPr>
                  <a:t>B2C</a:t>
                </a:r>
              </a:p>
            </p:txBody>
          </p:sp>
          <p:sp>
            <p:nvSpPr>
              <p:cNvPr id="70" name="文本框 69">
                <a:extLst>
                  <a:ext uri="{FF2B5EF4-FFF2-40B4-BE49-F238E27FC236}">
                    <a16:creationId xmlns="" xmlns:a16="http://schemas.microsoft.com/office/drawing/2014/main" id="{2B8C4217-686E-4713-8FE0-20C9676D3AAB}"/>
                  </a:ext>
                </a:extLst>
              </p:cNvPr>
              <p:cNvSpPr txBox="1"/>
              <p:nvPr/>
            </p:nvSpPr>
            <p:spPr bwMode="gray">
              <a:xfrm>
                <a:off x="3289120" y="818811"/>
                <a:ext cx="663389" cy="40889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1D1D1A"/>
                    </a:solidFill>
                    <a:uLnTx/>
                    <a:uFillTx/>
                    <a:latin typeface="Huawei Sans" panose="020C0503030203020204" pitchFamily="34" charset="0"/>
                    <a:cs typeface="Arial Unicode MS" panose="020B0604020202020204" pitchFamily="34" charset="-122"/>
                    <a:sym typeface="Huawei Sans Light" panose="020C0303030203020204" pitchFamily="34" charset="0"/>
                  </a:rPr>
                  <a:t>B2B</a:t>
                </a:r>
              </a:p>
            </p:txBody>
          </p:sp>
          <p:sp>
            <p:nvSpPr>
              <p:cNvPr id="71" name="文本框 70">
                <a:extLst>
                  <a:ext uri="{FF2B5EF4-FFF2-40B4-BE49-F238E27FC236}">
                    <a16:creationId xmlns="" xmlns:a16="http://schemas.microsoft.com/office/drawing/2014/main" id="{4DDB17F8-3F91-4CDF-A535-09C9DBF03009}"/>
                  </a:ext>
                </a:extLst>
              </p:cNvPr>
              <p:cNvSpPr txBox="1"/>
              <p:nvPr/>
            </p:nvSpPr>
            <p:spPr bwMode="gray">
              <a:xfrm>
                <a:off x="4432608" y="818811"/>
                <a:ext cx="663389" cy="40889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rgbClr val="1D1D1A"/>
                    </a:solidFill>
                    <a:uLnTx/>
                    <a:uFillTx/>
                    <a:latin typeface="Huawei Sans" panose="020C0503030203020204" pitchFamily="34" charset="0"/>
                    <a:cs typeface="Arial Unicode MS" panose="020B0604020202020204" pitchFamily="34" charset="-122"/>
                    <a:sym typeface="Huawei Sans Light" panose="020C0303030203020204" pitchFamily="34" charset="0"/>
                  </a:rPr>
                  <a:t>B2H</a:t>
                </a:r>
              </a:p>
            </p:txBody>
          </p:sp>
          <p:sp>
            <p:nvSpPr>
              <p:cNvPr id="72" name="文本框 71">
                <a:extLst>
                  <a:ext uri="{FF2B5EF4-FFF2-40B4-BE49-F238E27FC236}">
                    <a16:creationId xmlns="" xmlns:a16="http://schemas.microsoft.com/office/drawing/2014/main" id="{4EA679A5-1875-427A-A441-0AD17A53796A}"/>
                  </a:ext>
                </a:extLst>
              </p:cNvPr>
              <p:cNvSpPr txBox="1"/>
              <p:nvPr/>
            </p:nvSpPr>
            <p:spPr bwMode="gray">
              <a:xfrm>
                <a:off x="3151256" y="1043354"/>
                <a:ext cx="1067473" cy="819047"/>
              </a:xfrm>
              <a:prstGeom prst="rect">
                <a:avLst/>
              </a:prstGeom>
              <a:noFill/>
            </p:spPr>
            <p:txBody>
              <a:bodyPr wrap="square" rtlCol="0">
                <a:noAutofit/>
              </a:bodyPr>
              <a:lstStyle/>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rPr>
                  <a:t>Enterprise private line</a:t>
                </a:r>
              </a:p>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rPr>
                  <a:t>Vertical industries</a:t>
                </a:r>
              </a:p>
            </p:txBody>
          </p:sp>
          <p:sp>
            <p:nvSpPr>
              <p:cNvPr id="73" name="文本框 72">
                <a:extLst>
                  <a:ext uri="{FF2B5EF4-FFF2-40B4-BE49-F238E27FC236}">
                    <a16:creationId xmlns="" xmlns:a16="http://schemas.microsoft.com/office/drawing/2014/main" id="{D1BD3389-4713-4DE0-B8DE-3B703BC5449B}"/>
                  </a:ext>
                </a:extLst>
              </p:cNvPr>
              <p:cNvSpPr txBox="1"/>
              <p:nvPr/>
            </p:nvSpPr>
            <p:spPr bwMode="gray">
              <a:xfrm>
                <a:off x="1924120" y="1246484"/>
                <a:ext cx="1069839" cy="513965"/>
              </a:xfrm>
              <a:prstGeom prst="rect">
                <a:avLst/>
              </a:prstGeom>
              <a:noFill/>
            </p:spPr>
            <p:txBody>
              <a:bodyPr wrap="square" rtlCol="0">
                <a:noAutofit/>
              </a:bodyPr>
              <a:lstStyle/>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err="1">
                    <a:ln>
                      <a:noFill/>
                    </a:ln>
                    <a:solidFill>
                      <a:srgbClr val="1D1D1A"/>
                    </a:solidFill>
                    <a:uLnTx/>
                    <a:uFillTx/>
                    <a:latin typeface="Huawei Sans" panose="020C0503030203020204" pitchFamily="34" charset="0"/>
                    <a:cs typeface="+mn-ea"/>
                    <a:sym typeface="Huawei Sans Light" panose="020C0303030203020204" pitchFamily="34" charset="0"/>
                  </a:rPr>
                  <a:t>CloudVR</a:t>
                </a:r>
                <a:endPar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endParaRPr>
              </a:p>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rPr>
                  <a:t>Online gaming</a:t>
                </a:r>
              </a:p>
            </p:txBody>
          </p:sp>
          <p:sp>
            <p:nvSpPr>
              <p:cNvPr id="74" name="文本框 73">
                <a:extLst>
                  <a:ext uri="{FF2B5EF4-FFF2-40B4-BE49-F238E27FC236}">
                    <a16:creationId xmlns="" xmlns:a16="http://schemas.microsoft.com/office/drawing/2014/main" id="{6051CE15-D5B2-481E-AB1F-1AB1E5F65DDF}"/>
                  </a:ext>
                </a:extLst>
              </p:cNvPr>
              <p:cNvSpPr txBox="1"/>
              <p:nvPr/>
            </p:nvSpPr>
            <p:spPr bwMode="gray">
              <a:xfrm>
                <a:off x="4406302" y="1273069"/>
                <a:ext cx="919457" cy="506305"/>
              </a:xfrm>
              <a:prstGeom prst="rect">
                <a:avLst/>
              </a:prstGeom>
              <a:noFill/>
            </p:spPr>
            <p:txBody>
              <a:bodyPr wrap="square" rtlCol="0">
                <a:noAutofit/>
              </a:bodyPr>
              <a:lstStyle/>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rPr>
                  <a:t>4K/8K video</a:t>
                </a:r>
              </a:p>
              <a:p>
                <a:pPr marL="0" marR="0" lvl="0" indent="0" algn="ctr" defTabSz="914400" eaLnBrk="1" fontAlgn="ctr" latinLnBrk="0" hangingPunct="1">
                  <a:spcBef>
                    <a:spcPts val="0"/>
                  </a:spcBef>
                  <a:spcAft>
                    <a:spcPts val="0"/>
                  </a:spcAft>
                  <a:buClrTx/>
                  <a:buSzTx/>
                  <a:buFontTx/>
                  <a:buNone/>
                  <a:tabLst/>
                  <a:defRPr/>
                </a:pPr>
                <a:r>
                  <a:rPr kumimoji="0" lang="en-US" sz="1200" b="0" i="0" u="none" strike="noStrike" cap="none" normalizeH="0" baseline="0" noProof="0" dirty="0">
                    <a:ln>
                      <a:noFill/>
                    </a:ln>
                    <a:solidFill>
                      <a:srgbClr val="1D1D1A"/>
                    </a:solidFill>
                    <a:uLnTx/>
                    <a:uFillTx/>
                    <a:latin typeface="Huawei Sans" panose="020C0503030203020204" pitchFamily="34" charset="0"/>
                    <a:cs typeface="+mn-ea"/>
                    <a:sym typeface="Huawei Sans Light" panose="020C0303030203020204" pitchFamily="34" charset="0"/>
                  </a:rPr>
                  <a:t>Internet</a:t>
                </a:r>
              </a:p>
            </p:txBody>
          </p:sp>
          <p:sp>
            <p:nvSpPr>
              <p:cNvPr id="75" name="Freeform 149">
                <a:extLst>
                  <a:ext uri="{FF2B5EF4-FFF2-40B4-BE49-F238E27FC236}">
                    <a16:creationId xmlns="" xmlns:a16="http://schemas.microsoft.com/office/drawing/2014/main" id="{B8351E1F-D534-4FCE-AD7D-D65322072F51}"/>
                  </a:ext>
                </a:extLst>
              </p:cNvPr>
              <p:cNvSpPr>
                <a:spLocks noEditPoints="1"/>
              </p:cNvSpPr>
              <p:nvPr/>
            </p:nvSpPr>
            <p:spPr bwMode="gray">
              <a:xfrm>
                <a:off x="1813619" y="1614456"/>
                <a:ext cx="167395" cy="142822"/>
              </a:xfrm>
              <a:custGeom>
                <a:avLst/>
                <a:gdLst>
                  <a:gd name="connsiteX0" fmla="*/ 456735 w 608133"/>
                  <a:gd name="connsiteY0" fmla="*/ 350827 h 456699"/>
                  <a:gd name="connsiteX1" fmla="*/ 447032 w 608133"/>
                  <a:gd name="connsiteY1" fmla="*/ 360518 h 456699"/>
                  <a:gd name="connsiteX2" fmla="*/ 456735 w 608133"/>
                  <a:gd name="connsiteY2" fmla="*/ 370209 h 456699"/>
                  <a:gd name="connsiteX3" fmla="*/ 466437 w 608133"/>
                  <a:gd name="connsiteY3" fmla="*/ 360518 h 456699"/>
                  <a:gd name="connsiteX4" fmla="*/ 456735 w 608133"/>
                  <a:gd name="connsiteY4" fmla="*/ 350827 h 456699"/>
                  <a:gd name="connsiteX5" fmla="*/ 456735 w 608133"/>
                  <a:gd name="connsiteY5" fmla="*/ 331445 h 456699"/>
                  <a:gd name="connsiteX6" fmla="*/ 485843 w 608133"/>
                  <a:gd name="connsiteY6" fmla="*/ 360518 h 456699"/>
                  <a:gd name="connsiteX7" fmla="*/ 456735 w 608133"/>
                  <a:gd name="connsiteY7" fmla="*/ 389591 h 456699"/>
                  <a:gd name="connsiteX8" fmla="*/ 427627 w 608133"/>
                  <a:gd name="connsiteY8" fmla="*/ 360518 h 456699"/>
                  <a:gd name="connsiteX9" fmla="*/ 456735 w 608133"/>
                  <a:gd name="connsiteY9" fmla="*/ 331445 h 456699"/>
                  <a:gd name="connsiteX10" fmla="*/ 511635 w 608133"/>
                  <a:gd name="connsiteY10" fmla="*/ 295998 h 456699"/>
                  <a:gd name="connsiteX11" fmla="*/ 501933 w 608133"/>
                  <a:gd name="connsiteY11" fmla="*/ 305689 h 456699"/>
                  <a:gd name="connsiteX12" fmla="*/ 511635 w 608133"/>
                  <a:gd name="connsiteY12" fmla="*/ 315380 h 456699"/>
                  <a:gd name="connsiteX13" fmla="*/ 521338 w 608133"/>
                  <a:gd name="connsiteY13" fmla="*/ 305689 h 456699"/>
                  <a:gd name="connsiteX14" fmla="*/ 511635 w 608133"/>
                  <a:gd name="connsiteY14" fmla="*/ 295998 h 456699"/>
                  <a:gd name="connsiteX15" fmla="*/ 401835 w 608133"/>
                  <a:gd name="connsiteY15" fmla="*/ 295998 h 456699"/>
                  <a:gd name="connsiteX16" fmla="*/ 392132 w 608133"/>
                  <a:gd name="connsiteY16" fmla="*/ 305689 h 456699"/>
                  <a:gd name="connsiteX17" fmla="*/ 401835 w 608133"/>
                  <a:gd name="connsiteY17" fmla="*/ 315380 h 456699"/>
                  <a:gd name="connsiteX18" fmla="*/ 411537 w 608133"/>
                  <a:gd name="connsiteY18" fmla="*/ 305689 h 456699"/>
                  <a:gd name="connsiteX19" fmla="*/ 401835 w 608133"/>
                  <a:gd name="connsiteY19" fmla="*/ 295998 h 456699"/>
                  <a:gd name="connsiteX20" fmla="*/ 511635 w 608133"/>
                  <a:gd name="connsiteY20" fmla="*/ 276616 h 456699"/>
                  <a:gd name="connsiteX21" fmla="*/ 540743 w 608133"/>
                  <a:gd name="connsiteY21" fmla="*/ 305689 h 456699"/>
                  <a:gd name="connsiteX22" fmla="*/ 511635 w 608133"/>
                  <a:gd name="connsiteY22" fmla="*/ 334762 h 456699"/>
                  <a:gd name="connsiteX23" fmla="*/ 482527 w 608133"/>
                  <a:gd name="connsiteY23" fmla="*/ 305689 h 456699"/>
                  <a:gd name="connsiteX24" fmla="*/ 511635 w 608133"/>
                  <a:gd name="connsiteY24" fmla="*/ 276616 h 456699"/>
                  <a:gd name="connsiteX25" fmla="*/ 401835 w 608133"/>
                  <a:gd name="connsiteY25" fmla="*/ 276616 h 456699"/>
                  <a:gd name="connsiteX26" fmla="*/ 430943 w 608133"/>
                  <a:gd name="connsiteY26" fmla="*/ 305689 h 456699"/>
                  <a:gd name="connsiteX27" fmla="*/ 401835 w 608133"/>
                  <a:gd name="connsiteY27" fmla="*/ 334762 h 456699"/>
                  <a:gd name="connsiteX28" fmla="*/ 372727 w 608133"/>
                  <a:gd name="connsiteY28" fmla="*/ 305689 h 456699"/>
                  <a:gd name="connsiteX29" fmla="*/ 401835 w 608133"/>
                  <a:gd name="connsiteY29" fmla="*/ 276616 h 456699"/>
                  <a:gd name="connsiteX30" fmla="*/ 277920 w 608133"/>
                  <a:gd name="connsiteY30" fmla="*/ 272735 h 456699"/>
                  <a:gd name="connsiteX31" fmla="*/ 330211 w 608133"/>
                  <a:gd name="connsiteY31" fmla="*/ 272735 h 456699"/>
                  <a:gd name="connsiteX32" fmla="*/ 339913 w 608133"/>
                  <a:gd name="connsiteY32" fmla="*/ 282403 h 456699"/>
                  <a:gd name="connsiteX33" fmla="*/ 330211 w 608133"/>
                  <a:gd name="connsiteY33" fmla="*/ 292070 h 456699"/>
                  <a:gd name="connsiteX34" fmla="*/ 277920 w 608133"/>
                  <a:gd name="connsiteY34" fmla="*/ 292070 h 456699"/>
                  <a:gd name="connsiteX35" fmla="*/ 268219 w 608133"/>
                  <a:gd name="connsiteY35" fmla="*/ 282403 h 456699"/>
                  <a:gd name="connsiteX36" fmla="*/ 277920 w 608133"/>
                  <a:gd name="connsiteY36" fmla="*/ 272735 h 456699"/>
                  <a:gd name="connsiteX37" fmla="*/ 137786 w 608133"/>
                  <a:gd name="connsiteY37" fmla="*/ 241164 h 456699"/>
                  <a:gd name="connsiteX38" fmla="*/ 137786 w 608133"/>
                  <a:gd name="connsiteY38" fmla="*/ 282437 h 456699"/>
                  <a:gd name="connsiteX39" fmla="*/ 128080 w 608133"/>
                  <a:gd name="connsiteY39" fmla="*/ 292125 h 456699"/>
                  <a:gd name="connsiteX40" fmla="*/ 86731 w 608133"/>
                  <a:gd name="connsiteY40" fmla="*/ 292125 h 456699"/>
                  <a:gd name="connsiteX41" fmla="*/ 86731 w 608133"/>
                  <a:gd name="connsiteY41" fmla="*/ 319253 h 456699"/>
                  <a:gd name="connsiteX42" fmla="*/ 128080 w 608133"/>
                  <a:gd name="connsiteY42" fmla="*/ 319253 h 456699"/>
                  <a:gd name="connsiteX43" fmla="*/ 137786 w 608133"/>
                  <a:gd name="connsiteY43" fmla="*/ 328942 h 456699"/>
                  <a:gd name="connsiteX44" fmla="*/ 137786 w 608133"/>
                  <a:gd name="connsiteY44" fmla="*/ 370214 h 456699"/>
                  <a:gd name="connsiteX45" fmla="*/ 164964 w 608133"/>
                  <a:gd name="connsiteY45" fmla="*/ 370214 h 456699"/>
                  <a:gd name="connsiteX46" fmla="*/ 164964 w 608133"/>
                  <a:gd name="connsiteY46" fmla="*/ 328942 h 456699"/>
                  <a:gd name="connsiteX47" fmla="*/ 174670 w 608133"/>
                  <a:gd name="connsiteY47" fmla="*/ 319253 h 456699"/>
                  <a:gd name="connsiteX48" fmla="*/ 215922 w 608133"/>
                  <a:gd name="connsiteY48" fmla="*/ 319253 h 456699"/>
                  <a:gd name="connsiteX49" fmla="*/ 215922 w 608133"/>
                  <a:gd name="connsiteY49" fmla="*/ 292125 h 456699"/>
                  <a:gd name="connsiteX50" fmla="*/ 174670 w 608133"/>
                  <a:gd name="connsiteY50" fmla="*/ 292125 h 456699"/>
                  <a:gd name="connsiteX51" fmla="*/ 164964 w 608133"/>
                  <a:gd name="connsiteY51" fmla="*/ 282437 h 456699"/>
                  <a:gd name="connsiteX52" fmla="*/ 164964 w 608133"/>
                  <a:gd name="connsiteY52" fmla="*/ 241164 h 456699"/>
                  <a:gd name="connsiteX53" fmla="*/ 456735 w 608133"/>
                  <a:gd name="connsiteY53" fmla="*/ 241098 h 456699"/>
                  <a:gd name="connsiteX54" fmla="*/ 447032 w 608133"/>
                  <a:gd name="connsiteY54" fmla="*/ 250789 h 456699"/>
                  <a:gd name="connsiteX55" fmla="*/ 456735 w 608133"/>
                  <a:gd name="connsiteY55" fmla="*/ 260480 h 456699"/>
                  <a:gd name="connsiteX56" fmla="*/ 466437 w 608133"/>
                  <a:gd name="connsiteY56" fmla="*/ 250789 h 456699"/>
                  <a:gd name="connsiteX57" fmla="*/ 456735 w 608133"/>
                  <a:gd name="connsiteY57" fmla="*/ 241098 h 456699"/>
                  <a:gd name="connsiteX58" fmla="*/ 128080 w 608133"/>
                  <a:gd name="connsiteY58" fmla="*/ 221787 h 456699"/>
                  <a:gd name="connsiteX59" fmla="*/ 174670 w 608133"/>
                  <a:gd name="connsiteY59" fmla="*/ 221787 h 456699"/>
                  <a:gd name="connsiteX60" fmla="*/ 184377 w 608133"/>
                  <a:gd name="connsiteY60" fmla="*/ 231475 h 456699"/>
                  <a:gd name="connsiteX61" fmla="*/ 184377 w 608133"/>
                  <a:gd name="connsiteY61" fmla="*/ 272748 h 456699"/>
                  <a:gd name="connsiteX62" fmla="*/ 225628 w 608133"/>
                  <a:gd name="connsiteY62" fmla="*/ 272748 h 456699"/>
                  <a:gd name="connsiteX63" fmla="*/ 235335 w 608133"/>
                  <a:gd name="connsiteY63" fmla="*/ 282437 h 456699"/>
                  <a:gd name="connsiteX64" fmla="*/ 235335 w 608133"/>
                  <a:gd name="connsiteY64" fmla="*/ 328942 h 456699"/>
                  <a:gd name="connsiteX65" fmla="*/ 225628 w 608133"/>
                  <a:gd name="connsiteY65" fmla="*/ 338630 h 456699"/>
                  <a:gd name="connsiteX66" fmla="*/ 184377 w 608133"/>
                  <a:gd name="connsiteY66" fmla="*/ 338630 h 456699"/>
                  <a:gd name="connsiteX67" fmla="*/ 184377 w 608133"/>
                  <a:gd name="connsiteY67" fmla="*/ 379903 h 456699"/>
                  <a:gd name="connsiteX68" fmla="*/ 174670 w 608133"/>
                  <a:gd name="connsiteY68" fmla="*/ 389591 h 456699"/>
                  <a:gd name="connsiteX69" fmla="*/ 128080 w 608133"/>
                  <a:gd name="connsiteY69" fmla="*/ 389591 h 456699"/>
                  <a:gd name="connsiteX70" fmla="*/ 118374 w 608133"/>
                  <a:gd name="connsiteY70" fmla="*/ 379903 h 456699"/>
                  <a:gd name="connsiteX71" fmla="*/ 118374 w 608133"/>
                  <a:gd name="connsiteY71" fmla="*/ 338630 h 456699"/>
                  <a:gd name="connsiteX72" fmla="*/ 77025 w 608133"/>
                  <a:gd name="connsiteY72" fmla="*/ 338630 h 456699"/>
                  <a:gd name="connsiteX73" fmla="*/ 67319 w 608133"/>
                  <a:gd name="connsiteY73" fmla="*/ 328942 h 456699"/>
                  <a:gd name="connsiteX74" fmla="*/ 67319 w 608133"/>
                  <a:gd name="connsiteY74" fmla="*/ 282437 h 456699"/>
                  <a:gd name="connsiteX75" fmla="*/ 77025 w 608133"/>
                  <a:gd name="connsiteY75" fmla="*/ 272748 h 456699"/>
                  <a:gd name="connsiteX76" fmla="*/ 118374 w 608133"/>
                  <a:gd name="connsiteY76" fmla="*/ 272748 h 456699"/>
                  <a:gd name="connsiteX77" fmla="*/ 118374 w 608133"/>
                  <a:gd name="connsiteY77" fmla="*/ 231475 h 456699"/>
                  <a:gd name="connsiteX78" fmla="*/ 128080 w 608133"/>
                  <a:gd name="connsiteY78" fmla="*/ 221787 h 456699"/>
                  <a:gd name="connsiteX79" fmla="*/ 456735 w 608133"/>
                  <a:gd name="connsiteY79" fmla="*/ 221716 h 456699"/>
                  <a:gd name="connsiteX80" fmla="*/ 485843 w 608133"/>
                  <a:gd name="connsiteY80" fmla="*/ 250789 h 456699"/>
                  <a:gd name="connsiteX81" fmla="*/ 456735 w 608133"/>
                  <a:gd name="connsiteY81" fmla="*/ 279862 h 456699"/>
                  <a:gd name="connsiteX82" fmla="*/ 427627 w 608133"/>
                  <a:gd name="connsiteY82" fmla="*/ 250789 h 456699"/>
                  <a:gd name="connsiteX83" fmla="*/ 456735 w 608133"/>
                  <a:gd name="connsiteY83" fmla="*/ 221716 h 456699"/>
                  <a:gd name="connsiteX84" fmla="*/ 280147 w 608133"/>
                  <a:gd name="connsiteY84" fmla="*/ 135052 h 456699"/>
                  <a:gd name="connsiteX85" fmla="*/ 280147 w 608133"/>
                  <a:gd name="connsiteY85" fmla="*/ 164214 h 456699"/>
                  <a:gd name="connsiteX86" fmla="*/ 270443 w 608133"/>
                  <a:gd name="connsiteY86" fmla="*/ 173902 h 456699"/>
                  <a:gd name="connsiteX87" fmla="*/ 151378 w 608133"/>
                  <a:gd name="connsiteY87" fmla="*/ 173902 h 456699"/>
                  <a:gd name="connsiteX88" fmla="*/ 19407 w 608133"/>
                  <a:gd name="connsiteY88" fmla="*/ 305661 h 456699"/>
                  <a:gd name="connsiteX89" fmla="*/ 151378 w 608133"/>
                  <a:gd name="connsiteY89" fmla="*/ 437323 h 456699"/>
                  <a:gd name="connsiteX90" fmla="*/ 269181 w 608133"/>
                  <a:gd name="connsiteY90" fmla="*/ 364759 h 456699"/>
                  <a:gd name="connsiteX91" fmla="*/ 277915 w 608133"/>
                  <a:gd name="connsiteY91" fmla="*/ 359430 h 456699"/>
                  <a:gd name="connsiteX92" fmla="*/ 330218 w 608133"/>
                  <a:gd name="connsiteY92" fmla="*/ 359430 h 456699"/>
                  <a:gd name="connsiteX93" fmla="*/ 338854 w 608133"/>
                  <a:gd name="connsiteY93" fmla="*/ 364759 h 456699"/>
                  <a:gd name="connsiteX94" fmla="*/ 456755 w 608133"/>
                  <a:gd name="connsiteY94" fmla="*/ 437323 h 456699"/>
                  <a:gd name="connsiteX95" fmla="*/ 588726 w 608133"/>
                  <a:gd name="connsiteY95" fmla="*/ 305661 h 456699"/>
                  <a:gd name="connsiteX96" fmla="*/ 456755 w 608133"/>
                  <a:gd name="connsiteY96" fmla="*/ 173902 h 456699"/>
                  <a:gd name="connsiteX97" fmla="*/ 309258 w 608133"/>
                  <a:gd name="connsiteY97" fmla="*/ 173902 h 456699"/>
                  <a:gd name="connsiteX98" fmla="*/ 299554 w 608133"/>
                  <a:gd name="connsiteY98" fmla="*/ 164214 h 456699"/>
                  <a:gd name="connsiteX99" fmla="*/ 309258 w 608133"/>
                  <a:gd name="connsiteY99" fmla="*/ 154526 h 456699"/>
                  <a:gd name="connsiteX100" fmla="*/ 327986 w 608133"/>
                  <a:gd name="connsiteY100" fmla="*/ 154526 h 456699"/>
                  <a:gd name="connsiteX101" fmla="*/ 327986 w 608133"/>
                  <a:gd name="connsiteY101" fmla="*/ 135052 h 456699"/>
                  <a:gd name="connsiteX102" fmla="*/ 348073 w 608133"/>
                  <a:gd name="connsiteY102" fmla="*/ 0 h 456699"/>
                  <a:gd name="connsiteX103" fmla="*/ 598429 w 608133"/>
                  <a:gd name="connsiteY103" fmla="*/ 0 h 456699"/>
                  <a:gd name="connsiteX104" fmla="*/ 608133 w 608133"/>
                  <a:gd name="connsiteY104" fmla="*/ 9688 h 456699"/>
                  <a:gd name="connsiteX105" fmla="*/ 598429 w 608133"/>
                  <a:gd name="connsiteY105" fmla="*/ 19376 h 456699"/>
                  <a:gd name="connsiteX106" fmla="*/ 348073 w 608133"/>
                  <a:gd name="connsiteY106" fmla="*/ 19376 h 456699"/>
                  <a:gd name="connsiteX107" fmla="*/ 313721 w 608133"/>
                  <a:gd name="connsiteY107" fmla="*/ 53672 h 456699"/>
                  <a:gd name="connsiteX108" fmla="*/ 313721 w 608133"/>
                  <a:gd name="connsiteY108" fmla="*/ 115676 h 456699"/>
                  <a:gd name="connsiteX109" fmla="*/ 337690 w 608133"/>
                  <a:gd name="connsiteY109" fmla="*/ 115676 h 456699"/>
                  <a:gd name="connsiteX110" fmla="*/ 347393 w 608133"/>
                  <a:gd name="connsiteY110" fmla="*/ 125364 h 456699"/>
                  <a:gd name="connsiteX111" fmla="*/ 347393 w 608133"/>
                  <a:gd name="connsiteY111" fmla="*/ 154526 h 456699"/>
                  <a:gd name="connsiteX112" fmla="*/ 456755 w 608133"/>
                  <a:gd name="connsiteY112" fmla="*/ 154526 h 456699"/>
                  <a:gd name="connsiteX113" fmla="*/ 608133 w 608133"/>
                  <a:gd name="connsiteY113" fmla="*/ 305661 h 456699"/>
                  <a:gd name="connsiteX114" fmla="*/ 456755 w 608133"/>
                  <a:gd name="connsiteY114" fmla="*/ 456699 h 456699"/>
                  <a:gd name="connsiteX115" fmla="*/ 324396 w 608133"/>
                  <a:gd name="connsiteY115" fmla="*/ 378807 h 456699"/>
                  <a:gd name="connsiteX116" fmla="*/ 283737 w 608133"/>
                  <a:gd name="connsiteY116" fmla="*/ 378807 h 456699"/>
                  <a:gd name="connsiteX117" fmla="*/ 151378 w 608133"/>
                  <a:gd name="connsiteY117" fmla="*/ 456699 h 456699"/>
                  <a:gd name="connsiteX118" fmla="*/ 0 w 608133"/>
                  <a:gd name="connsiteY118" fmla="*/ 305661 h 456699"/>
                  <a:gd name="connsiteX119" fmla="*/ 151378 w 608133"/>
                  <a:gd name="connsiteY119" fmla="*/ 154526 h 456699"/>
                  <a:gd name="connsiteX120" fmla="*/ 260739 w 608133"/>
                  <a:gd name="connsiteY120" fmla="*/ 154526 h 456699"/>
                  <a:gd name="connsiteX121" fmla="*/ 260739 w 608133"/>
                  <a:gd name="connsiteY121" fmla="*/ 125364 h 456699"/>
                  <a:gd name="connsiteX122" fmla="*/ 270443 w 608133"/>
                  <a:gd name="connsiteY122" fmla="*/ 115676 h 456699"/>
                  <a:gd name="connsiteX123" fmla="*/ 294314 w 608133"/>
                  <a:gd name="connsiteY123" fmla="*/ 115676 h 456699"/>
                  <a:gd name="connsiteX124" fmla="*/ 294314 w 608133"/>
                  <a:gd name="connsiteY124" fmla="*/ 53672 h 456699"/>
                  <a:gd name="connsiteX125" fmla="*/ 348073 w 608133"/>
                  <a:gd name="connsiteY125" fmla="*/ 0 h 456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8133" h="456699">
                    <a:moveTo>
                      <a:pt x="456735" y="350827"/>
                    </a:moveTo>
                    <a:cubicBezTo>
                      <a:pt x="451398" y="350827"/>
                      <a:pt x="447032" y="355091"/>
                      <a:pt x="447032" y="360518"/>
                    </a:cubicBezTo>
                    <a:cubicBezTo>
                      <a:pt x="447032" y="365848"/>
                      <a:pt x="451398" y="370209"/>
                      <a:pt x="456735" y="370209"/>
                    </a:cubicBezTo>
                    <a:cubicBezTo>
                      <a:pt x="462071" y="370209"/>
                      <a:pt x="466437" y="365848"/>
                      <a:pt x="466437" y="360518"/>
                    </a:cubicBezTo>
                    <a:cubicBezTo>
                      <a:pt x="466437" y="355091"/>
                      <a:pt x="462071" y="350827"/>
                      <a:pt x="456735" y="350827"/>
                    </a:cubicBezTo>
                    <a:close/>
                    <a:moveTo>
                      <a:pt x="456735" y="331445"/>
                    </a:moveTo>
                    <a:cubicBezTo>
                      <a:pt x="472841" y="331445"/>
                      <a:pt x="485843" y="344431"/>
                      <a:pt x="485843" y="360518"/>
                    </a:cubicBezTo>
                    <a:cubicBezTo>
                      <a:pt x="485843" y="376508"/>
                      <a:pt x="472841" y="389591"/>
                      <a:pt x="456735" y="389591"/>
                    </a:cubicBezTo>
                    <a:cubicBezTo>
                      <a:pt x="440725" y="389591"/>
                      <a:pt x="427627" y="376508"/>
                      <a:pt x="427627" y="360518"/>
                    </a:cubicBezTo>
                    <a:cubicBezTo>
                      <a:pt x="427627" y="344431"/>
                      <a:pt x="440725" y="331445"/>
                      <a:pt x="456735" y="331445"/>
                    </a:cubicBezTo>
                    <a:close/>
                    <a:moveTo>
                      <a:pt x="511635" y="295998"/>
                    </a:moveTo>
                    <a:cubicBezTo>
                      <a:pt x="506299" y="295998"/>
                      <a:pt x="501933" y="300359"/>
                      <a:pt x="501933" y="305689"/>
                    </a:cubicBezTo>
                    <a:cubicBezTo>
                      <a:pt x="501933" y="311019"/>
                      <a:pt x="506299" y="315380"/>
                      <a:pt x="511635" y="315380"/>
                    </a:cubicBezTo>
                    <a:cubicBezTo>
                      <a:pt x="516972" y="315380"/>
                      <a:pt x="521338" y="311019"/>
                      <a:pt x="521338" y="305689"/>
                    </a:cubicBezTo>
                    <a:cubicBezTo>
                      <a:pt x="521338" y="300359"/>
                      <a:pt x="516972" y="295998"/>
                      <a:pt x="511635" y="295998"/>
                    </a:cubicBezTo>
                    <a:close/>
                    <a:moveTo>
                      <a:pt x="401835" y="295998"/>
                    </a:moveTo>
                    <a:cubicBezTo>
                      <a:pt x="396498" y="295998"/>
                      <a:pt x="392132" y="300359"/>
                      <a:pt x="392132" y="305689"/>
                    </a:cubicBezTo>
                    <a:cubicBezTo>
                      <a:pt x="392132" y="311019"/>
                      <a:pt x="396498" y="315380"/>
                      <a:pt x="401835" y="315380"/>
                    </a:cubicBezTo>
                    <a:cubicBezTo>
                      <a:pt x="407268" y="315380"/>
                      <a:pt x="411537" y="311019"/>
                      <a:pt x="411537" y="305689"/>
                    </a:cubicBezTo>
                    <a:cubicBezTo>
                      <a:pt x="411537" y="300359"/>
                      <a:pt x="407268" y="295998"/>
                      <a:pt x="401835" y="295998"/>
                    </a:cubicBezTo>
                    <a:close/>
                    <a:moveTo>
                      <a:pt x="511635" y="276616"/>
                    </a:moveTo>
                    <a:cubicBezTo>
                      <a:pt x="527645" y="276616"/>
                      <a:pt x="540743" y="289699"/>
                      <a:pt x="540743" y="305689"/>
                    </a:cubicBezTo>
                    <a:cubicBezTo>
                      <a:pt x="540743" y="321679"/>
                      <a:pt x="527645" y="334762"/>
                      <a:pt x="511635" y="334762"/>
                    </a:cubicBezTo>
                    <a:cubicBezTo>
                      <a:pt x="495529" y="334762"/>
                      <a:pt x="482527" y="321679"/>
                      <a:pt x="482527" y="305689"/>
                    </a:cubicBezTo>
                    <a:cubicBezTo>
                      <a:pt x="482527" y="289699"/>
                      <a:pt x="495529" y="276616"/>
                      <a:pt x="511635" y="276616"/>
                    </a:cubicBezTo>
                    <a:close/>
                    <a:moveTo>
                      <a:pt x="401835" y="276616"/>
                    </a:moveTo>
                    <a:cubicBezTo>
                      <a:pt x="417941" y="276616"/>
                      <a:pt x="430943" y="289699"/>
                      <a:pt x="430943" y="305689"/>
                    </a:cubicBezTo>
                    <a:cubicBezTo>
                      <a:pt x="430943" y="321679"/>
                      <a:pt x="417941" y="334762"/>
                      <a:pt x="401835" y="334762"/>
                    </a:cubicBezTo>
                    <a:cubicBezTo>
                      <a:pt x="385825" y="334762"/>
                      <a:pt x="372727" y="321679"/>
                      <a:pt x="372727" y="305689"/>
                    </a:cubicBezTo>
                    <a:cubicBezTo>
                      <a:pt x="372727" y="289699"/>
                      <a:pt x="385825" y="276616"/>
                      <a:pt x="401835" y="276616"/>
                    </a:cubicBezTo>
                    <a:close/>
                    <a:moveTo>
                      <a:pt x="277920" y="272735"/>
                    </a:moveTo>
                    <a:lnTo>
                      <a:pt x="330211" y="272735"/>
                    </a:lnTo>
                    <a:cubicBezTo>
                      <a:pt x="335547" y="272735"/>
                      <a:pt x="339913" y="277086"/>
                      <a:pt x="339913" y="282403"/>
                    </a:cubicBezTo>
                    <a:cubicBezTo>
                      <a:pt x="339913" y="287720"/>
                      <a:pt x="335547" y="292070"/>
                      <a:pt x="330211" y="292070"/>
                    </a:cubicBezTo>
                    <a:lnTo>
                      <a:pt x="277920" y="292070"/>
                    </a:lnTo>
                    <a:cubicBezTo>
                      <a:pt x="272487" y="292070"/>
                      <a:pt x="268219" y="287720"/>
                      <a:pt x="268219" y="282403"/>
                    </a:cubicBezTo>
                    <a:cubicBezTo>
                      <a:pt x="268219" y="277086"/>
                      <a:pt x="272487" y="272735"/>
                      <a:pt x="277920" y="272735"/>
                    </a:cubicBezTo>
                    <a:close/>
                    <a:moveTo>
                      <a:pt x="137786" y="241164"/>
                    </a:moveTo>
                    <a:lnTo>
                      <a:pt x="137786" y="282437"/>
                    </a:lnTo>
                    <a:cubicBezTo>
                      <a:pt x="137786" y="287766"/>
                      <a:pt x="133419" y="292125"/>
                      <a:pt x="128080" y="292125"/>
                    </a:cubicBezTo>
                    <a:lnTo>
                      <a:pt x="86731" y="292125"/>
                    </a:lnTo>
                    <a:lnTo>
                      <a:pt x="86731" y="319253"/>
                    </a:lnTo>
                    <a:lnTo>
                      <a:pt x="128080" y="319253"/>
                    </a:lnTo>
                    <a:cubicBezTo>
                      <a:pt x="133419" y="319253"/>
                      <a:pt x="137786" y="323613"/>
                      <a:pt x="137786" y="328942"/>
                    </a:cubicBezTo>
                    <a:lnTo>
                      <a:pt x="137786" y="370214"/>
                    </a:lnTo>
                    <a:lnTo>
                      <a:pt x="164964" y="370214"/>
                    </a:lnTo>
                    <a:lnTo>
                      <a:pt x="164964" y="328942"/>
                    </a:lnTo>
                    <a:cubicBezTo>
                      <a:pt x="164964" y="323613"/>
                      <a:pt x="169235" y="319253"/>
                      <a:pt x="174670" y="319253"/>
                    </a:cubicBezTo>
                    <a:lnTo>
                      <a:pt x="215922" y="319253"/>
                    </a:lnTo>
                    <a:lnTo>
                      <a:pt x="215922" y="292125"/>
                    </a:lnTo>
                    <a:lnTo>
                      <a:pt x="174670" y="292125"/>
                    </a:lnTo>
                    <a:cubicBezTo>
                      <a:pt x="169235" y="292125"/>
                      <a:pt x="164964" y="287766"/>
                      <a:pt x="164964" y="282437"/>
                    </a:cubicBezTo>
                    <a:lnTo>
                      <a:pt x="164964" y="241164"/>
                    </a:lnTo>
                    <a:close/>
                    <a:moveTo>
                      <a:pt x="456735" y="241098"/>
                    </a:moveTo>
                    <a:cubicBezTo>
                      <a:pt x="451398" y="241098"/>
                      <a:pt x="447032" y="245459"/>
                      <a:pt x="447032" y="250789"/>
                    </a:cubicBezTo>
                    <a:cubicBezTo>
                      <a:pt x="447032" y="256119"/>
                      <a:pt x="451398" y="260480"/>
                      <a:pt x="456735" y="260480"/>
                    </a:cubicBezTo>
                    <a:cubicBezTo>
                      <a:pt x="462071" y="260480"/>
                      <a:pt x="466437" y="256119"/>
                      <a:pt x="466437" y="250789"/>
                    </a:cubicBezTo>
                    <a:cubicBezTo>
                      <a:pt x="466437" y="245459"/>
                      <a:pt x="462071" y="241098"/>
                      <a:pt x="456735" y="241098"/>
                    </a:cubicBezTo>
                    <a:close/>
                    <a:moveTo>
                      <a:pt x="128080" y="221787"/>
                    </a:moveTo>
                    <a:lnTo>
                      <a:pt x="174670" y="221787"/>
                    </a:lnTo>
                    <a:cubicBezTo>
                      <a:pt x="180009" y="221787"/>
                      <a:pt x="184377" y="226147"/>
                      <a:pt x="184377" y="231475"/>
                    </a:cubicBezTo>
                    <a:lnTo>
                      <a:pt x="184377" y="272748"/>
                    </a:lnTo>
                    <a:lnTo>
                      <a:pt x="225628" y="272748"/>
                    </a:lnTo>
                    <a:cubicBezTo>
                      <a:pt x="230967" y="272748"/>
                      <a:pt x="235335" y="277108"/>
                      <a:pt x="235335" y="282437"/>
                    </a:cubicBezTo>
                    <a:lnTo>
                      <a:pt x="235335" y="328942"/>
                    </a:lnTo>
                    <a:cubicBezTo>
                      <a:pt x="235335" y="334270"/>
                      <a:pt x="230967" y="338630"/>
                      <a:pt x="225628" y="338630"/>
                    </a:cubicBezTo>
                    <a:lnTo>
                      <a:pt x="184377" y="338630"/>
                    </a:lnTo>
                    <a:lnTo>
                      <a:pt x="184377" y="379903"/>
                    </a:lnTo>
                    <a:cubicBezTo>
                      <a:pt x="184377" y="385231"/>
                      <a:pt x="180009" y="389591"/>
                      <a:pt x="174670" y="389591"/>
                    </a:cubicBezTo>
                    <a:lnTo>
                      <a:pt x="128080" y="389591"/>
                    </a:lnTo>
                    <a:cubicBezTo>
                      <a:pt x="122645" y="389591"/>
                      <a:pt x="118374" y="385231"/>
                      <a:pt x="118374" y="379903"/>
                    </a:cubicBezTo>
                    <a:lnTo>
                      <a:pt x="118374" y="338630"/>
                    </a:lnTo>
                    <a:lnTo>
                      <a:pt x="77025" y="338630"/>
                    </a:lnTo>
                    <a:cubicBezTo>
                      <a:pt x="71687" y="338630"/>
                      <a:pt x="67319" y="334270"/>
                      <a:pt x="67319" y="328942"/>
                    </a:cubicBezTo>
                    <a:lnTo>
                      <a:pt x="67319" y="282437"/>
                    </a:lnTo>
                    <a:cubicBezTo>
                      <a:pt x="67319" y="277108"/>
                      <a:pt x="71687" y="272748"/>
                      <a:pt x="77025" y="272748"/>
                    </a:cubicBezTo>
                    <a:lnTo>
                      <a:pt x="118374" y="272748"/>
                    </a:lnTo>
                    <a:lnTo>
                      <a:pt x="118374" y="231475"/>
                    </a:lnTo>
                    <a:cubicBezTo>
                      <a:pt x="118374" y="226147"/>
                      <a:pt x="122645" y="221787"/>
                      <a:pt x="128080" y="221787"/>
                    </a:cubicBezTo>
                    <a:close/>
                    <a:moveTo>
                      <a:pt x="456735" y="221716"/>
                    </a:moveTo>
                    <a:cubicBezTo>
                      <a:pt x="472841" y="221716"/>
                      <a:pt x="485843" y="234799"/>
                      <a:pt x="485843" y="250789"/>
                    </a:cubicBezTo>
                    <a:cubicBezTo>
                      <a:pt x="485843" y="266876"/>
                      <a:pt x="472841" y="279862"/>
                      <a:pt x="456735" y="279862"/>
                    </a:cubicBezTo>
                    <a:cubicBezTo>
                      <a:pt x="440725" y="279862"/>
                      <a:pt x="427627" y="266876"/>
                      <a:pt x="427627" y="250789"/>
                    </a:cubicBezTo>
                    <a:cubicBezTo>
                      <a:pt x="427627" y="234799"/>
                      <a:pt x="440725" y="221716"/>
                      <a:pt x="456735" y="221716"/>
                    </a:cubicBezTo>
                    <a:close/>
                    <a:moveTo>
                      <a:pt x="280147" y="135052"/>
                    </a:moveTo>
                    <a:lnTo>
                      <a:pt x="280147" y="164214"/>
                    </a:lnTo>
                    <a:cubicBezTo>
                      <a:pt x="280147" y="169639"/>
                      <a:pt x="275780" y="173902"/>
                      <a:pt x="270443" y="173902"/>
                    </a:cubicBezTo>
                    <a:lnTo>
                      <a:pt x="151378" y="173902"/>
                    </a:lnTo>
                    <a:cubicBezTo>
                      <a:pt x="78600" y="173902"/>
                      <a:pt x="19407" y="233000"/>
                      <a:pt x="19407" y="305661"/>
                    </a:cubicBezTo>
                    <a:cubicBezTo>
                      <a:pt x="19407" y="378322"/>
                      <a:pt x="78600" y="437323"/>
                      <a:pt x="151378" y="437323"/>
                    </a:cubicBezTo>
                    <a:cubicBezTo>
                      <a:pt x="201449" y="437323"/>
                      <a:pt x="246669" y="409518"/>
                      <a:pt x="269181" y="364759"/>
                    </a:cubicBezTo>
                    <a:cubicBezTo>
                      <a:pt x="270831" y="361562"/>
                      <a:pt x="274227" y="359430"/>
                      <a:pt x="277915" y="359430"/>
                    </a:cubicBezTo>
                    <a:lnTo>
                      <a:pt x="330218" y="359430"/>
                    </a:lnTo>
                    <a:cubicBezTo>
                      <a:pt x="333905" y="359430"/>
                      <a:pt x="337205" y="361562"/>
                      <a:pt x="338854" y="364759"/>
                    </a:cubicBezTo>
                    <a:cubicBezTo>
                      <a:pt x="361464" y="409518"/>
                      <a:pt x="406586" y="437323"/>
                      <a:pt x="456755" y="437323"/>
                    </a:cubicBezTo>
                    <a:cubicBezTo>
                      <a:pt x="529533" y="437323"/>
                      <a:pt x="588726" y="378322"/>
                      <a:pt x="588726" y="305661"/>
                    </a:cubicBezTo>
                    <a:cubicBezTo>
                      <a:pt x="588726" y="233000"/>
                      <a:pt x="529533" y="173902"/>
                      <a:pt x="456755" y="173902"/>
                    </a:cubicBezTo>
                    <a:lnTo>
                      <a:pt x="309258" y="173902"/>
                    </a:lnTo>
                    <a:cubicBezTo>
                      <a:pt x="303921" y="173902"/>
                      <a:pt x="299554" y="169639"/>
                      <a:pt x="299554" y="164214"/>
                    </a:cubicBezTo>
                    <a:cubicBezTo>
                      <a:pt x="299554" y="158885"/>
                      <a:pt x="303921" y="154526"/>
                      <a:pt x="309258" y="154526"/>
                    </a:cubicBezTo>
                    <a:lnTo>
                      <a:pt x="327986" y="154526"/>
                    </a:lnTo>
                    <a:lnTo>
                      <a:pt x="327986" y="135052"/>
                    </a:lnTo>
                    <a:close/>
                    <a:moveTo>
                      <a:pt x="348073" y="0"/>
                    </a:moveTo>
                    <a:lnTo>
                      <a:pt x="598429" y="0"/>
                    </a:lnTo>
                    <a:cubicBezTo>
                      <a:pt x="603767" y="0"/>
                      <a:pt x="608133" y="4359"/>
                      <a:pt x="608133" y="9688"/>
                    </a:cubicBezTo>
                    <a:cubicBezTo>
                      <a:pt x="608133" y="15016"/>
                      <a:pt x="603767" y="19376"/>
                      <a:pt x="598429" y="19376"/>
                    </a:cubicBezTo>
                    <a:lnTo>
                      <a:pt x="348073" y="19376"/>
                    </a:lnTo>
                    <a:cubicBezTo>
                      <a:pt x="329150" y="19376"/>
                      <a:pt x="313721" y="34780"/>
                      <a:pt x="313721" y="53672"/>
                    </a:cubicBezTo>
                    <a:lnTo>
                      <a:pt x="313721" y="115676"/>
                    </a:lnTo>
                    <a:lnTo>
                      <a:pt x="337690" y="115676"/>
                    </a:lnTo>
                    <a:cubicBezTo>
                      <a:pt x="343027" y="115676"/>
                      <a:pt x="347393" y="119939"/>
                      <a:pt x="347393" y="125364"/>
                    </a:cubicBezTo>
                    <a:lnTo>
                      <a:pt x="347393" y="154526"/>
                    </a:lnTo>
                    <a:lnTo>
                      <a:pt x="456755" y="154526"/>
                    </a:lnTo>
                    <a:cubicBezTo>
                      <a:pt x="540207" y="154526"/>
                      <a:pt x="608133" y="222343"/>
                      <a:pt x="608133" y="305661"/>
                    </a:cubicBezTo>
                    <a:cubicBezTo>
                      <a:pt x="608133" y="388979"/>
                      <a:pt x="540207" y="456699"/>
                      <a:pt x="456755" y="456699"/>
                    </a:cubicBezTo>
                    <a:cubicBezTo>
                      <a:pt x="401249" y="456699"/>
                      <a:pt x="351081" y="427054"/>
                      <a:pt x="324396" y="378807"/>
                    </a:cubicBezTo>
                    <a:lnTo>
                      <a:pt x="283737" y="378807"/>
                    </a:lnTo>
                    <a:cubicBezTo>
                      <a:pt x="257052" y="427054"/>
                      <a:pt x="206786" y="456699"/>
                      <a:pt x="151378" y="456699"/>
                    </a:cubicBezTo>
                    <a:cubicBezTo>
                      <a:pt x="67926" y="456699"/>
                      <a:pt x="0" y="388979"/>
                      <a:pt x="0" y="305661"/>
                    </a:cubicBezTo>
                    <a:cubicBezTo>
                      <a:pt x="0" y="222343"/>
                      <a:pt x="67926" y="154526"/>
                      <a:pt x="151378" y="154526"/>
                    </a:cubicBezTo>
                    <a:lnTo>
                      <a:pt x="260739" y="154526"/>
                    </a:lnTo>
                    <a:lnTo>
                      <a:pt x="260739" y="125364"/>
                    </a:lnTo>
                    <a:cubicBezTo>
                      <a:pt x="260739" y="119939"/>
                      <a:pt x="265106" y="115676"/>
                      <a:pt x="270443" y="115676"/>
                    </a:cubicBezTo>
                    <a:lnTo>
                      <a:pt x="294314" y="115676"/>
                    </a:lnTo>
                    <a:lnTo>
                      <a:pt x="294314" y="53672"/>
                    </a:lnTo>
                    <a:cubicBezTo>
                      <a:pt x="294314" y="24123"/>
                      <a:pt x="318476" y="0"/>
                      <a:pt x="348073" y="0"/>
                    </a:cubicBezTo>
                    <a:close/>
                  </a:path>
                </a:pathLst>
              </a:custGeom>
              <a:solidFill>
                <a:srgbClr val="1D1D1A"/>
              </a:solidFill>
              <a:ln>
                <a:noFill/>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100" b="0" i="0" u="none" strike="noStrike" kern="1200" cap="none" spc="0" normalizeH="0" baseline="0" noProof="0" dirty="0">
                  <a:ln>
                    <a:noFill/>
                  </a:ln>
                  <a:solidFill>
                    <a:srgbClr val="1D1D1A"/>
                  </a:solidFill>
                  <a:effectLst/>
                  <a:uLnTx/>
                  <a:uFillTx/>
                  <a:latin typeface="Huawei Sans" panose="020C0503030203020204" pitchFamily="34" charset="0"/>
                  <a:cs typeface="+mn-cs"/>
                  <a:sym typeface="Arial" panose="020B0604020202020204" pitchFamily="34" charset="0"/>
                </a:endParaRPr>
              </a:p>
            </p:txBody>
          </p:sp>
          <p:pic>
            <p:nvPicPr>
              <p:cNvPr id="76" name="图片 75">
                <a:extLst>
                  <a:ext uri="{FF2B5EF4-FFF2-40B4-BE49-F238E27FC236}">
                    <a16:creationId xmlns="" xmlns:a16="http://schemas.microsoft.com/office/drawing/2014/main" id="{0D79FBA9-67FC-4788-9A2F-CBDFAD5A02B9}"/>
                  </a:ext>
                </a:extLst>
              </p:cNvPr>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bwMode="gray">
              <a:xfrm>
                <a:off x="3095842" y="1602538"/>
                <a:ext cx="168217" cy="151816"/>
              </a:xfrm>
              <a:prstGeom prst="rect">
                <a:avLst/>
              </a:prstGeom>
            </p:spPr>
          </p:pic>
          <p:pic>
            <p:nvPicPr>
              <p:cNvPr id="77" name="运营商.png" descr="运营商.png">
                <a:extLst>
                  <a:ext uri="{FF2B5EF4-FFF2-40B4-BE49-F238E27FC236}">
                    <a16:creationId xmlns="" xmlns:a16="http://schemas.microsoft.com/office/drawing/2014/main" id="{B93DB0DA-7C8A-48E6-BFCE-8FB36AE76DA7}"/>
                  </a:ext>
                </a:extLst>
              </p:cNvPr>
              <p:cNvPicPr>
                <a:picLocks noChangeAspect="1"/>
              </p:cNvPicPr>
              <p:nvPr/>
            </p:nvPicPr>
            <p:blipFill rotWithShape="1">
              <a:blip r:embed="rId6" cstate="email">
                <a:biLevel thresh="75000"/>
                <a:extLst>
                  <a:ext uri="{28A0092B-C50C-407E-A947-70E740481C1C}">
                    <a14:useLocalDpi xmlns:a14="http://schemas.microsoft.com/office/drawing/2010/main"/>
                  </a:ext>
                </a:extLst>
              </a:blip>
              <a:srcRect l="2" t="24007" r="-2" b="-1"/>
              <a:stretch/>
            </p:blipFill>
            <p:spPr bwMode="gray">
              <a:xfrm>
                <a:off x="3097393" y="1345953"/>
                <a:ext cx="173341" cy="184419"/>
              </a:xfrm>
              <a:prstGeom prst="rect">
                <a:avLst/>
              </a:prstGeom>
              <a:ln w="12700" cap="flat">
                <a:noFill/>
                <a:miter lim="400000"/>
              </a:ln>
              <a:effectLst/>
            </p:spPr>
          </p:pic>
          <p:sp>
            <p:nvSpPr>
              <p:cNvPr id="78" name="Freeform 100">
                <a:extLst>
                  <a:ext uri="{FF2B5EF4-FFF2-40B4-BE49-F238E27FC236}">
                    <a16:creationId xmlns="" xmlns:a16="http://schemas.microsoft.com/office/drawing/2014/main" id="{19B3C302-FD53-4957-9256-353B56BD25D8}"/>
                  </a:ext>
                </a:extLst>
              </p:cNvPr>
              <p:cNvSpPr>
                <a:spLocks noEditPoints="1"/>
              </p:cNvSpPr>
              <p:nvPr/>
            </p:nvSpPr>
            <p:spPr bwMode="gray">
              <a:xfrm>
                <a:off x="4288585" y="1578120"/>
                <a:ext cx="200348" cy="142623"/>
              </a:xfrm>
              <a:custGeom>
                <a:avLst/>
                <a:gdLst/>
                <a:ahLst/>
                <a:cxnLst>
                  <a:cxn ang="0">
                    <a:pos x="260" y="192"/>
                  </a:cxn>
                  <a:cxn ang="0">
                    <a:pos x="268" y="190"/>
                  </a:cxn>
                  <a:cxn ang="0">
                    <a:pos x="278" y="180"/>
                  </a:cxn>
                  <a:cxn ang="0">
                    <a:pos x="280" y="22"/>
                  </a:cxn>
                  <a:cxn ang="0">
                    <a:pos x="278" y="12"/>
                  </a:cxn>
                  <a:cxn ang="0">
                    <a:pos x="268" y="2"/>
                  </a:cxn>
                  <a:cxn ang="0">
                    <a:pos x="28" y="0"/>
                  </a:cxn>
                  <a:cxn ang="0">
                    <a:pos x="20" y="2"/>
                  </a:cxn>
                  <a:cxn ang="0">
                    <a:pos x="8" y="12"/>
                  </a:cxn>
                  <a:cxn ang="0">
                    <a:pos x="8" y="172"/>
                  </a:cxn>
                  <a:cxn ang="0">
                    <a:pos x="8" y="180"/>
                  </a:cxn>
                  <a:cxn ang="0">
                    <a:pos x="20" y="190"/>
                  </a:cxn>
                  <a:cxn ang="0">
                    <a:pos x="28" y="192"/>
                  </a:cxn>
                  <a:cxn ang="0">
                    <a:pos x="22" y="26"/>
                  </a:cxn>
                  <a:cxn ang="0">
                    <a:pos x="26" y="18"/>
                  </a:cxn>
                  <a:cxn ang="0">
                    <a:pos x="32" y="16"/>
                  </a:cxn>
                  <a:cxn ang="0">
                    <a:pos x="256" y="16"/>
                  </a:cxn>
                  <a:cxn ang="0">
                    <a:pos x="262" y="18"/>
                  </a:cxn>
                  <a:cxn ang="0">
                    <a:pos x="264" y="26"/>
                  </a:cxn>
                  <a:cxn ang="0">
                    <a:pos x="264" y="166"/>
                  </a:cxn>
                  <a:cxn ang="0">
                    <a:pos x="262" y="172"/>
                  </a:cxn>
                  <a:cxn ang="0">
                    <a:pos x="256" y="174"/>
                  </a:cxn>
                  <a:cxn ang="0">
                    <a:pos x="32" y="174"/>
                  </a:cxn>
                  <a:cxn ang="0">
                    <a:pos x="26" y="172"/>
                  </a:cxn>
                  <a:cxn ang="0">
                    <a:pos x="22" y="166"/>
                  </a:cxn>
                  <a:cxn ang="0">
                    <a:pos x="250" y="208"/>
                  </a:cxn>
                  <a:cxn ang="0">
                    <a:pos x="38" y="208"/>
                  </a:cxn>
                  <a:cxn ang="0">
                    <a:pos x="22" y="210"/>
                  </a:cxn>
                  <a:cxn ang="0">
                    <a:pos x="10" y="216"/>
                  </a:cxn>
                  <a:cxn ang="0">
                    <a:pos x="2" y="226"/>
                  </a:cxn>
                  <a:cxn ang="0">
                    <a:pos x="0" y="238"/>
                  </a:cxn>
                  <a:cxn ang="0">
                    <a:pos x="0" y="250"/>
                  </a:cxn>
                  <a:cxn ang="0">
                    <a:pos x="2" y="262"/>
                  </a:cxn>
                  <a:cxn ang="0">
                    <a:pos x="10" y="272"/>
                  </a:cxn>
                  <a:cxn ang="0">
                    <a:pos x="22" y="278"/>
                  </a:cxn>
                  <a:cxn ang="0">
                    <a:pos x="38" y="280"/>
                  </a:cxn>
                  <a:cxn ang="0">
                    <a:pos x="250" y="280"/>
                  </a:cxn>
                  <a:cxn ang="0">
                    <a:pos x="266" y="278"/>
                  </a:cxn>
                  <a:cxn ang="0">
                    <a:pos x="278" y="272"/>
                  </a:cxn>
                  <a:cxn ang="0">
                    <a:pos x="286" y="262"/>
                  </a:cxn>
                  <a:cxn ang="0">
                    <a:pos x="288" y="250"/>
                  </a:cxn>
                  <a:cxn ang="0">
                    <a:pos x="288" y="238"/>
                  </a:cxn>
                  <a:cxn ang="0">
                    <a:pos x="286" y="226"/>
                  </a:cxn>
                  <a:cxn ang="0">
                    <a:pos x="278" y="216"/>
                  </a:cxn>
                  <a:cxn ang="0">
                    <a:pos x="266" y="210"/>
                  </a:cxn>
                  <a:cxn ang="0">
                    <a:pos x="250" y="208"/>
                  </a:cxn>
                  <a:cxn ang="0">
                    <a:pos x="248" y="258"/>
                  </a:cxn>
                  <a:cxn ang="0">
                    <a:pos x="242" y="256"/>
                  </a:cxn>
                  <a:cxn ang="0">
                    <a:pos x="234" y="248"/>
                  </a:cxn>
                  <a:cxn ang="0">
                    <a:pos x="234" y="244"/>
                  </a:cxn>
                  <a:cxn ang="0">
                    <a:pos x="238" y="234"/>
                  </a:cxn>
                  <a:cxn ang="0">
                    <a:pos x="248" y="230"/>
                  </a:cxn>
                  <a:cxn ang="0">
                    <a:pos x="252" y="230"/>
                  </a:cxn>
                  <a:cxn ang="0">
                    <a:pos x="260" y="238"/>
                  </a:cxn>
                  <a:cxn ang="0">
                    <a:pos x="262" y="244"/>
                  </a:cxn>
                  <a:cxn ang="0">
                    <a:pos x="258" y="254"/>
                  </a:cxn>
                  <a:cxn ang="0">
                    <a:pos x="248" y="258"/>
                  </a:cxn>
                </a:cxnLst>
                <a:rect l="0" t="0" r="r" b="b"/>
                <a:pathLst>
                  <a:path w="288" h="280">
                    <a:moveTo>
                      <a:pt x="28" y="192"/>
                    </a:moveTo>
                    <a:lnTo>
                      <a:pt x="260" y="192"/>
                    </a:lnTo>
                    <a:lnTo>
                      <a:pt x="260" y="192"/>
                    </a:lnTo>
                    <a:lnTo>
                      <a:pt x="268" y="190"/>
                    </a:lnTo>
                    <a:lnTo>
                      <a:pt x="274" y="186"/>
                    </a:lnTo>
                    <a:lnTo>
                      <a:pt x="278" y="180"/>
                    </a:lnTo>
                    <a:lnTo>
                      <a:pt x="280" y="172"/>
                    </a:lnTo>
                    <a:lnTo>
                      <a:pt x="280" y="22"/>
                    </a:lnTo>
                    <a:lnTo>
                      <a:pt x="280" y="22"/>
                    </a:lnTo>
                    <a:lnTo>
                      <a:pt x="278" y="12"/>
                    </a:lnTo>
                    <a:lnTo>
                      <a:pt x="274" y="6"/>
                    </a:lnTo>
                    <a:lnTo>
                      <a:pt x="268" y="2"/>
                    </a:lnTo>
                    <a:lnTo>
                      <a:pt x="260" y="0"/>
                    </a:lnTo>
                    <a:lnTo>
                      <a:pt x="28" y="0"/>
                    </a:lnTo>
                    <a:lnTo>
                      <a:pt x="28" y="0"/>
                    </a:lnTo>
                    <a:lnTo>
                      <a:pt x="20" y="2"/>
                    </a:lnTo>
                    <a:lnTo>
                      <a:pt x="14" y="6"/>
                    </a:lnTo>
                    <a:lnTo>
                      <a:pt x="8" y="12"/>
                    </a:lnTo>
                    <a:lnTo>
                      <a:pt x="8" y="22"/>
                    </a:lnTo>
                    <a:lnTo>
                      <a:pt x="8" y="172"/>
                    </a:lnTo>
                    <a:lnTo>
                      <a:pt x="8" y="172"/>
                    </a:lnTo>
                    <a:lnTo>
                      <a:pt x="8" y="180"/>
                    </a:lnTo>
                    <a:lnTo>
                      <a:pt x="14" y="186"/>
                    </a:lnTo>
                    <a:lnTo>
                      <a:pt x="20" y="190"/>
                    </a:lnTo>
                    <a:lnTo>
                      <a:pt x="28" y="192"/>
                    </a:lnTo>
                    <a:lnTo>
                      <a:pt x="28" y="192"/>
                    </a:lnTo>
                    <a:close/>
                    <a:moveTo>
                      <a:pt x="22" y="26"/>
                    </a:moveTo>
                    <a:lnTo>
                      <a:pt x="22" y="26"/>
                    </a:lnTo>
                    <a:lnTo>
                      <a:pt x="24" y="22"/>
                    </a:lnTo>
                    <a:lnTo>
                      <a:pt x="26" y="18"/>
                    </a:lnTo>
                    <a:lnTo>
                      <a:pt x="28" y="16"/>
                    </a:lnTo>
                    <a:lnTo>
                      <a:pt x="32" y="16"/>
                    </a:lnTo>
                    <a:lnTo>
                      <a:pt x="256" y="16"/>
                    </a:lnTo>
                    <a:lnTo>
                      <a:pt x="256" y="16"/>
                    </a:lnTo>
                    <a:lnTo>
                      <a:pt x="258" y="16"/>
                    </a:lnTo>
                    <a:lnTo>
                      <a:pt x="262" y="18"/>
                    </a:lnTo>
                    <a:lnTo>
                      <a:pt x="264" y="22"/>
                    </a:lnTo>
                    <a:lnTo>
                      <a:pt x="264" y="26"/>
                    </a:lnTo>
                    <a:lnTo>
                      <a:pt x="264" y="166"/>
                    </a:lnTo>
                    <a:lnTo>
                      <a:pt x="264" y="166"/>
                    </a:lnTo>
                    <a:lnTo>
                      <a:pt x="264" y="168"/>
                    </a:lnTo>
                    <a:lnTo>
                      <a:pt x="262" y="172"/>
                    </a:lnTo>
                    <a:lnTo>
                      <a:pt x="258" y="174"/>
                    </a:lnTo>
                    <a:lnTo>
                      <a:pt x="256" y="174"/>
                    </a:lnTo>
                    <a:lnTo>
                      <a:pt x="32" y="174"/>
                    </a:lnTo>
                    <a:lnTo>
                      <a:pt x="32" y="174"/>
                    </a:lnTo>
                    <a:lnTo>
                      <a:pt x="28" y="174"/>
                    </a:lnTo>
                    <a:lnTo>
                      <a:pt x="26" y="172"/>
                    </a:lnTo>
                    <a:lnTo>
                      <a:pt x="24" y="168"/>
                    </a:lnTo>
                    <a:lnTo>
                      <a:pt x="22" y="166"/>
                    </a:lnTo>
                    <a:lnTo>
                      <a:pt x="22" y="26"/>
                    </a:lnTo>
                    <a:close/>
                    <a:moveTo>
                      <a:pt x="250" y="208"/>
                    </a:moveTo>
                    <a:lnTo>
                      <a:pt x="38" y="208"/>
                    </a:lnTo>
                    <a:lnTo>
                      <a:pt x="38" y="208"/>
                    </a:lnTo>
                    <a:lnTo>
                      <a:pt x="30" y="208"/>
                    </a:lnTo>
                    <a:lnTo>
                      <a:pt x="22" y="210"/>
                    </a:lnTo>
                    <a:lnTo>
                      <a:pt x="16" y="212"/>
                    </a:lnTo>
                    <a:lnTo>
                      <a:pt x="10" y="216"/>
                    </a:lnTo>
                    <a:lnTo>
                      <a:pt x="6" y="222"/>
                    </a:lnTo>
                    <a:lnTo>
                      <a:pt x="2" y="226"/>
                    </a:lnTo>
                    <a:lnTo>
                      <a:pt x="0" y="232"/>
                    </a:lnTo>
                    <a:lnTo>
                      <a:pt x="0" y="238"/>
                    </a:lnTo>
                    <a:lnTo>
                      <a:pt x="0" y="250"/>
                    </a:lnTo>
                    <a:lnTo>
                      <a:pt x="0" y="250"/>
                    </a:lnTo>
                    <a:lnTo>
                      <a:pt x="0" y="256"/>
                    </a:lnTo>
                    <a:lnTo>
                      <a:pt x="2" y="262"/>
                    </a:lnTo>
                    <a:lnTo>
                      <a:pt x="6" y="266"/>
                    </a:lnTo>
                    <a:lnTo>
                      <a:pt x="10" y="272"/>
                    </a:lnTo>
                    <a:lnTo>
                      <a:pt x="16" y="276"/>
                    </a:lnTo>
                    <a:lnTo>
                      <a:pt x="22" y="278"/>
                    </a:lnTo>
                    <a:lnTo>
                      <a:pt x="30" y="280"/>
                    </a:lnTo>
                    <a:lnTo>
                      <a:pt x="38" y="280"/>
                    </a:lnTo>
                    <a:lnTo>
                      <a:pt x="250" y="280"/>
                    </a:lnTo>
                    <a:lnTo>
                      <a:pt x="250" y="280"/>
                    </a:lnTo>
                    <a:lnTo>
                      <a:pt x="258" y="280"/>
                    </a:lnTo>
                    <a:lnTo>
                      <a:pt x="266" y="278"/>
                    </a:lnTo>
                    <a:lnTo>
                      <a:pt x="272" y="276"/>
                    </a:lnTo>
                    <a:lnTo>
                      <a:pt x="278" y="272"/>
                    </a:lnTo>
                    <a:lnTo>
                      <a:pt x="282" y="266"/>
                    </a:lnTo>
                    <a:lnTo>
                      <a:pt x="286" y="262"/>
                    </a:lnTo>
                    <a:lnTo>
                      <a:pt x="288" y="256"/>
                    </a:lnTo>
                    <a:lnTo>
                      <a:pt x="288" y="250"/>
                    </a:lnTo>
                    <a:lnTo>
                      <a:pt x="288" y="238"/>
                    </a:lnTo>
                    <a:lnTo>
                      <a:pt x="288" y="238"/>
                    </a:lnTo>
                    <a:lnTo>
                      <a:pt x="288" y="232"/>
                    </a:lnTo>
                    <a:lnTo>
                      <a:pt x="286" y="226"/>
                    </a:lnTo>
                    <a:lnTo>
                      <a:pt x="282" y="222"/>
                    </a:lnTo>
                    <a:lnTo>
                      <a:pt x="278" y="216"/>
                    </a:lnTo>
                    <a:lnTo>
                      <a:pt x="272" y="212"/>
                    </a:lnTo>
                    <a:lnTo>
                      <a:pt x="266" y="210"/>
                    </a:lnTo>
                    <a:lnTo>
                      <a:pt x="258" y="208"/>
                    </a:lnTo>
                    <a:lnTo>
                      <a:pt x="250" y="208"/>
                    </a:lnTo>
                    <a:lnTo>
                      <a:pt x="250" y="208"/>
                    </a:lnTo>
                    <a:close/>
                    <a:moveTo>
                      <a:pt x="248" y="258"/>
                    </a:moveTo>
                    <a:lnTo>
                      <a:pt x="248" y="258"/>
                    </a:lnTo>
                    <a:lnTo>
                      <a:pt x="242" y="256"/>
                    </a:lnTo>
                    <a:lnTo>
                      <a:pt x="238" y="254"/>
                    </a:lnTo>
                    <a:lnTo>
                      <a:pt x="234" y="248"/>
                    </a:lnTo>
                    <a:lnTo>
                      <a:pt x="234" y="244"/>
                    </a:lnTo>
                    <a:lnTo>
                      <a:pt x="234" y="244"/>
                    </a:lnTo>
                    <a:lnTo>
                      <a:pt x="234" y="238"/>
                    </a:lnTo>
                    <a:lnTo>
                      <a:pt x="238" y="234"/>
                    </a:lnTo>
                    <a:lnTo>
                      <a:pt x="242" y="230"/>
                    </a:lnTo>
                    <a:lnTo>
                      <a:pt x="248" y="230"/>
                    </a:lnTo>
                    <a:lnTo>
                      <a:pt x="248" y="230"/>
                    </a:lnTo>
                    <a:lnTo>
                      <a:pt x="252" y="230"/>
                    </a:lnTo>
                    <a:lnTo>
                      <a:pt x="258" y="234"/>
                    </a:lnTo>
                    <a:lnTo>
                      <a:pt x="260" y="238"/>
                    </a:lnTo>
                    <a:lnTo>
                      <a:pt x="262" y="244"/>
                    </a:lnTo>
                    <a:lnTo>
                      <a:pt x="262" y="244"/>
                    </a:lnTo>
                    <a:lnTo>
                      <a:pt x="260" y="248"/>
                    </a:lnTo>
                    <a:lnTo>
                      <a:pt x="258" y="254"/>
                    </a:lnTo>
                    <a:lnTo>
                      <a:pt x="252" y="256"/>
                    </a:lnTo>
                    <a:lnTo>
                      <a:pt x="248" y="258"/>
                    </a:lnTo>
                    <a:lnTo>
                      <a:pt x="248" y="258"/>
                    </a:lnTo>
                    <a:close/>
                  </a:path>
                </a:pathLst>
              </a:custGeom>
              <a:solidFill>
                <a:srgbClr val="1D1D1A"/>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black"/>
                  </a:solidFill>
                  <a:effectLst/>
                  <a:uLnTx/>
                  <a:uFillTx/>
                  <a:latin typeface="Huawei Sans" panose="020C0503030203020204" pitchFamily="34" charset="0"/>
                </a:endParaRPr>
              </a:p>
            </p:txBody>
          </p:sp>
          <p:pic>
            <p:nvPicPr>
              <p:cNvPr id="79" name="图片 78">
                <a:extLst>
                  <a:ext uri="{FF2B5EF4-FFF2-40B4-BE49-F238E27FC236}">
                    <a16:creationId xmlns="" xmlns:a16="http://schemas.microsoft.com/office/drawing/2014/main" id="{AEF0C215-9893-42E7-AF87-3CA75B813316}"/>
                  </a:ext>
                </a:extLst>
              </p:cNvPr>
              <p:cNvPicPr>
                <a:picLocks noChangeAspect="1"/>
              </p:cNvPicPr>
              <p:nvPr/>
            </p:nvPicPr>
            <p:blipFill>
              <a:blip r:embed="rId7" cstate="print">
                <a:biLevel thresh="75000"/>
                <a:extLst>
                  <a:ext uri="{28A0092B-C50C-407E-A947-70E740481C1C}">
                    <a14:useLocalDpi xmlns:a14="http://schemas.microsoft.com/office/drawing/2010/main" val="0"/>
                  </a:ext>
                </a:extLst>
              </a:blip>
              <a:stretch>
                <a:fillRect/>
              </a:stretch>
            </p:blipFill>
            <p:spPr bwMode="gray">
              <a:xfrm>
                <a:off x="4272303" y="1328033"/>
                <a:ext cx="204745" cy="204744"/>
              </a:xfrm>
              <a:prstGeom prst="rect">
                <a:avLst/>
              </a:prstGeom>
            </p:spPr>
          </p:pic>
          <p:pic>
            <p:nvPicPr>
              <p:cNvPr id="80" name="Picture 13">
                <a:extLst>
                  <a:ext uri="{FF2B5EF4-FFF2-40B4-BE49-F238E27FC236}">
                    <a16:creationId xmlns="" xmlns:a16="http://schemas.microsoft.com/office/drawing/2014/main" id="{9F6D0B25-EE59-45D8-B93D-2BCEB40B854A}"/>
                  </a:ext>
                </a:extLst>
              </p:cNvPr>
              <p:cNvPicPr>
                <a:picLocks noChangeAspect="1"/>
              </p:cNvPicPr>
              <p:nvPr/>
            </p:nvPicPr>
            <p:blipFill>
              <a:blip r:embed="rId8" cstate="print">
                <a:extLst>
                  <a:ext uri="{BEBA8EAE-BF5A-486C-A8C5-ECC9F3942E4B}">
                    <a14:imgProps xmlns:a14="http://schemas.microsoft.com/office/drawing/2010/main">
                      <a14:imgLayer r:embed="rId9">
                        <a14:imgEffect>
                          <a14:artisticGlowEdges/>
                        </a14:imgEffect>
                      </a14:imgLayer>
                    </a14:imgProps>
                  </a:ext>
                  <a:ext uri="{28A0092B-C50C-407E-A947-70E740481C1C}">
                    <a14:useLocalDpi xmlns:a14="http://schemas.microsoft.com/office/drawing/2010/main" val="0"/>
                  </a:ext>
                </a:extLst>
              </a:blip>
              <a:stretch>
                <a:fillRect/>
              </a:stretch>
            </p:blipFill>
            <p:spPr bwMode="gray">
              <a:xfrm>
                <a:off x="1788980" y="1342610"/>
                <a:ext cx="212477" cy="212471"/>
              </a:xfrm>
              <a:prstGeom prst="rect">
                <a:avLst/>
              </a:prstGeom>
            </p:spPr>
          </p:pic>
        </p:grpSp>
      </p:grpSp>
      <p:grpSp>
        <p:nvGrpSpPr>
          <p:cNvPr id="38" name="组合 37">
            <a:extLst>
              <a:ext uri="{FF2B5EF4-FFF2-40B4-BE49-F238E27FC236}">
                <a16:creationId xmlns="" xmlns:a16="http://schemas.microsoft.com/office/drawing/2014/main" id="{D062701F-C1EC-4D7A-8D6E-15DF860198BF}"/>
              </a:ext>
            </a:extLst>
          </p:cNvPr>
          <p:cNvGrpSpPr/>
          <p:nvPr/>
        </p:nvGrpSpPr>
        <p:grpSpPr bwMode="gray">
          <a:xfrm>
            <a:off x="2186431" y="2275000"/>
            <a:ext cx="2169541" cy="843840"/>
            <a:chOff x="4234428" y="1059612"/>
            <a:chExt cx="3167453" cy="1695485"/>
          </a:xfrm>
        </p:grpSpPr>
        <p:sp>
          <p:nvSpPr>
            <p:cNvPr id="54" name="Shape 1207" descr="Freeform 6">
              <a:extLst>
                <a:ext uri="{FF2B5EF4-FFF2-40B4-BE49-F238E27FC236}">
                  <a16:creationId xmlns="" xmlns:a16="http://schemas.microsoft.com/office/drawing/2014/main" id="{30B72EC4-04D2-4FF9-9F50-64F0B87B4119}"/>
                </a:ext>
              </a:extLst>
            </p:cNvPr>
            <p:cNvSpPr/>
            <p:nvPr/>
          </p:nvSpPr>
          <p:spPr bwMode="gray">
            <a:xfrm flipH="1">
              <a:off x="4366965" y="1067448"/>
              <a:ext cx="2782840" cy="1498990"/>
            </a:xfrm>
            <a:custGeom>
              <a:avLst/>
              <a:gdLst/>
              <a:ahLst/>
              <a:cxnLst>
                <a:cxn ang="0">
                  <a:pos x="wd2" y="hd2"/>
                </a:cxn>
                <a:cxn ang="5400000">
                  <a:pos x="wd2" y="hd2"/>
                </a:cxn>
                <a:cxn ang="10800000">
                  <a:pos x="wd2" y="hd2"/>
                </a:cxn>
                <a:cxn ang="16200000">
                  <a:pos x="wd2" y="hd2"/>
                </a:cxn>
              </a:cxnLst>
              <a:rect l="0" t="0" r="r" b="b"/>
              <a:pathLst>
                <a:path w="21600" h="21600" extrusionOk="0">
                  <a:moveTo>
                    <a:pt x="21600" y="16088"/>
                  </a:moveTo>
                  <a:cubicBezTo>
                    <a:pt x="21600" y="13059"/>
                    <a:pt x="20337" y="10577"/>
                    <a:pt x="18796" y="10577"/>
                  </a:cubicBezTo>
                  <a:cubicBezTo>
                    <a:pt x="18594" y="10577"/>
                    <a:pt x="18392" y="10626"/>
                    <a:pt x="18189" y="10726"/>
                  </a:cubicBezTo>
                  <a:cubicBezTo>
                    <a:pt x="18189" y="10577"/>
                    <a:pt x="18189" y="10428"/>
                    <a:pt x="18189" y="10279"/>
                  </a:cubicBezTo>
                  <a:cubicBezTo>
                    <a:pt x="18189" y="4618"/>
                    <a:pt x="15865" y="0"/>
                    <a:pt x="12960" y="0"/>
                  </a:cubicBezTo>
                  <a:cubicBezTo>
                    <a:pt x="10560" y="0"/>
                    <a:pt x="8539" y="3178"/>
                    <a:pt x="7907" y="7548"/>
                  </a:cubicBezTo>
                  <a:cubicBezTo>
                    <a:pt x="7200" y="6008"/>
                    <a:pt x="6164" y="5015"/>
                    <a:pt x="5002" y="5015"/>
                  </a:cubicBezTo>
                  <a:cubicBezTo>
                    <a:pt x="2829" y="5015"/>
                    <a:pt x="1061" y="8491"/>
                    <a:pt x="1061" y="12811"/>
                  </a:cubicBezTo>
                  <a:cubicBezTo>
                    <a:pt x="1061" y="13556"/>
                    <a:pt x="1112" y="14251"/>
                    <a:pt x="1213" y="14946"/>
                  </a:cubicBezTo>
                  <a:cubicBezTo>
                    <a:pt x="505" y="15393"/>
                    <a:pt x="0" y="16684"/>
                    <a:pt x="0" y="18174"/>
                  </a:cubicBezTo>
                  <a:cubicBezTo>
                    <a:pt x="0" y="20011"/>
                    <a:pt x="733" y="21501"/>
                    <a:pt x="1667" y="21600"/>
                  </a:cubicBezTo>
                  <a:cubicBezTo>
                    <a:pt x="1667" y="21600"/>
                    <a:pt x="1667" y="21600"/>
                    <a:pt x="1667" y="21600"/>
                  </a:cubicBezTo>
                  <a:cubicBezTo>
                    <a:pt x="18821" y="21600"/>
                    <a:pt x="18821" y="21600"/>
                    <a:pt x="18821" y="21600"/>
                  </a:cubicBezTo>
                  <a:cubicBezTo>
                    <a:pt x="18821" y="21600"/>
                    <a:pt x="18821" y="21600"/>
                    <a:pt x="18821" y="21600"/>
                  </a:cubicBezTo>
                  <a:cubicBezTo>
                    <a:pt x="20362" y="21550"/>
                    <a:pt x="21600" y="19117"/>
                    <a:pt x="21600" y="16088"/>
                  </a:cubicBezTo>
                  <a:close/>
                </a:path>
              </a:pathLst>
            </a:custGeom>
            <a:solidFill>
              <a:srgbClr val="FFFFFF"/>
            </a:solidFill>
            <a:ln w="28575">
              <a:solidFill>
                <a:srgbClr val="666666">
                  <a:lumMod val="20000"/>
                  <a:lumOff val="80000"/>
                </a:srgbClr>
              </a:solidFill>
              <a:miter lim="800000"/>
              <a:headEnd/>
              <a:tailEnd/>
            </a:ln>
          </p:spPr>
          <p:txBody>
            <a:bodyPr wrap="square" anchor="ctr">
              <a:noAutofit/>
            </a:bodyPr>
            <a:lstStyle/>
            <a:p>
              <a:pPr marL="0" marR="0" lvl="0" indent="0" algn="ctr" defTabSz="912206" eaLnBrk="0" fontAlgn="ctr" latinLnBrk="0" hangingPunct="0">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rgbClr val="1D1D1A">
                    <a:lumMod val="95000"/>
                    <a:lumOff val="5000"/>
                  </a:srgbClr>
                </a:solidFill>
                <a:effectLst/>
                <a:uLnTx/>
                <a:uFillTx/>
                <a:latin typeface="Huawei Sans" panose="020C0503030203020204" pitchFamily="34" charset="0"/>
                <a:sym typeface="+mn-lt"/>
              </a:endParaRPr>
            </a:p>
          </p:txBody>
        </p:sp>
        <p:grpSp>
          <p:nvGrpSpPr>
            <p:cNvPr id="55" name="组合 54">
              <a:extLst>
                <a:ext uri="{FF2B5EF4-FFF2-40B4-BE49-F238E27FC236}">
                  <a16:creationId xmlns="" xmlns:a16="http://schemas.microsoft.com/office/drawing/2014/main" id="{6755EF40-7E82-40D0-8E69-1C4F0D67B0B4}"/>
                </a:ext>
              </a:extLst>
            </p:cNvPr>
            <p:cNvGrpSpPr/>
            <p:nvPr/>
          </p:nvGrpSpPr>
          <p:grpSpPr bwMode="gray">
            <a:xfrm>
              <a:off x="5288826" y="1529812"/>
              <a:ext cx="746223" cy="746811"/>
              <a:chOff x="5251515" y="1522951"/>
              <a:chExt cx="820845" cy="821492"/>
            </a:xfrm>
          </p:grpSpPr>
          <p:pic>
            <p:nvPicPr>
              <p:cNvPr id="60" name="图片 59" descr="NB-IoT ">
                <a:extLst>
                  <a:ext uri="{FF2B5EF4-FFF2-40B4-BE49-F238E27FC236}">
                    <a16:creationId xmlns="" xmlns:a16="http://schemas.microsoft.com/office/drawing/2014/main" id="{86FFD84E-02F7-44B7-8818-B411CE5FE5D7}"/>
                  </a:ext>
                </a:extLst>
              </p:cNvPr>
              <p:cNvPicPr>
                <a:picLocks noChangeAspect="1"/>
              </p:cNvPicPr>
              <p:nvPr/>
            </p:nvPicPr>
            <p:blipFill>
              <a:blip r:embed="rId10" cstate="screen">
                <a:duotone>
                  <a:prstClr val="black"/>
                  <a:srgbClr val="1D1D1A">
                    <a:tint val="45000"/>
                    <a:satMod val="400000"/>
                  </a:srgbClr>
                </a:duotone>
                <a:extLst>
                  <a:ext uri="{BEBA8EAE-BF5A-486C-A8C5-ECC9F3942E4B}">
                    <a14:imgProps xmlns:a14="http://schemas.microsoft.com/office/drawing/2010/main">
                      <a14:imgLayer r:embed="rId11">
                        <a14:imgEffect>
                          <a14:saturation sat="170000"/>
                        </a14:imgEffect>
                      </a14:imgLayer>
                    </a14:imgProps>
                  </a:ext>
                  <a:ext uri="{28A0092B-C50C-407E-A947-70E740481C1C}">
                    <a14:useLocalDpi xmlns:a14="http://schemas.microsoft.com/office/drawing/2010/main"/>
                  </a:ext>
                </a:extLst>
              </a:blip>
              <a:stretch>
                <a:fillRect/>
              </a:stretch>
            </p:blipFill>
            <p:spPr bwMode="gray">
              <a:xfrm>
                <a:off x="5251515" y="1522951"/>
                <a:ext cx="820845" cy="821492"/>
              </a:xfrm>
              <a:prstGeom prst="rect">
                <a:avLst/>
              </a:prstGeom>
            </p:spPr>
          </p:pic>
          <p:sp>
            <p:nvSpPr>
              <p:cNvPr id="61" name="Freeform 16">
                <a:extLst>
                  <a:ext uri="{FF2B5EF4-FFF2-40B4-BE49-F238E27FC236}">
                    <a16:creationId xmlns="" xmlns:a16="http://schemas.microsoft.com/office/drawing/2014/main" id="{110EDADD-25B6-41FF-B4F0-062C332B73DA}"/>
                  </a:ext>
                </a:extLst>
              </p:cNvPr>
              <p:cNvSpPr>
                <a:spLocks noEditPoints="1"/>
              </p:cNvSpPr>
              <p:nvPr/>
            </p:nvSpPr>
            <p:spPr bwMode="gray">
              <a:xfrm>
                <a:off x="5743247" y="1872687"/>
                <a:ext cx="246324" cy="242879"/>
              </a:xfrm>
              <a:custGeom>
                <a:avLst/>
                <a:gdLst>
                  <a:gd name="T0" fmla="*/ 510 w 1018"/>
                  <a:gd name="T1" fmla="*/ 750 h 1018"/>
                  <a:gd name="T2" fmla="*/ 636 w 1018"/>
                  <a:gd name="T3" fmla="*/ 108 h 1018"/>
                  <a:gd name="T4" fmla="*/ 703 w 1018"/>
                  <a:gd name="T5" fmla="*/ 136 h 1018"/>
                  <a:gd name="T6" fmla="*/ 807 w 1018"/>
                  <a:gd name="T7" fmla="*/ 87 h 1018"/>
                  <a:gd name="T8" fmla="*/ 931 w 1018"/>
                  <a:gd name="T9" fmla="*/ 266 h 1018"/>
                  <a:gd name="T10" fmla="*/ 910 w 1018"/>
                  <a:gd name="T11" fmla="*/ 382 h 1018"/>
                  <a:gd name="T12" fmla="*/ 1018 w 1018"/>
                  <a:gd name="T13" fmla="*/ 426 h 1018"/>
                  <a:gd name="T14" fmla="*/ 979 w 1018"/>
                  <a:gd name="T15" fmla="*/ 635 h 1018"/>
                  <a:gd name="T16" fmla="*/ 882 w 1018"/>
                  <a:gd name="T17" fmla="*/ 703 h 1018"/>
                  <a:gd name="T18" fmla="*/ 931 w 1018"/>
                  <a:gd name="T19" fmla="*/ 807 h 1018"/>
                  <a:gd name="T20" fmla="*/ 752 w 1018"/>
                  <a:gd name="T21" fmla="*/ 930 h 1018"/>
                  <a:gd name="T22" fmla="*/ 668 w 1018"/>
                  <a:gd name="T23" fmla="*/ 898 h 1018"/>
                  <a:gd name="T24" fmla="*/ 597 w 1018"/>
                  <a:gd name="T25" fmla="*/ 1018 h 1018"/>
                  <a:gd name="T26" fmla="*/ 383 w 1018"/>
                  <a:gd name="T27" fmla="*/ 979 h 1018"/>
                  <a:gd name="T28" fmla="*/ 349 w 1018"/>
                  <a:gd name="T29" fmla="*/ 897 h 1018"/>
                  <a:gd name="T30" fmla="*/ 316 w 1018"/>
                  <a:gd name="T31" fmla="*/ 881 h 1018"/>
                  <a:gd name="T32" fmla="*/ 211 w 1018"/>
                  <a:gd name="T33" fmla="*/ 930 h 1018"/>
                  <a:gd name="T34" fmla="*/ 88 w 1018"/>
                  <a:gd name="T35" fmla="*/ 752 h 1018"/>
                  <a:gd name="T36" fmla="*/ 109 w 1018"/>
                  <a:gd name="T37" fmla="*/ 635 h 1018"/>
                  <a:gd name="T38" fmla="*/ 0 w 1018"/>
                  <a:gd name="T39" fmla="*/ 593 h 1018"/>
                  <a:gd name="T40" fmla="*/ 109 w 1018"/>
                  <a:gd name="T41" fmla="*/ 382 h 1018"/>
                  <a:gd name="T42" fmla="*/ 88 w 1018"/>
                  <a:gd name="T43" fmla="*/ 266 h 1018"/>
                  <a:gd name="T44" fmla="*/ 89 w 1018"/>
                  <a:gd name="T45" fmla="*/ 210 h 1018"/>
                  <a:gd name="T46" fmla="*/ 316 w 1018"/>
                  <a:gd name="T47" fmla="*/ 136 h 1018"/>
                  <a:gd name="T48" fmla="*/ 422 w 1018"/>
                  <a:gd name="T49" fmla="*/ 0 h 1018"/>
                  <a:gd name="T50" fmla="*/ 636 w 1018"/>
                  <a:gd name="T51" fmla="*/ 39 h 1018"/>
                  <a:gd name="T52" fmla="*/ 640 w 1018"/>
                  <a:gd name="T53" fmla="*/ 193 h 1018"/>
                  <a:gd name="T54" fmla="*/ 557 w 1018"/>
                  <a:gd name="T55" fmla="*/ 139 h 1018"/>
                  <a:gd name="T56" fmla="*/ 461 w 1018"/>
                  <a:gd name="T57" fmla="*/ 139 h 1018"/>
                  <a:gd name="T58" fmla="*/ 330 w 1018"/>
                  <a:gd name="T59" fmla="*/ 219 h 1018"/>
                  <a:gd name="T60" fmla="*/ 171 w 1018"/>
                  <a:gd name="T61" fmla="*/ 239 h 1018"/>
                  <a:gd name="T62" fmla="*/ 193 w 1018"/>
                  <a:gd name="T63" fmla="*/ 379 h 1018"/>
                  <a:gd name="T64" fmla="*/ 79 w 1018"/>
                  <a:gd name="T65" fmla="*/ 461 h 1018"/>
                  <a:gd name="T66" fmla="*/ 176 w 1018"/>
                  <a:gd name="T67" fmla="*/ 587 h 1018"/>
                  <a:gd name="T68" fmla="*/ 213 w 1018"/>
                  <a:gd name="T69" fmla="*/ 737 h 1018"/>
                  <a:gd name="T70" fmla="*/ 280 w 1018"/>
                  <a:gd name="T71" fmla="*/ 807 h 1018"/>
                  <a:gd name="T72" fmla="*/ 429 w 1018"/>
                  <a:gd name="T73" fmla="*/ 841 h 1018"/>
                  <a:gd name="T74" fmla="*/ 557 w 1018"/>
                  <a:gd name="T75" fmla="*/ 940 h 1018"/>
                  <a:gd name="T76" fmla="*/ 588 w 1018"/>
                  <a:gd name="T77" fmla="*/ 842 h 1018"/>
                  <a:gd name="T78" fmla="*/ 690 w 1018"/>
                  <a:gd name="T79" fmla="*/ 800 h 1018"/>
                  <a:gd name="T80" fmla="*/ 848 w 1018"/>
                  <a:gd name="T81" fmla="*/ 779 h 1018"/>
                  <a:gd name="T82" fmla="*/ 825 w 1018"/>
                  <a:gd name="T83" fmla="*/ 640 h 1018"/>
                  <a:gd name="T84" fmla="*/ 940 w 1018"/>
                  <a:gd name="T85" fmla="*/ 557 h 1018"/>
                  <a:gd name="T86" fmla="*/ 842 w 1018"/>
                  <a:gd name="T87" fmla="*/ 430 h 1018"/>
                  <a:gd name="T88" fmla="*/ 805 w 1018"/>
                  <a:gd name="T89" fmla="*/ 280 h 1018"/>
                  <a:gd name="T90" fmla="*/ 739 w 1018"/>
                  <a:gd name="T91" fmla="*/ 211 h 1018"/>
                  <a:gd name="T92" fmla="*/ 510 w 1018"/>
                  <a:gd name="T93" fmla="*/ 314 h 1018"/>
                  <a:gd name="T94" fmla="*/ 510 w 1018"/>
                  <a:gd name="T95" fmla="*/ 70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8" h="1018">
                    <a:moveTo>
                      <a:pt x="510" y="267"/>
                    </a:moveTo>
                    <a:cubicBezTo>
                      <a:pt x="642" y="267"/>
                      <a:pt x="751" y="377"/>
                      <a:pt x="751" y="509"/>
                    </a:cubicBezTo>
                    <a:cubicBezTo>
                      <a:pt x="751" y="641"/>
                      <a:pt x="642" y="750"/>
                      <a:pt x="510" y="750"/>
                    </a:cubicBezTo>
                    <a:cubicBezTo>
                      <a:pt x="377" y="750"/>
                      <a:pt x="268" y="641"/>
                      <a:pt x="268" y="509"/>
                    </a:cubicBezTo>
                    <a:cubicBezTo>
                      <a:pt x="268" y="376"/>
                      <a:pt x="376" y="267"/>
                      <a:pt x="510" y="267"/>
                    </a:cubicBezTo>
                    <a:close/>
                    <a:moveTo>
                      <a:pt x="636" y="108"/>
                    </a:moveTo>
                    <a:cubicBezTo>
                      <a:pt x="636" y="108"/>
                      <a:pt x="636" y="108"/>
                      <a:pt x="636" y="108"/>
                    </a:cubicBezTo>
                    <a:cubicBezTo>
                      <a:pt x="647" y="112"/>
                      <a:pt x="659" y="116"/>
                      <a:pt x="670" y="121"/>
                    </a:cubicBezTo>
                    <a:cubicBezTo>
                      <a:pt x="681" y="126"/>
                      <a:pt x="693" y="131"/>
                      <a:pt x="703" y="136"/>
                    </a:cubicBezTo>
                    <a:cubicBezTo>
                      <a:pt x="752" y="87"/>
                      <a:pt x="752" y="87"/>
                      <a:pt x="752" y="87"/>
                    </a:cubicBezTo>
                    <a:cubicBezTo>
                      <a:pt x="767" y="72"/>
                      <a:pt x="792" y="72"/>
                      <a:pt x="807" y="87"/>
                    </a:cubicBezTo>
                    <a:cubicBezTo>
                      <a:pt x="807" y="87"/>
                      <a:pt x="807" y="87"/>
                      <a:pt x="807" y="87"/>
                    </a:cubicBezTo>
                    <a:cubicBezTo>
                      <a:pt x="808" y="88"/>
                      <a:pt x="808" y="88"/>
                      <a:pt x="808" y="88"/>
                    </a:cubicBezTo>
                    <a:cubicBezTo>
                      <a:pt x="931" y="211"/>
                      <a:pt x="931" y="211"/>
                      <a:pt x="931" y="211"/>
                    </a:cubicBezTo>
                    <a:cubicBezTo>
                      <a:pt x="946" y="226"/>
                      <a:pt x="946" y="251"/>
                      <a:pt x="931" y="266"/>
                    </a:cubicBezTo>
                    <a:cubicBezTo>
                      <a:pt x="882" y="315"/>
                      <a:pt x="882" y="315"/>
                      <a:pt x="882" y="315"/>
                    </a:cubicBezTo>
                    <a:cubicBezTo>
                      <a:pt x="888" y="326"/>
                      <a:pt x="893" y="337"/>
                      <a:pt x="898" y="348"/>
                    </a:cubicBezTo>
                    <a:cubicBezTo>
                      <a:pt x="902" y="359"/>
                      <a:pt x="907" y="371"/>
                      <a:pt x="910" y="382"/>
                    </a:cubicBezTo>
                    <a:cubicBezTo>
                      <a:pt x="979" y="382"/>
                      <a:pt x="979" y="382"/>
                      <a:pt x="979" y="382"/>
                    </a:cubicBezTo>
                    <a:cubicBezTo>
                      <a:pt x="1001" y="382"/>
                      <a:pt x="1018" y="400"/>
                      <a:pt x="1018" y="422"/>
                    </a:cubicBezTo>
                    <a:cubicBezTo>
                      <a:pt x="1018" y="426"/>
                      <a:pt x="1018" y="426"/>
                      <a:pt x="1018" y="426"/>
                    </a:cubicBezTo>
                    <a:cubicBezTo>
                      <a:pt x="1018" y="596"/>
                      <a:pt x="1018" y="596"/>
                      <a:pt x="1018" y="596"/>
                    </a:cubicBezTo>
                    <a:cubicBezTo>
                      <a:pt x="1018" y="617"/>
                      <a:pt x="1001" y="635"/>
                      <a:pt x="979" y="635"/>
                    </a:cubicBezTo>
                    <a:cubicBezTo>
                      <a:pt x="979" y="635"/>
                      <a:pt x="979" y="635"/>
                      <a:pt x="979" y="635"/>
                    </a:cubicBezTo>
                    <a:cubicBezTo>
                      <a:pt x="910" y="635"/>
                      <a:pt x="910" y="635"/>
                      <a:pt x="910" y="635"/>
                    </a:cubicBezTo>
                    <a:cubicBezTo>
                      <a:pt x="907" y="647"/>
                      <a:pt x="902" y="658"/>
                      <a:pt x="898" y="670"/>
                    </a:cubicBezTo>
                    <a:cubicBezTo>
                      <a:pt x="893" y="681"/>
                      <a:pt x="888" y="692"/>
                      <a:pt x="882" y="703"/>
                    </a:cubicBezTo>
                    <a:cubicBezTo>
                      <a:pt x="931" y="752"/>
                      <a:pt x="931" y="752"/>
                      <a:pt x="931" y="752"/>
                    </a:cubicBezTo>
                    <a:cubicBezTo>
                      <a:pt x="946" y="767"/>
                      <a:pt x="946" y="792"/>
                      <a:pt x="931" y="807"/>
                    </a:cubicBezTo>
                    <a:cubicBezTo>
                      <a:pt x="931" y="807"/>
                      <a:pt x="931" y="807"/>
                      <a:pt x="931" y="807"/>
                    </a:cubicBezTo>
                    <a:cubicBezTo>
                      <a:pt x="931" y="808"/>
                      <a:pt x="931" y="808"/>
                      <a:pt x="931" y="808"/>
                    </a:cubicBezTo>
                    <a:cubicBezTo>
                      <a:pt x="807" y="930"/>
                      <a:pt x="807" y="930"/>
                      <a:pt x="807" y="930"/>
                    </a:cubicBezTo>
                    <a:cubicBezTo>
                      <a:pt x="792" y="946"/>
                      <a:pt x="767" y="945"/>
                      <a:pt x="752" y="930"/>
                    </a:cubicBezTo>
                    <a:cubicBezTo>
                      <a:pt x="703" y="881"/>
                      <a:pt x="703" y="881"/>
                      <a:pt x="703" y="881"/>
                    </a:cubicBezTo>
                    <a:cubicBezTo>
                      <a:pt x="693" y="887"/>
                      <a:pt x="681" y="893"/>
                      <a:pt x="670" y="897"/>
                    </a:cubicBezTo>
                    <a:cubicBezTo>
                      <a:pt x="668" y="898"/>
                      <a:pt x="668" y="898"/>
                      <a:pt x="668" y="898"/>
                    </a:cubicBezTo>
                    <a:cubicBezTo>
                      <a:pt x="658" y="902"/>
                      <a:pt x="647" y="906"/>
                      <a:pt x="636" y="909"/>
                    </a:cubicBezTo>
                    <a:cubicBezTo>
                      <a:pt x="636" y="979"/>
                      <a:pt x="636" y="979"/>
                      <a:pt x="636" y="979"/>
                    </a:cubicBezTo>
                    <a:cubicBezTo>
                      <a:pt x="636" y="1000"/>
                      <a:pt x="618" y="1018"/>
                      <a:pt x="597" y="1018"/>
                    </a:cubicBezTo>
                    <a:cubicBezTo>
                      <a:pt x="593" y="1017"/>
                      <a:pt x="593" y="1017"/>
                      <a:pt x="593" y="1017"/>
                    </a:cubicBezTo>
                    <a:cubicBezTo>
                      <a:pt x="422" y="1017"/>
                      <a:pt x="422" y="1017"/>
                      <a:pt x="422" y="1017"/>
                    </a:cubicBezTo>
                    <a:cubicBezTo>
                      <a:pt x="401" y="1017"/>
                      <a:pt x="383" y="1000"/>
                      <a:pt x="383" y="979"/>
                    </a:cubicBezTo>
                    <a:cubicBezTo>
                      <a:pt x="383" y="979"/>
                      <a:pt x="383" y="979"/>
                      <a:pt x="383" y="979"/>
                    </a:cubicBezTo>
                    <a:cubicBezTo>
                      <a:pt x="383" y="909"/>
                      <a:pt x="383" y="909"/>
                      <a:pt x="383" y="909"/>
                    </a:cubicBezTo>
                    <a:cubicBezTo>
                      <a:pt x="371" y="906"/>
                      <a:pt x="360" y="901"/>
                      <a:pt x="349" y="897"/>
                    </a:cubicBezTo>
                    <a:cubicBezTo>
                      <a:pt x="348" y="897"/>
                      <a:pt x="348" y="897"/>
                      <a:pt x="348" y="897"/>
                    </a:cubicBezTo>
                    <a:cubicBezTo>
                      <a:pt x="348" y="897"/>
                      <a:pt x="348" y="897"/>
                      <a:pt x="348" y="897"/>
                    </a:cubicBezTo>
                    <a:cubicBezTo>
                      <a:pt x="337" y="893"/>
                      <a:pt x="326" y="887"/>
                      <a:pt x="316" y="881"/>
                    </a:cubicBezTo>
                    <a:cubicBezTo>
                      <a:pt x="267" y="930"/>
                      <a:pt x="267" y="930"/>
                      <a:pt x="267" y="930"/>
                    </a:cubicBezTo>
                    <a:cubicBezTo>
                      <a:pt x="251" y="945"/>
                      <a:pt x="226" y="946"/>
                      <a:pt x="211" y="930"/>
                    </a:cubicBezTo>
                    <a:cubicBezTo>
                      <a:pt x="211" y="930"/>
                      <a:pt x="211" y="930"/>
                      <a:pt x="211" y="930"/>
                    </a:cubicBezTo>
                    <a:cubicBezTo>
                      <a:pt x="211" y="930"/>
                      <a:pt x="211" y="930"/>
                      <a:pt x="211" y="930"/>
                    </a:cubicBezTo>
                    <a:cubicBezTo>
                      <a:pt x="88" y="807"/>
                      <a:pt x="88" y="807"/>
                      <a:pt x="88" y="807"/>
                    </a:cubicBezTo>
                    <a:cubicBezTo>
                      <a:pt x="73" y="792"/>
                      <a:pt x="73" y="767"/>
                      <a:pt x="88" y="752"/>
                    </a:cubicBezTo>
                    <a:cubicBezTo>
                      <a:pt x="137" y="703"/>
                      <a:pt x="137" y="703"/>
                      <a:pt x="137" y="703"/>
                    </a:cubicBezTo>
                    <a:cubicBezTo>
                      <a:pt x="131" y="692"/>
                      <a:pt x="126" y="681"/>
                      <a:pt x="121" y="670"/>
                    </a:cubicBezTo>
                    <a:cubicBezTo>
                      <a:pt x="117" y="658"/>
                      <a:pt x="113" y="647"/>
                      <a:pt x="109" y="635"/>
                    </a:cubicBezTo>
                    <a:cubicBezTo>
                      <a:pt x="40" y="635"/>
                      <a:pt x="40" y="635"/>
                      <a:pt x="40" y="635"/>
                    </a:cubicBezTo>
                    <a:cubicBezTo>
                      <a:pt x="18" y="635"/>
                      <a:pt x="0" y="617"/>
                      <a:pt x="0" y="596"/>
                    </a:cubicBezTo>
                    <a:cubicBezTo>
                      <a:pt x="0" y="593"/>
                      <a:pt x="0" y="593"/>
                      <a:pt x="0" y="593"/>
                    </a:cubicBezTo>
                    <a:cubicBezTo>
                      <a:pt x="0" y="422"/>
                      <a:pt x="0" y="422"/>
                      <a:pt x="0" y="422"/>
                    </a:cubicBezTo>
                    <a:cubicBezTo>
                      <a:pt x="0" y="400"/>
                      <a:pt x="18" y="382"/>
                      <a:pt x="40" y="382"/>
                    </a:cubicBezTo>
                    <a:cubicBezTo>
                      <a:pt x="109" y="382"/>
                      <a:pt x="109" y="382"/>
                      <a:pt x="109" y="382"/>
                    </a:cubicBezTo>
                    <a:cubicBezTo>
                      <a:pt x="113" y="371"/>
                      <a:pt x="117" y="359"/>
                      <a:pt x="121" y="348"/>
                    </a:cubicBezTo>
                    <a:cubicBezTo>
                      <a:pt x="126" y="337"/>
                      <a:pt x="131" y="326"/>
                      <a:pt x="137" y="315"/>
                    </a:cubicBezTo>
                    <a:cubicBezTo>
                      <a:pt x="88" y="266"/>
                      <a:pt x="88" y="266"/>
                      <a:pt x="88" y="266"/>
                    </a:cubicBezTo>
                    <a:cubicBezTo>
                      <a:pt x="73" y="251"/>
                      <a:pt x="73" y="226"/>
                      <a:pt x="88" y="211"/>
                    </a:cubicBezTo>
                    <a:cubicBezTo>
                      <a:pt x="88" y="210"/>
                      <a:pt x="88" y="210"/>
                      <a:pt x="88" y="210"/>
                    </a:cubicBezTo>
                    <a:cubicBezTo>
                      <a:pt x="89" y="210"/>
                      <a:pt x="89" y="210"/>
                      <a:pt x="89" y="210"/>
                    </a:cubicBezTo>
                    <a:cubicBezTo>
                      <a:pt x="211" y="87"/>
                      <a:pt x="211" y="87"/>
                      <a:pt x="211" y="87"/>
                    </a:cubicBezTo>
                    <a:cubicBezTo>
                      <a:pt x="226" y="72"/>
                      <a:pt x="251" y="72"/>
                      <a:pt x="267" y="87"/>
                    </a:cubicBezTo>
                    <a:cubicBezTo>
                      <a:pt x="316" y="136"/>
                      <a:pt x="316" y="136"/>
                      <a:pt x="316" y="136"/>
                    </a:cubicBezTo>
                    <a:cubicBezTo>
                      <a:pt x="337" y="125"/>
                      <a:pt x="360" y="116"/>
                      <a:pt x="383" y="108"/>
                    </a:cubicBezTo>
                    <a:cubicBezTo>
                      <a:pt x="383" y="39"/>
                      <a:pt x="383" y="39"/>
                      <a:pt x="383" y="39"/>
                    </a:cubicBezTo>
                    <a:cubicBezTo>
                      <a:pt x="383" y="17"/>
                      <a:pt x="400" y="0"/>
                      <a:pt x="422" y="0"/>
                    </a:cubicBezTo>
                    <a:cubicBezTo>
                      <a:pt x="423" y="0"/>
                      <a:pt x="423" y="0"/>
                      <a:pt x="423" y="0"/>
                    </a:cubicBezTo>
                    <a:cubicBezTo>
                      <a:pt x="597" y="0"/>
                      <a:pt x="597" y="0"/>
                      <a:pt x="597" y="0"/>
                    </a:cubicBezTo>
                    <a:cubicBezTo>
                      <a:pt x="618" y="0"/>
                      <a:pt x="636" y="17"/>
                      <a:pt x="636" y="39"/>
                    </a:cubicBezTo>
                    <a:cubicBezTo>
                      <a:pt x="636" y="40"/>
                      <a:pt x="636" y="40"/>
                      <a:pt x="636" y="40"/>
                    </a:cubicBezTo>
                    <a:cubicBezTo>
                      <a:pt x="636" y="108"/>
                      <a:pt x="636" y="108"/>
                      <a:pt x="636" y="108"/>
                    </a:cubicBezTo>
                    <a:close/>
                    <a:moveTo>
                      <a:pt x="640" y="193"/>
                    </a:moveTo>
                    <a:cubicBezTo>
                      <a:pt x="640" y="193"/>
                      <a:pt x="640" y="193"/>
                      <a:pt x="640" y="193"/>
                    </a:cubicBezTo>
                    <a:cubicBezTo>
                      <a:pt x="624" y="186"/>
                      <a:pt x="607" y="181"/>
                      <a:pt x="590" y="177"/>
                    </a:cubicBezTo>
                    <a:cubicBezTo>
                      <a:pt x="571" y="174"/>
                      <a:pt x="557" y="157"/>
                      <a:pt x="557" y="139"/>
                    </a:cubicBezTo>
                    <a:cubicBezTo>
                      <a:pt x="557" y="79"/>
                      <a:pt x="557" y="79"/>
                      <a:pt x="557" y="79"/>
                    </a:cubicBezTo>
                    <a:cubicBezTo>
                      <a:pt x="461" y="79"/>
                      <a:pt x="461" y="79"/>
                      <a:pt x="461" y="79"/>
                    </a:cubicBezTo>
                    <a:cubicBezTo>
                      <a:pt x="461" y="139"/>
                      <a:pt x="461" y="139"/>
                      <a:pt x="461" y="139"/>
                    </a:cubicBezTo>
                    <a:cubicBezTo>
                      <a:pt x="461" y="156"/>
                      <a:pt x="449" y="173"/>
                      <a:pt x="431" y="176"/>
                    </a:cubicBezTo>
                    <a:cubicBezTo>
                      <a:pt x="395" y="184"/>
                      <a:pt x="361" y="199"/>
                      <a:pt x="330" y="219"/>
                    </a:cubicBezTo>
                    <a:cubicBezTo>
                      <a:pt x="330" y="219"/>
                      <a:pt x="330" y="219"/>
                      <a:pt x="330" y="219"/>
                    </a:cubicBezTo>
                    <a:cubicBezTo>
                      <a:pt x="314" y="228"/>
                      <a:pt x="294" y="226"/>
                      <a:pt x="281" y="213"/>
                    </a:cubicBezTo>
                    <a:cubicBezTo>
                      <a:pt x="239" y="170"/>
                      <a:pt x="239" y="170"/>
                      <a:pt x="239" y="170"/>
                    </a:cubicBezTo>
                    <a:cubicBezTo>
                      <a:pt x="171" y="239"/>
                      <a:pt x="171" y="239"/>
                      <a:pt x="171" y="239"/>
                    </a:cubicBezTo>
                    <a:cubicBezTo>
                      <a:pt x="212" y="280"/>
                      <a:pt x="212" y="280"/>
                      <a:pt x="212" y="280"/>
                    </a:cubicBezTo>
                    <a:cubicBezTo>
                      <a:pt x="226" y="292"/>
                      <a:pt x="229" y="313"/>
                      <a:pt x="219" y="329"/>
                    </a:cubicBezTo>
                    <a:cubicBezTo>
                      <a:pt x="209" y="344"/>
                      <a:pt x="200" y="361"/>
                      <a:pt x="193" y="379"/>
                    </a:cubicBezTo>
                    <a:cubicBezTo>
                      <a:pt x="187" y="394"/>
                      <a:pt x="181" y="412"/>
                      <a:pt x="177" y="429"/>
                    </a:cubicBezTo>
                    <a:cubicBezTo>
                      <a:pt x="174" y="447"/>
                      <a:pt x="158" y="461"/>
                      <a:pt x="139" y="461"/>
                    </a:cubicBezTo>
                    <a:cubicBezTo>
                      <a:pt x="79" y="461"/>
                      <a:pt x="79" y="461"/>
                      <a:pt x="79" y="461"/>
                    </a:cubicBezTo>
                    <a:cubicBezTo>
                      <a:pt x="79" y="557"/>
                      <a:pt x="79" y="557"/>
                      <a:pt x="79" y="557"/>
                    </a:cubicBezTo>
                    <a:cubicBezTo>
                      <a:pt x="139" y="557"/>
                      <a:pt x="139" y="557"/>
                      <a:pt x="139" y="557"/>
                    </a:cubicBezTo>
                    <a:cubicBezTo>
                      <a:pt x="156" y="557"/>
                      <a:pt x="172" y="569"/>
                      <a:pt x="176" y="587"/>
                    </a:cubicBezTo>
                    <a:cubicBezTo>
                      <a:pt x="181" y="606"/>
                      <a:pt x="186" y="623"/>
                      <a:pt x="193" y="640"/>
                    </a:cubicBezTo>
                    <a:cubicBezTo>
                      <a:pt x="200" y="656"/>
                      <a:pt x="209" y="673"/>
                      <a:pt x="219" y="689"/>
                    </a:cubicBezTo>
                    <a:cubicBezTo>
                      <a:pt x="228" y="704"/>
                      <a:pt x="226" y="724"/>
                      <a:pt x="213" y="737"/>
                    </a:cubicBezTo>
                    <a:cubicBezTo>
                      <a:pt x="171" y="779"/>
                      <a:pt x="171" y="779"/>
                      <a:pt x="171" y="779"/>
                    </a:cubicBezTo>
                    <a:cubicBezTo>
                      <a:pt x="239" y="848"/>
                      <a:pt x="239" y="848"/>
                      <a:pt x="239" y="848"/>
                    </a:cubicBezTo>
                    <a:cubicBezTo>
                      <a:pt x="280" y="807"/>
                      <a:pt x="280" y="807"/>
                      <a:pt x="280" y="807"/>
                    </a:cubicBezTo>
                    <a:cubicBezTo>
                      <a:pt x="292" y="793"/>
                      <a:pt x="313" y="790"/>
                      <a:pt x="330" y="800"/>
                    </a:cubicBezTo>
                    <a:cubicBezTo>
                      <a:pt x="345" y="809"/>
                      <a:pt x="361" y="818"/>
                      <a:pt x="378" y="825"/>
                    </a:cubicBezTo>
                    <a:cubicBezTo>
                      <a:pt x="394" y="832"/>
                      <a:pt x="412" y="837"/>
                      <a:pt x="429" y="841"/>
                    </a:cubicBezTo>
                    <a:cubicBezTo>
                      <a:pt x="448" y="845"/>
                      <a:pt x="461" y="861"/>
                      <a:pt x="461" y="880"/>
                    </a:cubicBezTo>
                    <a:cubicBezTo>
                      <a:pt x="461" y="940"/>
                      <a:pt x="461" y="940"/>
                      <a:pt x="461" y="940"/>
                    </a:cubicBezTo>
                    <a:cubicBezTo>
                      <a:pt x="557" y="940"/>
                      <a:pt x="557" y="940"/>
                      <a:pt x="557" y="940"/>
                    </a:cubicBezTo>
                    <a:cubicBezTo>
                      <a:pt x="557" y="880"/>
                      <a:pt x="557" y="880"/>
                      <a:pt x="557" y="880"/>
                    </a:cubicBezTo>
                    <a:cubicBezTo>
                      <a:pt x="558" y="880"/>
                      <a:pt x="558" y="880"/>
                      <a:pt x="558" y="880"/>
                    </a:cubicBezTo>
                    <a:cubicBezTo>
                      <a:pt x="558" y="862"/>
                      <a:pt x="570" y="846"/>
                      <a:pt x="588" y="842"/>
                    </a:cubicBezTo>
                    <a:cubicBezTo>
                      <a:pt x="606" y="837"/>
                      <a:pt x="622" y="832"/>
                      <a:pt x="638" y="826"/>
                    </a:cubicBezTo>
                    <a:cubicBezTo>
                      <a:pt x="640" y="825"/>
                      <a:pt x="640" y="825"/>
                      <a:pt x="640" y="825"/>
                    </a:cubicBezTo>
                    <a:cubicBezTo>
                      <a:pt x="657" y="818"/>
                      <a:pt x="674" y="809"/>
                      <a:pt x="690" y="800"/>
                    </a:cubicBezTo>
                    <a:cubicBezTo>
                      <a:pt x="705" y="790"/>
                      <a:pt x="724" y="792"/>
                      <a:pt x="738" y="806"/>
                    </a:cubicBezTo>
                    <a:cubicBezTo>
                      <a:pt x="780" y="848"/>
                      <a:pt x="780" y="848"/>
                      <a:pt x="780" y="848"/>
                    </a:cubicBezTo>
                    <a:cubicBezTo>
                      <a:pt x="848" y="779"/>
                      <a:pt x="848" y="779"/>
                      <a:pt x="848" y="779"/>
                    </a:cubicBezTo>
                    <a:cubicBezTo>
                      <a:pt x="807" y="739"/>
                      <a:pt x="807" y="739"/>
                      <a:pt x="807" y="739"/>
                    </a:cubicBezTo>
                    <a:cubicBezTo>
                      <a:pt x="793" y="726"/>
                      <a:pt x="790" y="705"/>
                      <a:pt x="800" y="689"/>
                    </a:cubicBezTo>
                    <a:cubicBezTo>
                      <a:pt x="810" y="673"/>
                      <a:pt x="818" y="657"/>
                      <a:pt x="825" y="640"/>
                    </a:cubicBezTo>
                    <a:cubicBezTo>
                      <a:pt x="832" y="623"/>
                      <a:pt x="838" y="607"/>
                      <a:pt x="842" y="589"/>
                    </a:cubicBezTo>
                    <a:cubicBezTo>
                      <a:pt x="845" y="571"/>
                      <a:pt x="861" y="557"/>
                      <a:pt x="880" y="557"/>
                    </a:cubicBezTo>
                    <a:cubicBezTo>
                      <a:pt x="940" y="557"/>
                      <a:pt x="940" y="557"/>
                      <a:pt x="940" y="557"/>
                    </a:cubicBezTo>
                    <a:cubicBezTo>
                      <a:pt x="940" y="461"/>
                      <a:pt x="940" y="461"/>
                      <a:pt x="940" y="461"/>
                    </a:cubicBezTo>
                    <a:cubicBezTo>
                      <a:pt x="880" y="461"/>
                      <a:pt x="880" y="461"/>
                      <a:pt x="880" y="461"/>
                    </a:cubicBezTo>
                    <a:cubicBezTo>
                      <a:pt x="863" y="461"/>
                      <a:pt x="846" y="449"/>
                      <a:pt x="842" y="430"/>
                    </a:cubicBezTo>
                    <a:cubicBezTo>
                      <a:pt x="838" y="413"/>
                      <a:pt x="832" y="395"/>
                      <a:pt x="825" y="379"/>
                    </a:cubicBezTo>
                    <a:cubicBezTo>
                      <a:pt x="818" y="361"/>
                      <a:pt x="810" y="345"/>
                      <a:pt x="801" y="330"/>
                    </a:cubicBezTo>
                    <a:cubicBezTo>
                      <a:pt x="790" y="315"/>
                      <a:pt x="792" y="294"/>
                      <a:pt x="805" y="280"/>
                    </a:cubicBezTo>
                    <a:cubicBezTo>
                      <a:pt x="848" y="239"/>
                      <a:pt x="848" y="239"/>
                      <a:pt x="848" y="239"/>
                    </a:cubicBezTo>
                    <a:cubicBezTo>
                      <a:pt x="780" y="170"/>
                      <a:pt x="780" y="170"/>
                      <a:pt x="780" y="170"/>
                    </a:cubicBezTo>
                    <a:cubicBezTo>
                      <a:pt x="739" y="211"/>
                      <a:pt x="739" y="211"/>
                      <a:pt x="739" y="211"/>
                    </a:cubicBezTo>
                    <a:cubicBezTo>
                      <a:pt x="726" y="225"/>
                      <a:pt x="706" y="228"/>
                      <a:pt x="690" y="219"/>
                    </a:cubicBezTo>
                    <a:cubicBezTo>
                      <a:pt x="674" y="209"/>
                      <a:pt x="657" y="200"/>
                      <a:pt x="640" y="193"/>
                    </a:cubicBezTo>
                    <a:close/>
                    <a:moveTo>
                      <a:pt x="510" y="314"/>
                    </a:moveTo>
                    <a:cubicBezTo>
                      <a:pt x="510" y="314"/>
                      <a:pt x="510" y="314"/>
                      <a:pt x="510" y="314"/>
                    </a:cubicBezTo>
                    <a:cubicBezTo>
                      <a:pt x="403" y="314"/>
                      <a:pt x="315" y="402"/>
                      <a:pt x="315" y="509"/>
                    </a:cubicBezTo>
                    <a:cubicBezTo>
                      <a:pt x="315" y="616"/>
                      <a:pt x="403" y="703"/>
                      <a:pt x="510" y="703"/>
                    </a:cubicBezTo>
                    <a:cubicBezTo>
                      <a:pt x="616" y="703"/>
                      <a:pt x="704" y="616"/>
                      <a:pt x="704" y="509"/>
                    </a:cubicBezTo>
                    <a:cubicBezTo>
                      <a:pt x="704" y="402"/>
                      <a:pt x="616" y="314"/>
                      <a:pt x="510" y="314"/>
                    </a:cubicBezTo>
                    <a:close/>
                  </a:path>
                </a:pathLst>
              </a:custGeom>
              <a:solidFill>
                <a:srgbClr val="82D8A9"/>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ndParaRPr>
              </a:p>
            </p:txBody>
          </p:sp>
          <p:sp>
            <p:nvSpPr>
              <p:cNvPr id="62" name="Freeform 21">
                <a:extLst>
                  <a:ext uri="{FF2B5EF4-FFF2-40B4-BE49-F238E27FC236}">
                    <a16:creationId xmlns="" xmlns:a16="http://schemas.microsoft.com/office/drawing/2014/main" id="{E6687E8F-140F-4DCA-80B8-04FB8EBC6FAD}"/>
                  </a:ext>
                </a:extLst>
              </p:cNvPr>
              <p:cNvSpPr>
                <a:spLocks noEditPoints="1"/>
              </p:cNvSpPr>
              <p:nvPr/>
            </p:nvSpPr>
            <p:spPr bwMode="gray">
              <a:xfrm>
                <a:off x="5528042" y="1567750"/>
                <a:ext cx="263802" cy="259625"/>
              </a:xfrm>
              <a:custGeom>
                <a:avLst/>
                <a:gdLst>
                  <a:gd name="T0" fmla="*/ 1234 w 1252"/>
                  <a:gd name="T1" fmla="*/ 1004 h 1086"/>
                  <a:gd name="T2" fmla="*/ 1171 w 1252"/>
                  <a:gd name="T3" fmla="*/ 1068 h 1086"/>
                  <a:gd name="T4" fmla="*/ 849 w 1252"/>
                  <a:gd name="T5" fmla="*/ 949 h 1086"/>
                  <a:gd name="T6" fmla="*/ 284 w 1252"/>
                  <a:gd name="T7" fmla="*/ 812 h 1086"/>
                  <a:gd name="T8" fmla="*/ 660 w 1252"/>
                  <a:gd name="T9" fmla="*/ 896 h 1086"/>
                  <a:gd name="T10" fmla="*/ 944 w 1252"/>
                  <a:gd name="T11" fmla="*/ 779 h 1086"/>
                  <a:gd name="T12" fmla="*/ 945 w 1252"/>
                  <a:gd name="T13" fmla="*/ 778 h 1086"/>
                  <a:gd name="T14" fmla="*/ 1063 w 1252"/>
                  <a:gd name="T15" fmla="*/ 493 h 1086"/>
                  <a:gd name="T16" fmla="*/ 1033 w 1252"/>
                  <a:gd name="T17" fmla="*/ 339 h 1086"/>
                  <a:gd name="T18" fmla="*/ 945 w 1252"/>
                  <a:gd name="T19" fmla="*/ 208 h 1086"/>
                  <a:gd name="T20" fmla="*/ 660 w 1252"/>
                  <a:gd name="T21" fmla="*/ 91 h 1086"/>
                  <a:gd name="T22" fmla="*/ 251 w 1252"/>
                  <a:gd name="T23" fmla="*/ 358 h 1086"/>
                  <a:gd name="T24" fmla="*/ 212 w 1252"/>
                  <a:gd name="T25" fmla="*/ 337 h 1086"/>
                  <a:gd name="T26" fmla="*/ 660 w 1252"/>
                  <a:gd name="T27" fmla="*/ 0 h 1086"/>
                  <a:gd name="T28" fmla="*/ 849 w 1252"/>
                  <a:gd name="T29" fmla="*/ 38 h 1086"/>
                  <a:gd name="T30" fmla="*/ 1011 w 1252"/>
                  <a:gd name="T31" fmla="*/ 147 h 1086"/>
                  <a:gd name="T32" fmla="*/ 1117 w 1252"/>
                  <a:gd name="T33" fmla="*/ 307 h 1086"/>
                  <a:gd name="T34" fmla="*/ 1116 w 1252"/>
                  <a:gd name="T35" fmla="*/ 681 h 1086"/>
                  <a:gd name="T36" fmla="*/ 27 w 1252"/>
                  <a:gd name="T37" fmla="*/ 620 h 1086"/>
                  <a:gd name="T38" fmla="*/ 0 w 1252"/>
                  <a:gd name="T39" fmla="*/ 592 h 1086"/>
                  <a:gd name="T40" fmla="*/ 227 w 1252"/>
                  <a:gd name="T41" fmla="*/ 565 h 1086"/>
                  <a:gd name="T42" fmla="*/ 383 w 1252"/>
                  <a:gd name="T43" fmla="*/ 354 h 1086"/>
                  <a:gd name="T44" fmla="*/ 509 w 1252"/>
                  <a:gd name="T45" fmla="*/ 550 h 1086"/>
                  <a:gd name="T46" fmla="*/ 605 w 1252"/>
                  <a:gd name="T47" fmla="*/ 488 h 1086"/>
                  <a:gd name="T48" fmla="*/ 678 w 1252"/>
                  <a:gd name="T49" fmla="*/ 632 h 1086"/>
                  <a:gd name="T50" fmla="*/ 794 w 1252"/>
                  <a:gd name="T51" fmla="*/ 260 h 1086"/>
                  <a:gd name="T52" fmla="*/ 930 w 1252"/>
                  <a:gd name="T53" fmla="*/ 392 h 1086"/>
                  <a:gd name="T54" fmla="*/ 891 w 1252"/>
                  <a:gd name="T55" fmla="*/ 430 h 1086"/>
                  <a:gd name="T56" fmla="*/ 713 w 1252"/>
                  <a:gd name="T57" fmla="*/ 718 h 1086"/>
                  <a:gd name="T58" fmla="*/ 663 w 1252"/>
                  <a:gd name="T59" fmla="*/ 724 h 1086"/>
                  <a:gd name="T60" fmla="*/ 524 w 1252"/>
                  <a:gd name="T61" fmla="*/ 612 h 1086"/>
                  <a:gd name="T62" fmla="*/ 481 w 1252"/>
                  <a:gd name="T63" fmla="*/ 609 h 1086"/>
                  <a:gd name="T64" fmla="*/ 266 w 1252"/>
                  <a:gd name="T65" fmla="*/ 605 h 1086"/>
                  <a:gd name="T66" fmla="*/ 27 w 1252"/>
                  <a:gd name="T67" fmla="*/ 620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2" h="1086">
                    <a:moveTo>
                      <a:pt x="1040" y="809"/>
                    </a:moveTo>
                    <a:cubicBezTo>
                      <a:pt x="1234" y="1004"/>
                      <a:pt x="1234" y="1004"/>
                      <a:pt x="1234" y="1004"/>
                    </a:cubicBezTo>
                    <a:cubicBezTo>
                      <a:pt x="1252" y="1021"/>
                      <a:pt x="1252" y="1050"/>
                      <a:pt x="1235" y="1067"/>
                    </a:cubicBezTo>
                    <a:cubicBezTo>
                      <a:pt x="1218" y="1086"/>
                      <a:pt x="1189" y="1086"/>
                      <a:pt x="1171" y="1068"/>
                    </a:cubicBezTo>
                    <a:cubicBezTo>
                      <a:pt x="975" y="873"/>
                      <a:pt x="975" y="873"/>
                      <a:pt x="975" y="873"/>
                    </a:cubicBezTo>
                    <a:cubicBezTo>
                      <a:pt x="938" y="904"/>
                      <a:pt x="895" y="930"/>
                      <a:pt x="849" y="949"/>
                    </a:cubicBezTo>
                    <a:cubicBezTo>
                      <a:pt x="791" y="973"/>
                      <a:pt x="727" y="987"/>
                      <a:pt x="660" y="987"/>
                    </a:cubicBezTo>
                    <a:cubicBezTo>
                      <a:pt x="516" y="987"/>
                      <a:pt x="378" y="923"/>
                      <a:pt x="284" y="812"/>
                    </a:cubicBezTo>
                    <a:cubicBezTo>
                      <a:pt x="237" y="757"/>
                      <a:pt x="309" y="705"/>
                      <a:pt x="363" y="765"/>
                    </a:cubicBezTo>
                    <a:cubicBezTo>
                      <a:pt x="439" y="848"/>
                      <a:pt x="547" y="896"/>
                      <a:pt x="660" y="896"/>
                    </a:cubicBezTo>
                    <a:cubicBezTo>
                      <a:pt x="715" y="896"/>
                      <a:pt x="767" y="885"/>
                      <a:pt x="814" y="866"/>
                    </a:cubicBezTo>
                    <a:cubicBezTo>
                      <a:pt x="863" y="845"/>
                      <a:pt x="907" y="816"/>
                      <a:pt x="944" y="779"/>
                    </a:cubicBezTo>
                    <a:cubicBezTo>
                      <a:pt x="945" y="778"/>
                      <a:pt x="945" y="778"/>
                      <a:pt x="945" y="778"/>
                    </a:cubicBezTo>
                    <a:cubicBezTo>
                      <a:pt x="945" y="778"/>
                      <a:pt x="945" y="778"/>
                      <a:pt x="945" y="778"/>
                    </a:cubicBezTo>
                    <a:cubicBezTo>
                      <a:pt x="982" y="741"/>
                      <a:pt x="1012" y="697"/>
                      <a:pt x="1033" y="647"/>
                    </a:cubicBezTo>
                    <a:cubicBezTo>
                      <a:pt x="1052" y="600"/>
                      <a:pt x="1063" y="548"/>
                      <a:pt x="1063" y="493"/>
                    </a:cubicBezTo>
                    <a:cubicBezTo>
                      <a:pt x="1063" y="440"/>
                      <a:pt x="1052" y="388"/>
                      <a:pt x="1033" y="341"/>
                    </a:cubicBezTo>
                    <a:cubicBezTo>
                      <a:pt x="1033" y="339"/>
                      <a:pt x="1033" y="339"/>
                      <a:pt x="1033" y="339"/>
                    </a:cubicBezTo>
                    <a:cubicBezTo>
                      <a:pt x="1013" y="291"/>
                      <a:pt x="983" y="247"/>
                      <a:pt x="947" y="211"/>
                    </a:cubicBezTo>
                    <a:cubicBezTo>
                      <a:pt x="945" y="208"/>
                      <a:pt x="945" y="208"/>
                      <a:pt x="945" y="208"/>
                    </a:cubicBezTo>
                    <a:cubicBezTo>
                      <a:pt x="907" y="171"/>
                      <a:pt x="863" y="141"/>
                      <a:pt x="814" y="121"/>
                    </a:cubicBezTo>
                    <a:cubicBezTo>
                      <a:pt x="767" y="101"/>
                      <a:pt x="715" y="91"/>
                      <a:pt x="660" y="91"/>
                    </a:cubicBezTo>
                    <a:cubicBezTo>
                      <a:pt x="496" y="91"/>
                      <a:pt x="354" y="191"/>
                      <a:pt x="292" y="331"/>
                    </a:cubicBezTo>
                    <a:cubicBezTo>
                      <a:pt x="284" y="348"/>
                      <a:pt x="269" y="358"/>
                      <a:pt x="251" y="358"/>
                    </a:cubicBezTo>
                    <a:cubicBezTo>
                      <a:pt x="250" y="358"/>
                      <a:pt x="250" y="358"/>
                      <a:pt x="250" y="358"/>
                    </a:cubicBezTo>
                    <a:cubicBezTo>
                      <a:pt x="234" y="358"/>
                      <a:pt x="221" y="350"/>
                      <a:pt x="212" y="337"/>
                    </a:cubicBezTo>
                    <a:cubicBezTo>
                      <a:pt x="204" y="324"/>
                      <a:pt x="203" y="309"/>
                      <a:pt x="209" y="294"/>
                    </a:cubicBezTo>
                    <a:cubicBezTo>
                      <a:pt x="287" y="119"/>
                      <a:pt x="464" y="0"/>
                      <a:pt x="660" y="0"/>
                    </a:cubicBezTo>
                    <a:cubicBezTo>
                      <a:pt x="726" y="0"/>
                      <a:pt x="790" y="13"/>
                      <a:pt x="849" y="38"/>
                    </a:cubicBezTo>
                    <a:cubicBezTo>
                      <a:pt x="849" y="38"/>
                      <a:pt x="849" y="38"/>
                      <a:pt x="849" y="38"/>
                    </a:cubicBezTo>
                    <a:cubicBezTo>
                      <a:pt x="909" y="63"/>
                      <a:pt x="964" y="100"/>
                      <a:pt x="1009" y="145"/>
                    </a:cubicBezTo>
                    <a:cubicBezTo>
                      <a:pt x="1011" y="147"/>
                      <a:pt x="1011" y="147"/>
                      <a:pt x="1011" y="147"/>
                    </a:cubicBezTo>
                    <a:cubicBezTo>
                      <a:pt x="1056" y="192"/>
                      <a:pt x="1091" y="245"/>
                      <a:pt x="1116" y="304"/>
                    </a:cubicBezTo>
                    <a:cubicBezTo>
                      <a:pt x="1117" y="307"/>
                      <a:pt x="1117" y="307"/>
                      <a:pt x="1117" y="307"/>
                    </a:cubicBezTo>
                    <a:cubicBezTo>
                      <a:pt x="1140" y="365"/>
                      <a:pt x="1153" y="427"/>
                      <a:pt x="1153" y="493"/>
                    </a:cubicBezTo>
                    <a:cubicBezTo>
                      <a:pt x="1153" y="560"/>
                      <a:pt x="1140" y="624"/>
                      <a:pt x="1116" y="681"/>
                    </a:cubicBezTo>
                    <a:cubicBezTo>
                      <a:pt x="1097" y="728"/>
                      <a:pt x="1071" y="771"/>
                      <a:pt x="1040" y="809"/>
                    </a:cubicBezTo>
                    <a:close/>
                    <a:moveTo>
                      <a:pt x="27" y="620"/>
                    </a:moveTo>
                    <a:cubicBezTo>
                      <a:pt x="27" y="620"/>
                      <a:pt x="27" y="620"/>
                      <a:pt x="27" y="620"/>
                    </a:cubicBezTo>
                    <a:cubicBezTo>
                      <a:pt x="12" y="620"/>
                      <a:pt x="0" y="608"/>
                      <a:pt x="0" y="592"/>
                    </a:cubicBezTo>
                    <a:cubicBezTo>
                      <a:pt x="0" y="577"/>
                      <a:pt x="12" y="565"/>
                      <a:pt x="27" y="565"/>
                    </a:cubicBezTo>
                    <a:cubicBezTo>
                      <a:pt x="227" y="565"/>
                      <a:pt x="227" y="565"/>
                      <a:pt x="227" y="565"/>
                    </a:cubicBezTo>
                    <a:cubicBezTo>
                      <a:pt x="346" y="364"/>
                      <a:pt x="346" y="364"/>
                      <a:pt x="346" y="364"/>
                    </a:cubicBezTo>
                    <a:cubicBezTo>
                      <a:pt x="354" y="351"/>
                      <a:pt x="370" y="347"/>
                      <a:pt x="383" y="354"/>
                    </a:cubicBezTo>
                    <a:cubicBezTo>
                      <a:pt x="387" y="356"/>
                      <a:pt x="390" y="360"/>
                      <a:pt x="392" y="363"/>
                    </a:cubicBezTo>
                    <a:cubicBezTo>
                      <a:pt x="509" y="550"/>
                      <a:pt x="509" y="550"/>
                      <a:pt x="509" y="550"/>
                    </a:cubicBezTo>
                    <a:cubicBezTo>
                      <a:pt x="566" y="489"/>
                      <a:pt x="566" y="489"/>
                      <a:pt x="566" y="489"/>
                    </a:cubicBezTo>
                    <a:cubicBezTo>
                      <a:pt x="577" y="478"/>
                      <a:pt x="594" y="477"/>
                      <a:pt x="605" y="488"/>
                    </a:cubicBezTo>
                    <a:cubicBezTo>
                      <a:pt x="607" y="491"/>
                      <a:pt x="610" y="493"/>
                      <a:pt x="611" y="497"/>
                    </a:cubicBezTo>
                    <a:cubicBezTo>
                      <a:pt x="678" y="632"/>
                      <a:pt x="678" y="632"/>
                      <a:pt x="678" y="632"/>
                    </a:cubicBezTo>
                    <a:cubicBezTo>
                      <a:pt x="761" y="280"/>
                      <a:pt x="761" y="280"/>
                      <a:pt x="761" y="280"/>
                    </a:cubicBezTo>
                    <a:cubicBezTo>
                      <a:pt x="765" y="265"/>
                      <a:pt x="780" y="257"/>
                      <a:pt x="794" y="260"/>
                    </a:cubicBezTo>
                    <a:cubicBezTo>
                      <a:pt x="799" y="261"/>
                      <a:pt x="803" y="263"/>
                      <a:pt x="807" y="267"/>
                    </a:cubicBezTo>
                    <a:cubicBezTo>
                      <a:pt x="930" y="392"/>
                      <a:pt x="930" y="392"/>
                      <a:pt x="930" y="392"/>
                    </a:cubicBezTo>
                    <a:cubicBezTo>
                      <a:pt x="940" y="402"/>
                      <a:pt x="940" y="420"/>
                      <a:pt x="930" y="430"/>
                    </a:cubicBezTo>
                    <a:cubicBezTo>
                      <a:pt x="919" y="440"/>
                      <a:pt x="902" y="440"/>
                      <a:pt x="891" y="430"/>
                    </a:cubicBezTo>
                    <a:cubicBezTo>
                      <a:pt x="803" y="340"/>
                      <a:pt x="803" y="340"/>
                      <a:pt x="803" y="340"/>
                    </a:cubicBezTo>
                    <a:cubicBezTo>
                      <a:pt x="713" y="718"/>
                      <a:pt x="713" y="718"/>
                      <a:pt x="713" y="718"/>
                    </a:cubicBezTo>
                    <a:cubicBezTo>
                      <a:pt x="711" y="726"/>
                      <a:pt x="706" y="732"/>
                      <a:pt x="699" y="735"/>
                    </a:cubicBezTo>
                    <a:cubicBezTo>
                      <a:pt x="685" y="743"/>
                      <a:pt x="669" y="737"/>
                      <a:pt x="663" y="724"/>
                    </a:cubicBezTo>
                    <a:cubicBezTo>
                      <a:pt x="579" y="555"/>
                      <a:pt x="579" y="555"/>
                      <a:pt x="579" y="555"/>
                    </a:cubicBezTo>
                    <a:cubicBezTo>
                      <a:pt x="524" y="612"/>
                      <a:pt x="524" y="612"/>
                      <a:pt x="524" y="612"/>
                    </a:cubicBezTo>
                    <a:cubicBezTo>
                      <a:pt x="523" y="614"/>
                      <a:pt x="521" y="616"/>
                      <a:pt x="518" y="617"/>
                    </a:cubicBezTo>
                    <a:cubicBezTo>
                      <a:pt x="505" y="625"/>
                      <a:pt x="489" y="621"/>
                      <a:pt x="481" y="609"/>
                    </a:cubicBezTo>
                    <a:cubicBezTo>
                      <a:pt x="370" y="430"/>
                      <a:pt x="370" y="430"/>
                      <a:pt x="370" y="430"/>
                    </a:cubicBezTo>
                    <a:cubicBezTo>
                      <a:pt x="266" y="605"/>
                      <a:pt x="266" y="605"/>
                      <a:pt x="266" y="605"/>
                    </a:cubicBezTo>
                    <a:cubicBezTo>
                      <a:pt x="261" y="614"/>
                      <a:pt x="252" y="620"/>
                      <a:pt x="242" y="620"/>
                    </a:cubicBezTo>
                    <a:cubicBezTo>
                      <a:pt x="27" y="620"/>
                      <a:pt x="27" y="620"/>
                      <a:pt x="27" y="620"/>
                    </a:cubicBezTo>
                    <a:close/>
                  </a:path>
                </a:pathLst>
              </a:custGeom>
              <a:solidFill>
                <a:srgbClr val="FFE491"/>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C00000"/>
                  </a:solidFill>
                  <a:effectLst/>
                  <a:uLnTx/>
                  <a:uFillTx/>
                  <a:latin typeface="Huawei Sans" panose="020C0503030203020204" pitchFamily="34" charset="0"/>
                </a:endParaRPr>
              </a:p>
            </p:txBody>
          </p:sp>
          <p:sp>
            <p:nvSpPr>
              <p:cNvPr id="63" name="Freeform 11">
                <a:extLst>
                  <a:ext uri="{FF2B5EF4-FFF2-40B4-BE49-F238E27FC236}">
                    <a16:creationId xmlns="" xmlns:a16="http://schemas.microsoft.com/office/drawing/2014/main" id="{3A8CA0A3-1453-4553-9921-8D0FE4C62005}"/>
                  </a:ext>
                </a:extLst>
              </p:cNvPr>
              <p:cNvSpPr>
                <a:spLocks noEditPoints="1"/>
              </p:cNvSpPr>
              <p:nvPr/>
            </p:nvSpPr>
            <p:spPr bwMode="gray">
              <a:xfrm>
                <a:off x="5369855" y="1933696"/>
                <a:ext cx="193621" cy="181869"/>
              </a:xfrm>
              <a:custGeom>
                <a:avLst/>
                <a:gdLst>
                  <a:gd name="T0" fmla="*/ 21 w 520"/>
                  <a:gd name="T1" fmla="*/ 0 h 460"/>
                  <a:gd name="T2" fmla="*/ 500 w 520"/>
                  <a:gd name="T3" fmla="*/ 0 h 460"/>
                  <a:gd name="T4" fmla="*/ 520 w 520"/>
                  <a:gd name="T5" fmla="*/ 20 h 460"/>
                  <a:gd name="T6" fmla="*/ 520 w 520"/>
                  <a:gd name="T7" fmla="*/ 21 h 460"/>
                  <a:gd name="T8" fmla="*/ 520 w 520"/>
                  <a:gd name="T9" fmla="*/ 440 h 460"/>
                  <a:gd name="T10" fmla="*/ 500 w 520"/>
                  <a:gd name="T11" fmla="*/ 460 h 460"/>
                  <a:gd name="T12" fmla="*/ 500 w 520"/>
                  <a:gd name="T13" fmla="*/ 460 h 460"/>
                  <a:gd name="T14" fmla="*/ 20 w 520"/>
                  <a:gd name="T15" fmla="*/ 460 h 460"/>
                  <a:gd name="T16" fmla="*/ 0 w 520"/>
                  <a:gd name="T17" fmla="*/ 440 h 460"/>
                  <a:gd name="T18" fmla="*/ 0 w 520"/>
                  <a:gd name="T19" fmla="*/ 439 h 460"/>
                  <a:gd name="T20" fmla="*/ 0 w 520"/>
                  <a:gd name="T21" fmla="*/ 20 h 460"/>
                  <a:gd name="T22" fmla="*/ 21 w 520"/>
                  <a:gd name="T23" fmla="*/ 0 h 460"/>
                  <a:gd name="T24" fmla="*/ 449 w 520"/>
                  <a:gd name="T25" fmla="*/ 62 h 460"/>
                  <a:gd name="T26" fmla="*/ 449 w 520"/>
                  <a:gd name="T27" fmla="*/ 62 h 460"/>
                  <a:gd name="T28" fmla="*/ 469 w 520"/>
                  <a:gd name="T29" fmla="*/ 81 h 460"/>
                  <a:gd name="T30" fmla="*/ 449 w 520"/>
                  <a:gd name="T31" fmla="*/ 102 h 460"/>
                  <a:gd name="T32" fmla="*/ 429 w 520"/>
                  <a:gd name="T33" fmla="*/ 81 h 460"/>
                  <a:gd name="T34" fmla="*/ 449 w 520"/>
                  <a:gd name="T35" fmla="*/ 62 h 460"/>
                  <a:gd name="T36" fmla="*/ 400 w 520"/>
                  <a:gd name="T37" fmla="*/ 62 h 460"/>
                  <a:gd name="T38" fmla="*/ 400 w 520"/>
                  <a:gd name="T39" fmla="*/ 62 h 460"/>
                  <a:gd name="T40" fmla="*/ 420 w 520"/>
                  <a:gd name="T41" fmla="*/ 81 h 460"/>
                  <a:gd name="T42" fmla="*/ 400 w 520"/>
                  <a:gd name="T43" fmla="*/ 102 h 460"/>
                  <a:gd name="T44" fmla="*/ 380 w 520"/>
                  <a:gd name="T45" fmla="*/ 81 h 460"/>
                  <a:gd name="T46" fmla="*/ 400 w 520"/>
                  <a:gd name="T47" fmla="*/ 62 h 460"/>
                  <a:gd name="T48" fmla="*/ 351 w 520"/>
                  <a:gd name="T49" fmla="*/ 62 h 460"/>
                  <a:gd name="T50" fmla="*/ 351 w 520"/>
                  <a:gd name="T51" fmla="*/ 62 h 460"/>
                  <a:gd name="T52" fmla="*/ 371 w 520"/>
                  <a:gd name="T53" fmla="*/ 81 h 460"/>
                  <a:gd name="T54" fmla="*/ 351 w 520"/>
                  <a:gd name="T55" fmla="*/ 102 h 460"/>
                  <a:gd name="T56" fmla="*/ 331 w 520"/>
                  <a:gd name="T57" fmla="*/ 81 h 460"/>
                  <a:gd name="T58" fmla="*/ 351 w 520"/>
                  <a:gd name="T59" fmla="*/ 62 h 460"/>
                  <a:gd name="T60" fmla="*/ 40 w 520"/>
                  <a:gd name="T61" fmla="*/ 123 h 460"/>
                  <a:gd name="T62" fmla="*/ 40 w 520"/>
                  <a:gd name="T63" fmla="*/ 123 h 460"/>
                  <a:gd name="T64" fmla="*/ 480 w 520"/>
                  <a:gd name="T65" fmla="*/ 123 h 460"/>
                  <a:gd name="T66" fmla="*/ 480 w 520"/>
                  <a:gd name="T67" fmla="*/ 40 h 460"/>
                  <a:gd name="T68" fmla="*/ 40 w 520"/>
                  <a:gd name="T69" fmla="*/ 40 h 460"/>
                  <a:gd name="T70" fmla="*/ 40 w 520"/>
                  <a:gd name="T71" fmla="*/ 123 h 460"/>
                  <a:gd name="T72" fmla="*/ 480 w 520"/>
                  <a:gd name="T73" fmla="*/ 147 h 460"/>
                  <a:gd name="T74" fmla="*/ 480 w 520"/>
                  <a:gd name="T75" fmla="*/ 147 h 460"/>
                  <a:gd name="T76" fmla="*/ 40 w 520"/>
                  <a:gd name="T77" fmla="*/ 147 h 460"/>
                  <a:gd name="T78" fmla="*/ 40 w 520"/>
                  <a:gd name="T79" fmla="*/ 420 h 460"/>
                  <a:gd name="T80" fmla="*/ 480 w 520"/>
                  <a:gd name="T81" fmla="*/ 420 h 460"/>
                  <a:gd name="T82" fmla="*/ 480 w 520"/>
                  <a:gd name="T83" fmla="*/ 147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20" h="460">
                    <a:moveTo>
                      <a:pt x="21" y="0"/>
                    </a:moveTo>
                    <a:cubicBezTo>
                      <a:pt x="500" y="0"/>
                      <a:pt x="500" y="0"/>
                      <a:pt x="500" y="0"/>
                    </a:cubicBezTo>
                    <a:cubicBezTo>
                      <a:pt x="511" y="0"/>
                      <a:pt x="520" y="9"/>
                      <a:pt x="520" y="20"/>
                    </a:cubicBezTo>
                    <a:cubicBezTo>
                      <a:pt x="520" y="21"/>
                      <a:pt x="520" y="21"/>
                      <a:pt x="520" y="21"/>
                    </a:cubicBezTo>
                    <a:cubicBezTo>
                      <a:pt x="520" y="440"/>
                      <a:pt x="520" y="440"/>
                      <a:pt x="520" y="440"/>
                    </a:cubicBezTo>
                    <a:cubicBezTo>
                      <a:pt x="520" y="451"/>
                      <a:pt x="511" y="460"/>
                      <a:pt x="500" y="460"/>
                    </a:cubicBezTo>
                    <a:cubicBezTo>
                      <a:pt x="500" y="460"/>
                      <a:pt x="500" y="460"/>
                      <a:pt x="500" y="460"/>
                    </a:cubicBezTo>
                    <a:cubicBezTo>
                      <a:pt x="20" y="460"/>
                      <a:pt x="20" y="460"/>
                      <a:pt x="20" y="460"/>
                    </a:cubicBezTo>
                    <a:cubicBezTo>
                      <a:pt x="9" y="460"/>
                      <a:pt x="0" y="451"/>
                      <a:pt x="0" y="440"/>
                    </a:cubicBezTo>
                    <a:cubicBezTo>
                      <a:pt x="0" y="439"/>
                      <a:pt x="0" y="439"/>
                      <a:pt x="0" y="439"/>
                    </a:cubicBezTo>
                    <a:cubicBezTo>
                      <a:pt x="0" y="20"/>
                      <a:pt x="0" y="20"/>
                      <a:pt x="0" y="20"/>
                    </a:cubicBezTo>
                    <a:cubicBezTo>
                      <a:pt x="0" y="9"/>
                      <a:pt x="9" y="0"/>
                      <a:pt x="21" y="0"/>
                    </a:cubicBezTo>
                    <a:close/>
                    <a:moveTo>
                      <a:pt x="449" y="62"/>
                    </a:moveTo>
                    <a:cubicBezTo>
                      <a:pt x="449" y="62"/>
                      <a:pt x="449" y="62"/>
                      <a:pt x="449" y="62"/>
                    </a:cubicBezTo>
                    <a:cubicBezTo>
                      <a:pt x="460" y="62"/>
                      <a:pt x="469" y="70"/>
                      <a:pt x="469" y="81"/>
                    </a:cubicBezTo>
                    <a:cubicBezTo>
                      <a:pt x="469" y="92"/>
                      <a:pt x="460" y="102"/>
                      <a:pt x="449" y="102"/>
                    </a:cubicBezTo>
                    <a:cubicBezTo>
                      <a:pt x="438" y="102"/>
                      <a:pt x="429" y="92"/>
                      <a:pt x="429" y="81"/>
                    </a:cubicBezTo>
                    <a:cubicBezTo>
                      <a:pt x="429" y="70"/>
                      <a:pt x="438" y="62"/>
                      <a:pt x="449" y="62"/>
                    </a:cubicBezTo>
                    <a:close/>
                    <a:moveTo>
                      <a:pt x="400" y="62"/>
                    </a:moveTo>
                    <a:cubicBezTo>
                      <a:pt x="400" y="62"/>
                      <a:pt x="400" y="62"/>
                      <a:pt x="400" y="62"/>
                    </a:cubicBezTo>
                    <a:cubicBezTo>
                      <a:pt x="411" y="62"/>
                      <a:pt x="420" y="70"/>
                      <a:pt x="420" y="81"/>
                    </a:cubicBezTo>
                    <a:cubicBezTo>
                      <a:pt x="420" y="92"/>
                      <a:pt x="411" y="102"/>
                      <a:pt x="400" y="102"/>
                    </a:cubicBezTo>
                    <a:cubicBezTo>
                      <a:pt x="389" y="102"/>
                      <a:pt x="380" y="92"/>
                      <a:pt x="380" y="81"/>
                    </a:cubicBezTo>
                    <a:cubicBezTo>
                      <a:pt x="380" y="70"/>
                      <a:pt x="389" y="62"/>
                      <a:pt x="400" y="62"/>
                    </a:cubicBezTo>
                    <a:close/>
                    <a:moveTo>
                      <a:pt x="351" y="62"/>
                    </a:moveTo>
                    <a:cubicBezTo>
                      <a:pt x="351" y="62"/>
                      <a:pt x="351" y="62"/>
                      <a:pt x="351" y="62"/>
                    </a:cubicBezTo>
                    <a:cubicBezTo>
                      <a:pt x="362" y="62"/>
                      <a:pt x="371" y="70"/>
                      <a:pt x="371" y="81"/>
                    </a:cubicBezTo>
                    <a:cubicBezTo>
                      <a:pt x="371" y="92"/>
                      <a:pt x="362" y="102"/>
                      <a:pt x="351" y="102"/>
                    </a:cubicBezTo>
                    <a:cubicBezTo>
                      <a:pt x="340" y="102"/>
                      <a:pt x="331" y="92"/>
                      <a:pt x="331" y="81"/>
                    </a:cubicBezTo>
                    <a:cubicBezTo>
                      <a:pt x="331" y="70"/>
                      <a:pt x="340" y="62"/>
                      <a:pt x="351" y="62"/>
                    </a:cubicBezTo>
                    <a:close/>
                    <a:moveTo>
                      <a:pt x="40" y="123"/>
                    </a:moveTo>
                    <a:cubicBezTo>
                      <a:pt x="40" y="123"/>
                      <a:pt x="40" y="123"/>
                      <a:pt x="40" y="123"/>
                    </a:cubicBezTo>
                    <a:cubicBezTo>
                      <a:pt x="480" y="123"/>
                      <a:pt x="480" y="123"/>
                      <a:pt x="480" y="123"/>
                    </a:cubicBezTo>
                    <a:cubicBezTo>
                      <a:pt x="480" y="40"/>
                      <a:pt x="480" y="40"/>
                      <a:pt x="480" y="40"/>
                    </a:cubicBezTo>
                    <a:cubicBezTo>
                      <a:pt x="40" y="40"/>
                      <a:pt x="40" y="40"/>
                      <a:pt x="40" y="40"/>
                    </a:cubicBezTo>
                    <a:cubicBezTo>
                      <a:pt x="40" y="123"/>
                      <a:pt x="40" y="123"/>
                      <a:pt x="40" y="123"/>
                    </a:cubicBezTo>
                    <a:close/>
                    <a:moveTo>
                      <a:pt x="480" y="147"/>
                    </a:moveTo>
                    <a:cubicBezTo>
                      <a:pt x="480" y="147"/>
                      <a:pt x="480" y="147"/>
                      <a:pt x="480" y="147"/>
                    </a:cubicBezTo>
                    <a:cubicBezTo>
                      <a:pt x="40" y="147"/>
                      <a:pt x="40" y="147"/>
                      <a:pt x="40" y="147"/>
                    </a:cubicBezTo>
                    <a:cubicBezTo>
                      <a:pt x="40" y="420"/>
                      <a:pt x="40" y="420"/>
                      <a:pt x="40" y="420"/>
                    </a:cubicBezTo>
                    <a:cubicBezTo>
                      <a:pt x="480" y="420"/>
                      <a:pt x="480" y="420"/>
                      <a:pt x="480" y="420"/>
                    </a:cubicBezTo>
                    <a:cubicBezTo>
                      <a:pt x="480" y="147"/>
                      <a:pt x="480" y="147"/>
                      <a:pt x="480" y="147"/>
                    </a:cubicBezTo>
                    <a:close/>
                  </a:path>
                </a:pathLst>
              </a:custGeom>
              <a:solidFill>
                <a:srgbClr val="00B0F0"/>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ndParaRPr>
              </a:p>
            </p:txBody>
          </p:sp>
        </p:grpSp>
        <p:pic>
          <p:nvPicPr>
            <p:cNvPr id="56" name="图片 55">
              <a:extLst>
                <a:ext uri="{FF2B5EF4-FFF2-40B4-BE49-F238E27FC236}">
                  <a16:creationId xmlns="" xmlns:a16="http://schemas.microsoft.com/office/drawing/2014/main" id="{8E92014A-406F-40AC-B6B6-6FC579AD7727}"/>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83220"/>
            <a:stretch/>
          </p:blipFill>
          <p:spPr bwMode="gray">
            <a:xfrm>
              <a:off x="5051806" y="2431178"/>
              <a:ext cx="1288128" cy="323919"/>
            </a:xfrm>
            <a:prstGeom prst="rect">
              <a:avLst/>
            </a:prstGeom>
            <a:solidFill>
              <a:srgbClr val="FFFFFF"/>
            </a:solidFill>
          </p:spPr>
        </p:pic>
        <p:sp>
          <p:nvSpPr>
            <p:cNvPr id="57" name="TextBox 63">
              <a:extLst>
                <a:ext uri="{FF2B5EF4-FFF2-40B4-BE49-F238E27FC236}">
                  <a16:creationId xmlns="" xmlns:a16="http://schemas.microsoft.com/office/drawing/2014/main" id="{1F44EE3B-8EE2-47F2-A0EC-51BEC9502E40}"/>
                </a:ext>
              </a:extLst>
            </p:cNvPr>
            <p:cNvSpPr txBox="1"/>
            <p:nvPr/>
          </p:nvSpPr>
          <p:spPr bwMode="gray">
            <a:xfrm>
              <a:off x="4869339" y="1059612"/>
              <a:ext cx="1513657" cy="502483"/>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1D1D1A"/>
                  </a:solidFill>
                  <a:uLnTx/>
                  <a:uFillTx/>
                  <a:latin typeface="Huawei Sans" panose="020C0503030203020204" pitchFamily="34" charset="0"/>
                </a:rPr>
                <a:t>Analyzer</a:t>
              </a:r>
            </a:p>
          </p:txBody>
        </p:sp>
        <p:sp>
          <p:nvSpPr>
            <p:cNvPr id="58" name="TextBox 63">
              <a:extLst>
                <a:ext uri="{FF2B5EF4-FFF2-40B4-BE49-F238E27FC236}">
                  <a16:creationId xmlns="" xmlns:a16="http://schemas.microsoft.com/office/drawing/2014/main" id="{F392793A-7376-439F-BD6C-AC315C9263F3}"/>
                </a:ext>
              </a:extLst>
            </p:cNvPr>
            <p:cNvSpPr txBox="1"/>
            <p:nvPr/>
          </p:nvSpPr>
          <p:spPr bwMode="gray">
            <a:xfrm>
              <a:off x="4234428" y="1898028"/>
              <a:ext cx="1413056" cy="668411"/>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1D1D1A"/>
                  </a:solidFill>
                  <a:uLnTx/>
                  <a:uFillTx/>
                  <a:latin typeface="Huawei Sans" panose="020C0503030203020204" pitchFamily="34" charset="0"/>
                </a:rPr>
                <a:t>Manager</a:t>
              </a:r>
            </a:p>
          </p:txBody>
        </p:sp>
        <p:sp>
          <p:nvSpPr>
            <p:cNvPr id="59" name="TextBox 63">
              <a:extLst>
                <a:ext uri="{FF2B5EF4-FFF2-40B4-BE49-F238E27FC236}">
                  <a16:creationId xmlns="" xmlns:a16="http://schemas.microsoft.com/office/drawing/2014/main" id="{D8A34A30-91DB-4117-BF13-AA03914D7366}"/>
                </a:ext>
              </a:extLst>
            </p:cNvPr>
            <p:cNvSpPr txBox="1"/>
            <p:nvPr/>
          </p:nvSpPr>
          <p:spPr bwMode="gray">
            <a:xfrm>
              <a:off x="5760596" y="1901353"/>
              <a:ext cx="1641285" cy="52982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1D1D1A"/>
                  </a:solidFill>
                  <a:uLnTx/>
                  <a:uFillTx/>
                  <a:latin typeface="Huawei Sans" panose="020C0503030203020204" pitchFamily="34" charset="0"/>
                </a:rPr>
                <a:t>Controller</a:t>
              </a:r>
            </a:p>
          </p:txBody>
        </p:sp>
      </p:grpSp>
      <p:grpSp>
        <p:nvGrpSpPr>
          <p:cNvPr id="39" name="组合 38">
            <a:extLst>
              <a:ext uri="{FF2B5EF4-FFF2-40B4-BE49-F238E27FC236}">
                <a16:creationId xmlns="" xmlns:a16="http://schemas.microsoft.com/office/drawing/2014/main" id="{CF2A166A-A182-45E4-A677-59A8DD2978D5}"/>
              </a:ext>
            </a:extLst>
          </p:cNvPr>
          <p:cNvGrpSpPr/>
          <p:nvPr/>
        </p:nvGrpSpPr>
        <p:grpSpPr bwMode="gray">
          <a:xfrm>
            <a:off x="377689" y="3330031"/>
            <a:ext cx="5763764" cy="959529"/>
            <a:chOff x="2358014" y="3071514"/>
            <a:chExt cx="3682508" cy="1304606"/>
          </a:xfrm>
        </p:grpSpPr>
        <p:pic>
          <p:nvPicPr>
            <p:cNvPr id="50" name="图片 49">
              <a:extLst>
                <a:ext uri="{FF2B5EF4-FFF2-40B4-BE49-F238E27FC236}">
                  <a16:creationId xmlns="" xmlns:a16="http://schemas.microsoft.com/office/drawing/2014/main" id="{20F1A69D-2789-47A4-B86E-F8810CB3925D}"/>
                </a:ext>
              </a:extLst>
            </p:cNvPr>
            <p:cNvPicPr>
              <a:picLocks noChangeAspect="1"/>
            </p:cNvPicPr>
            <p:nvPr/>
          </p:nvPicPr>
          <p:blipFill>
            <a:blip r:embed="rId13" cstate="print">
              <a:duotone>
                <a:prstClr val="black"/>
                <a:srgbClr val="232323">
                  <a:tint val="45000"/>
                  <a:satMod val="400000"/>
                </a:srgbClr>
              </a:duotone>
              <a:extLst>
                <a:ext uri="{28A0092B-C50C-407E-A947-70E740481C1C}">
                  <a14:useLocalDpi xmlns:a14="http://schemas.microsoft.com/office/drawing/2010/main" val="0"/>
                </a:ext>
              </a:extLst>
            </a:blip>
            <a:stretch>
              <a:fillRect/>
            </a:stretch>
          </p:blipFill>
          <p:spPr bwMode="gray">
            <a:xfrm flipV="1">
              <a:off x="2878612" y="3071514"/>
              <a:ext cx="2559246" cy="1304606"/>
            </a:xfrm>
            <a:prstGeom prst="rect">
              <a:avLst/>
            </a:prstGeom>
          </p:spPr>
        </p:pic>
        <p:grpSp>
          <p:nvGrpSpPr>
            <p:cNvPr id="51" name="组合 50">
              <a:extLst>
                <a:ext uri="{FF2B5EF4-FFF2-40B4-BE49-F238E27FC236}">
                  <a16:creationId xmlns="" xmlns:a16="http://schemas.microsoft.com/office/drawing/2014/main" id="{02F37338-C31B-4114-9B90-DC70BEF7BBB0}"/>
                </a:ext>
              </a:extLst>
            </p:cNvPr>
            <p:cNvGrpSpPr/>
            <p:nvPr/>
          </p:nvGrpSpPr>
          <p:grpSpPr bwMode="gray">
            <a:xfrm>
              <a:off x="2358014" y="3557964"/>
              <a:ext cx="3682508" cy="318160"/>
              <a:chOff x="3048107" y="3581657"/>
              <a:chExt cx="2761878" cy="238623"/>
            </a:xfrm>
          </p:grpSpPr>
          <p:sp>
            <p:nvSpPr>
              <p:cNvPr id="52" name="TextBox 416">
                <a:extLst>
                  <a:ext uri="{FF2B5EF4-FFF2-40B4-BE49-F238E27FC236}">
                    <a16:creationId xmlns="" xmlns:a16="http://schemas.microsoft.com/office/drawing/2014/main" id="{ACD17EC1-CCC8-4857-9544-ACC17109721B}"/>
                  </a:ext>
                </a:extLst>
              </p:cNvPr>
              <p:cNvSpPr txBox="1"/>
              <p:nvPr/>
            </p:nvSpPr>
            <p:spPr bwMode="gray">
              <a:xfrm>
                <a:off x="3048107" y="3600584"/>
                <a:ext cx="881312" cy="219696"/>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srgbClr val="1D1D1A"/>
                    </a:solidFill>
                    <a:uLnTx/>
                    <a:uFillTx/>
                    <a:latin typeface="Huawei Sans" panose="020C0503030203020204" pitchFamily="34" charset="0"/>
                    <a:cs typeface="+mn-ea"/>
                    <a:sym typeface="Arial" panose="020B0604020202020204" pitchFamily="34" charset="0"/>
                  </a:rPr>
                  <a:t>NETCONF/YANG</a:t>
                </a:r>
              </a:p>
            </p:txBody>
          </p:sp>
          <p:sp>
            <p:nvSpPr>
              <p:cNvPr id="53" name="TextBox 417">
                <a:extLst>
                  <a:ext uri="{FF2B5EF4-FFF2-40B4-BE49-F238E27FC236}">
                    <a16:creationId xmlns="" xmlns:a16="http://schemas.microsoft.com/office/drawing/2014/main" id="{96E62119-EB78-4B16-A8C8-DC1A110EBC58}"/>
                  </a:ext>
                </a:extLst>
              </p:cNvPr>
              <p:cNvSpPr txBox="1"/>
              <p:nvPr/>
            </p:nvSpPr>
            <p:spPr bwMode="gray">
              <a:xfrm>
                <a:off x="5123454" y="3581657"/>
                <a:ext cx="686531" cy="219696"/>
              </a:xfrm>
              <a:prstGeom prst="rect">
                <a:avLst/>
              </a:prstGeom>
              <a:noFill/>
            </p:spPr>
            <p:txBody>
              <a:bodyPr wrap="square" lIns="0" tIns="0" rIns="0" bIns="0" rtlCol="0" anchor="ctr">
                <a:noAutofit/>
              </a:bodyPr>
              <a:lstStyle/>
              <a:p>
                <a:pPr marL="0" marR="0" lvl="0" indent="0" defTabSz="1219170"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dirty="0">
                    <a:ln>
                      <a:noFill/>
                    </a:ln>
                    <a:solidFill>
                      <a:srgbClr val="1D1D1A"/>
                    </a:solidFill>
                    <a:uLnTx/>
                    <a:uFillTx/>
                    <a:latin typeface="Huawei Sans" panose="020C0503030203020204" pitchFamily="34" charset="0"/>
                    <a:cs typeface="+mn-ea"/>
                    <a:sym typeface="Arial" panose="020B0604020202020204" pitchFamily="34" charset="0"/>
                  </a:rPr>
                  <a:t>Telemetry</a:t>
                </a:r>
              </a:p>
            </p:txBody>
          </p:sp>
        </p:grpSp>
      </p:grpSp>
      <p:grpSp>
        <p:nvGrpSpPr>
          <p:cNvPr id="40" name="组合 39">
            <a:extLst>
              <a:ext uri="{FF2B5EF4-FFF2-40B4-BE49-F238E27FC236}">
                <a16:creationId xmlns="" xmlns:a16="http://schemas.microsoft.com/office/drawing/2014/main" id="{0A62D0B3-BEBA-445F-9B27-52512A80389B}"/>
              </a:ext>
            </a:extLst>
          </p:cNvPr>
          <p:cNvGrpSpPr/>
          <p:nvPr/>
        </p:nvGrpSpPr>
        <p:grpSpPr bwMode="gray">
          <a:xfrm>
            <a:off x="2055725" y="3299847"/>
            <a:ext cx="2526620" cy="824300"/>
            <a:chOff x="1441461" y="2190162"/>
            <a:chExt cx="4311295" cy="1866238"/>
          </a:xfrm>
        </p:grpSpPr>
        <p:pic>
          <p:nvPicPr>
            <p:cNvPr id="42" name="图片 41">
              <a:extLst>
                <a:ext uri="{FF2B5EF4-FFF2-40B4-BE49-F238E27FC236}">
                  <a16:creationId xmlns="" xmlns:a16="http://schemas.microsoft.com/office/drawing/2014/main" id="{8A8CB6F1-64C9-4AF0-8F35-5B6223CA424E}"/>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2012622" y="2190162"/>
              <a:ext cx="876544" cy="1163185"/>
            </a:xfrm>
            <a:prstGeom prst="rect">
              <a:avLst/>
            </a:prstGeom>
          </p:spPr>
        </p:pic>
        <p:pic>
          <p:nvPicPr>
            <p:cNvPr id="43" name="图片 42">
              <a:extLst>
                <a:ext uri="{FF2B5EF4-FFF2-40B4-BE49-F238E27FC236}">
                  <a16:creationId xmlns="" xmlns:a16="http://schemas.microsoft.com/office/drawing/2014/main" id="{3B822D62-2F76-4384-8B2F-9B2559310128}"/>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1441461" y="2726542"/>
              <a:ext cx="805293" cy="936333"/>
            </a:xfrm>
            <a:prstGeom prst="rect">
              <a:avLst/>
            </a:prstGeom>
          </p:spPr>
        </p:pic>
        <p:pic>
          <p:nvPicPr>
            <p:cNvPr id="44" name="图片 43">
              <a:extLst>
                <a:ext uri="{FF2B5EF4-FFF2-40B4-BE49-F238E27FC236}">
                  <a16:creationId xmlns="" xmlns:a16="http://schemas.microsoft.com/office/drawing/2014/main" id="{263FF42B-57B7-446E-B222-93C36AA23B42}"/>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2229725" y="2983816"/>
              <a:ext cx="1634334" cy="1046770"/>
            </a:xfrm>
            <a:prstGeom prst="rect">
              <a:avLst/>
            </a:prstGeom>
          </p:spPr>
        </p:pic>
        <p:pic>
          <p:nvPicPr>
            <p:cNvPr id="45" name="图片 44">
              <a:extLst>
                <a:ext uri="{FF2B5EF4-FFF2-40B4-BE49-F238E27FC236}">
                  <a16:creationId xmlns="" xmlns:a16="http://schemas.microsoft.com/office/drawing/2014/main" id="{50A4A607-08B6-44C0-AF1F-E303A48F799A}"/>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2704411" y="2509665"/>
              <a:ext cx="1417650" cy="900627"/>
            </a:xfrm>
            <a:prstGeom prst="rect">
              <a:avLst/>
            </a:prstGeom>
          </p:spPr>
        </p:pic>
        <p:pic>
          <p:nvPicPr>
            <p:cNvPr id="46" name="图片 45">
              <a:extLst>
                <a:ext uri="{FF2B5EF4-FFF2-40B4-BE49-F238E27FC236}">
                  <a16:creationId xmlns="" xmlns:a16="http://schemas.microsoft.com/office/drawing/2014/main" id="{E6CC2A80-48F2-43A2-9B48-AABFF31D5CD0}"/>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3763529" y="2699383"/>
              <a:ext cx="1354536" cy="860674"/>
            </a:xfrm>
            <a:prstGeom prst="rect">
              <a:avLst/>
            </a:prstGeom>
          </p:spPr>
        </p:pic>
        <p:pic>
          <p:nvPicPr>
            <p:cNvPr id="47" name="图片 46">
              <a:extLst>
                <a:ext uri="{FF2B5EF4-FFF2-40B4-BE49-F238E27FC236}">
                  <a16:creationId xmlns="" xmlns:a16="http://schemas.microsoft.com/office/drawing/2014/main" id="{0B5B2AB5-5F9A-4C9D-AC38-109E9E5D8E2C}"/>
                </a:ext>
              </a:extLst>
            </p:cNvPr>
            <p:cNvPicPr>
              <a:picLocks noChangeAspect="1"/>
            </p:cNvPicPr>
            <p:nvPr/>
          </p:nvPicPr>
          <p:blipFill>
            <a:blip r:embed="rId19"/>
            <a:stretch>
              <a:fillRect/>
            </a:stretch>
          </p:blipFill>
          <p:spPr bwMode="gray">
            <a:xfrm>
              <a:off x="2432684" y="3713910"/>
              <a:ext cx="1228417" cy="342490"/>
            </a:xfrm>
            <a:prstGeom prst="rect">
              <a:avLst/>
            </a:prstGeom>
          </p:spPr>
        </p:pic>
        <p:pic>
          <p:nvPicPr>
            <p:cNvPr id="48" name="图片 47">
              <a:extLst>
                <a:ext uri="{FF2B5EF4-FFF2-40B4-BE49-F238E27FC236}">
                  <a16:creationId xmlns="" xmlns:a16="http://schemas.microsoft.com/office/drawing/2014/main" id="{BBD2F314-7934-4B5F-85FF-202FD3A1663A}"/>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bwMode="gray">
            <a:xfrm>
              <a:off x="4711046" y="3297197"/>
              <a:ext cx="1041710" cy="262860"/>
            </a:xfrm>
            <a:prstGeom prst="rect">
              <a:avLst/>
            </a:prstGeom>
          </p:spPr>
        </p:pic>
        <p:pic>
          <p:nvPicPr>
            <p:cNvPr id="49" name="图片 48">
              <a:extLst>
                <a:ext uri="{FF2B5EF4-FFF2-40B4-BE49-F238E27FC236}">
                  <a16:creationId xmlns="" xmlns:a16="http://schemas.microsoft.com/office/drawing/2014/main" id="{F48C437E-5D04-46FD-9949-BD861208134D}"/>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bwMode="gray">
            <a:xfrm>
              <a:off x="3881088" y="3608367"/>
              <a:ext cx="1253893" cy="242311"/>
            </a:xfrm>
            <a:prstGeom prst="rect">
              <a:avLst/>
            </a:prstGeom>
          </p:spPr>
        </p:pic>
      </p:grpSp>
      <p:sp>
        <p:nvSpPr>
          <p:cNvPr id="41" name="文本框 5">
            <a:extLst>
              <a:ext uri="{FF2B5EF4-FFF2-40B4-BE49-F238E27FC236}">
                <a16:creationId xmlns="" xmlns:a16="http://schemas.microsoft.com/office/drawing/2014/main" id="{8A4EC22C-FF35-4864-A2C5-967DCDC66033}"/>
              </a:ext>
            </a:extLst>
          </p:cNvPr>
          <p:cNvSpPr txBox="1"/>
          <p:nvPr/>
        </p:nvSpPr>
        <p:spPr bwMode="gray">
          <a:xfrm>
            <a:off x="1190041" y="5574550"/>
            <a:ext cx="4237490" cy="584775"/>
          </a:xfrm>
          <a:prstGeom prst="rect">
            <a:avLst/>
          </a:prstGeom>
          <a:noFill/>
        </p:spPr>
        <p:txBody>
          <a:bodyPr wrap="square" rtlCol="0" anchor="ctr" anchorCtr="0">
            <a:noAutofit/>
          </a:bodyPr>
          <a:lstStyle>
            <a:defPPr>
              <a:defRPr lang="zh-CN"/>
            </a:defPPr>
            <a:lvl1pPr algn="ctr">
              <a:defRPr sz="2000" b="1">
                <a:solidFill>
                  <a:prstClr val="black"/>
                </a:solidFill>
                <a:latin typeface="微软雅黑" panose="020B0503020204020204" pitchFamily="34" charset="-122"/>
                <a:ea typeface="微软雅黑" panose="020B0503020204020204" pitchFamily="34" charset="-122"/>
              </a:defRPr>
            </a:lvl1pPr>
          </a:lstStyle>
          <a:p>
            <a:pPr marL="0" marR="0" lvl="0" indent="0" algn="ctr" defTabSz="914400" eaLnBrk="1" fontAlgn="ctr" latinLnBrk="0" hangingPunct="1">
              <a:lnSpc>
                <a:spcPct val="100000"/>
              </a:lnSpc>
              <a:spcBef>
                <a:spcPts val="600"/>
              </a:spcBef>
              <a:spcAft>
                <a:spcPts val="0"/>
              </a:spcAft>
              <a:buClrTx/>
              <a:buSzTx/>
              <a:buFontTx/>
              <a:buNone/>
              <a:tabLst/>
              <a:defRPr/>
            </a:pPr>
            <a:r>
              <a:rPr kumimoji="0" lang="en-US" sz="1600" b="1" i="0" u="none" strike="noStrike" cap="none" normalizeH="0" baseline="0" noProof="0" dirty="0">
                <a:ln>
                  <a:noFill/>
                </a:ln>
                <a:solidFill>
                  <a:srgbClr val="C7000B"/>
                </a:solidFill>
                <a:uLnTx/>
                <a:uFillTx/>
                <a:latin typeface="Huawei Sans" panose="020C0503030203020204" pitchFamily="34" charset="0"/>
                <a:ea typeface="+mn-ea"/>
              </a:rPr>
              <a:t>Simplified architecture, intelligent connection, intelligent O&amp;M</a:t>
            </a:r>
          </a:p>
        </p:txBody>
      </p:sp>
      <p:sp>
        <p:nvSpPr>
          <p:cNvPr id="3" name="圆角矩形 361">
            <a:extLst>
              <a:ext uri="{FF2B5EF4-FFF2-40B4-BE49-F238E27FC236}">
                <a16:creationId xmlns="" xmlns:a16="http://schemas.microsoft.com/office/drawing/2014/main" id="{B5D350CD-202A-4CBA-B6E5-DF40AD7799DB}"/>
              </a:ext>
            </a:extLst>
          </p:cNvPr>
          <p:cNvSpPr/>
          <p:nvPr/>
        </p:nvSpPr>
        <p:spPr bwMode="gray">
          <a:xfrm>
            <a:off x="6144118" y="4272905"/>
            <a:ext cx="5281981" cy="730457"/>
          </a:xfrm>
          <a:prstGeom prst="roundRect">
            <a:avLst>
              <a:gd name="adj" fmla="val 10601"/>
            </a:avLst>
          </a:prstGeom>
          <a:solidFill>
            <a:srgbClr val="666666">
              <a:lumMod val="20000"/>
              <a:lumOff val="80000"/>
              <a:alpha val="21000"/>
            </a:srgbClr>
          </a:solidFill>
          <a:ln w="25400" cap="flat" cmpd="sng" algn="ctr">
            <a:noFill/>
            <a:prstDash val="solid"/>
          </a:ln>
          <a:effectLst/>
        </p:spPr>
        <p:txBody>
          <a:bodyPr wrap="square" lIns="91407" tIns="45703" rIns="91407" bIns="45703" rtlCol="0" anchor="ctr">
            <a:noAutofit/>
          </a:bodyPr>
          <a:lstStyle/>
          <a:p>
            <a:pPr marL="0" marR="0" lvl="0" indent="0" algn="ctr" defTabSz="685342"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a:ln>
                <a:noFill/>
              </a:ln>
              <a:solidFill>
                <a:srgbClr val="1D1D1A"/>
              </a:solidFill>
              <a:effectLst/>
              <a:uLnTx/>
              <a:uFillTx/>
              <a:latin typeface="Huawei Sans" panose="020C0503030203020204" pitchFamily="34" charset="0"/>
            </a:endParaRPr>
          </a:p>
        </p:txBody>
      </p:sp>
      <p:sp>
        <p:nvSpPr>
          <p:cNvPr id="29" name="圆角矩形 389">
            <a:extLst>
              <a:ext uri="{FF2B5EF4-FFF2-40B4-BE49-F238E27FC236}">
                <a16:creationId xmlns="" xmlns:a16="http://schemas.microsoft.com/office/drawing/2014/main" id="{99A268CA-CD53-46E8-A0FF-B80969B801B8}"/>
              </a:ext>
            </a:extLst>
          </p:cNvPr>
          <p:cNvSpPr/>
          <p:nvPr/>
        </p:nvSpPr>
        <p:spPr bwMode="gray">
          <a:xfrm>
            <a:off x="5986041" y="1083114"/>
            <a:ext cx="5582707" cy="35494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Solution highlights</a:t>
            </a:r>
          </a:p>
        </p:txBody>
      </p:sp>
      <p:sp>
        <p:nvSpPr>
          <p:cNvPr id="4" name="圆角矩形 362">
            <a:extLst>
              <a:ext uri="{FF2B5EF4-FFF2-40B4-BE49-F238E27FC236}">
                <a16:creationId xmlns="" xmlns:a16="http://schemas.microsoft.com/office/drawing/2014/main" id="{A6EB0D2B-5C43-4272-A172-6FE40D40C977}"/>
              </a:ext>
            </a:extLst>
          </p:cNvPr>
          <p:cNvSpPr/>
          <p:nvPr/>
        </p:nvSpPr>
        <p:spPr bwMode="gray">
          <a:xfrm>
            <a:off x="6139080" y="3140469"/>
            <a:ext cx="5287019" cy="661458"/>
          </a:xfrm>
          <a:prstGeom prst="roundRect">
            <a:avLst>
              <a:gd name="adj" fmla="val 10601"/>
            </a:avLst>
          </a:prstGeom>
          <a:solidFill>
            <a:srgbClr val="666666">
              <a:lumMod val="20000"/>
              <a:lumOff val="80000"/>
              <a:alpha val="21000"/>
            </a:srgbClr>
          </a:solidFill>
          <a:ln w="25400" cap="flat" cmpd="sng" algn="ctr">
            <a:noFill/>
            <a:prstDash val="solid"/>
          </a:ln>
          <a:effectLst/>
        </p:spPr>
        <p:txBody>
          <a:bodyPr wrap="square" lIns="91407" tIns="45703" rIns="91407" bIns="45703" rtlCol="0" anchor="ctr">
            <a:noAutofit/>
          </a:bodyPr>
          <a:lstStyle/>
          <a:p>
            <a:pPr marL="0" marR="0" lvl="0" indent="0" algn="ctr" defTabSz="685342"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endParaRPr>
          </a:p>
        </p:txBody>
      </p:sp>
      <p:sp>
        <p:nvSpPr>
          <p:cNvPr id="5" name="圆角矩形 363">
            <a:extLst>
              <a:ext uri="{FF2B5EF4-FFF2-40B4-BE49-F238E27FC236}">
                <a16:creationId xmlns="" xmlns:a16="http://schemas.microsoft.com/office/drawing/2014/main" id="{1EA221C4-455D-4F0F-9F3F-394B6B20A0AB}"/>
              </a:ext>
            </a:extLst>
          </p:cNvPr>
          <p:cNvSpPr/>
          <p:nvPr/>
        </p:nvSpPr>
        <p:spPr bwMode="gray">
          <a:xfrm>
            <a:off x="6131568" y="1922773"/>
            <a:ext cx="5294531" cy="829238"/>
          </a:xfrm>
          <a:prstGeom prst="roundRect">
            <a:avLst>
              <a:gd name="adj" fmla="val 10817"/>
            </a:avLst>
          </a:prstGeom>
          <a:solidFill>
            <a:srgbClr val="666666">
              <a:lumMod val="20000"/>
              <a:lumOff val="80000"/>
              <a:alpha val="21000"/>
            </a:srgbClr>
          </a:solidFill>
          <a:ln w="25400" cap="flat" cmpd="sng" algn="ctr">
            <a:noFill/>
            <a:prstDash val="solid"/>
          </a:ln>
          <a:effectLst/>
        </p:spPr>
        <p:txBody>
          <a:bodyPr wrap="square" lIns="91407" tIns="45703" rIns="91407" bIns="45703" rtlCol="0" anchor="ctr">
            <a:noAutofit/>
          </a:bodyPr>
          <a:lstStyle/>
          <a:p>
            <a:pPr marL="0" marR="0" lvl="0" indent="0" algn="ctr" defTabSz="685342"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endParaRPr>
          </a:p>
        </p:txBody>
      </p:sp>
      <p:sp>
        <p:nvSpPr>
          <p:cNvPr id="6" name="矩形 5">
            <a:extLst>
              <a:ext uri="{FF2B5EF4-FFF2-40B4-BE49-F238E27FC236}">
                <a16:creationId xmlns="" xmlns:a16="http://schemas.microsoft.com/office/drawing/2014/main" id="{00538AFB-3086-43CF-BFAB-199B91729DCE}"/>
              </a:ext>
            </a:extLst>
          </p:cNvPr>
          <p:cNvSpPr/>
          <p:nvPr/>
        </p:nvSpPr>
        <p:spPr bwMode="gray">
          <a:xfrm>
            <a:off x="7897853" y="1902850"/>
            <a:ext cx="3530610" cy="954107"/>
          </a:xfrm>
          <a:prstGeom prst="rect">
            <a:avLst/>
          </a:prstGeom>
        </p:spPr>
        <p:txBody>
          <a:bodyPr wrap="square">
            <a:noAutofit/>
          </a:bodyPr>
          <a:lstStyle/>
          <a:p>
            <a:pPr marL="108000" indent="-108000" fontAlgn="ctr">
              <a:spcAft>
                <a:spcPts val="600"/>
              </a:spcAft>
              <a:buFont typeface="Arial" panose="020B0604020202020204" pitchFamily="34" charset="0"/>
              <a:buChar char="•"/>
            </a:pPr>
            <a:r>
              <a:rPr lang="en-US" sz="1200" dirty="0">
                <a:latin typeface="Huawei Sans" panose="020C0503030203020204" pitchFamily="34" charset="0"/>
              </a:rPr>
              <a:t>A unified platform is provided for all scenarios, including broadband, private line, data center egress, IGW, and BNG service scenarios.</a:t>
            </a:r>
          </a:p>
        </p:txBody>
      </p:sp>
      <p:grpSp>
        <p:nvGrpSpPr>
          <p:cNvPr id="7" name="组合 6">
            <a:extLst>
              <a:ext uri="{FF2B5EF4-FFF2-40B4-BE49-F238E27FC236}">
                <a16:creationId xmlns="" xmlns:a16="http://schemas.microsoft.com/office/drawing/2014/main" id="{F3C9CDED-8608-4EBB-BC8C-ADDBA8ABE412}"/>
              </a:ext>
            </a:extLst>
          </p:cNvPr>
          <p:cNvGrpSpPr/>
          <p:nvPr/>
        </p:nvGrpSpPr>
        <p:grpSpPr bwMode="gray">
          <a:xfrm>
            <a:off x="6609976" y="2041502"/>
            <a:ext cx="1017549" cy="521683"/>
            <a:chOff x="916462" y="2811664"/>
            <a:chExt cx="2576764" cy="1730883"/>
          </a:xfrm>
        </p:grpSpPr>
        <p:pic>
          <p:nvPicPr>
            <p:cNvPr id="8" name="图片 7">
              <a:extLst>
                <a:ext uri="{FF2B5EF4-FFF2-40B4-BE49-F238E27FC236}">
                  <a16:creationId xmlns="" xmlns:a16="http://schemas.microsoft.com/office/drawing/2014/main" id="{155839BA-EE7A-473C-B89F-6C4FD0925680}"/>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bwMode="gray">
            <a:xfrm>
              <a:off x="1949859" y="2811664"/>
              <a:ext cx="1543367" cy="1579774"/>
            </a:xfrm>
            <a:prstGeom prst="rect">
              <a:avLst/>
            </a:prstGeom>
          </p:spPr>
        </p:pic>
        <p:pic>
          <p:nvPicPr>
            <p:cNvPr id="9" name="图片 8">
              <a:extLst>
                <a:ext uri="{FF2B5EF4-FFF2-40B4-BE49-F238E27FC236}">
                  <a16:creationId xmlns="" xmlns:a16="http://schemas.microsoft.com/office/drawing/2014/main" id="{2DFF8BD5-04B7-4CE4-B9C1-72BBB5F94A3F}"/>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bwMode="gray">
            <a:xfrm>
              <a:off x="916462" y="3323534"/>
              <a:ext cx="1557532" cy="1219013"/>
            </a:xfrm>
            <a:prstGeom prst="rect">
              <a:avLst/>
            </a:prstGeom>
          </p:spPr>
        </p:pic>
      </p:grpSp>
      <p:sp>
        <p:nvSpPr>
          <p:cNvPr id="11" name="文本框 5">
            <a:extLst>
              <a:ext uri="{FF2B5EF4-FFF2-40B4-BE49-F238E27FC236}">
                <a16:creationId xmlns="" xmlns:a16="http://schemas.microsoft.com/office/drawing/2014/main" id="{4E309258-C39D-4847-AFF9-263416422744}"/>
              </a:ext>
            </a:extLst>
          </p:cNvPr>
          <p:cNvSpPr txBox="1"/>
          <p:nvPr/>
        </p:nvSpPr>
        <p:spPr bwMode="gray">
          <a:xfrm>
            <a:off x="6213616" y="2860887"/>
            <a:ext cx="4996570" cy="307777"/>
          </a:xfrm>
          <a:prstGeom prst="rect">
            <a:avLst/>
          </a:prstGeom>
          <a:noFill/>
        </p:spPr>
        <p:txBody>
          <a:bodyPr wrap="square" rtlCol="0" anchor="ctr" anchorCtr="0">
            <a:noAutofit/>
          </a:bodyPr>
          <a:lstStyle>
            <a:defPPr>
              <a:defRPr lang="zh-CN"/>
            </a:defPPr>
            <a:lvl1pPr algn="ctr">
              <a:defRPr sz="2000" b="1">
                <a:solidFill>
                  <a:prstClr val="black"/>
                </a:solidFill>
                <a:latin typeface="微软雅黑" panose="020B0503020204020204" pitchFamily="34" charset="-122"/>
                <a:ea typeface="微软雅黑" panose="020B0503020204020204" pitchFamily="34" charset="-122"/>
              </a:defRPr>
            </a:lvl1pPr>
          </a:lstStyle>
          <a:p>
            <a:pPr algn="l" fontAlgn="ctr">
              <a:spcBef>
                <a:spcPts val="600"/>
              </a:spcBef>
            </a:pPr>
            <a:r>
              <a:rPr lang="en-US" sz="1200" b="0" dirty="0">
                <a:solidFill>
                  <a:schemeClr val="tx1"/>
                </a:solidFill>
                <a:latin typeface="Huawei Sans" panose="020C0503030203020204" pitchFamily="34" charset="0"/>
                <a:ea typeface="+mn-ea"/>
              </a:rPr>
              <a:t>2. New protocol: SLA assurance and committed delay</a:t>
            </a:r>
          </a:p>
        </p:txBody>
      </p:sp>
      <p:sp>
        <p:nvSpPr>
          <p:cNvPr id="13" name="文本框 5">
            <a:extLst>
              <a:ext uri="{FF2B5EF4-FFF2-40B4-BE49-F238E27FC236}">
                <a16:creationId xmlns="" xmlns:a16="http://schemas.microsoft.com/office/drawing/2014/main" id="{809371B6-827E-45B9-AF87-FB652EF4CB03}"/>
              </a:ext>
            </a:extLst>
          </p:cNvPr>
          <p:cNvSpPr txBox="1"/>
          <p:nvPr/>
        </p:nvSpPr>
        <p:spPr bwMode="gray">
          <a:xfrm>
            <a:off x="6213616" y="4934388"/>
            <a:ext cx="5062720" cy="523220"/>
          </a:xfrm>
          <a:prstGeom prst="rect">
            <a:avLst/>
          </a:prstGeom>
          <a:noFill/>
        </p:spPr>
        <p:txBody>
          <a:bodyPr wrap="square" rtlCol="0" anchor="ctr" anchorCtr="0">
            <a:noAutofit/>
          </a:bodyPr>
          <a:lstStyle>
            <a:defPPr>
              <a:defRPr lang="zh-CN"/>
            </a:defPPr>
            <a:lvl1pPr algn="ctr">
              <a:defRPr sz="2000" b="1">
                <a:solidFill>
                  <a:prstClr val="black"/>
                </a:solidFill>
                <a:latin typeface="微软雅黑" panose="020B0503020204020204" pitchFamily="34" charset="-122"/>
                <a:ea typeface="微软雅黑" panose="020B0503020204020204" pitchFamily="34" charset="-122"/>
              </a:defRPr>
            </a:lvl1pPr>
          </a:lstStyle>
          <a:p>
            <a:pPr algn="l" fontAlgn="ctr">
              <a:spcBef>
                <a:spcPts val="600"/>
              </a:spcBef>
            </a:pPr>
            <a:r>
              <a:rPr lang="en-US" sz="1200" b="0" dirty="0">
                <a:solidFill>
                  <a:schemeClr val="tx1"/>
                </a:solidFill>
                <a:latin typeface="Huawei Sans" panose="020C0503030203020204" pitchFamily="34" charset="0"/>
                <a:ea typeface="+mn-ea"/>
              </a:rPr>
              <a:t>4. New O&amp;M: AI-powered intelligent O&amp;M, visualizing service quality</a:t>
            </a:r>
          </a:p>
        </p:txBody>
      </p:sp>
      <p:sp>
        <p:nvSpPr>
          <p:cNvPr id="15" name="矩形 14">
            <a:extLst>
              <a:ext uri="{FF2B5EF4-FFF2-40B4-BE49-F238E27FC236}">
                <a16:creationId xmlns="" xmlns:a16="http://schemas.microsoft.com/office/drawing/2014/main" id="{A07BCC23-ECF4-44E0-9817-FEF9B0FA8723}"/>
              </a:ext>
            </a:extLst>
          </p:cNvPr>
          <p:cNvSpPr/>
          <p:nvPr/>
        </p:nvSpPr>
        <p:spPr bwMode="gray">
          <a:xfrm>
            <a:off x="6497676" y="3189912"/>
            <a:ext cx="4712509" cy="523220"/>
          </a:xfrm>
          <a:prstGeom prst="rect">
            <a:avLst/>
          </a:prstGeom>
        </p:spPr>
        <p:txBody>
          <a:bodyPr wrap="square">
            <a:noAutofit/>
          </a:bodyPr>
          <a:lstStyle/>
          <a:p>
            <a:pPr marL="171450" indent="-171450" fontAlgn="ctr">
              <a:spcAft>
                <a:spcPts val="600"/>
              </a:spcAft>
              <a:buFont typeface="Arial" panose="020B0604020202020204" pitchFamily="34" charset="0"/>
              <a:buChar char="•"/>
            </a:pPr>
            <a:r>
              <a:rPr lang="en-US" sz="1200" dirty="0">
                <a:latin typeface="Huawei Sans" panose="020C0503030203020204" pitchFamily="34" charset="0"/>
              </a:rPr>
              <a:t>SRv6 shortens the TTM and ensures committed delay.</a:t>
            </a:r>
          </a:p>
        </p:txBody>
      </p:sp>
      <p:sp>
        <p:nvSpPr>
          <p:cNvPr id="28" name="矩形 27">
            <a:extLst>
              <a:ext uri="{FF2B5EF4-FFF2-40B4-BE49-F238E27FC236}">
                <a16:creationId xmlns="" xmlns:a16="http://schemas.microsoft.com/office/drawing/2014/main" id="{8E4C3891-A381-475C-B6C5-6383A9D80CC0}"/>
              </a:ext>
            </a:extLst>
          </p:cNvPr>
          <p:cNvSpPr/>
          <p:nvPr/>
        </p:nvSpPr>
        <p:spPr bwMode="gray">
          <a:xfrm>
            <a:off x="6483752" y="5396546"/>
            <a:ext cx="4603348" cy="501125"/>
          </a:xfrm>
          <a:prstGeom prst="rect">
            <a:avLst/>
          </a:prstGeom>
        </p:spPr>
        <p:txBody>
          <a:bodyPr wrap="square">
            <a:noAutofit/>
          </a:bodyPr>
          <a:lstStyle/>
          <a:p>
            <a:pPr marL="171450" indent="-171450" fontAlgn="ctr">
              <a:buFont typeface="Arial" panose="020B0604020202020204" pitchFamily="34" charset="0"/>
              <a:buChar char="•"/>
            </a:pPr>
            <a:r>
              <a:rPr lang="en-US" sz="1200" dirty="0" err="1">
                <a:latin typeface="Huawei Sans" panose="020C0503030203020204" pitchFamily="34" charset="0"/>
              </a:rPr>
              <a:t>iMaster</a:t>
            </a:r>
            <a:r>
              <a:rPr lang="en-US" sz="1200" dirty="0">
                <a:latin typeface="Huawei Sans" panose="020C0503030203020204" pitchFamily="34" charset="0"/>
              </a:rPr>
              <a:t> NCE-IP + </a:t>
            </a:r>
            <a:r>
              <a:rPr lang="en-US" sz="1200" dirty="0" err="1">
                <a:latin typeface="Huawei Sans" panose="020C0503030203020204" pitchFamily="34" charset="0"/>
              </a:rPr>
              <a:t>iFIT</a:t>
            </a:r>
            <a:r>
              <a:rPr lang="en-US" sz="1200" dirty="0">
                <a:latin typeface="Huawei Sans" panose="020C0503030203020204" pitchFamily="34" charset="0"/>
              </a:rPr>
              <a:t>, hop-by-hop packet loss detection</a:t>
            </a:r>
          </a:p>
          <a:p>
            <a:pPr marL="171450" indent="-171450" defTabSz="914113" fontAlgn="ctr">
              <a:spcAft>
                <a:spcPts val="600"/>
              </a:spcAft>
              <a:buFont typeface="Arial" panose="020B0604020202020204" pitchFamily="34" charset="0"/>
              <a:buChar char="•"/>
              <a:tabLst>
                <a:tab pos="182490" algn="l"/>
              </a:tabLst>
            </a:pPr>
            <a:r>
              <a:rPr lang="en-US" sz="1200" dirty="0">
                <a:latin typeface="Huawei Sans" panose="020C0503030203020204" pitchFamily="34" charset="0"/>
              </a:rPr>
              <a:t>TI-LFA, enabling E2E switching within 50 </a:t>
            </a:r>
            <a:r>
              <a:rPr lang="en-US" sz="1200" dirty="0" err="1">
                <a:latin typeface="Huawei Sans" panose="020C0503030203020204" pitchFamily="34" charset="0"/>
              </a:rPr>
              <a:t>ms</a:t>
            </a:r>
            <a:endParaRPr lang="en-US" sz="1200" dirty="0">
              <a:latin typeface="Huawei Sans" panose="020C0503030203020204" pitchFamily="34" charset="0"/>
            </a:endParaRPr>
          </a:p>
        </p:txBody>
      </p:sp>
      <p:sp>
        <p:nvSpPr>
          <p:cNvPr id="177" name="矩形 176">
            <a:extLst>
              <a:ext uri="{FF2B5EF4-FFF2-40B4-BE49-F238E27FC236}">
                <a16:creationId xmlns="" xmlns:a16="http://schemas.microsoft.com/office/drawing/2014/main" id="{2FB8FADD-0137-4CD1-8FC8-1E806195C26A}"/>
              </a:ext>
            </a:extLst>
          </p:cNvPr>
          <p:cNvSpPr/>
          <p:nvPr/>
        </p:nvSpPr>
        <p:spPr bwMode="gray">
          <a:xfrm>
            <a:off x="7897852" y="4236375"/>
            <a:ext cx="3530611" cy="678964"/>
          </a:xfrm>
          <a:prstGeom prst="rect">
            <a:avLst/>
          </a:prstGeom>
        </p:spPr>
        <p:txBody>
          <a:bodyPr wrap="square">
            <a:noAutofit/>
          </a:bodyPr>
          <a:lstStyle/>
          <a:p>
            <a:pPr marL="171450" indent="-171450" defTabSz="914113" fontAlgn="ctr">
              <a:spcAft>
                <a:spcPts val="600"/>
              </a:spcAft>
              <a:buFont typeface="Arial" panose="020B0604020202020204" pitchFamily="34" charset="0"/>
              <a:buChar char="•"/>
              <a:tabLst>
                <a:tab pos="182490" algn="l"/>
              </a:tabLst>
            </a:pPr>
            <a:r>
              <a:rPr lang="en-US" sz="1200" dirty="0">
                <a:latin typeface="Huawei Sans" panose="020C0503030203020204" pitchFamily="34" charset="0"/>
              </a:rPr>
              <a:t>Zero preemption between </a:t>
            </a:r>
            <a:r>
              <a:rPr lang="en-US" sz="1200" dirty="0" err="1">
                <a:latin typeface="Huawei Sans" panose="020C0503030203020204" pitchFamily="34" charset="0"/>
              </a:rPr>
              <a:t>FlexE</a:t>
            </a:r>
            <a:r>
              <a:rPr lang="en-US" sz="1200" dirty="0">
                <a:latin typeface="Huawei Sans" panose="020C0503030203020204" pitchFamily="34" charset="0"/>
              </a:rPr>
              <a:t>-based slices, ensuring bandwidth</a:t>
            </a:r>
          </a:p>
          <a:p>
            <a:pPr marL="171450" indent="-171450" defTabSz="914113" fontAlgn="ctr">
              <a:spcAft>
                <a:spcPts val="600"/>
              </a:spcAft>
              <a:buFont typeface="Arial" panose="020B0604020202020204" pitchFamily="34" charset="0"/>
              <a:buChar char="•"/>
              <a:tabLst>
                <a:tab pos="182490" algn="l"/>
              </a:tabLst>
            </a:pPr>
            <a:r>
              <a:rPr lang="en-US" sz="1200" dirty="0">
                <a:latin typeface="Huawei Sans" panose="020C0503030203020204" pitchFamily="34" charset="0"/>
              </a:rPr>
              <a:t>Network slicing granularity (1 </a:t>
            </a:r>
            <a:r>
              <a:rPr lang="en-US" sz="1200" dirty="0" err="1">
                <a:latin typeface="Huawei Sans" panose="020C0503030203020204" pitchFamily="34" charset="0"/>
              </a:rPr>
              <a:t>Gbit</a:t>
            </a:r>
            <a:r>
              <a:rPr lang="en-US" sz="1200" dirty="0">
                <a:latin typeface="Huawei Sans" panose="020C0503030203020204" pitchFamily="34" charset="0"/>
              </a:rPr>
              <a:t>/s at least)</a:t>
            </a:r>
          </a:p>
        </p:txBody>
      </p:sp>
      <p:sp>
        <p:nvSpPr>
          <p:cNvPr id="178" name="文本框 5">
            <a:extLst>
              <a:ext uri="{FF2B5EF4-FFF2-40B4-BE49-F238E27FC236}">
                <a16:creationId xmlns="" xmlns:a16="http://schemas.microsoft.com/office/drawing/2014/main" id="{0F2BE4CD-483C-4354-9D25-CBB64D3D4656}"/>
              </a:ext>
            </a:extLst>
          </p:cNvPr>
          <p:cNvSpPr txBox="1"/>
          <p:nvPr/>
        </p:nvSpPr>
        <p:spPr bwMode="gray">
          <a:xfrm>
            <a:off x="6213616" y="3923235"/>
            <a:ext cx="4996570" cy="307777"/>
          </a:xfrm>
          <a:prstGeom prst="rect">
            <a:avLst/>
          </a:prstGeom>
          <a:noFill/>
        </p:spPr>
        <p:txBody>
          <a:bodyPr wrap="square" rtlCol="0" anchor="ctr" anchorCtr="0">
            <a:noAutofit/>
          </a:bodyPr>
          <a:lstStyle>
            <a:defPPr>
              <a:defRPr lang="zh-CN"/>
            </a:defPPr>
            <a:lvl1pPr algn="ctr">
              <a:defRPr sz="2000" b="1">
                <a:solidFill>
                  <a:prstClr val="black"/>
                </a:solidFill>
                <a:latin typeface="微软雅黑" panose="020B0503020204020204" pitchFamily="34" charset="-122"/>
                <a:ea typeface="微软雅黑" panose="020B0503020204020204" pitchFamily="34" charset="-122"/>
              </a:defRPr>
            </a:lvl1pPr>
          </a:lstStyle>
          <a:p>
            <a:pPr algn="l" fontAlgn="ctr">
              <a:spcBef>
                <a:spcPts val="600"/>
              </a:spcBef>
            </a:pPr>
            <a:r>
              <a:rPr lang="en-US" sz="1200" b="0" dirty="0">
                <a:solidFill>
                  <a:schemeClr val="tx1"/>
                </a:solidFill>
                <a:latin typeface="Huawei Sans" panose="020C0503030203020204" pitchFamily="34" charset="0"/>
                <a:ea typeface="+mn-ea"/>
              </a:rPr>
              <a:t>3. New pipe: </a:t>
            </a:r>
            <a:r>
              <a:rPr lang="en-US" sz="1200" b="0" dirty="0" err="1">
                <a:solidFill>
                  <a:schemeClr val="tx1"/>
                </a:solidFill>
                <a:latin typeface="Huawei Sans" panose="020C0503030203020204" pitchFamily="34" charset="0"/>
                <a:ea typeface="+mn-ea"/>
              </a:rPr>
              <a:t>FlexE</a:t>
            </a:r>
            <a:r>
              <a:rPr lang="en-US" sz="1200" b="0" dirty="0">
                <a:solidFill>
                  <a:schemeClr val="tx1"/>
                </a:solidFill>
                <a:latin typeface="Huawei Sans" panose="020C0503030203020204" pitchFamily="34" charset="0"/>
                <a:ea typeface="+mn-ea"/>
              </a:rPr>
              <a:t>-based hard slicing, ensuring bandwidth</a:t>
            </a:r>
          </a:p>
        </p:txBody>
      </p:sp>
      <p:grpSp>
        <p:nvGrpSpPr>
          <p:cNvPr id="180" name="组合 179">
            <a:extLst>
              <a:ext uri="{FF2B5EF4-FFF2-40B4-BE49-F238E27FC236}">
                <a16:creationId xmlns="" xmlns:a16="http://schemas.microsoft.com/office/drawing/2014/main" id="{DC228D9D-0F14-44D9-9DBB-0D953DFF7EFF}"/>
              </a:ext>
            </a:extLst>
          </p:cNvPr>
          <p:cNvGrpSpPr/>
          <p:nvPr/>
        </p:nvGrpSpPr>
        <p:grpSpPr bwMode="gray">
          <a:xfrm>
            <a:off x="6345875" y="4348684"/>
            <a:ext cx="1409360" cy="583336"/>
            <a:chOff x="3490502" y="3465026"/>
            <a:chExt cx="2455668" cy="1009767"/>
          </a:xfrm>
        </p:grpSpPr>
        <p:sp>
          <p:nvSpPr>
            <p:cNvPr id="181" name="AutoShape 37">
              <a:extLst>
                <a:ext uri="{FF2B5EF4-FFF2-40B4-BE49-F238E27FC236}">
                  <a16:creationId xmlns="" xmlns:a16="http://schemas.microsoft.com/office/drawing/2014/main" id="{07396B56-F30E-4DFE-A5EA-DBA3E34D9434}"/>
                </a:ext>
              </a:extLst>
            </p:cNvPr>
            <p:cNvSpPr>
              <a:spLocks noChangeArrowheads="1"/>
            </p:cNvSpPr>
            <p:nvPr/>
          </p:nvSpPr>
          <p:spPr bwMode="gray">
            <a:xfrm rot="16200000">
              <a:off x="4261154" y="3006184"/>
              <a:ext cx="931002" cy="2006216"/>
            </a:xfrm>
            <a:prstGeom prst="can">
              <a:avLst>
                <a:gd name="adj" fmla="val 9868"/>
              </a:avLst>
            </a:prstGeom>
            <a:solidFill>
              <a:srgbClr val="666666">
                <a:lumMod val="40000"/>
                <a:lumOff val="60000"/>
                <a:alpha val="49000"/>
              </a:srgbClr>
            </a:solidFill>
            <a:ln w="9525">
              <a:noFill/>
              <a:round/>
            </a:ln>
          </p:spPr>
          <p:txBody>
            <a:bodyPr wrap="square"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endParaRPr>
            </a:p>
          </p:txBody>
        </p:sp>
        <p:sp>
          <p:nvSpPr>
            <p:cNvPr id="182" name="平行四边形 181">
              <a:extLst>
                <a:ext uri="{FF2B5EF4-FFF2-40B4-BE49-F238E27FC236}">
                  <a16:creationId xmlns="" xmlns:a16="http://schemas.microsoft.com/office/drawing/2014/main" id="{65B2E78D-A19D-4F90-BAD4-57B01CF429EF}"/>
                </a:ext>
              </a:extLst>
            </p:cNvPr>
            <p:cNvSpPr/>
            <p:nvPr/>
          </p:nvSpPr>
          <p:spPr bwMode="gray">
            <a:xfrm>
              <a:off x="3886867" y="3671243"/>
              <a:ext cx="1715798" cy="118018"/>
            </a:xfrm>
            <a:prstGeom prst="parallelogram">
              <a:avLst>
                <a:gd name="adj" fmla="val 245314"/>
              </a:avLst>
            </a:prstGeom>
            <a:solidFill>
              <a:srgbClr val="FFC000">
                <a:alpha val="61000"/>
              </a:srgbClr>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cs typeface="+mn-cs"/>
              </a:endParaRPr>
            </a:p>
          </p:txBody>
        </p:sp>
        <p:sp>
          <p:nvSpPr>
            <p:cNvPr id="183" name="平行四边形 182">
              <a:extLst>
                <a:ext uri="{FF2B5EF4-FFF2-40B4-BE49-F238E27FC236}">
                  <a16:creationId xmlns="" xmlns:a16="http://schemas.microsoft.com/office/drawing/2014/main" id="{2C1FC00F-4967-4CD1-949C-9B2F1C95377C}"/>
                </a:ext>
              </a:extLst>
            </p:cNvPr>
            <p:cNvSpPr/>
            <p:nvPr/>
          </p:nvSpPr>
          <p:spPr bwMode="gray">
            <a:xfrm>
              <a:off x="3886867" y="3966932"/>
              <a:ext cx="1715798" cy="118018"/>
            </a:xfrm>
            <a:prstGeom prst="parallelogram">
              <a:avLst>
                <a:gd name="adj" fmla="val 245314"/>
              </a:avLst>
            </a:prstGeom>
            <a:solidFill>
              <a:srgbClr val="00B0F0">
                <a:alpha val="60000"/>
              </a:srgbClr>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cs typeface="+mn-cs"/>
              </a:endParaRPr>
            </a:p>
          </p:txBody>
        </p:sp>
        <p:sp>
          <p:nvSpPr>
            <p:cNvPr id="184" name="AutoShape 69">
              <a:extLst>
                <a:ext uri="{FF2B5EF4-FFF2-40B4-BE49-F238E27FC236}">
                  <a16:creationId xmlns="" xmlns:a16="http://schemas.microsoft.com/office/drawing/2014/main" id="{FB22E430-5B62-43F0-A298-B2D5D62A3933}"/>
                </a:ext>
              </a:extLst>
            </p:cNvPr>
            <p:cNvSpPr>
              <a:spLocks noChangeArrowheads="1"/>
            </p:cNvSpPr>
            <p:nvPr/>
          </p:nvSpPr>
          <p:spPr bwMode="gray">
            <a:xfrm rot="16200000">
              <a:off x="4551696" y="3531847"/>
              <a:ext cx="252651" cy="1536658"/>
            </a:xfrm>
            <a:prstGeom prst="can">
              <a:avLst>
                <a:gd name="adj" fmla="val 19290"/>
              </a:avLst>
            </a:prstGeom>
            <a:solidFill>
              <a:sysClr val="window" lastClr="FFFFFF">
                <a:lumMod val="75000"/>
                <a:alpha val="26000"/>
              </a:sysClr>
            </a:solidFill>
            <a:ln w="9525">
              <a:noFill/>
              <a:prstDash val="solid"/>
              <a:round/>
              <a:headEnd/>
              <a:tailEnd/>
            </a:ln>
          </p:spPr>
          <p:txBody>
            <a:bodyPr vert="horz" wrap="square" lIns="142729" tIns="71366" rIns="142729" bIns="71366" anchor="ctr">
              <a:noAutofit/>
            </a:bodyPr>
            <a:lstStyle/>
            <a:p>
              <a:pPr marL="0" marR="0" lvl="0" indent="0" algn="ctr" defTabSz="959265" eaLnBrk="1" fontAlgn="ctr" latinLnBrk="0" hangingPunct="1">
                <a:lnSpc>
                  <a:spcPct val="100000"/>
                </a:lnSpc>
                <a:spcBef>
                  <a:spcPts val="0"/>
                </a:spcBef>
                <a:spcAft>
                  <a:spcPts val="0"/>
                </a:spcAft>
                <a:buClrTx/>
                <a:buSzTx/>
                <a:buFontTx/>
                <a:buNone/>
                <a:tabLst/>
                <a:defRPr/>
              </a:pPr>
              <a:endParaRPr kumimoji="0" lang="en-US" altLang="zh-CN" sz="1200" i="0" u="none" strike="noStrike" kern="0" cap="none" spc="0" normalizeH="0" baseline="0" noProof="0" dirty="0">
                <a:ln>
                  <a:noFill/>
                </a:ln>
                <a:effectLst>
                  <a:outerShdw blurRad="38100" dist="38100" dir="2700000" algn="tl">
                    <a:srgbClr val="000000">
                      <a:alpha val="43137"/>
                    </a:srgbClr>
                  </a:outerShdw>
                </a:effectLst>
                <a:uLnTx/>
                <a:uFillTx/>
                <a:latin typeface="Huawei Sans" panose="020C0503030203020204" pitchFamily="34" charset="0"/>
              </a:endParaRPr>
            </a:p>
          </p:txBody>
        </p:sp>
        <p:sp>
          <p:nvSpPr>
            <p:cNvPr id="185" name="任意多边形 546">
              <a:extLst>
                <a:ext uri="{FF2B5EF4-FFF2-40B4-BE49-F238E27FC236}">
                  <a16:creationId xmlns="" xmlns:a16="http://schemas.microsoft.com/office/drawing/2014/main" id="{41FED58F-90E3-40CA-AAFF-6B92A0533666}"/>
                </a:ext>
              </a:extLst>
            </p:cNvPr>
            <p:cNvSpPr/>
            <p:nvPr/>
          </p:nvSpPr>
          <p:spPr bwMode="gray">
            <a:xfrm flipV="1">
              <a:off x="3998751" y="4220808"/>
              <a:ext cx="1409158" cy="167470"/>
            </a:xfrm>
            <a:custGeom>
              <a:avLst/>
              <a:gdLst>
                <a:gd name="connsiteX0" fmla="*/ 0 w 1312753"/>
                <a:gd name="connsiteY0" fmla="*/ 0 h 534154"/>
                <a:gd name="connsiteX1" fmla="*/ 1312753 w 1312753"/>
                <a:gd name="connsiteY1" fmla="*/ 0 h 534154"/>
                <a:gd name="connsiteX2" fmla="*/ 1294646 w 1312753"/>
                <a:gd name="connsiteY2" fmla="*/ 398352 h 534154"/>
                <a:gd name="connsiteX3" fmla="*/ 1131683 w 1312753"/>
                <a:gd name="connsiteY3" fmla="*/ 289711 h 534154"/>
                <a:gd name="connsiteX4" fmla="*/ 851026 w 1312753"/>
                <a:gd name="connsiteY4" fmla="*/ 316871 h 534154"/>
                <a:gd name="connsiteX5" fmla="*/ 706171 w 1312753"/>
                <a:gd name="connsiteY5" fmla="*/ 289711 h 534154"/>
                <a:gd name="connsiteX6" fmla="*/ 516048 w 1312753"/>
                <a:gd name="connsiteY6" fmla="*/ 334978 h 534154"/>
                <a:gd name="connsiteX7" fmla="*/ 325925 w 1312753"/>
                <a:gd name="connsiteY7" fmla="*/ 534154 h 534154"/>
                <a:gd name="connsiteX8" fmla="*/ 253497 w 1312753"/>
                <a:gd name="connsiteY8" fmla="*/ 398352 h 534154"/>
                <a:gd name="connsiteX9" fmla="*/ 72428 w 1312753"/>
                <a:gd name="connsiteY9" fmla="*/ 289711 h 534154"/>
                <a:gd name="connsiteX10" fmla="*/ 0 w 1312753"/>
                <a:gd name="connsiteY10" fmla="*/ 0 h 53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2753" h="534154">
                  <a:moveTo>
                    <a:pt x="0" y="0"/>
                  </a:moveTo>
                  <a:lnTo>
                    <a:pt x="1312753" y="0"/>
                  </a:lnTo>
                  <a:lnTo>
                    <a:pt x="1294646" y="398352"/>
                  </a:lnTo>
                  <a:lnTo>
                    <a:pt x="1131683" y="289711"/>
                  </a:lnTo>
                  <a:lnTo>
                    <a:pt x="851026" y="316871"/>
                  </a:lnTo>
                  <a:lnTo>
                    <a:pt x="706171" y="289711"/>
                  </a:lnTo>
                  <a:lnTo>
                    <a:pt x="516048" y="334978"/>
                  </a:lnTo>
                  <a:lnTo>
                    <a:pt x="325925" y="534154"/>
                  </a:lnTo>
                  <a:lnTo>
                    <a:pt x="253497" y="398352"/>
                  </a:lnTo>
                  <a:lnTo>
                    <a:pt x="72428" y="289711"/>
                  </a:lnTo>
                  <a:lnTo>
                    <a:pt x="0" y="0"/>
                  </a:lnTo>
                  <a:close/>
                </a:path>
              </a:pathLst>
            </a:custGeom>
            <a:solidFill>
              <a:srgbClr val="33CCCC">
                <a:alpha val="55000"/>
              </a:srgbClr>
            </a:solidFill>
            <a:ln w="9525" cap="flat" cmpd="sng" algn="ctr">
              <a:noFill/>
              <a:prstDash val="solid"/>
              <a:round/>
              <a:headEnd type="none" w="med" len="med"/>
              <a:tailEnd type="none" w="med" len="med"/>
            </a:ln>
          </p:spPr>
          <p:txBody>
            <a:bodyPr vert="horz" wrap="square" lIns="0" tIns="0" rIns="0" bIns="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endParaRPr kumimoji="0" lang="en-US" altLang="zh-CN" sz="1200" i="0" u="none" strike="noStrike" kern="0" cap="none" spc="0" normalizeH="0" baseline="0" noProof="0" dirty="0">
                <a:ln>
                  <a:noFill/>
                </a:ln>
                <a:effectLst/>
                <a:uLnTx/>
                <a:uFillTx/>
                <a:latin typeface="Huawei Sans" panose="020C0503030203020204" pitchFamily="34" charset="0"/>
              </a:endParaRPr>
            </a:p>
          </p:txBody>
        </p:sp>
        <p:sp>
          <p:nvSpPr>
            <p:cNvPr id="186" name="矩形 185">
              <a:extLst>
                <a:ext uri="{FF2B5EF4-FFF2-40B4-BE49-F238E27FC236}">
                  <a16:creationId xmlns="" xmlns:a16="http://schemas.microsoft.com/office/drawing/2014/main" id="{9E511870-9520-4E12-B8D1-591EDF4409E7}"/>
                </a:ext>
              </a:extLst>
            </p:cNvPr>
            <p:cNvSpPr/>
            <p:nvPr/>
          </p:nvSpPr>
          <p:spPr bwMode="gray">
            <a:xfrm>
              <a:off x="3490502" y="3976138"/>
              <a:ext cx="2455668" cy="479491"/>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uLnTx/>
                  <a:uFillTx/>
                  <a:latin typeface="Huawei Sans" panose="020C0503030203020204" pitchFamily="34" charset="0"/>
                </a:rPr>
                <a:t>Common services</a:t>
              </a:r>
            </a:p>
          </p:txBody>
        </p:sp>
        <p:pic>
          <p:nvPicPr>
            <p:cNvPr id="187" name="Picture 9" descr="C:\Users\y00122952\Desktop\grid-icon.png">
              <a:extLst>
                <a:ext uri="{FF2B5EF4-FFF2-40B4-BE49-F238E27FC236}">
                  <a16:creationId xmlns="" xmlns:a16="http://schemas.microsoft.com/office/drawing/2014/main" id="{0F112672-0B14-4B2B-B69F-CF4D05DEE03C}"/>
                </a:ext>
              </a:extLst>
            </p:cNvPr>
            <p:cNvPicPr>
              <a:picLocks noChangeArrowheads="1"/>
            </p:cNvPicPr>
            <p:nvPr/>
          </p:nvPicPr>
          <p:blipFill>
            <a:blip r:embed="rId24" cstate="print">
              <a:clrChange>
                <a:clrFrom>
                  <a:srgbClr val="FFFFFF"/>
                </a:clrFrom>
                <a:clrTo>
                  <a:srgbClr val="FFFFFF">
                    <a:alpha val="0"/>
                  </a:srgbClr>
                </a:clrTo>
              </a:clrChange>
              <a:duotone>
                <a:srgbClr val="EBEBEB">
                  <a:shade val="45000"/>
                  <a:satMod val="135000"/>
                </a:srgbClr>
                <a:prstClr val="white"/>
              </a:duotone>
            </a:blip>
            <a:stretch>
              <a:fillRect/>
            </a:stretch>
          </p:blipFill>
          <p:spPr bwMode="gray">
            <a:xfrm>
              <a:off x="4194345" y="3465026"/>
              <a:ext cx="228394" cy="196603"/>
            </a:xfrm>
            <a:prstGeom prst="rect">
              <a:avLst/>
            </a:prstGeom>
            <a:noFill/>
          </p:spPr>
        </p:pic>
        <p:sp>
          <p:nvSpPr>
            <p:cNvPr id="188" name="KSO_Shape">
              <a:extLst>
                <a:ext uri="{FF2B5EF4-FFF2-40B4-BE49-F238E27FC236}">
                  <a16:creationId xmlns="" xmlns:a16="http://schemas.microsoft.com/office/drawing/2014/main" id="{8526BB83-7276-4645-8412-0000BCFAF689}"/>
                </a:ext>
              </a:extLst>
            </p:cNvPr>
            <p:cNvSpPr>
              <a:spLocks/>
            </p:cNvSpPr>
            <p:nvPr/>
          </p:nvSpPr>
          <p:spPr bwMode="gray">
            <a:xfrm>
              <a:off x="4185831" y="3870345"/>
              <a:ext cx="228394" cy="196603"/>
            </a:xfrm>
            <a:custGeom>
              <a:avLst/>
              <a:gdLst>
                <a:gd name="T0" fmla="*/ 1855787 w 2462213"/>
                <a:gd name="T1" fmla="*/ 1260475 h 1693863"/>
                <a:gd name="T2" fmla="*/ 1271587 w 2462213"/>
                <a:gd name="T3" fmla="*/ 1387475 h 1693863"/>
                <a:gd name="T4" fmla="*/ 1195387 w 2462213"/>
                <a:gd name="T5" fmla="*/ 1387475 h 1693863"/>
                <a:gd name="T6" fmla="*/ 612775 w 2462213"/>
                <a:gd name="T7" fmla="*/ 1260475 h 1693863"/>
                <a:gd name="T8" fmla="*/ 280987 w 2462213"/>
                <a:gd name="T9" fmla="*/ 1260475 h 1693863"/>
                <a:gd name="T10" fmla="*/ 1855787 w 2462213"/>
                <a:gd name="T11" fmla="*/ 1047750 h 1693863"/>
                <a:gd name="T12" fmla="*/ 1271587 w 2462213"/>
                <a:gd name="T13" fmla="*/ 1174750 h 1693863"/>
                <a:gd name="T14" fmla="*/ 1195387 w 2462213"/>
                <a:gd name="T15" fmla="*/ 1174750 h 1693863"/>
                <a:gd name="T16" fmla="*/ 612775 w 2462213"/>
                <a:gd name="T17" fmla="*/ 1047750 h 1693863"/>
                <a:gd name="T18" fmla="*/ 280987 w 2462213"/>
                <a:gd name="T19" fmla="*/ 1047750 h 1693863"/>
                <a:gd name="T20" fmla="*/ 1855787 w 2462213"/>
                <a:gd name="T21" fmla="*/ 817562 h 1693863"/>
                <a:gd name="T22" fmla="*/ 1271587 w 2462213"/>
                <a:gd name="T23" fmla="*/ 944562 h 1693863"/>
                <a:gd name="T24" fmla="*/ 1195387 w 2462213"/>
                <a:gd name="T25" fmla="*/ 944562 h 1693863"/>
                <a:gd name="T26" fmla="*/ 612775 w 2462213"/>
                <a:gd name="T27" fmla="*/ 817562 h 1693863"/>
                <a:gd name="T28" fmla="*/ 280987 w 2462213"/>
                <a:gd name="T29" fmla="*/ 817562 h 1693863"/>
                <a:gd name="T30" fmla="*/ 1855787 w 2462213"/>
                <a:gd name="T31" fmla="*/ 604837 h 1693863"/>
                <a:gd name="T32" fmla="*/ 1271587 w 2462213"/>
                <a:gd name="T33" fmla="*/ 731837 h 1693863"/>
                <a:gd name="T34" fmla="*/ 1195387 w 2462213"/>
                <a:gd name="T35" fmla="*/ 731837 h 1693863"/>
                <a:gd name="T36" fmla="*/ 612775 w 2462213"/>
                <a:gd name="T37" fmla="*/ 604837 h 1693863"/>
                <a:gd name="T38" fmla="*/ 280987 w 2462213"/>
                <a:gd name="T39" fmla="*/ 604837 h 1693863"/>
                <a:gd name="T40" fmla="*/ 1217659 w 2462213"/>
                <a:gd name="T41" fmla="*/ 88928 h 1693863"/>
                <a:gd name="T42" fmla="*/ 1211327 w 2462213"/>
                <a:gd name="T43" fmla="*/ 104873 h 1693863"/>
                <a:gd name="T44" fmla="*/ 1139150 w 2462213"/>
                <a:gd name="T45" fmla="*/ 170566 h 1693863"/>
                <a:gd name="T46" fmla="*/ 1126487 w 2462213"/>
                <a:gd name="T47" fmla="*/ 186829 h 1693863"/>
                <a:gd name="T48" fmla="*/ 1127437 w 2462213"/>
                <a:gd name="T49" fmla="*/ 199904 h 1693863"/>
                <a:gd name="T50" fmla="*/ 1143582 w 2462213"/>
                <a:gd name="T51" fmla="*/ 213298 h 1693863"/>
                <a:gd name="T52" fmla="*/ 1211644 w 2462213"/>
                <a:gd name="T53" fmla="*/ 281861 h 1693863"/>
                <a:gd name="T54" fmla="*/ 1224940 w 2462213"/>
                <a:gd name="T55" fmla="*/ 298125 h 1693863"/>
                <a:gd name="T56" fmla="*/ 1238236 w 2462213"/>
                <a:gd name="T57" fmla="*/ 299400 h 1693863"/>
                <a:gd name="T58" fmla="*/ 1254381 w 2462213"/>
                <a:gd name="T59" fmla="*/ 286325 h 1693863"/>
                <a:gd name="T60" fmla="*/ 1319277 w 2462213"/>
                <a:gd name="T61" fmla="*/ 213617 h 1693863"/>
                <a:gd name="T62" fmla="*/ 1335106 w 2462213"/>
                <a:gd name="T63" fmla="*/ 207239 h 1693863"/>
                <a:gd name="T64" fmla="*/ 1341437 w 2462213"/>
                <a:gd name="T65" fmla="*/ 191294 h 1693863"/>
                <a:gd name="T66" fmla="*/ 1335106 w 2462213"/>
                <a:gd name="T67" fmla="*/ 175349 h 1693863"/>
                <a:gd name="T68" fmla="*/ 1319277 w 2462213"/>
                <a:gd name="T69" fmla="*/ 168652 h 1693863"/>
                <a:gd name="T70" fmla="*/ 1254381 w 2462213"/>
                <a:gd name="T71" fmla="*/ 96263 h 1693863"/>
                <a:gd name="T72" fmla="*/ 1238236 w 2462213"/>
                <a:gd name="T73" fmla="*/ 82869 h 1693863"/>
                <a:gd name="T74" fmla="*/ 1630998 w 2462213"/>
                <a:gd name="T75" fmla="*/ 0 h 1693863"/>
                <a:gd name="T76" fmla="*/ 1669733 w 2462213"/>
                <a:gd name="T77" fmla="*/ 6352 h 1693863"/>
                <a:gd name="T78" fmla="*/ 1703388 w 2462213"/>
                <a:gd name="T79" fmla="*/ 23186 h 1693863"/>
                <a:gd name="T80" fmla="*/ 1731328 w 2462213"/>
                <a:gd name="T81" fmla="*/ 48913 h 1693863"/>
                <a:gd name="T82" fmla="*/ 1750696 w 2462213"/>
                <a:gd name="T83" fmla="*/ 82581 h 1693863"/>
                <a:gd name="T84" fmla="*/ 1759903 w 2462213"/>
                <a:gd name="T85" fmla="*/ 121331 h 1693863"/>
                <a:gd name="T86" fmla="*/ 2206626 w 2462213"/>
                <a:gd name="T87" fmla="*/ 382731 h 1693863"/>
                <a:gd name="T88" fmla="*/ 2243456 w 2462213"/>
                <a:gd name="T89" fmla="*/ 392895 h 1693863"/>
                <a:gd name="T90" fmla="*/ 2275841 w 2462213"/>
                <a:gd name="T91" fmla="*/ 413540 h 1693863"/>
                <a:gd name="T92" fmla="*/ 2300923 w 2462213"/>
                <a:gd name="T93" fmla="*/ 442444 h 1693863"/>
                <a:gd name="T94" fmla="*/ 2317433 w 2462213"/>
                <a:gd name="T95" fmla="*/ 478652 h 1693863"/>
                <a:gd name="T96" fmla="*/ 2323148 w 2462213"/>
                <a:gd name="T97" fmla="*/ 519307 h 1693863"/>
                <a:gd name="T98" fmla="*/ 0 w 2462213"/>
                <a:gd name="T99" fmla="*/ 1693863 h 1693863"/>
                <a:gd name="T100" fmla="*/ 133350 w 2462213"/>
                <a:gd name="T101" fmla="*/ 512320 h 1693863"/>
                <a:gd name="T102" fmla="*/ 141288 w 2462213"/>
                <a:gd name="T103" fmla="*/ 471982 h 1693863"/>
                <a:gd name="T104" fmla="*/ 159068 w 2462213"/>
                <a:gd name="T105" fmla="*/ 437362 h 1693863"/>
                <a:gd name="T106" fmla="*/ 185420 w 2462213"/>
                <a:gd name="T107" fmla="*/ 409094 h 1693863"/>
                <a:gd name="T108" fmla="*/ 218440 w 2462213"/>
                <a:gd name="T109" fmla="*/ 390354 h 1693863"/>
                <a:gd name="T110" fmla="*/ 256223 w 2462213"/>
                <a:gd name="T111" fmla="*/ 382096 h 1693863"/>
                <a:gd name="T112" fmla="*/ 708978 w 2462213"/>
                <a:gd name="T113" fmla="*/ 114661 h 1693863"/>
                <a:gd name="T114" fmla="*/ 720090 w 2462213"/>
                <a:gd name="T115" fmla="*/ 76864 h 1693863"/>
                <a:gd name="T116" fmla="*/ 741045 w 2462213"/>
                <a:gd name="T117" fmla="*/ 44467 h 1693863"/>
                <a:gd name="T118" fmla="*/ 769620 w 2462213"/>
                <a:gd name="T119" fmla="*/ 19692 h 1693863"/>
                <a:gd name="T120" fmla="*/ 804545 w 2462213"/>
                <a:gd name="T121" fmla="*/ 4447 h 1693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62213" h="1693863">
                  <a:moveTo>
                    <a:pt x="2058987" y="1260475"/>
                  </a:moveTo>
                  <a:lnTo>
                    <a:pt x="2058987" y="1387475"/>
                  </a:lnTo>
                  <a:lnTo>
                    <a:pt x="2185987" y="1387475"/>
                  </a:lnTo>
                  <a:lnTo>
                    <a:pt x="2185987" y="1260475"/>
                  </a:lnTo>
                  <a:lnTo>
                    <a:pt x="2058987" y="1260475"/>
                  </a:lnTo>
                  <a:close/>
                  <a:moveTo>
                    <a:pt x="1855787" y="1260475"/>
                  </a:moveTo>
                  <a:lnTo>
                    <a:pt x="1855787" y="1387475"/>
                  </a:lnTo>
                  <a:lnTo>
                    <a:pt x="1982787" y="1387475"/>
                  </a:lnTo>
                  <a:lnTo>
                    <a:pt x="1982787" y="1260475"/>
                  </a:lnTo>
                  <a:lnTo>
                    <a:pt x="1855787" y="1260475"/>
                  </a:lnTo>
                  <a:close/>
                  <a:moveTo>
                    <a:pt x="1271587" y="1260475"/>
                  </a:moveTo>
                  <a:lnTo>
                    <a:pt x="1271587" y="1387475"/>
                  </a:lnTo>
                  <a:lnTo>
                    <a:pt x="1398587" y="1387475"/>
                  </a:lnTo>
                  <a:lnTo>
                    <a:pt x="1398587" y="1260475"/>
                  </a:lnTo>
                  <a:lnTo>
                    <a:pt x="1271587" y="1260475"/>
                  </a:lnTo>
                  <a:close/>
                  <a:moveTo>
                    <a:pt x="1068387" y="1260475"/>
                  </a:moveTo>
                  <a:lnTo>
                    <a:pt x="1068387" y="1387475"/>
                  </a:lnTo>
                  <a:lnTo>
                    <a:pt x="1195387" y="1387475"/>
                  </a:lnTo>
                  <a:lnTo>
                    <a:pt x="1195387" y="1260475"/>
                  </a:lnTo>
                  <a:lnTo>
                    <a:pt x="1068387" y="1260475"/>
                  </a:lnTo>
                  <a:close/>
                  <a:moveTo>
                    <a:pt x="484187" y="1260475"/>
                  </a:moveTo>
                  <a:lnTo>
                    <a:pt x="484187" y="1387475"/>
                  </a:lnTo>
                  <a:lnTo>
                    <a:pt x="612775" y="1387475"/>
                  </a:lnTo>
                  <a:lnTo>
                    <a:pt x="612775" y="1260475"/>
                  </a:lnTo>
                  <a:lnTo>
                    <a:pt x="484187" y="1260475"/>
                  </a:lnTo>
                  <a:close/>
                  <a:moveTo>
                    <a:pt x="280987" y="1260475"/>
                  </a:moveTo>
                  <a:lnTo>
                    <a:pt x="280987" y="1387475"/>
                  </a:lnTo>
                  <a:lnTo>
                    <a:pt x="407987" y="1387475"/>
                  </a:lnTo>
                  <a:lnTo>
                    <a:pt x="407987" y="1260475"/>
                  </a:lnTo>
                  <a:lnTo>
                    <a:pt x="280987" y="1260475"/>
                  </a:lnTo>
                  <a:close/>
                  <a:moveTo>
                    <a:pt x="2058987" y="1047750"/>
                  </a:moveTo>
                  <a:lnTo>
                    <a:pt x="2058987" y="1174750"/>
                  </a:lnTo>
                  <a:lnTo>
                    <a:pt x="2185987" y="1174750"/>
                  </a:lnTo>
                  <a:lnTo>
                    <a:pt x="2185987" y="1047750"/>
                  </a:lnTo>
                  <a:lnTo>
                    <a:pt x="2058987" y="1047750"/>
                  </a:lnTo>
                  <a:close/>
                  <a:moveTo>
                    <a:pt x="1855787" y="1047750"/>
                  </a:moveTo>
                  <a:lnTo>
                    <a:pt x="1855787" y="1174750"/>
                  </a:lnTo>
                  <a:lnTo>
                    <a:pt x="1982787" y="1174750"/>
                  </a:lnTo>
                  <a:lnTo>
                    <a:pt x="1982787" y="1047750"/>
                  </a:lnTo>
                  <a:lnTo>
                    <a:pt x="1855787" y="1047750"/>
                  </a:lnTo>
                  <a:close/>
                  <a:moveTo>
                    <a:pt x="1271587" y="1047750"/>
                  </a:moveTo>
                  <a:lnTo>
                    <a:pt x="1271587" y="1174750"/>
                  </a:lnTo>
                  <a:lnTo>
                    <a:pt x="1398587" y="1174750"/>
                  </a:lnTo>
                  <a:lnTo>
                    <a:pt x="1398587" y="1047750"/>
                  </a:lnTo>
                  <a:lnTo>
                    <a:pt x="1271587" y="1047750"/>
                  </a:lnTo>
                  <a:close/>
                  <a:moveTo>
                    <a:pt x="1068387" y="1047750"/>
                  </a:moveTo>
                  <a:lnTo>
                    <a:pt x="1068387" y="1174750"/>
                  </a:lnTo>
                  <a:lnTo>
                    <a:pt x="1195387" y="1174750"/>
                  </a:lnTo>
                  <a:lnTo>
                    <a:pt x="1195387" y="1047750"/>
                  </a:lnTo>
                  <a:lnTo>
                    <a:pt x="1068387" y="1047750"/>
                  </a:lnTo>
                  <a:close/>
                  <a:moveTo>
                    <a:pt x="484187" y="1047750"/>
                  </a:moveTo>
                  <a:lnTo>
                    <a:pt x="484187" y="1174750"/>
                  </a:lnTo>
                  <a:lnTo>
                    <a:pt x="612775" y="1174750"/>
                  </a:lnTo>
                  <a:lnTo>
                    <a:pt x="612775" y="1047750"/>
                  </a:lnTo>
                  <a:lnTo>
                    <a:pt x="484187" y="1047750"/>
                  </a:lnTo>
                  <a:close/>
                  <a:moveTo>
                    <a:pt x="280987" y="1047750"/>
                  </a:moveTo>
                  <a:lnTo>
                    <a:pt x="280987" y="1174750"/>
                  </a:lnTo>
                  <a:lnTo>
                    <a:pt x="407987" y="1174750"/>
                  </a:lnTo>
                  <a:lnTo>
                    <a:pt x="407987" y="1047750"/>
                  </a:lnTo>
                  <a:lnTo>
                    <a:pt x="280987" y="1047750"/>
                  </a:lnTo>
                  <a:close/>
                  <a:moveTo>
                    <a:pt x="2058987" y="817562"/>
                  </a:moveTo>
                  <a:lnTo>
                    <a:pt x="2058987" y="944562"/>
                  </a:lnTo>
                  <a:lnTo>
                    <a:pt x="2185987" y="944562"/>
                  </a:lnTo>
                  <a:lnTo>
                    <a:pt x="2185987" y="817562"/>
                  </a:lnTo>
                  <a:lnTo>
                    <a:pt x="2058987" y="817562"/>
                  </a:lnTo>
                  <a:close/>
                  <a:moveTo>
                    <a:pt x="1855787" y="817562"/>
                  </a:moveTo>
                  <a:lnTo>
                    <a:pt x="1855787" y="944562"/>
                  </a:lnTo>
                  <a:lnTo>
                    <a:pt x="1982787" y="944562"/>
                  </a:lnTo>
                  <a:lnTo>
                    <a:pt x="1982787" y="817562"/>
                  </a:lnTo>
                  <a:lnTo>
                    <a:pt x="1855787" y="817562"/>
                  </a:lnTo>
                  <a:close/>
                  <a:moveTo>
                    <a:pt x="1271587" y="817562"/>
                  </a:moveTo>
                  <a:lnTo>
                    <a:pt x="1271587" y="944562"/>
                  </a:lnTo>
                  <a:lnTo>
                    <a:pt x="1398587" y="944562"/>
                  </a:lnTo>
                  <a:lnTo>
                    <a:pt x="1398587" y="817562"/>
                  </a:lnTo>
                  <a:lnTo>
                    <a:pt x="1271587" y="817562"/>
                  </a:lnTo>
                  <a:close/>
                  <a:moveTo>
                    <a:pt x="1068387" y="817562"/>
                  </a:moveTo>
                  <a:lnTo>
                    <a:pt x="1068387" y="944562"/>
                  </a:lnTo>
                  <a:lnTo>
                    <a:pt x="1195387" y="944562"/>
                  </a:lnTo>
                  <a:lnTo>
                    <a:pt x="1195387" y="817562"/>
                  </a:lnTo>
                  <a:lnTo>
                    <a:pt x="1068387" y="817562"/>
                  </a:lnTo>
                  <a:close/>
                  <a:moveTo>
                    <a:pt x="484187" y="817562"/>
                  </a:moveTo>
                  <a:lnTo>
                    <a:pt x="484187" y="944562"/>
                  </a:lnTo>
                  <a:lnTo>
                    <a:pt x="612775" y="944562"/>
                  </a:lnTo>
                  <a:lnTo>
                    <a:pt x="612775" y="817562"/>
                  </a:lnTo>
                  <a:lnTo>
                    <a:pt x="484187" y="817562"/>
                  </a:lnTo>
                  <a:close/>
                  <a:moveTo>
                    <a:pt x="280987" y="817562"/>
                  </a:moveTo>
                  <a:lnTo>
                    <a:pt x="280987" y="944562"/>
                  </a:lnTo>
                  <a:lnTo>
                    <a:pt x="407987" y="944562"/>
                  </a:lnTo>
                  <a:lnTo>
                    <a:pt x="407987" y="817562"/>
                  </a:lnTo>
                  <a:lnTo>
                    <a:pt x="280987" y="817562"/>
                  </a:lnTo>
                  <a:close/>
                  <a:moveTo>
                    <a:pt x="2058987" y="604837"/>
                  </a:moveTo>
                  <a:lnTo>
                    <a:pt x="2058987" y="731837"/>
                  </a:lnTo>
                  <a:lnTo>
                    <a:pt x="2185987" y="731837"/>
                  </a:lnTo>
                  <a:lnTo>
                    <a:pt x="2185987" y="604837"/>
                  </a:lnTo>
                  <a:lnTo>
                    <a:pt x="2058987" y="604837"/>
                  </a:lnTo>
                  <a:close/>
                  <a:moveTo>
                    <a:pt x="1855787" y="604837"/>
                  </a:moveTo>
                  <a:lnTo>
                    <a:pt x="1855787" y="731837"/>
                  </a:lnTo>
                  <a:lnTo>
                    <a:pt x="1982787" y="731837"/>
                  </a:lnTo>
                  <a:lnTo>
                    <a:pt x="1982787" y="604837"/>
                  </a:lnTo>
                  <a:lnTo>
                    <a:pt x="1855787" y="604837"/>
                  </a:lnTo>
                  <a:close/>
                  <a:moveTo>
                    <a:pt x="1271587" y="604837"/>
                  </a:moveTo>
                  <a:lnTo>
                    <a:pt x="1271587" y="731837"/>
                  </a:lnTo>
                  <a:lnTo>
                    <a:pt x="1398587" y="731837"/>
                  </a:lnTo>
                  <a:lnTo>
                    <a:pt x="1398587" y="604837"/>
                  </a:lnTo>
                  <a:lnTo>
                    <a:pt x="1271587" y="604837"/>
                  </a:lnTo>
                  <a:close/>
                  <a:moveTo>
                    <a:pt x="1068387" y="604837"/>
                  </a:moveTo>
                  <a:lnTo>
                    <a:pt x="1068387" y="731837"/>
                  </a:lnTo>
                  <a:lnTo>
                    <a:pt x="1195387" y="731837"/>
                  </a:lnTo>
                  <a:lnTo>
                    <a:pt x="1195387" y="604837"/>
                  </a:lnTo>
                  <a:lnTo>
                    <a:pt x="1068387" y="604837"/>
                  </a:lnTo>
                  <a:close/>
                  <a:moveTo>
                    <a:pt x="484187" y="604837"/>
                  </a:moveTo>
                  <a:lnTo>
                    <a:pt x="484187" y="731837"/>
                  </a:lnTo>
                  <a:lnTo>
                    <a:pt x="612775" y="731837"/>
                  </a:lnTo>
                  <a:lnTo>
                    <a:pt x="612775" y="604837"/>
                  </a:lnTo>
                  <a:lnTo>
                    <a:pt x="484187" y="604837"/>
                  </a:lnTo>
                  <a:close/>
                  <a:moveTo>
                    <a:pt x="280987" y="604837"/>
                  </a:moveTo>
                  <a:lnTo>
                    <a:pt x="280987" y="731837"/>
                  </a:lnTo>
                  <a:lnTo>
                    <a:pt x="407987" y="731837"/>
                  </a:lnTo>
                  <a:lnTo>
                    <a:pt x="407987" y="604837"/>
                  </a:lnTo>
                  <a:lnTo>
                    <a:pt x="280987" y="604837"/>
                  </a:lnTo>
                  <a:close/>
                  <a:moveTo>
                    <a:pt x="1231588" y="82550"/>
                  </a:moveTo>
                  <a:lnTo>
                    <a:pt x="1229372" y="82869"/>
                  </a:lnTo>
                  <a:lnTo>
                    <a:pt x="1227156" y="83507"/>
                  </a:lnTo>
                  <a:lnTo>
                    <a:pt x="1224940" y="84145"/>
                  </a:lnTo>
                  <a:lnTo>
                    <a:pt x="1221458" y="86377"/>
                  </a:lnTo>
                  <a:lnTo>
                    <a:pt x="1217659" y="88928"/>
                  </a:lnTo>
                  <a:lnTo>
                    <a:pt x="1215443" y="92755"/>
                  </a:lnTo>
                  <a:lnTo>
                    <a:pt x="1213227" y="96263"/>
                  </a:lnTo>
                  <a:lnTo>
                    <a:pt x="1212594" y="98495"/>
                  </a:lnTo>
                  <a:lnTo>
                    <a:pt x="1211644" y="100408"/>
                  </a:lnTo>
                  <a:lnTo>
                    <a:pt x="1211327" y="102641"/>
                  </a:lnTo>
                  <a:lnTo>
                    <a:pt x="1211327" y="104873"/>
                  </a:lnTo>
                  <a:lnTo>
                    <a:pt x="1211327" y="168652"/>
                  </a:lnTo>
                  <a:lnTo>
                    <a:pt x="1148330" y="168652"/>
                  </a:lnTo>
                  <a:lnTo>
                    <a:pt x="1145798" y="168652"/>
                  </a:lnTo>
                  <a:lnTo>
                    <a:pt x="1143582" y="169290"/>
                  </a:lnTo>
                  <a:lnTo>
                    <a:pt x="1141366" y="169928"/>
                  </a:lnTo>
                  <a:lnTo>
                    <a:pt x="1139150" y="170566"/>
                  </a:lnTo>
                  <a:lnTo>
                    <a:pt x="1135667" y="172798"/>
                  </a:lnTo>
                  <a:lnTo>
                    <a:pt x="1132502" y="175349"/>
                  </a:lnTo>
                  <a:lnTo>
                    <a:pt x="1129653" y="178538"/>
                  </a:lnTo>
                  <a:lnTo>
                    <a:pt x="1127437" y="182684"/>
                  </a:lnTo>
                  <a:lnTo>
                    <a:pt x="1126804" y="184597"/>
                  </a:lnTo>
                  <a:lnTo>
                    <a:pt x="1126487" y="186829"/>
                  </a:lnTo>
                  <a:lnTo>
                    <a:pt x="1126170" y="189062"/>
                  </a:lnTo>
                  <a:lnTo>
                    <a:pt x="1125537" y="191294"/>
                  </a:lnTo>
                  <a:lnTo>
                    <a:pt x="1126170" y="193845"/>
                  </a:lnTo>
                  <a:lnTo>
                    <a:pt x="1126487" y="195759"/>
                  </a:lnTo>
                  <a:lnTo>
                    <a:pt x="1126804" y="197991"/>
                  </a:lnTo>
                  <a:lnTo>
                    <a:pt x="1127437" y="199904"/>
                  </a:lnTo>
                  <a:lnTo>
                    <a:pt x="1129653" y="203731"/>
                  </a:lnTo>
                  <a:lnTo>
                    <a:pt x="1132502" y="207239"/>
                  </a:lnTo>
                  <a:lnTo>
                    <a:pt x="1135667" y="210109"/>
                  </a:lnTo>
                  <a:lnTo>
                    <a:pt x="1139150" y="212022"/>
                  </a:lnTo>
                  <a:lnTo>
                    <a:pt x="1141366" y="212979"/>
                  </a:lnTo>
                  <a:lnTo>
                    <a:pt x="1143582" y="213298"/>
                  </a:lnTo>
                  <a:lnTo>
                    <a:pt x="1145798" y="213617"/>
                  </a:lnTo>
                  <a:lnTo>
                    <a:pt x="1148330" y="213617"/>
                  </a:lnTo>
                  <a:lnTo>
                    <a:pt x="1211327" y="213617"/>
                  </a:lnTo>
                  <a:lnTo>
                    <a:pt x="1211327" y="277396"/>
                  </a:lnTo>
                  <a:lnTo>
                    <a:pt x="1211327" y="279629"/>
                  </a:lnTo>
                  <a:lnTo>
                    <a:pt x="1211644" y="281861"/>
                  </a:lnTo>
                  <a:lnTo>
                    <a:pt x="1212594" y="284093"/>
                  </a:lnTo>
                  <a:lnTo>
                    <a:pt x="1213227" y="286325"/>
                  </a:lnTo>
                  <a:lnTo>
                    <a:pt x="1215443" y="290152"/>
                  </a:lnTo>
                  <a:lnTo>
                    <a:pt x="1217659" y="293341"/>
                  </a:lnTo>
                  <a:lnTo>
                    <a:pt x="1221458" y="296211"/>
                  </a:lnTo>
                  <a:lnTo>
                    <a:pt x="1224940" y="298125"/>
                  </a:lnTo>
                  <a:lnTo>
                    <a:pt x="1227156" y="298762"/>
                  </a:lnTo>
                  <a:lnTo>
                    <a:pt x="1229372" y="299400"/>
                  </a:lnTo>
                  <a:lnTo>
                    <a:pt x="1231588" y="300038"/>
                  </a:lnTo>
                  <a:lnTo>
                    <a:pt x="1233487" y="300038"/>
                  </a:lnTo>
                  <a:lnTo>
                    <a:pt x="1236020" y="300038"/>
                  </a:lnTo>
                  <a:lnTo>
                    <a:pt x="1238236" y="299400"/>
                  </a:lnTo>
                  <a:lnTo>
                    <a:pt x="1240452" y="298762"/>
                  </a:lnTo>
                  <a:lnTo>
                    <a:pt x="1242668" y="298125"/>
                  </a:lnTo>
                  <a:lnTo>
                    <a:pt x="1246150" y="296211"/>
                  </a:lnTo>
                  <a:lnTo>
                    <a:pt x="1249316" y="293341"/>
                  </a:lnTo>
                  <a:lnTo>
                    <a:pt x="1252165" y="290152"/>
                  </a:lnTo>
                  <a:lnTo>
                    <a:pt x="1254381" y="286325"/>
                  </a:lnTo>
                  <a:lnTo>
                    <a:pt x="1255014" y="284093"/>
                  </a:lnTo>
                  <a:lnTo>
                    <a:pt x="1255331" y="281861"/>
                  </a:lnTo>
                  <a:lnTo>
                    <a:pt x="1255964" y="279629"/>
                  </a:lnTo>
                  <a:lnTo>
                    <a:pt x="1256280" y="277396"/>
                  </a:lnTo>
                  <a:lnTo>
                    <a:pt x="1256280" y="213617"/>
                  </a:lnTo>
                  <a:lnTo>
                    <a:pt x="1319277" y="213617"/>
                  </a:lnTo>
                  <a:lnTo>
                    <a:pt x="1321493" y="213617"/>
                  </a:lnTo>
                  <a:lnTo>
                    <a:pt x="1324026" y="213298"/>
                  </a:lnTo>
                  <a:lnTo>
                    <a:pt x="1326242" y="212979"/>
                  </a:lnTo>
                  <a:lnTo>
                    <a:pt x="1327825" y="212022"/>
                  </a:lnTo>
                  <a:lnTo>
                    <a:pt x="1331940" y="210109"/>
                  </a:lnTo>
                  <a:lnTo>
                    <a:pt x="1335106" y="207239"/>
                  </a:lnTo>
                  <a:lnTo>
                    <a:pt x="1337955" y="203731"/>
                  </a:lnTo>
                  <a:lnTo>
                    <a:pt x="1339854" y="199904"/>
                  </a:lnTo>
                  <a:lnTo>
                    <a:pt x="1340804" y="197991"/>
                  </a:lnTo>
                  <a:lnTo>
                    <a:pt x="1341121" y="195759"/>
                  </a:lnTo>
                  <a:lnTo>
                    <a:pt x="1341437" y="193845"/>
                  </a:lnTo>
                  <a:lnTo>
                    <a:pt x="1341437" y="191294"/>
                  </a:lnTo>
                  <a:lnTo>
                    <a:pt x="1341437" y="189062"/>
                  </a:lnTo>
                  <a:lnTo>
                    <a:pt x="1341121" y="186829"/>
                  </a:lnTo>
                  <a:lnTo>
                    <a:pt x="1340804" y="184597"/>
                  </a:lnTo>
                  <a:lnTo>
                    <a:pt x="1339854" y="182684"/>
                  </a:lnTo>
                  <a:lnTo>
                    <a:pt x="1337955" y="178538"/>
                  </a:lnTo>
                  <a:lnTo>
                    <a:pt x="1335106" y="175349"/>
                  </a:lnTo>
                  <a:lnTo>
                    <a:pt x="1331940" y="172798"/>
                  </a:lnTo>
                  <a:lnTo>
                    <a:pt x="1327825" y="170566"/>
                  </a:lnTo>
                  <a:lnTo>
                    <a:pt x="1326242" y="169928"/>
                  </a:lnTo>
                  <a:lnTo>
                    <a:pt x="1324026" y="169290"/>
                  </a:lnTo>
                  <a:lnTo>
                    <a:pt x="1321493" y="168652"/>
                  </a:lnTo>
                  <a:lnTo>
                    <a:pt x="1319277" y="168652"/>
                  </a:lnTo>
                  <a:lnTo>
                    <a:pt x="1256280" y="168652"/>
                  </a:lnTo>
                  <a:lnTo>
                    <a:pt x="1256280" y="104873"/>
                  </a:lnTo>
                  <a:lnTo>
                    <a:pt x="1255964" y="102641"/>
                  </a:lnTo>
                  <a:lnTo>
                    <a:pt x="1255331" y="100408"/>
                  </a:lnTo>
                  <a:lnTo>
                    <a:pt x="1255014" y="98495"/>
                  </a:lnTo>
                  <a:lnTo>
                    <a:pt x="1254381" y="96263"/>
                  </a:lnTo>
                  <a:lnTo>
                    <a:pt x="1252165" y="92755"/>
                  </a:lnTo>
                  <a:lnTo>
                    <a:pt x="1249316" y="88928"/>
                  </a:lnTo>
                  <a:lnTo>
                    <a:pt x="1246150" y="86377"/>
                  </a:lnTo>
                  <a:lnTo>
                    <a:pt x="1242668" y="84145"/>
                  </a:lnTo>
                  <a:lnTo>
                    <a:pt x="1240452" y="83507"/>
                  </a:lnTo>
                  <a:lnTo>
                    <a:pt x="1238236" y="82869"/>
                  </a:lnTo>
                  <a:lnTo>
                    <a:pt x="1236020" y="82550"/>
                  </a:lnTo>
                  <a:lnTo>
                    <a:pt x="1233487" y="82550"/>
                  </a:lnTo>
                  <a:lnTo>
                    <a:pt x="1231588" y="82550"/>
                  </a:lnTo>
                  <a:close/>
                  <a:moveTo>
                    <a:pt x="830580" y="0"/>
                  </a:moveTo>
                  <a:lnTo>
                    <a:pt x="837248" y="0"/>
                  </a:lnTo>
                  <a:lnTo>
                    <a:pt x="1630998" y="0"/>
                  </a:lnTo>
                  <a:lnTo>
                    <a:pt x="1637666" y="0"/>
                  </a:lnTo>
                  <a:lnTo>
                    <a:pt x="1644333" y="953"/>
                  </a:lnTo>
                  <a:lnTo>
                    <a:pt x="1650683" y="1588"/>
                  </a:lnTo>
                  <a:lnTo>
                    <a:pt x="1657033" y="3176"/>
                  </a:lnTo>
                  <a:lnTo>
                    <a:pt x="1663383" y="4447"/>
                  </a:lnTo>
                  <a:lnTo>
                    <a:pt x="1669733" y="6352"/>
                  </a:lnTo>
                  <a:lnTo>
                    <a:pt x="1675448" y="8576"/>
                  </a:lnTo>
                  <a:lnTo>
                    <a:pt x="1681481" y="10481"/>
                  </a:lnTo>
                  <a:lnTo>
                    <a:pt x="1687196" y="13340"/>
                  </a:lnTo>
                  <a:lnTo>
                    <a:pt x="1692593" y="16199"/>
                  </a:lnTo>
                  <a:lnTo>
                    <a:pt x="1697991" y="19692"/>
                  </a:lnTo>
                  <a:lnTo>
                    <a:pt x="1703388" y="23186"/>
                  </a:lnTo>
                  <a:lnTo>
                    <a:pt x="1708468" y="26680"/>
                  </a:lnTo>
                  <a:lnTo>
                    <a:pt x="1713548" y="31127"/>
                  </a:lnTo>
                  <a:lnTo>
                    <a:pt x="1718311" y="34938"/>
                  </a:lnTo>
                  <a:lnTo>
                    <a:pt x="1722438" y="39702"/>
                  </a:lnTo>
                  <a:lnTo>
                    <a:pt x="1726883" y="44467"/>
                  </a:lnTo>
                  <a:lnTo>
                    <a:pt x="1731328" y="48913"/>
                  </a:lnTo>
                  <a:lnTo>
                    <a:pt x="1735138" y="54313"/>
                  </a:lnTo>
                  <a:lnTo>
                    <a:pt x="1738631" y="59395"/>
                  </a:lnTo>
                  <a:lnTo>
                    <a:pt x="1742123" y="65112"/>
                  </a:lnTo>
                  <a:lnTo>
                    <a:pt x="1745298" y="70511"/>
                  </a:lnTo>
                  <a:lnTo>
                    <a:pt x="1748156" y="76864"/>
                  </a:lnTo>
                  <a:lnTo>
                    <a:pt x="1750696" y="82581"/>
                  </a:lnTo>
                  <a:lnTo>
                    <a:pt x="1752918" y="88616"/>
                  </a:lnTo>
                  <a:lnTo>
                    <a:pt x="1754823" y="94968"/>
                  </a:lnTo>
                  <a:lnTo>
                    <a:pt x="1756728" y="101321"/>
                  </a:lnTo>
                  <a:lnTo>
                    <a:pt x="1758316" y="107991"/>
                  </a:lnTo>
                  <a:lnTo>
                    <a:pt x="1759268" y="114661"/>
                  </a:lnTo>
                  <a:lnTo>
                    <a:pt x="1759903" y="121331"/>
                  </a:lnTo>
                  <a:lnTo>
                    <a:pt x="1760538" y="128318"/>
                  </a:lnTo>
                  <a:lnTo>
                    <a:pt x="1760538" y="134988"/>
                  </a:lnTo>
                  <a:lnTo>
                    <a:pt x="1760538" y="382096"/>
                  </a:lnTo>
                  <a:lnTo>
                    <a:pt x="2193291" y="382096"/>
                  </a:lnTo>
                  <a:lnTo>
                    <a:pt x="2199641" y="382096"/>
                  </a:lnTo>
                  <a:lnTo>
                    <a:pt x="2206626" y="382731"/>
                  </a:lnTo>
                  <a:lnTo>
                    <a:pt x="2212976" y="383684"/>
                  </a:lnTo>
                  <a:lnTo>
                    <a:pt x="2219643" y="384637"/>
                  </a:lnTo>
                  <a:lnTo>
                    <a:pt x="2225676" y="386543"/>
                  </a:lnTo>
                  <a:lnTo>
                    <a:pt x="2231708" y="388131"/>
                  </a:lnTo>
                  <a:lnTo>
                    <a:pt x="2237741" y="390354"/>
                  </a:lnTo>
                  <a:lnTo>
                    <a:pt x="2243456" y="392895"/>
                  </a:lnTo>
                  <a:lnTo>
                    <a:pt x="2249488" y="395436"/>
                  </a:lnTo>
                  <a:lnTo>
                    <a:pt x="2255203" y="398612"/>
                  </a:lnTo>
                  <a:lnTo>
                    <a:pt x="2260601" y="402106"/>
                  </a:lnTo>
                  <a:lnTo>
                    <a:pt x="2265998" y="405600"/>
                  </a:lnTo>
                  <a:lnTo>
                    <a:pt x="2271078" y="409094"/>
                  </a:lnTo>
                  <a:lnTo>
                    <a:pt x="2275841" y="413540"/>
                  </a:lnTo>
                  <a:lnTo>
                    <a:pt x="2280603" y="417669"/>
                  </a:lnTo>
                  <a:lnTo>
                    <a:pt x="2285048" y="422116"/>
                  </a:lnTo>
                  <a:lnTo>
                    <a:pt x="2289175" y="427198"/>
                  </a:lnTo>
                  <a:lnTo>
                    <a:pt x="2293621" y="431962"/>
                  </a:lnTo>
                  <a:lnTo>
                    <a:pt x="2297113" y="437362"/>
                  </a:lnTo>
                  <a:lnTo>
                    <a:pt x="2300923" y="442444"/>
                  </a:lnTo>
                  <a:lnTo>
                    <a:pt x="2304415" y="447843"/>
                  </a:lnTo>
                  <a:lnTo>
                    <a:pt x="2307273" y="453878"/>
                  </a:lnTo>
                  <a:lnTo>
                    <a:pt x="2310131" y="459913"/>
                  </a:lnTo>
                  <a:lnTo>
                    <a:pt x="2312988" y="465947"/>
                  </a:lnTo>
                  <a:lnTo>
                    <a:pt x="2315211" y="471982"/>
                  </a:lnTo>
                  <a:lnTo>
                    <a:pt x="2317433" y="478652"/>
                  </a:lnTo>
                  <a:lnTo>
                    <a:pt x="2319021" y="485005"/>
                  </a:lnTo>
                  <a:lnTo>
                    <a:pt x="2320608" y="491675"/>
                  </a:lnTo>
                  <a:lnTo>
                    <a:pt x="2321561" y="498345"/>
                  </a:lnTo>
                  <a:lnTo>
                    <a:pt x="2322195" y="505332"/>
                  </a:lnTo>
                  <a:lnTo>
                    <a:pt x="2322831" y="512320"/>
                  </a:lnTo>
                  <a:lnTo>
                    <a:pt x="2323148" y="519307"/>
                  </a:lnTo>
                  <a:lnTo>
                    <a:pt x="2323148" y="1505833"/>
                  </a:lnTo>
                  <a:lnTo>
                    <a:pt x="2322831" y="1509644"/>
                  </a:lnTo>
                  <a:lnTo>
                    <a:pt x="2322195" y="1512820"/>
                  </a:lnTo>
                  <a:lnTo>
                    <a:pt x="2462213" y="1512820"/>
                  </a:lnTo>
                  <a:lnTo>
                    <a:pt x="2462213" y="1693863"/>
                  </a:lnTo>
                  <a:lnTo>
                    <a:pt x="0" y="1693863"/>
                  </a:lnTo>
                  <a:lnTo>
                    <a:pt x="0" y="1512820"/>
                  </a:lnTo>
                  <a:lnTo>
                    <a:pt x="133985" y="1512820"/>
                  </a:lnTo>
                  <a:lnTo>
                    <a:pt x="133668" y="1509644"/>
                  </a:lnTo>
                  <a:lnTo>
                    <a:pt x="133350" y="1505833"/>
                  </a:lnTo>
                  <a:lnTo>
                    <a:pt x="133350" y="519307"/>
                  </a:lnTo>
                  <a:lnTo>
                    <a:pt x="133350" y="512320"/>
                  </a:lnTo>
                  <a:lnTo>
                    <a:pt x="133985" y="505332"/>
                  </a:lnTo>
                  <a:lnTo>
                    <a:pt x="134620" y="498345"/>
                  </a:lnTo>
                  <a:lnTo>
                    <a:pt x="135890" y="491675"/>
                  </a:lnTo>
                  <a:lnTo>
                    <a:pt x="137160" y="485005"/>
                  </a:lnTo>
                  <a:lnTo>
                    <a:pt x="139065" y="478652"/>
                  </a:lnTo>
                  <a:lnTo>
                    <a:pt x="141288" y="471982"/>
                  </a:lnTo>
                  <a:lnTo>
                    <a:pt x="143193" y="465947"/>
                  </a:lnTo>
                  <a:lnTo>
                    <a:pt x="145733" y="459913"/>
                  </a:lnTo>
                  <a:lnTo>
                    <a:pt x="148590" y="453878"/>
                  </a:lnTo>
                  <a:lnTo>
                    <a:pt x="152083" y="447843"/>
                  </a:lnTo>
                  <a:lnTo>
                    <a:pt x="155258" y="442444"/>
                  </a:lnTo>
                  <a:lnTo>
                    <a:pt x="159068" y="437362"/>
                  </a:lnTo>
                  <a:lnTo>
                    <a:pt x="162878" y="431962"/>
                  </a:lnTo>
                  <a:lnTo>
                    <a:pt x="167005" y="427198"/>
                  </a:lnTo>
                  <a:lnTo>
                    <a:pt x="171450" y="422116"/>
                  </a:lnTo>
                  <a:lnTo>
                    <a:pt x="175578" y="417669"/>
                  </a:lnTo>
                  <a:lnTo>
                    <a:pt x="180340" y="413540"/>
                  </a:lnTo>
                  <a:lnTo>
                    <a:pt x="185420" y="409094"/>
                  </a:lnTo>
                  <a:lnTo>
                    <a:pt x="190500" y="405600"/>
                  </a:lnTo>
                  <a:lnTo>
                    <a:pt x="195898" y="402106"/>
                  </a:lnTo>
                  <a:lnTo>
                    <a:pt x="201295" y="398612"/>
                  </a:lnTo>
                  <a:lnTo>
                    <a:pt x="206693" y="395436"/>
                  </a:lnTo>
                  <a:lnTo>
                    <a:pt x="212408" y="392895"/>
                  </a:lnTo>
                  <a:lnTo>
                    <a:pt x="218440" y="390354"/>
                  </a:lnTo>
                  <a:lnTo>
                    <a:pt x="224155" y="388131"/>
                  </a:lnTo>
                  <a:lnTo>
                    <a:pt x="230823" y="386543"/>
                  </a:lnTo>
                  <a:lnTo>
                    <a:pt x="236855" y="384637"/>
                  </a:lnTo>
                  <a:lnTo>
                    <a:pt x="243205" y="383684"/>
                  </a:lnTo>
                  <a:lnTo>
                    <a:pt x="249873" y="382731"/>
                  </a:lnTo>
                  <a:lnTo>
                    <a:pt x="256223" y="382096"/>
                  </a:lnTo>
                  <a:lnTo>
                    <a:pt x="263208" y="382096"/>
                  </a:lnTo>
                  <a:lnTo>
                    <a:pt x="707073" y="382096"/>
                  </a:lnTo>
                  <a:lnTo>
                    <a:pt x="707073" y="134988"/>
                  </a:lnTo>
                  <a:lnTo>
                    <a:pt x="707390" y="128318"/>
                  </a:lnTo>
                  <a:lnTo>
                    <a:pt x="707708" y="121331"/>
                  </a:lnTo>
                  <a:lnTo>
                    <a:pt x="708978" y="114661"/>
                  </a:lnTo>
                  <a:lnTo>
                    <a:pt x="709930" y="107991"/>
                  </a:lnTo>
                  <a:lnTo>
                    <a:pt x="711518" y="101321"/>
                  </a:lnTo>
                  <a:lnTo>
                    <a:pt x="713105" y="94968"/>
                  </a:lnTo>
                  <a:lnTo>
                    <a:pt x="715010" y="88616"/>
                  </a:lnTo>
                  <a:lnTo>
                    <a:pt x="717550" y="82581"/>
                  </a:lnTo>
                  <a:lnTo>
                    <a:pt x="720090" y="76864"/>
                  </a:lnTo>
                  <a:lnTo>
                    <a:pt x="722948" y="70511"/>
                  </a:lnTo>
                  <a:lnTo>
                    <a:pt x="726123" y="65112"/>
                  </a:lnTo>
                  <a:lnTo>
                    <a:pt x="729298" y="59395"/>
                  </a:lnTo>
                  <a:lnTo>
                    <a:pt x="733108" y="54313"/>
                  </a:lnTo>
                  <a:lnTo>
                    <a:pt x="736918" y="48913"/>
                  </a:lnTo>
                  <a:lnTo>
                    <a:pt x="741045" y="44467"/>
                  </a:lnTo>
                  <a:lnTo>
                    <a:pt x="745173" y="39702"/>
                  </a:lnTo>
                  <a:lnTo>
                    <a:pt x="749935" y="34938"/>
                  </a:lnTo>
                  <a:lnTo>
                    <a:pt x="754698" y="31127"/>
                  </a:lnTo>
                  <a:lnTo>
                    <a:pt x="759143" y="26680"/>
                  </a:lnTo>
                  <a:lnTo>
                    <a:pt x="764540" y="23186"/>
                  </a:lnTo>
                  <a:lnTo>
                    <a:pt x="769620" y="19692"/>
                  </a:lnTo>
                  <a:lnTo>
                    <a:pt x="775018" y="16199"/>
                  </a:lnTo>
                  <a:lnTo>
                    <a:pt x="780733" y="13340"/>
                  </a:lnTo>
                  <a:lnTo>
                    <a:pt x="786448" y="10481"/>
                  </a:lnTo>
                  <a:lnTo>
                    <a:pt x="792480" y="8576"/>
                  </a:lnTo>
                  <a:lnTo>
                    <a:pt x="798513" y="6352"/>
                  </a:lnTo>
                  <a:lnTo>
                    <a:pt x="804545" y="4447"/>
                  </a:lnTo>
                  <a:lnTo>
                    <a:pt x="810895" y="3176"/>
                  </a:lnTo>
                  <a:lnTo>
                    <a:pt x="817563" y="1588"/>
                  </a:lnTo>
                  <a:lnTo>
                    <a:pt x="823913" y="953"/>
                  </a:lnTo>
                  <a:lnTo>
                    <a:pt x="830580" y="0"/>
                  </a:lnTo>
                  <a:close/>
                </a:path>
              </a:pathLst>
            </a:custGeom>
            <a:solidFill>
              <a:srgbClr val="666666">
                <a:lumMod val="40000"/>
                <a:lumOff val="60000"/>
              </a:srgbClr>
            </a:solidFill>
            <a:ln>
              <a:noFill/>
            </a:ln>
          </p:spPr>
          <p:txBody>
            <a:bodyPr wrap="square" anchor="ctr">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ctr" latinLnBrk="0" hangingPunct="0">
                <a:lnSpc>
                  <a:spcPct val="100000"/>
                </a:lnSpc>
                <a:spcBef>
                  <a:spcPct val="0"/>
                </a:spcBef>
                <a:spcAft>
                  <a:spcPct val="0"/>
                </a:spcAft>
                <a:buClrTx/>
                <a:buSzTx/>
                <a:buFontTx/>
                <a:buNone/>
                <a:tabLst/>
                <a:defRPr/>
              </a:pPr>
              <a:endParaRPr kumimoji="0" lang="en-US" altLang="zh-CN" sz="1200" i="0" u="none" strike="noStrike" kern="1200" cap="none" spc="0" normalizeH="0" baseline="0" noProof="0" dirty="0">
                <a:ln>
                  <a:noFill/>
                </a:ln>
                <a:effectLst/>
                <a:uLnTx/>
                <a:uFillTx/>
                <a:latin typeface="Huawei Sans" panose="020C0503030203020204" pitchFamily="34" charset="0"/>
                <a:ea typeface="+mn-ea"/>
                <a:cs typeface="Arial" pitchFamily="34" charset="0"/>
              </a:endParaRPr>
            </a:p>
          </p:txBody>
        </p:sp>
        <p:sp>
          <p:nvSpPr>
            <p:cNvPr id="201" name="矩形 200">
              <a:extLst>
                <a:ext uri="{FF2B5EF4-FFF2-40B4-BE49-F238E27FC236}">
                  <a16:creationId xmlns="" xmlns:a16="http://schemas.microsoft.com/office/drawing/2014/main" id="{80A4B16D-0E95-4395-BE4B-230F5AE822B7}"/>
                </a:ext>
              </a:extLst>
            </p:cNvPr>
            <p:cNvSpPr/>
            <p:nvPr/>
          </p:nvSpPr>
          <p:spPr bwMode="gray">
            <a:xfrm>
              <a:off x="3848014" y="3547634"/>
              <a:ext cx="1740643" cy="479491"/>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uLnTx/>
                  <a:uFillTx/>
                  <a:latin typeface="Huawei Sans" panose="020C0503030203020204" pitchFamily="34" charset="0"/>
                </a:rPr>
                <a:t>VIP services</a:t>
              </a:r>
            </a:p>
          </p:txBody>
        </p:sp>
      </p:grpSp>
      <p:sp>
        <p:nvSpPr>
          <p:cNvPr id="195" name="矩形 194">
            <a:extLst>
              <a:ext uri="{FF2B5EF4-FFF2-40B4-BE49-F238E27FC236}">
                <a16:creationId xmlns="" xmlns:a16="http://schemas.microsoft.com/office/drawing/2014/main" id="{8C733226-5FFC-4433-9164-A4ED30483351}"/>
              </a:ext>
            </a:extLst>
          </p:cNvPr>
          <p:cNvSpPr/>
          <p:nvPr/>
        </p:nvSpPr>
        <p:spPr bwMode="gray">
          <a:xfrm>
            <a:off x="6213617" y="1470401"/>
            <a:ext cx="5062720" cy="307777"/>
          </a:xfrm>
          <a:prstGeom prst="rect">
            <a:avLst/>
          </a:prstGeom>
        </p:spPr>
        <p:txBody>
          <a:bodyPr wrap="square">
            <a:noAutofit/>
          </a:bodyPr>
          <a:lstStyle/>
          <a:p>
            <a:pPr lvl="0" defTabSz="1219272" fontAlgn="ctr"/>
            <a:r>
              <a:rPr lang="en-US" sz="1200" dirty="0">
                <a:latin typeface="Huawei Sans" panose="020C0503030203020204" pitchFamily="34" charset="0"/>
              </a:rPr>
              <a:t>1. New platform: </a:t>
            </a:r>
            <a:r>
              <a:rPr lang="en-US" sz="1200" dirty="0" err="1">
                <a:latin typeface="Huawei Sans" panose="020C0503030203020204" pitchFamily="34" charset="0"/>
              </a:rPr>
              <a:t>NetEngine</a:t>
            </a:r>
            <a:r>
              <a:rPr lang="en-US" sz="1200" dirty="0">
                <a:latin typeface="Huawei Sans" panose="020C0503030203020204" pitchFamily="34" charset="0"/>
              </a:rPr>
              <a:t> series routers with large capacity and full-service support</a:t>
            </a:r>
          </a:p>
        </p:txBody>
      </p:sp>
      <p:sp>
        <p:nvSpPr>
          <p:cNvPr id="202" name="圆角矩形 20">
            <a:extLst>
              <a:ext uri="{FF2B5EF4-FFF2-40B4-BE49-F238E27FC236}">
                <a16:creationId xmlns="" xmlns:a16="http://schemas.microsoft.com/office/drawing/2014/main" id="{0E66462F-4F5B-427E-B553-EF0FEAD71CDC}"/>
              </a:ext>
            </a:extLst>
          </p:cNvPr>
          <p:cNvSpPr/>
          <p:nvPr/>
        </p:nvSpPr>
        <p:spPr bwMode="gray">
          <a:xfrm>
            <a:off x="5992270" y="1507368"/>
            <a:ext cx="5560535" cy="465731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solidFill>
              <a:latin typeface="Huawei Sans" panose="020C0503030203020204" pitchFamily="34" charset="0"/>
            </a:endParaRPr>
          </a:p>
        </p:txBody>
      </p:sp>
      <p:sp>
        <p:nvSpPr>
          <p:cNvPr id="168" name="五边形 2">
            <a:extLst>
              <a:ext uri="{FF2B5EF4-FFF2-40B4-BE49-F238E27FC236}">
                <a16:creationId xmlns="" xmlns:a16="http://schemas.microsoft.com/office/drawing/2014/main" id="{3BBF918B-3606-4689-A2AC-CF34F2BF05B6}"/>
              </a:ext>
            </a:extLst>
          </p:cNvPr>
          <p:cNvSpPr/>
          <p:nvPr/>
        </p:nvSpPr>
        <p:spPr bwMode="gray">
          <a:xfrm>
            <a:off x="6479624" y="111341"/>
            <a:ext cx="1768145"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169" name="燕尾形 3">
            <a:extLst>
              <a:ext uri="{FF2B5EF4-FFF2-40B4-BE49-F238E27FC236}">
                <a16:creationId xmlns="" xmlns:a16="http://schemas.microsoft.com/office/drawing/2014/main" id="{3C4CC86D-4852-4B94-98C3-705B1E8333FA}"/>
              </a:ext>
            </a:extLst>
          </p:cNvPr>
          <p:cNvSpPr/>
          <p:nvPr/>
        </p:nvSpPr>
        <p:spPr bwMode="gray">
          <a:xfrm>
            <a:off x="9734079" y="111341"/>
            <a:ext cx="201689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170" name="燕尾形 3">
            <a:extLst>
              <a:ext uri="{FF2B5EF4-FFF2-40B4-BE49-F238E27FC236}">
                <a16:creationId xmlns="" xmlns:a16="http://schemas.microsoft.com/office/drawing/2014/main" id="{E73D0087-FD53-41FA-BB3F-05648BE65BB7}"/>
              </a:ext>
            </a:extLst>
          </p:cNvPr>
          <p:cNvSpPr/>
          <p:nvPr/>
        </p:nvSpPr>
        <p:spPr bwMode="gray">
          <a:xfrm>
            <a:off x="8171209" y="111341"/>
            <a:ext cx="16439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Tree>
    <p:extLst>
      <p:ext uri="{BB962C8B-B14F-4D97-AF65-F5344CB8AC3E}">
        <p14:creationId xmlns:p14="http://schemas.microsoft.com/office/powerpoint/2010/main" val="6815343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BFBC86E-D3C0-4D3D-94C1-F9F89C5F77F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Huawei </a:t>
            </a:r>
            <a:r>
              <a:rPr lang="en-US" dirty="0" err="1">
                <a:latin typeface="Huawei Sans" panose="020C0503030203020204" pitchFamily="34" charset="0"/>
              </a:rPr>
              <a:t>iMaster</a:t>
            </a:r>
            <a:r>
              <a:rPr lang="en-US" dirty="0">
                <a:latin typeface="Huawei Sans" panose="020C0503030203020204" pitchFamily="34" charset="0"/>
              </a:rPr>
              <a:t> NCE-IP Architecture</a:t>
            </a:r>
          </a:p>
        </p:txBody>
      </p:sp>
      <p:sp>
        <p:nvSpPr>
          <p:cNvPr id="4" name="圆角矩形 84">
            <a:extLst>
              <a:ext uri="{FF2B5EF4-FFF2-40B4-BE49-F238E27FC236}">
                <a16:creationId xmlns="" xmlns:a16="http://schemas.microsoft.com/office/drawing/2014/main" id="{D3E3D0BF-7DD9-445D-82F3-28DD3AAC78E2}"/>
              </a:ext>
            </a:extLst>
          </p:cNvPr>
          <p:cNvSpPr/>
          <p:nvPr/>
        </p:nvSpPr>
        <p:spPr bwMode="gray">
          <a:xfrm>
            <a:off x="1101997" y="1787763"/>
            <a:ext cx="10044407" cy="3753989"/>
          </a:xfrm>
          <a:prstGeom prst="roundRect">
            <a:avLst>
              <a:gd name="adj" fmla="val 1541"/>
            </a:avLst>
          </a:prstGeom>
          <a:noFill/>
          <a:ln w="19050" cap="flat" cmpd="sng" algn="ctr">
            <a:solidFill>
              <a:srgbClr val="30B5C5"/>
            </a:solidFill>
            <a:prstDash val="lgDash"/>
            <a:round/>
            <a:headEnd type="none" w="med" len="med"/>
            <a:tailEnd type="none" w="med" len="med"/>
          </a:ln>
          <a:effectLst/>
        </p:spPr>
        <p:txBody>
          <a:bodyPr vert="horz" wrap="square" lIns="91436" tIns="45718" rIns="91436" bIns="45718" numCol="1" rtlCol="0" anchor="t" anchorCtr="0" compatLnSpc="1">
            <a:prstTxWarp prst="textNoShape">
              <a:avLst/>
            </a:prstTxWarp>
            <a:noAutofit/>
          </a:bodyPr>
          <a:lstStyle/>
          <a:p>
            <a:pPr algn="ctr" defTabSz="801648" fontAlgn="ctr"/>
            <a:endParaRPr lang="en-US"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100">
            <a:extLst>
              <a:ext uri="{FF2B5EF4-FFF2-40B4-BE49-F238E27FC236}">
                <a16:creationId xmlns="" xmlns:a16="http://schemas.microsoft.com/office/drawing/2014/main" id="{6BCF94F9-169D-4DB9-94ED-5A101C29A27D}"/>
              </a:ext>
            </a:extLst>
          </p:cNvPr>
          <p:cNvSpPr/>
          <p:nvPr/>
        </p:nvSpPr>
        <p:spPr bwMode="gray">
          <a:xfrm>
            <a:off x="3194517" y="2386405"/>
            <a:ext cx="3756579" cy="2509877"/>
          </a:xfrm>
          <a:prstGeom prst="rect">
            <a:avLst/>
          </a:prstGeom>
          <a:noFill/>
          <a:ln w="12700">
            <a:solidFill>
              <a:schemeClr val="bg1">
                <a:lumMod val="50000"/>
              </a:schemeClr>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t" anchorCtr="0" compatLnSpc="1">
            <a:prstTxWarp prst="textNoShape">
              <a:avLst/>
            </a:prstTxWarp>
            <a:noAutofit/>
          </a:bodyPr>
          <a:lstStyle/>
          <a:p>
            <a:pPr algn="ctr" fontAlgn="ctr">
              <a:buClr>
                <a:srgbClr val="CC9900"/>
              </a:buClr>
              <a:tabLst>
                <a:tab pos="241224" algn="l"/>
              </a:tabLst>
            </a:pPr>
            <a:r>
              <a:rPr lang="en-US" sz="1600" b="1" dirty="0">
                <a:latin typeface="Huawei Sans" panose="020C0503030203020204" pitchFamily="34" charset="0"/>
                <a:ea typeface="方正兰亭黑简体" panose="02000000000000000000" pitchFamily="2" charset="-122"/>
                <a:cs typeface="+mj-cs"/>
                <a:sym typeface="Huawei Sans" panose="020C0503030203020204" pitchFamily="34" charset="0"/>
              </a:rPr>
              <a:t>Manager &amp; Controller</a:t>
            </a:r>
          </a:p>
        </p:txBody>
      </p:sp>
      <p:sp>
        <p:nvSpPr>
          <p:cNvPr id="8" name="矩形 125">
            <a:extLst>
              <a:ext uri="{FF2B5EF4-FFF2-40B4-BE49-F238E27FC236}">
                <a16:creationId xmlns="" xmlns:a16="http://schemas.microsoft.com/office/drawing/2014/main" id="{40A058FE-CB1F-4D9F-A148-8D94875A8780}"/>
              </a:ext>
            </a:extLst>
          </p:cNvPr>
          <p:cNvSpPr/>
          <p:nvPr/>
        </p:nvSpPr>
        <p:spPr bwMode="gray">
          <a:xfrm>
            <a:off x="3203640" y="1862181"/>
            <a:ext cx="7609595" cy="468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noAutofit/>
          </a:bodyPr>
          <a:lstStyle/>
          <a:p>
            <a:pPr fontAlgn="ctr">
              <a:buClr>
                <a:srgbClr val="CC9900"/>
              </a:buClr>
              <a:tabLst>
                <a:tab pos="241224" algn="l"/>
              </a:tabLst>
            </a:pPr>
            <a:r>
              <a:rPr lang="en-US"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NBIs</a:t>
            </a:r>
          </a:p>
        </p:txBody>
      </p:sp>
      <p:sp>
        <p:nvSpPr>
          <p:cNvPr id="22" name="圆角矩形 106">
            <a:extLst>
              <a:ext uri="{FF2B5EF4-FFF2-40B4-BE49-F238E27FC236}">
                <a16:creationId xmlns="" xmlns:a16="http://schemas.microsoft.com/office/drawing/2014/main" id="{28631644-F5AD-43D2-BC07-2C36058BE634}"/>
              </a:ext>
            </a:extLst>
          </p:cNvPr>
          <p:cNvSpPr/>
          <p:nvPr/>
        </p:nvSpPr>
        <p:spPr bwMode="gray">
          <a:xfrm>
            <a:off x="1106245" y="5621956"/>
            <a:ext cx="10040159" cy="550282"/>
          </a:xfrm>
          <a:prstGeom prst="roundRect">
            <a:avLst>
              <a:gd name="adj" fmla="val 3898"/>
            </a:avLst>
          </a:prstGeom>
          <a:noFill/>
          <a:ln w="3175" cap="flat" cmpd="sng" algn="ctr">
            <a:solidFill>
              <a:srgbClr val="B5B5B5"/>
            </a:solidFill>
            <a:prstDash val="lgDash"/>
            <a:round/>
            <a:headEnd type="none" w="med" len="med"/>
            <a:tailEnd type="none" w="med" len="med"/>
          </a:ln>
          <a:effectLst/>
        </p:spPr>
        <p:txBody>
          <a:bodyPr vert="horz" wrap="square" lIns="91436" tIns="45718" rIns="91436" bIns="45718" numCol="1" rtlCol="0" anchor="ctr" anchorCtr="0" compatLnSpc="1">
            <a:prstTxWarp prst="textNoShape">
              <a:avLst/>
            </a:prstTxWarp>
            <a:noAutofit/>
          </a:bodyPr>
          <a:lstStyle/>
          <a:p>
            <a:pPr defTabSz="801648" fontAlgn="ctr"/>
            <a:r>
              <a:rPr lang="en-US" sz="1800" b="1" dirty="0">
                <a:latin typeface="Huawei Sans" panose="020C0503030203020204" pitchFamily="34" charset="0"/>
                <a:ea typeface="方正兰亭黑简体" panose="02000000000000000000" pitchFamily="2" charset="-122"/>
                <a:cs typeface="+mj-cs"/>
                <a:sym typeface="Huawei Sans" panose="020C0503030203020204" pitchFamily="34" charset="0"/>
              </a:rPr>
              <a:t>Network devices</a:t>
            </a:r>
          </a:p>
        </p:txBody>
      </p:sp>
      <p:sp>
        <p:nvSpPr>
          <p:cNvPr id="25" name="圆角矩形 111">
            <a:extLst>
              <a:ext uri="{FF2B5EF4-FFF2-40B4-BE49-F238E27FC236}">
                <a16:creationId xmlns="" xmlns:a16="http://schemas.microsoft.com/office/drawing/2014/main" id="{504FB8FA-1135-48B6-BCCF-70C5A33E8F58}"/>
              </a:ext>
            </a:extLst>
          </p:cNvPr>
          <p:cNvSpPr/>
          <p:nvPr/>
        </p:nvSpPr>
        <p:spPr bwMode="gray">
          <a:xfrm>
            <a:off x="1120525" y="1052513"/>
            <a:ext cx="10025880" cy="630508"/>
          </a:xfrm>
          <a:prstGeom prst="roundRect">
            <a:avLst>
              <a:gd name="adj" fmla="val 3898"/>
            </a:avLst>
          </a:prstGeom>
          <a:noFill/>
          <a:ln w="3175" cap="flat" cmpd="sng" algn="ctr">
            <a:solidFill>
              <a:srgbClr val="B5B5B5"/>
            </a:solidFill>
            <a:prstDash val="lgDash"/>
            <a:round/>
            <a:headEnd type="none" w="med" len="med"/>
            <a:tailEnd type="none" w="med" len="med"/>
          </a:ln>
          <a:effectLst/>
        </p:spPr>
        <p:txBody>
          <a:bodyPr vert="horz" wrap="square" lIns="91436" tIns="45718" rIns="91436" bIns="45718" numCol="1" rtlCol="0" anchor="ctr" anchorCtr="0" compatLnSpc="1">
            <a:prstTxWarp prst="textNoShape">
              <a:avLst/>
            </a:prstTxWarp>
            <a:noAutofit/>
          </a:bodyPr>
          <a:lstStyle/>
          <a:p>
            <a:pPr defTabSz="801648" fontAlgn="ctr"/>
            <a:r>
              <a:rPr lang="en-US" sz="1800" b="1" dirty="0">
                <a:latin typeface="Huawei Sans" panose="020C0503030203020204" pitchFamily="34" charset="0"/>
                <a:ea typeface="方正兰亭黑简体" panose="02000000000000000000" pitchFamily="2" charset="-122"/>
                <a:cs typeface="+mj-cs"/>
                <a:sym typeface="Huawei Sans" panose="020C0503030203020204" pitchFamily="34" charset="0"/>
              </a:rPr>
              <a:t>Apps</a:t>
            </a:r>
          </a:p>
        </p:txBody>
      </p:sp>
      <p:sp>
        <p:nvSpPr>
          <p:cNvPr id="26" name="矩形 113">
            <a:extLst>
              <a:ext uri="{FF2B5EF4-FFF2-40B4-BE49-F238E27FC236}">
                <a16:creationId xmlns="" xmlns:a16="http://schemas.microsoft.com/office/drawing/2014/main" id="{C67AB46A-5D37-423D-9422-A710E56A91A4}"/>
              </a:ext>
            </a:extLst>
          </p:cNvPr>
          <p:cNvSpPr/>
          <p:nvPr/>
        </p:nvSpPr>
        <p:spPr bwMode="gray">
          <a:xfrm>
            <a:off x="3855963" y="1247358"/>
            <a:ext cx="1443282" cy="338554"/>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Basic apps</a:t>
            </a:r>
          </a:p>
        </p:txBody>
      </p:sp>
      <p:sp>
        <p:nvSpPr>
          <p:cNvPr id="27" name="矩形 114">
            <a:extLst>
              <a:ext uri="{FF2B5EF4-FFF2-40B4-BE49-F238E27FC236}">
                <a16:creationId xmlns="" xmlns:a16="http://schemas.microsoft.com/office/drawing/2014/main" id="{60756D7B-4FAF-4F6B-94EC-1211F56D80EE}"/>
              </a:ext>
            </a:extLst>
          </p:cNvPr>
          <p:cNvSpPr/>
          <p:nvPr/>
        </p:nvSpPr>
        <p:spPr bwMode="gray">
          <a:xfrm>
            <a:off x="5816052" y="1156554"/>
            <a:ext cx="1337223" cy="584775"/>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Value-added apps</a:t>
            </a:r>
          </a:p>
        </p:txBody>
      </p:sp>
      <p:sp>
        <p:nvSpPr>
          <p:cNvPr id="28" name="矩形 115">
            <a:extLst>
              <a:ext uri="{FF2B5EF4-FFF2-40B4-BE49-F238E27FC236}">
                <a16:creationId xmlns="" xmlns:a16="http://schemas.microsoft.com/office/drawing/2014/main" id="{F2E6D607-C6F1-4436-A648-E6E3D11EF179}"/>
              </a:ext>
            </a:extLst>
          </p:cNvPr>
          <p:cNvSpPr/>
          <p:nvPr/>
        </p:nvSpPr>
        <p:spPr bwMode="gray">
          <a:xfrm>
            <a:off x="8000612" y="1098246"/>
            <a:ext cx="1454748" cy="584775"/>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Mobile bearer apps</a:t>
            </a:r>
          </a:p>
        </p:txBody>
      </p:sp>
      <p:sp>
        <p:nvSpPr>
          <p:cNvPr id="29" name="Freeform 160">
            <a:extLst>
              <a:ext uri="{FF2B5EF4-FFF2-40B4-BE49-F238E27FC236}">
                <a16:creationId xmlns="" xmlns:a16="http://schemas.microsoft.com/office/drawing/2014/main" id="{1BB9F58B-431A-4306-9E3B-D75140CAF621}"/>
              </a:ext>
            </a:extLst>
          </p:cNvPr>
          <p:cNvSpPr>
            <a:spLocks noChangeAspect="1" noEditPoints="1"/>
          </p:cNvSpPr>
          <p:nvPr/>
        </p:nvSpPr>
        <p:spPr bwMode="gray">
          <a:xfrm>
            <a:off x="5371168" y="1232176"/>
            <a:ext cx="468795" cy="343119"/>
          </a:xfrm>
          <a:custGeom>
            <a:avLst/>
            <a:gdLst>
              <a:gd name="T0" fmla="*/ 60 w 235"/>
              <a:gd name="T1" fmla="*/ 34 h 172"/>
              <a:gd name="T2" fmla="*/ 54 w 235"/>
              <a:gd name="T3" fmla="*/ 43 h 172"/>
              <a:gd name="T4" fmla="*/ 54 w 235"/>
              <a:gd name="T5" fmla="*/ 144 h 172"/>
              <a:gd name="T6" fmla="*/ 226 w 235"/>
              <a:gd name="T7" fmla="*/ 144 h 172"/>
              <a:gd name="T8" fmla="*/ 235 w 235"/>
              <a:gd name="T9" fmla="*/ 138 h 172"/>
              <a:gd name="T10" fmla="*/ 235 w 235"/>
              <a:gd name="T11" fmla="*/ 34 h 172"/>
              <a:gd name="T12" fmla="*/ 226 w 235"/>
              <a:gd name="T13" fmla="*/ 34 h 172"/>
              <a:gd name="T14" fmla="*/ 95 w 235"/>
              <a:gd name="T15" fmla="*/ 86 h 172"/>
              <a:gd name="T16" fmla="*/ 97 w 235"/>
              <a:gd name="T17" fmla="*/ 88 h 172"/>
              <a:gd name="T18" fmla="*/ 103 w 235"/>
              <a:gd name="T19" fmla="*/ 71 h 172"/>
              <a:gd name="T20" fmla="*/ 114 w 235"/>
              <a:gd name="T21" fmla="*/ 81 h 172"/>
              <a:gd name="T22" fmla="*/ 121 w 235"/>
              <a:gd name="T23" fmla="*/ 73 h 172"/>
              <a:gd name="T24" fmla="*/ 136 w 235"/>
              <a:gd name="T25" fmla="*/ 99 h 172"/>
              <a:gd name="T26" fmla="*/ 140 w 235"/>
              <a:gd name="T27" fmla="*/ 73 h 172"/>
              <a:gd name="T28" fmla="*/ 149 w 235"/>
              <a:gd name="T29" fmla="*/ 86 h 172"/>
              <a:gd name="T30" fmla="*/ 166 w 235"/>
              <a:gd name="T31" fmla="*/ 73 h 172"/>
              <a:gd name="T32" fmla="*/ 175 w 235"/>
              <a:gd name="T33" fmla="*/ 86 h 172"/>
              <a:gd name="T34" fmla="*/ 179 w 235"/>
              <a:gd name="T35" fmla="*/ 81 h 172"/>
              <a:gd name="T36" fmla="*/ 205 w 235"/>
              <a:gd name="T37" fmla="*/ 90 h 172"/>
              <a:gd name="T38" fmla="*/ 179 w 235"/>
              <a:gd name="T39" fmla="*/ 105 h 172"/>
              <a:gd name="T40" fmla="*/ 162 w 235"/>
              <a:gd name="T41" fmla="*/ 84 h 172"/>
              <a:gd name="T42" fmla="*/ 151 w 235"/>
              <a:gd name="T43" fmla="*/ 101 h 172"/>
              <a:gd name="T44" fmla="*/ 144 w 235"/>
              <a:gd name="T45" fmla="*/ 92 h 172"/>
              <a:gd name="T46" fmla="*/ 134 w 235"/>
              <a:gd name="T47" fmla="*/ 112 h 172"/>
              <a:gd name="T48" fmla="*/ 114 w 235"/>
              <a:gd name="T49" fmla="*/ 90 h 172"/>
              <a:gd name="T50" fmla="*/ 110 w 235"/>
              <a:gd name="T51" fmla="*/ 90 h 172"/>
              <a:gd name="T52" fmla="*/ 103 w 235"/>
              <a:gd name="T53" fmla="*/ 103 h 172"/>
              <a:gd name="T54" fmla="*/ 90 w 235"/>
              <a:gd name="T55" fmla="*/ 92 h 172"/>
              <a:gd name="T56" fmla="*/ 82 w 235"/>
              <a:gd name="T57" fmla="*/ 86 h 172"/>
              <a:gd name="T58" fmla="*/ 80 w 235"/>
              <a:gd name="T59" fmla="*/ 172 h 172"/>
              <a:gd name="T60" fmla="*/ 0 w 235"/>
              <a:gd name="T61" fmla="*/ 0 h 172"/>
              <a:gd name="T62" fmla="*/ 80 w 235"/>
              <a:gd name="T63" fmla="*/ 23 h 172"/>
              <a:gd name="T64" fmla="*/ 41 w 235"/>
              <a:gd name="T65" fmla="*/ 23 h 172"/>
              <a:gd name="T66" fmla="*/ 6 w 235"/>
              <a:gd name="T67" fmla="*/ 23 h 172"/>
              <a:gd name="T68" fmla="*/ 6 w 235"/>
              <a:gd name="T69" fmla="*/ 49 h 172"/>
              <a:gd name="T70" fmla="*/ 11 w 235"/>
              <a:gd name="T71" fmla="*/ 51 h 172"/>
              <a:gd name="T72" fmla="*/ 41 w 235"/>
              <a:gd name="T73" fmla="*/ 58 h 172"/>
              <a:gd name="T74" fmla="*/ 6 w 235"/>
              <a:gd name="T75" fmla="*/ 58 h 172"/>
              <a:gd name="T76" fmla="*/ 6 w 235"/>
              <a:gd name="T77" fmla="*/ 84 h 172"/>
              <a:gd name="T78" fmla="*/ 11 w 235"/>
              <a:gd name="T79" fmla="*/ 86 h 172"/>
              <a:gd name="T80" fmla="*/ 41 w 235"/>
              <a:gd name="T81" fmla="*/ 155 h 172"/>
              <a:gd name="T82" fmla="*/ 80 w 235"/>
              <a:gd name="T83" fmla="*/ 172 h 172"/>
              <a:gd name="T84" fmla="*/ 21 w 235"/>
              <a:gd name="T85" fmla="*/ 97 h 172"/>
              <a:gd name="T86" fmla="*/ 9 w 235"/>
              <a:gd name="T87" fmla="*/ 105 h 172"/>
              <a:gd name="T88" fmla="*/ 21 w 235"/>
              <a:gd name="T89" fmla="*/ 97 h 172"/>
              <a:gd name="T90" fmla="*/ 21 w 235"/>
              <a:gd name="T91" fmla="*/ 112 h 172"/>
              <a:gd name="T92" fmla="*/ 9 w 235"/>
              <a:gd name="T93" fmla="*/ 118 h 172"/>
              <a:gd name="T94" fmla="*/ 21 w 235"/>
              <a:gd name="T95" fmla="*/ 112 h 172"/>
              <a:gd name="T96" fmla="*/ 41 w 235"/>
              <a:gd name="T97" fmla="*/ 30 h 172"/>
              <a:gd name="T98" fmla="*/ 15 w 235"/>
              <a:gd name="T99" fmla="*/ 45 h 172"/>
              <a:gd name="T100" fmla="*/ 41 w 235"/>
              <a:gd name="T101" fmla="*/ 30 h 172"/>
              <a:gd name="T102" fmla="*/ 41 w 235"/>
              <a:gd name="T103" fmla="*/ 66 h 172"/>
              <a:gd name="T104" fmla="*/ 15 w 235"/>
              <a:gd name="T105" fmla="*/ 79 h 172"/>
              <a:gd name="T106" fmla="*/ 41 w 235"/>
              <a:gd name="T107" fmla="*/ 66 h 172"/>
              <a:gd name="T108" fmla="*/ 187 w 235"/>
              <a:gd name="T109" fmla="*/ 163 h 172"/>
              <a:gd name="T110" fmla="*/ 175 w 235"/>
              <a:gd name="T111" fmla="*/ 148 h 172"/>
              <a:gd name="T112" fmla="*/ 116 w 235"/>
              <a:gd name="T113" fmla="*/ 163 h 172"/>
              <a:gd name="T114" fmla="*/ 103 w 235"/>
              <a:gd name="T115" fmla="*/ 172 h 172"/>
              <a:gd name="T116" fmla="*/ 187 w 235"/>
              <a:gd name="T117" fmla="*/ 163 h 172"/>
              <a:gd name="T118" fmla="*/ 73 w 235"/>
              <a:gd name="T119" fmla="*/ 53 h 172"/>
              <a:gd name="T120" fmla="*/ 213 w 235"/>
              <a:gd name="T121" fmla="*/ 125 h 172"/>
              <a:gd name="T122" fmla="*/ 73 w 235"/>
              <a:gd name="T123" fmla="*/ 5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172">
                <a:moveTo>
                  <a:pt x="226" y="34"/>
                </a:moveTo>
                <a:lnTo>
                  <a:pt x="60" y="34"/>
                </a:lnTo>
                <a:lnTo>
                  <a:pt x="54" y="34"/>
                </a:lnTo>
                <a:lnTo>
                  <a:pt x="54" y="43"/>
                </a:lnTo>
                <a:lnTo>
                  <a:pt x="54" y="138"/>
                </a:lnTo>
                <a:lnTo>
                  <a:pt x="54" y="144"/>
                </a:lnTo>
                <a:lnTo>
                  <a:pt x="60" y="144"/>
                </a:lnTo>
                <a:lnTo>
                  <a:pt x="226" y="144"/>
                </a:lnTo>
                <a:lnTo>
                  <a:pt x="235" y="144"/>
                </a:lnTo>
                <a:lnTo>
                  <a:pt x="235" y="138"/>
                </a:lnTo>
                <a:lnTo>
                  <a:pt x="235" y="43"/>
                </a:lnTo>
                <a:lnTo>
                  <a:pt x="235" y="34"/>
                </a:lnTo>
                <a:lnTo>
                  <a:pt x="226" y="34"/>
                </a:lnTo>
                <a:lnTo>
                  <a:pt x="226" y="34"/>
                </a:lnTo>
                <a:close/>
                <a:moveTo>
                  <a:pt x="82" y="86"/>
                </a:moveTo>
                <a:lnTo>
                  <a:pt x="95" y="86"/>
                </a:lnTo>
                <a:lnTo>
                  <a:pt x="97" y="86"/>
                </a:lnTo>
                <a:lnTo>
                  <a:pt x="97" y="88"/>
                </a:lnTo>
                <a:lnTo>
                  <a:pt x="99" y="90"/>
                </a:lnTo>
                <a:lnTo>
                  <a:pt x="103" y="71"/>
                </a:lnTo>
                <a:lnTo>
                  <a:pt x="110" y="71"/>
                </a:lnTo>
                <a:lnTo>
                  <a:pt x="114" y="81"/>
                </a:lnTo>
                <a:lnTo>
                  <a:pt x="116" y="77"/>
                </a:lnTo>
                <a:lnTo>
                  <a:pt x="121" y="73"/>
                </a:lnTo>
                <a:lnTo>
                  <a:pt x="123" y="79"/>
                </a:lnTo>
                <a:lnTo>
                  <a:pt x="136" y="99"/>
                </a:lnTo>
                <a:lnTo>
                  <a:pt x="138" y="81"/>
                </a:lnTo>
                <a:lnTo>
                  <a:pt x="140" y="73"/>
                </a:lnTo>
                <a:lnTo>
                  <a:pt x="147" y="81"/>
                </a:lnTo>
                <a:lnTo>
                  <a:pt x="149" y="86"/>
                </a:lnTo>
                <a:lnTo>
                  <a:pt x="159" y="73"/>
                </a:lnTo>
                <a:lnTo>
                  <a:pt x="166" y="73"/>
                </a:lnTo>
                <a:lnTo>
                  <a:pt x="175" y="92"/>
                </a:lnTo>
                <a:lnTo>
                  <a:pt x="175" y="86"/>
                </a:lnTo>
                <a:lnTo>
                  <a:pt x="177" y="81"/>
                </a:lnTo>
                <a:lnTo>
                  <a:pt x="179" y="81"/>
                </a:lnTo>
                <a:lnTo>
                  <a:pt x="205" y="81"/>
                </a:lnTo>
                <a:lnTo>
                  <a:pt x="205" y="90"/>
                </a:lnTo>
                <a:lnTo>
                  <a:pt x="183" y="90"/>
                </a:lnTo>
                <a:lnTo>
                  <a:pt x="179" y="105"/>
                </a:lnTo>
                <a:lnTo>
                  <a:pt x="172" y="105"/>
                </a:lnTo>
                <a:lnTo>
                  <a:pt x="162" y="84"/>
                </a:lnTo>
                <a:lnTo>
                  <a:pt x="153" y="97"/>
                </a:lnTo>
                <a:lnTo>
                  <a:pt x="151" y="101"/>
                </a:lnTo>
                <a:lnTo>
                  <a:pt x="147" y="97"/>
                </a:lnTo>
                <a:lnTo>
                  <a:pt x="144" y="92"/>
                </a:lnTo>
                <a:lnTo>
                  <a:pt x="140" y="112"/>
                </a:lnTo>
                <a:lnTo>
                  <a:pt x="134" y="112"/>
                </a:lnTo>
                <a:lnTo>
                  <a:pt x="118" y="86"/>
                </a:lnTo>
                <a:lnTo>
                  <a:pt x="114" y="90"/>
                </a:lnTo>
                <a:lnTo>
                  <a:pt x="110" y="94"/>
                </a:lnTo>
                <a:lnTo>
                  <a:pt x="110" y="90"/>
                </a:lnTo>
                <a:lnTo>
                  <a:pt x="108" y="86"/>
                </a:lnTo>
                <a:lnTo>
                  <a:pt x="103" y="103"/>
                </a:lnTo>
                <a:lnTo>
                  <a:pt x="97" y="103"/>
                </a:lnTo>
                <a:lnTo>
                  <a:pt x="90" y="92"/>
                </a:lnTo>
                <a:lnTo>
                  <a:pt x="82" y="92"/>
                </a:lnTo>
                <a:lnTo>
                  <a:pt x="82" y="86"/>
                </a:lnTo>
                <a:lnTo>
                  <a:pt x="82" y="86"/>
                </a:lnTo>
                <a:close/>
                <a:moveTo>
                  <a:pt x="80" y="172"/>
                </a:moveTo>
                <a:lnTo>
                  <a:pt x="0" y="172"/>
                </a:lnTo>
                <a:lnTo>
                  <a:pt x="0" y="0"/>
                </a:lnTo>
                <a:lnTo>
                  <a:pt x="80" y="0"/>
                </a:lnTo>
                <a:lnTo>
                  <a:pt x="80" y="23"/>
                </a:lnTo>
                <a:lnTo>
                  <a:pt x="56" y="23"/>
                </a:lnTo>
                <a:lnTo>
                  <a:pt x="41" y="23"/>
                </a:lnTo>
                <a:lnTo>
                  <a:pt x="11" y="23"/>
                </a:lnTo>
                <a:lnTo>
                  <a:pt x="6" y="23"/>
                </a:lnTo>
                <a:lnTo>
                  <a:pt x="6" y="28"/>
                </a:lnTo>
                <a:lnTo>
                  <a:pt x="6" y="49"/>
                </a:lnTo>
                <a:lnTo>
                  <a:pt x="6" y="51"/>
                </a:lnTo>
                <a:lnTo>
                  <a:pt x="11" y="51"/>
                </a:lnTo>
                <a:lnTo>
                  <a:pt x="41" y="51"/>
                </a:lnTo>
                <a:lnTo>
                  <a:pt x="41" y="58"/>
                </a:lnTo>
                <a:lnTo>
                  <a:pt x="11" y="58"/>
                </a:lnTo>
                <a:lnTo>
                  <a:pt x="6" y="58"/>
                </a:lnTo>
                <a:lnTo>
                  <a:pt x="6" y="62"/>
                </a:lnTo>
                <a:lnTo>
                  <a:pt x="6" y="84"/>
                </a:lnTo>
                <a:lnTo>
                  <a:pt x="6" y="86"/>
                </a:lnTo>
                <a:lnTo>
                  <a:pt x="11" y="86"/>
                </a:lnTo>
                <a:lnTo>
                  <a:pt x="41" y="86"/>
                </a:lnTo>
                <a:lnTo>
                  <a:pt x="41" y="155"/>
                </a:lnTo>
                <a:lnTo>
                  <a:pt x="80" y="155"/>
                </a:lnTo>
                <a:lnTo>
                  <a:pt x="80" y="172"/>
                </a:lnTo>
                <a:lnTo>
                  <a:pt x="80" y="172"/>
                </a:lnTo>
                <a:close/>
                <a:moveTo>
                  <a:pt x="21" y="97"/>
                </a:moveTo>
                <a:lnTo>
                  <a:pt x="9" y="97"/>
                </a:lnTo>
                <a:lnTo>
                  <a:pt x="9" y="105"/>
                </a:lnTo>
                <a:lnTo>
                  <a:pt x="21" y="105"/>
                </a:lnTo>
                <a:lnTo>
                  <a:pt x="21" y="97"/>
                </a:lnTo>
                <a:lnTo>
                  <a:pt x="21" y="97"/>
                </a:lnTo>
                <a:close/>
                <a:moveTo>
                  <a:pt x="21" y="112"/>
                </a:moveTo>
                <a:lnTo>
                  <a:pt x="9" y="112"/>
                </a:lnTo>
                <a:lnTo>
                  <a:pt x="9" y="118"/>
                </a:lnTo>
                <a:lnTo>
                  <a:pt x="21" y="118"/>
                </a:lnTo>
                <a:lnTo>
                  <a:pt x="21" y="112"/>
                </a:lnTo>
                <a:lnTo>
                  <a:pt x="21" y="112"/>
                </a:lnTo>
                <a:close/>
                <a:moveTo>
                  <a:pt x="41" y="30"/>
                </a:moveTo>
                <a:lnTo>
                  <a:pt x="15" y="30"/>
                </a:lnTo>
                <a:lnTo>
                  <a:pt x="15" y="45"/>
                </a:lnTo>
                <a:lnTo>
                  <a:pt x="41" y="45"/>
                </a:lnTo>
                <a:lnTo>
                  <a:pt x="41" y="30"/>
                </a:lnTo>
                <a:lnTo>
                  <a:pt x="41" y="30"/>
                </a:lnTo>
                <a:close/>
                <a:moveTo>
                  <a:pt x="41" y="66"/>
                </a:moveTo>
                <a:lnTo>
                  <a:pt x="15" y="66"/>
                </a:lnTo>
                <a:lnTo>
                  <a:pt x="15" y="79"/>
                </a:lnTo>
                <a:lnTo>
                  <a:pt x="41" y="79"/>
                </a:lnTo>
                <a:lnTo>
                  <a:pt x="41" y="66"/>
                </a:lnTo>
                <a:lnTo>
                  <a:pt x="41" y="66"/>
                </a:lnTo>
                <a:close/>
                <a:moveTo>
                  <a:pt x="187" y="163"/>
                </a:moveTo>
                <a:lnTo>
                  <a:pt x="175" y="163"/>
                </a:lnTo>
                <a:lnTo>
                  <a:pt x="175" y="148"/>
                </a:lnTo>
                <a:lnTo>
                  <a:pt x="116" y="148"/>
                </a:lnTo>
                <a:lnTo>
                  <a:pt x="116" y="163"/>
                </a:lnTo>
                <a:lnTo>
                  <a:pt x="103" y="163"/>
                </a:lnTo>
                <a:lnTo>
                  <a:pt x="103" y="172"/>
                </a:lnTo>
                <a:lnTo>
                  <a:pt x="187" y="172"/>
                </a:lnTo>
                <a:lnTo>
                  <a:pt x="187" y="163"/>
                </a:lnTo>
                <a:lnTo>
                  <a:pt x="187" y="163"/>
                </a:lnTo>
                <a:close/>
                <a:moveTo>
                  <a:pt x="73" y="53"/>
                </a:moveTo>
                <a:lnTo>
                  <a:pt x="213" y="53"/>
                </a:lnTo>
                <a:lnTo>
                  <a:pt x="213" y="125"/>
                </a:lnTo>
                <a:lnTo>
                  <a:pt x="73" y="125"/>
                </a:lnTo>
                <a:lnTo>
                  <a:pt x="73" y="53"/>
                </a:lnTo>
                <a:close/>
              </a:path>
            </a:pathLst>
          </a:custGeom>
          <a:solidFill>
            <a:srgbClr val="0070C0"/>
          </a:solidFill>
          <a:ln>
            <a:noFill/>
          </a:ln>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18">
            <a:extLst>
              <a:ext uri="{FF2B5EF4-FFF2-40B4-BE49-F238E27FC236}">
                <a16:creationId xmlns="" xmlns:a16="http://schemas.microsoft.com/office/drawing/2014/main" id="{9B7E0408-D1A7-4B59-97F9-95289F56630A}"/>
              </a:ext>
            </a:extLst>
          </p:cNvPr>
          <p:cNvSpPr>
            <a:spLocks noChangeAspect="1" noEditPoints="1"/>
          </p:cNvSpPr>
          <p:nvPr/>
        </p:nvSpPr>
        <p:spPr bwMode="gray">
          <a:xfrm>
            <a:off x="7521642" y="1209299"/>
            <a:ext cx="492844" cy="393940"/>
          </a:xfrm>
          <a:custGeom>
            <a:avLst/>
            <a:gdLst/>
            <a:ahLst/>
            <a:cxnLst>
              <a:cxn ang="0">
                <a:pos x="354" y="18"/>
              </a:cxn>
              <a:cxn ang="0">
                <a:pos x="442" y="110"/>
              </a:cxn>
              <a:cxn ang="0">
                <a:pos x="476" y="114"/>
              </a:cxn>
              <a:cxn ang="0">
                <a:pos x="536" y="142"/>
              </a:cxn>
              <a:cxn ang="0">
                <a:pos x="576" y="196"/>
              </a:cxn>
              <a:cxn ang="0">
                <a:pos x="588" y="250"/>
              </a:cxn>
              <a:cxn ang="0">
                <a:pos x="554" y="340"/>
              </a:cxn>
              <a:cxn ang="0">
                <a:pos x="516" y="354"/>
              </a:cxn>
              <a:cxn ang="0">
                <a:pos x="508" y="272"/>
              </a:cxn>
              <a:cxn ang="0">
                <a:pos x="464" y="208"/>
              </a:cxn>
              <a:cxn ang="0">
                <a:pos x="412" y="178"/>
              </a:cxn>
              <a:cxn ang="0">
                <a:pos x="316" y="200"/>
              </a:cxn>
              <a:cxn ang="0">
                <a:pos x="248" y="212"/>
              </a:cxn>
              <a:cxn ang="0">
                <a:pos x="208" y="274"/>
              </a:cxn>
              <a:cxn ang="0">
                <a:pos x="224" y="340"/>
              </a:cxn>
              <a:cxn ang="0">
                <a:pos x="116" y="390"/>
              </a:cxn>
              <a:cxn ang="0">
                <a:pos x="34" y="356"/>
              </a:cxn>
              <a:cxn ang="0">
                <a:pos x="0" y="274"/>
              </a:cxn>
              <a:cxn ang="0">
                <a:pos x="28" y="198"/>
              </a:cxn>
              <a:cxn ang="0">
                <a:pos x="98" y="158"/>
              </a:cxn>
              <a:cxn ang="0">
                <a:pos x="124" y="82"/>
              </a:cxn>
              <a:cxn ang="0">
                <a:pos x="182" y="26"/>
              </a:cxn>
              <a:cxn ang="0">
                <a:pos x="258" y="0"/>
              </a:cxn>
              <a:cxn ang="0">
                <a:pos x="476" y="246"/>
              </a:cxn>
              <a:cxn ang="0">
                <a:pos x="502" y="332"/>
              </a:cxn>
              <a:cxn ang="0">
                <a:pos x="456" y="432"/>
              </a:cxn>
              <a:cxn ang="0">
                <a:pos x="356" y="448"/>
              </a:cxn>
              <a:cxn ang="0">
                <a:pos x="316" y="440"/>
              </a:cxn>
              <a:cxn ang="0">
                <a:pos x="228" y="390"/>
              </a:cxn>
              <a:cxn ang="0">
                <a:pos x="218" y="302"/>
              </a:cxn>
              <a:cxn ang="0">
                <a:pos x="260" y="222"/>
              </a:cxn>
              <a:cxn ang="0">
                <a:pos x="362" y="184"/>
              </a:cxn>
              <a:cxn ang="0">
                <a:pos x="444" y="244"/>
              </a:cxn>
              <a:cxn ang="0">
                <a:pos x="402" y="282"/>
              </a:cxn>
              <a:cxn ang="0">
                <a:pos x="420" y="326"/>
              </a:cxn>
              <a:cxn ang="0">
                <a:pos x="402" y="372"/>
              </a:cxn>
              <a:cxn ang="0">
                <a:pos x="360" y="390"/>
              </a:cxn>
              <a:cxn ang="0">
                <a:pos x="314" y="372"/>
              </a:cxn>
              <a:cxn ang="0">
                <a:pos x="296" y="328"/>
              </a:cxn>
              <a:cxn ang="0">
                <a:pos x="314" y="284"/>
              </a:cxn>
              <a:cxn ang="0">
                <a:pos x="358" y="264"/>
              </a:cxn>
              <a:cxn ang="0">
                <a:pos x="396" y="320"/>
              </a:cxn>
              <a:cxn ang="0">
                <a:pos x="380" y="296"/>
              </a:cxn>
              <a:cxn ang="0">
                <a:pos x="350" y="290"/>
              </a:cxn>
              <a:cxn ang="0">
                <a:pos x="326" y="306"/>
              </a:cxn>
              <a:cxn ang="0">
                <a:pos x="320" y="336"/>
              </a:cxn>
              <a:cxn ang="0">
                <a:pos x="338" y="360"/>
              </a:cxn>
              <a:cxn ang="0">
                <a:pos x="366" y="366"/>
              </a:cxn>
              <a:cxn ang="0">
                <a:pos x="390" y="348"/>
              </a:cxn>
              <a:cxn ang="0">
                <a:pos x="396" y="320"/>
              </a:cxn>
              <a:cxn ang="0">
                <a:pos x="418" y="288"/>
              </a:cxn>
              <a:cxn ang="0">
                <a:pos x="426" y="354"/>
              </a:cxn>
              <a:cxn ang="0">
                <a:pos x="386" y="394"/>
              </a:cxn>
              <a:cxn ang="0">
                <a:pos x="318" y="388"/>
              </a:cxn>
              <a:cxn ang="0">
                <a:pos x="288" y="342"/>
              </a:cxn>
              <a:cxn ang="0">
                <a:pos x="298" y="288"/>
              </a:cxn>
              <a:cxn ang="0">
                <a:pos x="358" y="256"/>
              </a:cxn>
            </a:cxnLst>
            <a:rect l="0" t="0" r="r" b="b"/>
            <a:pathLst>
              <a:path w="588" h="470">
                <a:moveTo>
                  <a:pt x="276" y="0"/>
                </a:moveTo>
                <a:lnTo>
                  <a:pt x="276" y="0"/>
                </a:lnTo>
                <a:lnTo>
                  <a:pt x="304" y="2"/>
                </a:lnTo>
                <a:lnTo>
                  <a:pt x="330" y="8"/>
                </a:lnTo>
                <a:lnTo>
                  <a:pt x="354" y="18"/>
                </a:lnTo>
                <a:lnTo>
                  <a:pt x="376" y="30"/>
                </a:lnTo>
                <a:lnTo>
                  <a:pt x="396" y="46"/>
                </a:lnTo>
                <a:lnTo>
                  <a:pt x="414" y="66"/>
                </a:lnTo>
                <a:lnTo>
                  <a:pt x="430" y="88"/>
                </a:lnTo>
                <a:lnTo>
                  <a:pt x="442" y="110"/>
                </a:lnTo>
                <a:lnTo>
                  <a:pt x="442" y="110"/>
                </a:lnTo>
                <a:lnTo>
                  <a:pt x="448" y="110"/>
                </a:lnTo>
                <a:lnTo>
                  <a:pt x="448" y="110"/>
                </a:lnTo>
                <a:lnTo>
                  <a:pt x="462" y="112"/>
                </a:lnTo>
                <a:lnTo>
                  <a:pt x="476" y="114"/>
                </a:lnTo>
                <a:lnTo>
                  <a:pt x="490" y="116"/>
                </a:lnTo>
                <a:lnTo>
                  <a:pt x="502" y="122"/>
                </a:lnTo>
                <a:lnTo>
                  <a:pt x="514" y="128"/>
                </a:lnTo>
                <a:lnTo>
                  <a:pt x="526" y="134"/>
                </a:lnTo>
                <a:lnTo>
                  <a:pt x="536" y="142"/>
                </a:lnTo>
                <a:lnTo>
                  <a:pt x="546" y="152"/>
                </a:lnTo>
                <a:lnTo>
                  <a:pt x="556" y="162"/>
                </a:lnTo>
                <a:lnTo>
                  <a:pt x="564" y="172"/>
                </a:lnTo>
                <a:lnTo>
                  <a:pt x="570" y="184"/>
                </a:lnTo>
                <a:lnTo>
                  <a:pt x="576" y="196"/>
                </a:lnTo>
                <a:lnTo>
                  <a:pt x="582" y="208"/>
                </a:lnTo>
                <a:lnTo>
                  <a:pt x="584" y="222"/>
                </a:lnTo>
                <a:lnTo>
                  <a:pt x="586" y="236"/>
                </a:lnTo>
                <a:lnTo>
                  <a:pt x="588" y="250"/>
                </a:lnTo>
                <a:lnTo>
                  <a:pt x="588" y="250"/>
                </a:lnTo>
                <a:lnTo>
                  <a:pt x="586" y="270"/>
                </a:lnTo>
                <a:lnTo>
                  <a:pt x="582" y="290"/>
                </a:lnTo>
                <a:lnTo>
                  <a:pt x="576" y="308"/>
                </a:lnTo>
                <a:lnTo>
                  <a:pt x="566" y="324"/>
                </a:lnTo>
                <a:lnTo>
                  <a:pt x="554" y="340"/>
                </a:lnTo>
                <a:lnTo>
                  <a:pt x="542" y="354"/>
                </a:lnTo>
                <a:lnTo>
                  <a:pt x="526" y="366"/>
                </a:lnTo>
                <a:lnTo>
                  <a:pt x="510" y="376"/>
                </a:lnTo>
                <a:lnTo>
                  <a:pt x="510" y="376"/>
                </a:lnTo>
                <a:lnTo>
                  <a:pt x="516" y="354"/>
                </a:lnTo>
                <a:lnTo>
                  <a:pt x="518" y="332"/>
                </a:lnTo>
                <a:lnTo>
                  <a:pt x="518" y="318"/>
                </a:lnTo>
                <a:lnTo>
                  <a:pt x="492" y="314"/>
                </a:lnTo>
                <a:lnTo>
                  <a:pt x="486" y="286"/>
                </a:lnTo>
                <a:lnTo>
                  <a:pt x="508" y="272"/>
                </a:lnTo>
                <a:lnTo>
                  <a:pt x="502" y="258"/>
                </a:lnTo>
                <a:lnTo>
                  <a:pt x="502" y="258"/>
                </a:lnTo>
                <a:lnTo>
                  <a:pt x="490" y="238"/>
                </a:lnTo>
                <a:lnTo>
                  <a:pt x="474" y="218"/>
                </a:lnTo>
                <a:lnTo>
                  <a:pt x="464" y="208"/>
                </a:lnTo>
                <a:lnTo>
                  <a:pt x="444" y="224"/>
                </a:lnTo>
                <a:lnTo>
                  <a:pt x="418" y="208"/>
                </a:lnTo>
                <a:lnTo>
                  <a:pt x="426" y="182"/>
                </a:lnTo>
                <a:lnTo>
                  <a:pt x="412" y="178"/>
                </a:lnTo>
                <a:lnTo>
                  <a:pt x="412" y="178"/>
                </a:lnTo>
                <a:lnTo>
                  <a:pt x="388" y="170"/>
                </a:lnTo>
                <a:lnTo>
                  <a:pt x="362" y="168"/>
                </a:lnTo>
                <a:lnTo>
                  <a:pt x="348" y="168"/>
                </a:lnTo>
                <a:lnTo>
                  <a:pt x="346" y="194"/>
                </a:lnTo>
                <a:lnTo>
                  <a:pt x="316" y="200"/>
                </a:lnTo>
                <a:lnTo>
                  <a:pt x="302" y="178"/>
                </a:lnTo>
                <a:lnTo>
                  <a:pt x="290" y="184"/>
                </a:lnTo>
                <a:lnTo>
                  <a:pt x="290" y="184"/>
                </a:lnTo>
                <a:lnTo>
                  <a:pt x="268" y="196"/>
                </a:lnTo>
                <a:lnTo>
                  <a:pt x="248" y="212"/>
                </a:lnTo>
                <a:lnTo>
                  <a:pt x="238" y="222"/>
                </a:lnTo>
                <a:lnTo>
                  <a:pt x="254" y="242"/>
                </a:lnTo>
                <a:lnTo>
                  <a:pt x="238" y="268"/>
                </a:lnTo>
                <a:lnTo>
                  <a:pt x="212" y="260"/>
                </a:lnTo>
                <a:lnTo>
                  <a:pt x="208" y="274"/>
                </a:lnTo>
                <a:lnTo>
                  <a:pt x="208" y="274"/>
                </a:lnTo>
                <a:lnTo>
                  <a:pt x="202" y="298"/>
                </a:lnTo>
                <a:lnTo>
                  <a:pt x="198" y="322"/>
                </a:lnTo>
                <a:lnTo>
                  <a:pt x="198" y="338"/>
                </a:lnTo>
                <a:lnTo>
                  <a:pt x="224" y="340"/>
                </a:lnTo>
                <a:lnTo>
                  <a:pt x="230" y="370"/>
                </a:lnTo>
                <a:lnTo>
                  <a:pt x="208" y="382"/>
                </a:lnTo>
                <a:lnTo>
                  <a:pt x="212" y="390"/>
                </a:lnTo>
                <a:lnTo>
                  <a:pt x="116" y="390"/>
                </a:lnTo>
                <a:lnTo>
                  <a:pt x="116" y="390"/>
                </a:lnTo>
                <a:lnTo>
                  <a:pt x="104" y="390"/>
                </a:lnTo>
                <a:lnTo>
                  <a:pt x="94" y="388"/>
                </a:lnTo>
                <a:lnTo>
                  <a:pt x="72" y="380"/>
                </a:lnTo>
                <a:lnTo>
                  <a:pt x="52" y="370"/>
                </a:lnTo>
                <a:lnTo>
                  <a:pt x="34" y="356"/>
                </a:lnTo>
                <a:lnTo>
                  <a:pt x="20" y="338"/>
                </a:lnTo>
                <a:lnTo>
                  <a:pt x="10" y="318"/>
                </a:lnTo>
                <a:lnTo>
                  <a:pt x="4" y="296"/>
                </a:lnTo>
                <a:lnTo>
                  <a:pt x="2" y="286"/>
                </a:lnTo>
                <a:lnTo>
                  <a:pt x="0" y="274"/>
                </a:lnTo>
                <a:lnTo>
                  <a:pt x="0" y="274"/>
                </a:lnTo>
                <a:lnTo>
                  <a:pt x="2" y="252"/>
                </a:lnTo>
                <a:lnTo>
                  <a:pt x="8" y="232"/>
                </a:lnTo>
                <a:lnTo>
                  <a:pt x="16" y="214"/>
                </a:lnTo>
                <a:lnTo>
                  <a:pt x="28" y="198"/>
                </a:lnTo>
                <a:lnTo>
                  <a:pt x="42" y="184"/>
                </a:lnTo>
                <a:lnTo>
                  <a:pt x="60" y="172"/>
                </a:lnTo>
                <a:lnTo>
                  <a:pt x="78" y="164"/>
                </a:lnTo>
                <a:lnTo>
                  <a:pt x="98" y="158"/>
                </a:lnTo>
                <a:lnTo>
                  <a:pt x="98" y="158"/>
                </a:lnTo>
                <a:lnTo>
                  <a:pt x="100" y="142"/>
                </a:lnTo>
                <a:lnTo>
                  <a:pt x="104" y="126"/>
                </a:lnTo>
                <a:lnTo>
                  <a:pt x="110" y="110"/>
                </a:lnTo>
                <a:lnTo>
                  <a:pt x="116" y="96"/>
                </a:lnTo>
                <a:lnTo>
                  <a:pt x="124" y="82"/>
                </a:lnTo>
                <a:lnTo>
                  <a:pt x="134" y="70"/>
                </a:lnTo>
                <a:lnTo>
                  <a:pt x="144" y="56"/>
                </a:lnTo>
                <a:lnTo>
                  <a:pt x="156" y="46"/>
                </a:lnTo>
                <a:lnTo>
                  <a:pt x="168" y="36"/>
                </a:lnTo>
                <a:lnTo>
                  <a:pt x="182" y="26"/>
                </a:lnTo>
                <a:lnTo>
                  <a:pt x="196" y="18"/>
                </a:lnTo>
                <a:lnTo>
                  <a:pt x="210" y="12"/>
                </a:lnTo>
                <a:lnTo>
                  <a:pt x="226" y="6"/>
                </a:lnTo>
                <a:lnTo>
                  <a:pt x="242" y="2"/>
                </a:lnTo>
                <a:lnTo>
                  <a:pt x="258" y="0"/>
                </a:lnTo>
                <a:lnTo>
                  <a:pt x="276" y="0"/>
                </a:lnTo>
                <a:lnTo>
                  <a:pt x="276" y="0"/>
                </a:lnTo>
                <a:close/>
                <a:moveTo>
                  <a:pt x="462" y="228"/>
                </a:moveTo>
                <a:lnTo>
                  <a:pt x="462" y="228"/>
                </a:lnTo>
                <a:lnTo>
                  <a:pt x="476" y="246"/>
                </a:lnTo>
                <a:lnTo>
                  <a:pt x="488" y="266"/>
                </a:lnTo>
                <a:lnTo>
                  <a:pt x="468" y="278"/>
                </a:lnTo>
                <a:lnTo>
                  <a:pt x="480" y="328"/>
                </a:lnTo>
                <a:lnTo>
                  <a:pt x="502" y="332"/>
                </a:lnTo>
                <a:lnTo>
                  <a:pt x="502" y="332"/>
                </a:lnTo>
                <a:lnTo>
                  <a:pt x="500" y="354"/>
                </a:lnTo>
                <a:lnTo>
                  <a:pt x="494" y="376"/>
                </a:lnTo>
                <a:lnTo>
                  <a:pt x="472" y="370"/>
                </a:lnTo>
                <a:lnTo>
                  <a:pt x="442" y="414"/>
                </a:lnTo>
                <a:lnTo>
                  <a:pt x="456" y="432"/>
                </a:lnTo>
                <a:lnTo>
                  <a:pt x="456" y="432"/>
                </a:lnTo>
                <a:lnTo>
                  <a:pt x="440" y="446"/>
                </a:lnTo>
                <a:lnTo>
                  <a:pt x="420" y="456"/>
                </a:lnTo>
                <a:lnTo>
                  <a:pt x="408" y="438"/>
                </a:lnTo>
                <a:lnTo>
                  <a:pt x="356" y="448"/>
                </a:lnTo>
                <a:lnTo>
                  <a:pt x="354" y="470"/>
                </a:lnTo>
                <a:lnTo>
                  <a:pt x="354" y="470"/>
                </a:lnTo>
                <a:lnTo>
                  <a:pt x="332" y="468"/>
                </a:lnTo>
                <a:lnTo>
                  <a:pt x="310" y="462"/>
                </a:lnTo>
                <a:lnTo>
                  <a:pt x="316" y="440"/>
                </a:lnTo>
                <a:lnTo>
                  <a:pt x="272" y="412"/>
                </a:lnTo>
                <a:lnTo>
                  <a:pt x="254" y="426"/>
                </a:lnTo>
                <a:lnTo>
                  <a:pt x="254" y="426"/>
                </a:lnTo>
                <a:lnTo>
                  <a:pt x="240" y="408"/>
                </a:lnTo>
                <a:lnTo>
                  <a:pt x="228" y="390"/>
                </a:lnTo>
                <a:lnTo>
                  <a:pt x="248" y="378"/>
                </a:lnTo>
                <a:lnTo>
                  <a:pt x="238" y="326"/>
                </a:lnTo>
                <a:lnTo>
                  <a:pt x="214" y="324"/>
                </a:lnTo>
                <a:lnTo>
                  <a:pt x="214" y="324"/>
                </a:lnTo>
                <a:lnTo>
                  <a:pt x="218" y="302"/>
                </a:lnTo>
                <a:lnTo>
                  <a:pt x="222" y="280"/>
                </a:lnTo>
                <a:lnTo>
                  <a:pt x="246" y="286"/>
                </a:lnTo>
                <a:lnTo>
                  <a:pt x="274" y="240"/>
                </a:lnTo>
                <a:lnTo>
                  <a:pt x="260" y="222"/>
                </a:lnTo>
                <a:lnTo>
                  <a:pt x="260" y="222"/>
                </a:lnTo>
                <a:lnTo>
                  <a:pt x="278" y="208"/>
                </a:lnTo>
                <a:lnTo>
                  <a:pt x="296" y="198"/>
                </a:lnTo>
                <a:lnTo>
                  <a:pt x="308" y="218"/>
                </a:lnTo>
                <a:lnTo>
                  <a:pt x="360" y="206"/>
                </a:lnTo>
                <a:lnTo>
                  <a:pt x="362" y="184"/>
                </a:lnTo>
                <a:lnTo>
                  <a:pt x="362" y="184"/>
                </a:lnTo>
                <a:lnTo>
                  <a:pt x="384" y="186"/>
                </a:lnTo>
                <a:lnTo>
                  <a:pt x="406" y="192"/>
                </a:lnTo>
                <a:lnTo>
                  <a:pt x="400" y="214"/>
                </a:lnTo>
                <a:lnTo>
                  <a:pt x="444" y="244"/>
                </a:lnTo>
                <a:lnTo>
                  <a:pt x="462" y="228"/>
                </a:lnTo>
                <a:lnTo>
                  <a:pt x="462" y="228"/>
                </a:lnTo>
                <a:close/>
                <a:moveTo>
                  <a:pt x="392" y="274"/>
                </a:moveTo>
                <a:lnTo>
                  <a:pt x="392" y="274"/>
                </a:lnTo>
                <a:lnTo>
                  <a:pt x="402" y="282"/>
                </a:lnTo>
                <a:lnTo>
                  <a:pt x="410" y="292"/>
                </a:lnTo>
                <a:lnTo>
                  <a:pt x="416" y="304"/>
                </a:lnTo>
                <a:lnTo>
                  <a:pt x="420" y="314"/>
                </a:lnTo>
                <a:lnTo>
                  <a:pt x="420" y="314"/>
                </a:lnTo>
                <a:lnTo>
                  <a:pt x="420" y="326"/>
                </a:lnTo>
                <a:lnTo>
                  <a:pt x="420" y="338"/>
                </a:lnTo>
                <a:lnTo>
                  <a:pt x="416" y="350"/>
                </a:lnTo>
                <a:lnTo>
                  <a:pt x="410" y="362"/>
                </a:lnTo>
                <a:lnTo>
                  <a:pt x="410" y="362"/>
                </a:lnTo>
                <a:lnTo>
                  <a:pt x="402" y="372"/>
                </a:lnTo>
                <a:lnTo>
                  <a:pt x="394" y="380"/>
                </a:lnTo>
                <a:lnTo>
                  <a:pt x="382" y="386"/>
                </a:lnTo>
                <a:lnTo>
                  <a:pt x="372" y="388"/>
                </a:lnTo>
                <a:lnTo>
                  <a:pt x="372" y="388"/>
                </a:lnTo>
                <a:lnTo>
                  <a:pt x="360" y="390"/>
                </a:lnTo>
                <a:lnTo>
                  <a:pt x="348" y="388"/>
                </a:lnTo>
                <a:lnTo>
                  <a:pt x="336" y="386"/>
                </a:lnTo>
                <a:lnTo>
                  <a:pt x="324" y="380"/>
                </a:lnTo>
                <a:lnTo>
                  <a:pt x="324" y="380"/>
                </a:lnTo>
                <a:lnTo>
                  <a:pt x="314" y="372"/>
                </a:lnTo>
                <a:lnTo>
                  <a:pt x="306" y="362"/>
                </a:lnTo>
                <a:lnTo>
                  <a:pt x="300" y="352"/>
                </a:lnTo>
                <a:lnTo>
                  <a:pt x="298" y="340"/>
                </a:lnTo>
                <a:lnTo>
                  <a:pt x="298" y="340"/>
                </a:lnTo>
                <a:lnTo>
                  <a:pt x="296" y="328"/>
                </a:lnTo>
                <a:lnTo>
                  <a:pt x="296" y="316"/>
                </a:lnTo>
                <a:lnTo>
                  <a:pt x="300" y="304"/>
                </a:lnTo>
                <a:lnTo>
                  <a:pt x="306" y="294"/>
                </a:lnTo>
                <a:lnTo>
                  <a:pt x="306" y="294"/>
                </a:lnTo>
                <a:lnTo>
                  <a:pt x="314" y="284"/>
                </a:lnTo>
                <a:lnTo>
                  <a:pt x="324" y="276"/>
                </a:lnTo>
                <a:lnTo>
                  <a:pt x="334" y="270"/>
                </a:lnTo>
                <a:lnTo>
                  <a:pt x="346" y="266"/>
                </a:lnTo>
                <a:lnTo>
                  <a:pt x="346" y="266"/>
                </a:lnTo>
                <a:lnTo>
                  <a:pt x="358" y="264"/>
                </a:lnTo>
                <a:lnTo>
                  <a:pt x="370" y="266"/>
                </a:lnTo>
                <a:lnTo>
                  <a:pt x="382" y="270"/>
                </a:lnTo>
                <a:lnTo>
                  <a:pt x="392" y="274"/>
                </a:lnTo>
                <a:lnTo>
                  <a:pt x="392" y="274"/>
                </a:lnTo>
                <a:close/>
                <a:moveTo>
                  <a:pt x="396" y="320"/>
                </a:moveTo>
                <a:lnTo>
                  <a:pt x="396" y="320"/>
                </a:lnTo>
                <a:lnTo>
                  <a:pt x="394" y="312"/>
                </a:lnTo>
                <a:lnTo>
                  <a:pt x="390" y="306"/>
                </a:lnTo>
                <a:lnTo>
                  <a:pt x="386" y="300"/>
                </a:lnTo>
                <a:lnTo>
                  <a:pt x="380" y="296"/>
                </a:lnTo>
                <a:lnTo>
                  <a:pt x="380" y="296"/>
                </a:lnTo>
                <a:lnTo>
                  <a:pt x="372" y="292"/>
                </a:lnTo>
                <a:lnTo>
                  <a:pt x="366" y="290"/>
                </a:lnTo>
                <a:lnTo>
                  <a:pt x="358" y="288"/>
                </a:lnTo>
                <a:lnTo>
                  <a:pt x="350" y="290"/>
                </a:lnTo>
                <a:lnTo>
                  <a:pt x="350" y="290"/>
                </a:lnTo>
                <a:lnTo>
                  <a:pt x="344" y="292"/>
                </a:lnTo>
                <a:lnTo>
                  <a:pt x="336" y="296"/>
                </a:lnTo>
                <a:lnTo>
                  <a:pt x="330" y="300"/>
                </a:lnTo>
                <a:lnTo>
                  <a:pt x="326" y="306"/>
                </a:lnTo>
                <a:lnTo>
                  <a:pt x="326" y="306"/>
                </a:lnTo>
                <a:lnTo>
                  <a:pt x="322" y="314"/>
                </a:lnTo>
                <a:lnTo>
                  <a:pt x="320" y="320"/>
                </a:lnTo>
                <a:lnTo>
                  <a:pt x="320" y="328"/>
                </a:lnTo>
                <a:lnTo>
                  <a:pt x="320" y="336"/>
                </a:lnTo>
                <a:lnTo>
                  <a:pt x="320" y="336"/>
                </a:lnTo>
                <a:lnTo>
                  <a:pt x="322" y="342"/>
                </a:lnTo>
                <a:lnTo>
                  <a:pt x="326" y="348"/>
                </a:lnTo>
                <a:lnTo>
                  <a:pt x="332" y="354"/>
                </a:lnTo>
                <a:lnTo>
                  <a:pt x="338" y="360"/>
                </a:lnTo>
                <a:lnTo>
                  <a:pt x="338" y="360"/>
                </a:lnTo>
                <a:lnTo>
                  <a:pt x="344" y="364"/>
                </a:lnTo>
                <a:lnTo>
                  <a:pt x="352" y="366"/>
                </a:lnTo>
                <a:lnTo>
                  <a:pt x="358" y="366"/>
                </a:lnTo>
                <a:lnTo>
                  <a:pt x="366" y="366"/>
                </a:lnTo>
                <a:lnTo>
                  <a:pt x="366" y="366"/>
                </a:lnTo>
                <a:lnTo>
                  <a:pt x="374" y="362"/>
                </a:lnTo>
                <a:lnTo>
                  <a:pt x="380" y="360"/>
                </a:lnTo>
                <a:lnTo>
                  <a:pt x="386" y="354"/>
                </a:lnTo>
                <a:lnTo>
                  <a:pt x="390" y="348"/>
                </a:lnTo>
                <a:lnTo>
                  <a:pt x="390" y="348"/>
                </a:lnTo>
                <a:lnTo>
                  <a:pt x="394" y="342"/>
                </a:lnTo>
                <a:lnTo>
                  <a:pt x="396" y="334"/>
                </a:lnTo>
                <a:lnTo>
                  <a:pt x="396" y="326"/>
                </a:lnTo>
                <a:lnTo>
                  <a:pt x="396" y="320"/>
                </a:lnTo>
                <a:lnTo>
                  <a:pt x="396" y="320"/>
                </a:lnTo>
                <a:close/>
                <a:moveTo>
                  <a:pt x="398" y="268"/>
                </a:moveTo>
                <a:lnTo>
                  <a:pt x="398" y="268"/>
                </a:lnTo>
                <a:lnTo>
                  <a:pt x="408" y="276"/>
                </a:lnTo>
                <a:lnTo>
                  <a:pt x="418" y="288"/>
                </a:lnTo>
                <a:lnTo>
                  <a:pt x="424" y="300"/>
                </a:lnTo>
                <a:lnTo>
                  <a:pt x="428" y="312"/>
                </a:lnTo>
                <a:lnTo>
                  <a:pt x="430" y="326"/>
                </a:lnTo>
                <a:lnTo>
                  <a:pt x="430" y="340"/>
                </a:lnTo>
                <a:lnTo>
                  <a:pt x="426" y="354"/>
                </a:lnTo>
                <a:lnTo>
                  <a:pt x="418" y="366"/>
                </a:lnTo>
                <a:lnTo>
                  <a:pt x="418" y="366"/>
                </a:lnTo>
                <a:lnTo>
                  <a:pt x="410" y="378"/>
                </a:lnTo>
                <a:lnTo>
                  <a:pt x="398" y="388"/>
                </a:lnTo>
                <a:lnTo>
                  <a:pt x="386" y="394"/>
                </a:lnTo>
                <a:lnTo>
                  <a:pt x="374" y="398"/>
                </a:lnTo>
                <a:lnTo>
                  <a:pt x="360" y="400"/>
                </a:lnTo>
                <a:lnTo>
                  <a:pt x="346" y="398"/>
                </a:lnTo>
                <a:lnTo>
                  <a:pt x="332" y="394"/>
                </a:lnTo>
                <a:lnTo>
                  <a:pt x="318" y="388"/>
                </a:lnTo>
                <a:lnTo>
                  <a:pt x="318" y="388"/>
                </a:lnTo>
                <a:lnTo>
                  <a:pt x="308" y="378"/>
                </a:lnTo>
                <a:lnTo>
                  <a:pt x="298" y="368"/>
                </a:lnTo>
                <a:lnTo>
                  <a:pt x="292" y="356"/>
                </a:lnTo>
                <a:lnTo>
                  <a:pt x="288" y="342"/>
                </a:lnTo>
                <a:lnTo>
                  <a:pt x="286" y="328"/>
                </a:lnTo>
                <a:lnTo>
                  <a:pt x="288" y="314"/>
                </a:lnTo>
                <a:lnTo>
                  <a:pt x="292" y="302"/>
                </a:lnTo>
                <a:lnTo>
                  <a:pt x="298" y="288"/>
                </a:lnTo>
                <a:lnTo>
                  <a:pt x="298" y="288"/>
                </a:lnTo>
                <a:lnTo>
                  <a:pt x="308" y="276"/>
                </a:lnTo>
                <a:lnTo>
                  <a:pt x="318" y="268"/>
                </a:lnTo>
                <a:lnTo>
                  <a:pt x="330" y="262"/>
                </a:lnTo>
                <a:lnTo>
                  <a:pt x="344" y="256"/>
                </a:lnTo>
                <a:lnTo>
                  <a:pt x="358" y="256"/>
                </a:lnTo>
                <a:lnTo>
                  <a:pt x="370" y="256"/>
                </a:lnTo>
                <a:lnTo>
                  <a:pt x="384" y="260"/>
                </a:lnTo>
                <a:lnTo>
                  <a:pt x="398" y="268"/>
                </a:lnTo>
                <a:lnTo>
                  <a:pt x="398" y="268"/>
                </a:lnTo>
                <a:close/>
              </a:path>
            </a:pathLst>
          </a:custGeom>
          <a:solidFill>
            <a:srgbClr val="0070C0"/>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118">
            <a:extLst>
              <a:ext uri="{FF2B5EF4-FFF2-40B4-BE49-F238E27FC236}">
                <a16:creationId xmlns="" xmlns:a16="http://schemas.microsoft.com/office/drawing/2014/main" id="{0F172764-A339-41AD-A637-F30A25EB5967}"/>
              </a:ext>
            </a:extLst>
          </p:cNvPr>
          <p:cNvGrpSpPr/>
          <p:nvPr/>
        </p:nvGrpSpPr>
        <p:grpSpPr bwMode="gray">
          <a:xfrm>
            <a:off x="3529541" y="1239517"/>
            <a:ext cx="383245" cy="341133"/>
            <a:chOff x="3626110" y="1051460"/>
            <a:chExt cx="614793" cy="494442"/>
          </a:xfrm>
        </p:grpSpPr>
        <p:sp>
          <p:nvSpPr>
            <p:cNvPr id="32" name="Freeform 77">
              <a:extLst>
                <a:ext uri="{FF2B5EF4-FFF2-40B4-BE49-F238E27FC236}">
                  <a16:creationId xmlns="" xmlns:a16="http://schemas.microsoft.com/office/drawing/2014/main" id="{7B26D258-CFF1-4072-A1CE-DE38EC667FBF}"/>
                </a:ext>
              </a:extLst>
            </p:cNvPr>
            <p:cNvSpPr>
              <a:spLocks noEditPoints="1"/>
            </p:cNvSpPr>
            <p:nvPr/>
          </p:nvSpPr>
          <p:spPr bwMode="gray">
            <a:xfrm>
              <a:off x="3626110" y="1051460"/>
              <a:ext cx="614793" cy="494442"/>
            </a:xfrm>
            <a:custGeom>
              <a:avLst/>
              <a:gdLst/>
              <a:ahLst/>
              <a:cxnLst>
                <a:cxn ang="0">
                  <a:pos x="360" y="13"/>
                </a:cxn>
                <a:cxn ang="0">
                  <a:pos x="329" y="0"/>
                </a:cxn>
                <a:cxn ang="0">
                  <a:pos x="44" y="0"/>
                </a:cxn>
                <a:cxn ang="0">
                  <a:pos x="13" y="13"/>
                </a:cxn>
                <a:cxn ang="0">
                  <a:pos x="5" y="26"/>
                </a:cxn>
                <a:cxn ang="0">
                  <a:pos x="0" y="264"/>
                </a:cxn>
                <a:cxn ang="0">
                  <a:pos x="5" y="282"/>
                </a:cxn>
                <a:cxn ang="0">
                  <a:pos x="13" y="295"/>
                </a:cxn>
                <a:cxn ang="0">
                  <a:pos x="44" y="308"/>
                </a:cxn>
                <a:cxn ang="0">
                  <a:pos x="329" y="308"/>
                </a:cxn>
                <a:cxn ang="0">
                  <a:pos x="360" y="295"/>
                </a:cxn>
                <a:cxn ang="0">
                  <a:pos x="368" y="282"/>
                </a:cxn>
                <a:cxn ang="0">
                  <a:pos x="373" y="39"/>
                </a:cxn>
                <a:cxn ang="0">
                  <a:pos x="368" y="26"/>
                </a:cxn>
                <a:cxn ang="0">
                  <a:pos x="360" y="13"/>
                </a:cxn>
                <a:cxn ang="0">
                  <a:pos x="351" y="264"/>
                </a:cxn>
                <a:cxn ang="0">
                  <a:pos x="347" y="282"/>
                </a:cxn>
                <a:cxn ang="0">
                  <a:pos x="338" y="286"/>
                </a:cxn>
                <a:cxn ang="0">
                  <a:pos x="44" y="286"/>
                </a:cxn>
                <a:cxn ang="0">
                  <a:pos x="35" y="286"/>
                </a:cxn>
                <a:cxn ang="0">
                  <a:pos x="26" y="282"/>
                </a:cxn>
                <a:cxn ang="0">
                  <a:pos x="22" y="264"/>
                </a:cxn>
                <a:cxn ang="0">
                  <a:pos x="22" y="39"/>
                </a:cxn>
                <a:cxn ang="0">
                  <a:pos x="26" y="26"/>
                </a:cxn>
                <a:cxn ang="0">
                  <a:pos x="35" y="22"/>
                </a:cxn>
                <a:cxn ang="0">
                  <a:pos x="329" y="22"/>
                </a:cxn>
                <a:cxn ang="0">
                  <a:pos x="338" y="22"/>
                </a:cxn>
                <a:cxn ang="0">
                  <a:pos x="347" y="26"/>
                </a:cxn>
                <a:cxn ang="0">
                  <a:pos x="351" y="39"/>
                </a:cxn>
                <a:cxn ang="0">
                  <a:pos x="360" y="312"/>
                </a:cxn>
                <a:cxn ang="0">
                  <a:pos x="18" y="312"/>
                </a:cxn>
                <a:cxn ang="0">
                  <a:pos x="9" y="316"/>
                </a:cxn>
                <a:cxn ang="0">
                  <a:pos x="5" y="394"/>
                </a:cxn>
                <a:cxn ang="0">
                  <a:pos x="9" y="403"/>
                </a:cxn>
                <a:cxn ang="0">
                  <a:pos x="18" y="407"/>
                </a:cxn>
                <a:cxn ang="0">
                  <a:pos x="360" y="407"/>
                </a:cxn>
                <a:cxn ang="0">
                  <a:pos x="368" y="403"/>
                </a:cxn>
                <a:cxn ang="0">
                  <a:pos x="368" y="325"/>
                </a:cxn>
                <a:cxn ang="0">
                  <a:pos x="368" y="316"/>
                </a:cxn>
                <a:cxn ang="0">
                  <a:pos x="360" y="312"/>
                </a:cxn>
                <a:cxn ang="0">
                  <a:pos x="347" y="385"/>
                </a:cxn>
                <a:cxn ang="0">
                  <a:pos x="26" y="333"/>
                </a:cxn>
                <a:cxn ang="0">
                  <a:pos x="347" y="385"/>
                </a:cxn>
                <a:cxn ang="0">
                  <a:pos x="204" y="377"/>
                </a:cxn>
                <a:cxn ang="0">
                  <a:pos x="213" y="372"/>
                </a:cxn>
                <a:cxn ang="0">
                  <a:pos x="217" y="368"/>
                </a:cxn>
                <a:cxn ang="0">
                  <a:pos x="217" y="355"/>
                </a:cxn>
                <a:cxn ang="0">
                  <a:pos x="213" y="346"/>
                </a:cxn>
                <a:cxn ang="0">
                  <a:pos x="44" y="346"/>
                </a:cxn>
                <a:cxn ang="0">
                  <a:pos x="39" y="346"/>
                </a:cxn>
                <a:cxn ang="0">
                  <a:pos x="35" y="355"/>
                </a:cxn>
                <a:cxn ang="0">
                  <a:pos x="35" y="368"/>
                </a:cxn>
                <a:cxn ang="0">
                  <a:pos x="39" y="372"/>
                </a:cxn>
                <a:cxn ang="0">
                  <a:pos x="44" y="377"/>
                </a:cxn>
              </a:cxnLst>
              <a:rect l="0" t="0" r="r" b="b"/>
              <a:pathLst>
                <a:path w="373" h="407">
                  <a:moveTo>
                    <a:pt x="360" y="13"/>
                  </a:moveTo>
                  <a:lnTo>
                    <a:pt x="360" y="13"/>
                  </a:lnTo>
                  <a:lnTo>
                    <a:pt x="347" y="5"/>
                  </a:lnTo>
                  <a:lnTo>
                    <a:pt x="329" y="0"/>
                  </a:lnTo>
                  <a:lnTo>
                    <a:pt x="44" y="0"/>
                  </a:lnTo>
                  <a:lnTo>
                    <a:pt x="44" y="0"/>
                  </a:lnTo>
                  <a:lnTo>
                    <a:pt x="26" y="5"/>
                  </a:lnTo>
                  <a:lnTo>
                    <a:pt x="13" y="13"/>
                  </a:lnTo>
                  <a:lnTo>
                    <a:pt x="13" y="13"/>
                  </a:lnTo>
                  <a:lnTo>
                    <a:pt x="5" y="26"/>
                  </a:lnTo>
                  <a:lnTo>
                    <a:pt x="0" y="39"/>
                  </a:lnTo>
                  <a:lnTo>
                    <a:pt x="0" y="264"/>
                  </a:lnTo>
                  <a:lnTo>
                    <a:pt x="0" y="264"/>
                  </a:lnTo>
                  <a:lnTo>
                    <a:pt x="5" y="282"/>
                  </a:lnTo>
                  <a:lnTo>
                    <a:pt x="13" y="295"/>
                  </a:lnTo>
                  <a:lnTo>
                    <a:pt x="13" y="295"/>
                  </a:lnTo>
                  <a:lnTo>
                    <a:pt x="26" y="303"/>
                  </a:lnTo>
                  <a:lnTo>
                    <a:pt x="44" y="308"/>
                  </a:lnTo>
                  <a:lnTo>
                    <a:pt x="329" y="308"/>
                  </a:lnTo>
                  <a:lnTo>
                    <a:pt x="329" y="308"/>
                  </a:lnTo>
                  <a:lnTo>
                    <a:pt x="347" y="303"/>
                  </a:lnTo>
                  <a:lnTo>
                    <a:pt x="360" y="295"/>
                  </a:lnTo>
                  <a:lnTo>
                    <a:pt x="360" y="295"/>
                  </a:lnTo>
                  <a:lnTo>
                    <a:pt x="368" y="282"/>
                  </a:lnTo>
                  <a:lnTo>
                    <a:pt x="373" y="264"/>
                  </a:lnTo>
                  <a:lnTo>
                    <a:pt x="373" y="39"/>
                  </a:lnTo>
                  <a:lnTo>
                    <a:pt x="373" y="39"/>
                  </a:lnTo>
                  <a:lnTo>
                    <a:pt x="368" y="26"/>
                  </a:lnTo>
                  <a:lnTo>
                    <a:pt x="360" y="13"/>
                  </a:lnTo>
                  <a:lnTo>
                    <a:pt x="360" y="13"/>
                  </a:lnTo>
                  <a:close/>
                  <a:moveTo>
                    <a:pt x="351" y="264"/>
                  </a:moveTo>
                  <a:lnTo>
                    <a:pt x="351" y="264"/>
                  </a:lnTo>
                  <a:lnTo>
                    <a:pt x="351" y="273"/>
                  </a:lnTo>
                  <a:lnTo>
                    <a:pt x="347" y="282"/>
                  </a:lnTo>
                  <a:lnTo>
                    <a:pt x="347" y="282"/>
                  </a:lnTo>
                  <a:lnTo>
                    <a:pt x="338" y="286"/>
                  </a:lnTo>
                  <a:lnTo>
                    <a:pt x="329" y="286"/>
                  </a:lnTo>
                  <a:lnTo>
                    <a:pt x="44" y="286"/>
                  </a:lnTo>
                  <a:lnTo>
                    <a:pt x="44" y="286"/>
                  </a:lnTo>
                  <a:lnTo>
                    <a:pt x="35" y="286"/>
                  </a:lnTo>
                  <a:lnTo>
                    <a:pt x="26" y="282"/>
                  </a:lnTo>
                  <a:lnTo>
                    <a:pt x="26" y="282"/>
                  </a:lnTo>
                  <a:lnTo>
                    <a:pt x="22" y="273"/>
                  </a:lnTo>
                  <a:lnTo>
                    <a:pt x="22" y="264"/>
                  </a:lnTo>
                  <a:lnTo>
                    <a:pt x="22" y="39"/>
                  </a:lnTo>
                  <a:lnTo>
                    <a:pt x="22" y="39"/>
                  </a:lnTo>
                  <a:lnTo>
                    <a:pt x="22" y="35"/>
                  </a:lnTo>
                  <a:lnTo>
                    <a:pt x="26" y="26"/>
                  </a:lnTo>
                  <a:lnTo>
                    <a:pt x="26" y="26"/>
                  </a:lnTo>
                  <a:lnTo>
                    <a:pt x="35" y="22"/>
                  </a:lnTo>
                  <a:lnTo>
                    <a:pt x="44" y="22"/>
                  </a:lnTo>
                  <a:lnTo>
                    <a:pt x="329" y="22"/>
                  </a:lnTo>
                  <a:lnTo>
                    <a:pt x="329" y="22"/>
                  </a:lnTo>
                  <a:lnTo>
                    <a:pt x="338" y="22"/>
                  </a:lnTo>
                  <a:lnTo>
                    <a:pt x="347" y="26"/>
                  </a:lnTo>
                  <a:lnTo>
                    <a:pt x="347" y="26"/>
                  </a:lnTo>
                  <a:lnTo>
                    <a:pt x="351" y="35"/>
                  </a:lnTo>
                  <a:lnTo>
                    <a:pt x="351" y="39"/>
                  </a:lnTo>
                  <a:lnTo>
                    <a:pt x="351" y="264"/>
                  </a:lnTo>
                  <a:close/>
                  <a:moveTo>
                    <a:pt x="360" y="312"/>
                  </a:moveTo>
                  <a:lnTo>
                    <a:pt x="18" y="312"/>
                  </a:lnTo>
                  <a:lnTo>
                    <a:pt x="18" y="312"/>
                  </a:lnTo>
                  <a:lnTo>
                    <a:pt x="9" y="316"/>
                  </a:lnTo>
                  <a:lnTo>
                    <a:pt x="9" y="316"/>
                  </a:lnTo>
                  <a:lnTo>
                    <a:pt x="5" y="325"/>
                  </a:lnTo>
                  <a:lnTo>
                    <a:pt x="5" y="394"/>
                  </a:lnTo>
                  <a:lnTo>
                    <a:pt x="5" y="394"/>
                  </a:lnTo>
                  <a:lnTo>
                    <a:pt x="9" y="403"/>
                  </a:lnTo>
                  <a:lnTo>
                    <a:pt x="9" y="403"/>
                  </a:lnTo>
                  <a:lnTo>
                    <a:pt x="18" y="407"/>
                  </a:lnTo>
                  <a:lnTo>
                    <a:pt x="360" y="407"/>
                  </a:lnTo>
                  <a:lnTo>
                    <a:pt x="360" y="407"/>
                  </a:lnTo>
                  <a:lnTo>
                    <a:pt x="368" y="403"/>
                  </a:lnTo>
                  <a:lnTo>
                    <a:pt x="368" y="403"/>
                  </a:lnTo>
                  <a:lnTo>
                    <a:pt x="368" y="394"/>
                  </a:lnTo>
                  <a:lnTo>
                    <a:pt x="368" y="325"/>
                  </a:lnTo>
                  <a:lnTo>
                    <a:pt x="368" y="325"/>
                  </a:lnTo>
                  <a:lnTo>
                    <a:pt x="368" y="316"/>
                  </a:lnTo>
                  <a:lnTo>
                    <a:pt x="368" y="316"/>
                  </a:lnTo>
                  <a:lnTo>
                    <a:pt x="360" y="312"/>
                  </a:lnTo>
                  <a:lnTo>
                    <a:pt x="360" y="312"/>
                  </a:lnTo>
                  <a:close/>
                  <a:moveTo>
                    <a:pt x="347" y="385"/>
                  </a:moveTo>
                  <a:lnTo>
                    <a:pt x="26" y="385"/>
                  </a:lnTo>
                  <a:lnTo>
                    <a:pt x="26" y="333"/>
                  </a:lnTo>
                  <a:lnTo>
                    <a:pt x="347" y="333"/>
                  </a:lnTo>
                  <a:lnTo>
                    <a:pt x="347" y="385"/>
                  </a:lnTo>
                  <a:close/>
                  <a:moveTo>
                    <a:pt x="44" y="377"/>
                  </a:moveTo>
                  <a:lnTo>
                    <a:pt x="204" y="377"/>
                  </a:lnTo>
                  <a:lnTo>
                    <a:pt x="204" y="377"/>
                  </a:lnTo>
                  <a:lnTo>
                    <a:pt x="213" y="372"/>
                  </a:lnTo>
                  <a:lnTo>
                    <a:pt x="213" y="372"/>
                  </a:lnTo>
                  <a:lnTo>
                    <a:pt x="217" y="368"/>
                  </a:lnTo>
                  <a:lnTo>
                    <a:pt x="217" y="355"/>
                  </a:lnTo>
                  <a:lnTo>
                    <a:pt x="217" y="355"/>
                  </a:lnTo>
                  <a:lnTo>
                    <a:pt x="213" y="346"/>
                  </a:lnTo>
                  <a:lnTo>
                    <a:pt x="213" y="346"/>
                  </a:lnTo>
                  <a:lnTo>
                    <a:pt x="204" y="346"/>
                  </a:lnTo>
                  <a:lnTo>
                    <a:pt x="44" y="346"/>
                  </a:lnTo>
                  <a:lnTo>
                    <a:pt x="44" y="346"/>
                  </a:lnTo>
                  <a:lnTo>
                    <a:pt x="39" y="346"/>
                  </a:lnTo>
                  <a:lnTo>
                    <a:pt x="39" y="346"/>
                  </a:lnTo>
                  <a:lnTo>
                    <a:pt x="35" y="355"/>
                  </a:lnTo>
                  <a:lnTo>
                    <a:pt x="35" y="368"/>
                  </a:lnTo>
                  <a:lnTo>
                    <a:pt x="35" y="368"/>
                  </a:lnTo>
                  <a:lnTo>
                    <a:pt x="39" y="372"/>
                  </a:lnTo>
                  <a:lnTo>
                    <a:pt x="39" y="372"/>
                  </a:lnTo>
                  <a:lnTo>
                    <a:pt x="44" y="377"/>
                  </a:lnTo>
                  <a:lnTo>
                    <a:pt x="44" y="377"/>
                  </a:lnTo>
                  <a:close/>
                </a:path>
              </a:pathLst>
            </a:custGeom>
            <a:solidFill>
              <a:srgbClr val="0070C0"/>
            </a:solidFill>
            <a:ln w="9525">
              <a:solidFill>
                <a:srgbClr val="0070C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78">
              <a:extLst>
                <a:ext uri="{FF2B5EF4-FFF2-40B4-BE49-F238E27FC236}">
                  <a16:creationId xmlns="" xmlns:a16="http://schemas.microsoft.com/office/drawing/2014/main" id="{8F90E646-5342-4638-8125-093D3EAA6E67}"/>
                </a:ext>
              </a:extLst>
            </p:cNvPr>
            <p:cNvSpPr>
              <a:spLocks noEditPoints="1"/>
            </p:cNvSpPr>
            <p:nvPr/>
          </p:nvSpPr>
          <p:spPr bwMode="gray">
            <a:xfrm>
              <a:off x="3741487" y="1098839"/>
              <a:ext cx="384039" cy="279414"/>
            </a:xfrm>
            <a:custGeom>
              <a:avLst/>
              <a:gdLst/>
              <a:ahLst/>
              <a:cxnLst>
                <a:cxn ang="0">
                  <a:pos x="95" y="0"/>
                </a:cxn>
                <a:cxn ang="0">
                  <a:pos x="34" y="35"/>
                </a:cxn>
                <a:cxn ang="0">
                  <a:pos x="4" y="91"/>
                </a:cxn>
                <a:cxn ang="0">
                  <a:pos x="4" y="139"/>
                </a:cxn>
                <a:cxn ang="0">
                  <a:pos x="34" y="199"/>
                </a:cxn>
                <a:cxn ang="0">
                  <a:pos x="95" y="230"/>
                </a:cxn>
                <a:cxn ang="0">
                  <a:pos x="138" y="230"/>
                </a:cxn>
                <a:cxn ang="0">
                  <a:pos x="199" y="199"/>
                </a:cxn>
                <a:cxn ang="0">
                  <a:pos x="229" y="139"/>
                </a:cxn>
                <a:cxn ang="0">
                  <a:pos x="229" y="91"/>
                </a:cxn>
                <a:cxn ang="0">
                  <a:pos x="199" y="35"/>
                </a:cxn>
                <a:cxn ang="0">
                  <a:pos x="138" y="0"/>
                </a:cxn>
                <a:cxn ang="0">
                  <a:pos x="95" y="221"/>
                </a:cxn>
                <a:cxn ang="0">
                  <a:pos x="73" y="178"/>
                </a:cxn>
                <a:cxn ang="0">
                  <a:pos x="112" y="221"/>
                </a:cxn>
                <a:cxn ang="0">
                  <a:pos x="8" y="121"/>
                </a:cxn>
                <a:cxn ang="0">
                  <a:pos x="56" y="143"/>
                </a:cxn>
                <a:cxn ang="0">
                  <a:pos x="21" y="169"/>
                </a:cxn>
                <a:cxn ang="0">
                  <a:pos x="8" y="121"/>
                </a:cxn>
                <a:cxn ang="0">
                  <a:pos x="121" y="9"/>
                </a:cxn>
                <a:cxn ang="0">
                  <a:pos x="147" y="30"/>
                </a:cxn>
                <a:cxn ang="0">
                  <a:pos x="160" y="65"/>
                </a:cxn>
                <a:cxn ang="0">
                  <a:pos x="169" y="113"/>
                </a:cxn>
                <a:cxn ang="0">
                  <a:pos x="160" y="65"/>
                </a:cxn>
                <a:cxn ang="0">
                  <a:pos x="73" y="56"/>
                </a:cxn>
                <a:cxn ang="0">
                  <a:pos x="95" y="9"/>
                </a:cxn>
                <a:cxn ang="0">
                  <a:pos x="112" y="65"/>
                </a:cxn>
                <a:cxn ang="0">
                  <a:pos x="60" y="113"/>
                </a:cxn>
                <a:cxn ang="0">
                  <a:pos x="112" y="65"/>
                </a:cxn>
                <a:cxn ang="0">
                  <a:pos x="8" y="113"/>
                </a:cxn>
                <a:cxn ang="0">
                  <a:pos x="60" y="65"/>
                </a:cxn>
                <a:cxn ang="0">
                  <a:pos x="56" y="113"/>
                </a:cxn>
                <a:cxn ang="0">
                  <a:pos x="112" y="121"/>
                </a:cxn>
                <a:cxn ang="0">
                  <a:pos x="69" y="169"/>
                </a:cxn>
                <a:cxn ang="0">
                  <a:pos x="60" y="121"/>
                </a:cxn>
                <a:cxn ang="0">
                  <a:pos x="160" y="178"/>
                </a:cxn>
                <a:cxn ang="0">
                  <a:pos x="134" y="221"/>
                </a:cxn>
                <a:cxn ang="0">
                  <a:pos x="121" y="169"/>
                </a:cxn>
                <a:cxn ang="0">
                  <a:pos x="169" y="121"/>
                </a:cxn>
                <a:cxn ang="0">
                  <a:pos x="121" y="169"/>
                </a:cxn>
                <a:cxn ang="0">
                  <a:pos x="225" y="121"/>
                </a:cxn>
                <a:cxn ang="0">
                  <a:pos x="212" y="169"/>
                </a:cxn>
                <a:cxn ang="0">
                  <a:pos x="177" y="143"/>
                </a:cxn>
                <a:cxn ang="0">
                  <a:pos x="177" y="113"/>
                </a:cxn>
                <a:cxn ang="0">
                  <a:pos x="169" y="65"/>
                </a:cxn>
                <a:cxn ang="0">
                  <a:pos x="220" y="87"/>
                </a:cxn>
                <a:cxn ang="0">
                  <a:pos x="207" y="56"/>
                </a:cxn>
                <a:cxn ang="0">
                  <a:pos x="160" y="30"/>
                </a:cxn>
                <a:cxn ang="0">
                  <a:pos x="173" y="22"/>
                </a:cxn>
                <a:cxn ang="0">
                  <a:pos x="207" y="56"/>
                </a:cxn>
                <a:cxn ang="0">
                  <a:pos x="43" y="39"/>
                </a:cxn>
                <a:cxn ang="0">
                  <a:pos x="86" y="13"/>
                </a:cxn>
                <a:cxn ang="0">
                  <a:pos x="30" y="56"/>
                </a:cxn>
                <a:cxn ang="0">
                  <a:pos x="43" y="39"/>
                </a:cxn>
                <a:cxn ang="0">
                  <a:pos x="65" y="178"/>
                </a:cxn>
                <a:cxn ang="0">
                  <a:pos x="86" y="217"/>
                </a:cxn>
                <a:cxn ang="0">
                  <a:pos x="43" y="191"/>
                </a:cxn>
                <a:cxn ang="0">
                  <a:pos x="194" y="191"/>
                </a:cxn>
                <a:cxn ang="0">
                  <a:pos x="147" y="221"/>
                </a:cxn>
                <a:cxn ang="0">
                  <a:pos x="169" y="178"/>
                </a:cxn>
                <a:cxn ang="0">
                  <a:pos x="194" y="191"/>
                </a:cxn>
              </a:cxnLst>
              <a:rect l="0" t="0" r="r" b="b"/>
              <a:pathLst>
                <a:path w="233" h="230">
                  <a:moveTo>
                    <a:pt x="117" y="0"/>
                  </a:moveTo>
                  <a:lnTo>
                    <a:pt x="117" y="0"/>
                  </a:lnTo>
                  <a:lnTo>
                    <a:pt x="95" y="0"/>
                  </a:lnTo>
                  <a:lnTo>
                    <a:pt x="73" y="9"/>
                  </a:lnTo>
                  <a:lnTo>
                    <a:pt x="52" y="22"/>
                  </a:lnTo>
                  <a:lnTo>
                    <a:pt x="34" y="35"/>
                  </a:lnTo>
                  <a:lnTo>
                    <a:pt x="21" y="52"/>
                  </a:lnTo>
                  <a:lnTo>
                    <a:pt x="8" y="69"/>
                  </a:lnTo>
                  <a:lnTo>
                    <a:pt x="4" y="91"/>
                  </a:lnTo>
                  <a:lnTo>
                    <a:pt x="0" y="117"/>
                  </a:lnTo>
                  <a:lnTo>
                    <a:pt x="0" y="117"/>
                  </a:lnTo>
                  <a:lnTo>
                    <a:pt x="4" y="139"/>
                  </a:lnTo>
                  <a:lnTo>
                    <a:pt x="8" y="160"/>
                  </a:lnTo>
                  <a:lnTo>
                    <a:pt x="21" y="182"/>
                  </a:lnTo>
                  <a:lnTo>
                    <a:pt x="34" y="199"/>
                  </a:lnTo>
                  <a:lnTo>
                    <a:pt x="52" y="212"/>
                  </a:lnTo>
                  <a:lnTo>
                    <a:pt x="73" y="221"/>
                  </a:lnTo>
                  <a:lnTo>
                    <a:pt x="95" y="230"/>
                  </a:lnTo>
                  <a:lnTo>
                    <a:pt x="117" y="230"/>
                  </a:lnTo>
                  <a:lnTo>
                    <a:pt x="117" y="230"/>
                  </a:lnTo>
                  <a:lnTo>
                    <a:pt x="138" y="230"/>
                  </a:lnTo>
                  <a:lnTo>
                    <a:pt x="160" y="221"/>
                  </a:lnTo>
                  <a:lnTo>
                    <a:pt x="182" y="212"/>
                  </a:lnTo>
                  <a:lnTo>
                    <a:pt x="199" y="199"/>
                  </a:lnTo>
                  <a:lnTo>
                    <a:pt x="212" y="182"/>
                  </a:lnTo>
                  <a:lnTo>
                    <a:pt x="225" y="160"/>
                  </a:lnTo>
                  <a:lnTo>
                    <a:pt x="229" y="139"/>
                  </a:lnTo>
                  <a:lnTo>
                    <a:pt x="233" y="117"/>
                  </a:lnTo>
                  <a:lnTo>
                    <a:pt x="233" y="117"/>
                  </a:lnTo>
                  <a:lnTo>
                    <a:pt x="229" y="91"/>
                  </a:lnTo>
                  <a:lnTo>
                    <a:pt x="225" y="69"/>
                  </a:lnTo>
                  <a:lnTo>
                    <a:pt x="212" y="52"/>
                  </a:lnTo>
                  <a:lnTo>
                    <a:pt x="199" y="35"/>
                  </a:lnTo>
                  <a:lnTo>
                    <a:pt x="182" y="22"/>
                  </a:lnTo>
                  <a:lnTo>
                    <a:pt x="160" y="9"/>
                  </a:lnTo>
                  <a:lnTo>
                    <a:pt x="138" y="0"/>
                  </a:lnTo>
                  <a:lnTo>
                    <a:pt x="117" y="0"/>
                  </a:lnTo>
                  <a:lnTo>
                    <a:pt x="117" y="0"/>
                  </a:lnTo>
                  <a:close/>
                  <a:moveTo>
                    <a:pt x="95" y="221"/>
                  </a:moveTo>
                  <a:lnTo>
                    <a:pt x="95" y="221"/>
                  </a:lnTo>
                  <a:lnTo>
                    <a:pt x="82" y="199"/>
                  </a:lnTo>
                  <a:lnTo>
                    <a:pt x="73" y="178"/>
                  </a:lnTo>
                  <a:lnTo>
                    <a:pt x="112" y="178"/>
                  </a:lnTo>
                  <a:lnTo>
                    <a:pt x="112" y="221"/>
                  </a:lnTo>
                  <a:lnTo>
                    <a:pt x="112" y="221"/>
                  </a:lnTo>
                  <a:lnTo>
                    <a:pt x="95" y="221"/>
                  </a:lnTo>
                  <a:lnTo>
                    <a:pt x="95" y="221"/>
                  </a:lnTo>
                  <a:close/>
                  <a:moveTo>
                    <a:pt x="8" y="121"/>
                  </a:moveTo>
                  <a:lnTo>
                    <a:pt x="56" y="121"/>
                  </a:lnTo>
                  <a:lnTo>
                    <a:pt x="56" y="121"/>
                  </a:lnTo>
                  <a:lnTo>
                    <a:pt x="56" y="143"/>
                  </a:lnTo>
                  <a:lnTo>
                    <a:pt x="60" y="169"/>
                  </a:lnTo>
                  <a:lnTo>
                    <a:pt x="21" y="169"/>
                  </a:lnTo>
                  <a:lnTo>
                    <a:pt x="21" y="169"/>
                  </a:lnTo>
                  <a:lnTo>
                    <a:pt x="13" y="143"/>
                  </a:lnTo>
                  <a:lnTo>
                    <a:pt x="8" y="121"/>
                  </a:lnTo>
                  <a:lnTo>
                    <a:pt x="8" y="121"/>
                  </a:lnTo>
                  <a:close/>
                  <a:moveTo>
                    <a:pt x="121" y="56"/>
                  </a:moveTo>
                  <a:lnTo>
                    <a:pt x="121" y="9"/>
                  </a:lnTo>
                  <a:lnTo>
                    <a:pt x="121" y="9"/>
                  </a:lnTo>
                  <a:lnTo>
                    <a:pt x="134" y="9"/>
                  </a:lnTo>
                  <a:lnTo>
                    <a:pt x="134" y="9"/>
                  </a:lnTo>
                  <a:lnTo>
                    <a:pt x="147" y="30"/>
                  </a:lnTo>
                  <a:lnTo>
                    <a:pt x="160" y="56"/>
                  </a:lnTo>
                  <a:lnTo>
                    <a:pt x="121" y="56"/>
                  </a:lnTo>
                  <a:close/>
                  <a:moveTo>
                    <a:pt x="160" y="65"/>
                  </a:moveTo>
                  <a:lnTo>
                    <a:pt x="160" y="65"/>
                  </a:lnTo>
                  <a:lnTo>
                    <a:pt x="169" y="87"/>
                  </a:lnTo>
                  <a:lnTo>
                    <a:pt x="169" y="113"/>
                  </a:lnTo>
                  <a:lnTo>
                    <a:pt x="121" y="113"/>
                  </a:lnTo>
                  <a:lnTo>
                    <a:pt x="121" y="65"/>
                  </a:lnTo>
                  <a:lnTo>
                    <a:pt x="160" y="65"/>
                  </a:lnTo>
                  <a:close/>
                  <a:moveTo>
                    <a:pt x="112" y="56"/>
                  </a:moveTo>
                  <a:lnTo>
                    <a:pt x="73" y="56"/>
                  </a:lnTo>
                  <a:lnTo>
                    <a:pt x="73" y="56"/>
                  </a:lnTo>
                  <a:lnTo>
                    <a:pt x="82" y="30"/>
                  </a:lnTo>
                  <a:lnTo>
                    <a:pt x="95" y="9"/>
                  </a:lnTo>
                  <a:lnTo>
                    <a:pt x="95" y="9"/>
                  </a:lnTo>
                  <a:lnTo>
                    <a:pt x="112" y="9"/>
                  </a:lnTo>
                  <a:lnTo>
                    <a:pt x="112" y="56"/>
                  </a:lnTo>
                  <a:close/>
                  <a:moveTo>
                    <a:pt x="112" y="65"/>
                  </a:moveTo>
                  <a:lnTo>
                    <a:pt x="112" y="113"/>
                  </a:lnTo>
                  <a:lnTo>
                    <a:pt x="60" y="113"/>
                  </a:lnTo>
                  <a:lnTo>
                    <a:pt x="60" y="113"/>
                  </a:lnTo>
                  <a:lnTo>
                    <a:pt x="65" y="87"/>
                  </a:lnTo>
                  <a:lnTo>
                    <a:pt x="69" y="65"/>
                  </a:lnTo>
                  <a:lnTo>
                    <a:pt x="112" y="65"/>
                  </a:lnTo>
                  <a:close/>
                  <a:moveTo>
                    <a:pt x="56" y="113"/>
                  </a:moveTo>
                  <a:lnTo>
                    <a:pt x="8" y="113"/>
                  </a:lnTo>
                  <a:lnTo>
                    <a:pt x="8" y="113"/>
                  </a:lnTo>
                  <a:lnTo>
                    <a:pt x="13" y="87"/>
                  </a:lnTo>
                  <a:lnTo>
                    <a:pt x="21" y="65"/>
                  </a:lnTo>
                  <a:lnTo>
                    <a:pt x="60" y="65"/>
                  </a:lnTo>
                  <a:lnTo>
                    <a:pt x="60" y="65"/>
                  </a:lnTo>
                  <a:lnTo>
                    <a:pt x="56" y="87"/>
                  </a:lnTo>
                  <a:lnTo>
                    <a:pt x="56" y="113"/>
                  </a:lnTo>
                  <a:lnTo>
                    <a:pt x="56" y="113"/>
                  </a:lnTo>
                  <a:close/>
                  <a:moveTo>
                    <a:pt x="60" y="121"/>
                  </a:moveTo>
                  <a:lnTo>
                    <a:pt x="112" y="121"/>
                  </a:lnTo>
                  <a:lnTo>
                    <a:pt x="112" y="169"/>
                  </a:lnTo>
                  <a:lnTo>
                    <a:pt x="69" y="169"/>
                  </a:lnTo>
                  <a:lnTo>
                    <a:pt x="69" y="169"/>
                  </a:lnTo>
                  <a:lnTo>
                    <a:pt x="65" y="143"/>
                  </a:lnTo>
                  <a:lnTo>
                    <a:pt x="60" y="121"/>
                  </a:lnTo>
                  <a:lnTo>
                    <a:pt x="60" y="121"/>
                  </a:lnTo>
                  <a:close/>
                  <a:moveTo>
                    <a:pt x="121" y="178"/>
                  </a:moveTo>
                  <a:lnTo>
                    <a:pt x="160" y="178"/>
                  </a:lnTo>
                  <a:lnTo>
                    <a:pt x="160" y="178"/>
                  </a:lnTo>
                  <a:lnTo>
                    <a:pt x="147" y="199"/>
                  </a:lnTo>
                  <a:lnTo>
                    <a:pt x="134" y="221"/>
                  </a:lnTo>
                  <a:lnTo>
                    <a:pt x="134" y="221"/>
                  </a:lnTo>
                  <a:lnTo>
                    <a:pt x="121" y="221"/>
                  </a:lnTo>
                  <a:lnTo>
                    <a:pt x="121" y="178"/>
                  </a:lnTo>
                  <a:close/>
                  <a:moveTo>
                    <a:pt x="121" y="169"/>
                  </a:moveTo>
                  <a:lnTo>
                    <a:pt x="121" y="121"/>
                  </a:lnTo>
                  <a:lnTo>
                    <a:pt x="169" y="121"/>
                  </a:lnTo>
                  <a:lnTo>
                    <a:pt x="169" y="121"/>
                  </a:lnTo>
                  <a:lnTo>
                    <a:pt x="169" y="143"/>
                  </a:lnTo>
                  <a:lnTo>
                    <a:pt x="160" y="169"/>
                  </a:lnTo>
                  <a:lnTo>
                    <a:pt x="121" y="169"/>
                  </a:lnTo>
                  <a:close/>
                  <a:moveTo>
                    <a:pt x="177" y="121"/>
                  </a:moveTo>
                  <a:lnTo>
                    <a:pt x="225" y="121"/>
                  </a:lnTo>
                  <a:lnTo>
                    <a:pt x="225" y="121"/>
                  </a:lnTo>
                  <a:lnTo>
                    <a:pt x="220" y="147"/>
                  </a:lnTo>
                  <a:lnTo>
                    <a:pt x="212" y="169"/>
                  </a:lnTo>
                  <a:lnTo>
                    <a:pt x="212" y="169"/>
                  </a:lnTo>
                  <a:lnTo>
                    <a:pt x="169" y="169"/>
                  </a:lnTo>
                  <a:lnTo>
                    <a:pt x="169" y="169"/>
                  </a:lnTo>
                  <a:lnTo>
                    <a:pt x="177" y="143"/>
                  </a:lnTo>
                  <a:lnTo>
                    <a:pt x="177" y="121"/>
                  </a:lnTo>
                  <a:lnTo>
                    <a:pt x="177" y="121"/>
                  </a:lnTo>
                  <a:close/>
                  <a:moveTo>
                    <a:pt x="177" y="113"/>
                  </a:moveTo>
                  <a:lnTo>
                    <a:pt x="177" y="113"/>
                  </a:lnTo>
                  <a:lnTo>
                    <a:pt x="177" y="87"/>
                  </a:lnTo>
                  <a:lnTo>
                    <a:pt x="169" y="65"/>
                  </a:lnTo>
                  <a:lnTo>
                    <a:pt x="212" y="65"/>
                  </a:lnTo>
                  <a:lnTo>
                    <a:pt x="212" y="65"/>
                  </a:lnTo>
                  <a:lnTo>
                    <a:pt x="220" y="87"/>
                  </a:lnTo>
                  <a:lnTo>
                    <a:pt x="225" y="113"/>
                  </a:lnTo>
                  <a:lnTo>
                    <a:pt x="177" y="113"/>
                  </a:lnTo>
                  <a:close/>
                  <a:moveTo>
                    <a:pt x="207" y="56"/>
                  </a:moveTo>
                  <a:lnTo>
                    <a:pt x="169" y="56"/>
                  </a:lnTo>
                  <a:lnTo>
                    <a:pt x="169" y="56"/>
                  </a:lnTo>
                  <a:lnTo>
                    <a:pt x="160" y="30"/>
                  </a:lnTo>
                  <a:lnTo>
                    <a:pt x="147" y="13"/>
                  </a:lnTo>
                  <a:lnTo>
                    <a:pt x="147" y="13"/>
                  </a:lnTo>
                  <a:lnTo>
                    <a:pt x="173" y="22"/>
                  </a:lnTo>
                  <a:lnTo>
                    <a:pt x="194" y="39"/>
                  </a:lnTo>
                  <a:lnTo>
                    <a:pt x="194" y="39"/>
                  </a:lnTo>
                  <a:lnTo>
                    <a:pt x="207" y="56"/>
                  </a:lnTo>
                  <a:lnTo>
                    <a:pt x="207" y="56"/>
                  </a:lnTo>
                  <a:close/>
                  <a:moveTo>
                    <a:pt x="43" y="39"/>
                  </a:moveTo>
                  <a:lnTo>
                    <a:pt x="43" y="39"/>
                  </a:lnTo>
                  <a:lnTo>
                    <a:pt x="60" y="22"/>
                  </a:lnTo>
                  <a:lnTo>
                    <a:pt x="86" y="13"/>
                  </a:lnTo>
                  <a:lnTo>
                    <a:pt x="86" y="13"/>
                  </a:lnTo>
                  <a:lnTo>
                    <a:pt x="73" y="35"/>
                  </a:lnTo>
                  <a:lnTo>
                    <a:pt x="65" y="56"/>
                  </a:lnTo>
                  <a:lnTo>
                    <a:pt x="30" y="56"/>
                  </a:lnTo>
                  <a:lnTo>
                    <a:pt x="30" y="56"/>
                  </a:lnTo>
                  <a:lnTo>
                    <a:pt x="43" y="39"/>
                  </a:lnTo>
                  <a:lnTo>
                    <a:pt x="43" y="39"/>
                  </a:lnTo>
                  <a:close/>
                  <a:moveTo>
                    <a:pt x="30" y="178"/>
                  </a:moveTo>
                  <a:lnTo>
                    <a:pt x="65" y="178"/>
                  </a:lnTo>
                  <a:lnTo>
                    <a:pt x="65" y="178"/>
                  </a:lnTo>
                  <a:lnTo>
                    <a:pt x="73" y="199"/>
                  </a:lnTo>
                  <a:lnTo>
                    <a:pt x="86" y="217"/>
                  </a:lnTo>
                  <a:lnTo>
                    <a:pt x="86" y="217"/>
                  </a:lnTo>
                  <a:lnTo>
                    <a:pt x="60" y="208"/>
                  </a:lnTo>
                  <a:lnTo>
                    <a:pt x="43" y="191"/>
                  </a:lnTo>
                  <a:lnTo>
                    <a:pt x="43" y="191"/>
                  </a:lnTo>
                  <a:lnTo>
                    <a:pt x="30" y="178"/>
                  </a:lnTo>
                  <a:lnTo>
                    <a:pt x="30" y="178"/>
                  </a:lnTo>
                  <a:close/>
                  <a:moveTo>
                    <a:pt x="194" y="191"/>
                  </a:moveTo>
                  <a:lnTo>
                    <a:pt x="194" y="191"/>
                  </a:lnTo>
                  <a:lnTo>
                    <a:pt x="173" y="208"/>
                  </a:lnTo>
                  <a:lnTo>
                    <a:pt x="147" y="221"/>
                  </a:lnTo>
                  <a:lnTo>
                    <a:pt x="147" y="221"/>
                  </a:lnTo>
                  <a:lnTo>
                    <a:pt x="160" y="199"/>
                  </a:lnTo>
                  <a:lnTo>
                    <a:pt x="169" y="178"/>
                  </a:lnTo>
                  <a:lnTo>
                    <a:pt x="207" y="178"/>
                  </a:lnTo>
                  <a:lnTo>
                    <a:pt x="207" y="178"/>
                  </a:lnTo>
                  <a:lnTo>
                    <a:pt x="194" y="191"/>
                  </a:lnTo>
                  <a:lnTo>
                    <a:pt x="194" y="191"/>
                  </a:lnTo>
                  <a:close/>
                </a:path>
              </a:pathLst>
            </a:custGeom>
            <a:solidFill>
              <a:srgbClr val="0070C0"/>
            </a:solidFill>
            <a:ln w="9525">
              <a:solidFill>
                <a:srgbClr val="0070C0"/>
              </a:solid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Shape 502">
            <a:extLst>
              <a:ext uri="{FF2B5EF4-FFF2-40B4-BE49-F238E27FC236}">
                <a16:creationId xmlns="" xmlns:a16="http://schemas.microsoft.com/office/drawing/2014/main" id="{2D702D9F-B15B-4200-A739-35C5A8C1BD96}"/>
              </a:ext>
            </a:extLst>
          </p:cNvPr>
          <p:cNvSpPr>
            <a:spLocks noChangeArrowheads="1"/>
          </p:cNvSpPr>
          <p:nvPr/>
        </p:nvSpPr>
        <p:spPr bwMode="gray">
          <a:xfrm>
            <a:off x="4728021" y="1926655"/>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RESTful</a:t>
            </a:r>
          </a:p>
        </p:txBody>
      </p:sp>
      <p:pic>
        <p:nvPicPr>
          <p:cNvPr id="39" name="图片 24">
            <a:extLst>
              <a:ext uri="{FF2B5EF4-FFF2-40B4-BE49-F238E27FC236}">
                <a16:creationId xmlns="" xmlns:a16="http://schemas.microsoft.com/office/drawing/2014/main" id="{6B84A39C-08FE-4C37-9C5E-D72E5199CF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230681" y="3494243"/>
            <a:ext cx="1849122" cy="341027"/>
          </a:xfrm>
          <a:prstGeom prst="rect">
            <a:avLst/>
          </a:prstGeom>
        </p:spPr>
      </p:pic>
      <p:sp>
        <p:nvSpPr>
          <p:cNvPr id="41" name="Shape 502">
            <a:extLst>
              <a:ext uri="{FF2B5EF4-FFF2-40B4-BE49-F238E27FC236}">
                <a16:creationId xmlns="" xmlns:a16="http://schemas.microsoft.com/office/drawing/2014/main" id="{38BD8F68-9221-46E7-80F0-9480B2B17253}"/>
              </a:ext>
            </a:extLst>
          </p:cNvPr>
          <p:cNvSpPr>
            <a:spLocks noChangeArrowheads="1"/>
          </p:cNvSpPr>
          <p:nvPr/>
        </p:nvSpPr>
        <p:spPr bwMode="gray">
          <a:xfrm>
            <a:off x="5791396" y="1926655"/>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SNMP</a:t>
            </a:r>
          </a:p>
        </p:txBody>
      </p:sp>
      <p:sp>
        <p:nvSpPr>
          <p:cNvPr id="42" name="Shape 502">
            <a:extLst>
              <a:ext uri="{FF2B5EF4-FFF2-40B4-BE49-F238E27FC236}">
                <a16:creationId xmlns="" xmlns:a16="http://schemas.microsoft.com/office/drawing/2014/main" id="{C0E626EE-83BB-4ACD-8F9F-B56556850A29}"/>
              </a:ext>
            </a:extLst>
          </p:cNvPr>
          <p:cNvSpPr>
            <a:spLocks noChangeArrowheads="1"/>
          </p:cNvSpPr>
          <p:nvPr/>
        </p:nvSpPr>
        <p:spPr bwMode="gray">
          <a:xfrm>
            <a:off x="6854771" y="1921297"/>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XML</a:t>
            </a:r>
          </a:p>
        </p:txBody>
      </p:sp>
      <p:sp>
        <p:nvSpPr>
          <p:cNvPr id="43" name="Shape 502">
            <a:extLst>
              <a:ext uri="{FF2B5EF4-FFF2-40B4-BE49-F238E27FC236}">
                <a16:creationId xmlns="" xmlns:a16="http://schemas.microsoft.com/office/drawing/2014/main" id="{3A99F2F2-75D9-4CEF-B503-DA63CEF2AB8C}"/>
              </a:ext>
            </a:extLst>
          </p:cNvPr>
          <p:cNvSpPr>
            <a:spLocks noChangeArrowheads="1"/>
          </p:cNvSpPr>
          <p:nvPr/>
        </p:nvSpPr>
        <p:spPr bwMode="gray">
          <a:xfrm>
            <a:off x="7918146" y="1921297"/>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CORBA</a:t>
            </a:r>
          </a:p>
        </p:txBody>
      </p:sp>
      <p:sp>
        <p:nvSpPr>
          <p:cNvPr id="44" name="Shape 502">
            <a:extLst>
              <a:ext uri="{FF2B5EF4-FFF2-40B4-BE49-F238E27FC236}">
                <a16:creationId xmlns="" xmlns:a16="http://schemas.microsoft.com/office/drawing/2014/main" id="{E40D58BB-83D0-4007-BA3C-8C2140814125}"/>
              </a:ext>
            </a:extLst>
          </p:cNvPr>
          <p:cNvSpPr>
            <a:spLocks noChangeArrowheads="1"/>
          </p:cNvSpPr>
          <p:nvPr/>
        </p:nvSpPr>
        <p:spPr bwMode="gray">
          <a:xfrm>
            <a:off x="8981521" y="1921297"/>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FTP</a:t>
            </a:r>
          </a:p>
        </p:txBody>
      </p:sp>
      <p:sp>
        <p:nvSpPr>
          <p:cNvPr id="45" name="矩形 100">
            <a:extLst>
              <a:ext uri="{FF2B5EF4-FFF2-40B4-BE49-F238E27FC236}">
                <a16:creationId xmlns="" xmlns:a16="http://schemas.microsoft.com/office/drawing/2014/main" id="{35CF20C1-A679-4A6A-BAFA-824C6B68F3D8}"/>
              </a:ext>
            </a:extLst>
          </p:cNvPr>
          <p:cNvSpPr/>
          <p:nvPr/>
        </p:nvSpPr>
        <p:spPr bwMode="gray">
          <a:xfrm>
            <a:off x="7056656" y="2386405"/>
            <a:ext cx="3756579" cy="2509877"/>
          </a:xfrm>
          <a:prstGeom prst="rect">
            <a:avLst/>
          </a:prstGeom>
          <a:noFill/>
          <a:ln w="12700">
            <a:solidFill>
              <a:schemeClr val="bg1">
                <a:lumMod val="50000"/>
              </a:schemeClr>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t" anchorCtr="0" compatLnSpc="1">
            <a:prstTxWarp prst="textNoShape">
              <a:avLst/>
            </a:prstTxWarp>
            <a:noAutofit/>
          </a:bodyPr>
          <a:lstStyle/>
          <a:p>
            <a:pPr algn="ctr" fontAlgn="ctr">
              <a:buClr>
                <a:srgbClr val="CC9900"/>
              </a:buClr>
              <a:tabLst>
                <a:tab pos="241224" algn="l"/>
              </a:tabLst>
            </a:pPr>
            <a:r>
              <a:rPr lang="en-US" sz="1600" b="1" dirty="0">
                <a:latin typeface="Huawei Sans" panose="020C0503030203020204" pitchFamily="34" charset="0"/>
                <a:ea typeface="方正兰亭黑简体" panose="02000000000000000000" pitchFamily="2" charset="-122"/>
                <a:cs typeface="+mj-cs"/>
                <a:sym typeface="Huawei Sans" panose="020C0503030203020204" pitchFamily="34" charset="0"/>
              </a:rPr>
              <a:t>Analyzer</a:t>
            </a:r>
          </a:p>
        </p:txBody>
      </p:sp>
      <p:sp>
        <p:nvSpPr>
          <p:cNvPr id="46" name="Shape 502">
            <a:extLst>
              <a:ext uri="{FF2B5EF4-FFF2-40B4-BE49-F238E27FC236}">
                <a16:creationId xmlns="" xmlns:a16="http://schemas.microsoft.com/office/drawing/2014/main" id="{E9C88A0C-F67A-4FFC-992F-38F466D16AE7}"/>
              </a:ext>
            </a:extLst>
          </p:cNvPr>
          <p:cNvSpPr>
            <a:spLocks noChangeArrowheads="1"/>
          </p:cNvSpPr>
          <p:nvPr/>
        </p:nvSpPr>
        <p:spPr bwMode="gray">
          <a:xfrm>
            <a:off x="3310360" y="2743200"/>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Service management</a:t>
            </a:r>
          </a:p>
        </p:txBody>
      </p:sp>
      <p:sp>
        <p:nvSpPr>
          <p:cNvPr id="47" name="Shape 502">
            <a:extLst>
              <a:ext uri="{FF2B5EF4-FFF2-40B4-BE49-F238E27FC236}">
                <a16:creationId xmlns="" xmlns:a16="http://schemas.microsoft.com/office/drawing/2014/main" id="{C5E295A7-1F2D-418A-A64B-7B4D73EB28A1}"/>
              </a:ext>
            </a:extLst>
          </p:cNvPr>
          <p:cNvSpPr>
            <a:spLocks noChangeArrowheads="1"/>
          </p:cNvSpPr>
          <p:nvPr/>
        </p:nvSpPr>
        <p:spPr bwMode="gray">
          <a:xfrm>
            <a:off x="4525918" y="2743200"/>
            <a:ext cx="1170032"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MPLS optimization</a:t>
            </a:r>
          </a:p>
        </p:txBody>
      </p:sp>
      <p:sp>
        <p:nvSpPr>
          <p:cNvPr id="48" name="Shape 502">
            <a:extLst>
              <a:ext uri="{FF2B5EF4-FFF2-40B4-BE49-F238E27FC236}">
                <a16:creationId xmlns="" xmlns:a16="http://schemas.microsoft.com/office/drawing/2014/main" id="{4BE0F9E2-060A-4844-8176-059B569AC54B}"/>
              </a:ext>
            </a:extLst>
          </p:cNvPr>
          <p:cNvSpPr>
            <a:spLocks noChangeArrowheads="1"/>
          </p:cNvSpPr>
          <p:nvPr/>
        </p:nvSpPr>
        <p:spPr bwMode="gray">
          <a:xfrm>
            <a:off x="5770051" y="2743200"/>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PCEP</a:t>
            </a:r>
          </a:p>
        </p:txBody>
      </p:sp>
      <p:sp>
        <p:nvSpPr>
          <p:cNvPr id="49" name="矩形 125">
            <a:extLst>
              <a:ext uri="{FF2B5EF4-FFF2-40B4-BE49-F238E27FC236}">
                <a16:creationId xmlns="" xmlns:a16="http://schemas.microsoft.com/office/drawing/2014/main" id="{63E23D5F-E024-4DAF-AEDE-94879A987AD3}"/>
              </a:ext>
            </a:extLst>
          </p:cNvPr>
          <p:cNvSpPr/>
          <p:nvPr/>
        </p:nvSpPr>
        <p:spPr bwMode="gray">
          <a:xfrm>
            <a:off x="3203640" y="4968855"/>
            <a:ext cx="7609595" cy="468000"/>
          </a:xfrm>
          <a:prstGeom prst="rect">
            <a:avLst/>
          </a:prstGeom>
          <a:solidFill>
            <a:srgbClr val="56C4D2"/>
          </a:solidFill>
          <a:ln w="3175">
            <a:solidFill>
              <a:srgbClr val="56C4D2"/>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45156" tIns="72577" rIns="145156" bIns="72577" numCol="1" rtlCol="0" anchor="ctr" anchorCtr="0" compatLnSpc="1">
            <a:prstTxWarp prst="textNoShape">
              <a:avLst/>
            </a:prstTxWarp>
            <a:noAutofit/>
          </a:bodyPr>
          <a:lstStyle/>
          <a:p>
            <a:pPr fontAlgn="ctr">
              <a:buClr>
                <a:srgbClr val="CC9900"/>
              </a:buClr>
              <a:tabLst>
                <a:tab pos="241224" algn="l"/>
              </a:tabLst>
            </a:pPr>
            <a:r>
              <a:rPr lang="en-US" sz="1600" b="1"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SBIs</a:t>
            </a:r>
          </a:p>
        </p:txBody>
      </p:sp>
      <p:sp>
        <p:nvSpPr>
          <p:cNvPr id="50" name="Shape 502">
            <a:extLst>
              <a:ext uri="{FF2B5EF4-FFF2-40B4-BE49-F238E27FC236}">
                <a16:creationId xmlns="" xmlns:a16="http://schemas.microsoft.com/office/drawing/2014/main" id="{988EA947-4BE6-41CA-B212-A9DDD54A7846}"/>
              </a:ext>
            </a:extLst>
          </p:cNvPr>
          <p:cNvSpPr>
            <a:spLocks noChangeArrowheads="1"/>
          </p:cNvSpPr>
          <p:nvPr/>
        </p:nvSpPr>
        <p:spPr bwMode="gray">
          <a:xfrm>
            <a:off x="4278288" y="5033329"/>
            <a:ext cx="1227161"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NETCONF</a:t>
            </a:r>
          </a:p>
        </p:txBody>
      </p:sp>
      <p:sp>
        <p:nvSpPr>
          <p:cNvPr id="51" name="Shape 502">
            <a:extLst>
              <a:ext uri="{FF2B5EF4-FFF2-40B4-BE49-F238E27FC236}">
                <a16:creationId xmlns="" xmlns:a16="http://schemas.microsoft.com/office/drawing/2014/main" id="{22D0B298-5D32-4369-959C-7B5FEC4E3864}"/>
              </a:ext>
            </a:extLst>
          </p:cNvPr>
          <p:cNvSpPr>
            <a:spLocks noChangeArrowheads="1"/>
          </p:cNvSpPr>
          <p:nvPr/>
        </p:nvSpPr>
        <p:spPr bwMode="gray">
          <a:xfrm>
            <a:off x="5568358" y="5033329"/>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Telnet</a:t>
            </a:r>
          </a:p>
        </p:txBody>
      </p:sp>
      <p:sp>
        <p:nvSpPr>
          <p:cNvPr id="52" name="Shape 502">
            <a:extLst>
              <a:ext uri="{FF2B5EF4-FFF2-40B4-BE49-F238E27FC236}">
                <a16:creationId xmlns="" xmlns:a16="http://schemas.microsoft.com/office/drawing/2014/main" id="{300FC66A-D396-4450-AA62-AF58B124B4C3}"/>
              </a:ext>
            </a:extLst>
          </p:cNvPr>
          <p:cNvSpPr>
            <a:spLocks noChangeArrowheads="1"/>
          </p:cNvSpPr>
          <p:nvPr/>
        </p:nvSpPr>
        <p:spPr bwMode="gray">
          <a:xfrm>
            <a:off x="6599196" y="5027971"/>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SNMP</a:t>
            </a:r>
          </a:p>
        </p:txBody>
      </p:sp>
      <p:sp>
        <p:nvSpPr>
          <p:cNvPr id="53" name="Shape 502">
            <a:extLst>
              <a:ext uri="{FF2B5EF4-FFF2-40B4-BE49-F238E27FC236}">
                <a16:creationId xmlns="" xmlns:a16="http://schemas.microsoft.com/office/drawing/2014/main" id="{B63E02FF-7065-43B9-B2C3-90DBF9309800}"/>
              </a:ext>
            </a:extLst>
          </p:cNvPr>
          <p:cNvSpPr>
            <a:spLocks noChangeArrowheads="1"/>
          </p:cNvSpPr>
          <p:nvPr/>
        </p:nvSpPr>
        <p:spPr bwMode="gray">
          <a:xfrm>
            <a:off x="7630034" y="5027971"/>
            <a:ext cx="967929"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BGP-LS</a:t>
            </a:r>
          </a:p>
        </p:txBody>
      </p:sp>
      <p:sp>
        <p:nvSpPr>
          <p:cNvPr id="54" name="Shape 502">
            <a:extLst>
              <a:ext uri="{FF2B5EF4-FFF2-40B4-BE49-F238E27FC236}">
                <a16:creationId xmlns="" xmlns:a16="http://schemas.microsoft.com/office/drawing/2014/main" id="{8FA17C8A-1779-4704-983B-E903971BB93D}"/>
              </a:ext>
            </a:extLst>
          </p:cNvPr>
          <p:cNvSpPr>
            <a:spLocks noChangeArrowheads="1"/>
          </p:cNvSpPr>
          <p:nvPr/>
        </p:nvSpPr>
        <p:spPr bwMode="gray">
          <a:xfrm>
            <a:off x="8660872" y="5027971"/>
            <a:ext cx="731581"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FTP</a:t>
            </a:r>
          </a:p>
        </p:txBody>
      </p:sp>
      <p:sp>
        <p:nvSpPr>
          <p:cNvPr id="55" name="Shape 502">
            <a:extLst>
              <a:ext uri="{FF2B5EF4-FFF2-40B4-BE49-F238E27FC236}">
                <a16:creationId xmlns="" xmlns:a16="http://schemas.microsoft.com/office/drawing/2014/main" id="{5EDA046C-B8C8-4068-8988-54CA99C0342D}"/>
              </a:ext>
            </a:extLst>
          </p:cNvPr>
          <p:cNvSpPr>
            <a:spLocks noChangeArrowheads="1"/>
          </p:cNvSpPr>
          <p:nvPr/>
        </p:nvSpPr>
        <p:spPr bwMode="gray">
          <a:xfrm>
            <a:off x="3310360" y="3264805"/>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NE management</a:t>
            </a:r>
          </a:p>
        </p:txBody>
      </p:sp>
      <p:sp>
        <p:nvSpPr>
          <p:cNvPr id="56" name="Shape 502">
            <a:extLst>
              <a:ext uri="{FF2B5EF4-FFF2-40B4-BE49-F238E27FC236}">
                <a16:creationId xmlns="" xmlns:a16="http://schemas.microsoft.com/office/drawing/2014/main" id="{FBD2F298-E372-41BF-8476-C93DD8B0B8D1}"/>
              </a:ext>
            </a:extLst>
          </p:cNvPr>
          <p:cNvSpPr>
            <a:spLocks noChangeArrowheads="1"/>
          </p:cNvSpPr>
          <p:nvPr/>
        </p:nvSpPr>
        <p:spPr bwMode="gray">
          <a:xfrm>
            <a:off x="4525918" y="3264805"/>
            <a:ext cx="1170032"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IP optimization</a:t>
            </a:r>
          </a:p>
        </p:txBody>
      </p:sp>
      <p:sp>
        <p:nvSpPr>
          <p:cNvPr id="57" name="Shape 502">
            <a:extLst>
              <a:ext uri="{FF2B5EF4-FFF2-40B4-BE49-F238E27FC236}">
                <a16:creationId xmlns="" xmlns:a16="http://schemas.microsoft.com/office/drawing/2014/main" id="{D91B7CFF-D62E-4ABD-8EED-9C37E88EC816}"/>
              </a:ext>
            </a:extLst>
          </p:cNvPr>
          <p:cNvSpPr>
            <a:spLocks noChangeArrowheads="1"/>
          </p:cNvSpPr>
          <p:nvPr/>
        </p:nvSpPr>
        <p:spPr bwMode="gray">
          <a:xfrm>
            <a:off x="5770051" y="3264805"/>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BGP-LS</a:t>
            </a:r>
          </a:p>
        </p:txBody>
      </p:sp>
      <p:sp>
        <p:nvSpPr>
          <p:cNvPr id="58" name="Shape 502">
            <a:extLst>
              <a:ext uri="{FF2B5EF4-FFF2-40B4-BE49-F238E27FC236}">
                <a16:creationId xmlns="" xmlns:a16="http://schemas.microsoft.com/office/drawing/2014/main" id="{7BAF8D78-BAF5-4062-8785-8BF08B11B271}"/>
              </a:ext>
            </a:extLst>
          </p:cNvPr>
          <p:cNvSpPr>
            <a:spLocks noChangeArrowheads="1"/>
          </p:cNvSpPr>
          <p:nvPr/>
        </p:nvSpPr>
        <p:spPr bwMode="gray">
          <a:xfrm>
            <a:off x="3310360" y="3786410"/>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Slice management</a:t>
            </a:r>
          </a:p>
        </p:txBody>
      </p:sp>
      <p:sp>
        <p:nvSpPr>
          <p:cNvPr id="59" name="Shape 502">
            <a:extLst>
              <a:ext uri="{FF2B5EF4-FFF2-40B4-BE49-F238E27FC236}">
                <a16:creationId xmlns="" xmlns:a16="http://schemas.microsoft.com/office/drawing/2014/main" id="{587838EF-0EAC-423C-8BB3-C7D136107026}"/>
              </a:ext>
            </a:extLst>
          </p:cNvPr>
          <p:cNvSpPr>
            <a:spLocks noChangeArrowheads="1"/>
          </p:cNvSpPr>
          <p:nvPr/>
        </p:nvSpPr>
        <p:spPr bwMode="gray">
          <a:xfrm>
            <a:off x="4525918" y="3786410"/>
            <a:ext cx="1170032"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Centralized path computation</a:t>
            </a:r>
          </a:p>
        </p:txBody>
      </p:sp>
      <p:sp>
        <p:nvSpPr>
          <p:cNvPr id="60" name="Shape 502">
            <a:extLst>
              <a:ext uri="{FF2B5EF4-FFF2-40B4-BE49-F238E27FC236}">
                <a16:creationId xmlns="" xmlns:a16="http://schemas.microsoft.com/office/drawing/2014/main" id="{13A98BDD-710C-41BE-8B67-386DC878CBC3}"/>
              </a:ext>
            </a:extLst>
          </p:cNvPr>
          <p:cNvSpPr>
            <a:spLocks noChangeArrowheads="1"/>
          </p:cNvSpPr>
          <p:nvPr/>
        </p:nvSpPr>
        <p:spPr bwMode="gray">
          <a:xfrm>
            <a:off x="5770051" y="3786410"/>
            <a:ext cx="1099715"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Route flooding</a:t>
            </a:r>
          </a:p>
        </p:txBody>
      </p:sp>
      <p:sp>
        <p:nvSpPr>
          <p:cNvPr id="61" name="Shape 502">
            <a:extLst>
              <a:ext uri="{FF2B5EF4-FFF2-40B4-BE49-F238E27FC236}">
                <a16:creationId xmlns="" xmlns:a16="http://schemas.microsoft.com/office/drawing/2014/main" id="{154104C2-FDA3-4C24-9AC1-6C2007FEC947}"/>
              </a:ext>
            </a:extLst>
          </p:cNvPr>
          <p:cNvSpPr>
            <a:spLocks noChangeArrowheads="1"/>
          </p:cNvSpPr>
          <p:nvPr/>
        </p:nvSpPr>
        <p:spPr bwMode="gray">
          <a:xfrm>
            <a:off x="3310360" y="4308015"/>
            <a:ext cx="1509290"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Third-party device adaptation</a:t>
            </a:r>
          </a:p>
        </p:txBody>
      </p:sp>
      <p:sp>
        <p:nvSpPr>
          <p:cNvPr id="62" name="Shape 502">
            <a:extLst>
              <a:ext uri="{FF2B5EF4-FFF2-40B4-BE49-F238E27FC236}">
                <a16:creationId xmlns="" xmlns:a16="http://schemas.microsoft.com/office/drawing/2014/main" id="{47BD4A93-64B0-4809-9E91-10FD7D366C03}"/>
              </a:ext>
            </a:extLst>
          </p:cNvPr>
          <p:cNvSpPr>
            <a:spLocks noChangeArrowheads="1"/>
          </p:cNvSpPr>
          <p:nvPr/>
        </p:nvSpPr>
        <p:spPr bwMode="gray">
          <a:xfrm>
            <a:off x="4925210" y="4308015"/>
            <a:ext cx="1944556"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Southbound programming framework</a:t>
            </a:r>
          </a:p>
        </p:txBody>
      </p:sp>
      <p:sp>
        <p:nvSpPr>
          <p:cNvPr id="64" name="Shape 502">
            <a:extLst>
              <a:ext uri="{FF2B5EF4-FFF2-40B4-BE49-F238E27FC236}">
                <a16:creationId xmlns="" xmlns:a16="http://schemas.microsoft.com/office/drawing/2014/main" id="{0FD834F3-A5B6-4F85-BC7A-9B6BD223C1C6}"/>
              </a:ext>
            </a:extLst>
          </p:cNvPr>
          <p:cNvSpPr>
            <a:spLocks noChangeArrowheads="1"/>
          </p:cNvSpPr>
          <p:nvPr/>
        </p:nvSpPr>
        <p:spPr bwMode="gray">
          <a:xfrm>
            <a:off x="7267414" y="2743200"/>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Traffic forecast</a:t>
            </a:r>
          </a:p>
        </p:txBody>
      </p:sp>
      <p:sp>
        <p:nvSpPr>
          <p:cNvPr id="74" name="Shape 502">
            <a:extLst>
              <a:ext uri="{FF2B5EF4-FFF2-40B4-BE49-F238E27FC236}">
                <a16:creationId xmlns="" xmlns:a16="http://schemas.microsoft.com/office/drawing/2014/main" id="{D7B9FA85-22B1-4E65-A536-AA696C5A6037}"/>
              </a:ext>
            </a:extLst>
          </p:cNvPr>
          <p:cNvSpPr>
            <a:spLocks noChangeArrowheads="1"/>
          </p:cNvSpPr>
          <p:nvPr/>
        </p:nvSpPr>
        <p:spPr bwMode="gray">
          <a:xfrm>
            <a:off x="7267415" y="4308015"/>
            <a:ext cx="3379874"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Big data engine</a:t>
            </a:r>
          </a:p>
        </p:txBody>
      </p:sp>
      <p:sp>
        <p:nvSpPr>
          <p:cNvPr id="75" name="Shape 502">
            <a:extLst>
              <a:ext uri="{FF2B5EF4-FFF2-40B4-BE49-F238E27FC236}">
                <a16:creationId xmlns="" xmlns:a16="http://schemas.microsoft.com/office/drawing/2014/main" id="{CC92D916-7D74-45F6-9C6E-3AC7B8BB7279}"/>
              </a:ext>
            </a:extLst>
          </p:cNvPr>
          <p:cNvSpPr>
            <a:spLocks noChangeArrowheads="1"/>
          </p:cNvSpPr>
          <p:nvPr/>
        </p:nvSpPr>
        <p:spPr bwMode="gray">
          <a:xfrm>
            <a:off x="9048135" y="2743200"/>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Simulation analysis</a:t>
            </a:r>
          </a:p>
        </p:txBody>
      </p:sp>
      <p:sp>
        <p:nvSpPr>
          <p:cNvPr id="76" name="Shape 502">
            <a:extLst>
              <a:ext uri="{FF2B5EF4-FFF2-40B4-BE49-F238E27FC236}">
                <a16:creationId xmlns="" xmlns:a16="http://schemas.microsoft.com/office/drawing/2014/main" id="{26F4100A-7661-4C3C-A2BA-54C8245B4914}"/>
              </a:ext>
            </a:extLst>
          </p:cNvPr>
          <p:cNvSpPr>
            <a:spLocks noChangeArrowheads="1"/>
          </p:cNvSpPr>
          <p:nvPr/>
        </p:nvSpPr>
        <p:spPr bwMode="gray">
          <a:xfrm>
            <a:off x="7267414" y="3263603"/>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Traffic analysis</a:t>
            </a:r>
          </a:p>
        </p:txBody>
      </p:sp>
      <p:sp>
        <p:nvSpPr>
          <p:cNvPr id="77" name="Shape 502">
            <a:extLst>
              <a:ext uri="{FF2B5EF4-FFF2-40B4-BE49-F238E27FC236}">
                <a16:creationId xmlns="" xmlns:a16="http://schemas.microsoft.com/office/drawing/2014/main" id="{C94E2CBC-88F4-498D-BEE9-BADC708F8DEA}"/>
              </a:ext>
            </a:extLst>
          </p:cNvPr>
          <p:cNvSpPr>
            <a:spLocks noChangeArrowheads="1"/>
          </p:cNvSpPr>
          <p:nvPr/>
        </p:nvSpPr>
        <p:spPr bwMode="gray">
          <a:xfrm>
            <a:off x="9048135" y="3263603"/>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Fault diagnosis</a:t>
            </a:r>
          </a:p>
        </p:txBody>
      </p:sp>
      <p:sp>
        <p:nvSpPr>
          <p:cNvPr id="78" name="Shape 502">
            <a:extLst>
              <a:ext uri="{FF2B5EF4-FFF2-40B4-BE49-F238E27FC236}">
                <a16:creationId xmlns="" xmlns:a16="http://schemas.microsoft.com/office/drawing/2014/main" id="{F6D55362-3D3B-4A89-A3AE-01252B6FDABC}"/>
              </a:ext>
            </a:extLst>
          </p:cNvPr>
          <p:cNvSpPr>
            <a:spLocks noChangeArrowheads="1"/>
          </p:cNvSpPr>
          <p:nvPr/>
        </p:nvSpPr>
        <p:spPr bwMode="gray">
          <a:xfrm>
            <a:off x="7267414" y="3786618"/>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Anomaly detection</a:t>
            </a:r>
          </a:p>
        </p:txBody>
      </p:sp>
      <p:sp>
        <p:nvSpPr>
          <p:cNvPr id="79" name="Shape 502">
            <a:extLst>
              <a:ext uri="{FF2B5EF4-FFF2-40B4-BE49-F238E27FC236}">
                <a16:creationId xmlns="" xmlns:a16="http://schemas.microsoft.com/office/drawing/2014/main" id="{EAF4B704-7D42-4594-BA18-1A843F0A62DF}"/>
              </a:ext>
            </a:extLst>
          </p:cNvPr>
          <p:cNvSpPr>
            <a:spLocks noChangeArrowheads="1"/>
          </p:cNvSpPr>
          <p:nvPr/>
        </p:nvSpPr>
        <p:spPr bwMode="gray">
          <a:xfrm>
            <a:off x="9048135" y="3786618"/>
            <a:ext cx="1551293" cy="422813"/>
          </a:xfrm>
          <a:prstGeom prst="rect">
            <a:avLst/>
          </a:prstGeom>
          <a:noFill/>
          <a:ln w="3175">
            <a:solidFill>
              <a:schemeClr val="bg1">
                <a:lumMod val="50000"/>
              </a:schemeClr>
            </a:solidFill>
            <a:round/>
            <a:headEnd/>
            <a:tailEnd/>
          </a:ln>
        </p:spPr>
        <p:txBody>
          <a:bodyPr wrap="square" lIns="0" tIns="121928" rIns="0" bIns="121928" anchor="ctr">
            <a:noAutofit/>
          </a:bodyPr>
          <a:lstStyle/>
          <a:p>
            <a:pPr algn="ctr" fontAlgn="ctr">
              <a:buSzPct val="100000"/>
              <a:defRPr/>
            </a:pPr>
            <a:r>
              <a:rPr lang="en-US" sz="1200" dirty="0">
                <a:latin typeface="Huawei Sans" panose="020C0503030203020204" pitchFamily="34" charset="0"/>
                <a:ea typeface="方正兰亭黑简体" panose="02000000000000000000" pitchFamily="2" charset="-122"/>
                <a:cs typeface="+mj-cs"/>
                <a:sym typeface="Huawei Sans" panose="020C0503030203020204" pitchFamily="34" charset="0"/>
              </a:rPr>
              <a:t>SLA monitoring</a:t>
            </a:r>
          </a:p>
        </p:txBody>
      </p:sp>
      <p:sp>
        <p:nvSpPr>
          <p:cNvPr id="80" name="Shape 502">
            <a:extLst>
              <a:ext uri="{FF2B5EF4-FFF2-40B4-BE49-F238E27FC236}">
                <a16:creationId xmlns="" xmlns:a16="http://schemas.microsoft.com/office/drawing/2014/main" id="{F34BDF0E-E102-470B-A01C-3C92B26E1400}"/>
              </a:ext>
            </a:extLst>
          </p:cNvPr>
          <p:cNvSpPr>
            <a:spLocks noChangeArrowheads="1"/>
          </p:cNvSpPr>
          <p:nvPr/>
        </p:nvSpPr>
        <p:spPr bwMode="gray">
          <a:xfrm>
            <a:off x="9455360" y="5027971"/>
            <a:ext cx="1205652" cy="341028"/>
          </a:xfrm>
          <a:prstGeom prst="rect">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Telemetry</a:t>
            </a:r>
          </a:p>
        </p:txBody>
      </p:sp>
      <p:pic>
        <p:nvPicPr>
          <p:cNvPr id="81" name="图片 48">
            <a:extLst>
              <a:ext uri="{FF2B5EF4-FFF2-40B4-BE49-F238E27FC236}">
                <a16:creationId xmlns="" xmlns:a16="http://schemas.microsoft.com/office/drawing/2014/main" id="{6A07FC47-5882-4B64-AE68-B38865105F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841872" y="5741763"/>
            <a:ext cx="378863" cy="310667"/>
          </a:xfrm>
          <a:prstGeom prst="rect">
            <a:avLst/>
          </a:prstGeom>
        </p:spPr>
      </p:pic>
      <p:sp>
        <p:nvSpPr>
          <p:cNvPr id="82" name="矩形 113">
            <a:extLst>
              <a:ext uri="{FF2B5EF4-FFF2-40B4-BE49-F238E27FC236}">
                <a16:creationId xmlns="" xmlns:a16="http://schemas.microsoft.com/office/drawing/2014/main" id="{E6BB890A-61AD-4FB9-86A8-8E1DB5052BCF}"/>
              </a:ext>
            </a:extLst>
          </p:cNvPr>
          <p:cNvSpPr/>
          <p:nvPr/>
        </p:nvSpPr>
        <p:spPr bwMode="gray">
          <a:xfrm>
            <a:off x="4136818" y="5713876"/>
            <a:ext cx="951219" cy="338554"/>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ATN</a:t>
            </a:r>
          </a:p>
        </p:txBody>
      </p:sp>
      <p:pic>
        <p:nvPicPr>
          <p:cNvPr id="83" name="图片 48">
            <a:extLst>
              <a:ext uri="{FF2B5EF4-FFF2-40B4-BE49-F238E27FC236}">
                <a16:creationId xmlns="" xmlns:a16="http://schemas.microsoft.com/office/drawing/2014/main" id="{2EF0E67F-2BCE-4FFA-9E7E-644CA02CCA4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257381" y="5741763"/>
            <a:ext cx="378863" cy="310667"/>
          </a:xfrm>
          <a:prstGeom prst="rect">
            <a:avLst/>
          </a:prstGeom>
        </p:spPr>
      </p:pic>
      <p:sp>
        <p:nvSpPr>
          <p:cNvPr id="84" name="矩形 113">
            <a:extLst>
              <a:ext uri="{FF2B5EF4-FFF2-40B4-BE49-F238E27FC236}">
                <a16:creationId xmlns="" xmlns:a16="http://schemas.microsoft.com/office/drawing/2014/main" id="{7A5D6AD7-51E2-4D1C-B967-31122A5E7AA7}"/>
              </a:ext>
            </a:extLst>
          </p:cNvPr>
          <p:cNvSpPr/>
          <p:nvPr/>
        </p:nvSpPr>
        <p:spPr bwMode="gray">
          <a:xfrm>
            <a:off x="6571378" y="5713876"/>
            <a:ext cx="759448" cy="338554"/>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NE</a:t>
            </a:r>
          </a:p>
        </p:txBody>
      </p:sp>
      <p:pic>
        <p:nvPicPr>
          <p:cNvPr id="85" name="图片 48">
            <a:extLst>
              <a:ext uri="{FF2B5EF4-FFF2-40B4-BE49-F238E27FC236}">
                <a16:creationId xmlns="" xmlns:a16="http://schemas.microsoft.com/office/drawing/2014/main" id="{DB3637AC-E05F-4B40-A711-B92304A153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831914" y="5741763"/>
            <a:ext cx="378863" cy="310667"/>
          </a:xfrm>
          <a:prstGeom prst="rect">
            <a:avLst/>
          </a:prstGeom>
        </p:spPr>
      </p:pic>
      <p:sp>
        <p:nvSpPr>
          <p:cNvPr id="86" name="矩形 113">
            <a:extLst>
              <a:ext uri="{FF2B5EF4-FFF2-40B4-BE49-F238E27FC236}">
                <a16:creationId xmlns="" xmlns:a16="http://schemas.microsoft.com/office/drawing/2014/main" id="{E14B7733-FF96-47B6-900C-DAA2CD5ECDAF}"/>
              </a:ext>
            </a:extLst>
          </p:cNvPr>
          <p:cNvSpPr/>
          <p:nvPr/>
        </p:nvSpPr>
        <p:spPr bwMode="gray">
          <a:xfrm>
            <a:off x="9145911" y="5713876"/>
            <a:ext cx="759448" cy="338554"/>
          </a:xfrm>
          <a:prstGeom prst="rect">
            <a:avLst/>
          </a:prstGeom>
        </p:spPr>
        <p:txBody>
          <a:bodyPr wrap="square">
            <a:noAutofit/>
          </a:bodyPr>
          <a:lstStyle/>
          <a:p>
            <a:pPr algn="ctr" fontAlgn="ctr">
              <a:buSzPct val="100000"/>
            </a:pPr>
            <a:r>
              <a:rPr lang="en-US" sz="1600" dirty="0">
                <a:latin typeface="Huawei Sans" panose="020C0503030203020204" pitchFamily="34" charset="0"/>
                <a:ea typeface="方正兰亭黑简体" panose="02000000000000000000" pitchFamily="2" charset="-122"/>
                <a:cs typeface="+mj-cs"/>
                <a:sym typeface="Huawei Sans" panose="020C0503030203020204" pitchFamily="34" charset="0"/>
              </a:rPr>
              <a:t>CX</a:t>
            </a:r>
          </a:p>
        </p:txBody>
      </p:sp>
      <p:sp>
        <p:nvSpPr>
          <p:cNvPr id="87" name="Shape 502">
            <a:extLst>
              <a:ext uri="{FF2B5EF4-FFF2-40B4-BE49-F238E27FC236}">
                <a16:creationId xmlns="" xmlns:a16="http://schemas.microsoft.com/office/drawing/2014/main" id="{ECFB0BC1-7FA4-4816-B33C-EB6BCAF478DE}"/>
              </a:ext>
            </a:extLst>
          </p:cNvPr>
          <p:cNvSpPr>
            <a:spLocks noChangeArrowheads="1"/>
          </p:cNvSpPr>
          <p:nvPr/>
        </p:nvSpPr>
        <p:spPr bwMode="gray">
          <a:xfrm>
            <a:off x="9839324" y="1052513"/>
            <a:ext cx="1307079" cy="630508"/>
          </a:xfrm>
          <a:prstGeom prst="roundRect">
            <a:avLst>
              <a:gd name="adj" fmla="val 3656"/>
            </a:avLst>
          </a:prstGeom>
          <a:solidFill>
            <a:srgbClr val="56C4D2"/>
          </a:solidFill>
          <a:ln w="3175">
            <a:solidFill>
              <a:schemeClr val="bg1"/>
            </a:solidFill>
            <a:round/>
            <a:headEnd/>
            <a:tailEnd/>
          </a:ln>
        </p:spPr>
        <p:txBody>
          <a:bodyPr wrap="square" lIns="121928" tIns="121928" rIns="121928" bIns="121928" anchor="ctr">
            <a:noAutofit/>
          </a:bodyPr>
          <a:lstStyle/>
          <a:p>
            <a:pPr algn="ctr" fontAlgn="ctr">
              <a:buSzPct val="100000"/>
              <a:defRPr/>
            </a:pPr>
            <a:r>
              <a:rPr lang="en-US" sz="1600" dirty="0">
                <a:solidFill>
                  <a:schemeClr val="bg1"/>
                </a:solidFill>
                <a:latin typeface="Huawei Sans" panose="020C0503030203020204" pitchFamily="34" charset="0"/>
                <a:ea typeface="方正兰亭黑简体" panose="02000000000000000000" pitchFamily="2" charset="-122"/>
                <a:cs typeface="+mj-cs"/>
                <a:sym typeface="Huawei Sans" panose="020C0503030203020204" pitchFamily="34" charset="0"/>
              </a:rPr>
              <a:t>Unified portal</a:t>
            </a:r>
          </a:p>
        </p:txBody>
      </p:sp>
      <p:sp>
        <p:nvSpPr>
          <p:cNvPr id="63" name="五边形 2">
            <a:extLst>
              <a:ext uri="{FF2B5EF4-FFF2-40B4-BE49-F238E27FC236}">
                <a16:creationId xmlns="" xmlns:a16="http://schemas.microsoft.com/office/drawing/2014/main" id="{3BBF918B-3606-4689-A2AC-CF34F2BF05B6}"/>
              </a:ext>
            </a:extLst>
          </p:cNvPr>
          <p:cNvSpPr/>
          <p:nvPr/>
        </p:nvSpPr>
        <p:spPr bwMode="gray">
          <a:xfrm>
            <a:off x="6479624" y="111341"/>
            <a:ext cx="1768145"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65" name="燕尾形 3">
            <a:extLst>
              <a:ext uri="{FF2B5EF4-FFF2-40B4-BE49-F238E27FC236}">
                <a16:creationId xmlns="" xmlns:a16="http://schemas.microsoft.com/office/drawing/2014/main" id="{3C4CC86D-4852-4B94-98C3-705B1E8333FA}"/>
              </a:ext>
            </a:extLst>
          </p:cNvPr>
          <p:cNvSpPr/>
          <p:nvPr/>
        </p:nvSpPr>
        <p:spPr bwMode="gray">
          <a:xfrm>
            <a:off x="9734079" y="111341"/>
            <a:ext cx="201689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66" name="燕尾形 3">
            <a:extLst>
              <a:ext uri="{FF2B5EF4-FFF2-40B4-BE49-F238E27FC236}">
                <a16:creationId xmlns="" xmlns:a16="http://schemas.microsoft.com/office/drawing/2014/main" id="{E73D0087-FD53-41FA-BB3F-05648BE65BB7}"/>
              </a:ext>
            </a:extLst>
          </p:cNvPr>
          <p:cNvSpPr/>
          <p:nvPr/>
        </p:nvSpPr>
        <p:spPr bwMode="gray">
          <a:xfrm>
            <a:off x="8171209" y="111341"/>
            <a:ext cx="16439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Tree>
    <p:extLst>
      <p:ext uri="{BB962C8B-B14F-4D97-AF65-F5344CB8AC3E}">
        <p14:creationId xmlns:p14="http://schemas.microsoft.com/office/powerpoint/2010/main" val="12266920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028D6143-11C7-45DD-AA64-AE7431747DF7}"/>
              </a:ext>
            </a:extLst>
          </p:cNvPr>
          <p:cNvSpPr>
            <a:spLocks noGrp="1"/>
          </p:cNvSpPr>
          <p:nvPr>
            <p:ph type="title"/>
          </p:nvPr>
        </p:nvSpPr>
        <p:spPr bwMode="gray"/>
        <p:txBody>
          <a:bodyPr wrap="square">
            <a:noAutofit/>
          </a:bodyPr>
          <a:lstStyle/>
          <a:p>
            <a:pPr fontAlgn="ctr"/>
            <a:r>
              <a:rPr lang="en-US" dirty="0" err="1">
                <a:latin typeface="Huawei Sans" panose="020C0503030203020204" pitchFamily="34" charset="0"/>
              </a:rPr>
              <a:t>CloudWAN</a:t>
            </a:r>
            <a:r>
              <a:rPr lang="en-US" dirty="0">
                <a:latin typeface="Huawei Sans" panose="020C0503030203020204" pitchFamily="34" charset="0"/>
              </a:rPr>
              <a:t> Product Overview</a:t>
            </a:r>
          </a:p>
        </p:txBody>
      </p:sp>
      <p:grpSp>
        <p:nvGrpSpPr>
          <p:cNvPr id="7" name="组合 6">
            <a:extLst>
              <a:ext uri="{FF2B5EF4-FFF2-40B4-BE49-F238E27FC236}">
                <a16:creationId xmlns="" xmlns:a16="http://schemas.microsoft.com/office/drawing/2014/main" id="{CAB20AD9-7E9C-4ABD-982E-3174D68CF3BA}"/>
              </a:ext>
            </a:extLst>
          </p:cNvPr>
          <p:cNvGrpSpPr/>
          <p:nvPr/>
        </p:nvGrpSpPr>
        <p:grpSpPr bwMode="gray">
          <a:xfrm>
            <a:off x="4689970" y="1359620"/>
            <a:ext cx="1793498" cy="758480"/>
            <a:chOff x="4035802" y="1220237"/>
            <a:chExt cx="3698498" cy="1564114"/>
          </a:xfrm>
          <a:solidFill>
            <a:schemeClr val="bg1"/>
          </a:solidFill>
        </p:grpSpPr>
        <p:sp>
          <p:nvSpPr>
            <p:cNvPr id="124" name="Freeform 6">
              <a:extLst>
                <a:ext uri="{FF2B5EF4-FFF2-40B4-BE49-F238E27FC236}">
                  <a16:creationId xmlns="" xmlns:a16="http://schemas.microsoft.com/office/drawing/2014/main" id="{981BCFE7-CCEC-4F82-9496-46438D3B42A4}"/>
                </a:ext>
              </a:extLst>
            </p:cNvPr>
            <p:cNvSpPr>
              <a:spLocks/>
            </p:cNvSpPr>
            <p:nvPr/>
          </p:nvSpPr>
          <p:spPr bwMode="gray">
            <a:xfrm>
              <a:off x="4035802" y="1220237"/>
              <a:ext cx="3698498" cy="156411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pFill/>
            <a:ln w="15875" cap="flat">
              <a:solidFill>
                <a:schemeClr val="bg2">
                  <a:lumMod val="90000"/>
                </a:schemeClr>
              </a:solidFill>
              <a:prstDash val="solid"/>
              <a:miter lim="800000"/>
              <a:headEnd/>
              <a:tailEnd/>
            </a:ln>
          </p:spPr>
          <p:txBody>
            <a:bodyPr wrap="square" lIns="37596" tIns="18797" rIns="37596" bIns="18797">
              <a:noAutofit/>
            </a:bodyPr>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endParaRPr lang="en-US" altLang="zh-CN" sz="300" kern="0" dirty="0">
                <a:solidFill>
                  <a:srgbClr val="FFFFFF"/>
                </a:solidFill>
                <a:latin typeface="Huawei Sans" panose="020C0503030203020204" pitchFamily="34" charset="0"/>
                <a:ea typeface="微软雅黑" panose="020B0503020204020204" pitchFamily="34" charset="-122"/>
                <a:cs typeface="+mn-ea"/>
                <a:sym typeface="Huawei Sans" panose="020C0503030203020204" pitchFamily="34" charset="0"/>
              </a:endParaRPr>
            </a:p>
          </p:txBody>
        </p:sp>
        <p:pic>
          <p:nvPicPr>
            <p:cNvPr id="125" name="图片 124">
              <a:extLst>
                <a:ext uri="{FF2B5EF4-FFF2-40B4-BE49-F238E27FC236}">
                  <a16:creationId xmlns="" xmlns:a16="http://schemas.microsoft.com/office/drawing/2014/main" id="{5716AAC2-7206-4F13-988D-8B2A7885BE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289613" y="2002294"/>
              <a:ext cx="3190877" cy="604163"/>
            </a:xfrm>
            <a:prstGeom prst="rect">
              <a:avLst/>
            </a:prstGeom>
            <a:grpFill/>
          </p:spPr>
        </p:pic>
      </p:grpSp>
      <p:grpSp>
        <p:nvGrpSpPr>
          <p:cNvPr id="117" name="组合 116">
            <a:extLst>
              <a:ext uri="{FF2B5EF4-FFF2-40B4-BE49-F238E27FC236}">
                <a16:creationId xmlns="" xmlns:a16="http://schemas.microsoft.com/office/drawing/2014/main" id="{93C1918A-0044-4288-B15D-AA0BAC53F456}"/>
              </a:ext>
            </a:extLst>
          </p:cNvPr>
          <p:cNvGrpSpPr/>
          <p:nvPr/>
        </p:nvGrpSpPr>
        <p:grpSpPr bwMode="gray">
          <a:xfrm>
            <a:off x="7980483" y="4040921"/>
            <a:ext cx="732824" cy="937676"/>
            <a:chOff x="4396426" y="1734839"/>
            <a:chExt cx="1159112" cy="1483126"/>
          </a:xfrm>
        </p:grpSpPr>
        <p:pic>
          <p:nvPicPr>
            <p:cNvPr id="122" name="图片 8">
              <a:extLst>
                <a:ext uri="{FF2B5EF4-FFF2-40B4-BE49-F238E27FC236}">
                  <a16:creationId xmlns="" xmlns:a16="http://schemas.microsoft.com/office/drawing/2014/main" id="{AB1F1351-6267-4242-B409-F00F28415FE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4396426" y="1734839"/>
              <a:ext cx="597989" cy="1483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 name="图片 122">
              <a:extLst>
                <a:ext uri="{FF2B5EF4-FFF2-40B4-BE49-F238E27FC236}">
                  <a16:creationId xmlns="" xmlns:a16="http://schemas.microsoft.com/office/drawing/2014/main" id="{4D796386-8F09-4143-9C95-CE5703E6637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092767" y="2383080"/>
              <a:ext cx="462771" cy="827708"/>
            </a:xfrm>
            <a:prstGeom prst="rect">
              <a:avLst/>
            </a:prstGeom>
          </p:spPr>
        </p:pic>
      </p:grpSp>
      <p:grpSp>
        <p:nvGrpSpPr>
          <p:cNvPr id="119" name="组合 118">
            <a:extLst>
              <a:ext uri="{FF2B5EF4-FFF2-40B4-BE49-F238E27FC236}">
                <a16:creationId xmlns="" xmlns:a16="http://schemas.microsoft.com/office/drawing/2014/main" id="{943B33FA-FC88-40AA-AB9D-98F4A5990400}"/>
              </a:ext>
            </a:extLst>
          </p:cNvPr>
          <p:cNvGrpSpPr/>
          <p:nvPr/>
        </p:nvGrpSpPr>
        <p:grpSpPr bwMode="gray">
          <a:xfrm>
            <a:off x="9221453" y="4033637"/>
            <a:ext cx="777202" cy="963948"/>
            <a:chOff x="8123219" y="1857967"/>
            <a:chExt cx="1096861" cy="1360414"/>
          </a:xfrm>
        </p:grpSpPr>
        <p:pic>
          <p:nvPicPr>
            <p:cNvPr id="120" name="d0e755">
              <a:extLst>
                <a:ext uri="{FF2B5EF4-FFF2-40B4-BE49-F238E27FC236}">
                  <a16:creationId xmlns="" xmlns:a16="http://schemas.microsoft.com/office/drawing/2014/main" id="{92CE523A-D89C-4B36-9541-294BE3245BB4}"/>
                </a:ext>
              </a:extLst>
            </p:cNvPr>
            <p:cNvPicPr>
              <a:picLocks noChangeAspect="1" noChangeArrowheads="1"/>
            </p:cNvPicPr>
            <p:nvPr/>
          </p:nvPicPr>
          <p:blipFill>
            <a:blip r:embed="rId7" cstate="print"/>
            <a:srcRect/>
            <a:stretch>
              <a:fillRect/>
            </a:stretch>
          </p:blipFill>
          <p:spPr bwMode="gray">
            <a:xfrm>
              <a:off x="8123219" y="1857967"/>
              <a:ext cx="558935" cy="1359998"/>
            </a:xfrm>
            <a:prstGeom prst="rect">
              <a:avLst/>
            </a:prstGeom>
            <a:noFill/>
          </p:spPr>
        </p:pic>
        <p:pic>
          <p:nvPicPr>
            <p:cNvPr id="121" name="图片 120" descr="fig_dc_ne_hw_00107201.png">
              <a:extLst>
                <a:ext uri="{FF2B5EF4-FFF2-40B4-BE49-F238E27FC236}">
                  <a16:creationId xmlns="" xmlns:a16="http://schemas.microsoft.com/office/drawing/2014/main" id="{2D5F5A5C-CD68-4E6C-B6F2-EA8887AAAAC2}"/>
                </a:ext>
              </a:extLst>
            </p:cNvPr>
            <p:cNvPicPr>
              <a:picLocks noChangeAspect="1"/>
            </p:cNvPicPr>
            <p:nvPr>
              <p:custDataLst>
                <p:tags r:id="rId1"/>
              </p:custDataLst>
            </p:nvPr>
          </p:nvPicPr>
          <p:blipFill>
            <a:blip r:embed="rId8" cstate="print">
              <a:extLst>
                <a:ext uri="{28A0092B-C50C-407E-A947-70E740481C1C}">
                  <a14:useLocalDpi xmlns:a14="http://schemas.microsoft.com/office/drawing/2010/main"/>
                </a:ext>
              </a:extLst>
            </a:blip>
            <a:stretch>
              <a:fillRect/>
            </a:stretch>
          </p:blipFill>
          <p:spPr bwMode="gray">
            <a:xfrm>
              <a:off x="8781416" y="2483983"/>
              <a:ext cx="438664" cy="734398"/>
            </a:xfrm>
            <a:prstGeom prst="rect">
              <a:avLst/>
            </a:prstGeom>
          </p:spPr>
        </p:pic>
      </p:grpSp>
      <p:grpSp>
        <p:nvGrpSpPr>
          <p:cNvPr id="110" name="组合 109">
            <a:extLst>
              <a:ext uri="{FF2B5EF4-FFF2-40B4-BE49-F238E27FC236}">
                <a16:creationId xmlns="" xmlns:a16="http://schemas.microsoft.com/office/drawing/2014/main" id="{78F6C39F-B038-4064-9791-722526C86F3D}"/>
              </a:ext>
            </a:extLst>
          </p:cNvPr>
          <p:cNvGrpSpPr/>
          <p:nvPr/>
        </p:nvGrpSpPr>
        <p:grpSpPr bwMode="gray">
          <a:xfrm>
            <a:off x="4574861" y="4278660"/>
            <a:ext cx="849831" cy="690788"/>
            <a:chOff x="3520241" y="3751558"/>
            <a:chExt cx="1175931" cy="955860"/>
          </a:xfrm>
        </p:grpSpPr>
        <p:pic>
          <p:nvPicPr>
            <p:cNvPr id="114" name="图片 113">
              <a:extLst>
                <a:ext uri="{FF2B5EF4-FFF2-40B4-BE49-F238E27FC236}">
                  <a16:creationId xmlns="" xmlns:a16="http://schemas.microsoft.com/office/drawing/2014/main" id="{DAE6CB56-0111-4CDF-B452-B8FF0458776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149023" y="4153558"/>
              <a:ext cx="547149" cy="547235"/>
            </a:xfrm>
            <a:prstGeom prst="rect">
              <a:avLst/>
            </a:prstGeom>
          </p:spPr>
        </p:pic>
        <p:pic>
          <p:nvPicPr>
            <p:cNvPr id="115" name="图片 114">
              <a:extLst>
                <a:ext uri="{FF2B5EF4-FFF2-40B4-BE49-F238E27FC236}">
                  <a16:creationId xmlns="" xmlns:a16="http://schemas.microsoft.com/office/drawing/2014/main" id="{46DE21B7-FC92-426B-AFB2-6CE668BF74E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520241" y="3751558"/>
              <a:ext cx="544604" cy="955860"/>
            </a:xfrm>
            <a:prstGeom prst="rect">
              <a:avLst/>
            </a:prstGeom>
          </p:spPr>
        </p:pic>
      </p:grpSp>
      <p:pic>
        <p:nvPicPr>
          <p:cNvPr id="112" name="图片 111">
            <a:extLst>
              <a:ext uri="{FF2B5EF4-FFF2-40B4-BE49-F238E27FC236}">
                <a16:creationId xmlns="" xmlns:a16="http://schemas.microsoft.com/office/drawing/2014/main" id="{EC233BD3-83D1-4ECF-928D-844F28464EF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5781073" y="4606113"/>
            <a:ext cx="928829" cy="431006"/>
          </a:xfrm>
          <a:prstGeom prst="rect">
            <a:avLst/>
          </a:prstGeom>
        </p:spPr>
      </p:pic>
      <p:cxnSp>
        <p:nvCxnSpPr>
          <p:cNvPr id="96" name="直接连接符 95">
            <a:extLst>
              <a:ext uri="{FF2B5EF4-FFF2-40B4-BE49-F238E27FC236}">
                <a16:creationId xmlns="" xmlns:a16="http://schemas.microsoft.com/office/drawing/2014/main" id="{6FF49140-C58F-45E0-91E3-8FAD3B860BA6}"/>
              </a:ext>
            </a:extLst>
          </p:cNvPr>
          <p:cNvCxnSpPr/>
          <p:nvPr/>
        </p:nvCxnSpPr>
        <p:spPr bwMode="gray">
          <a:xfrm>
            <a:off x="7055077" y="1768890"/>
            <a:ext cx="0" cy="4300538"/>
          </a:xfrm>
          <a:prstGeom prst="line">
            <a:avLst/>
          </a:prstGeom>
          <a:ln>
            <a:solidFill>
              <a:srgbClr val="C4C4C4"/>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 xmlns:a16="http://schemas.microsoft.com/office/drawing/2014/main" id="{A70D538C-A1A4-4FC3-9903-4243A823FC48}"/>
              </a:ext>
            </a:extLst>
          </p:cNvPr>
          <p:cNvCxnSpPr/>
          <p:nvPr/>
        </p:nvCxnSpPr>
        <p:spPr bwMode="gray">
          <a:xfrm>
            <a:off x="3804550" y="1702215"/>
            <a:ext cx="0" cy="4367213"/>
          </a:xfrm>
          <a:prstGeom prst="line">
            <a:avLst/>
          </a:prstGeom>
          <a:ln>
            <a:solidFill>
              <a:srgbClr val="C4C4C4"/>
            </a:solidFill>
          </a:ln>
        </p:spPr>
        <p:style>
          <a:lnRef idx="1">
            <a:schemeClr val="accent1"/>
          </a:lnRef>
          <a:fillRef idx="0">
            <a:schemeClr val="accent1"/>
          </a:fillRef>
          <a:effectRef idx="0">
            <a:schemeClr val="accent1"/>
          </a:effectRef>
          <a:fontRef idx="minor">
            <a:schemeClr val="tx1"/>
          </a:fontRef>
        </p:style>
      </p:cxnSp>
      <p:pic>
        <p:nvPicPr>
          <p:cNvPr id="100" name="图片 99">
            <a:extLst>
              <a:ext uri="{FF2B5EF4-FFF2-40B4-BE49-F238E27FC236}">
                <a16:creationId xmlns="" xmlns:a16="http://schemas.microsoft.com/office/drawing/2014/main" id="{C86B8ECE-9DDA-4D17-9A45-0DF7377911F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1731661" y="4448856"/>
            <a:ext cx="1048050" cy="634586"/>
          </a:xfrm>
          <a:prstGeom prst="rect">
            <a:avLst/>
          </a:prstGeom>
        </p:spPr>
      </p:pic>
      <p:pic>
        <p:nvPicPr>
          <p:cNvPr id="102" name="图片 101">
            <a:extLst>
              <a:ext uri="{FF2B5EF4-FFF2-40B4-BE49-F238E27FC236}">
                <a16:creationId xmlns="" xmlns:a16="http://schemas.microsoft.com/office/drawing/2014/main" id="{33D44103-7EAB-4207-A575-1141F9CDE1D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2865356" y="4720861"/>
            <a:ext cx="762771" cy="213646"/>
          </a:xfrm>
          <a:prstGeom prst="rect">
            <a:avLst/>
          </a:prstGeom>
        </p:spPr>
      </p:pic>
      <p:pic>
        <p:nvPicPr>
          <p:cNvPr id="104" name="图片 103">
            <a:extLst>
              <a:ext uri="{FF2B5EF4-FFF2-40B4-BE49-F238E27FC236}">
                <a16:creationId xmlns="" xmlns:a16="http://schemas.microsoft.com/office/drawing/2014/main" id="{52F8DB4A-1AF8-4F89-AB53-32E665AD8FC6}"/>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bwMode="gray">
          <a:xfrm>
            <a:off x="872893" y="4723936"/>
            <a:ext cx="779044" cy="210571"/>
          </a:xfrm>
          <a:prstGeom prst="rect">
            <a:avLst/>
          </a:prstGeom>
        </p:spPr>
      </p:pic>
      <p:grpSp>
        <p:nvGrpSpPr>
          <p:cNvPr id="16" name="组合 15">
            <a:extLst>
              <a:ext uri="{FF2B5EF4-FFF2-40B4-BE49-F238E27FC236}">
                <a16:creationId xmlns="" xmlns:a16="http://schemas.microsoft.com/office/drawing/2014/main" id="{F1BC4A89-783A-4430-B422-FD6CA00535DC}"/>
              </a:ext>
            </a:extLst>
          </p:cNvPr>
          <p:cNvGrpSpPr/>
          <p:nvPr/>
        </p:nvGrpSpPr>
        <p:grpSpPr bwMode="gray">
          <a:xfrm>
            <a:off x="1031178" y="2535579"/>
            <a:ext cx="280987" cy="1042155"/>
            <a:chOff x="1252538" y="2281276"/>
            <a:chExt cx="280987" cy="1042155"/>
          </a:xfrm>
        </p:grpSpPr>
        <p:pic>
          <p:nvPicPr>
            <p:cNvPr id="90" name="图片 89">
              <a:extLst>
                <a:ext uri="{FF2B5EF4-FFF2-40B4-BE49-F238E27FC236}">
                  <a16:creationId xmlns="" xmlns:a16="http://schemas.microsoft.com/office/drawing/2014/main" id="{E37DCBEF-4677-4C5B-B7E1-AE84C3837C0E}"/>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1252538" y="3042444"/>
              <a:ext cx="280987" cy="280987"/>
            </a:xfrm>
            <a:prstGeom prst="rect">
              <a:avLst/>
            </a:prstGeom>
          </p:spPr>
        </p:pic>
        <p:pic>
          <p:nvPicPr>
            <p:cNvPr id="91" name="图片 90">
              <a:extLst>
                <a:ext uri="{FF2B5EF4-FFF2-40B4-BE49-F238E27FC236}">
                  <a16:creationId xmlns="" xmlns:a16="http://schemas.microsoft.com/office/drawing/2014/main" id="{01985692-5E57-43A8-A672-B9C99CB89EF8}"/>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1258094" y="2659867"/>
              <a:ext cx="269874" cy="269874"/>
            </a:xfrm>
            <a:prstGeom prst="rect">
              <a:avLst/>
            </a:prstGeom>
          </p:spPr>
        </p:pic>
        <p:pic>
          <p:nvPicPr>
            <p:cNvPr id="92" name="图片 91">
              <a:extLst>
                <a:ext uri="{FF2B5EF4-FFF2-40B4-BE49-F238E27FC236}">
                  <a16:creationId xmlns="" xmlns:a16="http://schemas.microsoft.com/office/drawing/2014/main" id="{D18D593C-81F4-494C-A642-4340D72D6E1B}"/>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1258094" y="2281276"/>
              <a:ext cx="269875" cy="265887"/>
            </a:xfrm>
            <a:prstGeom prst="rect">
              <a:avLst/>
            </a:prstGeom>
          </p:spPr>
        </p:pic>
      </p:grpSp>
      <p:grpSp>
        <p:nvGrpSpPr>
          <p:cNvPr id="17" name="组合 16">
            <a:extLst>
              <a:ext uri="{FF2B5EF4-FFF2-40B4-BE49-F238E27FC236}">
                <a16:creationId xmlns="" xmlns:a16="http://schemas.microsoft.com/office/drawing/2014/main" id="{67691DFD-C704-4B81-906D-3E1E644DC0CA}"/>
              </a:ext>
            </a:extLst>
          </p:cNvPr>
          <p:cNvGrpSpPr/>
          <p:nvPr/>
        </p:nvGrpSpPr>
        <p:grpSpPr bwMode="gray">
          <a:xfrm>
            <a:off x="1659635" y="2608332"/>
            <a:ext cx="8261131" cy="935850"/>
            <a:chOff x="2846167" y="2506317"/>
            <a:chExt cx="8261131" cy="935850"/>
          </a:xfrm>
        </p:grpSpPr>
        <p:sp>
          <p:nvSpPr>
            <p:cNvPr id="87" name="椭圆 86">
              <a:extLst>
                <a:ext uri="{FF2B5EF4-FFF2-40B4-BE49-F238E27FC236}">
                  <a16:creationId xmlns="" xmlns:a16="http://schemas.microsoft.com/office/drawing/2014/main" id="{E0373D3C-0390-4CC4-816A-73071617E927}"/>
                </a:ext>
              </a:extLst>
            </p:cNvPr>
            <p:cNvSpPr/>
            <p:nvPr/>
          </p:nvSpPr>
          <p:spPr bwMode="gray">
            <a:xfrm>
              <a:off x="2846167" y="2506317"/>
              <a:ext cx="2021107" cy="935850"/>
            </a:xfrm>
            <a:prstGeom prst="ellips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微软雅黑" panose="020B0503020204020204" pitchFamily="34" charset="-122"/>
                <a:cs typeface="+mn-ea"/>
                <a:sym typeface="Huawei Sans" panose="020C0503030203020204" pitchFamily="34" charset="0"/>
              </a:endParaRPr>
            </a:p>
          </p:txBody>
        </p:sp>
        <p:sp>
          <p:nvSpPr>
            <p:cNvPr id="88" name="椭圆 87">
              <a:extLst>
                <a:ext uri="{FF2B5EF4-FFF2-40B4-BE49-F238E27FC236}">
                  <a16:creationId xmlns="" xmlns:a16="http://schemas.microsoft.com/office/drawing/2014/main" id="{2116BEA5-0015-4EAD-8EB0-F01298C5EA43}"/>
                </a:ext>
              </a:extLst>
            </p:cNvPr>
            <p:cNvSpPr/>
            <p:nvPr/>
          </p:nvSpPr>
          <p:spPr bwMode="gray">
            <a:xfrm>
              <a:off x="5108247" y="2506317"/>
              <a:ext cx="3019425" cy="935850"/>
            </a:xfrm>
            <a:prstGeom prst="ellips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微软雅黑" panose="020B0503020204020204" pitchFamily="34" charset="-122"/>
                <a:cs typeface="+mn-ea"/>
                <a:sym typeface="Huawei Sans" panose="020C0503030203020204" pitchFamily="34" charset="0"/>
              </a:endParaRPr>
            </a:p>
          </p:txBody>
        </p:sp>
        <p:sp>
          <p:nvSpPr>
            <p:cNvPr id="89" name="椭圆 88">
              <a:extLst>
                <a:ext uri="{FF2B5EF4-FFF2-40B4-BE49-F238E27FC236}">
                  <a16:creationId xmlns="" xmlns:a16="http://schemas.microsoft.com/office/drawing/2014/main" id="{7D3801E4-1D7D-42B0-9584-AD715F923D6A}"/>
                </a:ext>
              </a:extLst>
            </p:cNvPr>
            <p:cNvSpPr/>
            <p:nvPr/>
          </p:nvSpPr>
          <p:spPr bwMode="gray">
            <a:xfrm>
              <a:off x="8368645" y="2506317"/>
              <a:ext cx="2738653" cy="935850"/>
            </a:xfrm>
            <a:prstGeom prst="ellips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latin typeface="Huawei Sans" panose="020C0503030203020204" pitchFamily="34" charset="0"/>
                <a:ea typeface="微软雅黑" panose="020B0503020204020204" pitchFamily="34" charset="-122"/>
                <a:cs typeface="+mn-ea"/>
                <a:sym typeface="Huawei Sans" panose="020C0503030203020204" pitchFamily="34" charset="0"/>
              </a:endParaRPr>
            </a:p>
          </p:txBody>
        </p:sp>
      </p:grpSp>
      <p:sp>
        <p:nvSpPr>
          <p:cNvPr id="29" name="云形 28">
            <a:extLst>
              <a:ext uri="{FF2B5EF4-FFF2-40B4-BE49-F238E27FC236}">
                <a16:creationId xmlns="" xmlns:a16="http://schemas.microsoft.com/office/drawing/2014/main" id="{727F1785-E506-405F-9E1D-8813995B38B9}"/>
              </a:ext>
            </a:extLst>
          </p:cNvPr>
          <p:cNvSpPr/>
          <p:nvPr/>
        </p:nvSpPr>
        <p:spPr bwMode="gray">
          <a:xfrm>
            <a:off x="10086695" y="2321264"/>
            <a:ext cx="1368690" cy="497095"/>
          </a:xfrm>
          <a:prstGeom prst="cloud">
            <a:avLst/>
          </a:prstGeom>
          <a:solidFill>
            <a:srgbClr val="FFFFFF">
              <a:lumMod val="85000"/>
              <a:alpha val="57000"/>
            </a:srgbClr>
          </a:solidFill>
          <a:ln w="25400" cap="flat" cmpd="sng" algn="ctr">
            <a:noFill/>
            <a:prstDash val="solid"/>
          </a:ln>
          <a:effectLst/>
        </p:spPr>
        <p:txBody>
          <a:bodyPr wrap="square" rtlCol="0" anchor="ctr">
            <a:noAutofit/>
          </a:bodyPr>
          <a:lstStyle/>
          <a:p>
            <a:pPr algn="ctr" defTabSz="914217" fontAlgn="ctr">
              <a:defRPr/>
            </a:pPr>
            <a:r>
              <a:rPr lang="en-US" sz="1400" dirty="0">
                <a:latin typeface="Huawei Sans" panose="020C0503030203020204" pitchFamily="34" charset="0"/>
                <a:ea typeface="微软雅黑" panose="020B0503020204020204" pitchFamily="34" charset="-122"/>
                <a:cs typeface="+mn-ea"/>
                <a:sym typeface="Huawei Sans" panose="020C0503030203020204" pitchFamily="34" charset="0"/>
              </a:rPr>
              <a:t>Internet</a:t>
            </a:r>
          </a:p>
        </p:txBody>
      </p:sp>
      <p:sp>
        <p:nvSpPr>
          <p:cNvPr id="30" name="Freeform 6">
            <a:extLst>
              <a:ext uri="{FF2B5EF4-FFF2-40B4-BE49-F238E27FC236}">
                <a16:creationId xmlns="" xmlns:a16="http://schemas.microsoft.com/office/drawing/2014/main" id="{294F2E37-0659-4043-B59C-4395B5608806}"/>
              </a:ext>
            </a:extLst>
          </p:cNvPr>
          <p:cNvSpPr>
            <a:spLocks/>
          </p:cNvSpPr>
          <p:nvPr/>
        </p:nvSpPr>
        <p:spPr bwMode="gray">
          <a:xfrm>
            <a:off x="10150444" y="3068925"/>
            <a:ext cx="975456" cy="385785"/>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chemeClr val="bg1">
              <a:lumMod val="95000"/>
            </a:schemeClr>
          </a:solidFill>
          <a:ln w="15875" cap="flat">
            <a:solidFill>
              <a:schemeClr val="bg2">
                <a:lumMod val="90000"/>
              </a:schemeClr>
            </a:solidFill>
            <a:prstDash val="solid"/>
            <a:miter lim="800000"/>
            <a:headEnd/>
            <a:tailEnd/>
          </a:ln>
        </p:spPr>
        <p:txBody>
          <a:bodyPr wrap="square" lIns="37596" tIns="18797" rIns="37596" bIns="18797">
            <a:noAutofit/>
          </a:bodyPr>
          <a:lstStyle>
            <a:defPPr>
              <a:defRPr lang="en-US"/>
            </a:defPPr>
            <a:lvl1pPr algn="l" rtl="0" fontAlgn="base">
              <a:spcBef>
                <a:spcPct val="0"/>
              </a:spcBef>
              <a:spcAft>
                <a:spcPct val="0"/>
              </a:spcAft>
              <a:defRPr sz="2800" b="1" kern="1200">
                <a:solidFill>
                  <a:schemeClr val="tx1"/>
                </a:solidFill>
                <a:latin typeface="华文细黑"/>
                <a:ea typeface="华文细黑"/>
                <a:cs typeface="Arial" charset="0"/>
              </a:defRPr>
            </a:lvl1pPr>
            <a:lvl2pPr marL="457109" algn="l" rtl="0" fontAlgn="base">
              <a:spcBef>
                <a:spcPct val="0"/>
              </a:spcBef>
              <a:spcAft>
                <a:spcPct val="0"/>
              </a:spcAft>
              <a:defRPr sz="2800" b="1" kern="1200">
                <a:solidFill>
                  <a:schemeClr val="tx1"/>
                </a:solidFill>
                <a:latin typeface="华文细黑"/>
                <a:ea typeface="华文细黑"/>
                <a:cs typeface="Arial" charset="0"/>
              </a:defRPr>
            </a:lvl2pPr>
            <a:lvl3pPr marL="914216" algn="l" rtl="0" fontAlgn="base">
              <a:spcBef>
                <a:spcPct val="0"/>
              </a:spcBef>
              <a:spcAft>
                <a:spcPct val="0"/>
              </a:spcAft>
              <a:defRPr sz="2800" b="1" kern="1200">
                <a:solidFill>
                  <a:schemeClr val="tx1"/>
                </a:solidFill>
                <a:latin typeface="华文细黑"/>
                <a:ea typeface="华文细黑"/>
                <a:cs typeface="Arial" charset="0"/>
              </a:defRPr>
            </a:lvl3pPr>
            <a:lvl4pPr marL="1371325" algn="l" rtl="0" fontAlgn="base">
              <a:spcBef>
                <a:spcPct val="0"/>
              </a:spcBef>
              <a:spcAft>
                <a:spcPct val="0"/>
              </a:spcAft>
              <a:defRPr sz="2800" b="1" kern="1200">
                <a:solidFill>
                  <a:schemeClr val="tx1"/>
                </a:solidFill>
                <a:latin typeface="华文细黑"/>
                <a:ea typeface="华文细黑"/>
                <a:cs typeface="Arial" charset="0"/>
              </a:defRPr>
            </a:lvl4pPr>
            <a:lvl5pPr marL="1828434" algn="l" rtl="0" fontAlgn="base">
              <a:spcBef>
                <a:spcPct val="0"/>
              </a:spcBef>
              <a:spcAft>
                <a:spcPct val="0"/>
              </a:spcAft>
              <a:defRPr sz="2800" b="1" kern="1200">
                <a:solidFill>
                  <a:schemeClr val="tx1"/>
                </a:solidFill>
                <a:latin typeface="华文细黑"/>
                <a:ea typeface="华文细黑"/>
                <a:cs typeface="Arial" charset="0"/>
              </a:defRPr>
            </a:lvl5pPr>
            <a:lvl6pPr marL="2285544" algn="l" defTabSz="914216" rtl="0" eaLnBrk="1" latinLnBrk="0" hangingPunct="1">
              <a:defRPr sz="2800" b="1" kern="1200">
                <a:solidFill>
                  <a:schemeClr val="tx1"/>
                </a:solidFill>
                <a:latin typeface="华文细黑"/>
                <a:ea typeface="华文细黑"/>
                <a:cs typeface="Arial" charset="0"/>
              </a:defRPr>
            </a:lvl6pPr>
            <a:lvl7pPr marL="2742648" algn="l" defTabSz="914216" rtl="0" eaLnBrk="1" latinLnBrk="0" hangingPunct="1">
              <a:defRPr sz="2800" b="1" kern="1200">
                <a:solidFill>
                  <a:schemeClr val="tx1"/>
                </a:solidFill>
                <a:latin typeface="华文细黑"/>
                <a:ea typeface="华文细黑"/>
                <a:cs typeface="Arial" charset="0"/>
              </a:defRPr>
            </a:lvl7pPr>
            <a:lvl8pPr marL="3199760" algn="l" defTabSz="914216" rtl="0" eaLnBrk="1" latinLnBrk="0" hangingPunct="1">
              <a:defRPr sz="2800" b="1" kern="1200">
                <a:solidFill>
                  <a:schemeClr val="tx1"/>
                </a:solidFill>
                <a:latin typeface="华文细黑"/>
                <a:ea typeface="华文细黑"/>
                <a:cs typeface="Arial" charset="0"/>
              </a:defRPr>
            </a:lvl8pPr>
            <a:lvl9pPr marL="3656867" algn="l" defTabSz="914216" rtl="0" eaLnBrk="1" latinLnBrk="0" hangingPunct="1">
              <a:defRPr sz="2800" b="1" kern="1200">
                <a:solidFill>
                  <a:schemeClr val="tx1"/>
                </a:solidFill>
                <a:latin typeface="华文细黑"/>
                <a:ea typeface="华文细黑"/>
                <a:cs typeface="Arial" charset="0"/>
              </a:defRPr>
            </a:lvl9pPr>
          </a:lstStyle>
          <a:p>
            <a:pPr defTabSz="333386" fontAlgn="ctr">
              <a:defRPr/>
            </a:pPr>
            <a:r>
              <a:rPr lang="en-US" sz="300" dirty="0">
                <a:solidFill>
                  <a:srgbClr val="FFFFFF"/>
                </a:solidFill>
                <a:latin typeface="Huawei Sans" panose="020C0503030203020204" pitchFamily="34" charset="0"/>
                <a:ea typeface="微软雅黑" panose="020B0503020204020204" pitchFamily="34" charset="-122"/>
                <a:cs typeface="+mn-ea"/>
                <a:sym typeface="Huawei Sans" panose="020C0503030203020204" pitchFamily="34" charset="0"/>
              </a:rPr>
              <a:t>Cl</a:t>
            </a:r>
          </a:p>
        </p:txBody>
      </p:sp>
      <p:sp>
        <p:nvSpPr>
          <p:cNvPr id="31" name="文本框 30">
            <a:extLst>
              <a:ext uri="{FF2B5EF4-FFF2-40B4-BE49-F238E27FC236}">
                <a16:creationId xmlns="" xmlns:a16="http://schemas.microsoft.com/office/drawing/2014/main" id="{C09EDB0B-5824-4DBD-8BEF-E717FF4A0E1E}"/>
              </a:ext>
            </a:extLst>
          </p:cNvPr>
          <p:cNvSpPr txBox="1"/>
          <p:nvPr/>
        </p:nvSpPr>
        <p:spPr bwMode="gray">
          <a:xfrm>
            <a:off x="10297262" y="3185987"/>
            <a:ext cx="655949" cy="307777"/>
          </a:xfrm>
          <a:prstGeom prst="rect">
            <a:avLst/>
          </a:prstGeom>
          <a:noFill/>
        </p:spPr>
        <p:txBody>
          <a:bodyPr vert="horz" wrap="square" rtlCol="0">
            <a:noAutofit/>
          </a:bodyPr>
          <a:lstStyle/>
          <a:p>
            <a:pPr algn="ctr" fontAlgn="ctr"/>
            <a:r>
              <a:rPr lang="en-US" sz="1400" dirty="0">
                <a:latin typeface="Huawei Sans" panose="020C0503030203020204" pitchFamily="34" charset="0"/>
                <a:ea typeface="微软雅黑" panose="020B0503020204020204" pitchFamily="34" charset="-122"/>
                <a:cs typeface="+mn-ea"/>
                <a:sym typeface="Huawei Sans" panose="020C0503030203020204" pitchFamily="34" charset="0"/>
              </a:rPr>
              <a:t>Cloud</a:t>
            </a:r>
          </a:p>
        </p:txBody>
      </p:sp>
      <p:cxnSp>
        <p:nvCxnSpPr>
          <p:cNvPr id="10" name="直接连接符 9">
            <a:extLst>
              <a:ext uri="{FF2B5EF4-FFF2-40B4-BE49-F238E27FC236}">
                <a16:creationId xmlns="" xmlns:a16="http://schemas.microsoft.com/office/drawing/2014/main" id="{36314E19-FEA9-4423-9533-D54C0F448712}"/>
              </a:ext>
            </a:extLst>
          </p:cNvPr>
          <p:cNvCxnSpPr>
            <a:cxnSpLocks/>
            <a:stCxn id="89" idx="6"/>
            <a:endCxn id="29" idx="2"/>
          </p:cNvCxnSpPr>
          <p:nvPr/>
        </p:nvCxnSpPr>
        <p:spPr bwMode="gray">
          <a:xfrm flipV="1">
            <a:off x="9920766" y="2569812"/>
            <a:ext cx="170174" cy="506445"/>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a:extLst>
              <a:ext uri="{FF2B5EF4-FFF2-40B4-BE49-F238E27FC236}">
                <a16:creationId xmlns="" xmlns:a16="http://schemas.microsoft.com/office/drawing/2014/main" id="{1B8A3709-DB0A-476B-8B0D-019105EFE91E}"/>
              </a:ext>
            </a:extLst>
          </p:cNvPr>
          <p:cNvCxnSpPr>
            <a:cxnSpLocks/>
            <a:stCxn id="89" idx="6"/>
            <a:endCxn id="30" idx="2"/>
          </p:cNvCxnSpPr>
          <p:nvPr/>
        </p:nvCxnSpPr>
        <p:spPr bwMode="gray">
          <a:xfrm>
            <a:off x="9920766" y="3076257"/>
            <a:ext cx="249090" cy="262255"/>
          </a:xfrm>
          <a:prstGeom prst="line">
            <a:avLst/>
          </a:prstGeom>
          <a:noFill/>
          <a:ln w="3175">
            <a:solidFill>
              <a:schemeClr val="tx2">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2" name="文本框 11">
            <a:extLst>
              <a:ext uri="{FF2B5EF4-FFF2-40B4-BE49-F238E27FC236}">
                <a16:creationId xmlns="" xmlns:a16="http://schemas.microsoft.com/office/drawing/2014/main" id="{E4018550-30FD-4948-98B2-27894A07B7DA}"/>
              </a:ext>
            </a:extLst>
          </p:cNvPr>
          <p:cNvSpPr txBox="1"/>
          <p:nvPr/>
        </p:nvSpPr>
        <p:spPr bwMode="gray">
          <a:xfrm>
            <a:off x="2318944" y="2914905"/>
            <a:ext cx="790602" cy="338554"/>
          </a:xfrm>
          <a:prstGeom prst="rect">
            <a:avLst/>
          </a:prstGeom>
          <a:noFill/>
        </p:spPr>
        <p:txBody>
          <a:bodyPr vert="horz" wrap="square" rtlCol="0">
            <a:noAutofit/>
          </a:bodyPr>
          <a:lstStyle/>
          <a:p>
            <a:pPr algn="ctr" fontAlgn="ctr"/>
            <a:r>
              <a:rPr lang="en-US" sz="1600" dirty="0">
                <a:latin typeface="Huawei Sans" panose="020C0503030203020204" pitchFamily="34" charset="0"/>
                <a:ea typeface="微软雅黑" panose="020B0503020204020204" pitchFamily="34" charset="-122"/>
                <a:cs typeface="+mn-ea"/>
                <a:sym typeface="Huawei Sans" panose="020C0503030203020204" pitchFamily="34" charset="0"/>
              </a:rPr>
              <a:t>Access</a:t>
            </a:r>
          </a:p>
        </p:txBody>
      </p:sp>
      <p:sp>
        <p:nvSpPr>
          <p:cNvPr id="13" name="文本框 12">
            <a:extLst>
              <a:ext uri="{FF2B5EF4-FFF2-40B4-BE49-F238E27FC236}">
                <a16:creationId xmlns="" xmlns:a16="http://schemas.microsoft.com/office/drawing/2014/main" id="{5565517D-20FC-4A3E-A8FA-50A065C147F5}"/>
              </a:ext>
            </a:extLst>
          </p:cNvPr>
          <p:cNvSpPr txBox="1"/>
          <p:nvPr/>
        </p:nvSpPr>
        <p:spPr bwMode="gray">
          <a:xfrm>
            <a:off x="5105254" y="2914905"/>
            <a:ext cx="755335" cy="338554"/>
          </a:xfrm>
          <a:prstGeom prst="rect">
            <a:avLst/>
          </a:prstGeom>
          <a:noFill/>
        </p:spPr>
        <p:txBody>
          <a:bodyPr vert="horz" wrap="square" rtlCol="0">
            <a:noAutofit/>
          </a:bodyPr>
          <a:lstStyle/>
          <a:p>
            <a:pPr algn="ctr" fontAlgn="ctr"/>
            <a:r>
              <a:rPr lang="en-US" sz="1600" dirty="0">
                <a:latin typeface="Huawei Sans" panose="020C0503030203020204" pitchFamily="34" charset="0"/>
                <a:ea typeface="微软雅黑" panose="020B0503020204020204" pitchFamily="34" charset="-122"/>
                <a:cs typeface="+mn-ea"/>
                <a:sym typeface="Huawei Sans" panose="020C0503030203020204" pitchFamily="34" charset="0"/>
              </a:rPr>
              <a:t>Metro</a:t>
            </a:r>
          </a:p>
        </p:txBody>
      </p:sp>
      <p:sp>
        <p:nvSpPr>
          <p:cNvPr id="14" name="文本框 13">
            <a:extLst>
              <a:ext uri="{FF2B5EF4-FFF2-40B4-BE49-F238E27FC236}">
                <a16:creationId xmlns="" xmlns:a16="http://schemas.microsoft.com/office/drawing/2014/main" id="{C2B5FD44-5497-4503-AADD-91052DCF68BD}"/>
              </a:ext>
            </a:extLst>
          </p:cNvPr>
          <p:cNvSpPr txBox="1"/>
          <p:nvPr/>
        </p:nvSpPr>
        <p:spPr bwMode="gray">
          <a:xfrm>
            <a:off x="7957962" y="2914905"/>
            <a:ext cx="1091967" cy="338554"/>
          </a:xfrm>
          <a:prstGeom prst="rect">
            <a:avLst/>
          </a:prstGeom>
          <a:noFill/>
        </p:spPr>
        <p:txBody>
          <a:bodyPr vert="horz" wrap="square" rtlCol="0">
            <a:noAutofit/>
          </a:bodyPr>
          <a:lstStyle/>
          <a:p>
            <a:pPr algn="ctr" fontAlgn="ctr"/>
            <a:r>
              <a:rPr lang="en-US" sz="1600" dirty="0">
                <a:latin typeface="Huawei Sans" panose="020C0503030203020204" pitchFamily="34" charset="0"/>
                <a:ea typeface="微软雅黑" panose="020B0503020204020204" pitchFamily="34" charset="-122"/>
                <a:cs typeface="+mn-ea"/>
                <a:sym typeface="Huawei Sans" panose="020C0503030203020204" pitchFamily="34" charset="0"/>
              </a:rPr>
              <a:t>Backbone</a:t>
            </a:r>
          </a:p>
        </p:txBody>
      </p:sp>
      <p:cxnSp>
        <p:nvCxnSpPr>
          <p:cNvPr id="15" name="直接连接符 14">
            <a:extLst>
              <a:ext uri="{FF2B5EF4-FFF2-40B4-BE49-F238E27FC236}">
                <a16:creationId xmlns="" xmlns:a16="http://schemas.microsoft.com/office/drawing/2014/main" id="{B06EF413-68E2-409B-BEDA-CF786E8B0FCD}"/>
              </a:ext>
            </a:extLst>
          </p:cNvPr>
          <p:cNvCxnSpPr/>
          <p:nvPr/>
        </p:nvCxnSpPr>
        <p:spPr bwMode="gray">
          <a:xfrm>
            <a:off x="933450" y="3783428"/>
            <a:ext cx="10334625" cy="0"/>
          </a:xfrm>
          <a:prstGeom prst="line">
            <a:avLst/>
          </a:prstGeom>
          <a:ln>
            <a:solidFill>
              <a:srgbClr val="C4C4C4"/>
            </a:solidFill>
          </a:ln>
        </p:spPr>
        <p:style>
          <a:lnRef idx="1">
            <a:schemeClr val="accent1"/>
          </a:lnRef>
          <a:fillRef idx="0">
            <a:schemeClr val="accent1"/>
          </a:fillRef>
          <a:effectRef idx="0">
            <a:schemeClr val="accent1"/>
          </a:effectRef>
          <a:fontRef idx="minor">
            <a:schemeClr val="tx1"/>
          </a:fontRef>
        </p:style>
      </p:cxnSp>
      <p:sp>
        <p:nvSpPr>
          <p:cNvPr id="126" name="文本框 125">
            <a:extLst>
              <a:ext uri="{FF2B5EF4-FFF2-40B4-BE49-F238E27FC236}">
                <a16:creationId xmlns="" xmlns:a16="http://schemas.microsoft.com/office/drawing/2014/main" id="{85DF0D94-A191-4FCC-9ED9-E2FE4F6D919B}"/>
              </a:ext>
            </a:extLst>
          </p:cNvPr>
          <p:cNvSpPr txBox="1"/>
          <p:nvPr/>
        </p:nvSpPr>
        <p:spPr bwMode="gray">
          <a:xfrm>
            <a:off x="921136" y="5257986"/>
            <a:ext cx="2345940" cy="584775"/>
          </a:xfrm>
          <a:prstGeom prst="rect">
            <a:avLst/>
          </a:prstGeom>
          <a:noFill/>
        </p:spPr>
        <p:txBody>
          <a:bodyPr wrap="square" rtlCol="0">
            <a:noAutofit/>
          </a:bodyPr>
          <a:lstStyle/>
          <a:p>
            <a:pPr algn="ctr" fontAlgn="ctr"/>
            <a:r>
              <a:rPr lang="en-US" sz="1600" dirty="0">
                <a:latin typeface="Huawei Sans" panose="020C0503030203020204" pitchFamily="34" charset="0"/>
              </a:rPr>
              <a:t>ATN series mobile bearer routers</a:t>
            </a:r>
          </a:p>
        </p:txBody>
      </p:sp>
      <p:sp>
        <p:nvSpPr>
          <p:cNvPr id="127" name="文本框 126">
            <a:extLst>
              <a:ext uri="{FF2B5EF4-FFF2-40B4-BE49-F238E27FC236}">
                <a16:creationId xmlns="" xmlns:a16="http://schemas.microsoft.com/office/drawing/2014/main" id="{5AD4FA8A-86F3-49DD-B4B6-0EEB45AC692E}"/>
              </a:ext>
            </a:extLst>
          </p:cNvPr>
          <p:cNvSpPr txBox="1"/>
          <p:nvPr/>
        </p:nvSpPr>
        <p:spPr bwMode="gray">
          <a:xfrm>
            <a:off x="4511361" y="5257986"/>
            <a:ext cx="2085241" cy="584775"/>
          </a:xfrm>
          <a:prstGeom prst="rect">
            <a:avLst/>
          </a:prstGeom>
          <a:noFill/>
        </p:spPr>
        <p:txBody>
          <a:bodyPr wrap="square" rtlCol="0">
            <a:noAutofit/>
          </a:bodyPr>
          <a:lstStyle/>
          <a:p>
            <a:pPr algn="ctr" fontAlgn="ctr"/>
            <a:r>
              <a:rPr lang="en-US" sz="1600" dirty="0">
                <a:latin typeface="Huawei Sans" panose="020C0503030203020204" pitchFamily="34" charset="0"/>
              </a:rPr>
              <a:t>NE series metro routers</a:t>
            </a:r>
          </a:p>
        </p:txBody>
      </p:sp>
      <p:sp>
        <p:nvSpPr>
          <p:cNvPr id="128" name="文本框 127">
            <a:extLst>
              <a:ext uri="{FF2B5EF4-FFF2-40B4-BE49-F238E27FC236}">
                <a16:creationId xmlns="" xmlns:a16="http://schemas.microsoft.com/office/drawing/2014/main" id="{77206AB5-509D-4C50-8E54-5CBA16CFAC42}"/>
              </a:ext>
            </a:extLst>
          </p:cNvPr>
          <p:cNvSpPr txBox="1"/>
          <p:nvPr/>
        </p:nvSpPr>
        <p:spPr bwMode="gray">
          <a:xfrm>
            <a:off x="7812208" y="5257986"/>
            <a:ext cx="2598605" cy="584775"/>
          </a:xfrm>
          <a:prstGeom prst="rect">
            <a:avLst/>
          </a:prstGeom>
          <a:noFill/>
        </p:spPr>
        <p:txBody>
          <a:bodyPr wrap="square" rtlCol="0">
            <a:noAutofit/>
          </a:bodyPr>
          <a:lstStyle/>
          <a:p>
            <a:pPr algn="ctr" fontAlgn="ctr"/>
            <a:r>
              <a:rPr lang="en-US" sz="1600" dirty="0">
                <a:latin typeface="Huawei Sans" panose="020C0503030203020204" pitchFamily="34" charset="0"/>
              </a:rPr>
              <a:t>NE and CX series cloud backbone routers</a:t>
            </a:r>
          </a:p>
        </p:txBody>
      </p:sp>
      <p:pic>
        <p:nvPicPr>
          <p:cNvPr id="113" name="图片 48">
            <a:extLst>
              <a:ext uri="{FF2B5EF4-FFF2-40B4-BE49-F238E27FC236}">
                <a16:creationId xmlns="" xmlns:a16="http://schemas.microsoft.com/office/drawing/2014/main" id="{79E991FE-4103-4DAA-91E4-92BF91FF2C0D}"/>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9473905" y="2904066"/>
            <a:ext cx="378863" cy="310667"/>
          </a:xfrm>
          <a:prstGeom prst="rect">
            <a:avLst/>
          </a:prstGeom>
        </p:spPr>
      </p:pic>
      <p:pic>
        <p:nvPicPr>
          <p:cNvPr id="116" name="图片 48">
            <a:extLst>
              <a:ext uri="{FF2B5EF4-FFF2-40B4-BE49-F238E27FC236}">
                <a16:creationId xmlns="" xmlns:a16="http://schemas.microsoft.com/office/drawing/2014/main" id="{68B26277-89D9-4FFE-AC72-AC6C92119D28}"/>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8324328" y="3227381"/>
            <a:ext cx="378863" cy="310667"/>
          </a:xfrm>
          <a:prstGeom prst="rect">
            <a:avLst/>
          </a:prstGeom>
        </p:spPr>
      </p:pic>
      <p:pic>
        <p:nvPicPr>
          <p:cNvPr id="118" name="图片 48">
            <a:extLst>
              <a:ext uri="{FF2B5EF4-FFF2-40B4-BE49-F238E27FC236}">
                <a16:creationId xmlns="" xmlns:a16="http://schemas.microsoft.com/office/drawing/2014/main" id="{351F1215-031C-43B1-BB06-000141B99468}"/>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2118743" y="2504517"/>
            <a:ext cx="378863" cy="310667"/>
          </a:xfrm>
          <a:prstGeom prst="rect">
            <a:avLst/>
          </a:prstGeom>
        </p:spPr>
      </p:pic>
      <p:pic>
        <p:nvPicPr>
          <p:cNvPr id="129" name="图片 48">
            <a:extLst>
              <a:ext uri="{FF2B5EF4-FFF2-40B4-BE49-F238E27FC236}">
                <a16:creationId xmlns="" xmlns:a16="http://schemas.microsoft.com/office/drawing/2014/main" id="{39360324-7484-4C3E-B063-710BF09F1DA9}"/>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1508681" y="2904238"/>
            <a:ext cx="378863" cy="310667"/>
          </a:xfrm>
          <a:prstGeom prst="rect">
            <a:avLst/>
          </a:prstGeom>
        </p:spPr>
      </p:pic>
      <p:pic>
        <p:nvPicPr>
          <p:cNvPr id="130" name="图片 48">
            <a:extLst>
              <a:ext uri="{FF2B5EF4-FFF2-40B4-BE49-F238E27FC236}">
                <a16:creationId xmlns="" xmlns:a16="http://schemas.microsoft.com/office/drawing/2014/main" id="{32B41445-0905-4A62-B4F8-476D22C42014}"/>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2118743" y="3380047"/>
            <a:ext cx="378863" cy="310667"/>
          </a:xfrm>
          <a:prstGeom prst="rect">
            <a:avLst/>
          </a:prstGeom>
        </p:spPr>
      </p:pic>
      <p:pic>
        <p:nvPicPr>
          <p:cNvPr id="131" name="图片 48">
            <a:extLst>
              <a:ext uri="{FF2B5EF4-FFF2-40B4-BE49-F238E27FC236}">
                <a16:creationId xmlns="" xmlns:a16="http://schemas.microsoft.com/office/drawing/2014/main" id="{99E7454F-F6BA-4324-BFBF-D1E01D7C24F6}"/>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4434187" y="2504516"/>
            <a:ext cx="378863" cy="310667"/>
          </a:xfrm>
          <a:prstGeom prst="rect">
            <a:avLst/>
          </a:prstGeom>
        </p:spPr>
      </p:pic>
      <p:pic>
        <p:nvPicPr>
          <p:cNvPr id="132" name="图片 48">
            <a:extLst>
              <a:ext uri="{FF2B5EF4-FFF2-40B4-BE49-F238E27FC236}">
                <a16:creationId xmlns="" xmlns:a16="http://schemas.microsoft.com/office/drawing/2014/main" id="{3D0EEC30-F8A2-4486-969F-BFDD8C745C3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5992606" y="2504516"/>
            <a:ext cx="378863" cy="310667"/>
          </a:xfrm>
          <a:prstGeom prst="rect">
            <a:avLst/>
          </a:prstGeom>
        </p:spPr>
      </p:pic>
      <p:pic>
        <p:nvPicPr>
          <p:cNvPr id="133" name="图片 48">
            <a:extLst>
              <a:ext uri="{FF2B5EF4-FFF2-40B4-BE49-F238E27FC236}">
                <a16:creationId xmlns="" xmlns:a16="http://schemas.microsoft.com/office/drawing/2014/main" id="{FC43F87B-4E38-477C-9487-7E99807EA657}"/>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4421402" y="3344285"/>
            <a:ext cx="378863" cy="310667"/>
          </a:xfrm>
          <a:prstGeom prst="rect">
            <a:avLst/>
          </a:prstGeom>
        </p:spPr>
      </p:pic>
      <p:pic>
        <p:nvPicPr>
          <p:cNvPr id="134" name="图片 48">
            <a:extLst>
              <a:ext uri="{FF2B5EF4-FFF2-40B4-BE49-F238E27FC236}">
                <a16:creationId xmlns="" xmlns:a16="http://schemas.microsoft.com/office/drawing/2014/main" id="{987E9FF0-6508-4CC5-AD2B-443E8C139D14}"/>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5979821" y="3344285"/>
            <a:ext cx="378863" cy="310667"/>
          </a:xfrm>
          <a:prstGeom prst="rect">
            <a:avLst/>
          </a:prstGeom>
        </p:spPr>
      </p:pic>
      <p:pic>
        <p:nvPicPr>
          <p:cNvPr id="135" name="图片 48">
            <a:extLst>
              <a:ext uri="{FF2B5EF4-FFF2-40B4-BE49-F238E27FC236}">
                <a16:creationId xmlns="" xmlns:a16="http://schemas.microsoft.com/office/drawing/2014/main" id="{05197DAB-D1B6-4284-B145-E719D8ED20CE}"/>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8323955" y="2629739"/>
            <a:ext cx="378863" cy="310667"/>
          </a:xfrm>
          <a:prstGeom prst="rect">
            <a:avLst/>
          </a:prstGeom>
        </p:spPr>
      </p:pic>
      <p:pic>
        <p:nvPicPr>
          <p:cNvPr id="136" name="图片 48">
            <a:extLst>
              <a:ext uri="{FF2B5EF4-FFF2-40B4-BE49-F238E27FC236}">
                <a16:creationId xmlns="" xmlns:a16="http://schemas.microsoft.com/office/drawing/2014/main" id="{320585F2-46D8-49F1-ACC0-AD758446D447}"/>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bwMode="gray">
          <a:xfrm>
            <a:off x="7315407" y="2904238"/>
            <a:ext cx="378863" cy="310667"/>
          </a:xfrm>
          <a:prstGeom prst="rect">
            <a:avLst/>
          </a:prstGeom>
        </p:spPr>
      </p:pic>
      <p:sp>
        <p:nvSpPr>
          <p:cNvPr id="55" name="五边形 2">
            <a:extLst>
              <a:ext uri="{FF2B5EF4-FFF2-40B4-BE49-F238E27FC236}">
                <a16:creationId xmlns="" xmlns:a16="http://schemas.microsoft.com/office/drawing/2014/main" id="{3BBF918B-3606-4689-A2AC-CF34F2BF05B6}"/>
              </a:ext>
            </a:extLst>
          </p:cNvPr>
          <p:cNvSpPr/>
          <p:nvPr/>
        </p:nvSpPr>
        <p:spPr bwMode="gray">
          <a:xfrm>
            <a:off x="6479624" y="111341"/>
            <a:ext cx="1768145"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56" name="燕尾形 3">
            <a:extLst>
              <a:ext uri="{FF2B5EF4-FFF2-40B4-BE49-F238E27FC236}">
                <a16:creationId xmlns="" xmlns:a16="http://schemas.microsoft.com/office/drawing/2014/main" id="{3C4CC86D-4852-4B94-98C3-705B1E8333FA}"/>
              </a:ext>
            </a:extLst>
          </p:cNvPr>
          <p:cNvSpPr/>
          <p:nvPr/>
        </p:nvSpPr>
        <p:spPr bwMode="gray">
          <a:xfrm>
            <a:off x="9734079" y="111341"/>
            <a:ext cx="201689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57" name="燕尾形 3">
            <a:extLst>
              <a:ext uri="{FF2B5EF4-FFF2-40B4-BE49-F238E27FC236}">
                <a16:creationId xmlns="" xmlns:a16="http://schemas.microsoft.com/office/drawing/2014/main" id="{E73D0087-FD53-41FA-BB3F-05648BE65BB7}"/>
              </a:ext>
            </a:extLst>
          </p:cNvPr>
          <p:cNvSpPr/>
          <p:nvPr/>
        </p:nvSpPr>
        <p:spPr bwMode="gray">
          <a:xfrm>
            <a:off x="8171209" y="111341"/>
            <a:ext cx="16439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Tree>
    <p:extLst>
      <p:ext uri="{BB962C8B-B14F-4D97-AF65-F5344CB8AC3E}">
        <p14:creationId xmlns:p14="http://schemas.microsoft.com/office/powerpoint/2010/main" val="8368351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梯形 41">
            <a:extLst>
              <a:ext uri="{FF2B5EF4-FFF2-40B4-BE49-F238E27FC236}">
                <a16:creationId xmlns="" xmlns:a16="http://schemas.microsoft.com/office/drawing/2014/main" id="{D74CDACD-01B2-4166-96A9-B4ED3D46AD9A}"/>
              </a:ext>
            </a:extLst>
          </p:cNvPr>
          <p:cNvSpPr/>
          <p:nvPr/>
        </p:nvSpPr>
        <p:spPr bwMode="gray">
          <a:xfrm>
            <a:off x="4551538" y="3028945"/>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a:extLst>
              <a:ext uri="{FF2B5EF4-FFF2-40B4-BE49-F238E27FC236}">
                <a16:creationId xmlns="" xmlns:a16="http://schemas.microsoft.com/office/drawing/2014/main" id="{4691C6AA-A994-492A-8300-1766379428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Main Functions of Huawei's </a:t>
            </a:r>
            <a:r>
              <a:rPr lang="en-US" dirty="0" err="1">
                <a:latin typeface="Huawei Sans" panose="020C0503030203020204" pitchFamily="34" charset="0"/>
              </a:rPr>
              <a:t>CloudWAN</a:t>
            </a:r>
            <a:r>
              <a:rPr lang="en-US" dirty="0">
                <a:latin typeface="Huawei Sans" panose="020C0503030203020204" pitchFamily="34" charset="0"/>
              </a:rPr>
              <a:t> Solution</a:t>
            </a:r>
          </a:p>
        </p:txBody>
      </p:sp>
      <p:sp>
        <p:nvSpPr>
          <p:cNvPr id="6" name="Text Placeholder 5">
            <a:extLst>
              <a:ext uri="{FF2B5EF4-FFF2-40B4-BE49-F238E27FC236}">
                <a16:creationId xmlns="" xmlns:a16="http://schemas.microsoft.com/office/drawing/2014/main" id="{2EC13EB0-AA78-400F-8CB9-6B3AB6465FDA}"/>
              </a:ext>
            </a:extLst>
          </p:cNvPr>
          <p:cNvSpPr>
            <a:spLocks noGrp="1"/>
          </p:cNvSpPr>
          <p:nvPr>
            <p:ph type="body" sz="quarter" idx="10"/>
          </p:nvPr>
        </p:nvSpPr>
        <p:spPr bwMode="gray">
          <a:xfrm>
            <a:off x="455612" y="1052514"/>
            <a:ext cx="5609253" cy="4875042"/>
          </a:xfrm>
        </p:spPr>
        <p:txBody>
          <a:bodyPr wrap="square">
            <a:noAutofit/>
          </a:bodyPr>
          <a:lstStyle/>
          <a:p>
            <a:pPr algn="l">
              <a:lnSpc>
                <a:spcPct val="100000"/>
              </a:lnSpc>
            </a:pPr>
            <a:r>
              <a:rPr lang="en-US" sz="1600" dirty="0">
                <a:latin typeface="Huawei Sans" panose="020C0503030203020204" pitchFamily="34" charset="0"/>
              </a:rPr>
              <a:t>Huawei's </a:t>
            </a:r>
            <a:r>
              <a:rPr lang="en-US" sz="1600" dirty="0" err="1">
                <a:latin typeface="Huawei Sans" panose="020C0503030203020204" pitchFamily="34" charset="0"/>
              </a:rPr>
              <a:t>CloudWAN</a:t>
            </a:r>
            <a:r>
              <a:rPr lang="en-US" sz="1600" dirty="0">
                <a:latin typeface="Huawei Sans" panose="020C0503030203020204" pitchFamily="34" charset="0"/>
              </a:rPr>
              <a:t> solution mainly provides the following functions:</a:t>
            </a:r>
          </a:p>
          <a:p>
            <a:pPr marL="581025" lvl="1" indent="-257175">
              <a:lnSpc>
                <a:spcPct val="100000"/>
              </a:lnSpc>
            </a:pPr>
            <a:r>
              <a:rPr lang="en-US" sz="1400" dirty="0">
                <a:latin typeface="Huawei Sans" panose="020C0503030203020204" pitchFamily="34" charset="0"/>
              </a:rPr>
              <a:t>Automatic planning and deployment of forwarding paths</a:t>
            </a:r>
          </a:p>
          <a:p>
            <a:pPr marL="581025" lvl="1" indent="-257175">
              <a:lnSpc>
                <a:spcPct val="100000"/>
              </a:lnSpc>
            </a:pPr>
            <a:r>
              <a:rPr lang="en-US" sz="1400" dirty="0">
                <a:latin typeface="Huawei Sans" panose="020C0503030203020204" pitchFamily="34" charset="0"/>
              </a:rPr>
              <a:t>Real-time network performance monitoring and intelligent traffic optimization</a:t>
            </a:r>
          </a:p>
          <a:p>
            <a:pPr marL="581025" lvl="1" indent="-257175">
              <a:lnSpc>
                <a:spcPct val="100000"/>
              </a:lnSpc>
            </a:pPr>
            <a:r>
              <a:rPr lang="en-US" sz="1400" dirty="0">
                <a:latin typeface="Huawei Sans" panose="020C0503030203020204" pitchFamily="34" charset="0"/>
              </a:rPr>
              <a:t>Network slicing for isolated traffic forwarding</a:t>
            </a:r>
          </a:p>
          <a:p>
            <a:pPr marL="581025" lvl="1" indent="-257175">
              <a:lnSpc>
                <a:spcPct val="100000"/>
              </a:lnSpc>
            </a:pPr>
            <a:r>
              <a:rPr lang="en-US" sz="1400" dirty="0">
                <a:latin typeface="Huawei Sans" panose="020C0503030203020204" pitchFamily="34" charset="0"/>
              </a:rPr>
              <a:t>Visualized O&amp;M for quick fault locating</a:t>
            </a:r>
          </a:p>
        </p:txBody>
      </p:sp>
      <p:pic>
        <p:nvPicPr>
          <p:cNvPr id="50" name="图片 24">
            <a:extLst>
              <a:ext uri="{FF2B5EF4-FFF2-40B4-BE49-F238E27FC236}">
                <a16:creationId xmlns="" xmlns:a16="http://schemas.microsoft.com/office/drawing/2014/main" id="{443BC2A9-0099-4CC2-A2E1-2CB5A72FDE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63221" y="2085870"/>
            <a:ext cx="1977229" cy="364654"/>
          </a:xfrm>
          <a:prstGeom prst="rect">
            <a:avLst/>
          </a:prstGeom>
        </p:spPr>
      </p:pic>
      <p:sp>
        <p:nvSpPr>
          <p:cNvPr id="52" name="圆角矩形 75">
            <a:extLst>
              <a:ext uri="{FF2B5EF4-FFF2-40B4-BE49-F238E27FC236}">
                <a16:creationId xmlns="" xmlns:a16="http://schemas.microsoft.com/office/drawing/2014/main" id="{637990FF-62EF-490B-883F-12609B3628B5}"/>
              </a:ext>
            </a:extLst>
          </p:cNvPr>
          <p:cNvSpPr/>
          <p:nvPr/>
        </p:nvSpPr>
        <p:spPr bwMode="gray">
          <a:xfrm>
            <a:off x="7581231" y="2059524"/>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69" name="直接箭头连接符 84">
            <a:extLst>
              <a:ext uri="{FF2B5EF4-FFF2-40B4-BE49-F238E27FC236}">
                <a16:creationId xmlns="" xmlns:a16="http://schemas.microsoft.com/office/drawing/2014/main" id="{9D0AC996-27CB-4D78-B87C-E9611E52651E}"/>
              </a:ext>
            </a:extLst>
          </p:cNvPr>
          <p:cNvCxnSpPr>
            <a:cxnSpLocks/>
            <a:stCxn id="52" idx="2"/>
            <a:endCxn id="101" idx="0"/>
          </p:cNvCxnSpPr>
          <p:nvPr/>
        </p:nvCxnSpPr>
        <p:spPr bwMode="gray">
          <a:xfrm flipH="1">
            <a:off x="6383577" y="2462804"/>
            <a:ext cx="2255613" cy="847553"/>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0" name="Parallelogram 79">
            <a:extLst>
              <a:ext uri="{FF2B5EF4-FFF2-40B4-BE49-F238E27FC236}">
                <a16:creationId xmlns="" xmlns:a16="http://schemas.microsoft.com/office/drawing/2014/main" id="{31231352-2015-428F-AD0C-992A5B722C81}"/>
              </a:ext>
            </a:extLst>
          </p:cNvPr>
          <p:cNvSpPr/>
          <p:nvPr/>
        </p:nvSpPr>
        <p:spPr bwMode="gray">
          <a:xfrm>
            <a:off x="3092658" y="4189237"/>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159">
            <a:extLst>
              <a:ext uri="{FF2B5EF4-FFF2-40B4-BE49-F238E27FC236}">
                <a16:creationId xmlns="" xmlns:a16="http://schemas.microsoft.com/office/drawing/2014/main" id="{E5FBF851-1F0C-44CF-A12C-B7BD6209B45A}"/>
              </a:ext>
            </a:extLst>
          </p:cNvPr>
          <p:cNvSpPr/>
          <p:nvPr/>
        </p:nvSpPr>
        <p:spPr bwMode="gray">
          <a:xfrm flipH="1">
            <a:off x="3343108" y="436767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82" name="图片 51" descr="交换机.png">
            <a:extLst>
              <a:ext uri="{FF2B5EF4-FFF2-40B4-BE49-F238E27FC236}">
                <a16:creationId xmlns="" xmlns:a16="http://schemas.microsoft.com/office/drawing/2014/main" id="{0AACA7D6-6CC0-484A-80B7-DA0F1652C7D5}"/>
              </a:ext>
            </a:extLst>
          </p:cNvPr>
          <p:cNvPicPr>
            <a:picLocks noChangeAspect="1"/>
          </p:cNvPicPr>
          <p:nvPr/>
        </p:nvPicPr>
        <p:blipFill>
          <a:blip r:embed="rId4" cstate="print"/>
          <a:stretch>
            <a:fillRect/>
          </a:stretch>
        </p:blipFill>
        <p:spPr bwMode="gray">
          <a:xfrm>
            <a:off x="3554197" y="4053957"/>
            <a:ext cx="417163" cy="341314"/>
          </a:xfrm>
          <a:prstGeom prst="rect">
            <a:avLst/>
          </a:prstGeom>
        </p:spPr>
      </p:pic>
      <p:pic>
        <p:nvPicPr>
          <p:cNvPr id="83" name="图片 31">
            <a:extLst>
              <a:ext uri="{FF2B5EF4-FFF2-40B4-BE49-F238E27FC236}">
                <a16:creationId xmlns="" xmlns:a16="http://schemas.microsoft.com/office/drawing/2014/main" id="{2A859A73-1516-4401-8E9E-74A80E7A784C}"/>
              </a:ext>
            </a:extLst>
          </p:cNvPr>
          <p:cNvPicPr>
            <a:picLocks noChangeAspect="1"/>
          </p:cNvPicPr>
          <p:nvPr/>
        </p:nvPicPr>
        <p:blipFill>
          <a:blip r:embed="rId5"/>
          <a:stretch>
            <a:fillRect/>
          </a:stretch>
        </p:blipFill>
        <p:spPr bwMode="gray">
          <a:xfrm>
            <a:off x="4162125" y="4438920"/>
            <a:ext cx="466668" cy="389308"/>
          </a:xfrm>
          <a:prstGeom prst="rect">
            <a:avLst/>
          </a:prstGeom>
        </p:spPr>
      </p:pic>
      <p:sp>
        <p:nvSpPr>
          <p:cNvPr id="91" name="Parallelogram 90">
            <a:extLst>
              <a:ext uri="{FF2B5EF4-FFF2-40B4-BE49-F238E27FC236}">
                <a16:creationId xmlns="" xmlns:a16="http://schemas.microsoft.com/office/drawing/2014/main" id="{AE3C183B-D62B-4A92-BE80-C3454BB1BF49}"/>
              </a:ext>
            </a:extLst>
          </p:cNvPr>
          <p:cNvSpPr/>
          <p:nvPr/>
        </p:nvSpPr>
        <p:spPr bwMode="gray">
          <a:xfrm flipH="1">
            <a:off x="9559843" y="3071472"/>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59">
            <a:extLst>
              <a:ext uri="{FF2B5EF4-FFF2-40B4-BE49-F238E27FC236}">
                <a16:creationId xmlns="" xmlns:a16="http://schemas.microsoft.com/office/drawing/2014/main" id="{33F2AAE8-0890-40DB-BEAF-AC2E856C6AA3}"/>
              </a:ext>
            </a:extLst>
          </p:cNvPr>
          <p:cNvSpPr/>
          <p:nvPr/>
        </p:nvSpPr>
        <p:spPr bwMode="gray">
          <a:xfrm flipH="1">
            <a:off x="10478388" y="323410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pic>
        <p:nvPicPr>
          <p:cNvPr id="93" name="图片 31">
            <a:extLst>
              <a:ext uri="{FF2B5EF4-FFF2-40B4-BE49-F238E27FC236}">
                <a16:creationId xmlns="" xmlns:a16="http://schemas.microsoft.com/office/drawing/2014/main" id="{4F03B00E-A6CA-48B0-84D0-BC5FD1103727}"/>
              </a:ext>
            </a:extLst>
          </p:cNvPr>
          <p:cNvPicPr>
            <a:picLocks noChangeAspect="1"/>
          </p:cNvPicPr>
          <p:nvPr/>
        </p:nvPicPr>
        <p:blipFill>
          <a:blip r:embed="rId5"/>
          <a:stretch>
            <a:fillRect/>
          </a:stretch>
        </p:blipFill>
        <p:spPr bwMode="gray">
          <a:xfrm>
            <a:off x="10146208" y="3321155"/>
            <a:ext cx="466668" cy="389308"/>
          </a:xfrm>
          <a:prstGeom prst="rect">
            <a:avLst/>
          </a:prstGeom>
        </p:spPr>
      </p:pic>
      <p:pic>
        <p:nvPicPr>
          <p:cNvPr id="94" name="图片 67">
            <a:extLst>
              <a:ext uri="{FF2B5EF4-FFF2-40B4-BE49-F238E27FC236}">
                <a16:creationId xmlns="" xmlns:a16="http://schemas.microsoft.com/office/drawing/2014/main" id="{F1CB21C9-7A3E-4BDB-AAC5-A820C5E4E7B4}"/>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722403" y="3031751"/>
            <a:ext cx="417163" cy="342074"/>
          </a:xfrm>
          <a:prstGeom prst="rect">
            <a:avLst/>
          </a:prstGeom>
        </p:spPr>
      </p:pic>
      <p:pic>
        <p:nvPicPr>
          <p:cNvPr id="101" name="图片 31">
            <a:extLst>
              <a:ext uri="{FF2B5EF4-FFF2-40B4-BE49-F238E27FC236}">
                <a16:creationId xmlns="" xmlns:a16="http://schemas.microsoft.com/office/drawing/2014/main" id="{4B548D72-D541-427F-95ED-3339BEBCDD40}"/>
              </a:ext>
            </a:extLst>
          </p:cNvPr>
          <p:cNvPicPr>
            <a:picLocks noChangeAspect="1"/>
          </p:cNvPicPr>
          <p:nvPr/>
        </p:nvPicPr>
        <p:blipFill>
          <a:blip r:embed="rId5"/>
          <a:stretch>
            <a:fillRect/>
          </a:stretch>
        </p:blipFill>
        <p:spPr bwMode="gray">
          <a:xfrm>
            <a:off x="6150243" y="3310357"/>
            <a:ext cx="466668" cy="389308"/>
          </a:xfrm>
          <a:prstGeom prst="rect">
            <a:avLst/>
          </a:prstGeom>
        </p:spPr>
      </p:pic>
      <p:pic>
        <p:nvPicPr>
          <p:cNvPr id="102" name="图片 31">
            <a:extLst>
              <a:ext uri="{FF2B5EF4-FFF2-40B4-BE49-F238E27FC236}">
                <a16:creationId xmlns="" xmlns:a16="http://schemas.microsoft.com/office/drawing/2014/main" id="{19E4E3B0-34E4-4728-B38F-82E498E9792E}"/>
              </a:ext>
            </a:extLst>
          </p:cNvPr>
          <p:cNvPicPr>
            <a:picLocks noChangeAspect="1"/>
          </p:cNvPicPr>
          <p:nvPr/>
        </p:nvPicPr>
        <p:blipFill>
          <a:blip r:embed="rId5"/>
          <a:stretch>
            <a:fillRect/>
          </a:stretch>
        </p:blipFill>
        <p:spPr bwMode="gray">
          <a:xfrm>
            <a:off x="5478560" y="4436646"/>
            <a:ext cx="466668" cy="389308"/>
          </a:xfrm>
          <a:prstGeom prst="rect">
            <a:avLst/>
          </a:prstGeom>
        </p:spPr>
      </p:pic>
      <p:pic>
        <p:nvPicPr>
          <p:cNvPr id="103" name="图片 25">
            <a:extLst>
              <a:ext uri="{FF2B5EF4-FFF2-40B4-BE49-F238E27FC236}">
                <a16:creationId xmlns="" xmlns:a16="http://schemas.microsoft.com/office/drawing/2014/main" id="{4B118CD5-1ECC-4370-A146-7FD32708DDC1}"/>
              </a:ext>
            </a:extLst>
          </p:cNvPr>
          <p:cNvPicPr>
            <a:picLocks noChangeAspect="1"/>
          </p:cNvPicPr>
          <p:nvPr/>
        </p:nvPicPr>
        <p:blipFill>
          <a:blip r:embed="rId5"/>
          <a:stretch>
            <a:fillRect/>
          </a:stretch>
        </p:blipFill>
        <p:spPr bwMode="gray">
          <a:xfrm>
            <a:off x="9724910" y="4438920"/>
            <a:ext cx="466668" cy="389308"/>
          </a:xfrm>
          <a:prstGeom prst="rect">
            <a:avLst/>
          </a:prstGeom>
        </p:spPr>
      </p:pic>
      <p:pic>
        <p:nvPicPr>
          <p:cNvPr id="104" name="图片 31">
            <a:extLst>
              <a:ext uri="{FF2B5EF4-FFF2-40B4-BE49-F238E27FC236}">
                <a16:creationId xmlns="" xmlns:a16="http://schemas.microsoft.com/office/drawing/2014/main" id="{75CA9EE4-A0A9-4928-A903-A76DDD67FCEC}"/>
              </a:ext>
            </a:extLst>
          </p:cNvPr>
          <p:cNvPicPr>
            <a:picLocks noChangeAspect="1"/>
          </p:cNvPicPr>
          <p:nvPr/>
        </p:nvPicPr>
        <p:blipFill>
          <a:blip r:embed="rId5"/>
          <a:stretch>
            <a:fillRect/>
          </a:stretch>
        </p:blipFill>
        <p:spPr bwMode="gray">
          <a:xfrm>
            <a:off x="8932921" y="3310357"/>
            <a:ext cx="466668" cy="389308"/>
          </a:xfrm>
          <a:prstGeom prst="rect">
            <a:avLst/>
          </a:prstGeom>
        </p:spPr>
      </p:pic>
      <p:sp>
        <p:nvSpPr>
          <p:cNvPr id="105" name="TextBox 104">
            <a:extLst>
              <a:ext uri="{FF2B5EF4-FFF2-40B4-BE49-F238E27FC236}">
                <a16:creationId xmlns="" xmlns:a16="http://schemas.microsoft.com/office/drawing/2014/main" id="{06E118B3-89F1-4429-919D-E0068F5A6A6D}"/>
              </a:ext>
            </a:extLst>
          </p:cNvPr>
          <p:cNvSpPr txBox="1"/>
          <p:nvPr/>
        </p:nvSpPr>
        <p:spPr bwMode="gray">
          <a:xfrm>
            <a:off x="9202356" y="4930973"/>
            <a:ext cx="175080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106" name="Straight Connector 105">
            <a:extLst>
              <a:ext uri="{FF2B5EF4-FFF2-40B4-BE49-F238E27FC236}">
                <a16:creationId xmlns="" xmlns:a16="http://schemas.microsoft.com/office/drawing/2014/main" id="{B3204DF0-6D8E-44D1-97F6-61F827855EA4}"/>
              </a:ext>
            </a:extLst>
          </p:cNvPr>
          <p:cNvCxnSpPr>
            <a:cxnSpLocks/>
            <a:stCxn id="83" idx="3"/>
            <a:endCxn id="102" idx="1"/>
          </p:cNvCxnSpPr>
          <p:nvPr/>
        </p:nvCxnSpPr>
        <p:spPr bwMode="gray">
          <a:xfrm flipV="1">
            <a:off x="4628793" y="4631300"/>
            <a:ext cx="849767"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FFE3F39E-75C4-49D3-911E-03ABFF12BBA5}"/>
              </a:ext>
            </a:extLst>
          </p:cNvPr>
          <p:cNvCxnSpPr>
            <a:cxnSpLocks/>
            <a:stCxn id="104" idx="3"/>
            <a:endCxn id="93" idx="1"/>
          </p:cNvCxnSpPr>
          <p:nvPr/>
        </p:nvCxnSpPr>
        <p:spPr bwMode="gray">
          <a:xfrm>
            <a:off x="9399589" y="3505011"/>
            <a:ext cx="746619" cy="10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 xmlns:a16="http://schemas.microsoft.com/office/drawing/2014/main" id="{6647E003-E50E-4719-B035-7296CD7A255F}"/>
              </a:ext>
            </a:extLst>
          </p:cNvPr>
          <p:cNvCxnSpPr>
            <a:cxnSpLocks/>
            <a:stCxn id="101" idx="3"/>
            <a:endCxn id="119" idx="1"/>
          </p:cNvCxnSpPr>
          <p:nvPr/>
        </p:nvCxnSpPr>
        <p:spPr bwMode="gray">
          <a:xfrm flipV="1">
            <a:off x="6616911" y="3502737"/>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 xmlns:a16="http://schemas.microsoft.com/office/drawing/2014/main" id="{66D79F47-DD1E-499E-BA8A-F33D4ED96F54}"/>
              </a:ext>
            </a:extLst>
          </p:cNvPr>
          <p:cNvCxnSpPr>
            <a:cxnSpLocks/>
            <a:stCxn id="102" idx="3"/>
            <a:endCxn id="119" idx="1"/>
          </p:cNvCxnSpPr>
          <p:nvPr/>
        </p:nvCxnSpPr>
        <p:spPr bwMode="gray">
          <a:xfrm flipV="1">
            <a:off x="5945228" y="3502737"/>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 xmlns:a16="http://schemas.microsoft.com/office/drawing/2014/main" id="{0C4FEE06-44DD-4268-9D47-D5275D7459EB}"/>
              </a:ext>
            </a:extLst>
          </p:cNvPr>
          <p:cNvCxnSpPr>
            <a:cxnSpLocks/>
            <a:stCxn id="102" idx="0"/>
            <a:endCxn id="101" idx="2"/>
          </p:cNvCxnSpPr>
          <p:nvPr/>
        </p:nvCxnSpPr>
        <p:spPr bwMode="gray">
          <a:xfrm flipV="1">
            <a:off x="5711894" y="3699665"/>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 xmlns:a16="http://schemas.microsoft.com/office/drawing/2014/main" id="{5996BF1A-3D21-402F-94CD-4F08AD3FBB41}"/>
              </a:ext>
            </a:extLst>
          </p:cNvPr>
          <p:cNvCxnSpPr>
            <a:cxnSpLocks/>
            <a:stCxn id="102" idx="3"/>
            <a:endCxn id="120" idx="1"/>
          </p:cNvCxnSpPr>
          <p:nvPr/>
        </p:nvCxnSpPr>
        <p:spPr bwMode="gray">
          <a:xfrm>
            <a:off x="5945228" y="4631300"/>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 xmlns:a16="http://schemas.microsoft.com/office/drawing/2014/main" id="{FE0EA9A6-95B9-4151-81A4-76343521C116}"/>
              </a:ext>
            </a:extLst>
          </p:cNvPr>
          <p:cNvCxnSpPr>
            <a:cxnSpLocks/>
            <a:stCxn id="103" idx="0"/>
            <a:endCxn id="104" idx="2"/>
          </p:cNvCxnSpPr>
          <p:nvPr/>
        </p:nvCxnSpPr>
        <p:spPr bwMode="gray">
          <a:xfrm flipH="1" flipV="1">
            <a:off x="9166255" y="3699665"/>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 xmlns:a16="http://schemas.microsoft.com/office/drawing/2014/main" id="{437F2954-F101-4228-8539-FD4F8107F2BE}"/>
              </a:ext>
            </a:extLst>
          </p:cNvPr>
          <p:cNvCxnSpPr>
            <a:cxnSpLocks/>
            <a:stCxn id="120" idx="1"/>
            <a:endCxn id="101" idx="3"/>
          </p:cNvCxnSpPr>
          <p:nvPr/>
        </p:nvCxnSpPr>
        <p:spPr bwMode="gray">
          <a:xfrm flipH="1" flipV="1">
            <a:off x="6616911" y="3505011"/>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9" name="图片 31">
            <a:extLst>
              <a:ext uri="{FF2B5EF4-FFF2-40B4-BE49-F238E27FC236}">
                <a16:creationId xmlns="" xmlns:a16="http://schemas.microsoft.com/office/drawing/2014/main" id="{708B7CFB-37A4-43FC-A63F-0071CB4D317B}"/>
              </a:ext>
            </a:extLst>
          </p:cNvPr>
          <p:cNvPicPr>
            <a:picLocks noChangeAspect="1"/>
          </p:cNvPicPr>
          <p:nvPr/>
        </p:nvPicPr>
        <p:blipFill>
          <a:blip r:embed="rId5"/>
          <a:stretch>
            <a:fillRect/>
          </a:stretch>
        </p:blipFill>
        <p:spPr bwMode="gray">
          <a:xfrm>
            <a:off x="7631370" y="3308083"/>
            <a:ext cx="466668" cy="389308"/>
          </a:xfrm>
          <a:prstGeom prst="rect">
            <a:avLst/>
          </a:prstGeom>
        </p:spPr>
      </p:pic>
      <p:pic>
        <p:nvPicPr>
          <p:cNvPr id="120" name="图片 31">
            <a:extLst>
              <a:ext uri="{FF2B5EF4-FFF2-40B4-BE49-F238E27FC236}">
                <a16:creationId xmlns="" xmlns:a16="http://schemas.microsoft.com/office/drawing/2014/main" id="{7850B152-53F7-486A-A58B-F598AD956D0E}"/>
              </a:ext>
            </a:extLst>
          </p:cNvPr>
          <p:cNvPicPr>
            <a:picLocks noChangeAspect="1"/>
          </p:cNvPicPr>
          <p:nvPr/>
        </p:nvPicPr>
        <p:blipFill>
          <a:blip r:embed="rId5"/>
          <a:stretch>
            <a:fillRect/>
          </a:stretch>
        </p:blipFill>
        <p:spPr bwMode="gray">
          <a:xfrm>
            <a:off x="7626660" y="4445248"/>
            <a:ext cx="466668" cy="389308"/>
          </a:xfrm>
          <a:prstGeom prst="rect">
            <a:avLst/>
          </a:prstGeom>
        </p:spPr>
      </p:pic>
      <p:cxnSp>
        <p:nvCxnSpPr>
          <p:cNvPr id="122" name="Straight Connector 121">
            <a:extLst>
              <a:ext uri="{FF2B5EF4-FFF2-40B4-BE49-F238E27FC236}">
                <a16:creationId xmlns="" xmlns:a16="http://schemas.microsoft.com/office/drawing/2014/main" id="{FC93135C-9418-4FD2-82DD-4501CDD8A1FB}"/>
              </a:ext>
            </a:extLst>
          </p:cNvPr>
          <p:cNvCxnSpPr>
            <a:cxnSpLocks/>
            <a:stCxn id="120" idx="3"/>
            <a:endCxn id="103" idx="1"/>
          </p:cNvCxnSpPr>
          <p:nvPr/>
        </p:nvCxnSpPr>
        <p:spPr bwMode="gray">
          <a:xfrm flipV="1">
            <a:off x="8093328" y="4633574"/>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 xmlns:a16="http://schemas.microsoft.com/office/drawing/2014/main" id="{DA70D9D3-8973-4911-8B65-503EA045A375}"/>
              </a:ext>
            </a:extLst>
          </p:cNvPr>
          <p:cNvCxnSpPr>
            <a:cxnSpLocks/>
            <a:stCxn id="104" idx="1"/>
            <a:endCxn id="119" idx="3"/>
          </p:cNvCxnSpPr>
          <p:nvPr/>
        </p:nvCxnSpPr>
        <p:spPr bwMode="gray">
          <a:xfrm flipH="1" flipV="1">
            <a:off x="8098038" y="3502737"/>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 xmlns:a16="http://schemas.microsoft.com/office/drawing/2014/main" id="{49938FE6-9774-4B8C-A376-891B72082C48}"/>
              </a:ext>
            </a:extLst>
          </p:cNvPr>
          <p:cNvCxnSpPr>
            <a:cxnSpLocks/>
            <a:stCxn id="120" idx="0"/>
            <a:endCxn id="119" idx="2"/>
          </p:cNvCxnSpPr>
          <p:nvPr/>
        </p:nvCxnSpPr>
        <p:spPr bwMode="gray">
          <a:xfrm flipV="1">
            <a:off x="7859994" y="3697391"/>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 xmlns:a16="http://schemas.microsoft.com/office/drawing/2014/main" id="{7EE05931-5FA7-46C2-BF1A-2596C73DE97E}"/>
              </a:ext>
            </a:extLst>
          </p:cNvPr>
          <p:cNvCxnSpPr>
            <a:cxnSpLocks/>
            <a:stCxn id="120" idx="3"/>
            <a:endCxn id="104" idx="1"/>
          </p:cNvCxnSpPr>
          <p:nvPr/>
        </p:nvCxnSpPr>
        <p:spPr bwMode="gray">
          <a:xfrm flipV="1">
            <a:off x="8093328" y="3505011"/>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 xmlns:a16="http://schemas.microsoft.com/office/drawing/2014/main" id="{8C8AF99E-06A8-4C95-B39B-74739EB5F6BD}"/>
              </a:ext>
            </a:extLst>
          </p:cNvPr>
          <p:cNvCxnSpPr>
            <a:cxnSpLocks/>
            <a:stCxn id="103" idx="1"/>
            <a:endCxn id="119" idx="3"/>
          </p:cNvCxnSpPr>
          <p:nvPr/>
        </p:nvCxnSpPr>
        <p:spPr bwMode="gray">
          <a:xfrm flipH="1" flipV="1">
            <a:off x="8098038" y="3502737"/>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1" name="直接箭头连接符 84">
            <a:extLst>
              <a:ext uri="{FF2B5EF4-FFF2-40B4-BE49-F238E27FC236}">
                <a16:creationId xmlns="" xmlns:a16="http://schemas.microsoft.com/office/drawing/2014/main" id="{D566655F-782B-4B97-ABAA-315A879B6E92}"/>
              </a:ext>
            </a:extLst>
          </p:cNvPr>
          <p:cNvCxnSpPr>
            <a:cxnSpLocks/>
            <a:stCxn id="52" idx="2"/>
            <a:endCxn id="102" idx="0"/>
          </p:cNvCxnSpPr>
          <p:nvPr/>
        </p:nvCxnSpPr>
        <p:spPr bwMode="gray">
          <a:xfrm flipH="1">
            <a:off x="5711894" y="2462804"/>
            <a:ext cx="2927296" cy="1973842"/>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54" name="直接箭头连接符 84">
            <a:extLst>
              <a:ext uri="{FF2B5EF4-FFF2-40B4-BE49-F238E27FC236}">
                <a16:creationId xmlns="" xmlns:a16="http://schemas.microsoft.com/office/drawing/2014/main" id="{FC056BED-1882-4EF4-9B1E-731DF851337E}"/>
              </a:ext>
            </a:extLst>
          </p:cNvPr>
          <p:cNvCxnSpPr>
            <a:cxnSpLocks/>
            <a:stCxn id="52" idx="2"/>
            <a:endCxn id="104" idx="0"/>
          </p:cNvCxnSpPr>
          <p:nvPr/>
        </p:nvCxnSpPr>
        <p:spPr bwMode="gray">
          <a:xfrm>
            <a:off x="8639190" y="2462804"/>
            <a:ext cx="527065" cy="847553"/>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57" name="直接箭头连接符 84">
            <a:extLst>
              <a:ext uri="{FF2B5EF4-FFF2-40B4-BE49-F238E27FC236}">
                <a16:creationId xmlns="" xmlns:a16="http://schemas.microsoft.com/office/drawing/2014/main" id="{2FD7365D-96EE-4D15-AE2F-2E51E33F314D}"/>
              </a:ext>
            </a:extLst>
          </p:cNvPr>
          <p:cNvCxnSpPr>
            <a:cxnSpLocks/>
            <a:stCxn id="52" idx="2"/>
            <a:endCxn id="103" idx="0"/>
          </p:cNvCxnSpPr>
          <p:nvPr/>
        </p:nvCxnSpPr>
        <p:spPr bwMode="gray">
          <a:xfrm>
            <a:off x="8639190" y="2462804"/>
            <a:ext cx="1319054" cy="1976116"/>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0" name="直接箭头连接符 84">
            <a:extLst>
              <a:ext uri="{FF2B5EF4-FFF2-40B4-BE49-F238E27FC236}">
                <a16:creationId xmlns="" xmlns:a16="http://schemas.microsoft.com/office/drawing/2014/main" id="{38672B1E-27D1-4CD3-9651-5DBB94CC68C4}"/>
              </a:ext>
            </a:extLst>
          </p:cNvPr>
          <p:cNvCxnSpPr>
            <a:cxnSpLocks/>
            <a:stCxn id="52" idx="2"/>
            <a:endCxn id="119" idx="0"/>
          </p:cNvCxnSpPr>
          <p:nvPr/>
        </p:nvCxnSpPr>
        <p:spPr bwMode="gray">
          <a:xfrm flipH="1">
            <a:off x="7864704" y="2462804"/>
            <a:ext cx="774486" cy="845279"/>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3" name="直接箭头连接符 84">
            <a:extLst>
              <a:ext uri="{FF2B5EF4-FFF2-40B4-BE49-F238E27FC236}">
                <a16:creationId xmlns="" xmlns:a16="http://schemas.microsoft.com/office/drawing/2014/main" id="{A9E8426B-B381-4377-9586-DC94B41D4159}"/>
              </a:ext>
            </a:extLst>
          </p:cNvPr>
          <p:cNvCxnSpPr>
            <a:cxnSpLocks/>
            <a:stCxn id="52" idx="2"/>
            <a:endCxn id="120" idx="0"/>
          </p:cNvCxnSpPr>
          <p:nvPr/>
        </p:nvCxnSpPr>
        <p:spPr bwMode="gray">
          <a:xfrm flipH="1">
            <a:off x="7859994" y="2462804"/>
            <a:ext cx="779196" cy="1982444"/>
          </a:xfrm>
          <a:prstGeom prst="straightConnector1">
            <a:avLst/>
          </a:prstGeom>
          <a:ln w="19050" cap="flat" cmpd="sng" algn="ctr">
            <a:solidFill>
              <a:srgbClr val="E28189"/>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70" name="Rectangle 69">
            <a:extLst>
              <a:ext uri="{FF2B5EF4-FFF2-40B4-BE49-F238E27FC236}">
                <a16:creationId xmlns="" xmlns:a16="http://schemas.microsoft.com/office/drawing/2014/main" id="{80A6AA00-DCF6-46D0-A220-41504995C360}"/>
              </a:ext>
            </a:extLst>
          </p:cNvPr>
          <p:cNvSpPr/>
          <p:nvPr/>
        </p:nvSpPr>
        <p:spPr bwMode="gray">
          <a:xfrm>
            <a:off x="7596969" y="2606622"/>
            <a:ext cx="1295479" cy="443276"/>
          </a:xfrm>
          <a:prstGeom prst="rect">
            <a:avLst/>
          </a:prstGeom>
          <a:solidFill>
            <a:srgbClr val="30B5C5"/>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Southbound channels</a:t>
            </a:r>
          </a:p>
        </p:txBody>
      </p:sp>
      <p:cxnSp>
        <p:nvCxnSpPr>
          <p:cNvPr id="179" name="Straight Connector 178">
            <a:extLst>
              <a:ext uri="{FF2B5EF4-FFF2-40B4-BE49-F238E27FC236}">
                <a16:creationId xmlns="" xmlns:a16="http://schemas.microsoft.com/office/drawing/2014/main" id="{B7FB78B9-5EBB-4D78-BFF2-37DF952A8361}"/>
              </a:ext>
            </a:extLst>
          </p:cNvPr>
          <p:cNvCxnSpPr>
            <a:cxnSpLocks/>
          </p:cNvCxnSpPr>
          <p:nvPr/>
        </p:nvCxnSpPr>
        <p:spPr bwMode="gray">
          <a:xfrm flipV="1">
            <a:off x="5825920" y="3373825"/>
            <a:ext cx="1886118" cy="1261810"/>
          </a:xfrm>
          <a:prstGeom prst="line">
            <a:avLst/>
          </a:prstGeom>
          <a:ln w="571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 xmlns:a16="http://schemas.microsoft.com/office/drawing/2014/main" id="{5B94C824-070E-48B6-BC54-E243ABBF6C74}"/>
              </a:ext>
            </a:extLst>
          </p:cNvPr>
          <p:cNvCxnSpPr>
            <a:cxnSpLocks/>
          </p:cNvCxnSpPr>
          <p:nvPr/>
        </p:nvCxnSpPr>
        <p:spPr bwMode="gray">
          <a:xfrm>
            <a:off x="7712038" y="3397328"/>
            <a:ext cx="1498327" cy="0"/>
          </a:xfrm>
          <a:prstGeom prst="line">
            <a:avLst/>
          </a:prstGeom>
          <a:ln w="571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 xmlns:a16="http://schemas.microsoft.com/office/drawing/2014/main" id="{DF22F5CC-0CE0-49AE-B6CE-6B77A3355F1E}"/>
              </a:ext>
            </a:extLst>
          </p:cNvPr>
          <p:cNvCxnSpPr>
            <a:cxnSpLocks/>
          </p:cNvCxnSpPr>
          <p:nvPr/>
        </p:nvCxnSpPr>
        <p:spPr bwMode="gray">
          <a:xfrm>
            <a:off x="5879762" y="4730828"/>
            <a:ext cx="2319948" cy="0"/>
          </a:xfrm>
          <a:prstGeom prst="line">
            <a:avLst/>
          </a:prstGeom>
          <a:ln w="3810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 xmlns:a16="http://schemas.microsoft.com/office/drawing/2014/main" id="{3F08F919-044E-46FD-9443-0C1000460872}"/>
              </a:ext>
            </a:extLst>
          </p:cNvPr>
          <p:cNvCxnSpPr>
            <a:cxnSpLocks/>
          </p:cNvCxnSpPr>
          <p:nvPr/>
        </p:nvCxnSpPr>
        <p:spPr bwMode="gray">
          <a:xfrm flipV="1">
            <a:off x="8220584" y="3469708"/>
            <a:ext cx="881058" cy="1254418"/>
          </a:xfrm>
          <a:prstGeom prst="line">
            <a:avLst/>
          </a:prstGeom>
          <a:ln w="3810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04" name="Group 203">
            <a:extLst>
              <a:ext uri="{FF2B5EF4-FFF2-40B4-BE49-F238E27FC236}">
                <a16:creationId xmlns="" xmlns:a16="http://schemas.microsoft.com/office/drawing/2014/main" id="{490CFD19-AFFC-45A0-A35C-D1511D434F31}"/>
              </a:ext>
            </a:extLst>
          </p:cNvPr>
          <p:cNvGrpSpPr/>
          <p:nvPr/>
        </p:nvGrpSpPr>
        <p:grpSpPr bwMode="gray">
          <a:xfrm>
            <a:off x="8012158" y="1285740"/>
            <a:ext cx="1279353" cy="601141"/>
            <a:chOff x="8002450" y="1200381"/>
            <a:chExt cx="1279353" cy="601141"/>
          </a:xfrm>
        </p:grpSpPr>
        <p:sp>
          <p:nvSpPr>
            <p:cNvPr id="200" name="Oval 41">
              <a:extLst>
                <a:ext uri="{FF2B5EF4-FFF2-40B4-BE49-F238E27FC236}">
                  <a16:creationId xmlns="" xmlns:a16="http://schemas.microsoft.com/office/drawing/2014/main" id="{572D7FED-8E90-407A-A88A-305CF0712B71}"/>
                </a:ext>
              </a:extLst>
            </p:cNvPr>
            <p:cNvSpPr>
              <a:spLocks noChangeAspect="1"/>
            </p:cNvSpPr>
            <p:nvPr/>
          </p:nvSpPr>
          <p:spPr bwMode="gray">
            <a:xfrm>
              <a:off x="8002450" y="164102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201" name="Oval 41">
              <a:extLst>
                <a:ext uri="{FF2B5EF4-FFF2-40B4-BE49-F238E27FC236}">
                  <a16:creationId xmlns="" xmlns:a16="http://schemas.microsoft.com/office/drawing/2014/main" id="{843B9C62-213A-4E33-9A2C-3732D6C030F6}"/>
                </a:ext>
              </a:extLst>
            </p:cNvPr>
            <p:cNvSpPr>
              <a:spLocks noChangeAspect="1"/>
            </p:cNvSpPr>
            <p:nvPr/>
          </p:nvSpPr>
          <p:spPr bwMode="gray">
            <a:xfrm>
              <a:off x="8622893" y="120262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202" name="Oval 41">
              <a:extLst>
                <a:ext uri="{FF2B5EF4-FFF2-40B4-BE49-F238E27FC236}">
                  <a16:creationId xmlns="" xmlns:a16="http://schemas.microsoft.com/office/drawing/2014/main" id="{228B26AA-88D9-4C4C-B131-49755F60629E}"/>
                </a:ext>
              </a:extLst>
            </p:cNvPr>
            <p:cNvSpPr>
              <a:spLocks noChangeAspect="1"/>
            </p:cNvSpPr>
            <p:nvPr/>
          </p:nvSpPr>
          <p:spPr bwMode="gray">
            <a:xfrm>
              <a:off x="8797154" y="164226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203" name="Oval 41">
              <a:extLst>
                <a:ext uri="{FF2B5EF4-FFF2-40B4-BE49-F238E27FC236}">
                  <a16:creationId xmlns="" xmlns:a16="http://schemas.microsoft.com/office/drawing/2014/main" id="{BC0E37F7-48E6-4642-974D-D9E07374BC38}"/>
                </a:ext>
              </a:extLst>
            </p:cNvPr>
            <p:cNvSpPr>
              <a:spLocks noChangeAspect="1"/>
            </p:cNvSpPr>
            <p:nvPr/>
          </p:nvSpPr>
          <p:spPr bwMode="gray">
            <a:xfrm>
              <a:off x="9122542" y="120038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grpSp>
          <p:nvGrpSpPr>
            <p:cNvPr id="199" name="Group 198">
              <a:extLst>
                <a:ext uri="{FF2B5EF4-FFF2-40B4-BE49-F238E27FC236}">
                  <a16:creationId xmlns="" xmlns:a16="http://schemas.microsoft.com/office/drawing/2014/main" id="{E9D2B480-AE91-4C59-8B60-7E87104E5057}"/>
                </a:ext>
              </a:extLst>
            </p:cNvPr>
            <p:cNvGrpSpPr/>
            <p:nvPr/>
          </p:nvGrpSpPr>
          <p:grpSpPr bwMode="gray">
            <a:xfrm>
              <a:off x="8098038" y="1263255"/>
              <a:ext cx="1140782" cy="457400"/>
              <a:chOff x="4828028" y="954027"/>
              <a:chExt cx="3384445" cy="1357003"/>
            </a:xfrm>
          </p:grpSpPr>
          <p:cxnSp>
            <p:nvCxnSpPr>
              <p:cNvPr id="192" name="Straight Connector 191">
                <a:extLst>
                  <a:ext uri="{FF2B5EF4-FFF2-40B4-BE49-F238E27FC236}">
                    <a16:creationId xmlns="" xmlns:a16="http://schemas.microsoft.com/office/drawing/2014/main" id="{06752D1F-8A6D-4959-8AFB-3F145BAB2BA4}"/>
                  </a:ext>
                </a:extLst>
              </p:cNvPr>
              <p:cNvCxnSpPr>
                <a:cxnSpLocks/>
              </p:cNvCxnSpPr>
              <p:nvPr/>
            </p:nvCxnSpPr>
            <p:spPr bwMode="gray">
              <a:xfrm flipV="1">
                <a:off x="4828028" y="954027"/>
                <a:ext cx="1886118" cy="1261810"/>
              </a:xfrm>
              <a:prstGeom prst="line">
                <a:avLst/>
              </a:prstGeom>
              <a:ln w="190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 xmlns:a16="http://schemas.microsoft.com/office/drawing/2014/main" id="{BAC7B5D6-1D14-47B4-AC81-9C3E95EA2A84}"/>
                  </a:ext>
                </a:extLst>
              </p:cNvPr>
              <p:cNvCxnSpPr>
                <a:cxnSpLocks/>
              </p:cNvCxnSpPr>
              <p:nvPr/>
            </p:nvCxnSpPr>
            <p:spPr bwMode="gray">
              <a:xfrm>
                <a:off x="6714146" y="977530"/>
                <a:ext cx="1498327" cy="0"/>
              </a:xfrm>
              <a:prstGeom prst="line">
                <a:avLst/>
              </a:prstGeom>
              <a:ln w="19050">
                <a:solidFill>
                  <a:srgbClr val="81C15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 xmlns:a16="http://schemas.microsoft.com/office/drawing/2014/main" id="{4A474ACF-774D-4274-B61C-65DD0DE08C1B}"/>
                  </a:ext>
                </a:extLst>
              </p:cNvPr>
              <p:cNvCxnSpPr>
                <a:cxnSpLocks/>
              </p:cNvCxnSpPr>
              <p:nvPr/>
            </p:nvCxnSpPr>
            <p:spPr bwMode="gray">
              <a:xfrm>
                <a:off x="4881870" y="2311030"/>
                <a:ext cx="2319948" cy="0"/>
              </a:xfrm>
              <a:prstGeom prst="line">
                <a:avLst/>
              </a:prstGeom>
              <a:ln w="1905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 xmlns:a16="http://schemas.microsoft.com/office/drawing/2014/main" id="{64555059-961B-4D44-B84E-F551B0CB9D99}"/>
                  </a:ext>
                </a:extLst>
              </p:cNvPr>
              <p:cNvCxnSpPr>
                <a:cxnSpLocks/>
              </p:cNvCxnSpPr>
              <p:nvPr/>
            </p:nvCxnSpPr>
            <p:spPr bwMode="gray">
              <a:xfrm flipV="1">
                <a:off x="7222692" y="1049910"/>
                <a:ext cx="881058" cy="1254418"/>
              </a:xfrm>
              <a:prstGeom prst="line">
                <a:avLst/>
              </a:prstGeom>
              <a:ln w="19050">
                <a:solidFill>
                  <a:srgbClr val="AFD89C"/>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sp>
        <p:nvSpPr>
          <p:cNvPr id="205" name="圆角矩形 75">
            <a:extLst>
              <a:ext uri="{FF2B5EF4-FFF2-40B4-BE49-F238E27FC236}">
                <a16:creationId xmlns="" xmlns:a16="http://schemas.microsoft.com/office/drawing/2014/main" id="{AB25B169-CF43-484C-A561-13EDCB8F81E7}"/>
              </a:ext>
            </a:extLst>
          </p:cNvPr>
          <p:cNvSpPr/>
          <p:nvPr/>
        </p:nvSpPr>
        <p:spPr bwMode="gray">
          <a:xfrm>
            <a:off x="7572405" y="1135940"/>
            <a:ext cx="2115918" cy="92358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2" name="Rectangular Callout 75">
            <a:extLst>
              <a:ext uri="{FF2B5EF4-FFF2-40B4-BE49-F238E27FC236}">
                <a16:creationId xmlns="" xmlns:a16="http://schemas.microsoft.com/office/drawing/2014/main" id="{BB8E5FC4-E5E8-429D-AB91-73DF32C42622}"/>
              </a:ext>
            </a:extLst>
          </p:cNvPr>
          <p:cNvSpPr/>
          <p:nvPr/>
        </p:nvSpPr>
        <p:spPr bwMode="gray">
          <a:xfrm>
            <a:off x="9372344" y="1430760"/>
            <a:ext cx="1407211" cy="465928"/>
          </a:xfrm>
          <a:prstGeom prst="wedgeRectCallout">
            <a:avLst>
              <a:gd name="adj1" fmla="val -66314"/>
              <a:gd name="adj2" fmla="val -2201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Automatic path planning</a:t>
            </a:r>
          </a:p>
        </p:txBody>
      </p:sp>
      <p:sp>
        <p:nvSpPr>
          <p:cNvPr id="206" name="Rectangular Callout 75">
            <a:extLst>
              <a:ext uri="{FF2B5EF4-FFF2-40B4-BE49-F238E27FC236}">
                <a16:creationId xmlns="" xmlns:a16="http://schemas.microsoft.com/office/drawing/2014/main" id="{4A444F3B-C239-4AB9-91C7-9376D22D40E1}"/>
              </a:ext>
            </a:extLst>
          </p:cNvPr>
          <p:cNvSpPr/>
          <p:nvPr/>
        </p:nvSpPr>
        <p:spPr bwMode="gray">
          <a:xfrm>
            <a:off x="4464954" y="3696685"/>
            <a:ext cx="1498210" cy="465928"/>
          </a:xfrm>
          <a:prstGeom prst="wedgeRectCallout">
            <a:avLst>
              <a:gd name="adj1" fmla="val 48523"/>
              <a:gd name="adj2" fmla="val 1069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Automatic path deployment</a:t>
            </a:r>
          </a:p>
        </p:txBody>
      </p:sp>
      <p:sp>
        <p:nvSpPr>
          <p:cNvPr id="60" name="Rectangular Callout 75">
            <a:extLst>
              <a:ext uri="{FF2B5EF4-FFF2-40B4-BE49-F238E27FC236}">
                <a16:creationId xmlns="" xmlns:a16="http://schemas.microsoft.com/office/drawing/2014/main" id="{00511AEC-8412-4060-B13E-785D4BADF3DA}"/>
              </a:ext>
            </a:extLst>
          </p:cNvPr>
          <p:cNvSpPr/>
          <p:nvPr/>
        </p:nvSpPr>
        <p:spPr bwMode="gray">
          <a:xfrm>
            <a:off x="6481173" y="1380933"/>
            <a:ext cx="1182048" cy="472263"/>
          </a:xfrm>
          <a:prstGeom prst="wedgeRectCallout">
            <a:avLst>
              <a:gd name="adj1" fmla="val 68961"/>
              <a:gd name="adj2" fmla="val 1721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Visualized O&amp;M</a:t>
            </a:r>
          </a:p>
        </p:txBody>
      </p:sp>
      <p:sp>
        <p:nvSpPr>
          <p:cNvPr id="207" name="TextBox 416">
            <a:extLst>
              <a:ext uri="{FF2B5EF4-FFF2-40B4-BE49-F238E27FC236}">
                <a16:creationId xmlns="" xmlns:a16="http://schemas.microsoft.com/office/drawing/2014/main" id="{995C8F0F-8920-4F5F-960C-16E527F1123E}"/>
              </a:ext>
            </a:extLst>
          </p:cNvPr>
          <p:cNvSpPr txBox="1"/>
          <p:nvPr/>
        </p:nvSpPr>
        <p:spPr bwMode="gray">
          <a:xfrm rot="19590761">
            <a:off x="5819822" y="3859632"/>
            <a:ext cx="1167045"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Primary path</a:t>
            </a:r>
          </a:p>
        </p:txBody>
      </p:sp>
      <p:sp>
        <p:nvSpPr>
          <p:cNvPr id="208" name="TextBox 416">
            <a:extLst>
              <a:ext uri="{FF2B5EF4-FFF2-40B4-BE49-F238E27FC236}">
                <a16:creationId xmlns="" xmlns:a16="http://schemas.microsoft.com/office/drawing/2014/main" id="{49D1B890-1D99-4131-A060-9566AB2CA919}"/>
              </a:ext>
            </a:extLst>
          </p:cNvPr>
          <p:cNvSpPr txBox="1"/>
          <p:nvPr/>
        </p:nvSpPr>
        <p:spPr bwMode="gray">
          <a:xfrm>
            <a:off x="6238325" y="4660032"/>
            <a:ext cx="1105449"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Backup path</a:t>
            </a:r>
          </a:p>
        </p:txBody>
      </p:sp>
      <p:sp>
        <p:nvSpPr>
          <p:cNvPr id="211" name="梯形 41">
            <a:extLst>
              <a:ext uri="{FF2B5EF4-FFF2-40B4-BE49-F238E27FC236}">
                <a16:creationId xmlns="" xmlns:a16="http://schemas.microsoft.com/office/drawing/2014/main" id="{EFE61499-10A5-4477-8191-719E53CE0088}"/>
              </a:ext>
            </a:extLst>
          </p:cNvPr>
          <p:cNvSpPr/>
          <p:nvPr/>
        </p:nvSpPr>
        <p:spPr bwMode="gray">
          <a:xfrm>
            <a:off x="5791571" y="5279424"/>
            <a:ext cx="4052789" cy="43594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TextBox 271">
            <a:extLst>
              <a:ext uri="{FF2B5EF4-FFF2-40B4-BE49-F238E27FC236}">
                <a16:creationId xmlns="" xmlns:a16="http://schemas.microsoft.com/office/drawing/2014/main" id="{16E599E5-5B05-4879-AB27-ACEBC6CD2D72}"/>
              </a:ext>
            </a:extLst>
          </p:cNvPr>
          <p:cNvSpPr txBox="1"/>
          <p:nvPr/>
        </p:nvSpPr>
        <p:spPr bwMode="gray">
          <a:xfrm>
            <a:off x="9838010" y="5353114"/>
            <a:ext cx="12506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Low-delay slice</a:t>
            </a:r>
          </a:p>
        </p:txBody>
      </p:sp>
      <p:sp>
        <p:nvSpPr>
          <p:cNvPr id="214" name="TextBox 272">
            <a:extLst>
              <a:ext uri="{FF2B5EF4-FFF2-40B4-BE49-F238E27FC236}">
                <a16:creationId xmlns="" xmlns:a16="http://schemas.microsoft.com/office/drawing/2014/main" id="{58B6172C-3DE2-4979-8628-0173C11CE8EB}"/>
              </a:ext>
            </a:extLst>
          </p:cNvPr>
          <p:cNvSpPr txBox="1"/>
          <p:nvPr/>
        </p:nvSpPr>
        <p:spPr bwMode="gray">
          <a:xfrm>
            <a:off x="9844360" y="5849239"/>
            <a:ext cx="105189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Default slice</a:t>
            </a:r>
          </a:p>
        </p:txBody>
      </p:sp>
      <p:cxnSp>
        <p:nvCxnSpPr>
          <p:cNvPr id="225" name="Straight Connector 224">
            <a:extLst>
              <a:ext uri="{FF2B5EF4-FFF2-40B4-BE49-F238E27FC236}">
                <a16:creationId xmlns="" xmlns:a16="http://schemas.microsoft.com/office/drawing/2014/main" id="{C28BC624-D8F0-4290-B4C6-37DC85A1F0AB}"/>
              </a:ext>
            </a:extLst>
          </p:cNvPr>
          <p:cNvCxnSpPr>
            <a:cxnSpLocks/>
          </p:cNvCxnSpPr>
          <p:nvPr/>
        </p:nvCxnSpPr>
        <p:spPr bwMode="gray">
          <a:xfrm>
            <a:off x="5825920" y="5497395"/>
            <a:ext cx="4018440" cy="0"/>
          </a:xfrm>
          <a:prstGeom prst="line">
            <a:avLst/>
          </a:prstGeom>
          <a:ln w="28575">
            <a:solidFill>
              <a:srgbClr val="E2819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9" name="梯形 41">
            <a:extLst>
              <a:ext uri="{FF2B5EF4-FFF2-40B4-BE49-F238E27FC236}">
                <a16:creationId xmlns="" xmlns:a16="http://schemas.microsoft.com/office/drawing/2014/main" id="{DF940518-BC38-45A7-9EB9-A2B955AAF306}"/>
              </a:ext>
            </a:extLst>
          </p:cNvPr>
          <p:cNvSpPr/>
          <p:nvPr/>
        </p:nvSpPr>
        <p:spPr bwMode="gray">
          <a:xfrm>
            <a:off x="5791571" y="5764167"/>
            <a:ext cx="4052789" cy="43594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0" name="Straight Connector 229">
            <a:extLst>
              <a:ext uri="{FF2B5EF4-FFF2-40B4-BE49-F238E27FC236}">
                <a16:creationId xmlns="" xmlns:a16="http://schemas.microsoft.com/office/drawing/2014/main" id="{C50DE575-1A48-4B74-8618-335FC8226090}"/>
              </a:ext>
            </a:extLst>
          </p:cNvPr>
          <p:cNvCxnSpPr>
            <a:cxnSpLocks/>
          </p:cNvCxnSpPr>
          <p:nvPr/>
        </p:nvCxnSpPr>
        <p:spPr bwMode="gray">
          <a:xfrm>
            <a:off x="5872462" y="5982138"/>
            <a:ext cx="3965548" cy="5601"/>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1" name="Rectangular Callout 75">
            <a:extLst>
              <a:ext uri="{FF2B5EF4-FFF2-40B4-BE49-F238E27FC236}">
                <a16:creationId xmlns="" xmlns:a16="http://schemas.microsoft.com/office/drawing/2014/main" id="{3FB6E2B1-946F-4234-B844-1A17429097AB}"/>
              </a:ext>
            </a:extLst>
          </p:cNvPr>
          <p:cNvSpPr/>
          <p:nvPr/>
        </p:nvSpPr>
        <p:spPr bwMode="gray">
          <a:xfrm>
            <a:off x="4324350" y="5416428"/>
            <a:ext cx="1294064" cy="357281"/>
          </a:xfrm>
          <a:prstGeom prst="wedgeRectCallout">
            <a:avLst>
              <a:gd name="adj1" fmla="val 65085"/>
              <a:gd name="adj2" fmla="val 190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slice</a:t>
            </a:r>
          </a:p>
        </p:txBody>
      </p:sp>
      <p:sp>
        <p:nvSpPr>
          <p:cNvPr id="73" name="五边形 2">
            <a:extLst>
              <a:ext uri="{FF2B5EF4-FFF2-40B4-BE49-F238E27FC236}">
                <a16:creationId xmlns="" xmlns:a16="http://schemas.microsoft.com/office/drawing/2014/main" id="{3BBF918B-3606-4689-A2AC-CF34F2BF05B6}"/>
              </a:ext>
            </a:extLst>
          </p:cNvPr>
          <p:cNvSpPr/>
          <p:nvPr/>
        </p:nvSpPr>
        <p:spPr bwMode="gray">
          <a:xfrm>
            <a:off x="6479624" y="111341"/>
            <a:ext cx="176814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74" name="燕尾形 3">
            <a:extLst>
              <a:ext uri="{FF2B5EF4-FFF2-40B4-BE49-F238E27FC236}">
                <a16:creationId xmlns="" xmlns:a16="http://schemas.microsoft.com/office/drawing/2014/main" id="{3C4CC86D-4852-4B94-98C3-705B1E8333FA}"/>
              </a:ext>
            </a:extLst>
          </p:cNvPr>
          <p:cNvSpPr/>
          <p:nvPr/>
        </p:nvSpPr>
        <p:spPr bwMode="gray">
          <a:xfrm>
            <a:off x="9734079" y="111341"/>
            <a:ext cx="201689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75" name="燕尾形 3">
            <a:extLst>
              <a:ext uri="{FF2B5EF4-FFF2-40B4-BE49-F238E27FC236}">
                <a16:creationId xmlns="" xmlns:a16="http://schemas.microsoft.com/office/drawing/2014/main" id="{E73D0087-FD53-41FA-BB3F-05648BE65BB7}"/>
              </a:ext>
            </a:extLst>
          </p:cNvPr>
          <p:cNvSpPr/>
          <p:nvPr/>
        </p:nvSpPr>
        <p:spPr bwMode="gray">
          <a:xfrm>
            <a:off x="8171209" y="111341"/>
            <a:ext cx="164396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Tree>
    <p:extLst>
      <p:ext uri="{BB962C8B-B14F-4D97-AF65-F5344CB8AC3E}">
        <p14:creationId xmlns:p14="http://schemas.microsoft.com/office/powerpoint/2010/main" val="26981708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91C6AA-A994-492A-8300-1766379428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Path Planning and Deployment Overview</a:t>
            </a:r>
          </a:p>
        </p:txBody>
      </p:sp>
      <p:sp>
        <p:nvSpPr>
          <p:cNvPr id="6" name="Text Placeholder 5">
            <a:extLst>
              <a:ext uri="{FF2B5EF4-FFF2-40B4-BE49-F238E27FC236}">
                <a16:creationId xmlns="" xmlns:a16="http://schemas.microsoft.com/office/drawing/2014/main" id="{2EC13EB0-AA78-400F-8CB9-6B3AB6465FDA}"/>
              </a:ext>
            </a:extLst>
          </p:cNvPr>
          <p:cNvSpPr>
            <a:spLocks noGrp="1"/>
          </p:cNvSpPr>
          <p:nvPr>
            <p:ph type="body" sz="quarter" idx="10"/>
          </p:nvPr>
        </p:nvSpPr>
        <p:spPr bwMode="gray">
          <a:xfrm>
            <a:off x="455612" y="1052514"/>
            <a:ext cx="5656849" cy="4875042"/>
          </a:xfrm>
        </p:spPr>
        <p:txBody>
          <a:bodyPr wrap="square">
            <a:noAutofit/>
          </a:bodyPr>
          <a:lstStyle/>
          <a:p>
            <a:pPr algn="l">
              <a:lnSpc>
                <a:spcPct val="100000"/>
              </a:lnSpc>
            </a:pPr>
            <a:r>
              <a:rPr lang="en-US" sz="1600" dirty="0">
                <a:latin typeface="Huawei Sans" panose="020C0503030203020204" pitchFamily="34" charset="0"/>
              </a:rPr>
              <a:t>Traditional traffic engineering (MPLS TE) encounters problems such as inaccurate path computation and difficult forwarding path deployment during path planning and deployment.</a:t>
            </a:r>
          </a:p>
          <a:p>
            <a:pPr algn="l">
              <a:lnSpc>
                <a:spcPct val="100000"/>
              </a:lnSpc>
            </a:pPr>
            <a:r>
              <a:rPr lang="en-US" sz="1600" dirty="0">
                <a:latin typeface="Huawei Sans" panose="020C0503030203020204" pitchFamily="34" charset="0"/>
              </a:rPr>
              <a:t>To solve the problems of traditional traffic engineering, Huawei's </a:t>
            </a:r>
            <a:r>
              <a:rPr lang="en-US" sz="1600" dirty="0" err="1">
                <a:latin typeface="Huawei Sans" panose="020C0503030203020204" pitchFamily="34" charset="0"/>
              </a:rPr>
              <a:t>CloudWAN</a:t>
            </a:r>
            <a:r>
              <a:rPr lang="en-US" sz="1600" dirty="0">
                <a:latin typeface="Huawei Sans" panose="020C0503030203020204" pitchFamily="34" charset="0"/>
              </a:rPr>
              <a:t> solution uses the SDN controller and SR to optimize path computation and simplify forwarding path deployment.</a:t>
            </a:r>
          </a:p>
          <a:p>
            <a:pPr algn="l">
              <a:lnSpc>
                <a:spcPct val="100000"/>
              </a:lnSpc>
            </a:pPr>
            <a:r>
              <a:rPr lang="en-US" sz="1600" dirty="0">
                <a:latin typeface="Huawei Sans" panose="020C0503030203020204" pitchFamily="34" charset="0"/>
              </a:rPr>
              <a:t>SR is used to plan and deploy forwarding paths as follows:</a:t>
            </a:r>
          </a:p>
          <a:p>
            <a:pPr marL="561975" lvl="1" indent="-250825">
              <a:lnSpc>
                <a:spcPct val="100000"/>
              </a:lnSpc>
            </a:pPr>
            <a:r>
              <a:rPr lang="en-US" sz="1400" dirty="0">
                <a:latin typeface="Huawei Sans" panose="020C0503030203020204" pitchFamily="34" charset="0"/>
              </a:rPr>
              <a:t>Devices use BGP-LS to report network topology information to the controller, which then generates forwarding paths based on requirements.</a:t>
            </a:r>
          </a:p>
          <a:p>
            <a:pPr marL="561975" lvl="1" indent="-250825">
              <a:lnSpc>
                <a:spcPct val="100000"/>
              </a:lnSpc>
            </a:pPr>
            <a:r>
              <a:rPr lang="en-US" sz="1400" dirty="0">
                <a:latin typeface="Huawei Sans" panose="020C0503030203020204" pitchFamily="34" charset="0"/>
              </a:rPr>
              <a:t>The controller uses PCEP or BGP SR-Policy to deliver computed paths to devices.</a:t>
            </a:r>
          </a:p>
          <a:p>
            <a:pPr marL="561975" lvl="1" indent="-250825">
              <a:lnSpc>
                <a:spcPct val="100000"/>
              </a:lnSpc>
            </a:pPr>
            <a:r>
              <a:rPr lang="en-US" sz="1400" dirty="0">
                <a:latin typeface="Huawei Sans" panose="020C0503030203020204" pitchFamily="34" charset="0"/>
              </a:rPr>
              <a:t>Target traffic travels along delivered paths.</a:t>
            </a:r>
          </a:p>
        </p:txBody>
      </p:sp>
      <p:grpSp>
        <p:nvGrpSpPr>
          <p:cNvPr id="8" name="Group 7">
            <a:extLst>
              <a:ext uri="{FF2B5EF4-FFF2-40B4-BE49-F238E27FC236}">
                <a16:creationId xmlns="" xmlns:a16="http://schemas.microsoft.com/office/drawing/2014/main" id="{4510716E-8099-4674-8CDE-9CF79D2E814B}"/>
              </a:ext>
            </a:extLst>
          </p:cNvPr>
          <p:cNvGrpSpPr/>
          <p:nvPr/>
        </p:nvGrpSpPr>
        <p:grpSpPr bwMode="gray">
          <a:xfrm>
            <a:off x="5981440" y="1786792"/>
            <a:ext cx="5690167" cy="3848538"/>
            <a:chOff x="6071873" y="1294429"/>
            <a:chExt cx="5690167" cy="3848538"/>
          </a:xfrm>
        </p:grpSpPr>
        <p:sp>
          <p:nvSpPr>
            <p:cNvPr id="60" name="Oval 41">
              <a:extLst>
                <a:ext uri="{FF2B5EF4-FFF2-40B4-BE49-F238E27FC236}">
                  <a16:creationId xmlns="" xmlns:a16="http://schemas.microsoft.com/office/drawing/2014/main" id="{BAB2ADA7-78D8-459C-8995-D3B4CC13C2D8}"/>
                </a:ext>
              </a:extLst>
            </p:cNvPr>
            <p:cNvSpPr>
              <a:spLocks noChangeAspect="1"/>
            </p:cNvSpPr>
            <p:nvPr/>
          </p:nvSpPr>
          <p:spPr bwMode="gray">
            <a:xfrm>
              <a:off x="8191013" y="138210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1" name="Oval 41">
              <a:extLst>
                <a:ext uri="{FF2B5EF4-FFF2-40B4-BE49-F238E27FC236}">
                  <a16:creationId xmlns="" xmlns:a16="http://schemas.microsoft.com/office/drawing/2014/main" id="{19C47920-C51D-44C6-8560-B669F22A2787}"/>
                </a:ext>
              </a:extLst>
            </p:cNvPr>
            <p:cNvSpPr>
              <a:spLocks noChangeAspect="1"/>
            </p:cNvSpPr>
            <p:nvPr/>
          </p:nvSpPr>
          <p:spPr bwMode="gray">
            <a:xfrm>
              <a:off x="8917020" y="137596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2" name="Oval 41">
              <a:extLst>
                <a:ext uri="{FF2B5EF4-FFF2-40B4-BE49-F238E27FC236}">
                  <a16:creationId xmlns="" xmlns:a16="http://schemas.microsoft.com/office/drawing/2014/main" id="{DE5144DD-4018-4424-BBBE-6A2C8B8710EC}"/>
                </a:ext>
              </a:extLst>
            </p:cNvPr>
            <p:cNvSpPr>
              <a:spLocks noChangeAspect="1"/>
            </p:cNvSpPr>
            <p:nvPr/>
          </p:nvSpPr>
          <p:spPr bwMode="gray">
            <a:xfrm>
              <a:off x="8917708" y="180107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3" name="Oval 41">
              <a:extLst>
                <a:ext uri="{FF2B5EF4-FFF2-40B4-BE49-F238E27FC236}">
                  <a16:creationId xmlns="" xmlns:a16="http://schemas.microsoft.com/office/drawing/2014/main" id="{947A159F-B143-407D-AEC3-FFAC904631DC}"/>
                </a:ext>
              </a:extLst>
            </p:cNvPr>
            <p:cNvSpPr>
              <a:spLocks noChangeAspect="1"/>
            </p:cNvSpPr>
            <p:nvPr/>
          </p:nvSpPr>
          <p:spPr bwMode="gray">
            <a:xfrm>
              <a:off x="9655237" y="180717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grpSp>
          <p:nvGrpSpPr>
            <p:cNvPr id="7" name="Group 6">
              <a:extLst>
                <a:ext uri="{FF2B5EF4-FFF2-40B4-BE49-F238E27FC236}">
                  <a16:creationId xmlns="" xmlns:a16="http://schemas.microsoft.com/office/drawing/2014/main" id="{A0EA670B-B70D-410C-9127-5B3ED8EF9C60}"/>
                </a:ext>
              </a:extLst>
            </p:cNvPr>
            <p:cNvGrpSpPr/>
            <p:nvPr/>
          </p:nvGrpSpPr>
          <p:grpSpPr bwMode="gray">
            <a:xfrm>
              <a:off x="6071873" y="1294429"/>
              <a:ext cx="5690167" cy="3848538"/>
              <a:chOff x="6071873" y="1595875"/>
              <a:chExt cx="5690167" cy="3848538"/>
            </a:xfrm>
          </p:grpSpPr>
          <p:pic>
            <p:nvPicPr>
              <p:cNvPr id="73" name="图片 31">
                <a:extLst>
                  <a:ext uri="{FF2B5EF4-FFF2-40B4-BE49-F238E27FC236}">
                    <a16:creationId xmlns="" xmlns:a16="http://schemas.microsoft.com/office/drawing/2014/main" id="{25B18C26-55DA-4A59-9986-83253E325234}"/>
                  </a:ext>
                </a:extLst>
              </p:cNvPr>
              <p:cNvPicPr>
                <a:picLocks noChangeAspect="1"/>
              </p:cNvPicPr>
              <p:nvPr/>
            </p:nvPicPr>
            <p:blipFill>
              <a:blip r:embed="rId3"/>
              <a:stretch>
                <a:fillRect/>
              </a:stretch>
            </p:blipFill>
            <p:spPr bwMode="gray">
              <a:xfrm>
                <a:off x="7201307" y="3808041"/>
                <a:ext cx="466668" cy="389308"/>
              </a:xfrm>
              <a:prstGeom prst="rect">
                <a:avLst/>
              </a:prstGeom>
            </p:spPr>
          </p:pic>
          <p:pic>
            <p:nvPicPr>
              <p:cNvPr id="74" name="图片 31">
                <a:extLst>
                  <a:ext uri="{FF2B5EF4-FFF2-40B4-BE49-F238E27FC236}">
                    <a16:creationId xmlns="" xmlns:a16="http://schemas.microsoft.com/office/drawing/2014/main" id="{45473FE1-F400-463A-B77D-FEB6D57824B7}"/>
                  </a:ext>
                </a:extLst>
              </p:cNvPr>
              <p:cNvPicPr>
                <a:picLocks noChangeAspect="1"/>
              </p:cNvPicPr>
              <p:nvPr/>
            </p:nvPicPr>
            <p:blipFill>
              <a:blip r:embed="rId3"/>
              <a:stretch>
                <a:fillRect/>
              </a:stretch>
            </p:blipFill>
            <p:spPr bwMode="gray">
              <a:xfrm>
                <a:off x="7201307" y="4819279"/>
                <a:ext cx="466668" cy="389308"/>
              </a:xfrm>
              <a:prstGeom prst="rect">
                <a:avLst/>
              </a:prstGeom>
            </p:spPr>
          </p:pic>
          <p:pic>
            <p:nvPicPr>
              <p:cNvPr id="75" name="图片 31">
                <a:extLst>
                  <a:ext uri="{FF2B5EF4-FFF2-40B4-BE49-F238E27FC236}">
                    <a16:creationId xmlns="" xmlns:a16="http://schemas.microsoft.com/office/drawing/2014/main" id="{CCD61567-F3C3-4AFE-A832-3A261C9378CC}"/>
                  </a:ext>
                </a:extLst>
              </p:cNvPr>
              <p:cNvPicPr>
                <a:picLocks noChangeAspect="1"/>
              </p:cNvPicPr>
              <p:nvPr/>
            </p:nvPicPr>
            <p:blipFill>
              <a:blip r:embed="rId3"/>
              <a:stretch>
                <a:fillRect/>
              </a:stretch>
            </p:blipFill>
            <p:spPr bwMode="gray">
              <a:xfrm>
                <a:off x="8744357" y="3804258"/>
                <a:ext cx="466668" cy="389308"/>
              </a:xfrm>
              <a:prstGeom prst="rect">
                <a:avLst/>
              </a:prstGeom>
            </p:spPr>
          </p:pic>
          <p:pic>
            <p:nvPicPr>
              <p:cNvPr id="76" name="图片 31">
                <a:extLst>
                  <a:ext uri="{FF2B5EF4-FFF2-40B4-BE49-F238E27FC236}">
                    <a16:creationId xmlns="" xmlns:a16="http://schemas.microsoft.com/office/drawing/2014/main" id="{B6CBCCDE-D4D7-47DE-B5A2-177D47908D19}"/>
                  </a:ext>
                </a:extLst>
              </p:cNvPr>
              <p:cNvPicPr>
                <a:picLocks noChangeAspect="1"/>
              </p:cNvPicPr>
              <p:nvPr/>
            </p:nvPicPr>
            <p:blipFill>
              <a:blip r:embed="rId3"/>
              <a:stretch>
                <a:fillRect/>
              </a:stretch>
            </p:blipFill>
            <p:spPr bwMode="gray">
              <a:xfrm>
                <a:off x="8744357" y="4819279"/>
                <a:ext cx="466668" cy="389308"/>
              </a:xfrm>
              <a:prstGeom prst="rect">
                <a:avLst/>
              </a:prstGeom>
            </p:spPr>
          </p:pic>
          <p:pic>
            <p:nvPicPr>
              <p:cNvPr id="77" name="图片 31">
                <a:extLst>
                  <a:ext uri="{FF2B5EF4-FFF2-40B4-BE49-F238E27FC236}">
                    <a16:creationId xmlns="" xmlns:a16="http://schemas.microsoft.com/office/drawing/2014/main" id="{0F2EFD27-F029-4543-8CA5-BCF8615DB5A5}"/>
                  </a:ext>
                </a:extLst>
              </p:cNvPr>
              <p:cNvPicPr>
                <a:picLocks noChangeAspect="1"/>
              </p:cNvPicPr>
              <p:nvPr/>
            </p:nvPicPr>
            <p:blipFill>
              <a:blip r:embed="rId3"/>
              <a:stretch>
                <a:fillRect/>
              </a:stretch>
            </p:blipFill>
            <p:spPr bwMode="gray">
              <a:xfrm>
                <a:off x="10287407" y="3808041"/>
                <a:ext cx="466668" cy="389308"/>
              </a:xfrm>
              <a:prstGeom prst="rect">
                <a:avLst/>
              </a:prstGeom>
            </p:spPr>
          </p:pic>
          <p:pic>
            <p:nvPicPr>
              <p:cNvPr id="78" name="图片 31">
                <a:extLst>
                  <a:ext uri="{FF2B5EF4-FFF2-40B4-BE49-F238E27FC236}">
                    <a16:creationId xmlns="" xmlns:a16="http://schemas.microsoft.com/office/drawing/2014/main" id="{EFD792B7-483A-4B51-93A3-98CB45FB8907}"/>
                  </a:ext>
                </a:extLst>
              </p:cNvPr>
              <p:cNvPicPr>
                <a:picLocks noChangeAspect="1"/>
              </p:cNvPicPr>
              <p:nvPr/>
            </p:nvPicPr>
            <p:blipFill>
              <a:blip r:embed="rId3"/>
              <a:stretch>
                <a:fillRect/>
              </a:stretch>
            </p:blipFill>
            <p:spPr bwMode="gray">
              <a:xfrm>
                <a:off x="10287407" y="4823062"/>
                <a:ext cx="466668" cy="389308"/>
              </a:xfrm>
              <a:prstGeom prst="rect">
                <a:avLst/>
              </a:prstGeom>
            </p:spPr>
          </p:pic>
          <p:cxnSp>
            <p:nvCxnSpPr>
              <p:cNvPr id="79" name="Straight Connector 78">
                <a:extLst>
                  <a:ext uri="{FF2B5EF4-FFF2-40B4-BE49-F238E27FC236}">
                    <a16:creationId xmlns="" xmlns:a16="http://schemas.microsoft.com/office/drawing/2014/main" id="{BE843C1D-97AA-41BA-A17C-29E7A4B9E9E8}"/>
                  </a:ext>
                </a:extLst>
              </p:cNvPr>
              <p:cNvCxnSpPr>
                <a:cxnSpLocks/>
                <a:stCxn id="73" idx="3"/>
                <a:endCxn id="75" idx="1"/>
              </p:cNvCxnSpPr>
              <p:nvPr/>
            </p:nvCxnSpPr>
            <p:spPr bwMode="gray">
              <a:xfrm flipV="1">
                <a:off x="7667975" y="3998912"/>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 xmlns:a16="http://schemas.microsoft.com/office/drawing/2014/main" id="{F8525411-F73D-46C6-B507-7D9583C77A39}"/>
                  </a:ext>
                </a:extLst>
              </p:cNvPr>
              <p:cNvCxnSpPr>
                <a:cxnSpLocks/>
                <a:stCxn id="74" idx="3"/>
                <a:endCxn id="76" idx="1"/>
              </p:cNvCxnSpPr>
              <p:nvPr/>
            </p:nvCxnSpPr>
            <p:spPr bwMode="gray">
              <a:xfrm>
                <a:off x="7667975" y="5013933"/>
                <a:ext cx="1076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 xmlns:a16="http://schemas.microsoft.com/office/drawing/2014/main" id="{174B1A65-1C02-4936-B3D1-382C545F1F5F}"/>
                  </a:ext>
                </a:extLst>
              </p:cNvPr>
              <p:cNvCxnSpPr>
                <a:cxnSpLocks/>
                <a:stCxn id="73" idx="2"/>
                <a:endCxn id="74" idx="0"/>
              </p:cNvCxnSpPr>
              <p:nvPr/>
            </p:nvCxnSpPr>
            <p:spPr bwMode="gray">
              <a:xfrm>
                <a:off x="7434641" y="4197349"/>
                <a:ext cx="0" cy="6219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 xmlns:a16="http://schemas.microsoft.com/office/drawing/2014/main" id="{98B51229-E216-4667-B1FF-44FCB983C661}"/>
                  </a:ext>
                </a:extLst>
              </p:cNvPr>
              <p:cNvCxnSpPr>
                <a:cxnSpLocks/>
                <a:stCxn id="75" idx="2"/>
                <a:endCxn id="76" idx="0"/>
              </p:cNvCxnSpPr>
              <p:nvPr/>
            </p:nvCxnSpPr>
            <p:spPr bwMode="gray">
              <a:xfrm>
                <a:off x="8977691" y="4193566"/>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2634F83D-BBEB-4927-9AF5-7F2BD0628423}"/>
                  </a:ext>
                </a:extLst>
              </p:cNvPr>
              <p:cNvCxnSpPr>
                <a:cxnSpLocks/>
                <a:stCxn id="77" idx="2"/>
                <a:endCxn id="78" idx="0"/>
              </p:cNvCxnSpPr>
              <p:nvPr/>
            </p:nvCxnSpPr>
            <p:spPr bwMode="gray">
              <a:xfrm>
                <a:off x="10520741" y="4197349"/>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 xmlns:a16="http://schemas.microsoft.com/office/drawing/2014/main" id="{9C9497B4-5145-4433-B69A-E2B8C395FA8E}"/>
                  </a:ext>
                </a:extLst>
              </p:cNvPr>
              <p:cNvCxnSpPr>
                <a:cxnSpLocks/>
                <a:stCxn id="78" idx="1"/>
                <a:endCxn id="76" idx="3"/>
              </p:cNvCxnSpPr>
              <p:nvPr/>
            </p:nvCxnSpPr>
            <p:spPr bwMode="gray">
              <a:xfrm flipH="1" flipV="1">
                <a:off x="9211025" y="5013933"/>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7594BCB5-F4E2-4621-9D29-9AE3E3E1E669}"/>
                  </a:ext>
                </a:extLst>
              </p:cNvPr>
              <p:cNvCxnSpPr>
                <a:cxnSpLocks/>
                <a:stCxn id="77" idx="1"/>
                <a:endCxn id="75" idx="3"/>
              </p:cNvCxnSpPr>
              <p:nvPr/>
            </p:nvCxnSpPr>
            <p:spPr bwMode="gray">
              <a:xfrm flipH="1" flipV="1">
                <a:off x="9211025" y="3998912"/>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9" name="TextBox 271">
                <a:extLst>
                  <a:ext uri="{FF2B5EF4-FFF2-40B4-BE49-F238E27FC236}">
                    <a16:creationId xmlns="" xmlns:a16="http://schemas.microsoft.com/office/drawing/2014/main" id="{AED8DF4B-6EF5-44DC-8169-A8440800E995}"/>
                  </a:ext>
                </a:extLst>
              </p:cNvPr>
              <p:cNvSpPr txBox="1"/>
              <p:nvPr/>
            </p:nvSpPr>
            <p:spPr bwMode="gray">
              <a:xfrm>
                <a:off x="8988134" y="3587197"/>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00" name="TextBox 271">
                <a:extLst>
                  <a:ext uri="{FF2B5EF4-FFF2-40B4-BE49-F238E27FC236}">
                    <a16:creationId xmlns="" xmlns:a16="http://schemas.microsoft.com/office/drawing/2014/main" id="{12DB08B7-7E8F-4258-AD3F-01B2D29FF265}"/>
                  </a:ext>
                </a:extLst>
              </p:cNvPr>
              <p:cNvSpPr txBox="1"/>
              <p:nvPr/>
            </p:nvSpPr>
            <p:spPr bwMode="gray">
              <a:xfrm>
                <a:off x="7052904" y="3587197"/>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07" name="TextBox 271">
                <a:extLst>
                  <a:ext uri="{FF2B5EF4-FFF2-40B4-BE49-F238E27FC236}">
                    <a16:creationId xmlns="" xmlns:a16="http://schemas.microsoft.com/office/drawing/2014/main" id="{AF720ECC-6F94-4FAC-886A-C055726AD041}"/>
                  </a:ext>
                </a:extLst>
              </p:cNvPr>
              <p:cNvSpPr txBox="1"/>
              <p:nvPr/>
            </p:nvSpPr>
            <p:spPr bwMode="gray">
              <a:xfrm>
                <a:off x="7223623" y="5167414"/>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08" name="TextBox 271">
                <a:extLst>
                  <a:ext uri="{FF2B5EF4-FFF2-40B4-BE49-F238E27FC236}">
                    <a16:creationId xmlns="" xmlns:a16="http://schemas.microsoft.com/office/drawing/2014/main" id="{06917DC6-5C37-4057-ACC0-62BA66ED38F5}"/>
                  </a:ext>
                </a:extLst>
              </p:cNvPr>
              <p:cNvSpPr txBox="1"/>
              <p:nvPr/>
            </p:nvSpPr>
            <p:spPr bwMode="gray">
              <a:xfrm>
                <a:off x="8797994" y="5167414"/>
                <a:ext cx="35939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117" name="TextBox 271">
                <a:extLst>
                  <a:ext uri="{FF2B5EF4-FFF2-40B4-BE49-F238E27FC236}">
                    <a16:creationId xmlns="" xmlns:a16="http://schemas.microsoft.com/office/drawing/2014/main" id="{464993DE-D4A4-47DE-9FA9-67637FA0ED9E}"/>
                  </a:ext>
                </a:extLst>
              </p:cNvPr>
              <p:cNvSpPr txBox="1"/>
              <p:nvPr/>
            </p:nvSpPr>
            <p:spPr bwMode="gray">
              <a:xfrm>
                <a:off x="10298565" y="5167414"/>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118" name="TextBox 271">
                <a:extLst>
                  <a:ext uri="{FF2B5EF4-FFF2-40B4-BE49-F238E27FC236}">
                    <a16:creationId xmlns="" xmlns:a16="http://schemas.microsoft.com/office/drawing/2014/main" id="{7580856B-C798-4AF3-9E36-016F7AD30D14}"/>
                  </a:ext>
                </a:extLst>
              </p:cNvPr>
              <p:cNvSpPr txBox="1"/>
              <p:nvPr/>
            </p:nvSpPr>
            <p:spPr bwMode="gray">
              <a:xfrm>
                <a:off x="10467082" y="3591351"/>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121" name="图片 24">
                <a:extLst>
                  <a:ext uri="{FF2B5EF4-FFF2-40B4-BE49-F238E27FC236}">
                    <a16:creationId xmlns="" xmlns:a16="http://schemas.microsoft.com/office/drawing/2014/main" id="{34B0F849-4E26-4DA3-99E5-E93A230B40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999520" y="2416242"/>
                <a:ext cx="1977229" cy="364654"/>
              </a:xfrm>
              <a:prstGeom prst="rect">
                <a:avLst/>
              </a:prstGeom>
            </p:spPr>
          </p:pic>
          <p:sp>
            <p:nvSpPr>
              <p:cNvPr id="123" name="圆角矩形 75">
                <a:extLst>
                  <a:ext uri="{FF2B5EF4-FFF2-40B4-BE49-F238E27FC236}">
                    <a16:creationId xmlns="" xmlns:a16="http://schemas.microsoft.com/office/drawing/2014/main" id="{9C1DB120-11EF-41F8-AD16-27E5640B0CD4}"/>
                  </a:ext>
                </a:extLst>
              </p:cNvPr>
              <p:cNvSpPr/>
              <p:nvPr/>
            </p:nvSpPr>
            <p:spPr bwMode="gray">
              <a:xfrm>
                <a:off x="7917530" y="2389896"/>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24" name="直接箭头连接符 84">
                <a:extLst>
                  <a:ext uri="{FF2B5EF4-FFF2-40B4-BE49-F238E27FC236}">
                    <a16:creationId xmlns="" xmlns:a16="http://schemas.microsoft.com/office/drawing/2014/main" id="{FDF6E0B5-0767-4A08-9852-68BCC23EDE5A}"/>
                  </a:ext>
                </a:extLst>
              </p:cNvPr>
              <p:cNvCxnSpPr>
                <a:cxnSpLocks/>
                <a:stCxn id="75" idx="0"/>
                <a:endCxn id="123" idx="2"/>
              </p:cNvCxnSpPr>
              <p:nvPr/>
            </p:nvCxnSpPr>
            <p:spPr bwMode="gray">
              <a:xfrm flipH="1" flipV="1">
                <a:off x="8975489" y="2793176"/>
                <a:ext cx="2202" cy="1011082"/>
              </a:xfrm>
              <a:prstGeom prst="straightConnector1">
                <a:avLst/>
              </a:prstGeom>
              <a:ln w="19050" cap="flat" cmpd="sng" algn="ctr">
                <a:solidFill>
                  <a:srgbClr val="56C4D2"/>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25" name="TextBox 271">
                <a:extLst>
                  <a:ext uri="{FF2B5EF4-FFF2-40B4-BE49-F238E27FC236}">
                    <a16:creationId xmlns="" xmlns:a16="http://schemas.microsoft.com/office/drawing/2014/main" id="{7EF86993-0C05-4216-B9BB-01A6411F5CC8}"/>
                  </a:ext>
                </a:extLst>
              </p:cNvPr>
              <p:cNvSpPr txBox="1"/>
              <p:nvPr/>
            </p:nvSpPr>
            <p:spPr bwMode="gray">
              <a:xfrm rot="16200000">
                <a:off x="8421672" y="3393985"/>
                <a:ext cx="69602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131" name="TextBox 271">
                <a:extLst>
                  <a:ext uri="{FF2B5EF4-FFF2-40B4-BE49-F238E27FC236}">
                    <a16:creationId xmlns="" xmlns:a16="http://schemas.microsoft.com/office/drawing/2014/main" id="{4C7BAEF4-BCFB-4EC1-B5C5-CF16FFFF5D43}"/>
                  </a:ext>
                </a:extLst>
              </p:cNvPr>
              <p:cNvSpPr txBox="1"/>
              <p:nvPr/>
            </p:nvSpPr>
            <p:spPr bwMode="gray">
              <a:xfrm rot="19599356">
                <a:off x="7272497" y="3127206"/>
                <a:ext cx="1577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 SR-Policy/PCEP</a:t>
                </a:r>
              </a:p>
            </p:txBody>
          </p:sp>
          <p:pic>
            <p:nvPicPr>
              <p:cNvPr id="132" name="图片 31">
                <a:extLst>
                  <a:ext uri="{FF2B5EF4-FFF2-40B4-BE49-F238E27FC236}">
                    <a16:creationId xmlns="" xmlns:a16="http://schemas.microsoft.com/office/drawing/2014/main" id="{65110B3F-B5DA-4F62-9B9C-18085E2C5C41}"/>
                  </a:ext>
                </a:extLst>
              </p:cNvPr>
              <p:cNvPicPr>
                <a:picLocks noChangeAspect="1"/>
              </p:cNvPicPr>
              <p:nvPr/>
            </p:nvPicPr>
            <p:blipFill>
              <a:blip r:embed="rId3"/>
              <a:stretch>
                <a:fillRect/>
              </a:stretch>
            </p:blipFill>
            <p:spPr bwMode="gray">
              <a:xfrm>
                <a:off x="6324443" y="3808041"/>
                <a:ext cx="466668" cy="389308"/>
              </a:xfrm>
              <a:prstGeom prst="rect">
                <a:avLst/>
              </a:prstGeom>
            </p:spPr>
          </p:pic>
          <p:pic>
            <p:nvPicPr>
              <p:cNvPr id="134" name="图片 31">
                <a:extLst>
                  <a:ext uri="{FF2B5EF4-FFF2-40B4-BE49-F238E27FC236}">
                    <a16:creationId xmlns="" xmlns:a16="http://schemas.microsoft.com/office/drawing/2014/main" id="{56F9E21A-F0E0-46AA-BEAA-7319AF2B7795}"/>
                  </a:ext>
                </a:extLst>
              </p:cNvPr>
              <p:cNvPicPr>
                <a:picLocks noChangeAspect="1"/>
              </p:cNvPicPr>
              <p:nvPr/>
            </p:nvPicPr>
            <p:blipFill>
              <a:blip r:embed="rId3"/>
              <a:stretch>
                <a:fillRect/>
              </a:stretch>
            </p:blipFill>
            <p:spPr bwMode="gray">
              <a:xfrm>
                <a:off x="11141613" y="4823062"/>
                <a:ext cx="466668" cy="389308"/>
              </a:xfrm>
              <a:prstGeom prst="rect">
                <a:avLst/>
              </a:prstGeom>
            </p:spPr>
          </p:pic>
          <p:cxnSp>
            <p:nvCxnSpPr>
              <p:cNvPr id="135" name="Straight Connector 134">
                <a:extLst>
                  <a:ext uri="{FF2B5EF4-FFF2-40B4-BE49-F238E27FC236}">
                    <a16:creationId xmlns="" xmlns:a16="http://schemas.microsoft.com/office/drawing/2014/main" id="{C5785BD5-3D90-4F6A-A4A9-3F4662123214}"/>
                  </a:ext>
                </a:extLst>
              </p:cNvPr>
              <p:cNvCxnSpPr>
                <a:cxnSpLocks/>
                <a:stCxn id="132" idx="3"/>
                <a:endCxn id="73" idx="1"/>
              </p:cNvCxnSpPr>
              <p:nvPr/>
            </p:nvCxnSpPr>
            <p:spPr bwMode="gray">
              <a:xfrm>
                <a:off x="6791111" y="4002695"/>
                <a:ext cx="41019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 xmlns:a16="http://schemas.microsoft.com/office/drawing/2014/main" id="{FE98FEAB-A676-4895-9CB8-2AF222537323}"/>
                  </a:ext>
                </a:extLst>
              </p:cNvPr>
              <p:cNvCxnSpPr>
                <a:cxnSpLocks/>
                <a:stCxn id="78" idx="3"/>
                <a:endCxn id="134" idx="1"/>
              </p:cNvCxnSpPr>
              <p:nvPr/>
            </p:nvCxnSpPr>
            <p:spPr bwMode="gray">
              <a:xfrm>
                <a:off x="10754075" y="5017716"/>
                <a:ext cx="38753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a:extLst>
                  <a:ext uri="{FF2B5EF4-FFF2-40B4-BE49-F238E27FC236}">
                    <a16:creationId xmlns="" xmlns:a16="http://schemas.microsoft.com/office/drawing/2014/main" id="{08118504-8BE1-46AE-A864-15F9C5939D76}"/>
                  </a:ext>
                </a:extLst>
              </p:cNvPr>
              <p:cNvCxnSpPr>
                <a:cxnSpLocks/>
              </p:cNvCxnSpPr>
              <p:nvPr/>
            </p:nvCxnSpPr>
            <p:spPr bwMode="gray">
              <a:xfrm>
                <a:off x="7497256" y="4056150"/>
                <a:ext cx="1417820"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 xmlns:a16="http://schemas.microsoft.com/office/drawing/2014/main" id="{11670616-DE2B-4CEC-AC84-B7AB8515F167}"/>
                  </a:ext>
                </a:extLst>
              </p:cNvPr>
              <p:cNvCxnSpPr>
                <a:cxnSpLocks/>
              </p:cNvCxnSpPr>
              <p:nvPr/>
            </p:nvCxnSpPr>
            <p:spPr bwMode="gray">
              <a:xfrm>
                <a:off x="8915076" y="4056150"/>
                <a:ext cx="0" cy="89685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906EEA62-5D14-4AC1-B7BC-E7FF9CEE0C45}"/>
                  </a:ext>
                </a:extLst>
              </p:cNvPr>
              <p:cNvCxnSpPr>
                <a:cxnSpLocks/>
              </p:cNvCxnSpPr>
              <p:nvPr/>
            </p:nvCxnSpPr>
            <p:spPr bwMode="gray">
              <a:xfrm>
                <a:off x="8915076" y="4953000"/>
                <a:ext cx="1552006"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6" name="直接箭头连接符 84">
                <a:extLst>
                  <a:ext uri="{FF2B5EF4-FFF2-40B4-BE49-F238E27FC236}">
                    <a16:creationId xmlns="" xmlns:a16="http://schemas.microsoft.com/office/drawing/2014/main" id="{B9728566-391E-44FB-92AE-B26445963A11}"/>
                  </a:ext>
                </a:extLst>
              </p:cNvPr>
              <p:cNvCxnSpPr>
                <a:cxnSpLocks/>
                <a:stCxn id="121" idx="2"/>
                <a:endCxn id="73" idx="0"/>
              </p:cNvCxnSpPr>
              <p:nvPr/>
            </p:nvCxnSpPr>
            <p:spPr bwMode="gray">
              <a:xfrm flipH="1">
                <a:off x="7434641" y="2780896"/>
                <a:ext cx="1553494" cy="1027145"/>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27" name="直接箭头连接符 84">
                <a:extLst>
                  <a:ext uri="{FF2B5EF4-FFF2-40B4-BE49-F238E27FC236}">
                    <a16:creationId xmlns="" xmlns:a16="http://schemas.microsoft.com/office/drawing/2014/main" id="{3AC2CED5-AB7C-46B9-9BD1-9409DE4EE96B}"/>
                  </a:ext>
                </a:extLst>
              </p:cNvPr>
              <p:cNvCxnSpPr>
                <a:cxnSpLocks/>
                <a:stCxn id="123" idx="2"/>
                <a:endCxn id="77" idx="0"/>
              </p:cNvCxnSpPr>
              <p:nvPr/>
            </p:nvCxnSpPr>
            <p:spPr bwMode="gray">
              <a:xfrm>
                <a:off x="8975489" y="2793176"/>
                <a:ext cx="1545252" cy="1014865"/>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29" name="直接箭头连接符 84">
                <a:extLst>
                  <a:ext uri="{FF2B5EF4-FFF2-40B4-BE49-F238E27FC236}">
                    <a16:creationId xmlns="" xmlns:a16="http://schemas.microsoft.com/office/drawing/2014/main" id="{262952F8-B17A-461D-AAC2-626DE86345EC}"/>
                  </a:ext>
                </a:extLst>
              </p:cNvPr>
              <p:cNvCxnSpPr>
                <a:cxnSpLocks/>
                <a:stCxn id="123" idx="2"/>
                <a:endCxn id="74" idx="0"/>
              </p:cNvCxnSpPr>
              <p:nvPr/>
            </p:nvCxnSpPr>
            <p:spPr bwMode="gray">
              <a:xfrm flipH="1">
                <a:off x="7434641" y="2793176"/>
                <a:ext cx="1540848" cy="2026103"/>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30" name="直接箭头连接符 84">
                <a:extLst>
                  <a:ext uri="{FF2B5EF4-FFF2-40B4-BE49-F238E27FC236}">
                    <a16:creationId xmlns="" xmlns:a16="http://schemas.microsoft.com/office/drawing/2014/main" id="{8526C336-AD16-4CAC-8BE2-7CABBC96C407}"/>
                  </a:ext>
                </a:extLst>
              </p:cNvPr>
              <p:cNvCxnSpPr>
                <a:cxnSpLocks/>
                <a:stCxn id="123" idx="2"/>
                <a:endCxn id="78" idx="0"/>
              </p:cNvCxnSpPr>
              <p:nvPr/>
            </p:nvCxnSpPr>
            <p:spPr bwMode="gray">
              <a:xfrm>
                <a:off x="8975489" y="2793176"/>
                <a:ext cx="1545252" cy="2029886"/>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249" name="Group 248">
                <a:extLst>
                  <a:ext uri="{FF2B5EF4-FFF2-40B4-BE49-F238E27FC236}">
                    <a16:creationId xmlns="" xmlns:a16="http://schemas.microsoft.com/office/drawing/2014/main" id="{526A1F25-3329-4970-BF14-F6ED94FC0EBD}"/>
                  </a:ext>
                </a:extLst>
              </p:cNvPr>
              <p:cNvGrpSpPr/>
              <p:nvPr/>
            </p:nvGrpSpPr>
            <p:grpSpPr bwMode="gray">
              <a:xfrm>
                <a:off x="8318541" y="1763179"/>
                <a:ext cx="1420399" cy="428943"/>
                <a:chOff x="4527430" y="4741950"/>
                <a:chExt cx="2969826" cy="896850"/>
              </a:xfrm>
            </p:grpSpPr>
            <p:cxnSp>
              <p:nvCxnSpPr>
                <p:cNvPr id="153" name="Straight Connector 152">
                  <a:extLst>
                    <a:ext uri="{FF2B5EF4-FFF2-40B4-BE49-F238E27FC236}">
                      <a16:creationId xmlns="" xmlns:a16="http://schemas.microsoft.com/office/drawing/2014/main" id="{A41A1EDC-A04D-4039-B0A4-D2F14431A9F5}"/>
                    </a:ext>
                  </a:extLst>
                </p:cNvPr>
                <p:cNvCxnSpPr>
                  <a:cxnSpLocks/>
                </p:cNvCxnSpPr>
                <p:nvPr/>
              </p:nvCxnSpPr>
              <p:spPr bwMode="gray">
                <a:xfrm>
                  <a:off x="4527430" y="4741950"/>
                  <a:ext cx="1417820"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 xmlns:a16="http://schemas.microsoft.com/office/drawing/2014/main" id="{154F6F9C-6602-42DC-B5F5-82D474697743}"/>
                    </a:ext>
                  </a:extLst>
                </p:cNvPr>
                <p:cNvCxnSpPr>
                  <a:cxnSpLocks/>
                </p:cNvCxnSpPr>
                <p:nvPr/>
              </p:nvCxnSpPr>
              <p:spPr bwMode="gray">
                <a:xfrm>
                  <a:off x="5945250" y="4741950"/>
                  <a:ext cx="0" cy="89685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 xmlns:a16="http://schemas.microsoft.com/office/drawing/2014/main" id="{1E8B743F-4B1F-4167-AC80-0229ED5EB38F}"/>
                    </a:ext>
                  </a:extLst>
                </p:cNvPr>
                <p:cNvCxnSpPr>
                  <a:cxnSpLocks/>
                </p:cNvCxnSpPr>
                <p:nvPr/>
              </p:nvCxnSpPr>
              <p:spPr bwMode="gray">
                <a:xfrm>
                  <a:off x="5945250" y="5638800"/>
                  <a:ext cx="1552006"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58" name="圆角矩形 75">
                <a:extLst>
                  <a:ext uri="{FF2B5EF4-FFF2-40B4-BE49-F238E27FC236}">
                    <a16:creationId xmlns="" xmlns:a16="http://schemas.microsoft.com/office/drawing/2014/main" id="{49343D53-0CFB-44B4-8D90-494720029AB4}"/>
                  </a:ext>
                </a:extLst>
              </p:cNvPr>
              <p:cNvSpPr/>
              <p:nvPr/>
            </p:nvSpPr>
            <p:spPr bwMode="gray">
              <a:xfrm>
                <a:off x="7917530" y="1595875"/>
                <a:ext cx="2115918" cy="79402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59" name="图片 7">
                <a:extLst>
                  <a:ext uri="{FF2B5EF4-FFF2-40B4-BE49-F238E27FC236}">
                    <a16:creationId xmlns="" xmlns:a16="http://schemas.microsoft.com/office/drawing/2014/main" id="{5AE25482-0538-4DB7-9C1E-291050516A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1101934" y="2405231"/>
                <a:ext cx="444352" cy="363854"/>
              </a:xfrm>
              <a:prstGeom prst="rect">
                <a:avLst/>
              </a:prstGeom>
            </p:spPr>
          </p:pic>
          <p:sp>
            <p:nvSpPr>
              <p:cNvPr id="161" name="文本框 24">
                <a:extLst>
                  <a:ext uri="{FF2B5EF4-FFF2-40B4-BE49-F238E27FC236}">
                    <a16:creationId xmlns="" xmlns:a16="http://schemas.microsoft.com/office/drawing/2014/main" id="{318708E7-8F5F-4F78-9027-F0DFCC3EA848}"/>
                  </a:ext>
                </a:extLst>
              </p:cNvPr>
              <p:cNvSpPr txBox="1"/>
              <p:nvPr/>
            </p:nvSpPr>
            <p:spPr bwMode="gray">
              <a:xfrm>
                <a:off x="9980782" y="2747305"/>
                <a:ext cx="1781258" cy="276999"/>
              </a:xfrm>
              <a:prstGeom prst="rect">
                <a:avLst/>
              </a:prstGeom>
              <a:noFill/>
            </p:spPr>
            <p:txBody>
              <a:bodyPr wrap="square" rtlCol="0">
                <a:noAutofit/>
              </a:bodyPr>
              <a:lstStyle/>
              <a:p>
                <a:pPr algn="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administrator</a:t>
                </a:r>
              </a:p>
            </p:txBody>
          </p:sp>
          <p:cxnSp>
            <p:nvCxnSpPr>
              <p:cNvPr id="251" name="Straight Arrow Connector 250">
                <a:extLst>
                  <a:ext uri="{FF2B5EF4-FFF2-40B4-BE49-F238E27FC236}">
                    <a16:creationId xmlns="" xmlns:a16="http://schemas.microsoft.com/office/drawing/2014/main" id="{BC510374-16AB-4AB0-A9E7-C72AB51881DB}"/>
                  </a:ext>
                </a:extLst>
              </p:cNvPr>
              <p:cNvCxnSpPr>
                <a:cxnSpLocks/>
                <a:stCxn id="159" idx="1"/>
              </p:cNvCxnSpPr>
              <p:nvPr/>
            </p:nvCxnSpPr>
            <p:spPr bwMode="gray">
              <a:xfrm flipH="1">
                <a:off x="10115439" y="2587158"/>
                <a:ext cx="986495"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6" name="椭圆 15">
                <a:extLst>
                  <a:ext uri="{FF2B5EF4-FFF2-40B4-BE49-F238E27FC236}">
                    <a16:creationId xmlns="" xmlns:a16="http://schemas.microsoft.com/office/drawing/2014/main" id="{431BEA57-A9DB-46D6-9F8E-FBA2D6C0960B}"/>
                  </a:ext>
                </a:extLst>
              </p:cNvPr>
              <p:cNvSpPr>
                <a:spLocks noChangeAspect="1"/>
              </p:cNvSpPr>
              <p:nvPr/>
            </p:nvSpPr>
            <p:spPr bwMode="gray">
              <a:xfrm>
                <a:off x="10450716" y="1963128"/>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67" name="文本框 24">
                <a:extLst>
                  <a:ext uri="{FF2B5EF4-FFF2-40B4-BE49-F238E27FC236}">
                    <a16:creationId xmlns="" xmlns:a16="http://schemas.microsoft.com/office/drawing/2014/main" id="{A46CD3DF-8450-4655-B56A-F94B5D53E180}"/>
                  </a:ext>
                </a:extLst>
              </p:cNvPr>
              <p:cNvSpPr txBox="1"/>
              <p:nvPr/>
            </p:nvSpPr>
            <p:spPr bwMode="gray">
              <a:xfrm>
                <a:off x="9824023" y="2118840"/>
                <a:ext cx="1505235" cy="433564"/>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Inputs requirements.</a:t>
                </a:r>
              </a:p>
            </p:txBody>
          </p:sp>
          <p:sp>
            <p:nvSpPr>
              <p:cNvPr id="169" name="Rectangular Callout 26">
                <a:extLst>
                  <a:ext uri="{FF2B5EF4-FFF2-40B4-BE49-F238E27FC236}">
                    <a16:creationId xmlns="" xmlns:a16="http://schemas.microsoft.com/office/drawing/2014/main" id="{9EE98414-42A3-4BF1-BA93-E7BBA1E52E35}"/>
                  </a:ext>
                </a:extLst>
              </p:cNvPr>
              <p:cNvSpPr/>
              <p:nvPr/>
            </p:nvSpPr>
            <p:spPr bwMode="gray">
              <a:xfrm>
                <a:off x="6541568" y="1780642"/>
                <a:ext cx="1211781" cy="388952"/>
              </a:xfrm>
              <a:prstGeom prst="wedgeRectCallout">
                <a:avLst>
                  <a:gd name="adj1" fmla="val 50756"/>
                  <a:gd name="adj2" fmla="val 8014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Automatically plans paths.</a:t>
                </a:r>
              </a:p>
            </p:txBody>
          </p:sp>
          <p:sp>
            <p:nvSpPr>
              <p:cNvPr id="32" name="Freeform: Shape 31">
                <a:extLst>
                  <a:ext uri="{FF2B5EF4-FFF2-40B4-BE49-F238E27FC236}">
                    <a16:creationId xmlns="" xmlns:a16="http://schemas.microsoft.com/office/drawing/2014/main" id="{213D1D50-2CD8-4077-9D81-3D3AEE7E9A92}"/>
                  </a:ext>
                </a:extLst>
              </p:cNvPr>
              <p:cNvSpPr/>
              <p:nvPr/>
            </p:nvSpPr>
            <p:spPr bwMode="gray">
              <a:xfrm>
                <a:off x="7578365" y="2124075"/>
                <a:ext cx="304812" cy="438150"/>
              </a:xfrm>
              <a:custGeom>
                <a:avLst/>
                <a:gdLst>
                  <a:gd name="connsiteX0" fmla="*/ 304812 w 304812"/>
                  <a:gd name="connsiteY0" fmla="*/ 438150 h 438150"/>
                  <a:gd name="connsiteX1" fmla="*/ 12 w 304812"/>
                  <a:gd name="connsiteY1" fmla="*/ 200025 h 438150"/>
                  <a:gd name="connsiteX2" fmla="*/ 295287 w 304812"/>
                  <a:gd name="connsiteY2" fmla="*/ 0 h 438150"/>
                </a:gdLst>
                <a:ahLst/>
                <a:cxnLst>
                  <a:cxn ang="0">
                    <a:pos x="connsiteX0" y="connsiteY0"/>
                  </a:cxn>
                  <a:cxn ang="0">
                    <a:pos x="connsiteX1" y="connsiteY1"/>
                  </a:cxn>
                  <a:cxn ang="0">
                    <a:pos x="connsiteX2" y="connsiteY2"/>
                  </a:cxn>
                </a:cxnLst>
                <a:rect l="l" t="t" r="r" b="b"/>
                <a:pathLst>
                  <a:path w="304812" h="438150">
                    <a:moveTo>
                      <a:pt x="304812" y="438150"/>
                    </a:moveTo>
                    <a:cubicBezTo>
                      <a:pt x="153205" y="355600"/>
                      <a:pt x="1599" y="273050"/>
                      <a:pt x="12" y="200025"/>
                    </a:cubicBezTo>
                    <a:cubicBezTo>
                      <a:pt x="-1575" y="127000"/>
                      <a:pt x="146856" y="63500"/>
                      <a:pt x="295287" y="0"/>
                    </a:cubicBezTo>
                  </a:path>
                </a:pathLst>
              </a:custGeom>
              <a:noFill/>
              <a:ln w="28575">
                <a:solidFill>
                  <a:schemeClr val="bg1">
                    <a:lumMod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68" name="椭圆 15">
                <a:extLst>
                  <a:ext uri="{FF2B5EF4-FFF2-40B4-BE49-F238E27FC236}">
                    <a16:creationId xmlns="" xmlns:a16="http://schemas.microsoft.com/office/drawing/2014/main" id="{4560D85F-7CAE-4D31-86DB-1DE09FF6E54A}"/>
                  </a:ext>
                </a:extLst>
              </p:cNvPr>
              <p:cNvSpPr>
                <a:spLocks noChangeAspect="1"/>
              </p:cNvSpPr>
              <p:nvPr/>
            </p:nvSpPr>
            <p:spPr bwMode="gray">
              <a:xfrm>
                <a:off x="6451982" y="1685239"/>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71" name="Rectangular Callout 26">
                <a:extLst>
                  <a:ext uri="{FF2B5EF4-FFF2-40B4-BE49-F238E27FC236}">
                    <a16:creationId xmlns="" xmlns:a16="http://schemas.microsoft.com/office/drawing/2014/main" id="{F3AB921C-CE5C-4843-A4DE-0FC763151081}"/>
                  </a:ext>
                </a:extLst>
              </p:cNvPr>
              <p:cNvSpPr/>
              <p:nvPr/>
            </p:nvSpPr>
            <p:spPr bwMode="gray">
              <a:xfrm>
                <a:off x="9107534" y="3064443"/>
                <a:ext cx="1407536" cy="542177"/>
              </a:xfrm>
              <a:prstGeom prst="wedgeRectCallout">
                <a:avLst>
                  <a:gd name="adj1" fmla="val -56476"/>
                  <a:gd name="adj2" fmla="val -245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Reports network topology information.</a:t>
                </a:r>
              </a:p>
            </p:txBody>
          </p:sp>
          <p:sp>
            <p:nvSpPr>
              <p:cNvPr id="141" name="椭圆 15">
                <a:extLst>
                  <a:ext uri="{FF2B5EF4-FFF2-40B4-BE49-F238E27FC236}">
                    <a16:creationId xmlns="" xmlns:a16="http://schemas.microsoft.com/office/drawing/2014/main" id="{E5EF62BF-0B97-4FAB-B8FC-CAA29415BE1F}"/>
                  </a:ext>
                </a:extLst>
              </p:cNvPr>
              <p:cNvSpPr>
                <a:spLocks noChangeAspect="1"/>
              </p:cNvSpPr>
              <p:nvPr/>
            </p:nvSpPr>
            <p:spPr bwMode="gray">
              <a:xfrm>
                <a:off x="10419667" y="2974098"/>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72" name="Rectangular Callout 26">
                <a:extLst>
                  <a:ext uri="{FF2B5EF4-FFF2-40B4-BE49-F238E27FC236}">
                    <a16:creationId xmlns="" xmlns:a16="http://schemas.microsoft.com/office/drawing/2014/main" id="{3B5BABD1-2607-42BD-A38D-CEDFAF2EC57B}"/>
                  </a:ext>
                </a:extLst>
              </p:cNvPr>
              <p:cNvSpPr/>
              <p:nvPr/>
            </p:nvSpPr>
            <p:spPr bwMode="gray">
              <a:xfrm>
                <a:off x="6071873" y="3067333"/>
                <a:ext cx="1412759" cy="388952"/>
              </a:xfrm>
              <a:prstGeom prst="wedgeRectCallout">
                <a:avLst>
                  <a:gd name="adj1" fmla="val 71187"/>
                  <a:gd name="adj2" fmla="val 213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Deploys forwarding paths.</a:t>
                </a:r>
              </a:p>
            </p:txBody>
          </p:sp>
          <p:sp>
            <p:nvSpPr>
              <p:cNvPr id="173" name="椭圆 15">
                <a:extLst>
                  <a:ext uri="{FF2B5EF4-FFF2-40B4-BE49-F238E27FC236}">
                    <a16:creationId xmlns="" xmlns:a16="http://schemas.microsoft.com/office/drawing/2014/main" id="{76761CF7-6D2D-41AF-B8E4-08340DEAC2FB}"/>
                  </a:ext>
                </a:extLst>
              </p:cNvPr>
              <p:cNvSpPr>
                <a:spLocks noChangeAspect="1"/>
              </p:cNvSpPr>
              <p:nvPr/>
            </p:nvSpPr>
            <p:spPr bwMode="gray">
              <a:xfrm>
                <a:off x="7383348" y="2964968"/>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grpSp>
      </p:grpSp>
      <p:sp>
        <p:nvSpPr>
          <p:cNvPr id="65" name="五边形 2">
            <a:extLst>
              <a:ext uri="{FF2B5EF4-FFF2-40B4-BE49-F238E27FC236}">
                <a16:creationId xmlns="" xmlns:a16="http://schemas.microsoft.com/office/drawing/2014/main" id="{3BBF918B-3606-4689-A2AC-CF34F2BF05B6}"/>
              </a:ext>
            </a:extLst>
          </p:cNvPr>
          <p:cNvSpPr/>
          <p:nvPr/>
        </p:nvSpPr>
        <p:spPr bwMode="gray">
          <a:xfrm>
            <a:off x="6479624" y="111341"/>
            <a:ext cx="176814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66" name="燕尾形 3">
            <a:extLst>
              <a:ext uri="{FF2B5EF4-FFF2-40B4-BE49-F238E27FC236}">
                <a16:creationId xmlns="" xmlns:a16="http://schemas.microsoft.com/office/drawing/2014/main" id="{3C4CC86D-4852-4B94-98C3-705B1E8333FA}"/>
              </a:ext>
            </a:extLst>
          </p:cNvPr>
          <p:cNvSpPr/>
          <p:nvPr/>
        </p:nvSpPr>
        <p:spPr bwMode="gray">
          <a:xfrm>
            <a:off x="9734079" y="111341"/>
            <a:ext cx="201689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67" name="燕尾形 3">
            <a:extLst>
              <a:ext uri="{FF2B5EF4-FFF2-40B4-BE49-F238E27FC236}">
                <a16:creationId xmlns="" xmlns:a16="http://schemas.microsoft.com/office/drawing/2014/main" id="{E73D0087-FD53-41FA-BB3F-05648BE65BB7}"/>
              </a:ext>
            </a:extLst>
          </p:cNvPr>
          <p:cNvSpPr/>
          <p:nvPr/>
        </p:nvSpPr>
        <p:spPr bwMode="gray">
          <a:xfrm>
            <a:off x="8171209" y="111341"/>
            <a:ext cx="164396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Tree>
    <p:extLst>
      <p:ext uri="{BB962C8B-B14F-4D97-AF65-F5344CB8AC3E}">
        <p14:creationId xmlns:p14="http://schemas.microsoft.com/office/powerpoint/2010/main" val="25453546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91C6AA-A994-492A-8300-1766379428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Performance Monitoring and Optimization</a:t>
            </a:r>
          </a:p>
        </p:txBody>
      </p:sp>
      <p:sp>
        <p:nvSpPr>
          <p:cNvPr id="6" name="Text Placeholder 5">
            <a:extLst>
              <a:ext uri="{FF2B5EF4-FFF2-40B4-BE49-F238E27FC236}">
                <a16:creationId xmlns="" xmlns:a16="http://schemas.microsoft.com/office/drawing/2014/main" id="{2EC13EB0-AA78-400F-8CB9-6B3AB6465FDA}"/>
              </a:ext>
            </a:extLst>
          </p:cNvPr>
          <p:cNvSpPr>
            <a:spLocks noGrp="1"/>
          </p:cNvSpPr>
          <p:nvPr>
            <p:ph type="body" sz="quarter" idx="10"/>
          </p:nvPr>
        </p:nvSpPr>
        <p:spPr bwMode="gray">
          <a:xfrm>
            <a:off x="455612" y="1052514"/>
            <a:ext cx="5618820" cy="4875042"/>
          </a:xfrm>
        </p:spPr>
        <p:txBody>
          <a:bodyPr wrap="square">
            <a:noAutofit/>
          </a:bodyPr>
          <a:lstStyle/>
          <a:p>
            <a:pPr algn="l"/>
            <a:r>
              <a:rPr lang="en-US" sz="1600" dirty="0">
                <a:latin typeface="Huawei Sans" panose="020C0503030203020204" pitchFamily="34" charset="0"/>
              </a:rPr>
              <a:t>As </a:t>
            </a:r>
            <a:r>
              <a:rPr lang="en-US" altLang="zh-CN" sz="1600" dirty="0"/>
              <a:t>networks carry </a:t>
            </a:r>
            <a:r>
              <a:rPr lang="en-US" sz="1600" dirty="0">
                <a:latin typeface="Huawei Sans" panose="020C0503030203020204" pitchFamily="34" charset="0"/>
              </a:rPr>
              <a:t>increasingly more enterprise services, they need to mee</a:t>
            </a:r>
            <a:r>
              <a:rPr lang="en-US" sz="1600" dirty="0"/>
              <a:t>t increasingly </a:t>
            </a:r>
            <a:r>
              <a:rPr lang="en-US" sz="1600" dirty="0">
                <a:latin typeface="Huawei Sans" panose="020C0503030203020204" pitchFamily="34" charset="0"/>
              </a:rPr>
              <a:t>higher requirements. As such, a fast, flexible IP network performance measurement tool is required to monitor network performance in a timely manner.</a:t>
            </a:r>
          </a:p>
          <a:p>
            <a:pPr algn="l"/>
            <a:r>
              <a:rPr lang="en-US" sz="1600" dirty="0">
                <a:latin typeface="Huawei Sans" panose="020C0503030203020204" pitchFamily="34" charset="0"/>
              </a:rPr>
              <a:t>Huawei's </a:t>
            </a:r>
            <a:r>
              <a:rPr lang="en-US" sz="1600" dirty="0" err="1">
                <a:latin typeface="Huawei Sans" panose="020C0503030203020204" pitchFamily="34" charset="0"/>
              </a:rPr>
              <a:t>CloudWAN</a:t>
            </a:r>
            <a:r>
              <a:rPr lang="en-US" sz="1600" dirty="0">
                <a:latin typeface="Huawei Sans" panose="020C0503030203020204" pitchFamily="34" charset="0"/>
              </a:rPr>
              <a:t> solution uses TWAMP and </a:t>
            </a:r>
            <a:r>
              <a:rPr lang="en-US" sz="1600" dirty="0" err="1">
                <a:latin typeface="Huawei Sans" panose="020C0503030203020204" pitchFamily="34" charset="0"/>
              </a:rPr>
              <a:t>iFIT</a:t>
            </a:r>
            <a:r>
              <a:rPr lang="en-US" sz="1600" dirty="0">
                <a:latin typeface="Huawei Sans" panose="020C0503030203020204" pitchFamily="34" charset="0"/>
              </a:rPr>
              <a:t> to precisely and quickly measure historical and real-time network performance.</a:t>
            </a:r>
          </a:p>
          <a:p>
            <a:pPr algn="l"/>
            <a:r>
              <a:rPr lang="en-US" sz="1600" dirty="0">
                <a:latin typeface="Huawei Sans" panose="020C0503030203020204" pitchFamily="34" charset="0"/>
              </a:rPr>
              <a:t>Based on real-time network performance, the controller can optimize the network through PCEP or BGP SR-Policy.</a:t>
            </a:r>
          </a:p>
        </p:txBody>
      </p:sp>
      <p:grpSp>
        <p:nvGrpSpPr>
          <p:cNvPr id="7" name="组合 6"/>
          <p:cNvGrpSpPr/>
          <p:nvPr/>
        </p:nvGrpSpPr>
        <p:grpSpPr bwMode="gray">
          <a:xfrm>
            <a:off x="5678802" y="1227993"/>
            <a:ext cx="6034790" cy="4488420"/>
            <a:chOff x="5678802" y="1227993"/>
            <a:chExt cx="6034790" cy="4488420"/>
          </a:xfrm>
        </p:grpSpPr>
        <p:sp>
          <p:nvSpPr>
            <p:cNvPr id="73" name="Oval 41">
              <a:extLst>
                <a:ext uri="{FF2B5EF4-FFF2-40B4-BE49-F238E27FC236}">
                  <a16:creationId xmlns="" xmlns:a16="http://schemas.microsoft.com/office/drawing/2014/main" id="{6DA44759-4C88-41B5-AC7F-E7168F84E08F}"/>
                </a:ext>
              </a:extLst>
            </p:cNvPr>
            <p:cNvSpPr>
              <a:spLocks noChangeAspect="1"/>
            </p:cNvSpPr>
            <p:nvPr/>
          </p:nvSpPr>
          <p:spPr bwMode="gray">
            <a:xfrm>
              <a:off x="8120079" y="142932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4" name="Oval 41">
              <a:extLst>
                <a:ext uri="{FF2B5EF4-FFF2-40B4-BE49-F238E27FC236}">
                  <a16:creationId xmlns="" xmlns:a16="http://schemas.microsoft.com/office/drawing/2014/main" id="{98F0AC77-2A09-4B0B-90F7-2A481BEF92FD}"/>
                </a:ext>
              </a:extLst>
            </p:cNvPr>
            <p:cNvSpPr>
              <a:spLocks noChangeAspect="1"/>
            </p:cNvSpPr>
            <p:nvPr/>
          </p:nvSpPr>
          <p:spPr bwMode="gray">
            <a:xfrm>
              <a:off x="9582430" y="142932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5" name="Oval 41">
              <a:extLst>
                <a:ext uri="{FF2B5EF4-FFF2-40B4-BE49-F238E27FC236}">
                  <a16:creationId xmlns="" xmlns:a16="http://schemas.microsoft.com/office/drawing/2014/main" id="{6D976C71-67C4-4814-B727-A918C28E8BCC}"/>
                </a:ext>
              </a:extLst>
            </p:cNvPr>
            <p:cNvSpPr>
              <a:spLocks noChangeAspect="1"/>
            </p:cNvSpPr>
            <p:nvPr/>
          </p:nvSpPr>
          <p:spPr bwMode="gray">
            <a:xfrm>
              <a:off x="8828856" y="142932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6" name="Oval 41">
              <a:extLst>
                <a:ext uri="{FF2B5EF4-FFF2-40B4-BE49-F238E27FC236}">
                  <a16:creationId xmlns="" xmlns:a16="http://schemas.microsoft.com/office/drawing/2014/main" id="{BE6A06DE-0E29-4D34-ACEB-84DE055D85FA}"/>
                </a:ext>
              </a:extLst>
            </p:cNvPr>
            <p:cNvSpPr>
              <a:spLocks noChangeAspect="1"/>
            </p:cNvSpPr>
            <p:nvPr/>
          </p:nvSpPr>
          <p:spPr bwMode="gray">
            <a:xfrm>
              <a:off x="9579281" y="184809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pic>
          <p:nvPicPr>
            <p:cNvPr id="60" name="图片 31">
              <a:extLst>
                <a:ext uri="{FF2B5EF4-FFF2-40B4-BE49-F238E27FC236}">
                  <a16:creationId xmlns="" xmlns:a16="http://schemas.microsoft.com/office/drawing/2014/main" id="{5C6394CC-CF9A-43CE-8E45-7931984EC311}"/>
                </a:ext>
              </a:extLst>
            </p:cNvPr>
            <p:cNvPicPr>
              <a:picLocks noChangeAspect="1"/>
            </p:cNvPicPr>
            <p:nvPr/>
          </p:nvPicPr>
          <p:blipFill>
            <a:blip r:embed="rId3"/>
            <a:stretch>
              <a:fillRect/>
            </a:stretch>
          </p:blipFill>
          <p:spPr bwMode="gray">
            <a:xfrm>
              <a:off x="7165035" y="3536739"/>
              <a:ext cx="466668" cy="389308"/>
            </a:xfrm>
            <a:prstGeom prst="rect">
              <a:avLst/>
            </a:prstGeom>
          </p:spPr>
        </p:pic>
        <p:pic>
          <p:nvPicPr>
            <p:cNvPr id="61" name="图片 31">
              <a:extLst>
                <a:ext uri="{FF2B5EF4-FFF2-40B4-BE49-F238E27FC236}">
                  <a16:creationId xmlns="" xmlns:a16="http://schemas.microsoft.com/office/drawing/2014/main" id="{9BA38704-2124-46EA-ABC5-2EFDD7526B92}"/>
                </a:ext>
              </a:extLst>
            </p:cNvPr>
            <p:cNvPicPr>
              <a:picLocks noChangeAspect="1"/>
            </p:cNvPicPr>
            <p:nvPr/>
          </p:nvPicPr>
          <p:blipFill>
            <a:blip r:embed="rId3"/>
            <a:stretch>
              <a:fillRect/>
            </a:stretch>
          </p:blipFill>
          <p:spPr bwMode="gray">
            <a:xfrm>
              <a:off x="7165035" y="4547977"/>
              <a:ext cx="466668" cy="389308"/>
            </a:xfrm>
            <a:prstGeom prst="rect">
              <a:avLst/>
            </a:prstGeom>
          </p:spPr>
        </p:pic>
        <p:pic>
          <p:nvPicPr>
            <p:cNvPr id="62" name="图片 31">
              <a:extLst>
                <a:ext uri="{FF2B5EF4-FFF2-40B4-BE49-F238E27FC236}">
                  <a16:creationId xmlns="" xmlns:a16="http://schemas.microsoft.com/office/drawing/2014/main" id="{27855C34-8782-455D-920C-8C211B02B5FC}"/>
                </a:ext>
              </a:extLst>
            </p:cNvPr>
            <p:cNvPicPr>
              <a:picLocks noChangeAspect="1"/>
            </p:cNvPicPr>
            <p:nvPr/>
          </p:nvPicPr>
          <p:blipFill>
            <a:blip r:embed="rId3"/>
            <a:stretch>
              <a:fillRect/>
            </a:stretch>
          </p:blipFill>
          <p:spPr bwMode="gray">
            <a:xfrm>
              <a:off x="8708085" y="3532956"/>
              <a:ext cx="466668" cy="389308"/>
            </a:xfrm>
            <a:prstGeom prst="rect">
              <a:avLst/>
            </a:prstGeom>
          </p:spPr>
        </p:pic>
        <p:pic>
          <p:nvPicPr>
            <p:cNvPr id="63" name="图片 31">
              <a:extLst>
                <a:ext uri="{FF2B5EF4-FFF2-40B4-BE49-F238E27FC236}">
                  <a16:creationId xmlns="" xmlns:a16="http://schemas.microsoft.com/office/drawing/2014/main" id="{DC2C6B99-6AA9-4C7B-8304-976661992BC9}"/>
                </a:ext>
              </a:extLst>
            </p:cNvPr>
            <p:cNvPicPr>
              <a:picLocks noChangeAspect="1"/>
            </p:cNvPicPr>
            <p:nvPr/>
          </p:nvPicPr>
          <p:blipFill>
            <a:blip r:embed="rId3"/>
            <a:stretch>
              <a:fillRect/>
            </a:stretch>
          </p:blipFill>
          <p:spPr bwMode="gray">
            <a:xfrm>
              <a:off x="8708085" y="4547977"/>
              <a:ext cx="466668" cy="389308"/>
            </a:xfrm>
            <a:prstGeom prst="rect">
              <a:avLst/>
            </a:prstGeom>
          </p:spPr>
        </p:pic>
        <p:pic>
          <p:nvPicPr>
            <p:cNvPr id="64" name="图片 31">
              <a:extLst>
                <a:ext uri="{FF2B5EF4-FFF2-40B4-BE49-F238E27FC236}">
                  <a16:creationId xmlns="" xmlns:a16="http://schemas.microsoft.com/office/drawing/2014/main" id="{D518BB09-19E4-47C6-A1DB-B289F5B7B56C}"/>
                </a:ext>
              </a:extLst>
            </p:cNvPr>
            <p:cNvPicPr>
              <a:picLocks noChangeAspect="1"/>
            </p:cNvPicPr>
            <p:nvPr/>
          </p:nvPicPr>
          <p:blipFill>
            <a:blip r:embed="rId3"/>
            <a:stretch>
              <a:fillRect/>
            </a:stretch>
          </p:blipFill>
          <p:spPr bwMode="gray">
            <a:xfrm>
              <a:off x="10251135" y="3536739"/>
              <a:ext cx="466668" cy="389308"/>
            </a:xfrm>
            <a:prstGeom prst="rect">
              <a:avLst/>
            </a:prstGeom>
          </p:spPr>
        </p:pic>
        <p:pic>
          <p:nvPicPr>
            <p:cNvPr id="65" name="图片 31">
              <a:extLst>
                <a:ext uri="{FF2B5EF4-FFF2-40B4-BE49-F238E27FC236}">
                  <a16:creationId xmlns="" xmlns:a16="http://schemas.microsoft.com/office/drawing/2014/main" id="{61C60AF7-8B46-4006-993B-CA2D0E60CB35}"/>
                </a:ext>
              </a:extLst>
            </p:cNvPr>
            <p:cNvPicPr>
              <a:picLocks noChangeAspect="1"/>
            </p:cNvPicPr>
            <p:nvPr/>
          </p:nvPicPr>
          <p:blipFill>
            <a:blip r:embed="rId3"/>
            <a:stretch>
              <a:fillRect/>
            </a:stretch>
          </p:blipFill>
          <p:spPr bwMode="gray">
            <a:xfrm>
              <a:off x="10251135" y="4551760"/>
              <a:ext cx="466668" cy="389308"/>
            </a:xfrm>
            <a:prstGeom prst="rect">
              <a:avLst/>
            </a:prstGeom>
          </p:spPr>
        </p:pic>
        <p:cxnSp>
          <p:nvCxnSpPr>
            <p:cNvPr id="66" name="Straight Connector 65">
              <a:extLst>
                <a:ext uri="{FF2B5EF4-FFF2-40B4-BE49-F238E27FC236}">
                  <a16:creationId xmlns="" xmlns:a16="http://schemas.microsoft.com/office/drawing/2014/main" id="{12C1A9F4-7C6C-46E1-9B2C-3782C9EC32C9}"/>
                </a:ext>
              </a:extLst>
            </p:cNvPr>
            <p:cNvCxnSpPr>
              <a:cxnSpLocks/>
              <a:stCxn id="60" idx="3"/>
              <a:endCxn id="62" idx="1"/>
            </p:cNvCxnSpPr>
            <p:nvPr/>
          </p:nvCxnSpPr>
          <p:spPr bwMode="gray">
            <a:xfrm flipV="1">
              <a:off x="7631703" y="3727610"/>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87AA4CA8-99D0-4DAD-9280-5E3DBD261AC8}"/>
                </a:ext>
              </a:extLst>
            </p:cNvPr>
            <p:cNvCxnSpPr>
              <a:cxnSpLocks/>
              <a:stCxn id="61" idx="3"/>
              <a:endCxn id="63" idx="1"/>
            </p:cNvCxnSpPr>
            <p:nvPr/>
          </p:nvCxnSpPr>
          <p:spPr bwMode="gray">
            <a:xfrm>
              <a:off x="7631703" y="4742631"/>
              <a:ext cx="1076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A23F075B-5AA9-41A3-B7B9-E93A2999E5B6}"/>
                </a:ext>
              </a:extLst>
            </p:cNvPr>
            <p:cNvCxnSpPr>
              <a:cxnSpLocks/>
              <a:stCxn id="60" idx="2"/>
              <a:endCxn id="61" idx="0"/>
            </p:cNvCxnSpPr>
            <p:nvPr/>
          </p:nvCxnSpPr>
          <p:spPr bwMode="gray">
            <a:xfrm>
              <a:off x="7398369" y="3926047"/>
              <a:ext cx="0" cy="6219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A3BB2F69-D84E-49C1-9F93-7C0618DDF864}"/>
                </a:ext>
              </a:extLst>
            </p:cNvPr>
            <p:cNvCxnSpPr>
              <a:cxnSpLocks/>
              <a:stCxn id="62" idx="2"/>
              <a:endCxn id="63" idx="0"/>
            </p:cNvCxnSpPr>
            <p:nvPr/>
          </p:nvCxnSpPr>
          <p:spPr bwMode="gray">
            <a:xfrm>
              <a:off x="8941419" y="3922264"/>
              <a:ext cx="0" cy="625713"/>
            </a:xfrm>
            <a:prstGeom prst="line">
              <a:avLst/>
            </a:prstGeom>
            <a:ln w="19050">
              <a:solidFill>
                <a:srgbClr val="E28198"/>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67EDAC28-FDAF-43DB-ACED-A7738C3E8150}"/>
                </a:ext>
              </a:extLst>
            </p:cNvPr>
            <p:cNvCxnSpPr>
              <a:cxnSpLocks/>
              <a:stCxn id="64" idx="2"/>
              <a:endCxn id="65" idx="0"/>
            </p:cNvCxnSpPr>
            <p:nvPr/>
          </p:nvCxnSpPr>
          <p:spPr bwMode="gray">
            <a:xfrm>
              <a:off x="10484469" y="3926047"/>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7E761CE6-CBA9-4A4B-AC92-8166F41EEF15}"/>
                </a:ext>
              </a:extLst>
            </p:cNvPr>
            <p:cNvCxnSpPr>
              <a:cxnSpLocks/>
              <a:stCxn id="65" idx="1"/>
              <a:endCxn id="63" idx="3"/>
            </p:cNvCxnSpPr>
            <p:nvPr/>
          </p:nvCxnSpPr>
          <p:spPr bwMode="gray">
            <a:xfrm flipH="1" flipV="1">
              <a:off x="9174753" y="4742631"/>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D9B8DE46-F8B5-4674-BE12-02731522715A}"/>
                </a:ext>
              </a:extLst>
            </p:cNvPr>
            <p:cNvCxnSpPr>
              <a:cxnSpLocks/>
              <a:stCxn id="64" idx="1"/>
              <a:endCxn id="62" idx="3"/>
            </p:cNvCxnSpPr>
            <p:nvPr/>
          </p:nvCxnSpPr>
          <p:spPr bwMode="gray">
            <a:xfrm flipH="1" flipV="1">
              <a:off x="9174753" y="3727610"/>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TextBox 271">
              <a:extLst>
                <a:ext uri="{FF2B5EF4-FFF2-40B4-BE49-F238E27FC236}">
                  <a16:creationId xmlns="" xmlns:a16="http://schemas.microsoft.com/office/drawing/2014/main" id="{B414DA26-C44B-43EB-9FBE-F30905F15BD6}"/>
                </a:ext>
              </a:extLst>
            </p:cNvPr>
            <p:cNvSpPr txBox="1"/>
            <p:nvPr/>
          </p:nvSpPr>
          <p:spPr bwMode="gray">
            <a:xfrm>
              <a:off x="8592468" y="3843702"/>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81" name="TextBox 271">
              <a:extLst>
                <a:ext uri="{FF2B5EF4-FFF2-40B4-BE49-F238E27FC236}">
                  <a16:creationId xmlns="" xmlns:a16="http://schemas.microsoft.com/office/drawing/2014/main" id="{2B3FA7A3-5C2F-43CA-A384-94708C95EDD2}"/>
                </a:ext>
              </a:extLst>
            </p:cNvPr>
            <p:cNvSpPr txBox="1"/>
            <p:nvPr/>
          </p:nvSpPr>
          <p:spPr bwMode="gray">
            <a:xfrm>
              <a:off x="6994554" y="3843702"/>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82" name="TextBox 271">
              <a:extLst>
                <a:ext uri="{FF2B5EF4-FFF2-40B4-BE49-F238E27FC236}">
                  <a16:creationId xmlns="" xmlns:a16="http://schemas.microsoft.com/office/drawing/2014/main" id="{81E3CD1B-305F-4FC2-89D8-F58F45978520}"/>
                </a:ext>
              </a:extLst>
            </p:cNvPr>
            <p:cNvSpPr txBox="1"/>
            <p:nvPr/>
          </p:nvSpPr>
          <p:spPr bwMode="gray">
            <a:xfrm>
              <a:off x="6994554" y="4327132"/>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83" name="TextBox 271">
              <a:extLst>
                <a:ext uri="{FF2B5EF4-FFF2-40B4-BE49-F238E27FC236}">
                  <a16:creationId xmlns="" xmlns:a16="http://schemas.microsoft.com/office/drawing/2014/main" id="{F122CE76-A87C-4B44-A361-7A82D21D68A0}"/>
                </a:ext>
              </a:extLst>
            </p:cNvPr>
            <p:cNvSpPr txBox="1"/>
            <p:nvPr/>
          </p:nvSpPr>
          <p:spPr bwMode="gray">
            <a:xfrm>
              <a:off x="8601620" y="4345935"/>
              <a:ext cx="35939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86" name="TextBox 271">
              <a:extLst>
                <a:ext uri="{FF2B5EF4-FFF2-40B4-BE49-F238E27FC236}">
                  <a16:creationId xmlns="" xmlns:a16="http://schemas.microsoft.com/office/drawing/2014/main" id="{135CEBE0-00E7-4371-B25D-73700E6F2660}"/>
                </a:ext>
              </a:extLst>
            </p:cNvPr>
            <p:cNvSpPr txBox="1"/>
            <p:nvPr/>
          </p:nvSpPr>
          <p:spPr bwMode="gray">
            <a:xfrm>
              <a:off x="10549055" y="4345935"/>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88" name="TextBox 271">
              <a:extLst>
                <a:ext uri="{FF2B5EF4-FFF2-40B4-BE49-F238E27FC236}">
                  <a16:creationId xmlns="" xmlns:a16="http://schemas.microsoft.com/office/drawing/2014/main" id="{DA82EA9D-DAFA-49D5-A496-2B1AFCFDD834}"/>
                </a:ext>
              </a:extLst>
            </p:cNvPr>
            <p:cNvSpPr txBox="1"/>
            <p:nvPr/>
          </p:nvSpPr>
          <p:spPr bwMode="gray">
            <a:xfrm>
              <a:off x="10564295" y="3851896"/>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89" name="图片 24">
              <a:extLst>
                <a:ext uri="{FF2B5EF4-FFF2-40B4-BE49-F238E27FC236}">
                  <a16:creationId xmlns="" xmlns:a16="http://schemas.microsoft.com/office/drawing/2014/main" id="{1AF02520-EC4C-4567-9BAB-65CB30F2C2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963248" y="2144940"/>
              <a:ext cx="1977229" cy="364654"/>
            </a:xfrm>
            <a:prstGeom prst="rect">
              <a:avLst/>
            </a:prstGeom>
          </p:spPr>
        </p:pic>
        <p:sp>
          <p:nvSpPr>
            <p:cNvPr id="91" name="圆角矩形 75">
              <a:extLst>
                <a:ext uri="{FF2B5EF4-FFF2-40B4-BE49-F238E27FC236}">
                  <a16:creationId xmlns="" xmlns:a16="http://schemas.microsoft.com/office/drawing/2014/main" id="{16279406-14D5-4BBB-B215-A8EF55553950}"/>
                </a:ext>
              </a:extLst>
            </p:cNvPr>
            <p:cNvSpPr/>
            <p:nvPr/>
          </p:nvSpPr>
          <p:spPr bwMode="gray">
            <a:xfrm>
              <a:off x="7881258" y="2118594"/>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2" name="直接箭头连接符 84">
              <a:extLst>
                <a:ext uri="{FF2B5EF4-FFF2-40B4-BE49-F238E27FC236}">
                  <a16:creationId xmlns="" xmlns:a16="http://schemas.microsoft.com/office/drawing/2014/main" id="{0E992CCF-9433-4D1C-9E6D-AA8CB0FC3BF5}"/>
                </a:ext>
              </a:extLst>
            </p:cNvPr>
            <p:cNvCxnSpPr>
              <a:cxnSpLocks/>
              <a:stCxn id="62" idx="0"/>
              <a:endCxn id="91" idx="2"/>
            </p:cNvCxnSpPr>
            <p:nvPr/>
          </p:nvCxnSpPr>
          <p:spPr bwMode="gray">
            <a:xfrm flipH="1" flipV="1">
              <a:off x="8939217" y="2521874"/>
              <a:ext cx="2202" cy="1011082"/>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94" name="TextBox 271">
              <a:extLst>
                <a:ext uri="{FF2B5EF4-FFF2-40B4-BE49-F238E27FC236}">
                  <a16:creationId xmlns="" xmlns:a16="http://schemas.microsoft.com/office/drawing/2014/main" id="{3CBFA38F-9E15-4D65-8A38-C88F96FC428A}"/>
                </a:ext>
              </a:extLst>
            </p:cNvPr>
            <p:cNvSpPr txBox="1"/>
            <p:nvPr/>
          </p:nvSpPr>
          <p:spPr bwMode="gray">
            <a:xfrm rot="19599356">
              <a:off x="7053606" y="2870828"/>
              <a:ext cx="1577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 SR-Policy/PCEP</a:t>
              </a:r>
            </a:p>
          </p:txBody>
        </p:sp>
        <p:pic>
          <p:nvPicPr>
            <p:cNvPr id="97" name="图片 31">
              <a:extLst>
                <a:ext uri="{FF2B5EF4-FFF2-40B4-BE49-F238E27FC236}">
                  <a16:creationId xmlns="" xmlns:a16="http://schemas.microsoft.com/office/drawing/2014/main" id="{03727C9D-5C1B-4312-9B76-E49CC359FF93}"/>
                </a:ext>
              </a:extLst>
            </p:cNvPr>
            <p:cNvPicPr>
              <a:picLocks noChangeAspect="1"/>
            </p:cNvPicPr>
            <p:nvPr/>
          </p:nvPicPr>
          <p:blipFill>
            <a:blip r:embed="rId3"/>
            <a:stretch>
              <a:fillRect/>
            </a:stretch>
          </p:blipFill>
          <p:spPr bwMode="gray">
            <a:xfrm>
              <a:off x="6288171" y="3536739"/>
              <a:ext cx="466668" cy="389308"/>
            </a:xfrm>
            <a:prstGeom prst="rect">
              <a:avLst/>
            </a:prstGeom>
          </p:spPr>
        </p:pic>
        <p:pic>
          <p:nvPicPr>
            <p:cNvPr id="98" name="图片 31">
              <a:extLst>
                <a:ext uri="{FF2B5EF4-FFF2-40B4-BE49-F238E27FC236}">
                  <a16:creationId xmlns="" xmlns:a16="http://schemas.microsoft.com/office/drawing/2014/main" id="{1F7FF59F-C59B-475C-8B97-A8DE300A3044}"/>
                </a:ext>
              </a:extLst>
            </p:cNvPr>
            <p:cNvPicPr>
              <a:picLocks noChangeAspect="1"/>
            </p:cNvPicPr>
            <p:nvPr/>
          </p:nvPicPr>
          <p:blipFill>
            <a:blip r:embed="rId3"/>
            <a:stretch>
              <a:fillRect/>
            </a:stretch>
          </p:blipFill>
          <p:spPr bwMode="gray">
            <a:xfrm>
              <a:off x="11105341" y="4551760"/>
              <a:ext cx="466668" cy="389308"/>
            </a:xfrm>
            <a:prstGeom prst="rect">
              <a:avLst/>
            </a:prstGeom>
          </p:spPr>
        </p:pic>
        <p:cxnSp>
          <p:nvCxnSpPr>
            <p:cNvPr id="101" name="Straight Connector 100">
              <a:extLst>
                <a:ext uri="{FF2B5EF4-FFF2-40B4-BE49-F238E27FC236}">
                  <a16:creationId xmlns="" xmlns:a16="http://schemas.microsoft.com/office/drawing/2014/main" id="{41868CC2-91AC-4AB7-B23C-DEFB476A0F6B}"/>
                </a:ext>
              </a:extLst>
            </p:cNvPr>
            <p:cNvCxnSpPr>
              <a:cxnSpLocks/>
              <a:stCxn id="97" idx="3"/>
              <a:endCxn id="60" idx="1"/>
            </p:cNvCxnSpPr>
            <p:nvPr/>
          </p:nvCxnSpPr>
          <p:spPr bwMode="gray">
            <a:xfrm>
              <a:off x="6754839" y="3731393"/>
              <a:ext cx="41019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 xmlns:a16="http://schemas.microsoft.com/office/drawing/2014/main" id="{C0A032FB-0C27-403C-BF5A-0664700CBE77}"/>
                </a:ext>
              </a:extLst>
            </p:cNvPr>
            <p:cNvCxnSpPr>
              <a:cxnSpLocks/>
              <a:stCxn id="65" idx="3"/>
              <a:endCxn id="98" idx="1"/>
            </p:cNvCxnSpPr>
            <p:nvPr/>
          </p:nvCxnSpPr>
          <p:spPr bwMode="gray">
            <a:xfrm>
              <a:off x="10717803" y="4746414"/>
              <a:ext cx="38753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 xmlns:a16="http://schemas.microsoft.com/office/drawing/2014/main" id="{1384B7E3-A158-4BB0-98DC-97523D996AED}"/>
                </a:ext>
              </a:extLst>
            </p:cNvPr>
            <p:cNvCxnSpPr>
              <a:cxnSpLocks/>
            </p:cNvCxnSpPr>
            <p:nvPr/>
          </p:nvCxnSpPr>
          <p:spPr bwMode="gray">
            <a:xfrm>
              <a:off x="7460984" y="3784848"/>
              <a:ext cx="1417820"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 xmlns:a16="http://schemas.microsoft.com/office/drawing/2014/main" id="{1A0E90EE-C9C7-4119-A442-81E6432482C2}"/>
                </a:ext>
              </a:extLst>
            </p:cNvPr>
            <p:cNvCxnSpPr>
              <a:cxnSpLocks/>
            </p:cNvCxnSpPr>
            <p:nvPr/>
          </p:nvCxnSpPr>
          <p:spPr bwMode="gray">
            <a:xfrm>
              <a:off x="10543227" y="3778573"/>
              <a:ext cx="0" cy="89685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 xmlns:a16="http://schemas.microsoft.com/office/drawing/2014/main" id="{E79F6955-AF43-4D24-A1C2-3BE6D831E181}"/>
                </a:ext>
              </a:extLst>
            </p:cNvPr>
            <p:cNvCxnSpPr>
              <a:cxnSpLocks/>
            </p:cNvCxnSpPr>
            <p:nvPr/>
          </p:nvCxnSpPr>
          <p:spPr bwMode="gray">
            <a:xfrm>
              <a:off x="8941419" y="3778573"/>
              <a:ext cx="1552006" cy="0"/>
            </a:xfrm>
            <a:prstGeom prst="line">
              <a:avLst/>
            </a:prstGeom>
            <a:ln w="3810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6" name="直接箭头连接符 84">
              <a:extLst>
                <a:ext uri="{FF2B5EF4-FFF2-40B4-BE49-F238E27FC236}">
                  <a16:creationId xmlns="" xmlns:a16="http://schemas.microsoft.com/office/drawing/2014/main" id="{C7AE6304-D2CD-4A8B-9B09-2A13E321BAA6}"/>
                </a:ext>
              </a:extLst>
            </p:cNvPr>
            <p:cNvCxnSpPr>
              <a:cxnSpLocks/>
            </p:cNvCxnSpPr>
            <p:nvPr/>
          </p:nvCxnSpPr>
          <p:spPr bwMode="gray">
            <a:xfrm flipH="1">
              <a:off x="7215750" y="2524518"/>
              <a:ext cx="1553494" cy="1027145"/>
            </a:xfrm>
            <a:prstGeom prst="straightConnector1">
              <a:avLst/>
            </a:prstGeom>
            <a:ln w="19050" cap="flat" cmpd="sng" algn="ctr">
              <a:solidFill>
                <a:srgbClr val="E28198"/>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112" name="Group 111">
              <a:extLst>
                <a:ext uri="{FF2B5EF4-FFF2-40B4-BE49-F238E27FC236}">
                  <a16:creationId xmlns="" xmlns:a16="http://schemas.microsoft.com/office/drawing/2014/main" id="{F2921102-79CF-49F9-8C42-BD1D00688DFF}"/>
                </a:ext>
              </a:extLst>
            </p:cNvPr>
            <p:cNvGrpSpPr/>
            <p:nvPr/>
          </p:nvGrpSpPr>
          <p:grpSpPr bwMode="gray">
            <a:xfrm>
              <a:off x="8241662" y="1508960"/>
              <a:ext cx="1420399" cy="434340"/>
              <a:chOff x="4527430" y="4730666"/>
              <a:chExt cx="2969826" cy="908134"/>
            </a:xfrm>
          </p:grpSpPr>
          <p:cxnSp>
            <p:nvCxnSpPr>
              <p:cNvPr id="142" name="Straight Connector 141">
                <a:extLst>
                  <a:ext uri="{FF2B5EF4-FFF2-40B4-BE49-F238E27FC236}">
                    <a16:creationId xmlns="" xmlns:a16="http://schemas.microsoft.com/office/drawing/2014/main" id="{605E8AA6-67EC-4CAB-BDAF-228FD03944B4}"/>
                  </a:ext>
                </a:extLst>
              </p:cNvPr>
              <p:cNvCxnSpPr>
                <a:cxnSpLocks/>
              </p:cNvCxnSpPr>
              <p:nvPr/>
            </p:nvCxnSpPr>
            <p:spPr bwMode="gray">
              <a:xfrm>
                <a:off x="4527430" y="4741950"/>
                <a:ext cx="1417820"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 xmlns:a16="http://schemas.microsoft.com/office/drawing/2014/main" id="{E9FDEC8B-CB46-4DAC-A8C6-8512EB4152EB}"/>
                  </a:ext>
                </a:extLst>
              </p:cNvPr>
              <p:cNvCxnSpPr>
                <a:cxnSpLocks/>
              </p:cNvCxnSpPr>
              <p:nvPr/>
            </p:nvCxnSpPr>
            <p:spPr bwMode="gray">
              <a:xfrm>
                <a:off x="7490672" y="4741950"/>
                <a:ext cx="0" cy="89685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 xmlns:a16="http://schemas.microsoft.com/office/drawing/2014/main" id="{39EE2A51-4E1B-47F0-B279-55C013C30B85}"/>
                  </a:ext>
                </a:extLst>
              </p:cNvPr>
              <p:cNvCxnSpPr>
                <a:cxnSpLocks/>
              </p:cNvCxnSpPr>
              <p:nvPr/>
            </p:nvCxnSpPr>
            <p:spPr bwMode="gray">
              <a:xfrm>
                <a:off x="5945249" y="4730666"/>
                <a:ext cx="1552007"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13" name="圆角矩形 75">
              <a:extLst>
                <a:ext uri="{FF2B5EF4-FFF2-40B4-BE49-F238E27FC236}">
                  <a16:creationId xmlns="" xmlns:a16="http://schemas.microsoft.com/office/drawing/2014/main" id="{5C808511-FFD6-46B5-86C4-CF00A092B902}"/>
                </a:ext>
              </a:extLst>
            </p:cNvPr>
            <p:cNvSpPr/>
            <p:nvPr/>
          </p:nvSpPr>
          <p:spPr bwMode="gray">
            <a:xfrm>
              <a:off x="7881258" y="1324573"/>
              <a:ext cx="2115918" cy="79402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2" name="Rectangular Callout 26">
              <a:extLst>
                <a:ext uri="{FF2B5EF4-FFF2-40B4-BE49-F238E27FC236}">
                  <a16:creationId xmlns="" xmlns:a16="http://schemas.microsoft.com/office/drawing/2014/main" id="{37CBBAE5-1D8A-4D68-B035-AE5B851A5569}"/>
                </a:ext>
              </a:extLst>
            </p:cNvPr>
            <p:cNvSpPr/>
            <p:nvPr/>
          </p:nvSpPr>
          <p:spPr bwMode="gray">
            <a:xfrm>
              <a:off x="5678802" y="1302950"/>
              <a:ext cx="1781890" cy="738693"/>
            </a:xfrm>
            <a:prstGeom prst="wedgeRectCallout">
              <a:avLst>
                <a:gd name="adj1" fmla="val 55756"/>
                <a:gd name="adj2" fmla="val 4078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controller optimizes forwarding paths based on network performance.</a:t>
              </a:r>
            </a:p>
          </p:txBody>
        </p:sp>
        <p:sp>
          <p:nvSpPr>
            <p:cNvPr id="128" name="Freeform: Shape 127">
              <a:extLst>
                <a:ext uri="{FF2B5EF4-FFF2-40B4-BE49-F238E27FC236}">
                  <a16:creationId xmlns="" xmlns:a16="http://schemas.microsoft.com/office/drawing/2014/main" id="{2C236C33-753D-4470-B96D-2D852AAA5B31}"/>
                </a:ext>
              </a:extLst>
            </p:cNvPr>
            <p:cNvSpPr/>
            <p:nvPr/>
          </p:nvSpPr>
          <p:spPr bwMode="gray">
            <a:xfrm>
              <a:off x="7542093" y="1852773"/>
              <a:ext cx="304812" cy="438150"/>
            </a:xfrm>
            <a:custGeom>
              <a:avLst/>
              <a:gdLst>
                <a:gd name="connsiteX0" fmla="*/ 304812 w 304812"/>
                <a:gd name="connsiteY0" fmla="*/ 438150 h 438150"/>
                <a:gd name="connsiteX1" fmla="*/ 12 w 304812"/>
                <a:gd name="connsiteY1" fmla="*/ 200025 h 438150"/>
                <a:gd name="connsiteX2" fmla="*/ 295287 w 304812"/>
                <a:gd name="connsiteY2" fmla="*/ 0 h 438150"/>
              </a:gdLst>
              <a:ahLst/>
              <a:cxnLst>
                <a:cxn ang="0">
                  <a:pos x="connsiteX0" y="connsiteY0"/>
                </a:cxn>
                <a:cxn ang="0">
                  <a:pos x="connsiteX1" y="connsiteY1"/>
                </a:cxn>
                <a:cxn ang="0">
                  <a:pos x="connsiteX2" y="connsiteY2"/>
                </a:cxn>
              </a:cxnLst>
              <a:rect l="l" t="t" r="r" b="b"/>
              <a:pathLst>
                <a:path w="304812" h="438150">
                  <a:moveTo>
                    <a:pt x="304812" y="438150"/>
                  </a:moveTo>
                  <a:cubicBezTo>
                    <a:pt x="153205" y="355600"/>
                    <a:pt x="1599" y="273050"/>
                    <a:pt x="12" y="200025"/>
                  </a:cubicBezTo>
                  <a:cubicBezTo>
                    <a:pt x="-1575" y="127000"/>
                    <a:pt x="146856" y="63500"/>
                    <a:pt x="295287" y="0"/>
                  </a:cubicBezTo>
                </a:path>
              </a:pathLst>
            </a:custGeom>
            <a:noFill/>
            <a:ln w="28575">
              <a:solidFill>
                <a:schemeClr val="bg1">
                  <a:lumMod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39" name="Rectangular Callout 26">
              <a:extLst>
                <a:ext uri="{FF2B5EF4-FFF2-40B4-BE49-F238E27FC236}">
                  <a16:creationId xmlns="" xmlns:a16="http://schemas.microsoft.com/office/drawing/2014/main" id="{CEF58FE5-20DD-46E9-A9F7-8CB88DDBCD13}"/>
                </a:ext>
              </a:extLst>
            </p:cNvPr>
            <p:cNvSpPr/>
            <p:nvPr/>
          </p:nvSpPr>
          <p:spPr bwMode="gray">
            <a:xfrm>
              <a:off x="6042436" y="2455269"/>
              <a:ext cx="1441999" cy="563648"/>
            </a:xfrm>
            <a:prstGeom prst="wedgeRectCallout">
              <a:avLst>
                <a:gd name="adj1" fmla="val 64915"/>
                <a:gd name="adj2" fmla="val 356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controller delivers optimized forwarding paths.</a:t>
              </a:r>
            </a:p>
          </p:txBody>
        </p:sp>
        <p:cxnSp>
          <p:nvCxnSpPr>
            <p:cNvPr id="145" name="直接箭头连接符 84">
              <a:extLst>
                <a:ext uri="{FF2B5EF4-FFF2-40B4-BE49-F238E27FC236}">
                  <a16:creationId xmlns="" xmlns:a16="http://schemas.microsoft.com/office/drawing/2014/main" id="{AF453F7A-F1F6-46E9-B39D-E99E3A7CCC48}"/>
                </a:ext>
              </a:extLst>
            </p:cNvPr>
            <p:cNvCxnSpPr>
              <a:cxnSpLocks/>
              <a:stCxn id="60" idx="0"/>
              <a:endCxn id="91" idx="2"/>
            </p:cNvCxnSpPr>
            <p:nvPr/>
          </p:nvCxnSpPr>
          <p:spPr bwMode="gray">
            <a:xfrm flipV="1">
              <a:off x="7398369" y="2521874"/>
              <a:ext cx="1540848" cy="1014865"/>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6" name="直接箭头连接符 84">
              <a:extLst>
                <a:ext uri="{FF2B5EF4-FFF2-40B4-BE49-F238E27FC236}">
                  <a16:creationId xmlns="" xmlns:a16="http://schemas.microsoft.com/office/drawing/2014/main" id="{307891FD-B6A5-400B-BAC1-697A9E09F7E0}"/>
                </a:ext>
              </a:extLst>
            </p:cNvPr>
            <p:cNvCxnSpPr>
              <a:cxnSpLocks/>
              <a:stCxn id="64" idx="0"/>
              <a:endCxn id="91" idx="2"/>
            </p:cNvCxnSpPr>
            <p:nvPr/>
          </p:nvCxnSpPr>
          <p:spPr bwMode="gray">
            <a:xfrm flipH="1" flipV="1">
              <a:off x="8939217" y="2521874"/>
              <a:ext cx="1545252" cy="1014865"/>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7" name="直接箭头连接符 84">
              <a:extLst>
                <a:ext uri="{FF2B5EF4-FFF2-40B4-BE49-F238E27FC236}">
                  <a16:creationId xmlns="" xmlns:a16="http://schemas.microsoft.com/office/drawing/2014/main" id="{89AFF864-EEE0-4EEF-AFD0-54F6D874A10D}"/>
                </a:ext>
              </a:extLst>
            </p:cNvPr>
            <p:cNvCxnSpPr>
              <a:cxnSpLocks/>
              <a:stCxn id="61" idx="0"/>
              <a:endCxn id="91" idx="2"/>
            </p:cNvCxnSpPr>
            <p:nvPr/>
          </p:nvCxnSpPr>
          <p:spPr bwMode="gray">
            <a:xfrm flipV="1">
              <a:off x="7398369" y="2521874"/>
              <a:ext cx="1540848" cy="2026103"/>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9" name="直接箭头连接符 84">
              <a:extLst>
                <a:ext uri="{FF2B5EF4-FFF2-40B4-BE49-F238E27FC236}">
                  <a16:creationId xmlns="" xmlns:a16="http://schemas.microsoft.com/office/drawing/2014/main" id="{84FC94B2-81D9-49E2-82B5-013212C4EC4B}"/>
                </a:ext>
              </a:extLst>
            </p:cNvPr>
            <p:cNvCxnSpPr>
              <a:cxnSpLocks/>
              <a:stCxn id="65" idx="0"/>
              <a:endCxn id="91" idx="2"/>
            </p:cNvCxnSpPr>
            <p:nvPr/>
          </p:nvCxnSpPr>
          <p:spPr bwMode="gray">
            <a:xfrm flipH="1" flipV="1">
              <a:off x="8939217" y="2521874"/>
              <a:ext cx="1545252" cy="2029886"/>
            </a:xfrm>
            <a:prstGeom prst="straightConnector1">
              <a:avLst/>
            </a:prstGeom>
            <a:ln w="19050" cap="flat" cmpd="sng" algn="ctr">
              <a:solidFill>
                <a:srgbClr val="56C4D2"/>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50" name="Rectangular Callout 139">
              <a:extLst>
                <a:ext uri="{FF2B5EF4-FFF2-40B4-BE49-F238E27FC236}">
                  <a16:creationId xmlns="" xmlns:a16="http://schemas.microsoft.com/office/drawing/2014/main" id="{F71F453E-9C52-4C5A-880F-C5C668BAEC74}"/>
                </a:ext>
              </a:extLst>
            </p:cNvPr>
            <p:cNvSpPr/>
            <p:nvPr/>
          </p:nvSpPr>
          <p:spPr bwMode="gray">
            <a:xfrm>
              <a:off x="8059709" y="3009231"/>
              <a:ext cx="1759013" cy="310556"/>
            </a:xfrm>
            <a:prstGeom prst="rect">
              <a:avLst/>
            </a:prstGeom>
            <a:solidFill>
              <a:schemeClr val="bg1"/>
            </a:solidFill>
            <a:ln w="19050">
              <a:no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rPr>
                <a:t>SNMP/FTP/Telemetry</a:t>
              </a:r>
            </a:p>
          </p:txBody>
        </p:sp>
        <p:cxnSp>
          <p:nvCxnSpPr>
            <p:cNvPr id="151" name="Straight Connector 150">
              <a:extLst>
                <a:ext uri="{FF2B5EF4-FFF2-40B4-BE49-F238E27FC236}">
                  <a16:creationId xmlns="" xmlns:a16="http://schemas.microsoft.com/office/drawing/2014/main" id="{9AFBCE49-CD3A-43E0-AD0A-C78EC603CDD6}"/>
                </a:ext>
              </a:extLst>
            </p:cNvPr>
            <p:cNvCxnSpPr>
              <a:cxnSpLocks/>
            </p:cNvCxnSpPr>
            <p:nvPr/>
          </p:nvCxnSpPr>
          <p:spPr bwMode="gray">
            <a:xfrm>
              <a:off x="7398369" y="4942046"/>
              <a:ext cx="0" cy="28877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9F865575-FA33-40F0-A880-C050126B9FBF}"/>
                </a:ext>
              </a:extLst>
            </p:cNvPr>
            <p:cNvCxnSpPr>
              <a:cxnSpLocks/>
            </p:cNvCxnSpPr>
            <p:nvPr/>
          </p:nvCxnSpPr>
          <p:spPr bwMode="gray">
            <a:xfrm>
              <a:off x="10493425" y="4945831"/>
              <a:ext cx="0" cy="288776"/>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箭头连接符 84">
              <a:extLst>
                <a:ext uri="{FF2B5EF4-FFF2-40B4-BE49-F238E27FC236}">
                  <a16:creationId xmlns="" xmlns:a16="http://schemas.microsoft.com/office/drawing/2014/main" id="{DC3672E5-80BC-4D0A-9EE7-33993B387F34}"/>
                </a:ext>
              </a:extLst>
            </p:cNvPr>
            <p:cNvCxnSpPr>
              <a:cxnSpLocks/>
            </p:cNvCxnSpPr>
            <p:nvPr/>
          </p:nvCxnSpPr>
          <p:spPr bwMode="gray">
            <a:xfrm flipV="1">
              <a:off x="7460984" y="5173690"/>
              <a:ext cx="2960124" cy="1"/>
            </a:xfrm>
            <a:prstGeom prst="straightConnector1">
              <a:avLst/>
            </a:prstGeom>
            <a:ln w="19050" cap="flat" cmpd="sng" algn="ctr">
              <a:solidFill>
                <a:schemeClr val="bg1">
                  <a:lumMod val="50000"/>
                </a:schemeClr>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60" name="TextBox 271">
              <a:extLst>
                <a:ext uri="{FF2B5EF4-FFF2-40B4-BE49-F238E27FC236}">
                  <a16:creationId xmlns="" xmlns:a16="http://schemas.microsoft.com/office/drawing/2014/main" id="{811446C7-4AB6-44BA-BFE0-FD3B74B2A480}"/>
                </a:ext>
              </a:extLst>
            </p:cNvPr>
            <p:cNvSpPr txBox="1"/>
            <p:nvPr/>
          </p:nvSpPr>
          <p:spPr bwMode="gray">
            <a:xfrm>
              <a:off x="8412738" y="5039899"/>
              <a:ext cx="1066318" cy="276999"/>
            </a:xfrm>
            <a:prstGeom prst="rect">
              <a:avLst/>
            </a:prstGeom>
            <a:solidFill>
              <a:schemeClr val="bg1"/>
            </a:solid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TWAMP/</a:t>
              </a:r>
              <a:r>
                <a:rPr lang="en-US" sz="12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iFIT</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Rectangular Callout 26">
              <a:extLst>
                <a:ext uri="{FF2B5EF4-FFF2-40B4-BE49-F238E27FC236}">
                  <a16:creationId xmlns="" xmlns:a16="http://schemas.microsoft.com/office/drawing/2014/main" id="{566559EA-2039-4820-9570-84C93A96FA14}"/>
                </a:ext>
              </a:extLst>
            </p:cNvPr>
            <p:cNvSpPr/>
            <p:nvPr/>
          </p:nvSpPr>
          <p:spPr bwMode="gray">
            <a:xfrm>
              <a:off x="9160820" y="3922264"/>
              <a:ext cx="1199482" cy="579527"/>
            </a:xfrm>
            <a:prstGeom prst="wedgeRectCallout">
              <a:avLst>
                <a:gd name="adj1" fmla="val -65291"/>
                <a:gd name="adj2" fmla="val -21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Severe packet loss occurs on links.</a:t>
              </a:r>
            </a:p>
          </p:txBody>
        </p:sp>
        <p:sp>
          <p:nvSpPr>
            <p:cNvPr id="163" name="Rectangular Callout 26">
              <a:extLst>
                <a:ext uri="{FF2B5EF4-FFF2-40B4-BE49-F238E27FC236}">
                  <a16:creationId xmlns="" xmlns:a16="http://schemas.microsoft.com/office/drawing/2014/main" id="{4A2B3978-4D4B-4DEC-BD39-2B4061DE3722}"/>
                </a:ext>
              </a:extLst>
            </p:cNvPr>
            <p:cNvSpPr/>
            <p:nvPr/>
          </p:nvSpPr>
          <p:spPr bwMode="gray">
            <a:xfrm>
              <a:off x="7631703" y="5327461"/>
              <a:ext cx="2056730" cy="388952"/>
            </a:xfrm>
            <a:prstGeom prst="wedgeRectCallout">
              <a:avLst>
                <a:gd name="adj1" fmla="val -22539"/>
                <a:gd name="adj2" fmla="val -6823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TWAMP or </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iFIT</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is used to measure network quality.</a:t>
              </a:r>
            </a:p>
          </p:txBody>
        </p:sp>
        <p:sp>
          <p:nvSpPr>
            <p:cNvPr id="164" name="椭圆 15">
              <a:extLst>
                <a:ext uri="{FF2B5EF4-FFF2-40B4-BE49-F238E27FC236}">
                  <a16:creationId xmlns="" xmlns:a16="http://schemas.microsoft.com/office/drawing/2014/main" id="{BC95EE00-059D-4B42-BA5D-BEC60BAABD79}"/>
                </a:ext>
              </a:extLst>
            </p:cNvPr>
            <p:cNvSpPr>
              <a:spLocks noChangeAspect="1"/>
            </p:cNvSpPr>
            <p:nvPr/>
          </p:nvSpPr>
          <p:spPr bwMode="gray">
            <a:xfrm>
              <a:off x="9605733" y="5261068"/>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65" name="椭圆 15">
              <a:extLst>
                <a:ext uri="{FF2B5EF4-FFF2-40B4-BE49-F238E27FC236}">
                  <a16:creationId xmlns="" xmlns:a16="http://schemas.microsoft.com/office/drawing/2014/main" id="{27DFFC1C-591C-4447-921F-E6FA5030C076}"/>
                </a:ext>
              </a:extLst>
            </p:cNvPr>
            <p:cNvSpPr>
              <a:spLocks noChangeAspect="1"/>
            </p:cNvSpPr>
            <p:nvPr/>
          </p:nvSpPr>
          <p:spPr bwMode="gray">
            <a:xfrm>
              <a:off x="9040584" y="4393646"/>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70" name="Rectangular Callout 26">
              <a:extLst>
                <a:ext uri="{FF2B5EF4-FFF2-40B4-BE49-F238E27FC236}">
                  <a16:creationId xmlns="" xmlns:a16="http://schemas.microsoft.com/office/drawing/2014/main" id="{882CB670-7658-4787-8BBB-4CCC514B31AD}"/>
                </a:ext>
              </a:extLst>
            </p:cNvPr>
            <p:cNvSpPr/>
            <p:nvPr/>
          </p:nvSpPr>
          <p:spPr bwMode="gray">
            <a:xfrm>
              <a:off x="10049854" y="2280520"/>
              <a:ext cx="1663738" cy="836332"/>
            </a:xfrm>
            <a:prstGeom prst="wedgeRectCallout">
              <a:avLst>
                <a:gd name="adj1" fmla="val -60825"/>
                <a:gd name="adj2" fmla="val 4544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Devices report network performance data to the controller.</a:t>
              </a:r>
            </a:p>
          </p:txBody>
        </p:sp>
        <p:sp>
          <p:nvSpPr>
            <p:cNvPr id="174" name="椭圆 15">
              <a:extLst>
                <a:ext uri="{FF2B5EF4-FFF2-40B4-BE49-F238E27FC236}">
                  <a16:creationId xmlns="" xmlns:a16="http://schemas.microsoft.com/office/drawing/2014/main" id="{E84B0CED-9F03-41AD-A3A5-7E4502DC9E48}"/>
                </a:ext>
              </a:extLst>
            </p:cNvPr>
            <p:cNvSpPr>
              <a:spLocks noChangeAspect="1"/>
            </p:cNvSpPr>
            <p:nvPr/>
          </p:nvSpPr>
          <p:spPr bwMode="gray">
            <a:xfrm>
              <a:off x="11496715" y="2185117"/>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75" name="椭圆 15">
              <a:extLst>
                <a:ext uri="{FF2B5EF4-FFF2-40B4-BE49-F238E27FC236}">
                  <a16:creationId xmlns="" xmlns:a16="http://schemas.microsoft.com/office/drawing/2014/main" id="{1ED779E1-1561-4785-BC03-CCAFA3FA6513}"/>
                </a:ext>
              </a:extLst>
            </p:cNvPr>
            <p:cNvSpPr>
              <a:spLocks noChangeAspect="1"/>
            </p:cNvSpPr>
            <p:nvPr/>
          </p:nvSpPr>
          <p:spPr bwMode="gray">
            <a:xfrm>
              <a:off x="7354414" y="1227993"/>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76" name="椭圆 15">
              <a:extLst>
                <a:ext uri="{FF2B5EF4-FFF2-40B4-BE49-F238E27FC236}">
                  <a16:creationId xmlns="" xmlns:a16="http://schemas.microsoft.com/office/drawing/2014/main" id="{BF00947C-3119-455F-A59E-8611F77BAADC}"/>
                </a:ext>
              </a:extLst>
            </p:cNvPr>
            <p:cNvSpPr>
              <a:spLocks noChangeAspect="1"/>
            </p:cNvSpPr>
            <p:nvPr/>
          </p:nvSpPr>
          <p:spPr bwMode="gray">
            <a:xfrm>
              <a:off x="5935963" y="2913828"/>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grpSp>
      <p:sp>
        <p:nvSpPr>
          <p:cNvPr id="77" name="五边形 2">
            <a:extLst>
              <a:ext uri="{FF2B5EF4-FFF2-40B4-BE49-F238E27FC236}">
                <a16:creationId xmlns="" xmlns:a16="http://schemas.microsoft.com/office/drawing/2014/main" id="{3BBF918B-3606-4689-A2AC-CF34F2BF05B6}"/>
              </a:ext>
            </a:extLst>
          </p:cNvPr>
          <p:cNvSpPr/>
          <p:nvPr/>
        </p:nvSpPr>
        <p:spPr bwMode="gray">
          <a:xfrm>
            <a:off x="6479624" y="111341"/>
            <a:ext cx="176814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78" name="燕尾形 3">
            <a:extLst>
              <a:ext uri="{FF2B5EF4-FFF2-40B4-BE49-F238E27FC236}">
                <a16:creationId xmlns="" xmlns:a16="http://schemas.microsoft.com/office/drawing/2014/main" id="{3C4CC86D-4852-4B94-98C3-705B1E8333FA}"/>
              </a:ext>
            </a:extLst>
          </p:cNvPr>
          <p:cNvSpPr/>
          <p:nvPr/>
        </p:nvSpPr>
        <p:spPr bwMode="gray">
          <a:xfrm>
            <a:off x="9734079" y="111341"/>
            <a:ext cx="201689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79" name="燕尾形 3">
            <a:extLst>
              <a:ext uri="{FF2B5EF4-FFF2-40B4-BE49-F238E27FC236}">
                <a16:creationId xmlns="" xmlns:a16="http://schemas.microsoft.com/office/drawing/2014/main" id="{E73D0087-FD53-41FA-BB3F-05648BE65BB7}"/>
              </a:ext>
            </a:extLst>
          </p:cNvPr>
          <p:cNvSpPr/>
          <p:nvPr/>
        </p:nvSpPr>
        <p:spPr bwMode="gray">
          <a:xfrm>
            <a:off x="8171209" y="111341"/>
            <a:ext cx="164396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Tree>
    <p:extLst>
      <p:ext uri="{BB962C8B-B14F-4D97-AF65-F5344CB8AC3E}">
        <p14:creationId xmlns:p14="http://schemas.microsoft.com/office/powerpoint/2010/main" val="6493303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p:txBody>
          <a:bodyPr/>
          <a:lstStyle/>
          <a:p>
            <a:r>
              <a:rPr lang="en-US" smtClean="0"/>
              <a:t>Enterprise Bearer WAN Design</a:t>
            </a:r>
            <a:endParaRPr lang="en-US" dirty="0"/>
          </a:p>
        </p:txBody>
      </p:sp>
    </p:spTree>
    <p:extLst>
      <p:ext uri="{BB962C8B-B14F-4D97-AF65-F5344CB8AC3E}">
        <p14:creationId xmlns:p14="http://schemas.microsoft.com/office/powerpoint/2010/main" val="2080284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91C6AA-A994-492A-8300-1766379428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Slicing Overview</a:t>
            </a:r>
          </a:p>
        </p:txBody>
      </p:sp>
      <p:sp>
        <p:nvSpPr>
          <p:cNvPr id="6" name="Text Placeholder 5">
            <a:extLst>
              <a:ext uri="{FF2B5EF4-FFF2-40B4-BE49-F238E27FC236}">
                <a16:creationId xmlns="" xmlns:a16="http://schemas.microsoft.com/office/drawing/2014/main" id="{2EC13EB0-AA78-400F-8CB9-6B3AB6465FDA}"/>
              </a:ext>
            </a:extLst>
          </p:cNvPr>
          <p:cNvSpPr>
            <a:spLocks noGrp="1"/>
          </p:cNvSpPr>
          <p:nvPr>
            <p:ph type="body" sz="quarter" idx="10"/>
          </p:nvPr>
        </p:nvSpPr>
        <p:spPr bwMode="gray">
          <a:xfrm>
            <a:off x="455612" y="1052514"/>
            <a:ext cx="5642483" cy="4875042"/>
          </a:xfrm>
        </p:spPr>
        <p:txBody>
          <a:bodyPr wrap="square">
            <a:noAutofit/>
          </a:bodyPr>
          <a:lstStyle/>
          <a:p>
            <a:pPr algn="l"/>
            <a:r>
              <a:rPr lang="en-US" sz="1800" dirty="0">
                <a:latin typeface="Huawei Sans" panose="020C0503030203020204" pitchFamily="34" charset="0"/>
              </a:rPr>
              <a:t>Slice resource reservation technologies, such as </a:t>
            </a:r>
            <a:r>
              <a:rPr lang="en-US" sz="1800" dirty="0" err="1">
                <a:latin typeface="Huawei Sans" panose="020C0503030203020204" pitchFamily="34" charset="0"/>
              </a:rPr>
              <a:t>FlexE</a:t>
            </a:r>
            <a:r>
              <a:rPr lang="en-US" sz="1800" dirty="0">
                <a:latin typeface="Huawei Sans" panose="020C0503030203020204" pitchFamily="34" charset="0"/>
              </a:rPr>
              <a:t>, channelized sub-interface, and </a:t>
            </a:r>
            <a:r>
              <a:rPr lang="en-US" sz="1800" dirty="0" err="1">
                <a:latin typeface="Huawei Sans" panose="020C0503030203020204" pitchFamily="34" charset="0"/>
              </a:rPr>
              <a:t>QoS</a:t>
            </a:r>
            <a:r>
              <a:rPr lang="en-US" sz="1800" dirty="0">
                <a:latin typeface="Huawei Sans" panose="020C0503030203020204" pitchFamily="34" charset="0"/>
              </a:rPr>
              <a:t> queuing, can be used to direct services to respective service slices. These slices are isolated from each other and do not affect each other, providing different SLA levels.</a:t>
            </a:r>
          </a:p>
          <a:p>
            <a:pPr algn="l"/>
            <a:r>
              <a:rPr lang="en-US" sz="1800" dirty="0">
                <a:latin typeface="Huawei Sans" panose="020C0503030203020204" pitchFamily="34" charset="0"/>
              </a:rPr>
              <a:t>Slicing is an SLA assurance method in essence. It effectively integrates the network capabilities required by users to form a logical network called "slice".</a:t>
            </a:r>
          </a:p>
        </p:txBody>
      </p:sp>
      <p:sp>
        <p:nvSpPr>
          <p:cNvPr id="73" name="矩形 200">
            <a:extLst>
              <a:ext uri="{FF2B5EF4-FFF2-40B4-BE49-F238E27FC236}">
                <a16:creationId xmlns="" xmlns:a16="http://schemas.microsoft.com/office/drawing/2014/main" id="{D42551A1-F8F3-46D1-9FA6-0CC8F3EC4AAF}"/>
              </a:ext>
            </a:extLst>
          </p:cNvPr>
          <p:cNvSpPr/>
          <p:nvPr/>
        </p:nvSpPr>
        <p:spPr bwMode="gray">
          <a:xfrm>
            <a:off x="10219090" y="1605553"/>
            <a:ext cx="1224000" cy="276999"/>
          </a:xfrm>
          <a:prstGeom prst="rect">
            <a:avLst/>
          </a:prstGeom>
          <a:solidFill>
            <a:schemeClr val="bg1"/>
          </a:solidFill>
          <a:ln>
            <a:solidFill>
              <a:srgbClr val="8CD5F0"/>
            </a:solidFill>
          </a:ln>
        </p:spPr>
        <p:txBody>
          <a:bodyPr wrap="square" rtlCol="0" anchor="ctr">
            <a:noAutofit/>
          </a:bodyPr>
          <a:lstStyle/>
          <a:p>
            <a:pPr algn="ctr"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流程图: 汇总连接 201">
            <a:extLst>
              <a:ext uri="{FF2B5EF4-FFF2-40B4-BE49-F238E27FC236}">
                <a16:creationId xmlns="" xmlns:a16="http://schemas.microsoft.com/office/drawing/2014/main" id="{FCFCF6A4-DC4A-4037-B4B5-00C40AEB0610}"/>
              </a:ext>
            </a:extLst>
          </p:cNvPr>
          <p:cNvSpPr/>
          <p:nvPr/>
        </p:nvSpPr>
        <p:spPr bwMode="gray">
          <a:xfrm>
            <a:off x="9599019" y="1654052"/>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流程图: 汇总连接 202">
            <a:extLst>
              <a:ext uri="{FF2B5EF4-FFF2-40B4-BE49-F238E27FC236}">
                <a16:creationId xmlns="" xmlns:a16="http://schemas.microsoft.com/office/drawing/2014/main" id="{9E6F3EEE-42A2-45A4-AEEA-2918B9E1AAFB}"/>
              </a:ext>
            </a:extLst>
          </p:cNvPr>
          <p:cNvSpPr/>
          <p:nvPr/>
        </p:nvSpPr>
        <p:spPr bwMode="gray">
          <a:xfrm>
            <a:off x="8117173" y="1654052"/>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流程图: 汇总连接 203">
            <a:extLst>
              <a:ext uri="{FF2B5EF4-FFF2-40B4-BE49-F238E27FC236}">
                <a16:creationId xmlns="" xmlns:a16="http://schemas.microsoft.com/office/drawing/2014/main" id="{5568CD4C-8F88-411E-84CF-0EA2A8F90EE3}"/>
              </a:ext>
            </a:extLst>
          </p:cNvPr>
          <p:cNvSpPr/>
          <p:nvPr/>
        </p:nvSpPr>
        <p:spPr bwMode="gray">
          <a:xfrm>
            <a:off x="8611122" y="1654052"/>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 name="流程图: 汇总连接 204">
            <a:extLst>
              <a:ext uri="{FF2B5EF4-FFF2-40B4-BE49-F238E27FC236}">
                <a16:creationId xmlns="" xmlns:a16="http://schemas.microsoft.com/office/drawing/2014/main" id="{E6DC6B86-E8E0-4DA6-BC17-DB6D32F3A85C}"/>
              </a:ext>
            </a:extLst>
          </p:cNvPr>
          <p:cNvSpPr/>
          <p:nvPr/>
        </p:nvSpPr>
        <p:spPr bwMode="gray">
          <a:xfrm>
            <a:off x="9105071" y="1654052"/>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78" name="直接连接符 205">
            <a:extLst>
              <a:ext uri="{FF2B5EF4-FFF2-40B4-BE49-F238E27FC236}">
                <a16:creationId xmlns="" xmlns:a16="http://schemas.microsoft.com/office/drawing/2014/main" id="{01993719-61F9-4DBA-8F10-201FAF796A7F}"/>
              </a:ext>
            </a:extLst>
          </p:cNvPr>
          <p:cNvCxnSpPr>
            <a:stCxn id="75" idx="6"/>
            <a:endCxn id="76" idx="2"/>
          </p:cNvCxnSpPr>
          <p:nvPr/>
        </p:nvCxnSpPr>
        <p:spPr bwMode="gray">
          <a:xfrm>
            <a:off x="8297174" y="1744052"/>
            <a:ext cx="313949"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直接连接符 206">
            <a:extLst>
              <a:ext uri="{FF2B5EF4-FFF2-40B4-BE49-F238E27FC236}">
                <a16:creationId xmlns="" xmlns:a16="http://schemas.microsoft.com/office/drawing/2014/main" id="{624D20CB-8BC9-40BF-B7AB-108A83989C18}"/>
              </a:ext>
            </a:extLst>
          </p:cNvPr>
          <p:cNvCxnSpPr>
            <a:stCxn id="76" idx="6"/>
            <a:endCxn id="77" idx="2"/>
          </p:cNvCxnSpPr>
          <p:nvPr/>
        </p:nvCxnSpPr>
        <p:spPr bwMode="gray">
          <a:xfrm>
            <a:off x="8791123" y="1744052"/>
            <a:ext cx="313949"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直接连接符 207">
            <a:extLst>
              <a:ext uri="{FF2B5EF4-FFF2-40B4-BE49-F238E27FC236}">
                <a16:creationId xmlns="" xmlns:a16="http://schemas.microsoft.com/office/drawing/2014/main" id="{4117BA91-BDCE-4F24-8D11-5CEB0DCF9EBE}"/>
              </a:ext>
            </a:extLst>
          </p:cNvPr>
          <p:cNvCxnSpPr>
            <a:stCxn id="77" idx="6"/>
            <a:endCxn id="74" idx="2"/>
          </p:cNvCxnSpPr>
          <p:nvPr/>
        </p:nvCxnSpPr>
        <p:spPr bwMode="gray">
          <a:xfrm>
            <a:off x="9285071" y="1744052"/>
            <a:ext cx="31394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矩形 208">
            <a:extLst>
              <a:ext uri="{FF2B5EF4-FFF2-40B4-BE49-F238E27FC236}">
                <a16:creationId xmlns="" xmlns:a16="http://schemas.microsoft.com/office/drawing/2014/main" id="{F057103E-FAFA-47E5-8679-7FE23BDB2715}"/>
              </a:ext>
            </a:extLst>
          </p:cNvPr>
          <p:cNvSpPr/>
          <p:nvPr/>
        </p:nvSpPr>
        <p:spPr bwMode="gray">
          <a:xfrm>
            <a:off x="9472975" y="1399206"/>
            <a:ext cx="385042"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87" name="矩形 209">
            <a:extLst>
              <a:ext uri="{FF2B5EF4-FFF2-40B4-BE49-F238E27FC236}">
                <a16:creationId xmlns="" xmlns:a16="http://schemas.microsoft.com/office/drawing/2014/main" id="{F6F9AB98-EF4A-4B0C-9022-E0A91304B17D}"/>
              </a:ext>
            </a:extLst>
          </p:cNvPr>
          <p:cNvSpPr/>
          <p:nvPr/>
        </p:nvSpPr>
        <p:spPr bwMode="gray">
          <a:xfrm>
            <a:off x="7108835" y="1456052"/>
            <a:ext cx="2376000" cy="576000"/>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矩形 210">
            <a:extLst>
              <a:ext uri="{FF2B5EF4-FFF2-40B4-BE49-F238E27FC236}">
                <a16:creationId xmlns="" xmlns:a16="http://schemas.microsoft.com/office/drawing/2014/main" id="{FA0627B1-5700-4BE5-9F0D-78423B69874C}"/>
              </a:ext>
            </a:extLst>
          </p:cNvPr>
          <p:cNvSpPr/>
          <p:nvPr/>
        </p:nvSpPr>
        <p:spPr bwMode="gray">
          <a:xfrm>
            <a:off x="8002783" y="1399206"/>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93" name="矩形 211">
            <a:extLst>
              <a:ext uri="{FF2B5EF4-FFF2-40B4-BE49-F238E27FC236}">
                <a16:creationId xmlns="" xmlns:a16="http://schemas.microsoft.com/office/drawing/2014/main" id="{378AAC84-5F54-47A7-8AAA-C9EC4998FEEB}"/>
              </a:ext>
            </a:extLst>
          </p:cNvPr>
          <p:cNvSpPr/>
          <p:nvPr/>
        </p:nvSpPr>
        <p:spPr bwMode="gray">
          <a:xfrm>
            <a:off x="8484672" y="1399206"/>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95" name="矩形 212">
            <a:extLst>
              <a:ext uri="{FF2B5EF4-FFF2-40B4-BE49-F238E27FC236}">
                <a16:creationId xmlns="" xmlns:a16="http://schemas.microsoft.com/office/drawing/2014/main" id="{198B0212-77C8-43F8-80DB-147B2DC59FE0}"/>
              </a:ext>
            </a:extLst>
          </p:cNvPr>
          <p:cNvSpPr/>
          <p:nvPr/>
        </p:nvSpPr>
        <p:spPr bwMode="gray">
          <a:xfrm>
            <a:off x="9024404" y="1399206"/>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96" name="圆角矩形 213">
            <a:extLst>
              <a:ext uri="{FF2B5EF4-FFF2-40B4-BE49-F238E27FC236}">
                <a16:creationId xmlns="" xmlns:a16="http://schemas.microsoft.com/office/drawing/2014/main" id="{AA958B18-C7A0-45F1-8075-5C2DB7598CFB}"/>
              </a:ext>
            </a:extLst>
          </p:cNvPr>
          <p:cNvSpPr/>
          <p:nvPr/>
        </p:nvSpPr>
        <p:spPr bwMode="gray">
          <a:xfrm>
            <a:off x="10182321" y="1549296"/>
            <a:ext cx="634155"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99" name="圆角矩形 214">
            <a:extLst>
              <a:ext uri="{FF2B5EF4-FFF2-40B4-BE49-F238E27FC236}">
                <a16:creationId xmlns="" xmlns:a16="http://schemas.microsoft.com/office/drawing/2014/main" id="{36372CD7-271B-439D-9F2C-54BB6F9A4A62}"/>
              </a:ext>
            </a:extLst>
          </p:cNvPr>
          <p:cNvSpPr/>
          <p:nvPr/>
        </p:nvSpPr>
        <p:spPr bwMode="gray">
          <a:xfrm>
            <a:off x="10835719" y="1549296"/>
            <a:ext cx="586993"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cxnSp>
        <p:nvCxnSpPr>
          <p:cNvPr id="100" name="直接箭头连接符 215">
            <a:extLst>
              <a:ext uri="{FF2B5EF4-FFF2-40B4-BE49-F238E27FC236}">
                <a16:creationId xmlns="" xmlns:a16="http://schemas.microsoft.com/office/drawing/2014/main" id="{A2E22930-926F-4642-84E5-D2E6521B8E83}"/>
              </a:ext>
            </a:extLst>
          </p:cNvPr>
          <p:cNvCxnSpPr>
            <a:stCxn id="96" idx="3"/>
            <a:endCxn id="99" idx="1"/>
          </p:cNvCxnSpPr>
          <p:nvPr/>
        </p:nvCxnSpPr>
        <p:spPr bwMode="gray">
          <a:xfrm>
            <a:off x="10816476" y="1744053"/>
            <a:ext cx="19243" cy="0"/>
          </a:xfrm>
          <a:prstGeom prst="straightConnector1">
            <a:avLst/>
          </a:prstGeom>
          <a:noFill/>
          <a:ln w="9525" cap="flat" cmpd="sng" algn="ctr">
            <a:solidFill>
              <a:schemeClr val="bg1">
                <a:lumMod val="50000"/>
              </a:schemeClr>
            </a:solidFill>
            <a:prstDash val="solid"/>
            <a:tailEnd type="triangle" w="med" len="lg"/>
          </a:ln>
          <a:effectLst/>
        </p:spPr>
      </p:cxnSp>
      <p:cxnSp>
        <p:nvCxnSpPr>
          <p:cNvPr id="107" name="直接箭头连接符 216">
            <a:extLst>
              <a:ext uri="{FF2B5EF4-FFF2-40B4-BE49-F238E27FC236}">
                <a16:creationId xmlns="" xmlns:a16="http://schemas.microsoft.com/office/drawing/2014/main" id="{BB304FCA-56D0-48F6-AEAA-50AFBC446F0B}"/>
              </a:ext>
            </a:extLst>
          </p:cNvPr>
          <p:cNvCxnSpPr>
            <a:stCxn id="99" idx="3"/>
          </p:cNvCxnSpPr>
          <p:nvPr/>
        </p:nvCxnSpPr>
        <p:spPr bwMode="gray">
          <a:xfrm>
            <a:off x="11422712" y="1744053"/>
            <a:ext cx="174501" cy="1"/>
          </a:xfrm>
          <a:prstGeom prst="straightConnector1">
            <a:avLst/>
          </a:prstGeom>
          <a:noFill/>
          <a:ln w="9525" cap="flat" cmpd="sng" algn="ctr">
            <a:solidFill>
              <a:schemeClr val="bg1">
                <a:lumMod val="50000"/>
              </a:schemeClr>
            </a:solidFill>
            <a:prstDash val="solid"/>
            <a:tailEnd type="triangle" w="med" len="lg"/>
          </a:ln>
          <a:effectLst/>
        </p:spPr>
      </p:cxnSp>
      <p:sp>
        <p:nvSpPr>
          <p:cNvPr id="108" name="文本框 217">
            <a:extLst>
              <a:ext uri="{FF2B5EF4-FFF2-40B4-BE49-F238E27FC236}">
                <a16:creationId xmlns="" xmlns:a16="http://schemas.microsoft.com/office/drawing/2014/main" id="{B5109623-8B9C-4634-9EE4-051BFA66BE71}"/>
              </a:ext>
            </a:extLst>
          </p:cNvPr>
          <p:cNvSpPr txBox="1"/>
          <p:nvPr/>
        </p:nvSpPr>
        <p:spPr bwMode="gray">
          <a:xfrm>
            <a:off x="9842252" y="1414333"/>
            <a:ext cx="240450"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109" name="文本框 218">
            <a:extLst>
              <a:ext uri="{FF2B5EF4-FFF2-40B4-BE49-F238E27FC236}">
                <a16:creationId xmlns="" xmlns:a16="http://schemas.microsoft.com/office/drawing/2014/main" id="{515843E2-E4DF-4CE5-9C7F-540AC4A72851}"/>
              </a:ext>
            </a:extLst>
          </p:cNvPr>
          <p:cNvSpPr txBox="1"/>
          <p:nvPr/>
        </p:nvSpPr>
        <p:spPr bwMode="gray">
          <a:xfrm>
            <a:off x="10256508" y="1396163"/>
            <a:ext cx="237244"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cxnSp>
        <p:nvCxnSpPr>
          <p:cNvPr id="110" name="直接连接符 219">
            <a:extLst>
              <a:ext uri="{FF2B5EF4-FFF2-40B4-BE49-F238E27FC236}">
                <a16:creationId xmlns="" xmlns:a16="http://schemas.microsoft.com/office/drawing/2014/main" id="{50CD2FAD-85A0-49AA-80C3-A1EA82940711}"/>
              </a:ext>
            </a:extLst>
          </p:cNvPr>
          <p:cNvCxnSpPr>
            <a:stCxn id="74" idx="6"/>
            <a:endCxn id="73" idx="1"/>
          </p:cNvCxnSpPr>
          <p:nvPr/>
        </p:nvCxnSpPr>
        <p:spPr bwMode="gray">
          <a:xfrm>
            <a:off x="9779019" y="1744052"/>
            <a:ext cx="440071" cy="1"/>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1" name="任意多边形 220">
            <a:extLst>
              <a:ext uri="{FF2B5EF4-FFF2-40B4-BE49-F238E27FC236}">
                <a16:creationId xmlns="" xmlns:a16="http://schemas.microsoft.com/office/drawing/2014/main" id="{2CEC5996-5BF9-4477-839B-8CAB9FC24CC1}"/>
              </a:ext>
            </a:extLst>
          </p:cNvPr>
          <p:cNvSpPr/>
          <p:nvPr/>
        </p:nvSpPr>
        <p:spPr bwMode="gray">
          <a:xfrm>
            <a:off x="6817298" y="1654022"/>
            <a:ext cx="461498" cy="8702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4" name="矩形 221">
            <a:extLst>
              <a:ext uri="{FF2B5EF4-FFF2-40B4-BE49-F238E27FC236}">
                <a16:creationId xmlns="" xmlns:a16="http://schemas.microsoft.com/office/drawing/2014/main" id="{D29F6E41-4E18-4395-B3BA-266F4905F01A}"/>
              </a:ext>
            </a:extLst>
          </p:cNvPr>
          <p:cNvSpPr/>
          <p:nvPr/>
        </p:nvSpPr>
        <p:spPr bwMode="gray">
          <a:xfrm>
            <a:off x="7382022" y="1540472"/>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115" name="组合 222">
            <a:extLst>
              <a:ext uri="{FF2B5EF4-FFF2-40B4-BE49-F238E27FC236}">
                <a16:creationId xmlns="" xmlns:a16="http://schemas.microsoft.com/office/drawing/2014/main" id="{963C8EAE-7E5A-421F-BE79-A9DBAFB93248}"/>
              </a:ext>
            </a:extLst>
          </p:cNvPr>
          <p:cNvGrpSpPr/>
          <p:nvPr/>
        </p:nvGrpSpPr>
        <p:grpSpPr bwMode="gray">
          <a:xfrm>
            <a:off x="7696605" y="1570785"/>
            <a:ext cx="395076" cy="360000"/>
            <a:chOff x="6938956" y="1710171"/>
            <a:chExt cx="395076" cy="277615"/>
          </a:xfrm>
        </p:grpSpPr>
        <p:sp>
          <p:nvSpPr>
            <p:cNvPr id="116" name="圆角矩形 199">
              <a:extLst>
                <a:ext uri="{FF2B5EF4-FFF2-40B4-BE49-F238E27FC236}">
                  <a16:creationId xmlns="" xmlns:a16="http://schemas.microsoft.com/office/drawing/2014/main" id="{64A59D7B-E4A5-4231-84B8-BE3E54DAAB1E}"/>
                </a:ext>
              </a:extLst>
            </p:cNvPr>
            <p:cNvSpPr/>
            <p:nvPr/>
          </p:nvSpPr>
          <p:spPr bwMode="gray">
            <a:xfrm>
              <a:off x="6938956" y="171017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7" name="圆角矩形 200">
              <a:extLst>
                <a:ext uri="{FF2B5EF4-FFF2-40B4-BE49-F238E27FC236}">
                  <a16:creationId xmlns="" xmlns:a16="http://schemas.microsoft.com/office/drawing/2014/main" id="{F5A5AC8B-A555-4193-94D9-BEB9B7461F21}"/>
                </a:ext>
              </a:extLst>
            </p:cNvPr>
            <p:cNvSpPr/>
            <p:nvPr/>
          </p:nvSpPr>
          <p:spPr bwMode="gray">
            <a:xfrm>
              <a:off x="6938956" y="1746745"/>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8" name="圆角矩形 201">
              <a:extLst>
                <a:ext uri="{FF2B5EF4-FFF2-40B4-BE49-F238E27FC236}">
                  <a16:creationId xmlns="" xmlns:a16="http://schemas.microsoft.com/office/drawing/2014/main" id="{7E152845-43CB-4A82-B586-D3E3F2BBF1D0}"/>
                </a:ext>
              </a:extLst>
            </p:cNvPr>
            <p:cNvSpPr/>
            <p:nvPr/>
          </p:nvSpPr>
          <p:spPr bwMode="gray">
            <a:xfrm>
              <a:off x="6938956" y="1783319"/>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圆角矩形 202">
              <a:extLst>
                <a:ext uri="{FF2B5EF4-FFF2-40B4-BE49-F238E27FC236}">
                  <a16:creationId xmlns="" xmlns:a16="http://schemas.microsoft.com/office/drawing/2014/main" id="{0A2EC39D-8A6A-4D3B-B6CF-85880EEBDBCF}"/>
                </a:ext>
              </a:extLst>
            </p:cNvPr>
            <p:cNvSpPr/>
            <p:nvPr/>
          </p:nvSpPr>
          <p:spPr bwMode="gray">
            <a:xfrm>
              <a:off x="6938956" y="181989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圆角矩形 203">
              <a:extLst>
                <a:ext uri="{FF2B5EF4-FFF2-40B4-BE49-F238E27FC236}">
                  <a16:creationId xmlns="" xmlns:a16="http://schemas.microsoft.com/office/drawing/2014/main" id="{6642277F-3B64-46FA-B2CE-091B77143BE4}"/>
                </a:ext>
              </a:extLst>
            </p:cNvPr>
            <p:cNvSpPr/>
            <p:nvPr/>
          </p:nvSpPr>
          <p:spPr bwMode="gray">
            <a:xfrm>
              <a:off x="6938956" y="185646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圆角矩形 204">
              <a:extLst>
                <a:ext uri="{FF2B5EF4-FFF2-40B4-BE49-F238E27FC236}">
                  <a16:creationId xmlns="" xmlns:a16="http://schemas.microsoft.com/office/drawing/2014/main" id="{4936938F-F950-4091-ACD9-6F7CCD5DAE24}"/>
                </a:ext>
              </a:extLst>
            </p:cNvPr>
            <p:cNvSpPr/>
            <p:nvPr/>
          </p:nvSpPr>
          <p:spPr bwMode="gray">
            <a:xfrm>
              <a:off x="6938956" y="189304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3" name="圆角矩形 205">
              <a:extLst>
                <a:ext uri="{FF2B5EF4-FFF2-40B4-BE49-F238E27FC236}">
                  <a16:creationId xmlns="" xmlns:a16="http://schemas.microsoft.com/office/drawing/2014/main" id="{E32AEDCC-0F07-4B01-9F0C-62957B54BE69}"/>
                </a:ext>
              </a:extLst>
            </p:cNvPr>
            <p:cNvSpPr/>
            <p:nvPr/>
          </p:nvSpPr>
          <p:spPr bwMode="gray">
            <a:xfrm>
              <a:off x="6938956" y="1929615"/>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4" name="圆角矩形 206">
              <a:extLst>
                <a:ext uri="{FF2B5EF4-FFF2-40B4-BE49-F238E27FC236}">
                  <a16:creationId xmlns="" xmlns:a16="http://schemas.microsoft.com/office/drawing/2014/main" id="{59445E8E-4F1B-48FB-B9BE-D36A58787450}"/>
                </a:ext>
              </a:extLst>
            </p:cNvPr>
            <p:cNvSpPr/>
            <p:nvPr/>
          </p:nvSpPr>
          <p:spPr bwMode="gray">
            <a:xfrm>
              <a:off x="6938956" y="196618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25" name="矩形 231">
            <a:extLst>
              <a:ext uri="{FF2B5EF4-FFF2-40B4-BE49-F238E27FC236}">
                <a16:creationId xmlns="" xmlns:a16="http://schemas.microsoft.com/office/drawing/2014/main" id="{095B224F-C0B5-4F73-9815-AF76F918DAF1}"/>
              </a:ext>
            </a:extLst>
          </p:cNvPr>
          <p:cNvSpPr/>
          <p:nvPr/>
        </p:nvSpPr>
        <p:spPr bwMode="gray">
          <a:xfrm>
            <a:off x="7439730" y="1763287"/>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126" name="矩形 242">
            <a:extLst>
              <a:ext uri="{FF2B5EF4-FFF2-40B4-BE49-F238E27FC236}">
                <a16:creationId xmlns="" xmlns:a16="http://schemas.microsoft.com/office/drawing/2014/main" id="{665E0AC6-A02D-48BE-888D-30439C12A793}"/>
              </a:ext>
            </a:extLst>
          </p:cNvPr>
          <p:cNvSpPr/>
          <p:nvPr/>
        </p:nvSpPr>
        <p:spPr bwMode="gray">
          <a:xfrm>
            <a:off x="8078169" y="2532913"/>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127" name="矩形 243">
            <a:extLst>
              <a:ext uri="{FF2B5EF4-FFF2-40B4-BE49-F238E27FC236}">
                <a16:creationId xmlns="" xmlns:a16="http://schemas.microsoft.com/office/drawing/2014/main" id="{1BE6C58F-E563-4B3B-B047-3CA1DC0E07F6}"/>
              </a:ext>
            </a:extLst>
          </p:cNvPr>
          <p:cNvSpPr/>
          <p:nvPr/>
        </p:nvSpPr>
        <p:spPr bwMode="gray">
          <a:xfrm>
            <a:off x="8560058" y="2532913"/>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129" name="矩形 244">
            <a:extLst>
              <a:ext uri="{FF2B5EF4-FFF2-40B4-BE49-F238E27FC236}">
                <a16:creationId xmlns="" xmlns:a16="http://schemas.microsoft.com/office/drawing/2014/main" id="{69D4486C-4324-4D16-89E5-D28A0A917FC4}"/>
              </a:ext>
            </a:extLst>
          </p:cNvPr>
          <p:cNvSpPr/>
          <p:nvPr/>
        </p:nvSpPr>
        <p:spPr bwMode="gray">
          <a:xfrm>
            <a:off x="9099790" y="2532913"/>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130" name="文本框 249">
            <a:extLst>
              <a:ext uri="{FF2B5EF4-FFF2-40B4-BE49-F238E27FC236}">
                <a16:creationId xmlns="" xmlns:a16="http://schemas.microsoft.com/office/drawing/2014/main" id="{A1F106B9-8F0E-4E42-885A-1359624009EB}"/>
              </a:ext>
            </a:extLst>
          </p:cNvPr>
          <p:cNvSpPr txBox="1"/>
          <p:nvPr/>
        </p:nvSpPr>
        <p:spPr bwMode="gray">
          <a:xfrm>
            <a:off x="9613971" y="2535068"/>
            <a:ext cx="240450"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131" name="文本框 250">
            <a:extLst>
              <a:ext uri="{FF2B5EF4-FFF2-40B4-BE49-F238E27FC236}">
                <a16:creationId xmlns="" xmlns:a16="http://schemas.microsoft.com/office/drawing/2014/main" id="{88D36DAE-D011-4E44-A5D4-09FE44BE5FB3}"/>
              </a:ext>
            </a:extLst>
          </p:cNvPr>
          <p:cNvSpPr txBox="1"/>
          <p:nvPr/>
        </p:nvSpPr>
        <p:spPr bwMode="gray">
          <a:xfrm>
            <a:off x="10225750" y="2544593"/>
            <a:ext cx="237244"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132" name="文本框 264">
            <a:extLst>
              <a:ext uri="{FF2B5EF4-FFF2-40B4-BE49-F238E27FC236}">
                <a16:creationId xmlns="" xmlns:a16="http://schemas.microsoft.com/office/drawing/2014/main" id="{6B663926-790F-4AA6-976B-E96D7978429B}"/>
              </a:ext>
            </a:extLst>
          </p:cNvPr>
          <p:cNvSpPr txBox="1"/>
          <p:nvPr/>
        </p:nvSpPr>
        <p:spPr bwMode="gray">
          <a:xfrm>
            <a:off x="7215248" y="2370419"/>
            <a:ext cx="182101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a:t>
            </a:r>
          </a:p>
        </p:txBody>
      </p:sp>
      <p:sp>
        <p:nvSpPr>
          <p:cNvPr id="133" name="矩形 232">
            <a:extLst>
              <a:ext uri="{FF2B5EF4-FFF2-40B4-BE49-F238E27FC236}">
                <a16:creationId xmlns="" xmlns:a16="http://schemas.microsoft.com/office/drawing/2014/main" id="{844B4D44-F15A-4B7E-8267-F50BEF6D1A54}"/>
              </a:ext>
            </a:extLst>
          </p:cNvPr>
          <p:cNvSpPr/>
          <p:nvPr/>
        </p:nvSpPr>
        <p:spPr bwMode="gray">
          <a:xfrm>
            <a:off x="10240943" y="3141576"/>
            <a:ext cx="1224356" cy="276999"/>
          </a:xfrm>
          <a:prstGeom prst="rect">
            <a:avLst/>
          </a:prstGeom>
          <a:solidFill>
            <a:schemeClr val="bg1"/>
          </a:solidFill>
          <a:ln>
            <a:solidFill>
              <a:srgbClr val="8CD5F0"/>
            </a:solidFill>
          </a:ln>
        </p:spPr>
        <p:txBody>
          <a:bodyPr wrap="square" rtlCol="0" anchor="ctr">
            <a:noAutofit/>
          </a:bodyPr>
          <a:lstStyle/>
          <a:p>
            <a:pPr algn="ctr"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 name="流程图: 汇总连接 233">
            <a:extLst>
              <a:ext uri="{FF2B5EF4-FFF2-40B4-BE49-F238E27FC236}">
                <a16:creationId xmlns="" xmlns:a16="http://schemas.microsoft.com/office/drawing/2014/main" id="{F591FC29-6734-4404-8E07-37B8325BFF1A}"/>
              </a:ext>
            </a:extLst>
          </p:cNvPr>
          <p:cNvSpPr/>
          <p:nvPr/>
        </p:nvSpPr>
        <p:spPr bwMode="gray">
          <a:xfrm>
            <a:off x="9634367" y="3199683"/>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 name="流程图: 汇总连接 234">
            <a:extLst>
              <a:ext uri="{FF2B5EF4-FFF2-40B4-BE49-F238E27FC236}">
                <a16:creationId xmlns="" xmlns:a16="http://schemas.microsoft.com/office/drawing/2014/main" id="{2D997B80-4143-479E-AE96-347AE264805A}"/>
              </a:ext>
            </a:extLst>
          </p:cNvPr>
          <p:cNvSpPr/>
          <p:nvPr/>
        </p:nvSpPr>
        <p:spPr bwMode="gray">
          <a:xfrm>
            <a:off x="8157471" y="2740240"/>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6" name="流程图: 汇总连接 235">
            <a:extLst>
              <a:ext uri="{FF2B5EF4-FFF2-40B4-BE49-F238E27FC236}">
                <a16:creationId xmlns="" xmlns:a16="http://schemas.microsoft.com/office/drawing/2014/main" id="{74B870D9-5F2B-401B-B465-A0580D785FB1}"/>
              </a:ext>
            </a:extLst>
          </p:cNvPr>
          <p:cNvSpPr/>
          <p:nvPr/>
        </p:nvSpPr>
        <p:spPr bwMode="gray">
          <a:xfrm>
            <a:off x="8651563" y="2740240"/>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7" name="流程图: 汇总连接 236">
            <a:extLst>
              <a:ext uri="{FF2B5EF4-FFF2-40B4-BE49-F238E27FC236}">
                <a16:creationId xmlns="" xmlns:a16="http://schemas.microsoft.com/office/drawing/2014/main" id="{BC46EEB2-4D31-42E2-9486-5E6414EC2CB6}"/>
              </a:ext>
            </a:extLst>
          </p:cNvPr>
          <p:cNvSpPr/>
          <p:nvPr/>
        </p:nvSpPr>
        <p:spPr bwMode="gray">
          <a:xfrm>
            <a:off x="9145656" y="2740240"/>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38" name="直接连接符 237">
            <a:extLst>
              <a:ext uri="{FF2B5EF4-FFF2-40B4-BE49-F238E27FC236}">
                <a16:creationId xmlns="" xmlns:a16="http://schemas.microsoft.com/office/drawing/2014/main" id="{FB814476-D6F9-4A2B-B928-D2EF7CB07AD6}"/>
              </a:ext>
            </a:extLst>
          </p:cNvPr>
          <p:cNvCxnSpPr>
            <a:stCxn id="135" idx="6"/>
            <a:endCxn id="136" idx="2"/>
          </p:cNvCxnSpPr>
          <p:nvPr/>
        </p:nvCxnSpPr>
        <p:spPr bwMode="gray">
          <a:xfrm>
            <a:off x="8337523" y="2820632"/>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0" name="直接连接符 238">
            <a:extLst>
              <a:ext uri="{FF2B5EF4-FFF2-40B4-BE49-F238E27FC236}">
                <a16:creationId xmlns="" xmlns:a16="http://schemas.microsoft.com/office/drawing/2014/main" id="{1727233A-EF13-42C7-8FF5-7786D1659283}"/>
              </a:ext>
            </a:extLst>
          </p:cNvPr>
          <p:cNvCxnSpPr>
            <a:stCxn id="136" idx="6"/>
            <a:endCxn id="137" idx="2"/>
          </p:cNvCxnSpPr>
          <p:nvPr/>
        </p:nvCxnSpPr>
        <p:spPr bwMode="gray">
          <a:xfrm>
            <a:off x="8831616" y="2820632"/>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1" name="直接连接符 239">
            <a:extLst>
              <a:ext uri="{FF2B5EF4-FFF2-40B4-BE49-F238E27FC236}">
                <a16:creationId xmlns="" xmlns:a16="http://schemas.microsoft.com/office/drawing/2014/main" id="{6BB2052E-CD79-479F-97A0-F0DB545CF7EB}"/>
              </a:ext>
            </a:extLst>
          </p:cNvPr>
          <p:cNvCxnSpPr>
            <a:stCxn id="137" idx="6"/>
            <a:endCxn id="134" idx="2"/>
          </p:cNvCxnSpPr>
          <p:nvPr/>
        </p:nvCxnSpPr>
        <p:spPr bwMode="gray">
          <a:xfrm>
            <a:off x="9325709" y="2820633"/>
            <a:ext cx="308659" cy="459443"/>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8" name="矩形 240">
            <a:extLst>
              <a:ext uri="{FF2B5EF4-FFF2-40B4-BE49-F238E27FC236}">
                <a16:creationId xmlns="" xmlns:a16="http://schemas.microsoft.com/office/drawing/2014/main" id="{036CE0AB-4702-4C0C-AC82-99916CCECF32}"/>
              </a:ext>
            </a:extLst>
          </p:cNvPr>
          <p:cNvSpPr/>
          <p:nvPr/>
        </p:nvSpPr>
        <p:spPr bwMode="gray">
          <a:xfrm>
            <a:off x="9624204" y="3003424"/>
            <a:ext cx="200376" cy="184666"/>
          </a:xfrm>
          <a:prstGeom prst="rect">
            <a:avLst/>
          </a:prstGeom>
          <a:ln>
            <a:noFill/>
          </a:ln>
        </p:spPr>
        <p:txBody>
          <a:bodyPr wrap="square" lIns="0" tIns="0" rIns="0" bIns="0"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152" name="矩形 241">
            <a:extLst>
              <a:ext uri="{FF2B5EF4-FFF2-40B4-BE49-F238E27FC236}">
                <a16:creationId xmlns="" xmlns:a16="http://schemas.microsoft.com/office/drawing/2014/main" id="{446DCB5D-AAD4-4451-A310-FB0A8F5D2539}"/>
              </a:ext>
            </a:extLst>
          </p:cNvPr>
          <p:cNvSpPr/>
          <p:nvPr/>
        </p:nvSpPr>
        <p:spPr bwMode="gray">
          <a:xfrm>
            <a:off x="7129883" y="2563376"/>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圆角矩形 245">
            <a:extLst>
              <a:ext uri="{FF2B5EF4-FFF2-40B4-BE49-F238E27FC236}">
                <a16:creationId xmlns="" xmlns:a16="http://schemas.microsoft.com/office/drawing/2014/main" id="{6FE17CEA-DD3F-430C-AD42-B07B06EFA878}"/>
              </a:ext>
            </a:extLst>
          </p:cNvPr>
          <p:cNvSpPr/>
          <p:nvPr/>
        </p:nvSpPr>
        <p:spPr bwMode="gray">
          <a:xfrm>
            <a:off x="10213783" y="3085319"/>
            <a:ext cx="634155"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155" name="圆角矩形 246">
            <a:extLst>
              <a:ext uri="{FF2B5EF4-FFF2-40B4-BE49-F238E27FC236}">
                <a16:creationId xmlns="" xmlns:a16="http://schemas.microsoft.com/office/drawing/2014/main" id="{3466F447-F2FB-428E-BB2A-6BA742F633EE}"/>
              </a:ext>
            </a:extLst>
          </p:cNvPr>
          <p:cNvSpPr/>
          <p:nvPr/>
        </p:nvSpPr>
        <p:spPr bwMode="gray">
          <a:xfrm>
            <a:off x="10876892" y="3085319"/>
            <a:ext cx="586993"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cxnSp>
        <p:nvCxnSpPr>
          <p:cNvPr id="156" name="直接箭头连接符 247">
            <a:extLst>
              <a:ext uri="{FF2B5EF4-FFF2-40B4-BE49-F238E27FC236}">
                <a16:creationId xmlns="" xmlns:a16="http://schemas.microsoft.com/office/drawing/2014/main" id="{0EBCD97C-B3B5-4CF4-8D43-F9BD39396EF3}"/>
              </a:ext>
            </a:extLst>
          </p:cNvPr>
          <p:cNvCxnSpPr>
            <a:endCxn id="155" idx="1"/>
          </p:cNvCxnSpPr>
          <p:nvPr/>
        </p:nvCxnSpPr>
        <p:spPr bwMode="gray">
          <a:xfrm>
            <a:off x="10756451" y="3280075"/>
            <a:ext cx="120441" cy="1"/>
          </a:xfrm>
          <a:prstGeom prst="straightConnector1">
            <a:avLst/>
          </a:prstGeom>
          <a:noFill/>
          <a:ln w="9525" cap="flat" cmpd="sng" algn="ctr">
            <a:solidFill>
              <a:schemeClr val="bg1">
                <a:lumMod val="50000"/>
              </a:schemeClr>
            </a:solidFill>
            <a:prstDash val="solid"/>
            <a:tailEnd type="triangle" w="med" len="lg"/>
          </a:ln>
          <a:effectLst/>
        </p:spPr>
      </p:cxnSp>
      <p:cxnSp>
        <p:nvCxnSpPr>
          <p:cNvPr id="158" name="直接箭头连接符 248">
            <a:extLst>
              <a:ext uri="{FF2B5EF4-FFF2-40B4-BE49-F238E27FC236}">
                <a16:creationId xmlns="" xmlns:a16="http://schemas.microsoft.com/office/drawing/2014/main" id="{F5A5CC97-A6C5-4464-9A89-735C41DC5855}"/>
              </a:ext>
            </a:extLst>
          </p:cNvPr>
          <p:cNvCxnSpPr/>
          <p:nvPr/>
        </p:nvCxnSpPr>
        <p:spPr bwMode="gray">
          <a:xfrm>
            <a:off x="11386450" y="3280076"/>
            <a:ext cx="252073" cy="1"/>
          </a:xfrm>
          <a:prstGeom prst="straightConnector1">
            <a:avLst/>
          </a:prstGeom>
          <a:noFill/>
          <a:ln w="9525" cap="flat" cmpd="sng" algn="ctr">
            <a:solidFill>
              <a:schemeClr val="bg1">
                <a:lumMod val="50000"/>
              </a:schemeClr>
            </a:solidFill>
            <a:prstDash val="solid"/>
            <a:tailEnd type="triangle" w="med" len="lg"/>
          </a:ln>
          <a:effectLst/>
        </p:spPr>
      </p:cxnSp>
      <p:cxnSp>
        <p:nvCxnSpPr>
          <p:cNvPr id="159" name="直接连接符 251">
            <a:extLst>
              <a:ext uri="{FF2B5EF4-FFF2-40B4-BE49-F238E27FC236}">
                <a16:creationId xmlns="" xmlns:a16="http://schemas.microsoft.com/office/drawing/2014/main" id="{1B580954-5559-4CD9-9CE6-89B5C2495E45}"/>
              </a:ext>
            </a:extLst>
          </p:cNvPr>
          <p:cNvCxnSpPr>
            <a:endCxn id="133" idx="1"/>
          </p:cNvCxnSpPr>
          <p:nvPr/>
        </p:nvCxnSpPr>
        <p:spPr bwMode="gray">
          <a:xfrm>
            <a:off x="9814419" y="3280075"/>
            <a:ext cx="426524" cy="1"/>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1" name="任意多边形 252">
            <a:extLst>
              <a:ext uri="{FF2B5EF4-FFF2-40B4-BE49-F238E27FC236}">
                <a16:creationId xmlns="" xmlns:a16="http://schemas.microsoft.com/office/drawing/2014/main" id="{AACAE795-17B5-4387-90AC-3B79530CF5F7}"/>
              </a:ext>
            </a:extLst>
          </p:cNvPr>
          <p:cNvSpPr/>
          <p:nvPr/>
        </p:nvSpPr>
        <p:spPr bwMode="gray">
          <a:xfrm>
            <a:off x="6857316" y="2740213"/>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6" name="矩形 253">
            <a:extLst>
              <a:ext uri="{FF2B5EF4-FFF2-40B4-BE49-F238E27FC236}">
                <a16:creationId xmlns="" xmlns:a16="http://schemas.microsoft.com/office/drawing/2014/main" id="{BC1C522E-89D9-4261-9E59-AA2FB2CDABCB}"/>
              </a:ext>
            </a:extLst>
          </p:cNvPr>
          <p:cNvSpPr/>
          <p:nvPr/>
        </p:nvSpPr>
        <p:spPr bwMode="gray">
          <a:xfrm>
            <a:off x="7422131" y="2628928"/>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167" name="组合 254">
            <a:extLst>
              <a:ext uri="{FF2B5EF4-FFF2-40B4-BE49-F238E27FC236}">
                <a16:creationId xmlns="" xmlns:a16="http://schemas.microsoft.com/office/drawing/2014/main" id="{CBA4B8B7-D0F9-4740-97AD-C5C434A99227}"/>
              </a:ext>
            </a:extLst>
          </p:cNvPr>
          <p:cNvGrpSpPr/>
          <p:nvPr/>
        </p:nvGrpSpPr>
        <p:grpSpPr bwMode="gray">
          <a:xfrm>
            <a:off x="7736782" y="2665032"/>
            <a:ext cx="395191" cy="321570"/>
            <a:chOff x="6796081" y="1776846"/>
            <a:chExt cx="395076" cy="345115"/>
          </a:xfrm>
        </p:grpSpPr>
        <p:sp>
          <p:nvSpPr>
            <p:cNvPr id="168" name="圆角矩形 199">
              <a:extLst>
                <a:ext uri="{FF2B5EF4-FFF2-40B4-BE49-F238E27FC236}">
                  <a16:creationId xmlns="" xmlns:a16="http://schemas.microsoft.com/office/drawing/2014/main" id="{D462529F-A29D-41B3-A042-15E2F74558E1}"/>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9" name="圆角矩形 200">
              <a:extLst>
                <a:ext uri="{FF2B5EF4-FFF2-40B4-BE49-F238E27FC236}">
                  <a16:creationId xmlns="" xmlns:a16="http://schemas.microsoft.com/office/drawing/2014/main" id="{7FCB9C49-3CC7-4246-93A1-97D2E1FCE77D}"/>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1" name="圆角矩形 201">
              <a:extLst>
                <a:ext uri="{FF2B5EF4-FFF2-40B4-BE49-F238E27FC236}">
                  <a16:creationId xmlns="" xmlns:a16="http://schemas.microsoft.com/office/drawing/2014/main" id="{33CDD75F-9C43-4305-88B2-2EAB753FB79E}"/>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2" name="圆角矩形 202">
              <a:extLst>
                <a:ext uri="{FF2B5EF4-FFF2-40B4-BE49-F238E27FC236}">
                  <a16:creationId xmlns="" xmlns:a16="http://schemas.microsoft.com/office/drawing/2014/main" id="{76C376DB-39A3-4A4A-845D-4002D3506AD8}"/>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3" name="圆角矩形 203">
              <a:extLst>
                <a:ext uri="{FF2B5EF4-FFF2-40B4-BE49-F238E27FC236}">
                  <a16:creationId xmlns="" xmlns:a16="http://schemas.microsoft.com/office/drawing/2014/main" id="{63CE2475-1493-4A66-BB04-3E4A1B32339C}"/>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7" name="圆角矩形 204">
              <a:extLst>
                <a:ext uri="{FF2B5EF4-FFF2-40B4-BE49-F238E27FC236}">
                  <a16:creationId xmlns="" xmlns:a16="http://schemas.microsoft.com/office/drawing/2014/main" id="{1E4324AE-A70C-427B-9BE8-0E2C5AAD5603}"/>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8" name="圆角矩形 205">
              <a:extLst>
                <a:ext uri="{FF2B5EF4-FFF2-40B4-BE49-F238E27FC236}">
                  <a16:creationId xmlns="" xmlns:a16="http://schemas.microsoft.com/office/drawing/2014/main" id="{2EB05D20-AC04-4696-AFA9-DC7AA2140898}"/>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9" name="圆角矩形 206">
              <a:extLst>
                <a:ext uri="{FF2B5EF4-FFF2-40B4-BE49-F238E27FC236}">
                  <a16:creationId xmlns="" xmlns:a16="http://schemas.microsoft.com/office/drawing/2014/main" id="{14F8B769-D3AB-4C61-8B92-FFE71A137FE4}"/>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80" name="矩形 263">
            <a:extLst>
              <a:ext uri="{FF2B5EF4-FFF2-40B4-BE49-F238E27FC236}">
                <a16:creationId xmlns="" xmlns:a16="http://schemas.microsoft.com/office/drawing/2014/main" id="{D3810949-13E2-4597-8B11-71A62AAAEEFA}"/>
              </a:ext>
            </a:extLst>
          </p:cNvPr>
          <p:cNvSpPr/>
          <p:nvPr/>
        </p:nvSpPr>
        <p:spPr bwMode="gray">
          <a:xfrm>
            <a:off x="7479855" y="2827957"/>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181" name="流程图: 汇总连接 265">
            <a:extLst>
              <a:ext uri="{FF2B5EF4-FFF2-40B4-BE49-F238E27FC236}">
                <a16:creationId xmlns="" xmlns:a16="http://schemas.microsoft.com/office/drawing/2014/main" id="{D14ADB62-408E-4FC0-A5A2-D4D6F3DA3492}"/>
              </a:ext>
            </a:extLst>
          </p:cNvPr>
          <p:cNvSpPr/>
          <p:nvPr/>
        </p:nvSpPr>
        <p:spPr bwMode="gray">
          <a:xfrm>
            <a:off x="8157471" y="3610637"/>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2" name="流程图: 汇总连接 266">
            <a:extLst>
              <a:ext uri="{FF2B5EF4-FFF2-40B4-BE49-F238E27FC236}">
                <a16:creationId xmlns="" xmlns:a16="http://schemas.microsoft.com/office/drawing/2014/main" id="{EE3110D1-11C9-43A8-B4B4-398E5B4529D0}"/>
              </a:ext>
            </a:extLst>
          </p:cNvPr>
          <p:cNvSpPr/>
          <p:nvPr/>
        </p:nvSpPr>
        <p:spPr bwMode="gray">
          <a:xfrm>
            <a:off x="8651563" y="3610637"/>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3" name="流程图: 汇总连接 267">
            <a:extLst>
              <a:ext uri="{FF2B5EF4-FFF2-40B4-BE49-F238E27FC236}">
                <a16:creationId xmlns="" xmlns:a16="http://schemas.microsoft.com/office/drawing/2014/main" id="{A2419430-772A-4F36-B691-53AED3F1112B}"/>
              </a:ext>
            </a:extLst>
          </p:cNvPr>
          <p:cNvSpPr/>
          <p:nvPr/>
        </p:nvSpPr>
        <p:spPr bwMode="gray">
          <a:xfrm>
            <a:off x="9145656" y="3610637"/>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84" name="直接连接符 268">
            <a:extLst>
              <a:ext uri="{FF2B5EF4-FFF2-40B4-BE49-F238E27FC236}">
                <a16:creationId xmlns="" xmlns:a16="http://schemas.microsoft.com/office/drawing/2014/main" id="{265B5DAB-51EE-4AFB-B473-AF80E56EB70D}"/>
              </a:ext>
            </a:extLst>
          </p:cNvPr>
          <p:cNvCxnSpPr>
            <a:stCxn id="181" idx="6"/>
            <a:endCxn id="182" idx="2"/>
          </p:cNvCxnSpPr>
          <p:nvPr/>
        </p:nvCxnSpPr>
        <p:spPr bwMode="gray">
          <a:xfrm>
            <a:off x="8337523" y="3691028"/>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5" name="直接连接符 269">
            <a:extLst>
              <a:ext uri="{FF2B5EF4-FFF2-40B4-BE49-F238E27FC236}">
                <a16:creationId xmlns="" xmlns:a16="http://schemas.microsoft.com/office/drawing/2014/main" id="{F9245D14-2ED9-4FB1-904C-ED4470A6FCEB}"/>
              </a:ext>
            </a:extLst>
          </p:cNvPr>
          <p:cNvCxnSpPr>
            <a:stCxn id="182" idx="6"/>
            <a:endCxn id="183" idx="2"/>
          </p:cNvCxnSpPr>
          <p:nvPr/>
        </p:nvCxnSpPr>
        <p:spPr bwMode="gray">
          <a:xfrm>
            <a:off x="8831616" y="3691028"/>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6" name="矩形 270">
            <a:extLst>
              <a:ext uri="{FF2B5EF4-FFF2-40B4-BE49-F238E27FC236}">
                <a16:creationId xmlns="" xmlns:a16="http://schemas.microsoft.com/office/drawing/2014/main" id="{0A06645C-01F1-4162-AC68-5A9885101DF4}"/>
              </a:ext>
            </a:extLst>
          </p:cNvPr>
          <p:cNvSpPr/>
          <p:nvPr/>
        </p:nvSpPr>
        <p:spPr bwMode="gray">
          <a:xfrm>
            <a:off x="7129883" y="3433772"/>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7" name="矩形 271">
            <a:extLst>
              <a:ext uri="{FF2B5EF4-FFF2-40B4-BE49-F238E27FC236}">
                <a16:creationId xmlns="" xmlns:a16="http://schemas.microsoft.com/office/drawing/2014/main" id="{CE7ABF5E-036E-4646-AD66-4B2790C8651D}"/>
              </a:ext>
            </a:extLst>
          </p:cNvPr>
          <p:cNvSpPr/>
          <p:nvPr/>
        </p:nvSpPr>
        <p:spPr bwMode="gray">
          <a:xfrm>
            <a:off x="8043104" y="3368211"/>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188" name="矩形 272">
            <a:extLst>
              <a:ext uri="{FF2B5EF4-FFF2-40B4-BE49-F238E27FC236}">
                <a16:creationId xmlns="" xmlns:a16="http://schemas.microsoft.com/office/drawing/2014/main" id="{A5C9C27F-D32F-41AA-AD8B-211EF41E2594}"/>
              </a:ext>
            </a:extLst>
          </p:cNvPr>
          <p:cNvSpPr/>
          <p:nvPr/>
        </p:nvSpPr>
        <p:spPr bwMode="gray">
          <a:xfrm>
            <a:off x="8525137" y="3368211"/>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189" name="矩形 273">
            <a:extLst>
              <a:ext uri="{FF2B5EF4-FFF2-40B4-BE49-F238E27FC236}">
                <a16:creationId xmlns="" xmlns:a16="http://schemas.microsoft.com/office/drawing/2014/main" id="{EA3702ED-D929-4EDA-B281-F9DFD9071BDE}"/>
              </a:ext>
            </a:extLst>
          </p:cNvPr>
          <p:cNvSpPr/>
          <p:nvPr/>
        </p:nvSpPr>
        <p:spPr bwMode="gray">
          <a:xfrm>
            <a:off x="9065013" y="3368211"/>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190" name="任意多边形 274">
            <a:extLst>
              <a:ext uri="{FF2B5EF4-FFF2-40B4-BE49-F238E27FC236}">
                <a16:creationId xmlns="" xmlns:a16="http://schemas.microsoft.com/office/drawing/2014/main" id="{98D353DF-FFDF-4D70-9233-EF230F94B5CF}"/>
              </a:ext>
            </a:extLst>
          </p:cNvPr>
          <p:cNvSpPr/>
          <p:nvPr/>
        </p:nvSpPr>
        <p:spPr bwMode="gray">
          <a:xfrm>
            <a:off x="6857316" y="3610609"/>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1" name="矩形 275">
            <a:extLst>
              <a:ext uri="{FF2B5EF4-FFF2-40B4-BE49-F238E27FC236}">
                <a16:creationId xmlns="" xmlns:a16="http://schemas.microsoft.com/office/drawing/2014/main" id="{56BAE119-2222-4653-B88E-AB737015077D}"/>
              </a:ext>
            </a:extLst>
          </p:cNvPr>
          <p:cNvSpPr/>
          <p:nvPr/>
        </p:nvSpPr>
        <p:spPr bwMode="gray">
          <a:xfrm>
            <a:off x="7422131" y="3499324"/>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192" name="组合 276">
            <a:extLst>
              <a:ext uri="{FF2B5EF4-FFF2-40B4-BE49-F238E27FC236}">
                <a16:creationId xmlns="" xmlns:a16="http://schemas.microsoft.com/office/drawing/2014/main" id="{D7C47A93-DFEB-4387-8CE8-5F960A6CE14D}"/>
              </a:ext>
            </a:extLst>
          </p:cNvPr>
          <p:cNvGrpSpPr/>
          <p:nvPr/>
        </p:nvGrpSpPr>
        <p:grpSpPr bwMode="gray">
          <a:xfrm>
            <a:off x="7736782" y="3535429"/>
            <a:ext cx="395191" cy="321570"/>
            <a:chOff x="6796081" y="2838617"/>
            <a:chExt cx="395076" cy="345115"/>
          </a:xfrm>
        </p:grpSpPr>
        <p:sp>
          <p:nvSpPr>
            <p:cNvPr id="193" name="圆角矩形 199">
              <a:extLst>
                <a:ext uri="{FF2B5EF4-FFF2-40B4-BE49-F238E27FC236}">
                  <a16:creationId xmlns="" xmlns:a16="http://schemas.microsoft.com/office/drawing/2014/main" id="{B75FA930-5167-4609-AC81-64AEE01A9F7A}"/>
                </a:ext>
              </a:extLst>
            </p:cNvPr>
            <p:cNvSpPr/>
            <p:nvPr/>
          </p:nvSpPr>
          <p:spPr bwMode="gray">
            <a:xfrm>
              <a:off x="6796081" y="283861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4" name="圆角矩形 200">
              <a:extLst>
                <a:ext uri="{FF2B5EF4-FFF2-40B4-BE49-F238E27FC236}">
                  <a16:creationId xmlns="" xmlns:a16="http://schemas.microsoft.com/office/drawing/2014/main" id="{ECB683D8-98D3-4C85-AFC4-6ED3DE5260DB}"/>
                </a:ext>
              </a:extLst>
            </p:cNvPr>
            <p:cNvSpPr/>
            <p:nvPr/>
          </p:nvSpPr>
          <p:spPr bwMode="gray">
            <a:xfrm>
              <a:off x="6796081" y="288483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5" name="圆角矩形 201">
              <a:extLst>
                <a:ext uri="{FF2B5EF4-FFF2-40B4-BE49-F238E27FC236}">
                  <a16:creationId xmlns="" xmlns:a16="http://schemas.microsoft.com/office/drawing/2014/main" id="{21D59B7E-404E-45A3-8FFF-E6D78BEA7A88}"/>
                </a:ext>
              </a:extLst>
            </p:cNvPr>
            <p:cNvSpPr/>
            <p:nvPr/>
          </p:nvSpPr>
          <p:spPr bwMode="gray">
            <a:xfrm>
              <a:off x="6796081" y="2931049"/>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6" name="圆角矩形 202">
              <a:extLst>
                <a:ext uri="{FF2B5EF4-FFF2-40B4-BE49-F238E27FC236}">
                  <a16:creationId xmlns="" xmlns:a16="http://schemas.microsoft.com/office/drawing/2014/main" id="{3BB21E4C-5861-452D-B6DA-601E705A0FCA}"/>
                </a:ext>
              </a:extLst>
            </p:cNvPr>
            <p:cNvSpPr/>
            <p:nvPr/>
          </p:nvSpPr>
          <p:spPr bwMode="gray">
            <a:xfrm>
              <a:off x="6796081" y="2977265"/>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7" name="圆角矩形 203">
              <a:extLst>
                <a:ext uri="{FF2B5EF4-FFF2-40B4-BE49-F238E27FC236}">
                  <a16:creationId xmlns="" xmlns:a16="http://schemas.microsoft.com/office/drawing/2014/main" id="{F0E30ECA-EC92-476B-BD07-555774036724}"/>
                </a:ext>
              </a:extLst>
            </p:cNvPr>
            <p:cNvSpPr/>
            <p:nvPr/>
          </p:nvSpPr>
          <p:spPr bwMode="gray">
            <a:xfrm>
              <a:off x="6796081" y="302348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8" name="圆角矩形 204">
              <a:extLst>
                <a:ext uri="{FF2B5EF4-FFF2-40B4-BE49-F238E27FC236}">
                  <a16:creationId xmlns="" xmlns:a16="http://schemas.microsoft.com/office/drawing/2014/main" id="{4966311A-2F5E-4AE3-B357-60B084DC59E9}"/>
                </a:ext>
              </a:extLst>
            </p:cNvPr>
            <p:cNvSpPr/>
            <p:nvPr/>
          </p:nvSpPr>
          <p:spPr bwMode="gray">
            <a:xfrm>
              <a:off x="6796081" y="306969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9" name="圆角矩形 205">
              <a:extLst>
                <a:ext uri="{FF2B5EF4-FFF2-40B4-BE49-F238E27FC236}">
                  <a16:creationId xmlns="" xmlns:a16="http://schemas.microsoft.com/office/drawing/2014/main" id="{82772BF5-C185-4EDA-8F5C-A7F7971C22B0}"/>
                </a:ext>
              </a:extLst>
            </p:cNvPr>
            <p:cNvSpPr/>
            <p:nvPr/>
          </p:nvSpPr>
          <p:spPr bwMode="gray">
            <a:xfrm>
              <a:off x="6796081" y="311591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0" name="圆角矩形 206">
              <a:extLst>
                <a:ext uri="{FF2B5EF4-FFF2-40B4-BE49-F238E27FC236}">
                  <a16:creationId xmlns="" xmlns:a16="http://schemas.microsoft.com/office/drawing/2014/main" id="{7216D2FC-5617-4FBB-A1F7-DE2F5797C693}"/>
                </a:ext>
              </a:extLst>
            </p:cNvPr>
            <p:cNvSpPr/>
            <p:nvPr/>
          </p:nvSpPr>
          <p:spPr bwMode="gray">
            <a:xfrm>
              <a:off x="6796081" y="316213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01" name="矩形 285">
            <a:extLst>
              <a:ext uri="{FF2B5EF4-FFF2-40B4-BE49-F238E27FC236}">
                <a16:creationId xmlns="" xmlns:a16="http://schemas.microsoft.com/office/drawing/2014/main" id="{C544F519-4CAF-4D12-94F2-61C250FC15E0}"/>
              </a:ext>
            </a:extLst>
          </p:cNvPr>
          <p:cNvSpPr/>
          <p:nvPr/>
        </p:nvSpPr>
        <p:spPr bwMode="gray">
          <a:xfrm>
            <a:off x="7479855" y="3698353"/>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202" name="文本框 286">
            <a:extLst>
              <a:ext uri="{FF2B5EF4-FFF2-40B4-BE49-F238E27FC236}">
                <a16:creationId xmlns="" xmlns:a16="http://schemas.microsoft.com/office/drawing/2014/main" id="{999A7B3A-EDF5-4816-A838-79930C985EDD}"/>
              </a:ext>
            </a:extLst>
          </p:cNvPr>
          <p:cNvSpPr txBox="1"/>
          <p:nvPr/>
        </p:nvSpPr>
        <p:spPr bwMode="gray">
          <a:xfrm>
            <a:off x="7244002" y="3207133"/>
            <a:ext cx="182101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a:t>
            </a:r>
          </a:p>
        </p:txBody>
      </p:sp>
      <p:sp>
        <p:nvSpPr>
          <p:cNvPr id="203" name="文本框 287">
            <a:extLst>
              <a:ext uri="{FF2B5EF4-FFF2-40B4-BE49-F238E27FC236}">
                <a16:creationId xmlns="" xmlns:a16="http://schemas.microsoft.com/office/drawing/2014/main" id="{39FC4FC4-CB44-4828-8A05-B39F11F6DC69}"/>
              </a:ext>
            </a:extLst>
          </p:cNvPr>
          <p:cNvSpPr txBox="1"/>
          <p:nvPr/>
        </p:nvSpPr>
        <p:spPr bwMode="gray">
          <a:xfrm>
            <a:off x="7908147" y="3072865"/>
            <a:ext cx="184666" cy="118622"/>
          </a:xfrm>
          <a:prstGeom prst="rect">
            <a:avLst/>
          </a:prstGeom>
          <a:noFill/>
        </p:spPr>
        <p:txBody>
          <a:bodyPr vert="eaVert" wrap="square" lIns="0" tIns="0" rIns="0" bIns="0" rtlCol="0" anchor="ctr">
            <a:noAutofit/>
          </a:bodyPr>
          <a:lstStyle/>
          <a:p>
            <a:pPr fontAlgn="ctr"/>
            <a:r>
              <a:rPr 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cxnSp>
        <p:nvCxnSpPr>
          <p:cNvPr id="204" name="直接箭头连接符 288">
            <a:extLst>
              <a:ext uri="{FF2B5EF4-FFF2-40B4-BE49-F238E27FC236}">
                <a16:creationId xmlns="" xmlns:a16="http://schemas.microsoft.com/office/drawing/2014/main" id="{6C064EE3-4F46-4D35-A509-421595D1266B}"/>
              </a:ext>
            </a:extLst>
          </p:cNvPr>
          <p:cNvCxnSpPr>
            <a:stCxn id="183" idx="6"/>
            <a:endCxn id="134" idx="2"/>
          </p:cNvCxnSpPr>
          <p:nvPr/>
        </p:nvCxnSpPr>
        <p:spPr bwMode="gray">
          <a:xfrm flipV="1">
            <a:off x="9325709" y="3280075"/>
            <a:ext cx="308659" cy="410954"/>
          </a:xfrm>
          <a:prstGeom prst="straightConnector1">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5" name="文本框 291">
            <a:extLst>
              <a:ext uri="{FF2B5EF4-FFF2-40B4-BE49-F238E27FC236}">
                <a16:creationId xmlns="" xmlns:a16="http://schemas.microsoft.com/office/drawing/2014/main" id="{72281A82-72D5-4654-ACEA-511E622BE2C4}"/>
              </a:ext>
            </a:extLst>
          </p:cNvPr>
          <p:cNvSpPr txBox="1"/>
          <p:nvPr/>
        </p:nvSpPr>
        <p:spPr bwMode="gray">
          <a:xfrm>
            <a:off x="7903548" y="4350462"/>
            <a:ext cx="240450"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206" name="文本框 292">
            <a:extLst>
              <a:ext uri="{FF2B5EF4-FFF2-40B4-BE49-F238E27FC236}">
                <a16:creationId xmlns="" xmlns:a16="http://schemas.microsoft.com/office/drawing/2014/main" id="{655C384F-8EBD-41DD-B657-28E1CC17ADED}"/>
              </a:ext>
            </a:extLst>
          </p:cNvPr>
          <p:cNvSpPr txBox="1"/>
          <p:nvPr/>
        </p:nvSpPr>
        <p:spPr bwMode="gray">
          <a:xfrm>
            <a:off x="9620972" y="4379037"/>
            <a:ext cx="237244"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207" name="矩形 289">
            <a:extLst>
              <a:ext uri="{FF2B5EF4-FFF2-40B4-BE49-F238E27FC236}">
                <a16:creationId xmlns="" xmlns:a16="http://schemas.microsoft.com/office/drawing/2014/main" id="{90D06C2A-7C60-457D-81EF-F60F042F7DD3}"/>
              </a:ext>
            </a:extLst>
          </p:cNvPr>
          <p:cNvSpPr/>
          <p:nvPr/>
        </p:nvSpPr>
        <p:spPr bwMode="gray">
          <a:xfrm>
            <a:off x="10762236" y="4581562"/>
            <a:ext cx="507922"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8" name="矩形 290">
            <a:extLst>
              <a:ext uri="{FF2B5EF4-FFF2-40B4-BE49-F238E27FC236}">
                <a16:creationId xmlns="" xmlns:a16="http://schemas.microsoft.com/office/drawing/2014/main" id="{07A889D6-D103-4B0F-8120-EB491E7C42DD}"/>
              </a:ext>
            </a:extLst>
          </p:cNvPr>
          <p:cNvSpPr/>
          <p:nvPr/>
        </p:nvSpPr>
        <p:spPr bwMode="gray">
          <a:xfrm>
            <a:off x="9763903" y="4581562"/>
            <a:ext cx="953627"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9" name="文本框 293">
            <a:extLst>
              <a:ext uri="{FF2B5EF4-FFF2-40B4-BE49-F238E27FC236}">
                <a16:creationId xmlns="" xmlns:a16="http://schemas.microsoft.com/office/drawing/2014/main" id="{10426D95-B149-4768-BDCF-43B340F596B2}"/>
              </a:ext>
            </a:extLst>
          </p:cNvPr>
          <p:cNvSpPr txBox="1"/>
          <p:nvPr/>
        </p:nvSpPr>
        <p:spPr bwMode="gray">
          <a:xfrm>
            <a:off x="8170961" y="5098984"/>
            <a:ext cx="369332" cy="210955"/>
          </a:xfrm>
          <a:prstGeom prst="rect">
            <a:avLst/>
          </a:prstGeom>
          <a:noFill/>
        </p:spPr>
        <p:txBody>
          <a:bodyPr vert="eaVert" wrap="square" rtlCol="0">
            <a:noAutofit/>
          </a:bodyPr>
          <a:lstStyle/>
          <a:p>
            <a:pPr fontAlgn="ctr">
              <a:buClr>
                <a:srgbClr val="CC9900"/>
              </a:buClr>
              <a:defRP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10" name="流程图: 汇总连接 294">
            <a:extLst>
              <a:ext uri="{FF2B5EF4-FFF2-40B4-BE49-F238E27FC236}">
                <a16:creationId xmlns="" xmlns:a16="http://schemas.microsoft.com/office/drawing/2014/main" id="{C579E4D7-79AE-463D-BB96-A5E238744404}"/>
              </a:ext>
            </a:extLst>
          </p:cNvPr>
          <p:cNvSpPr/>
          <p:nvPr/>
        </p:nvSpPr>
        <p:spPr bwMode="gray">
          <a:xfrm>
            <a:off x="8235502" y="4704688"/>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1" name="流程图: 汇总连接 295">
            <a:extLst>
              <a:ext uri="{FF2B5EF4-FFF2-40B4-BE49-F238E27FC236}">
                <a16:creationId xmlns="" xmlns:a16="http://schemas.microsoft.com/office/drawing/2014/main" id="{302D4539-F332-49C4-A1BA-D2AEF2109B73}"/>
              </a:ext>
            </a:extLst>
          </p:cNvPr>
          <p:cNvSpPr/>
          <p:nvPr/>
        </p:nvSpPr>
        <p:spPr bwMode="gray">
          <a:xfrm>
            <a:off x="8728979" y="4704688"/>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2" name="矩形 296">
            <a:extLst>
              <a:ext uri="{FF2B5EF4-FFF2-40B4-BE49-F238E27FC236}">
                <a16:creationId xmlns="" xmlns:a16="http://schemas.microsoft.com/office/drawing/2014/main" id="{1BB6E859-5C4D-4B80-BA7A-DE24AE9EF4A0}"/>
              </a:ext>
            </a:extLst>
          </p:cNvPr>
          <p:cNvSpPr/>
          <p:nvPr/>
        </p:nvSpPr>
        <p:spPr bwMode="gray">
          <a:xfrm>
            <a:off x="8261472" y="4520444"/>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213" name="直接连接符 297">
            <a:extLst>
              <a:ext uri="{FF2B5EF4-FFF2-40B4-BE49-F238E27FC236}">
                <a16:creationId xmlns="" xmlns:a16="http://schemas.microsoft.com/office/drawing/2014/main" id="{93C3C987-6525-4379-875C-D90808F6BA97}"/>
              </a:ext>
            </a:extLst>
          </p:cNvPr>
          <p:cNvCxnSpPr>
            <a:stCxn id="210" idx="6"/>
            <a:endCxn id="211" idx="2"/>
          </p:cNvCxnSpPr>
          <p:nvPr/>
        </p:nvCxnSpPr>
        <p:spPr bwMode="gray">
          <a:xfrm>
            <a:off x="8418891" y="4783879"/>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4" name="矩形 298">
            <a:extLst>
              <a:ext uri="{FF2B5EF4-FFF2-40B4-BE49-F238E27FC236}">
                <a16:creationId xmlns="" xmlns:a16="http://schemas.microsoft.com/office/drawing/2014/main" id="{EBDE87BD-73CA-4988-BBEA-E619A8C032CB}"/>
              </a:ext>
            </a:extLst>
          </p:cNvPr>
          <p:cNvSpPr/>
          <p:nvPr/>
        </p:nvSpPr>
        <p:spPr bwMode="gray">
          <a:xfrm>
            <a:off x="8720486" y="4520444"/>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215" name="矩形 299">
            <a:extLst>
              <a:ext uri="{FF2B5EF4-FFF2-40B4-BE49-F238E27FC236}">
                <a16:creationId xmlns="" xmlns:a16="http://schemas.microsoft.com/office/drawing/2014/main" id="{B4F62F64-EA17-4DD2-A819-B4F0AFA06886}"/>
              </a:ext>
            </a:extLst>
          </p:cNvPr>
          <p:cNvSpPr/>
          <p:nvPr/>
        </p:nvSpPr>
        <p:spPr bwMode="gray">
          <a:xfrm>
            <a:off x="7136884" y="4528726"/>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16" name="直接连接符 300">
            <a:extLst>
              <a:ext uri="{FF2B5EF4-FFF2-40B4-BE49-F238E27FC236}">
                <a16:creationId xmlns="" xmlns:a16="http://schemas.microsoft.com/office/drawing/2014/main" id="{BB281933-35B3-4D25-85E8-CE5B76128AAA}"/>
              </a:ext>
            </a:extLst>
          </p:cNvPr>
          <p:cNvCxnSpPr>
            <a:stCxn id="211" idx="6"/>
            <a:endCxn id="218" idx="1"/>
          </p:cNvCxnSpPr>
          <p:nvPr/>
        </p:nvCxnSpPr>
        <p:spPr bwMode="gray">
          <a:xfrm>
            <a:off x="8912369" y="4783879"/>
            <a:ext cx="462704" cy="0"/>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7" name="直接连接符 301">
            <a:extLst>
              <a:ext uri="{FF2B5EF4-FFF2-40B4-BE49-F238E27FC236}">
                <a16:creationId xmlns="" xmlns:a16="http://schemas.microsoft.com/office/drawing/2014/main" id="{5B7156E7-D16E-4D16-85BA-295F8D47FFDF}"/>
              </a:ext>
            </a:extLst>
          </p:cNvPr>
          <p:cNvCxnSpPr>
            <a:stCxn id="227" idx="6"/>
            <a:endCxn id="225" idx="1"/>
          </p:cNvCxnSpPr>
          <p:nvPr/>
        </p:nvCxnSpPr>
        <p:spPr bwMode="gray">
          <a:xfrm flipV="1">
            <a:off x="8912369" y="5561709"/>
            <a:ext cx="525622" cy="6119"/>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8" name="圆角矩形 302">
            <a:extLst>
              <a:ext uri="{FF2B5EF4-FFF2-40B4-BE49-F238E27FC236}">
                <a16:creationId xmlns="" xmlns:a16="http://schemas.microsoft.com/office/drawing/2014/main" id="{C295F983-627F-405C-8E35-903FF06CEF43}"/>
              </a:ext>
            </a:extLst>
          </p:cNvPr>
          <p:cNvSpPr/>
          <p:nvPr/>
        </p:nvSpPr>
        <p:spPr bwMode="gray">
          <a:xfrm>
            <a:off x="9375073" y="4657173"/>
            <a:ext cx="1249970" cy="253410"/>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defRP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219" name="矩形 303">
            <a:extLst>
              <a:ext uri="{FF2B5EF4-FFF2-40B4-BE49-F238E27FC236}">
                <a16:creationId xmlns="" xmlns:a16="http://schemas.microsoft.com/office/drawing/2014/main" id="{232E9E83-6888-4BAC-90CE-F5657F003B2D}"/>
              </a:ext>
            </a:extLst>
          </p:cNvPr>
          <p:cNvSpPr/>
          <p:nvPr/>
        </p:nvSpPr>
        <p:spPr bwMode="gray">
          <a:xfrm>
            <a:off x="9222530" y="4528725"/>
            <a:ext cx="2102116" cy="1295820"/>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0" name="任意多边形 304">
            <a:extLst>
              <a:ext uri="{FF2B5EF4-FFF2-40B4-BE49-F238E27FC236}">
                <a16:creationId xmlns="" xmlns:a16="http://schemas.microsoft.com/office/drawing/2014/main" id="{7BF6878F-4CAD-463F-87A7-86FCAEBE29E8}"/>
              </a:ext>
            </a:extLst>
          </p:cNvPr>
          <p:cNvSpPr/>
          <p:nvPr/>
        </p:nvSpPr>
        <p:spPr bwMode="gray">
          <a:xfrm>
            <a:off x="6849905" y="4708393"/>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1" name="矩形 305">
            <a:extLst>
              <a:ext uri="{FF2B5EF4-FFF2-40B4-BE49-F238E27FC236}">
                <a16:creationId xmlns="" xmlns:a16="http://schemas.microsoft.com/office/drawing/2014/main" id="{E6BAF713-E66E-46AB-B6F8-8F2980F73133}"/>
              </a:ext>
            </a:extLst>
          </p:cNvPr>
          <p:cNvSpPr/>
          <p:nvPr/>
        </p:nvSpPr>
        <p:spPr bwMode="gray">
          <a:xfrm>
            <a:off x="9876749" y="5163107"/>
            <a:ext cx="763029" cy="184666"/>
          </a:xfrm>
          <a:prstGeom prst="rect">
            <a:avLst/>
          </a:prstGeom>
          <a:ln>
            <a:noFill/>
          </a:ln>
        </p:spPr>
        <p:txBody>
          <a:bodyPr wrap="square" lIns="0" tIns="0" rIns="0" bIns="0" rtlCol="0" anchor="ctr">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shim</a:t>
            </a:r>
          </a:p>
        </p:txBody>
      </p:sp>
      <p:sp>
        <p:nvSpPr>
          <p:cNvPr id="222" name="矩形 306">
            <a:extLst>
              <a:ext uri="{FF2B5EF4-FFF2-40B4-BE49-F238E27FC236}">
                <a16:creationId xmlns="" xmlns:a16="http://schemas.microsoft.com/office/drawing/2014/main" id="{D7BA2725-86E9-4EA5-80B9-DB52395B808D}"/>
              </a:ext>
            </a:extLst>
          </p:cNvPr>
          <p:cNvSpPr/>
          <p:nvPr/>
        </p:nvSpPr>
        <p:spPr bwMode="gray">
          <a:xfrm>
            <a:off x="10870324" y="5175466"/>
            <a:ext cx="291747"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sp>
        <p:nvSpPr>
          <p:cNvPr id="223" name="矩形 307">
            <a:extLst>
              <a:ext uri="{FF2B5EF4-FFF2-40B4-BE49-F238E27FC236}">
                <a16:creationId xmlns="" xmlns:a16="http://schemas.microsoft.com/office/drawing/2014/main" id="{B7FEAA40-4A5D-470F-8425-54FE01822649}"/>
              </a:ext>
            </a:extLst>
          </p:cNvPr>
          <p:cNvSpPr/>
          <p:nvPr/>
        </p:nvSpPr>
        <p:spPr bwMode="gray">
          <a:xfrm>
            <a:off x="7410119" y="4610686"/>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224" name="矩形 308">
            <a:extLst>
              <a:ext uri="{FF2B5EF4-FFF2-40B4-BE49-F238E27FC236}">
                <a16:creationId xmlns="" xmlns:a16="http://schemas.microsoft.com/office/drawing/2014/main" id="{48A6837A-1D20-4328-B086-4BFF1A20F042}"/>
              </a:ext>
            </a:extLst>
          </p:cNvPr>
          <p:cNvSpPr/>
          <p:nvPr/>
        </p:nvSpPr>
        <p:spPr bwMode="gray">
          <a:xfrm>
            <a:off x="7481995" y="4838986"/>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225" name="圆角矩形 309">
            <a:extLst>
              <a:ext uri="{FF2B5EF4-FFF2-40B4-BE49-F238E27FC236}">
                <a16:creationId xmlns="" xmlns:a16="http://schemas.microsoft.com/office/drawing/2014/main" id="{62E8E0DA-5714-4BCF-A9D3-5F83643184FA}"/>
              </a:ext>
            </a:extLst>
          </p:cNvPr>
          <p:cNvSpPr/>
          <p:nvPr/>
        </p:nvSpPr>
        <p:spPr bwMode="gray">
          <a:xfrm>
            <a:off x="9437991" y="5441122"/>
            <a:ext cx="1187053" cy="241173"/>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226" name="流程图: 汇总连接 310">
            <a:extLst>
              <a:ext uri="{FF2B5EF4-FFF2-40B4-BE49-F238E27FC236}">
                <a16:creationId xmlns="" xmlns:a16="http://schemas.microsoft.com/office/drawing/2014/main" id="{02FD7762-362A-4B1B-9ACF-27E274EE6EDF}"/>
              </a:ext>
            </a:extLst>
          </p:cNvPr>
          <p:cNvSpPr/>
          <p:nvPr/>
        </p:nvSpPr>
        <p:spPr bwMode="gray">
          <a:xfrm>
            <a:off x="8235502" y="5488637"/>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7" name="流程图: 汇总连接 311">
            <a:extLst>
              <a:ext uri="{FF2B5EF4-FFF2-40B4-BE49-F238E27FC236}">
                <a16:creationId xmlns="" xmlns:a16="http://schemas.microsoft.com/office/drawing/2014/main" id="{606D197D-9326-4491-B55B-4CE2AC451948}"/>
              </a:ext>
            </a:extLst>
          </p:cNvPr>
          <p:cNvSpPr/>
          <p:nvPr/>
        </p:nvSpPr>
        <p:spPr bwMode="gray">
          <a:xfrm>
            <a:off x="8728979" y="5488637"/>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8" name="矩形 312">
            <a:extLst>
              <a:ext uri="{FF2B5EF4-FFF2-40B4-BE49-F238E27FC236}">
                <a16:creationId xmlns="" xmlns:a16="http://schemas.microsoft.com/office/drawing/2014/main" id="{54CFFE58-BED1-46E2-B6D1-8340527FE661}"/>
              </a:ext>
            </a:extLst>
          </p:cNvPr>
          <p:cNvSpPr/>
          <p:nvPr/>
        </p:nvSpPr>
        <p:spPr bwMode="gray">
          <a:xfrm>
            <a:off x="8261472" y="5304393"/>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229" name="直接连接符 313">
            <a:extLst>
              <a:ext uri="{FF2B5EF4-FFF2-40B4-BE49-F238E27FC236}">
                <a16:creationId xmlns="" xmlns:a16="http://schemas.microsoft.com/office/drawing/2014/main" id="{5D7CB3D1-D4B3-4F5A-8C80-2463804B4060}"/>
              </a:ext>
            </a:extLst>
          </p:cNvPr>
          <p:cNvCxnSpPr>
            <a:stCxn id="226" idx="6"/>
            <a:endCxn id="227" idx="2"/>
          </p:cNvCxnSpPr>
          <p:nvPr/>
        </p:nvCxnSpPr>
        <p:spPr bwMode="gray">
          <a:xfrm>
            <a:off x="8418891" y="5567828"/>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0" name="矩形 314">
            <a:extLst>
              <a:ext uri="{FF2B5EF4-FFF2-40B4-BE49-F238E27FC236}">
                <a16:creationId xmlns="" xmlns:a16="http://schemas.microsoft.com/office/drawing/2014/main" id="{D89A437B-1533-450E-BA11-ED152D3ACDCC}"/>
              </a:ext>
            </a:extLst>
          </p:cNvPr>
          <p:cNvSpPr/>
          <p:nvPr/>
        </p:nvSpPr>
        <p:spPr bwMode="gray">
          <a:xfrm>
            <a:off x="8720486" y="5304393"/>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231" name="矩形 315">
            <a:extLst>
              <a:ext uri="{FF2B5EF4-FFF2-40B4-BE49-F238E27FC236}">
                <a16:creationId xmlns="" xmlns:a16="http://schemas.microsoft.com/office/drawing/2014/main" id="{EBC787B3-B00F-4F46-BAF1-C50E83FBED9F}"/>
              </a:ext>
            </a:extLst>
          </p:cNvPr>
          <p:cNvSpPr/>
          <p:nvPr/>
        </p:nvSpPr>
        <p:spPr bwMode="gray">
          <a:xfrm>
            <a:off x="7136884" y="5312675"/>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2" name="任意多边形 316">
            <a:extLst>
              <a:ext uri="{FF2B5EF4-FFF2-40B4-BE49-F238E27FC236}">
                <a16:creationId xmlns="" xmlns:a16="http://schemas.microsoft.com/office/drawing/2014/main" id="{74DCD18D-5DC3-4D4E-8259-B85C0089E755}"/>
              </a:ext>
            </a:extLst>
          </p:cNvPr>
          <p:cNvSpPr/>
          <p:nvPr/>
        </p:nvSpPr>
        <p:spPr bwMode="gray">
          <a:xfrm>
            <a:off x="6849905" y="5492342"/>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3" name="矩形 317">
            <a:extLst>
              <a:ext uri="{FF2B5EF4-FFF2-40B4-BE49-F238E27FC236}">
                <a16:creationId xmlns="" xmlns:a16="http://schemas.microsoft.com/office/drawing/2014/main" id="{93421A01-262C-466E-BE8F-4CEE495D2B2E}"/>
              </a:ext>
            </a:extLst>
          </p:cNvPr>
          <p:cNvSpPr/>
          <p:nvPr/>
        </p:nvSpPr>
        <p:spPr bwMode="gray">
          <a:xfrm>
            <a:off x="7410119" y="5411397"/>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234" name="矩形 318">
            <a:extLst>
              <a:ext uri="{FF2B5EF4-FFF2-40B4-BE49-F238E27FC236}">
                <a16:creationId xmlns="" xmlns:a16="http://schemas.microsoft.com/office/drawing/2014/main" id="{AD1CFA95-BEBE-4E49-B6D3-7ACE07BE755D}"/>
              </a:ext>
            </a:extLst>
          </p:cNvPr>
          <p:cNvSpPr/>
          <p:nvPr/>
        </p:nvSpPr>
        <p:spPr bwMode="gray">
          <a:xfrm>
            <a:off x="7481995" y="5622935"/>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grpSp>
        <p:nvGrpSpPr>
          <p:cNvPr id="235" name="组合 319">
            <a:extLst>
              <a:ext uri="{FF2B5EF4-FFF2-40B4-BE49-F238E27FC236}">
                <a16:creationId xmlns="" xmlns:a16="http://schemas.microsoft.com/office/drawing/2014/main" id="{2DE40B97-5C93-48FC-B702-2C5061C16547}"/>
              </a:ext>
            </a:extLst>
          </p:cNvPr>
          <p:cNvGrpSpPr/>
          <p:nvPr/>
        </p:nvGrpSpPr>
        <p:grpSpPr bwMode="gray">
          <a:xfrm>
            <a:off x="7767895" y="4629133"/>
            <a:ext cx="402516" cy="316763"/>
            <a:chOff x="6796081" y="1776846"/>
            <a:chExt cx="395076" cy="345115"/>
          </a:xfrm>
        </p:grpSpPr>
        <p:sp>
          <p:nvSpPr>
            <p:cNvPr id="236" name="圆角矩形 199">
              <a:extLst>
                <a:ext uri="{FF2B5EF4-FFF2-40B4-BE49-F238E27FC236}">
                  <a16:creationId xmlns="" xmlns:a16="http://schemas.microsoft.com/office/drawing/2014/main" id="{0F59C1B7-541B-4C1D-8C59-A82260E2BECD}"/>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7" name="圆角矩形 200">
              <a:extLst>
                <a:ext uri="{FF2B5EF4-FFF2-40B4-BE49-F238E27FC236}">
                  <a16:creationId xmlns="" xmlns:a16="http://schemas.microsoft.com/office/drawing/2014/main" id="{E6AF8A62-C083-4C0D-87E3-016B0E55F333}"/>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8" name="圆角矩形 201">
              <a:extLst>
                <a:ext uri="{FF2B5EF4-FFF2-40B4-BE49-F238E27FC236}">
                  <a16:creationId xmlns="" xmlns:a16="http://schemas.microsoft.com/office/drawing/2014/main" id="{911D6BF4-F3DB-448E-8172-8D2F09ED0ECE}"/>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9" name="圆角矩形 202">
              <a:extLst>
                <a:ext uri="{FF2B5EF4-FFF2-40B4-BE49-F238E27FC236}">
                  <a16:creationId xmlns="" xmlns:a16="http://schemas.microsoft.com/office/drawing/2014/main" id="{4F8BD24C-5F31-4D07-BD3A-8507FECBF2B7}"/>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0" name="圆角矩形 203">
              <a:extLst>
                <a:ext uri="{FF2B5EF4-FFF2-40B4-BE49-F238E27FC236}">
                  <a16:creationId xmlns="" xmlns:a16="http://schemas.microsoft.com/office/drawing/2014/main" id="{16E29A11-97E4-4219-9C48-B214B728619F}"/>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1" name="圆角矩形 204">
              <a:extLst>
                <a:ext uri="{FF2B5EF4-FFF2-40B4-BE49-F238E27FC236}">
                  <a16:creationId xmlns="" xmlns:a16="http://schemas.microsoft.com/office/drawing/2014/main" id="{F7FF72AB-696A-495B-80BB-745137E07C60}"/>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2" name="圆角矩形 205">
              <a:extLst>
                <a:ext uri="{FF2B5EF4-FFF2-40B4-BE49-F238E27FC236}">
                  <a16:creationId xmlns="" xmlns:a16="http://schemas.microsoft.com/office/drawing/2014/main" id="{9C8AB1BA-9395-4114-BCA2-AA6277771E15}"/>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3" name="圆角矩形 206">
              <a:extLst>
                <a:ext uri="{FF2B5EF4-FFF2-40B4-BE49-F238E27FC236}">
                  <a16:creationId xmlns="" xmlns:a16="http://schemas.microsoft.com/office/drawing/2014/main" id="{85B6588A-C136-48AE-97C4-92472C8182FD}"/>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44" name="组合 328">
            <a:extLst>
              <a:ext uri="{FF2B5EF4-FFF2-40B4-BE49-F238E27FC236}">
                <a16:creationId xmlns="" xmlns:a16="http://schemas.microsoft.com/office/drawing/2014/main" id="{4DA76AEC-7326-48F6-9300-B9D4D8198BD1}"/>
              </a:ext>
            </a:extLst>
          </p:cNvPr>
          <p:cNvGrpSpPr/>
          <p:nvPr/>
        </p:nvGrpSpPr>
        <p:grpSpPr bwMode="gray">
          <a:xfrm>
            <a:off x="7757993" y="5413564"/>
            <a:ext cx="402516" cy="316763"/>
            <a:chOff x="6796081" y="1776846"/>
            <a:chExt cx="395076" cy="345115"/>
          </a:xfrm>
        </p:grpSpPr>
        <p:sp>
          <p:nvSpPr>
            <p:cNvPr id="245" name="圆角矩形 199">
              <a:extLst>
                <a:ext uri="{FF2B5EF4-FFF2-40B4-BE49-F238E27FC236}">
                  <a16:creationId xmlns="" xmlns:a16="http://schemas.microsoft.com/office/drawing/2014/main" id="{2A846859-982A-47BC-B1CC-1D9C5F04EF57}"/>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6" name="圆角矩形 200">
              <a:extLst>
                <a:ext uri="{FF2B5EF4-FFF2-40B4-BE49-F238E27FC236}">
                  <a16:creationId xmlns="" xmlns:a16="http://schemas.microsoft.com/office/drawing/2014/main" id="{0DAC9DA1-EC79-41C3-9420-581931FE5A16}"/>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7" name="圆角矩形 201">
              <a:extLst>
                <a:ext uri="{FF2B5EF4-FFF2-40B4-BE49-F238E27FC236}">
                  <a16:creationId xmlns="" xmlns:a16="http://schemas.microsoft.com/office/drawing/2014/main" id="{B7C5450A-54B8-4A87-825B-104F123F63A4}"/>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8" name="圆角矩形 202">
              <a:extLst>
                <a:ext uri="{FF2B5EF4-FFF2-40B4-BE49-F238E27FC236}">
                  <a16:creationId xmlns="" xmlns:a16="http://schemas.microsoft.com/office/drawing/2014/main" id="{4EC4B7FF-6BB3-4A50-A6F8-CA4582926A7A}"/>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9" name="圆角矩形 203">
              <a:extLst>
                <a:ext uri="{FF2B5EF4-FFF2-40B4-BE49-F238E27FC236}">
                  <a16:creationId xmlns="" xmlns:a16="http://schemas.microsoft.com/office/drawing/2014/main" id="{3C76CD24-014A-4428-AC23-C1E09212D822}"/>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0" name="圆角矩形 204">
              <a:extLst>
                <a:ext uri="{FF2B5EF4-FFF2-40B4-BE49-F238E27FC236}">
                  <a16:creationId xmlns="" xmlns:a16="http://schemas.microsoft.com/office/drawing/2014/main" id="{93FB520F-4505-4AFD-B6CD-22999D486F12}"/>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1" name="圆角矩形 205">
              <a:extLst>
                <a:ext uri="{FF2B5EF4-FFF2-40B4-BE49-F238E27FC236}">
                  <a16:creationId xmlns="" xmlns:a16="http://schemas.microsoft.com/office/drawing/2014/main" id="{C2C8D2B5-7EB9-47A4-AE32-64D230135AE0}"/>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2" name="圆角矩形 206">
              <a:extLst>
                <a:ext uri="{FF2B5EF4-FFF2-40B4-BE49-F238E27FC236}">
                  <a16:creationId xmlns="" xmlns:a16="http://schemas.microsoft.com/office/drawing/2014/main" id="{A4FFF5AE-5F36-4C55-BF44-08E2205E1F62}"/>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53" name="矩形 337">
            <a:extLst>
              <a:ext uri="{FF2B5EF4-FFF2-40B4-BE49-F238E27FC236}">
                <a16:creationId xmlns="" xmlns:a16="http://schemas.microsoft.com/office/drawing/2014/main" id="{5180188E-55CB-48B6-A438-1B9755F4E0D1}"/>
              </a:ext>
            </a:extLst>
          </p:cNvPr>
          <p:cNvSpPr/>
          <p:nvPr/>
        </p:nvSpPr>
        <p:spPr bwMode="gray">
          <a:xfrm>
            <a:off x="9305423" y="4558072"/>
            <a:ext cx="414134" cy="121135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4" name="矩形 338">
            <a:extLst>
              <a:ext uri="{FF2B5EF4-FFF2-40B4-BE49-F238E27FC236}">
                <a16:creationId xmlns="" xmlns:a16="http://schemas.microsoft.com/office/drawing/2014/main" id="{F4144377-66BF-4070-B654-F890572803B8}"/>
              </a:ext>
            </a:extLst>
          </p:cNvPr>
          <p:cNvSpPr/>
          <p:nvPr/>
        </p:nvSpPr>
        <p:spPr bwMode="gray">
          <a:xfrm>
            <a:off x="9327370" y="5175466"/>
            <a:ext cx="3382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257" name="圆角矩形 75">
            <a:extLst>
              <a:ext uri="{FF2B5EF4-FFF2-40B4-BE49-F238E27FC236}">
                <a16:creationId xmlns="" xmlns:a16="http://schemas.microsoft.com/office/drawing/2014/main" id="{3AC85201-374A-4062-B187-0C06FEE86A7D}"/>
              </a:ext>
            </a:extLst>
          </p:cNvPr>
          <p:cNvSpPr/>
          <p:nvPr/>
        </p:nvSpPr>
        <p:spPr bwMode="gray">
          <a:xfrm>
            <a:off x="6682156" y="1226367"/>
            <a:ext cx="4976464" cy="9528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圆角矩形 75">
            <a:extLst>
              <a:ext uri="{FF2B5EF4-FFF2-40B4-BE49-F238E27FC236}">
                <a16:creationId xmlns="" xmlns:a16="http://schemas.microsoft.com/office/drawing/2014/main" id="{47DFFEB7-2A2B-427B-91EA-B303870E7B6F}"/>
              </a:ext>
            </a:extLst>
          </p:cNvPr>
          <p:cNvSpPr/>
          <p:nvPr/>
        </p:nvSpPr>
        <p:spPr bwMode="gray">
          <a:xfrm>
            <a:off x="6682156" y="2305513"/>
            <a:ext cx="4976464" cy="17822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圆角矩形 75">
            <a:extLst>
              <a:ext uri="{FF2B5EF4-FFF2-40B4-BE49-F238E27FC236}">
                <a16:creationId xmlns="" xmlns:a16="http://schemas.microsoft.com/office/drawing/2014/main" id="{78301A2B-0AA6-4E32-82A9-E76D39DB70FE}"/>
              </a:ext>
            </a:extLst>
          </p:cNvPr>
          <p:cNvSpPr/>
          <p:nvPr/>
        </p:nvSpPr>
        <p:spPr bwMode="gray">
          <a:xfrm>
            <a:off x="6682156" y="4208557"/>
            <a:ext cx="4976464" cy="17822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marL="105750" indent="-285750" defTabSz="1219272" fontAlgn="ctr">
              <a:lnSpc>
                <a:spcPct val="150000"/>
              </a:lnSpc>
              <a:buSzPct val="80000"/>
              <a:buFont typeface="Wingdings" panose="05000000000000000000" pitchFamily="2" charset="2"/>
              <a:buChar char="l"/>
              <a:defRPr sz="1800">
                <a:solidFill>
                  <a:srgbClr val="000000"/>
                </a:solidFill>
              </a:defRPr>
            </a:pPr>
            <a:endParaRPr lang="en-US" altLang="zh-CN" sz="1400" noProof="1">
              <a:latin typeface="Huawei Sans" panose="020C0503030203020204" pitchFamily="34" charset="0"/>
              <a:ea typeface="方正兰亭黑简体" panose="02000000000000000000" pitchFamily="2" charset="-122"/>
              <a:cs typeface="Arial" pitchFamily="34" charset="0"/>
              <a:sym typeface="Arial"/>
            </a:endParaRPr>
          </a:p>
          <a:p>
            <a:pPr algn="just" defTabSz="914112" fontAlgn="ctr">
              <a:lnSpc>
                <a:spcPts val="2599"/>
              </a:lnSpc>
              <a:spcBef>
                <a:spcPts val="0"/>
              </a:spcBef>
              <a:spcAft>
                <a:spcPts val="600"/>
              </a:spcAft>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圆角矩形 75">
            <a:extLst>
              <a:ext uri="{FF2B5EF4-FFF2-40B4-BE49-F238E27FC236}">
                <a16:creationId xmlns="" xmlns:a16="http://schemas.microsoft.com/office/drawing/2014/main" id="{4715B50E-2F09-4DE6-B8EA-45A4F90EFAC6}"/>
              </a:ext>
            </a:extLst>
          </p:cNvPr>
          <p:cNvSpPr/>
          <p:nvPr/>
        </p:nvSpPr>
        <p:spPr bwMode="gray">
          <a:xfrm rot="16200000">
            <a:off x="5962080" y="1504775"/>
            <a:ext cx="952818"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err="1">
                <a:solidFill>
                  <a:srgbClr val="30B5C5"/>
                </a:solidFill>
                <a:latin typeface="Huawei Sans" panose="020C0503030203020204" pitchFamily="34" charset="0"/>
                <a:ea typeface="方正兰亭黑简体" panose="02000000000000000000" pitchFamily="2" charset="-122"/>
              </a:rPr>
              <a:t>QoS</a:t>
            </a:r>
            <a:endParaRPr lang="en-US" sz="1600" dirty="0">
              <a:solidFill>
                <a:srgbClr val="30B5C5"/>
              </a:solidFill>
              <a:latin typeface="Huawei Sans" panose="020C0503030203020204" pitchFamily="34" charset="0"/>
              <a:ea typeface="方正兰亭黑简体" panose="02000000000000000000" pitchFamily="2" charset="-122"/>
            </a:endParaRPr>
          </a:p>
        </p:txBody>
      </p:sp>
      <p:sp>
        <p:nvSpPr>
          <p:cNvPr id="261" name="圆角矩形 75">
            <a:extLst>
              <a:ext uri="{FF2B5EF4-FFF2-40B4-BE49-F238E27FC236}">
                <a16:creationId xmlns="" xmlns:a16="http://schemas.microsoft.com/office/drawing/2014/main" id="{216E94EE-DCA5-4E65-9519-6D4ECC4750B7}"/>
              </a:ext>
            </a:extLst>
          </p:cNvPr>
          <p:cNvSpPr/>
          <p:nvPr/>
        </p:nvSpPr>
        <p:spPr bwMode="gray">
          <a:xfrm rot="16200000">
            <a:off x="5547348" y="2995813"/>
            <a:ext cx="178228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Channelized sub-interface</a:t>
            </a:r>
          </a:p>
        </p:txBody>
      </p:sp>
      <p:sp>
        <p:nvSpPr>
          <p:cNvPr id="262" name="圆角矩形 75">
            <a:extLst>
              <a:ext uri="{FF2B5EF4-FFF2-40B4-BE49-F238E27FC236}">
                <a16:creationId xmlns="" xmlns:a16="http://schemas.microsoft.com/office/drawing/2014/main" id="{60959EDD-8DB1-4C5F-B119-3A05DA340B73}"/>
              </a:ext>
            </a:extLst>
          </p:cNvPr>
          <p:cNvSpPr/>
          <p:nvPr/>
        </p:nvSpPr>
        <p:spPr bwMode="gray">
          <a:xfrm rot="16200000">
            <a:off x="5550381" y="4900983"/>
            <a:ext cx="1782285"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err="1">
                <a:solidFill>
                  <a:srgbClr val="30B5C5"/>
                </a:solidFill>
                <a:latin typeface="Huawei Sans" panose="020C0503030203020204" pitchFamily="34" charset="0"/>
                <a:ea typeface="方正兰亭黑简体" panose="02000000000000000000" pitchFamily="2" charset="-122"/>
              </a:rPr>
              <a:t>FlexE</a:t>
            </a:r>
            <a:endParaRPr lang="en-US" sz="1600" dirty="0">
              <a:solidFill>
                <a:srgbClr val="30B5C5"/>
              </a:solidFill>
              <a:latin typeface="Huawei Sans" panose="020C0503030203020204" pitchFamily="34" charset="0"/>
              <a:ea typeface="方正兰亭黑简体" panose="02000000000000000000" pitchFamily="2" charset="-122"/>
            </a:endParaRPr>
          </a:p>
        </p:txBody>
      </p:sp>
      <p:sp>
        <p:nvSpPr>
          <p:cNvPr id="154" name="五边形 2">
            <a:extLst>
              <a:ext uri="{FF2B5EF4-FFF2-40B4-BE49-F238E27FC236}">
                <a16:creationId xmlns="" xmlns:a16="http://schemas.microsoft.com/office/drawing/2014/main" id="{3BBF918B-3606-4689-A2AC-CF34F2BF05B6}"/>
              </a:ext>
            </a:extLst>
          </p:cNvPr>
          <p:cNvSpPr/>
          <p:nvPr/>
        </p:nvSpPr>
        <p:spPr bwMode="gray">
          <a:xfrm>
            <a:off x="6479624" y="111341"/>
            <a:ext cx="176814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157" name="燕尾形 3">
            <a:extLst>
              <a:ext uri="{FF2B5EF4-FFF2-40B4-BE49-F238E27FC236}">
                <a16:creationId xmlns="" xmlns:a16="http://schemas.microsoft.com/office/drawing/2014/main" id="{3C4CC86D-4852-4B94-98C3-705B1E8333FA}"/>
              </a:ext>
            </a:extLst>
          </p:cNvPr>
          <p:cNvSpPr/>
          <p:nvPr/>
        </p:nvSpPr>
        <p:spPr bwMode="gray">
          <a:xfrm>
            <a:off x="9734079" y="111341"/>
            <a:ext cx="201689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160" name="燕尾形 3">
            <a:extLst>
              <a:ext uri="{FF2B5EF4-FFF2-40B4-BE49-F238E27FC236}">
                <a16:creationId xmlns="" xmlns:a16="http://schemas.microsoft.com/office/drawing/2014/main" id="{E73D0087-FD53-41FA-BB3F-05648BE65BB7}"/>
              </a:ext>
            </a:extLst>
          </p:cNvPr>
          <p:cNvSpPr/>
          <p:nvPr/>
        </p:nvSpPr>
        <p:spPr bwMode="gray">
          <a:xfrm>
            <a:off x="8171209" y="111341"/>
            <a:ext cx="164396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Tree>
    <p:extLst>
      <p:ext uri="{BB962C8B-B14F-4D97-AF65-F5344CB8AC3E}">
        <p14:creationId xmlns:p14="http://schemas.microsoft.com/office/powerpoint/2010/main" val="26086084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91C6AA-A994-492A-8300-1766379428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Financial </a:t>
            </a:r>
            <a:r>
              <a:rPr lang="en-US" dirty="0" err="1">
                <a:latin typeface="Huawei Sans" panose="020C0503030203020204" pitchFamily="34" charset="0"/>
              </a:rPr>
              <a:t>CloudWAN</a:t>
            </a:r>
            <a:r>
              <a:rPr lang="en-US" dirty="0">
                <a:latin typeface="Huawei Sans" panose="020C0503030203020204" pitchFamily="34" charset="0"/>
              </a:rPr>
              <a:t> Scenario</a:t>
            </a:r>
          </a:p>
        </p:txBody>
      </p:sp>
      <p:sp>
        <p:nvSpPr>
          <p:cNvPr id="6" name="Text Placeholder 5">
            <a:extLst>
              <a:ext uri="{FF2B5EF4-FFF2-40B4-BE49-F238E27FC236}">
                <a16:creationId xmlns="" xmlns:a16="http://schemas.microsoft.com/office/drawing/2014/main" id="{7957C555-EDE0-484D-B572-5CECCCEAD25B}"/>
              </a:ext>
            </a:extLst>
          </p:cNvPr>
          <p:cNvSpPr>
            <a:spLocks noGrp="1"/>
          </p:cNvSpPr>
          <p:nvPr>
            <p:ph type="body" sz="quarter" idx="10"/>
          </p:nvPr>
        </p:nvSpPr>
        <p:spPr bwMode="gray">
          <a:xfrm>
            <a:off x="7049160" y="1052514"/>
            <a:ext cx="4699928" cy="4875042"/>
          </a:xfrm>
        </p:spPr>
        <p:txBody>
          <a:bodyPr wrap="square">
            <a:noAutofit/>
          </a:bodyPr>
          <a:lstStyle/>
          <a:p>
            <a:pPr algn="l">
              <a:lnSpc>
                <a:spcPct val="100000"/>
              </a:lnSpc>
            </a:pPr>
            <a:r>
              <a:rPr lang="en-US" sz="1600" dirty="0">
                <a:latin typeface="Huawei Sans" panose="020C0503030203020204" pitchFamily="34" charset="0"/>
              </a:rPr>
              <a:t>With the deployment of distributed cloud data centers, the cloud backbone network is elastically expanded by adding core and aggregation nodes to implement interconnection between these data centers. In addition, technologies such as SDN and SRv6 are introduced to implement functions such as intelligent network management and traffic optimization.</a:t>
            </a:r>
          </a:p>
          <a:p>
            <a:pPr marL="571500" lvl="1" indent="-219075">
              <a:lnSpc>
                <a:spcPct val="100000"/>
              </a:lnSpc>
            </a:pPr>
            <a:r>
              <a:rPr lang="en-US" sz="1400" dirty="0">
                <a:latin typeface="Huawei Sans" panose="020C0503030203020204" pitchFamily="34" charset="0"/>
              </a:rPr>
              <a:t>Fast service provisioning, centralized path computation, intelligent path selection</a:t>
            </a:r>
          </a:p>
          <a:p>
            <a:pPr marL="571500" lvl="1" indent="-219075">
              <a:lnSpc>
                <a:spcPct val="100000"/>
              </a:lnSpc>
            </a:pPr>
            <a:r>
              <a:rPr lang="en-US" sz="1400" dirty="0">
                <a:latin typeface="Huawei Sans" panose="020C0503030203020204" pitchFamily="34" charset="0"/>
              </a:rPr>
              <a:t>Intelligent network visualization, enabling real-time awareness of service status</a:t>
            </a:r>
          </a:p>
          <a:p>
            <a:pPr marL="571500" lvl="1" indent="-219075">
              <a:lnSpc>
                <a:spcPct val="100000"/>
              </a:lnSpc>
            </a:pPr>
            <a:r>
              <a:rPr lang="en-US" sz="1400" dirty="0">
                <a:latin typeface="Huawei Sans" panose="020C0503030203020204" pitchFamily="34" charset="0"/>
              </a:rPr>
              <a:t>Evolution to the distributed multi-city multi-center architecture</a:t>
            </a:r>
          </a:p>
          <a:p>
            <a:pPr marL="571500" lvl="1" indent="-219075">
              <a:lnSpc>
                <a:spcPct val="100000"/>
              </a:lnSpc>
            </a:pPr>
            <a:r>
              <a:rPr lang="en-US" sz="1400" dirty="0">
                <a:latin typeface="Huawei Sans" panose="020C0503030203020204" pitchFamily="34" charset="0"/>
              </a:rPr>
              <a:t>Capability openness (the controller provides open southbound and northbound interfaces)</a:t>
            </a:r>
          </a:p>
        </p:txBody>
      </p:sp>
      <p:sp>
        <p:nvSpPr>
          <p:cNvPr id="154" name="矩形 133">
            <a:extLst>
              <a:ext uri="{FF2B5EF4-FFF2-40B4-BE49-F238E27FC236}">
                <a16:creationId xmlns="" xmlns:a16="http://schemas.microsoft.com/office/drawing/2014/main" id="{5156F572-67F8-4D29-A4C9-CE0EEAF20D65}"/>
              </a:ext>
            </a:extLst>
          </p:cNvPr>
          <p:cNvSpPr/>
          <p:nvPr/>
        </p:nvSpPr>
        <p:spPr bwMode="gray">
          <a:xfrm>
            <a:off x="1741035" y="1715241"/>
            <a:ext cx="4449719" cy="3660458"/>
          </a:xfrm>
          <a:prstGeom prst="rect">
            <a:avLst/>
          </a:prstGeom>
          <a:solidFill>
            <a:srgbClr val="FFFFFF">
              <a:lumMod val="95000"/>
              <a:alpha val="70000"/>
            </a:srgbClr>
          </a:solid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55" name="云形 3">
            <a:extLst>
              <a:ext uri="{FF2B5EF4-FFF2-40B4-BE49-F238E27FC236}">
                <a16:creationId xmlns="" xmlns:a16="http://schemas.microsoft.com/office/drawing/2014/main" id="{C749F766-83D3-443D-848C-7FE2F2057B14}"/>
              </a:ext>
            </a:extLst>
          </p:cNvPr>
          <p:cNvSpPr/>
          <p:nvPr/>
        </p:nvSpPr>
        <p:spPr bwMode="gray">
          <a:xfrm>
            <a:off x="2125498" y="5770652"/>
            <a:ext cx="1212505"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marL="0" marR="0" lvl="0" indent="0" algn="ctr" defTabSz="1211808"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ysClr val="windowText" lastClr="000000"/>
                </a:solidFill>
                <a:uLnTx/>
                <a:uFillTx/>
                <a:latin typeface="Huawei Sans" panose="020C0503030203020204" pitchFamily="34" charset="0"/>
                <a:cs typeface="Calibri" panose="020F0502020204030204" pitchFamily="34" charset="0"/>
                <a:sym typeface="Huawei Sans" panose="020C0503030203020204" pitchFamily="34" charset="0"/>
              </a:rPr>
              <a:t>Tier-1 branch</a:t>
            </a:r>
          </a:p>
        </p:txBody>
      </p:sp>
      <p:sp>
        <p:nvSpPr>
          <p:cNvPr id="156" name="云形 3">
            <a:extLst>
              <a:ext uri="{FF2B5EF4-FFF2-40B4-BE49-F238E27FC236}">
                <a16:creationId xmlns="" xmlns:a16="http://schemas.microsoft.com/office/drawing/2014/main" id="{DB113EA4-78B0-467D-97BE-4D2E37A792C1}"/>
              </a:ext>
            </a:extLst>
          </p:cNvPr>
          <p:cNvSpPr/>
          <p:nvPr/>
        </p:nvSpPr>
        <p:spPr bwMode="gray">
          <a:xfrm>
            <a:off x="554649" y="3122085"/>
            <a:ext cx="866700"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marL="0" marR="0" lvl="0" indent="0" algn="ctr" defTabSz="1211808"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ysClr val="windowText" lastClr="000000"/>
                </a:solidFill>
                <a:uLnTx/>
                <a:uFillTx/>
                <a:latin typeface="Huawei Sans" panose="020C0503030203020204" pitchFamily="34" charset="0"/>
                <a:cs typeface="Calibri" panose="020F0502020204030204" pitchFamily="34" charset="0"/>
                <a:sym typeface="Huawei Sans" panose="020C0503030203020204" pitchFamily="34" charset="0"/>
              </a:rPr>
              <a:t>Data center A</a:t>
            </a:r>
          </a:p>
        </p:txBody>
      </p:sp>
      <p:sp>
        <p:nvSpPr>
          <p:cNvPr id="157" name="云形 3">
            <a:extLst>
              <a:ext uri="{FF2B5EF4-FFF2-40B4-BE49-F238E27FC236}">
                <a16:creationId xmlns="" xmlns:a16="http://schemas.microsoft.com/office/drawing/2014/main" id="{75EF933A-69F1-4DEC-B4A2-6EEF7B1F83ED}"/>
              </a:ext>
            </a:extLst>
          </p:cNvPr>
          <p:cNvSpPr/>
          <p:nvPr/>
        </p:nvSpPr>
        <p:spPr bwMode="gray">
          <a:xfrm>
            <a:off x="4039281" y="1083459"/>
            <a:ext cx="1225286" cy="45808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marL="0" marR="0" lvl="0" indent="0" algn="ctr" defTabSz="1211808"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ysClr val="windowText" lastClr="000000"/>
                </a:solidFill>
                <a:uLnTx/>
                <a:uFillTx/>
                <a:latin typeface="Huawei Sans" panose="020C0503030203020204" pitchFamily="34" charset="0"/>
                <a:cs typeface="Calibri" panose="020F0502020204030204" pitchFamily="34" charset="0"/>
                <a:sym typeface="Huawei Sans" panose="020C0503030203020204" pitchFamily="34" charset="0"/>
              </a:rPr>
              <a:t>Data center C</a:t>
            </a:r>
          </a:p>
        </p:txBody>
      </p:sp>
      <p:cxnSp>
        <p:nvCxnSpPr>
          <p:cNvPr id="158" name="直接连接符 98">
            <a:extLst>
              <a:ext uri="{FF2B5EF4-FFF2-40B4-BE49-F238E27FC236}">
                <a16:creationId xmlns="" xmlns:a16="http://schemas.microsoft.com/office/drawing/2014/main" id="{61101432-D6D7-4998-96CC-627ECB8815CF}"/>
              </a:ext>
            </a:extLst>
          </p:cNvPr>
          <p:cNvCxnSpPr>
            <a:endCxn id="159" idx="3"/>
          </p:cNvCxnSpPr>
          <p:nvPr/>
        </p:nvCxnSpPr>
        <p:spPr bwMode="gray">
          <a:xfrm flipH="1">
            <a:off x="2628423" y="3240003"/>
            <a:ext cx="258121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59" name="图片 4">
            <a:extLst>
              <a:ext uri="{FF2B5EF4-FFF2-40B4-BE49-F238E27FC236}">
                <a16:creationId xmlns="" xmlns:a16="http://schemas.microsoft.com/office/drawing/2014/main" id="{68F10614-ED9C-441D-BE64-D1ADC40ED52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62941" y="3131397"/>
            <a:ext cx="265481" cy="217211"/>
          </a:xfrm>
          <a:prstGeom prst="rect">
            <a:avLst/>
          </a:prstGeom>
        </p:spPr>
      </p:pic>
      <p:pic>
        <p:nvPicPr>
          <p:cNvPr id="160" name="图片 109">
            <a:extLst>
              <a:ext uri="{FF2B5EF4-FFF2-40B4-BE49-F238E27FC236}">
                <a16:creationId xmlns="" xmlns:a16="http://schemas.microsoft.com/office/drawing/2014/main" id="{DAC3A4D0-08C9-446A-A7B7-70BC28EE629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79663" y="3686821"/>
            <a:ext cx="265481" cy="217211"/>
          </a:xfrm>
          <a:prstGeom prst="rect">
            <a:avLst/>
          </a:prstGeom>
        </p:spPr>
      </p:pic>
      <p:cxnSp>
        <p:nvCxnSpPr>
          <p:cNvPr id="161" name="直接连接符 112">
            <a:extLst>
              <a:ext uri="{FF2B5EF4-FFF2-40B4-BE49-F238E27FC236}">
                <a16:creationId xmlns="" xmlns:a16="http://schemas.microsoft.com/office/drawing/2014/main" id="{8B8D111D-B8D5-4D1D-83A3-116B855CBB29}"/>
              </a:ext>
            </a:extLst>
          </p:cNvPr>
          <p:cNvCxnSpPr>
            <a:stCxn id="165" idx="1"/>
            <a:endCxn id="160" idx="3"/>
          </p:cNvCxnSpPr>
          <p:nvPr/>
        </p:nvCxnSpPr>
        <p:spPr bwMode="gray">
          <a:xfrm flipH="1" flipV="1">
            <a:off x="2645144" y="3795426"/>
            <a:ext cx="2564492" cy="1956"/>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2" name="图片 115">
            <a:extLst>
              <a:ext uri="{FF2B5EF4-FFF2-40B4-BE49-F238E27FC236}">
                <a16:creationId xmlns="" xmlns:a16="http://schemas.microsoft.com/office/drawing/2014/main" id="{5BBD016D-420F-4BC0-9F60-C184DED30D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807311" y="2085500"/>
            <a:ext cx="265481" cy="217211"/>
          </a:xfrm>
          <a:prstGeom prst="rect">
            <a:avLst/>
          </a:prstGeom>
        </p:spPr>
      </p:pic>
      <p:pic>
        <p:nvPicPr>
          <p:cNvPr id="163" name="图片 116">
            <a:extLst>
              <a:ext uri="{FF2B5EF4-FFF2-40B4-BE49-F238E27FC236}">
                <a16:creationId xmlns="" xmlns:a16="http://schemas.microsoft.com/office/drawing/2014/main" id="{696FC399-6F09-4456-A283-0D6AD19444D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811733" y="2529153"/>
            <a:ext cx="265481" cy="218379"/>
          </a:xfrm>
          <a:prstGeom prst="rect">
            <a:avLst/>
          </a:prstGeom>
        </p:spPr>
      </p:pic>
      <p:pic>
        <p:nvPicPr>
          <p:cNvPr id="164" name="图片 117">
            <a:extLst>
              <a:ext uri="{FF2B5EF4-FFF2-40B4-BE49-F238E27FC236}">
                <a16:creationId xmlns="" xmlns:a16="http://schemas.microsoft.com/office/drawing/2014/main" id="{3E235846-B8C1-4D11-BCC1-436518B050E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09636" y="3131397"/>
            <a:ext cx="265481" cy="217211"/>
          </a:xfrm>
          <a:prstGeom prst="rect">
            <a:avLst/>
          </a:prstGeom>
        </p:spPr>
      </p:pic>
      <p:pic>
        <p:nvPicPr>
          <p:cNvPr id="165" name="图片 118">
            <a:extLst>
              <a:ext uri="{FF2B5EF4-FFF2-40B4-BE49-F238E27FC236}">
                <a16:creationId xmlns="" xmlns:a16="http://schemas.microsoft.com/office/drawing/2014/main" id="{E12A67EF-0F6D-47F8-9F81-D8EB107F314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209636" y="3688776"/>
            <a:ext cx="265481" cy="217211"/>
          </a:xfrm>
          <a:prstGeom prst="rect">
            <a:avLst/>
          </a:prstGeom>
        </p:spPr>
      </p:pic>
      <p:pic>
        <p:nvPicPr>
          <p:cNvPr id="166" name="图片 119">
            <a:extLst>
              <a:ext uri="{FF2B5EF4-FFF2-40B4-BE49-F238E27FC236}">
                <a16:creationId xmlns="" xmlns:a16="http://schemas.microsoft.com/office/drawing/2014/main" id="{8FAFB029-B1B0-426C-A8C9-ED4AFA52762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240074" y="1784661"/>
            <a:ext cx="265481" cy="218379"/>
          </a:xfrm>
          <a:prstGeom prst="rect">
            <a:avLst/>
          </a:prstGeom>
        </p:spPr>
      </p:pic>
      <p:pic>
        <p:nvPicPr>
          <p:cNvPr id="167" name="图片 120">
            <a:extLst>
              <a:ext uri="{FF2B5EF4-FFF2-40B4-BE49-F238E27FC236}">
                <a16:creationId xmlns="" xmlns:a16="http://schemas.microsoft.com/office/drawing/2014/main" id="{B8453615-A244-4210-BE40-8FD246065F6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798542" y="1781491"/>
            <a:ext cx="265481" cy="218379"/>
          </a:xfrm>
          <a:prstGeom prst="rect">
            <a:avLst/>
          </a:prstGeom>
        </p:spPr>
      </p:pic>
      <p:pic>
        <p:nvPicPr>
          <p:cNvPr id="168" name="图片 121">
            <a:extLst>
              <a:ext uri="{FF2B5EF4-FFF2-40B4-BE49-F238E27FC236}">
                <a16:creationId xmlns="" xmlns:a16="http://schemas.microsoft.com/office/drawing/2014/main" id="{C8F6842C-B288-4609-937C-E769B9DA494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31979" y="3129640"/>
            <a:ext cx="265481" cy="217211"/>
          </a:xfrm>
          <a:prstGeom prst="rect">
            <a:avLst/>
          </a:prstGeom>
        </p:spPr>
      </p:pic>
      <p:pic>
        <p:nvPicPr>
          <p:cNvPr id="169" name="图片 122">
            <a:extLst>
              <a:ext uri="{FF2B5EF4-FFF2-40B4-BE49-F238E27FC236}">
                <a16:creationId xmlns="" xmlns:a16="http://schemas.microsoft.com/office/drawing/2014/main" id="{C7ED937E-99DA-4203-9AF9-7CA952C50CD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1825073" y="3682899"/>
            <a:ext cx="265481" cy="217211"/>
          </a:xfrm>
          <a:prstGeom prst="rect">
            <a:avLst/>
          </a:prstGeom>
        </p:spPr>
      </p:pic>
      <p:pic>
        <p:nvPicPr>
          <p:cNvPr id="170" name="图片 123">
            <a:extLst>
              <a:ext uri="{FF2B5EF4-FFF2-40B4-BE49-F238E27FC236}">
                <a16:creationId xmlns="" xmlns:a16="http://schemas.microsoft.com/office/drawing/2014/main" id="{01D4017E-7CA6-4A44-93E3-0AE7D0D2467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24223" y="3129640"/>
            <a:ext cx="265481" cy="217211"/>
          </a:xfrm>
          <a:prstGeom prst="rect">
            <a:avLst/>
          </a:prstGeom>
        </p:spPr>
      </p:pic>
      <p:pic>
        <p:nvPicPr>
          <p:cNvPr id="171" name="图片 124">
            <a:extLst>
              <a:ext uri="{FF2B5EF4-FFF2-40B4-BE49-F238E27FC236}">
                <a16:creationId xmlns="" xmlns:a16="http://schemas.microsoft.com/office/drawing/2014/main" id="{57E1AE26-3B2F-42D1-95E6-BD9BFBFE76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824223" y="3686822"/>
            <a:ext cx="265481" cy="217211"/>
          </a:xfrm>
          <a:prstGeom prst="rect">
            <a:avLst/>
          </a:prstGeom>
        </p:spPr>
      </p:pic>
      <p:cxnSp>
        <p:nvCxnSpPr>
          <p:cNvPr id="172" name="直接连接符 125">
            <a:extLst>
              <a:ext uri="{FF2B5EF4-FFF2-40B4-BE49-F238E27FC236}">
                <a16:creationId xmlns="" xmlns:a16="http://schemas.microsoft.com/office/drawing/2014/main" id="{17470E87-9C61-4E61-A10E-187903A5BBF4}"/>
              </a:ext>
            </a:extLst>
          </p:cNvPr>
          <p:cNvCxnSpPr>
            <a:stCxn id="159" idx="1"/>
            <a:endCxn id="168" idx="3"/>
          </p:cNvCxnSpPr>
          <p:nvPr/>
        </p:nvCxnSpPr>
        <p:spPr bwMode="gray">
          <a:xfrm flipH="1" flipV="1">
            <a:off x="2097460" y="3238246"/>
            <a:ext cx="265481" cy="17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3" name="直接连接符 130">
            <a:extLst>
              <a:ext uri="{FF2B5EF4-FFF2-40B4-BE49-F238E27FC236}">
                <a16:creationId xmlns="" xmlns:a16="http://schemas.microsoft.com/office/drawing/2014/main" id="{2B39D0A5-EC3A-40B3-9B73-612103B2AFBC}"/>
              </a:ext>
            </a:extLst>
          </p:cNvPr>
          <p:cNvCxnSpPr>
            <a:stCxn id="160" idx="1"/>
            <a:endCxn id="169" idx="3"/>
          </p:cNvCxnSpPr>
          <p:nvPr/>
        </p:nvCxnSpPr>
        <p:spPr bwMode="gray">
          <a:xfrm flipH="1" flipV="1">
            <a:off x="2090554" y="3791504"/>
            <a:ext cx="289109" cy="39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 name="直接连接符 134">
            <a:extLst>
              <a:ext uri="{FF2B5EF4-FFF2-40B4-BE49-F238E27FC236}">
                <a16:creationId xmlns="" xmlns:a16="http://schemas.microsoft.com/office/drawing/2014/main" id="{50BADA1F-42D7-447D-9C41-64E5D6BE208E}"/>
              </a:ext>
            </a:extLst>
          </p:cNvPr>
          <p:cNvCxnSpPr>
            <a:stCxn id="171" idx="1"/>
            <a:endCxn id="165" idx="3"/>
          </p:cNvCxnSpPr>
          <p:nvPr/>
        </p:nvCxnSpPr>
        <p:spPr bwMode="gray">
          <a:xfrm flipH="1">
            <a:off x="5475117" y="3795427"/>
            <a:ext cx="349106" cy="195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直接连接符 137">
            <a:extLst>
              <a:ext uri="{FF2B5EF4-FFF2-40B4-BE49-F238E27FC236}">
                <a16:creationId xmlns="" xmlns:a16="http://schemas.microsoft.com/office/drawing/2014/main" id="{5D183B81-B142-4F8D-B00C-45BF7D318761}"/>
              </a:ext>
            </a:extLst>
          </p:cNvPr>
          <p:cNvCxnSpPr>
            <a:stCxn id="170" idx="1"/>
            <a:endCxn id="164" idx="3"/>
          </p:cNvCxnSpPr>
          <p:nvPr/>
        </p:nvCxnSpPr>
        <p:spPr bwMode="gray">
          <a:xfrm flipH="1">
            <a:off x="5475117" y="3238245"/>
            <a:ext cx="349106" cy="175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6" name="直接连接符 140">
            <a:extLst>
              <a:ext uri="{FF2B5EF4-FFF2-40B4-BE49-F238E27FC236}">
                <a16:creationId xmlns="" xmlns:a16="http://schemas.microsoft.com/office/drawing/2014/main" id="{1817AC69-93B5-48DA-96CC-4A933E082A69}"/>
              </a:ext>
            </a:extLst>
          </p:cNvPr>
          <p:cNvCxnSpPr>
            <a:stCxn id="166" idx="2"/>
            <a:endCxn id="162" idx="3"/>
          </p:cNvCxnSpPr>
          <p:nvPr/>
        </p:nvCxnSpPr>
        <p:spPr bwMode="gray">
          <a:xfrm flipH="1">
            <a:off x="4072792" y="2020819"/>
            <a:ext cx="300022" cy="17328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7" name="直接连接符 143">
            <a:extLst>
              <a:ext uri="{FF2B5EF4-FFF2-40B4-BE49-F238E27FC236}">
                <a16:creationId xmlns="" xmlns:a16="http://schemas.microsoft.com/office/drawing/2014/main" id="{E7219656-120D-44B2-A833-0642B8AC3B97}"/>
              </a:ext>
            </a:extLst>
          </p:cNvPr>
          <p:cNvCxnSpPr>
            <a:stCxn id="167" idx="2"/>
            <a:endCxn id="163" idx="3"/>
          </p:cNvCxnSpPr>
          <p:nvPr/>
        </p:nvCxnSpPr>
        <p:spPr bwMode="gray">
          <a:xfrm flipH="1">
            <a:off x="4077214" y="2017650"/>
            <a:ext cx="854069" cy="62069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8" name="直接连接符 146">
            <a:extLst>
              <a:ext uri="{FF2B5EF4-FFF2-40B4-BE49-F238E27FC236}">
                <a16:creationId xmlns="" xmlns:a16="http://schemas.microsoft.com/office/drawing/2014/main" id="{2E9B76C7-BDCF-410E-890F-A5FAB04BFA6A}"/>
              </a:ext>
            </a:extLst>
          </p:cNvPr>
          <p:cNvCxnSpPr>
            <a:stCxn id="162" idx="2"/>
            <a:endCxn id="159" idx="3"/>
          </p:cNvCxnSpPr>
          <p:nvPr/>
        </p:nvCxnSpPr>
        <p:spPr bwMode="gray">
          <a:xfrm flipH="1">
            <a:off x="2628423" y="2321075"/>
            <a:ext cx="1311629"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9" name="直接连接符 149">
            <a:extLst>
              <a:ext uri="{FF2B5EF4-FFF2-40B4-BE49-F238E27FC236}">
                <a16:creationId xmlns="" xmlns:a16="http://schemas.microsoft.com/office/drawing/2014/main" id="{84D231B8-B55B-4E53-A443-0EC6C32AC304}"/>
              </a:ext>
            </a:extLst>
          </p:cNvPr>
          <p:cNvCxnSpPr>
            <a:stCxn id="162" idx="2"/>
            <a:endCxn id="164" idx="1"/>
          </p:cNvCxnSpPr>
          <p:nvPr/>
        </p:nvCxnSpPr>
        <p:spPr bwMode="gray">
          <a:xfrm>
            <a:off x="3940052" y="2321075"/>
            <a:ext cx="1269584" cy="9189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0" name="直接连接符 153">
            <a:extLst>
              <a:ext uri="{FF2B5EF4-FFF2-40B4-BE49-F238E27FC236}">
                <a16:creationId xmlns="" xmlns:a16="http://schemas.microsoft.com/office/drawing/2014/main" id="{003F3DAA-AD6F-4247-AD1E-F0F4F8232921}"/>
              </a:ext>
            </a:extLst>
          </p:cNvPr>
          <p:cNvCxnSpPr>
            <a:stCxn id="163" idx="2"/>
            <a:endCxn id="160" idx="3"/>
          </p:cNvCxnSpPr>
          <p:nvPr/>
        </p:nvCxnSpPr>
        <p:spPr bwMode="gray">
          <a:xfrm flipH="1">
            <a:off x="2645144" y="2765311"/>
            <a:ext cx="1299329" cy="103011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1" name="直接连接符 156">
            <a:extLst>
              <a:ext uri="{FF2B5EF4-FFF2-40B4-BE49-F238E27FC236}">
                <a16:creationId xmlns="" xmlns:a16="http://schemas.microsoft.com/office/drawing/2014/main" id="{6BFCAF22-23B0-4BC9-8288-2C60848FEE58}"/>
              </a:ext>
            </a:extLst>
          </p:cNvPr>
          <p:cNvCxnSpPr>
            <a:stCxn id="163" idx="2"/>
            <a:endCxn id="165" idx="1"/>
          </p:cNvCxnSpPr>
          <p:nvPr/>
        </p:nvCxnSpPr>
        <p:spPr bwMode="gray">
          <a:xfrm>
            <a:off x="3944474" y="2765311"/>
            <a:ext cx="1265162" cy="103207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2" name="直接连接符 168">
            <a:extLst>
              <a:ext uri="{FF2B5EF4-FFF2-40B4-BE49-F238E27FC236}">
                <a16:creationId xmlns="" xmlns:a16="http://schemas.microsoft.com/office/drawing/2014/main" id="{6D1B9CE4-D67E-4756-90DC-25AB2433DD98}"/>
              </a:ext>
            </a:extLst>
          </p:cNvPr>
          <p:cNvCxnSpPr>
            <a:stCxn id="163" idx="0"/>
            <a:endCxn id="162" idx="2"/>
          </p:cNvCxnSpPr>
          <p:nvPr/>
        </p:nvCxnSpPr>
        <p:spPr bwMode="gray">
          <a:xfrm flipH="1" flipV="1">
            <a:off x="3940052" y="2321075"/>
            <a:ext cx="4422" cy="19029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直接连接符 171">
            <a:extLst>
              <a:ext uri="{FF2B5EF4-FFF2-40B4-BE49-F238E27FC236}">
                <a16:creationId xmlns="" xmlns:a16="http://schemas.microsoft.com/office/drawing/2014/main" id="{02C25607-25B0-48CD-885F-1A3C05A102F0}"/>
              </a:ext>
            </a:extLst>
          </p:cNvPr>
          <p:cNvCxnSpPr>
            <a:stCxn id="167" idx="1"/>
            <a:endCxn id="166" idx="3"/>
          </p:cNvCxnSpPr>
          <p:nvPr/>
        </p:nvCxnSpPr>
        <p:spPr bwMode="gray">
          <a:xfrm flipH="1">
            <a:off x="4505555" y="1890681"/>
            <a:ext cx="292987" cy="316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 name="直接连接符 180">
            <a:extLst>
              <a:ext uri="{FF2B5EF4-FFF2-40B4-BE49-F238E27FC236}">
                <a16:creationId xmlns="" xmlns:a16="http://schemas.microsoft.com/office/drawing/2014/main" id="{A7BAE42E-2572-4EC8-B767-5FB20EE69688}"/>
              </a:ext>
            </a:extLst>
          </p:cNvPr>
          <p:cNvCxnSpPr>
            <a:stCxn id="168" idx="2"/>
            <a:endCxn id="169" idx="0"/>
          </p:cNvCxnSpPr>
          <p:nvPr/>
        </p:nvCxnSpPr>
        <p:spPr bwMode="gray">
          <a:xfrm flipH="1">
            <a:off x="1957814" y="3365215"/>
            <a:ext cx="6906" cy="29932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5" name="直接连接符 183">
            <a:extLst>
              <a:ext uri="{FF2B5EF4-FFF2-40B4-BE49-F238E27FC236}">
                <a16:creationId xmlns="" xmlns:a16="http://schemas.microsoft.com/office/drawing/2014/main" id="{10C80E9A-3145-4FBE-9474-6D9222CF540B}"/>
              </a:ext>
            </a:extLst>
          </p:cNvPr>
          <p:cNvCxnSpPr>
            <a:stCxn id="159" idx="2"/>
            <a:endCxn id="160" idx="0"/>
          </p:cNvCxnSpPr>
          <p:nvPr/>
        </p:nvCxnSpPr>
        <p:spPr bwMode="gray">
          <a:xfrm>
            <a:off x="2495682" y="3366972"/>
            <a:ext cx="16722" cy="3014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直接连接符 186">
            <a:extLst>
              <a:ext uri="{FF2B5EF4-FFF2-40B4-BE49-F238E27FC236}">
                <a16:creationId xmlns="" xmlns:a16="http://schemas.microsoft.com/office/drawing/2014/main" id="{A3476F3C-02DE-47A8-B54D-80509BD22DAD}"/>
              </a:ext>
            </a:extLst>
          </p:cNvPr>
          <p:cNvCxnSpPr>
            <a:stCxn id="164" idx="2"/>
            <a:endCxn id="165" idx="0"/>
          </p:cNvCxnSpPr>
          <p:nvPr/>
        </p:nvCxnSpPr>
        <p:spPr bwMode="gray">
          <a:xfrm>
            <a:off x="5342377" y="3366972"/>
            <a:ext cx="0" cy="3034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7" name="直接连接符 189">
            <a:extLst>
              <a:ext uri="{FF2B5EF4-FFF2-40B4-BE49-F238E27FC236}">
                <a16:creationId xmlns="" xmlns:a16="http://schemas.microsoft.com/office/drawing/2014/main" id="{CCC5C36C-42DC-425E-ABD6-98E17F0B8FF5}"/>
              </a:ext>
            </a:extLst>
          </p:cNvPr>
          <p:cNvCxnSpPr>
            <a:stCxn id="170" idx="2"/>
            <a:endCxn id="171" idx="0"/>
          </p:cNvCxnSpPr>
          <p:nvPr/>
        </p:nvCxnSpPr>
        <p:spPr bwMode="gray">
          <a:xfrm>
            <a:off x="5956964" y="3365214"/>
            <a:ext cx="0" cy="30324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8" name="图片 59">
            <a:extLst>
              <a:ext uri="{FF2B5EF4-FFF2-40B4-BE49-F238E27FC236}">
                <a16:creationId xmlns="" xmlns:a16="http://schemas.microsoft.com/office/drawing/2014/main" id="{E740CC5C-F6DD-4A4B-A4B6-8F7822712BA1}"/>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32197" y="3134852"/>
            <a:ext cx="266143" cy="217754"/>
          </a:xfrm>
          <a:prstGeom prst="rect">
            <a:avLst/>
          </a:prstGeom>
          <a:solidFill>
            <a:srgbClr val="FFFFFF"/>
          </a:solidFill>
        </p:spPr>
      </p:pic>
      <p:pic>
        <p:nvPicPr>
          <p:cNvPr id="189" name="图片 200">
            <a:extLst>
              <a:ext uri="{FF2B5EF4-FFF2-40B4-BE49-F238E27FC236}">
                <a16:creationId xmlns="" xmlns:a16="http://schemas.microsoft.com/office/drawing/2014/main" id="{14C723D6-481E-4DB1-9BA7-8527310F31EB}"/>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1227901" y="3676039"/>
            <a:ext cx="266143" cy="217754"/>
          </a:xfrm>
          <a:prstGeom prst="rect">
            <a:avLst/>
          </a:prstGeom>
          <a:solidFill>
            <a:srgbClr val="FFFFFF"/>
          </a:solidFill>
        </p:spPr>
      </p:pic>
      <p:cxnSp>
        <p:nvCxnSpPr>
          <p:cNvPr id="190" name="直接连接符 201">
            <a:extLst>
              <a:ext uri="{FF2B5EF4-FFF2-40B4-BE49-F238E27FC236}">
                <a16:creationId xmlns="" xmlns:a16="http://schemas.microsoft.com/office/drawing/2014/main" id="{342BBCAF-B01A-45BE-9863-953D58AF49A9}"/>
              </a:ext>
            </a:extLst>
          </p:cNvPr>
          <p:cNvCxnSpPr>
            <a:stCxn id="168" idx="1"/>
            <a:endCxn id="188" idx="3"/>
          </p:cNvCxnSpPr>
          <p:nvPr/>
        </p:nvCxnSpPr>
        <p:spPr bwMode="gray">
          <a:xfrm flipH="1">
            <a:off x="1505044" y="3238246"/>
            <a:ext cx="326935" cy="548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1" name="直接连接符 204">
            <a:extLst>
              <a:ext uri="{FF2B5EF4-FFF2-40B4-BE49-F238E27FC236}">
                <a16:creationId xmlns="" xmlns:a16="http://schemas.microsoft.com/office/drawing/2014/main" id="{AE1A1D6B-3E9E-47BB-BFB0-7A16C064FD3A}"/>
              </a:ext>
            </a:extLst>
          </p:cNvPr>
          <p:cNvCxnSpPr>
            <a:stCxn id="169" idx="1"/>
            <a:endCxn id="189" idx="3"/>
          </p:cNvCxnSpPr>
          <p:nvPr/>
        </p:nvCxnSpPr>
        <p:spPr bwMode="gray">
          <a:xfrm flipH="1" flipV="1">
            <a:off x="1499276" y="3784917"/>
            <a:ext cx="325797" cy="658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2" name="直接连接符 210">
            <a:extLst>
              <a:ext uri="{FF2B5EF4-FFF2-40B4-BE49-F238E27FC236}">
                <a16:creationId xmlns="" xmlns:a16="http://schemas.microsoft.com/office/drawing/2014/main" id="{3406AEFF-186B-46FA-903C-2ADB4A05E8AF}"/>
              </a:ext>
            </a:extLst>
          </p:cNvPr>
          <p:cNvCxnSpPr>
            <a:stCxn id="188" idx="2"/>
            <a:endCxn id="189" idx="0"/>
          </p:cNvCxnSpPr>
          <p:nvPr/>
        </p:nvCxnSpPr>
        <p:spPr bwMode="gray">
          <a:xfrm flipH="1">
            <a:off x="1360973" y="3352607"/>
            <a:ext cx="4296" cy="32343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3" name="图片 237">
            <a:extLst>
              <a:ext uri="{FF2B5EF4-FFF2-40B4-BE49-F238E27FC236}">
                <a16:creationId xmlns="" xmlns:a16="http://schemas.microsoft.com/office/drawing/2014/main" id="{1BD55F54-FF6C-43D9-BFF1-87CB1F2DAEAE}"/>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30784" y="3129367"/>
            <a:ext cx="266143" cy="217754"/>
          </a:xfrm>
          <a:prstGeom prst="rect">
            <a:avLst/>
          </a:prstGeom>
        </p:spPr>
      </p:pic>
      <p:pic>
        <p:nvPicPr>
          <p:cNvPr id="194" name="图片 238">
            <a:extLst>
              <a:ext uri="{FF2B5EF4-FFF2-40B4-BE49-F238E27FC236}">
                <a16:creationId xmlns="" xmlns:a16="http://schemas.microsoft.com/office/drawing/2014/main" id="{9B562B62-FA08-4942-A9EA-5A1E9919625F}"/>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6433924" y="3686549"/>
            <a:ext cx="266143" cy="217754"/>
          </a:xfrm>
          <a:prstGeom prst="rect">
            <a:avLst/>
          </a:prstGeom>
        </p:spPr>
      </p:pic>
      <p:cxnSp>
        <p:nvCxnSpPr>
          <p:cNvPr id="195" name="直接连接符 239">
            <a:extLst>
              <a:ext uri="{FF2B5EF4-FFF2-40B4-BE49-F238E27FC236}">
                <a16:creationId xmlns="" xmlns:a16="http://schemas.microsoft.com/office/drawing/2014/main" id="{F328EA91-67EF-400D-B033-13C57A0415B0}"/>
              </a:ext>
            </a:extLst>
          </p:cNvPr>
          <p:cNvCxnSpPr>
            <a:stCxn id="193" idx="2"/>
            <a:endCxn id="194" idx="0"/>
          </p:cNvCxnSpPr>
          <p:nvPr/>
        </p:nvCxnSpPr>
        <p:spPr bwMode="gray">
          <a:xfrm>
            <a:off x="6563857" y="3347122"/>
            <a:ext cx="3140" cy="33942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6" name="直接连接符 240">
            <a:extLst>
              <a:ext uri="{FF2B5EF4-FFF2-40B4-BE49-F238E27FC236}">
                <a16:creationId xmlns="" xmlns:a16="http://schemas.microsoft.com/office/drawing/2014/main" id="{5A8A714E-0F07-4149-93F2-03365BB79728}"/>
              </a:ext>
            </a:extLst>
          </p:cNvPr>
          <p:cNvCxnSpPr>
            <a:stCxn id="193" idx="1"/>
            <a:endCxn id="170" idx="3"/>
          </p:cNvCxnSpPr>
          <p:nvPr/>
        </p:nvCxnSpPr>
        <p:spPr bwMode="gray">
          <a:xfrm flipH="1">
            <a:off x="6089705" y="3238244"/>
            <a:ext cx="33584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7" name="直接连接符 244">
            <a:extLst>
              <a:ext uri="{FF2B5EF4-FFF2-40B4-BE49-F238E27FC236}">
                <a16:creationId xmlns="" xmlns:a16="http://schemas.microsoft.com/office/drawing/2014/main" id="{7A825987-8997-495E-BE85-6C804C04EAAB}"/>
              </a:ext>
            </a:extLst>
          </p:cNvPr>
          <p:cNvCxnSpPr>
            <a:stCxn id="194" idx="1"/>
            <a:endCxn id="171" idx="3"/>
          </p:cNvCxnSpPr>
          <p:nvPr/>
        </p:nvCxnSpPr>
        <p:spPr bwMode="gray">
          <a:xfrm flipH="1">
            <a:off x="6089705" y="3795426"/>
            <a:ext cx="338988" cy="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8" name="图片 253">
            <a:extLst>
              <a:ext uri="{FF2B5EF4-FFF2-40B4-BE49-F238E27FC236}">
                <a16:creationId xmlns="" xmlns:a16="http://schemas.microsoft.com/office/drawing/2014/main" id="{4E128EA7-A59B-40E6-9E3B-97FF1C84CB9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232708" y="1404065"/>
            <a:ext cx="266143" cy="217754"/>
          </a:xfrm>
          <a:prstGeom prst="rect">
            <a:avLst/>
          </a:prstGeom>
        </p:spPr>
      </p:pic>
      <p:pic>
        <p:nvPicPr>
          <p:cNvPr id="199" name="图片 254">
            <a:extLst>
              <a:ext uri="{FF2B5EF4-FFF2-40B4-BE49-F238E27FC236}">
                <a16:creationId xmlns="" xmlns:a16="http://schemas.microsoft.com/office/drawing/2014/main" id="{581180AE-D6A1-4285-81EC-DA0A8B463D93}"/>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798210" y="1395215"/>
            <a:ext cx="266143" cy="217754"/>
          </a:xfrm>
          <a:prstGeom prst="rect">
            <a:avLst/>
          </a:prstGeom>
        </p:spPr>
      </p:pic>
      <p:cxnSp>
        <p:nvCxnSpPr>
          <p:cNvPr id="200" name="直接连接符 255">
            <a:extLst>
              <a:ext uri="{FF2B5EF4-FFF2-40B4-BE49-F238E27FC236}">
                <a16:creationId xmlns="" xmlns:a16="http://schemas.microsoft.com/office/drawing/2014/main" id="{E3E1B2DE-82B7-43E6-AA49-C170059ED8A1}"/>
              </a:ext>
            </a:extLst>
          </p:cNvPr>
          <p:cNvCxnSpPr>
            <a:stCxn id="198" idx="2"/>
            <a:endCxn id="166" idx="0"/>
          </p:cNvCxnSpPr>
          <p:nvPr/>
        </p:nvCxnSpPr>
        <p:spPr bwMode="gray">
          <a:xfrm>
            <a:off x="4365781" y="1621819"/>
            <a:ext cx="7034" cy="14506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1" name="直接连接符 258">
            <a:extLst>
              <a:ext uri="{FF2B5EF4-FFF2-40B4-BE49-F238E27FC236}">
                <a16:creationId xmlns="" xmlns:a16="http://schemas.microsoft.com/office/drawing/2014/main" id="{B0EC98DB-AC61-4899-ACD5-E9CE97AC76DD}"/>
              </a:ext>
            </a:extLst>
          </p:cNvPr>
          <p:cNvCxnSpPr>
            <a:stCxn id="199" idx="2"/>
            <a:endCxn id="167" idx="0"/>
          </p:cNvCxnSpPr>
          <p:nvPr/>
        </p:nvCxnSpPr>
        <p:spPr bwMode="gray">
          <a:xfrm>
            <a:off x="4931283" y="1612970"/>
            <a:ext cx="0" cy="15074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2" name="直接连接符 261">
            <a:extLst>
              <a:ext uri="{FF2B5EF4-FFF2-40B4-BE49-F238E27FC236}">
                <a16:creationId xmlns="" xmlns:a16="http://schemas.microsoft.com/office/drawing/2014/main" id="{EEBBC697-803A-46D3-A650-D44EF574B9C2}"/>
              </a:ext>
            </a:extLst>
          </p:cNvPr>
          <p:cNvCxnSpPr>
            <a:stCxn id="198" idx="3"/>
            <a:endCxn id="199" idx="1"/>
          </p:cNvCxnSpPr>
          <p:nvPr/>
        </p:nvCxnSpPr>
        <p:spPr bwMode="gray">
          <a:xfrm flipV="1">
            <a:off x="4505555" y="1504093"/>
            <a:ext cx="285953" cy="884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3" name="图片 291">
            <a:extLst>
              <a:ext uri="{FF2B5EF4-FFF2-40B4-BE49-F238E27FC236}">
                <a16:creationId xmlns="" xmlns:a16="http://schemas.microsoft.com/office/drawing/2014/main" id="{E6EBE4F1-B478-461E-BE34-638D5B8BF1E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52916" y="4294137"/>
            <a:ext cx="265481" cy="217211"/>
          </a:xfrm>
          <a:prstGeom prst="rect">
            <a:avLst/>
          </a:prstGeom>
        </p:spPr>
      </p:pic>
      <p:pic>
        <p:nvPicPr>
          <p:cNvPr id="204" name="图片 292">
            <a:extLst>
              <a:ext uri="{FF2B5EF4-FFF2-40B4-BE49-F238E27FC236}">
                <a16:creationId xmlns="" xmlns:a16="http://schemas.microsoft.com/office/drawing/2014/main" id="{80FFCE75-5F5C-431C-B985-B275041E14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261651" y="4294137"/>
            <a:ext cx="265481" cy="217211"/>
          </a:xfrm>
          <a:prstGeom prst="rect">
            <a:avLst/>
          </a:prstGeom>
        </p:spPr>
      </p:pic>
      <p:pic>
        <p:nvPicPr>
          <p:cNvPr id="205" name="图片 293">
            <a:extLst>
              <a:ext uri="{FF2B5EF4-FFF2-40B4-BE49-F238E27FC236}">
                <a16:creationId xmlns="" xmlns:a16="http://schemas.microsoft.com/office/drawing/2014/main" id="{DDEB3D89-C013-40D5-A933-D142D52B47D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723550" y="4294137"/>
            <a:ext cx="265481" cy="217211"/>
          </a:xfrm>
          <a:prstGeom prst="rect">
            <a:avLst/>
          </a:prstGeom>
        </p:spPr>
      </p:pic>
      <p:pic>
        <p:nvPicPr>
          <p:cNvPr id="206" name="图片 294">
            <a:extLst>
              <a:ext uri="{FF2B5EF4-FFF2-40B4-BE49-F238E27FC236}">
                <a16:creationId xmlns="" xmlns:a16="http://schemas.microsoft.com/office/drawing/2014/main" id="{E437E636-C17C-40C5-B456-F49C520EC0F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321565" y="4294137"/>
            <a:ext cx="265481" cy="217211"/>
          </a:xfrm>
          <a:prstGeom prst="rect">
            <a:avLst/>
          </a:prstGeom>
        </p:spPr>
      </p:pic>
      <p:cxnSp>
        <p:nvCxnSpPr>
          <p:cNvPr id="207" name="直接连接符 295">
            <a:extLst>
              <a:ext uri="{FF2B5EF4-FFF2-40B4-BE49-F238E27FC236}">
                <a16:creationId xmlns="" xmlns:a16="http://schemas.microsoft.com/office/drawing/2014/main" id="{1079C08D-9199-478B-A3D4-BFF317566372}"/>
              </a:ext>
            </a:extLst>
          </p:cNvPr>
          <p:cNvCxnSpPr>
            <a:stCxn id="159" idx="2"/>
            <a:endCxn id="203" idx="0"/>
          </p:cNvCxnSpPr>
          <p:nvPr/>
        </p:nvCxnSpPr>
        <p:spPr bwMode="gray">
          <a:xfrm>
            <a:off x="2495682" y="3366972"/>
            <a:ext cx="489975"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8" name="直接连接符 298">
            <a:extLst>
              <a:ext uri="{FF2B5EF4-FFF2-40B4-BE49-F238E27FC236}">
                <a16:creationId xmlns="" xmlns:a16="http://schemas.microsoft.com/office/drawing/2014/main" id="{F2D3E8C9-9968-4C18-A2F4-F164C62664A9}"/>
              </a:ext>
            </a:extLst>
          </p:cNvPr>
          <p:cNvCxnSpPr>
            <a:stCxn id="160" idx="2"/>
            <a:endCxn id="204" idx="0"/>
          </p:cNvCxnSpPr>
          <p:nvPr/>
        </p:nvCxnSpPr>
        <p:spPr bwMode="gray">
          <a:xfrm>
            <a:off x="2512404" y="3922395"/>
            <a:ext cx="881988"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9" name="直接连接符 305">
            <a:extLst>
              <a:ext uri="{FF2B5EF4-FFF2-40B4-BE49-F238E27FC236}">
                <a16:creationId xmlns="" xmlns:a16="http://schemas.microsoft.com/office/drawing/2014/main" id="{26C96BBC-9B45-487D-AEA1-C4EE3F8AED18}"/>
              </a:ext>
            </a:extLst>
          </p:cNvPr>
          <p:cNvCxnSpPr>
            <a:stCxn id="164" idx="2"/>
            <a:endCxn id="206" idx="0"/>
          </p:cNvCxnSpPr>
          <p:nvPr/>
        </p:nvCxnSpPr>
        <p:spPr bwMode="gray">
          <a:xfrm flipH="1">
            <a:off x="4454306" y="3366972"/>
            <a:ext cx="888071"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0" name="直接连接符 311">
            <a:extLst>
              <a:ext uri="{FF2B5EF4-FFF2-40B4-BE49-F238E27FC236}">
                <a16:creationId xmlns="" xmlns:a16="http://schemas.microsoft.com/office/drawing/2014/main" id="{E576EA98-4DE5-4BFB-82C3-9E9DEF3C1733}"/>
              </a:ext>
            </a:extLst>
          </p:cNvPr>
          <p:cNvCxnSpPr>
            <a:stCxn id="165" idx="2"/>
            <a:endCxn id="205" idx="0"/>
          </p:cNvCxnSpPr>
          <p:nvPr/>
        </p:nvCxnSpPr>
        <p:spPr bwMode="gray">
          <a:xfrm flipH="1">
            <a:off x="4856290" y="3924351"/>
            <a:ext cx="486086"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1" name="直接连接符 324">
            <a:extLst>
              <a:ext uri="{FF2B5EF4-FFF2-40B4-BE49-F238E27FC236}">
                <a16:creationId xmlns="" xmlns:a16="http://schemas.microsoft.com/office/drawing/2014/main" id="{71A287EB-34D8-4637-8F5D-6BD2107D69A1}"/>
              </a:ext>
            </a:extLst>
          </p:cNvPr>
          <p:cNvCxnSpPr>
            <a:stCxn id="165" idx="2"/>
            <a:endCxn id="206" idx="0"/>
          </p:cNvCxnSpPr>
          <p:nvPr/>
        </p:nvCxnSpPr>
        <p:spPr bwMode="gray">
          <a:xfrm flipH="1">
            <a:off x="4454306" y="3924351"/>
            <a:ext cx="888071" cy="3514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2" name="直接连接符 328">
            <a:extLst>
              <a:ext uri="{FF2B5EF4-FFF2-40B4-BE49-F238E27FC236}">
                <a16:creationId xmlns="" xmlns:a16="http://schemas.microsoft.com/office/drawing/2014/main" id="{4D7E2A42-A848-42EC-96E2-C5364470ABBD}"/>
              </a:ext>
            </a:extLst>
          </p:cNvPr>
          <p:cNvCxnSpPr>
            <a:stCxn id="164" idx="2"/>
            <a:endCxn id="205" idx="0"/>
          </p:cNvCxnSpPr>
          <p:nvPr/>
        </p:nvCxnSpPr>
        <p:spPr bwMode="gray">
          <a:xfrm flipH="1">
            <a:off x="4856290" y="3366972"/>
            <a:ext cx="486086"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3" name="直接连接符 336">
            <a:extLst>
              <a:ext uri="{FF2B5EF4-FFF2-40B4-BE49-F238E27FC236}">
                <a16:creationId xmlns="" xmlns:a16="http://schemas.microsoft.com/office/drawing/2014/main" id="{83D6B056-629E-4747-859E-586D08B9611E}"/>
              </a:ext>
            </a:extLst>
          </p:cNvPr>
          <p:cNvCxnSpPr>
            <a:stCxn id="160" idx="2"/>
            <a:endCxn id="203" idx="0"/>
          </p:cNvCxnSpPr>
          <p:nvPr/>
        </p:nvCxnSpPr>
        <p:spPr bwMode="gray">
          <a:xfrm>
            <a:off x="2512404" y="3922395"/>
            <a:ext cx="473253" cy="35337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4" name="直接连接符 342">
            <a:extLst>
              <a:ext uri="{FF2B5EF4-FFF2-40B4-BE49-F238E27FC236}">
                <a16:creationId xmlns="" xmlns:a16="http://schemas.microsoft.com/office/drawing/2014/main" id="{098B752D-7612-42E5-A4D7-30637AE98C37}"/>
              </a:ext>
            </a:extLst>
          </p:cNvPr>
          <p:cNvCxnSpPr>
            <a:stCxn id="159" idx="2"/>
            <a:endCxn id="204" idx="0"/>
          </p:cNvCxnSpPr>
          <p:nvPr/>
        </p:nvCxnSpPr>
        <p:spPr bwMode="gray">
          <a:xfrm>
            <a:off x="2495682" y="3366972"/>
            <a:ext cx="898709" cy="90880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5" name="图片 372">
            <a:extLst>
              <a:ext uri="{FF2B5EF4-FFF2-40B4-BE49-F238E27FC236}">
                <a16:creationId xmlns="" xmlns:a16="http://schemas.microsoft.com/office/drawing/2014/main" id="{BF2DF854-24FB-4E68-90BE-E0000C3513D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362941" y="5046657"/>
            <a:ext cx="265481" cy="217211"/>
          </a:xfrm>
          <a:prstGeom prst="rect">
            <a:avLst/>
          </a:prstGeom>
        </p:spPr>
      </p:pic>
      <p:pic>
        <p:nvPicPr>
          <p:cNvPr id="216" name="图片 373">
            <a:extLst>
              <a:ext uri="{FF2B5EF4-FFF2-40B4-BE49-F238E27FC236}">
                <a16:creationId xmlns="" xmlns:a16="http://schemas.microsoft.com/office/drawing/2014/main" id="{B165064C-EDD5-461A-991C-BB461E700A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2856086" y="5046657"/>
            <a:ext cx="265481" cy="217211"/>
          </a:xfrm>
          <a:prstGeom prst="rect">
            <a:avLst/>
          </a:prstGeom>
        </p:spPr>
      </p:pic>
      <p:pic>
        <p:nvPicPr>
          <p:cNvPr id="217" name="图片 375">
            <a:extLst>
              <a:ext uri="{FF2B5EF4-FFF2-40B4-BE49-F238E27FC236}">
                <a16:creationId xmlns="" xmlns:a16="http://schemas.microsoft.com/office/drawing/2014/main" id="{C61BC66C-D5CB-47F2-B9F3-880B19611D2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5097126" y="5046657"/>
            <a:ext cx="265481" cy="217211"/>
          </a:xfrm>
          <a:prstGeom prst="rect">
            <a:avLst/>
          </a:prstGeom>
        </p:spPr>
      </p:pic>
      <p:pic>
        <p:nvPicPr>
          <p:cNvPr id="218" name="图片 376">
            <a:extLst>
              <a:ext uri="{FF2B5EF4-FFF2-40B4-BE49-F238E27FC236}">
                <a16:creationId xmlns="" xmlns:a16="http://schemas.microsoft.com/office/drawing/2014/main" id="{8211FD6C-2ABF-4742-B531-60801746503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548192" y="5046657"/>
            <a:ext cx="265481" cy="217211"/>
          </a:xfrm>
          <a:prstGeom prst="rect">
            <a:avLst/>
          </a:prstGeom>
        </p:spPr>
      </p:pic>
      <p:pic>
        <p:nvPicPr>
          <p:cNvPr id="219" name="图片 377">
            <a:extLst>
              <a:ext uri="{FF2B5EF4-FFF2-40B4-BE49-F238E27FC236}">
                <a16:creationId xmlns="" xmlns:a16="http://schemas.microsoft.com/office/drawing/2014/main" id="{0DAAD129-F344-4B90-8F4C-69EE6634996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037723" y="5046657"/>
            <a:ext cx="265481" cy="217211"/>
          </a:xfrm>
          <a:prstGeom prst="rect">
            <a:avLst/>
          </a:prstGeom>
        </p:spPr>
      </p:pic>
      <p:cxnSp>
        <p:nvCxnSpPr>
          <p:cNvPr id="220" name="直接连接符 378">
            <a:extLst>
              <a:ext uri="{FF2B5EF4-FFF2-40B4-BE49-F238E27FC236}">
                <a16:creationId xmlns="" xmlns:a16="http://schemas.microsoft.com/office/drawing/2014/main" id="{156B99A2-D1A1-47F7-A6A3-576681B14DC9}"/>
              </a:ext>
            </a:extLst>
          </p:cNvPr>
          <p:cNvCxnSpPr>
            <a:stCxn id="215" idx="0"/>
            <a:endCxn id="203" idx="2"/>
          </p:cNvCxnSpPr>
          <p:nvPr/>
        </p:nvCxnSpPr>
        <p:spPr bwMode="gray">
          <a:xfrm flipV="1">
            <a:off x="2495682" y="4529712"/>
            <a:ext cx="489975"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1" name="直接连接符 381">
            <a:extLst>
              <a:ext uri="{FF2B5EF4-FFF2-40B4-BE49-F238E27FC236}">
                <a16:creationId xmlns="" xmlns:a16="http://schemas.microsoft.com/office/drawing/2014/main" id="{A735F9A1-0E4F-4C2B-882A-F6F158C1C3B4}"/>
              </a:ext>
            </a:extLst>
          </p:cNvPr>
          <p:cNvCxnSpPr>
            <a:stCxn id="216" idx="0"/>
            <a:endCxn id="206" idx="2"/>
          </p:cNvCxnSpPr>
          <p:nvPr/>
        </p:nvCxnSpPr>
        <p:spPr bwMode="gray">
          <a:xfrm flipV="1">
            <a:off x="2988826" y="4529712"/>
            <a:ext cx="1465479"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2" name="直接连接符 384">
            <a:extLst>
              <a:ext uri="{FF2B5EF4-FFF2-40B4-BE49-F238E27FC236}">
                <a16:creationId xmlns="" xmlns:a16="http://schemas.microsoft.com/office/drawing/2014/main" id="{DABA0F1C-492F-498D-8CD1-94540F983EF4}"/>
              </a:ext>
            </a:extLst>
          </p:cNvPr>
          <p:cNvCxnSpPr>
            <a:stCxn id="218" idx="0"/>
            <a:endCxn id="204" idx="2"/>
          </p:cNvCxnSpPr>
          <p:nvPr/>
        </p:nvCxnSpPr>
        <p:spPr bwMode="gray">
          <a:xfrm flipH="1" flipV="1">
            <a:off x="3394391" y="4529712"/>
            <a:ext cx="1286541"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3" name="直接连接符 387">
            <a:extLst>
              <a:ext uri="{FF2B5EF4-FFF2-40B4-BE49-F238E27FC236}">
                <a16:creationId xmlns="" xmlns:a16="http://schemas.microsoft.com/office/drawing/2014/main" id="{24BE3E05-216C-4757-80CC-6F280EE69C6C}"/>
              </a:ext>
            </a:extLst>
          </p:cNvPr>
          <p:cNvCxnSpPr>
            <a:stCxn id="217" idx="0"/>
            <a:endCxn id="205" idx="2"/>
          </p:cNvCxnSpPr>
          <p:nvPr/>
        </p:nvCxnSpPr>
        <p:spPr bwMode="gray">
          <a:xfrm flipH="1" flipV="1">
            <a:off x="4856290" y="4529712"/>
            <a:ext cx="373577" cy="498581"/>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4" name="图片 394">
            <a:extLst>
              <a:ext uri="{FF2B5EF4-FFF2-40B4-BE49-F238E27FC236}">
                <a16:creationId xmlns="" xmlns:a16="http://schemas.microsoft.com/office/drawing/2014/main" id="{947B9306-3DE0-4330-B87B-0B359B55428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3082257" y="1856531"/>
            <a:ext cx="265481" cy="218379"/>
          </a:xfrm>
          <a:prstGeom prst="rect">
            <a:avLst/>
          </a:prstGeom>
        </p:spPr>
      </p:pic>
      <p:cxnSp>
        <p:nvCxnSpPr>
          <p:cNvPr id="225" name="直接连接符 395">
            <a:extLst>
              <a:ext uri="{FF2B5EF4-FFF2-40B4-BE49-F238E27FC236}">
                <a16:creationId xmlns="" xmlns:a16="http://schemas.microsoft.com/office/drawing/2014/main" id="{10FD6B1C-A73E-4280-A64D-CB5C99AF637A}"/>
              </a:ext>
            </a:extLst>
          </p:cNvPr>
          <p:cNvCxnSpPr>
            <a:stCxn id="224" idx="3"/>
            <a:endCxn id="162" idx="1"/>
          </p:cNvCxnSpPr>
          <p:nvPr/>
        </p:nvCxnSpPr>
        <p:spPr bwMode="gray">
          <a:xfrm>
            <a:off x="3347738" y="1965721"/>
            <a:ext cx="459573" cy="228385"/>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6" name="直接连接符 398">
            <a:extLst>
              <a:ext uri="{FF2B5EF4-FFF2-40B4-BE49-F238E27FC236}">
                <a16:creationId xmlns="" xmlns:a16="http://schemas.microsoft.com/office/drawing/2014/main" id="{8B5A6261-8680-42A6-A42E-462C1B966BDF}"/>
              </a:ext>
            </a:extLst>
          </p:cNvPr>
          <p:cNvCxnSpPr>
            <a:stCxn id="224" idx="3"/>
            <a:endCxn id="163" idx="1"/>
          </p:cNvCxnSpPr>
          <p:nvPr/>
        </p:nvCxnSpPr>
        <p:spPr bwMode="gray">
          <a:xfrm>
            <a:off x="3347738" y="1965721"/>
            <a:ext cx="463995" cy="672622"/>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7" name="图片 423">
            <a:extLst>
              <a:ext uri="{FF2B5EF4-FFF2-40B4-BE49-F238E27FC236}">
                <a16:creationId xmlns="" xmlns:a16="http://schemas.microsoft.com/office/drawing/2014/main" id="{57117F9C-4B75-4B6D-B645-D909F411C6F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082257" y="2232374"/>
            <a:ext cx="265481" cy="217211"/>
          </a:xfrm>
          <a:prstGeom prst="rect">
            <a:avLst/>
          </a:prstGeom>
        </p:spPr>
      </p:pic>
      <p:cxnSp>
        <p:nvCxnSpPr>
          <p:cNvPr id="228" name="直接连接符 428">
            <a:extLst>
              <a:ext uri="{FF2B5EF4-FFF2-40B4-BE49-F238E27FC236}">
                <a16:creationId xmlns="" xmlns:a16="http://schemas.microsoft.com/office/drawing/2014/main" id="{18D02C1A-615B-4741-A116-593B024F7D5D}"/>
              </a:ext>
            </a:extLst>
          </p:cNvPr>
          <p:cNvCxnSpPr>
            <a:stCxn id="227" idx="3"/>
            <a:endCxn id="162" idx="1"/>
          </p:cNvCxnSpPr>
          <p:nvPr/>
        </p:nvCxnSpPr>
        <p:spPr bwMode="gray">
          <a:xfrm flipV="1">
            <a:off x="3347738" y="2194106"/>
            <a:ext cx="459573" cy="14687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9" name="直接连接符 431">
            <a:extLst>
              <a:ext uri="{FF2B5EF4-FFF2-40B4-BE49-F238E27FC236}">
                <a16:creationId xmlns="" xmlns:a16="http://schemas.microsoft.com/office/drawing/2014/main" id="{5DB3B0AB-4D4C-479F-89FD-FA1B8F44965C}"/>
              </a:ext>
            </a:extLst>
          </p:cNvPr>
          <p:cNvCxnSpPr>
            <a:stCxn id="227" idx="3"/>
            <a:endCxn id="163" idx="1"/>
          </p:cNvCxnSpPr>
          <p:nvPr/>
        </p:nvCxnSpPr>
        <p:spPr bwMode="gray">
          <a:xfrm>
            <a:off x="3347738" y="2340980"/>
            <a:ext cx="463995" cy="297363"/>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0" name="直接连接符 445">
            <a:extLst>
              <a:ext uri="{FF2B5EF4-FFF2-40B4-BE49-F238E27FC236}">
                <a16:creationId xmlns="" xmlns:a16="http://schemas.microsoft.com/office/drawing/2014/main" id="{DCAC775B-B343-454B-BA4D-071BFF786CA5}"/>
              </a:ext>
            </a:extLst>
          </p:cNvPr>
          <p:cNvCxnSpPr>
            <a:stCxn id="219" idx="0"/>
            <a:endCxn id="227" idx="2"/>
          </p:cNvCxnSpPr>
          <p:nvPr/>
        </p:nvCxnSpPr>
        <p:spPr bwMode="gray">
          <a:xfrm flipH="1" flipV="1">
            <a:off x="3214997" y="2467948"/>
            <a:ext cx="955466" cy="256034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1" name="图片 454">
            <a:extLst>
              <a:ext uri="{FF2B5EF4-FFF2-40B4-BE49-F238E27FC236}">
                <a16:creationId xmlns="" xmlns:a16="http://schemas.microsoft.com/office/drawing/2014/main" id="{0FC2622D-C689-4522-94C5-84E1262E209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3106446" y="3463637"/>
            <a:ext cx="265481" cy="217211"/>
          </a:xfrm>
          <a:prstGeom prst="rect">
            <a:avLst/>
          </a:prstGeom>
          <a:solidFill>
            <a:srgbClr val="1D1D1A">
              <a:lumMod val="10000"/>
              <a:lumOff val="90000"/>
            </a:srgbClr>
          </a:solidFill>
        </p:spPr>
      </p:pic>
      <p:pic>
        <p:nvPicPr>
          <p:cNvPr id="232" name="图片 455">
            <a:extLst>
              <a:ext uri="{FF2B5EF4-FFF2-40B4-BE49-F238E27FC236}">
                <a16:creationId xmlns="" xmlns:a16="http://schemas.microsoft.com/office/drawing/2014/main" id="{D14BCBAC-45FB-4F44-A8DB-41769DF5368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gray">
          <a:xfrm>
            <a:off x="4454305" y="3496367"/>
            <a:ext cx="265481" cy="217211"/>
          </a:xfrm>
          <a:prstGeom prst="rect">
            <a:avLst/>
          </a:prstGeom>
          <a:solidFill>
            <a:srgbClr val="1D1D1A">
              <a:lumMod val="10000"/>
              <a:lumOff val="90000"/>
            </a:srgbClr>
          </a:solidFill>
        </p:spPr>
      </p:pic>
      <p:sp>
        <p:nvSpPr>
          <p:cNvPr id="233" name="云形 3">
            <a:extLst>
              <a:ext uri="{FF2B5EF4-FFF2-40B4-BE49-F238E27FC236}">
                <a16:creationId xmlns="" xmlns:a16="http://schemas.microsoft.com/office/drawing/2014/main" id="{AF795616-070D-41CB-BEB9-8709F38CA8EF}"/>
              </a:ext>
            </a:extLst>
          </p:cNvPr>
          <p:cNvSpPr/>
          <p:nvPr/>
        </p:nvSpPr>
        <p:spPr bwMode="gray">
          <a:xfrm>
            <a:off x="6495899" y="3083253"/>
            <a:ext cx="814633" cy="78949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marL="0" marR="0" lvl="0" indent="0" algn="ctr" defTabSz="1211808"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ysClr val="windowText" lastClr="000000"/>
                </a:solidFill>
                <a:uLnTx/>
                <a:uFillTx/>
                <a:latin typeface="Huawei Sans" panose="020C0503030203020204" pitchFamily="34" charset="0"/>
                <a:cs typeface="Calibri" panose="020F0502020204030204" pitchFamily="34" charset="0"/>
                <a:sym typeface="Huawei Sans" panose="020C0503030203020204" pitchFamily="34" charset="0"/>
              </a:rPr>
              <a:t>Data center B</a:t>
            </a:r>
          </a:p>
        </p:txBody>
      </p:sp>
      <p:sp>
        <p:nvSpPr>
          <p:cNvPr id="234" name="文本框 468">
            <a:extLst>
              <a:ext uri="{FF2B5EF4-FFF2-40B4-BE49-F238E27FC236}">
                <a16:creationId xmlns="" xmlns:a16="http://schemas.microsoft.com/office/drawing/2014/main" id="{96A67DA0-D649-4420-B31C-1B6B2B1F3565}"/>
              </a:ext>
            </a:extLst>
          </p:cNvPr>
          <p:cNvSpPr txBox="1"/>
          <p:nvPr/>
        </p:nvSpPr>
        <p:spPr bwMode="gray">
          <a:xfrm>
            <a:off x="5014261" y="1784562"/>
            <a:ext cx="625492"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DC-PE</a:t>
            </a:r>
          </a:p>
        </p:txBody>
      </p:sp>
      <p:sp>
        <p:nvSpPr>
          <p:cNvPr id="235" name="文本框 469">
            <a:extLst>
              <a:ext uri="{FF2B5EF4-FFF2-40B4-BE49-F238E27FC236}">
                <a16:creationId xmlns="" xmlns:a16="http://schemas.microsoft.com/office/drawing/2014/main" id="{655F3B66-552B-4F40-AEE0-9B26E78BB8B3}"/>
              </a:ext>
            </a:extLst>
          </p:cNvPr>
          <p:cNvSpPr txBox="1"/>
          <p:nvPr/>
        </p:nvSpPr>
        <p:spPr bwMode="gray">
          <a:xfrm>
            <a:off x="3656033" y="1841274"/>
            <a:ext cx="5405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a:t>
            </a:r>
          </a:p>
        </p:txBody>
      </p:sp>
      <p:sp>
        <p:nvSpPr>
          <p:cNvPr id="236" name="文本框 470">
            <a:extLst>
              <a:ext uri="{FF2B5EF4-FFF2-40B4-BE49-F238E27FC236}">
                <a16:creationId xmlns="" xmlns:a16="http://schemas.microsoft.com/office/drawing/2014/main" id="{3137EBDA-4704-4CF0-AE92-E80D7660C8A6}"/>
              </a:ext>
            </a:extLst>
          </p:cNvPr>
          <p:cNvSpPr txBox="1"/>
          <p:nvPr/>
        </p:nvSpPr>
        <p:spPr bwMode="gray">
          <a:xfrm>
            <a:off x="2862993" y="1629501"/>
            <a:ext cx="7008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WAN-P</a:t>
            </a:r>
          </a:p>
        </p:txBody>
      </p:sp>
      <p:sp>
        <p:nvSpPr>
          <p:cNvPr id="237" name="文本框 471">
            <a:extLst>
              <a:ext uri="{FF2B5EF4-FFF2-40B4-BE49-F238E27FC236}">
                <a16:creationId xmlns="" xmlns:a16="http://schemas.microsoft.com/office/drawing/2014/main" id="{0233254D-BB50-479D-994A-071C25E5EF5C}"/>
              </a:ext>
            </a:extLst>
          </p:cNvPr>
          <p:cNvSpPr txBox="1"/>
          <p:nvPr/>
        </p:nvSpPr>
        <p:spPr bwMode="gray">
          <a:xfrm>
            <a:off x="3271346" y="3503473"/>
            <a:ext cx="373820"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RR</a:t>
            </a:r>
          </a:p>
        </p:txBody>
      </p:sp>
      <p:sp>
        <p:nvSpPr>
          <p:cNvPr id="238" name="文本框 472">
            <a:extLst>
              <a:ext uri="{FF2B5EF4-FFF2-40B4-BE49-F238E27FC236}">
                <a16:creationId xmlns="" xmlns:a16="http://schemas.microsoft.com/office/drawing/2014/main" id="{8BAC912F-43C2-4268-9DF0-8E32E3FC63F4}"/>
              </a:ext>
            </a:extLst>
          </p:cNvPr>
          <p:cNvSpPr txBox="1"/>
          <p:nvPr/>
        </p:nvSpPr>
        <p:spPr bwMode="gray">
          <a:xfrm>
            <a:off x="2198090" y="4268195"/>
            <a:ext cx="7008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WAN-P</a:t>
            </a:r>
          </a:p>
        </p:txBody>
      </p:sp>
      <p:sp>
        <p:nvSpPr>
          <p:cNvPr id="239" name="文本框 473">
            <a:extLst>
              <a:ext uri="{FF2B5EF4-FFF2-40B4-BE49-F238E27FC236}">
                <a16:creationId xmlns="" xmlns:a16="http://schemas.microsoft.com/office/drawing/2014/main" id="{24D711AE-AB39-483D-900E-5FFA9BA3D054}"/>
              </a:ext>
            </a:extLst>
          </p:cNvPr>
          <p:cNvSpPr txBox="1"/>
          <p:nvPr/>
        </p:nvSpPr>
        <p:spPr bwMode="gray">
          <a:xfrm>
            <a:off x="4914152" y="4281880"/>
            <a:ext cx="7008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WAN-P</a:t>
            </a:r>
          </a:p>
        </p:txBody>
      </p:sp>
      <p:sp>
        <p:nvSpPr>
          <p:cNvPr id="240" name="文本框 474">
            <a:extLst>
              <a:ext uri="{FF2B5EF4-FFF2-40B4-BE49-F238E27FC236}">
                <a16:creationId xmlns="" xmlns:a16="http://schemas.microsoft.com/office/drawing/2014/main" id="{66ED9B16-E5DF-494C-802E-140FE94256D2}"/>
              </a:ext>
            </a:extLst>
          </p:cNvPr>
          <p:cNvSpPr txBox="1"/>
          <p:nvPr/>
        </p:nvSpPr>
        <p:spPr bwMode="gray">
          <a:xfrm>
            <a:off x="2223086" y="2875717"/>
            <a:ext cx="5405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a:t>
            </a:r>
          </a:p>
        </p:txBody>
      </p:sp>
      <p:sp>
        <p:nvSpPr>
          <p:cNvPr id="241" name="文本框 475">
            <a:extLst>
              <a:ext uri="{FF2B5EF4-FFF2-40B4-BE49-F238E27FC236}">
                <a16:creationId xmlns="" xmlns:a16="http://schemas.microsoft.com/office/drawing/2014/main" id="{8B435152-BC85-4DE0-90FA-B13F4818381D}"/>
              </a:ext>
            </a:extLst>
          </p:cNvPr>
          <p:cNvSpPr txBox="1"/>
          <p:nvPr/>
        </p:nvSpPr>
        <p:spPr bwMode="gray">
          <a:xfrm>
            <a:off x="1646644" y="2885854"/>
            <a:ext cx="625492"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DC-PE</a:t>
            </a:r>
          </a:p>
        </p:txBody>
      </p:sp>
      <p:sp>
        <p:nvSpPr>
          <p:cNvPr id="242" name="文本框 476">
            <a:extLst>
              <a:ext uri="{FF2B5EF4-FFF2-40B4-BE49-F238E27FC236}">
                <a16:creationId xmlns="" xmlns:a16="http://schemas.microsoft.com/office/drawing/2014/main" id="{A02681E8-053F-4B2E-9047-02AB7F9C7594}"/>
              </a:ext>
            </a:extLst>
          </p:cNvPr>
          <p:cNvSpPr txBox="1"/>
          <p:nvPr/>
        </p:nvSpPr>
        <p:spPr bwMode="gray">
          <a:xfrm>
            <a:off x="5621944" y="2896280"/>
            <a:ext cx="625492"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DC-PE</a:t>
            </a:r>
          </a:p>
        </p:txBody>
      </p:sp>
      <p:sp>
        <p:nvSpPr>
          <p:cNvPr id="243" name="文本框 477">
            <a:extLst>
              <a:ext uri="{FF2B5EF4-FFF2-40B4-BE49-F238E27FC236}">
                <a16:creationId xmlns="" xmlns:a16="http://schemas.microsoft.com/office/drawing/2014/main" id="{10B79079-9BC6-4758-83FF-A30A109322C5}"/>
              </a:ext>
            </a:extLst>
          </p:cNvPr>
          <p:cNvSpPr txBox="1"/>
          <p:nvPr/>
        </p:nvSpPr>
        <p:spPr bwMode="gray">
          <a:xfrm>
            <a:off x="5097410" y="2896279"/>
            <a:ext cx="540533"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DC-P</a:t>
            </a:r>
          </a:p>
        </p:txBody>
      </p:sp>
      <p:pic>
        <p:nvPicPr>
          <p:cNvPr id="244" name="图片 478">
            <a:extLst>
              <a:ext uri="{FF2B5EF4-FFF2-40B4-BE49-F238E27FC236}">
                <a16:creationId xmlns="" xmlns:a16="http://schemas.microsoft.com/office/drawing/2014/main" id="{8A205ECF-083B-4514-BD54-EA662D85D47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gray">
          <a:xfrm>
            <a:off x="4647345" y="2303596"/>
            <a:ext cx="265481" cy="218379"/>
          </a:xfrm>
          <a:prstGeom prst="rect">
            <a:avLst/>
          </a:prstGeom>
          <a:solidFill>
            <a:srgbClr val="1D1D1A">
              <a:lumMod val="10000"/>
              <a:lumOff val="90000"/>
            </a:srgbClr>
          </a:solidFill>
        </p:spPr>
      </p:pic>
      <p:sp>
        <p:nvSpPr>
          <p:cNvPr id="245" name="文本框 479">
            <a:extLst>
              <a:ext uri="{FF2B5EF4-FFF2-40B4-BE49-F238E27FC236}">
                <a16:creationId xmlns="" xmlns:a16="http://schemas.microsoft.com/office/drawing/2014/main" id="{8772CB8E-638B-43F2-BA91-ACF654FE41D6}"/>
              </a:ext>
            </a:extLst>
          </p:cNvPr>
          <p:cNvSpPr txBox="1"/>
          <p:nvPr/>
        </p:nvSpPr>
        <p:spPr bwMode="gray">
          <a:xfrm>
            <a:off x="4812244" y="2344015"/>
            <a:ext cx="373821"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RR</a:t>
            </a:r>
          </a:p>
        </p:txBody>
      </p:sp>
      <p:cxnSp>
        <p:nvCxnSpPr>
          <p:cNvPr id="246" name="直接连接符 480">
            <a:extLst>
              <a:ext uri="{FF2B5EF4-FFF2-40B4-BE49-F238E27FC236}">
                <a16:creationId xmlns="" xmlns:a16="http://schemas.microsoft.com/office/drawing/2014/main" id="{E5D1D3E1-28D8-45D4-83BC-4400F173104D}"/>
              </a:ext>
            </a:extLst>
          </p:cNvPr>
          <p:cNvCxnSpPr>
            <a:stCxn id="244" idx="1"/>
            <a:endCxn id="162" idx="3"/>
          </p:cNvCxnSpPr>
          <p:nvPr/>
        </p:nvCxnSpPr>
        <p:spPr bwMode="gray">
          <a:xfrm flipH="1" flipV="1">
            <a:off x="4072792" y="2194106"/>
            <a:ext cx="574552" cy="21867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7" name="直接连接符 483">
            <a:extLst>
              <a:ext uri="{FF2B5EF4-FFF2-40B4-BE49-F238E27FC236}">
                <a16:creationId xmlns="" xmlns:a16="http://schemas.microsoft.com/office/drawing/2014/main" id="{856601F0-3793-4160-85A3-F4D20D057270}"/>
              </a:ext>
            </a:extLst>
          </p:cNvPr>
          <p:cNvCxnSpPr>
            <a:stCxn id="244" idx="1"/>
            <a:endCxn id="163" idx="3"/>
          </p:cNvCxnSpPr>
          <p:nvPr/>
        </p:nvCxnSpPr>
        <p:spPr bwMode="gray">
          <a:xfrm flipH="1">
            <a:off x="4077214" y="2412786"/>
            <a:ext cx="570131" cy="22555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8" name="直接连接符 486">
            <a:extLst>
              <a:ext uri="{FF2B5EF4-FFF2-40B4-BE49-F238E27FC236}">
                <a16:creationId xmlns="" xmlns:a16="http://schemas.microsoft.com/office/drawing/2014/main" id="{B5F4C213-BE7D-4A7D-B274-41C0026132E8}"/>
              </a:ext>
            </a:extLst>
          </p:cNvPr>
          <p:cNvCxnSpPr>
            <a:stCxn id="164" idx="1"/>
            <a:endCxn id="232" idx="3"/>
          </p:cNvCxnSpPr>
          <p:nvPr/>
        </p:nvCxnSpPr>
        <p:spPr bwMode="gray">
          <a:xfrm flipH="1">
            <a:off x="4719786" y="3240003"/>
            <a:ext cx="489850" cy="364969"/>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9" name="直接连接符 489">
            <a:extLst>
              <a:ext uri="{FF2B5EF4-FFF2-40B4-BE49-F238E27FC236}">
                <a16:creationId xmlns="" xmlns:a16="http://schemas.microsoft.com/office/drawing/2014/main" id="{6F751217-273B-479A-ACBF-518C4DAA87AE}"/>
              </a:ext>
            </a:extLst>
          </p:cNvPr>
          <p:cNvCxnSpPr>
            <a:stCxn id="165" idx="1"/>
            <a:endCxn id="232" idx="3"/>
          </p:cNvCxnSpPr>
          <p:nvPr/>
        </p:nvCxnSpPr>
        <p:spPr bwMode="gray">
          <a:xfrm flipH="1" flipV="1">
            <a:off x="4719786" y="3604973"/>
            <a:ext cx="489850" cy="19241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0" name="直接连接符 492">
            <a:extLst>
              <a:ext uri="{FF2B5EF4-FFF2-40B4-BE49-F238E27FC236}">
                <a16:creationId xmlns="" xmlns:a16="http://schemas.microsoft.com/office/drawing/2014/main" id="{FE2BECEA-54C9-44FE-A46B-9669C6188C54}"/>
              </a:ext>
            </a:extLst>
          </p:cNvPr>
          <p:cNvCxnSpPr>
            <a:stCxn id="159" idx="3"/>
            <a:endCxn id="231" idx="1"/>
          </p:cNvCxnSpPr>
          <p:nvPr/>
        </p:nvCxnSpPr>
        <p:spPr bwMode="gray">
          <a:xfrm>
            <a:off x="2628423" y="3240003"/>
            <a:ext cx="478023" cy="33224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直接连接符 495">
            <a:extLst>
              <a:ext uri="{FF2B5EF4-FFF2-40B4-BE49-F238E27FC236}">
                <a16:creationId xmlns="" xmlns:a16="http://schemas.microsoft.com/office/drawing/2014/main" id="{6DDE5A79-4759-44BC-AFD9-7CD1D909B922}"/>
              </a:ext>
            </a:extLst>
          </p:cNvPr>
          <p:cNvCxnSpPr>
            <a:stCxn id="160" idx="3"/>
            <a:endCxn id="231" idx="1"/>
          </p:cNvCxnSpPr>
          <p:nvPr/>
        </p:nvCxnSpPr>
        <p:spPr bwMode="gray">
          <a:xfrm flipV="1">
            <a:off x="2645144" y="3572243"/>
            <a:ext cx="461302" cy="223184"/>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2" name="文本框 498">
            <a:extLst>
              <a:ext uri="{FF2B5EF4-FFF2-40B4-BE49-F238E27FC236}">
                <a16:creationId xmlns="" xmlns:a16="http://schemas.microsoft.com/office/drawing/2014/main" id="{2CD34E0A-979C-44B1-9873-CFE859FC6D30}"/>
              </a:ext>
            </a:extLst>
          </p:cNvPr>
          <p:cNvSpPr txBox="1"/>
          <p:nvPr/>
        </p:nvSpPr>
        <p:spPr bwMode="gray">
          <a:xfrm>
            <a:off x="3046734" y="5069975"/>
            <a:ext cx="606256"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BR-PE</a:t>
            </a:r>
          </a:p>
        </p:txBody>
      </p:sp>
      <p:sp>
        <p:nvSpPr>
          <p:cNvPr id="253" name="文本框 499">
            <a:extLst>
              <a:ext uri="{FF2B5EF4-FFF2-40B4-BE49-F238E27FC236}">
                <a16:creationId xmlns="" xmlns:a16="http://schemas.microsoft.com/office/drawing/2014/main" id="{B5FE7B85-5868-45ED-82BB-8F7F209A02B4}"/>
              </a:ext>
            </a:extLst>
          </p:cNvPr>
          <p:cNvSpPr txBox="1"/>
          <p:nvPr/>
        </p:nvSpPr>
        <p:spPr bwMode="gray">
          <a:xfrm>
            <a:off x="5294157" y="5049410"/>
            <a:ext cx="606256" cy="276999"/>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a:ln>
                  <a:noFill/>
                </a:ln>
                <a:solidFill>
                  <a:prstClr val="black"/>
                </a:solidFill>
                <a:uLnTx/>
                <a:uFillTx/>
                <a:latin typeface="Huawei Sans" panose="020C0503030203020204" pitchFamily="34" charset="0"/>
                <a:sym typeface="Huawei Sans" panose="020C0503030203020204" pitchFamily="34" charset="0"/>
              </a:rPr>
              <a:t>BR-PE</a:t>
            </a:r>
          </a:p>
        </p:txBody>
      </p:sp>
      <p:cxnSp>
        <p:nvCxnSpPr>
          <p:cNvPr id="254" name="直接连接符 500">
            <a:extLst>
              <a:ext uri="{FF2B5EF4-FFF2-40B4-BE49-F238E27FC236}">
                <a16:creationId xmlns="" xmlns:a16="http://schemas.microsoft.com/office/drawing/2014/main" id="{92D160AD-7650-4EA0-B83A-FEE3539F29AF}"/>
              </a:ext>
            </a:extLst>
          </p:cNvPr>
          <p:cNvCxnSpPr>
            <a:stCxn id="215" idx="3"/>
            <a:endCxn id="216" idx="1"/>
          </p:cNvCxnSpPr>
          <p:nvPr/>
        </p:nvCxnSpPr>
        <p:spPr bwMode="gray">
          <a:xfrm>
            <a:off x="2628423" y="5155262"/>
            <a:ext cx="22766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5" name="直接连接符 504">
            <a:extLst>
              <a:ext uri="{FF2B5EF4-FFF2-40B4-BE49-F238E27FC236}">
                <a16:creationId xmlns="" xmlns:a16="http://schemas.microsoft.com/office/drawing/2014/main" id="{D4BD2EA1-699F-4134-83AA-0552565567ED}"/>
              </a:ext>
            </a:extLst>
          </p:cNvPr>
          <p:cNvCxnSpPr>
            <a:stCxn id="218" idx="1"/>
            <a:endCxn id="219" idx="3"/>
          </p:cNvCxnSpPr>
          <p:nvPr/>
        </p:nvCxnSpPr>
        <p:spPr bwMode="gray">
          <a:xfrm flipH="1">
            <a:off x="4303205" y="5155262"/>
            <a:ext cx="244987"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直接连接符 507">
            <a:extLst>
              <a:ext uri="{FF2B5EF4-FFF2-40B4-BE49-F238E27FC236}">
                <a16:creationId xmlns="" xmlns:a16="http://schemas.microsoft.com/office/drawing/2014/main" id="{A8960120-4391-495D-AFC1-4509F7454ACE}"/>
              </a:ext>
            </a:extLst>
          </p:cNvPr>
          <p:cNvCxnSpPr>
            <a:stCxn id="217" idx="1"/>
            <a:endCxn id="218" idx="3"/>
          </p:cNvCxnSpPr>
          <p:nvPr/>
        </p:nvCxnSpPr>
        <p:spPr bwMode="gray">
          <a:xfrm flipH="1">
            <a:off x="4813673" y="5155262"/>
            <a:ext cx="283454"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7" name="直接连接符 511">
            <a:extLst>
              <a:ext uri="{FF2B5EF4-FFF2-40B4-BE49-F238E27FC236}">
                <a16:creationId xmlns="" xmlns:a16="http://schemas.microsoft.com/office/drawing/2014/main" id="{F485BCD6-A60D-42C4-8BC3-151C03C0375C}"/>
              </a:ext>
            </a:extLst>
          </p:cNvPr>
          <p:cNvCxnSpPr>
            <a:stCxn id="217" idx="0"/>
            <a:endCxn id="219" idx="0"/>
          </p:cNvCxnSpPr>
          <p:nvPr/>
        </p:nvCxnSpPr>
        <p:spPr bwMode="gray">
          <a:xfrm rot="16200000" flipV="1">
            <a:off x="4700165" y="4498591"/>
            <a:ext cx="12023" cy="1059403"/>
          </a:xfrm>
          <a:prstGeom prst="bentConnector3">
            <a:avLst>
              <a:gd name="adj1" fmla="val 1800000"/>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58" name="图片 484">
            <a:extLst>
              <a:ext uri="{FF2B5EF4-FFF2-40B4-BE49-F238E27FC236}">
                <a16:creationId xmlns="" xmlns:a16="http://schemas.microsoft.com/office/drawing/2014/main" id="{B64FEE73-6570-4938-8C6E-75017D5D8170}"/>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376404" y="5646102"/>
            <a:ext cx="232335" cy="190092"/>
          </a:xfrm>
          <a:prstGeom prst="rect">
            <a:avLst/>
          </a:prstGeom>
        </p:spPr>
      </p:pic>
      <p:pic>
        <p:nvPicPr>
          <p:cNvPr id="259" name="图片 547">
            <a:extLst>
              <a:ext uri="{FF2B5EF4-FFF2-40B4-BE49-F238E27FC236}">
                <a16:creationId xmlns="" xmlns:a16="http://schemas.microsoft.com/office/drawing/2014/main" id="{C7CC06C4-E88B-447E-8428-1F17092C007E}"/>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2876140" y="5646102"/>
            <a:ext cx="232335" cy="190092"/>
          </a:xfrm>
          <a:prstGeom prst="rect">
            <a:avLst/>
          </a:prstGeom>
        </p:spPr>
      </p:pic>
      <p:cxnSp>
        <p:nvCxnSpPr>
          <p:cNvPr id="260" name="直接连接符 548">
            <a:extLst>
              <a:ext uri="{FF2B5EF4-FFF2-40B4-BE49-F238E27FC236}">
                <a16:creationId xmlns="" xmlns:a16="http://schemas.microsoft.com/office/drawing/2014/main" id="{A5BFA552-F21E-4BDD-BAF0-795F7AD3D8F1}"/>
              </a:ext>
            </a:extLst>
          </p:cNvPr>
          <p:cNvCxnSpPr>
            <a:stCxn id="215" idx="2"/>
            <a:endCxn id="258" idx="0"/>
          </p:cNvCxnSpPr>
          <p:nvPr/>
        </p:nvCxnSpPr>
        <p:spPr bwMode="gray">
          <a:xfrm flipH="1">
            <a:off x="2492571" y="5282231"/>
            <a:ext cx="311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1" name="直接连接符 551">
            <a:extLst>
              <a:ext uri="{FF2B5EF4-FFF2-40B4-BE49-F238E27FC236}">
                <a16:creationId xmlns="" xmlns:a16="http://schemas.microsoft.com/office/drawing/2014/main" id="{23D32875-985D-4E9F-ACBB-AC96E6DE736A}"/>
              </a:ext>
            </a:extLst>
          </p:cNvPr>
          <p:cNvCxnSpPr>
            <a:stCxn id="216" idx="2"/>
            <a:endCxn id="259" idx="0"/>
          </p:cNvCxnSpPr>
          <p:nvPr/>
        </p:nvCxnSpPr>
        <p:spPr bwMode="gray">
          <a:xfrm>
            <a:off x="2988826" y="5282231"/>
            <a:ext cx="3481"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2" name="直接连接符 554">
            <a:extLst>
              <a:ext uri="{FF2B5EF4-FFF2-40B4-BE49-F238E27FC236}">
                <a16:creationId xmlns="" xmlns:a16="http://schemas.microsoft.com/office/drawing/2014/main" id="{60CE1113-E777-49FF-83BC-EA127CB6E34B}"/>
              </a:ext>
            </a:extLst>
          </p:cNvPr>
          <p:cNvCxnSpPr>
            <a:stCxn id="215" idx="2"/>
            <a:endCxn id="259" idx="0"/>
          </p:cNvCxnSpPr>
          <p:nvPr/>
        </p:nvCxnSpPr>
        <p:spPr bwMode="gray">
          <a:xfrm>
            <a:off x="2495682" y="5282231"/>
            <a:ext cx="49662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直接连接符 560">
            <a:extLst>
              <a:ext uri="{FF2B5EF4-FFF2-40B4-BE49-F238E27FC236}">
                <a16:creationId xmlns="" xmlns:a16="http://schemas.microsoft.com/office/drawing/2014/main" id="{DBDFE1C9-73AE-4589-8DA0-A90EA81581E4}"/>
              </a:ext>
            </a:extLst>
          </p:cNvPr>
          <p:cNvCxnSpPr>
            <a:stCxn id="259" idx="1"/>
            <a:endCxn id="258" idx="3"/>
          </p:cNvCxnSpPr>
          <p:nvPr/>
        </p:nvCxnSpPr>
        <p:spPr bwMode="gray">
          <a:xfrm flipH="1">
            <a:off x="2608739" y="5741148"/>
            <a:ext cx="267401"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4" name="矩形 126">
            <a:extLst>
              <a:ext uri="{FF2B5EF4-FFF2-40B4-BE49-F238E27FC236}">
                <a16:creationId xmlns="" xmlns:a16="http://schemas.microsoft.com/office/drawing/2014/main" id="{36573A89-E84B-4698-8D8D-DD2498B12CE1}"/>
              </a:ext>
            </a:extLst>
          </p:cNvPr>
          <p:cNvSpPr/>
          <p:nvPr/>
        </p:nvSpPr>
        <p:spPr bwMode="gray">
          <a:xfrm>
            <a:off x="2731751" y="1055036"/>
            <a:ext cx="2874324" cy="1720142"/>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265" name="矩形 127">
            <a:extLst>
              <a:ext uri="{FF2B5EF4-FFF2-40B4-BE49-F238E27FC236}">
                <a16:creationId xmlns="" xmlns:a16="http://schemas.microsoft.com/office/drawing/2014/main" id="{298CE02F-6978-453E-B2C8-65945B224894}"/>
              </a:ext>
            </a:extLst>
          </p:cNvPr>
          <p:cNvSpPr/>
          <p:nvPr/>
        </p:nvSpPr>
        <p:spPr bwMode="gray">
          <a:xfrm>
            <a:off x="515979" y="2895622"/>
            <a:ext cx="3068503" cy="1662535"/>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266" name="矩形 128">
            <a:extLst>
              <a:ext uri="{FF2B5EF4-FFF2-40B4-BE49-F238E27FC236}">
                <a16:creationId xmlns="" xmlns:a16="http://schemas.microsoft.com/office/drawing/2014/main" id="{39C159CB-ECBB-4D54-81BC-5182C2460CC2}"/>
              </a:ext>
            </a:extLst>
          </p:cNvPr>
          <p:cNvSpPr/>
          <p:nvPr/>
        </p:nvSpPr>
        <p:spPr bwMode="gray">
          <a:xfrm>
            <a:off x="1964719" y="4797596"/>
            <a:ext cx="1662952" cy="1401309"/>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267" name="矩形 129">
            <a:extLst>
              <a:ext uri="{FF2B5EF4-FFF2-40B4-BE49-F238E27FC236}">
                <a16:creationId xmlns="" xmlns:a16="http://schemas.microsoft.com/office/drawing/2014/main" id="{DE1AFD35-D786-4481-A1D0-FB77448D1CB8}"/>
              </a:ext>
            </a:extLst>
          </p:cNvPr>
          <p:cNvSpPr/>
          <p:nvPr/>
        </p:nvSpPr>
        <p:spPr bwMode="gray">
          <a:xfrm>
            <a:off x="4289145" y="2905293"/>
            <a:ext cx="3055337" cy="1656394"/>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268" name="矩形 131">
            <a:extLst>
              <a:ext uri="{FF2B5EF4-FFF2-40B4-BE49-F238E27FC236}">
                <a16:creationId xmlns="" xmlns:a16="http://schemas.microsoft.com/office/drawing/2014/main" id="{A4FC163A-89EF-4C76-A597-CF3CE2F7F9F6}"/>
              </a:ext>
            </a:extLst>
          </p:cNvPr>
          <p:cNvSpPr/>
          <p:nvPr/>
        </p:nvSpPr>
        <p:spPr bwMode="gray">
          <a:xfrm>
            <a:off x="3892243" y="4797596"/>
            <a:ext cx="2064722" cy="1401309"/>
          </a:xfrm>
          <a:prstGeom prst="rect">
            <a:avLst/>
          </a:prstGeom>
          <a:noFill/>
          <a:ln w="0" cap="flat" cmpd="sng" algn="ctr">
            <a:solidFill>
              <a:sysClr val="window" lastClr="FFFFFF">
                <a:lumMod val="75000"/>
              </a:sysClr>
            </a:solidFill>
            <a:prstDash val="lgDash"/>
          </a:ln>
          <a:effectLst/>
        </p:spPr>
        <p:txBody>
          <a:bodyPr wrap="square" rtlCol="0" anchor="ctr">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269" name="文本框 135">
            <a:extLst>
              <a:ext uri="{FF2B5EF4-FFF2-40B4-BE49-F238E27FC236}">
                <a16:creationId xmlns="" xmlns:a16="http://schemas.microsoft.com/office/drawing/2014/main" id="{561BB56D-4363-4A49-8737-9E14C19D17AC}"/>
              </a:ext>
            </a:extLst>
          </p:cNvPr>
          <p:cNvSpPr txBox="1"/>
          <p:nvPr/>
        </p:nvSpPr>
        <p:spPr bwMode="gray">
          <a:xfrm>
            <a:off x="655425" y="4202063"/>
            <a:ext cx="699230" cy="307777"/>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C7000B"/>
                </a:solidFill>
                <a:uLnTx/>
                <a:uFillTx/>
                <a:latin typeface="Huawei Sans" panose="020C0503030203020204" pitchFamily="34" charset="0"/>
                <a:sym typeface="Huawei Sans" panose="020C0503030203020204" pitchFamily="34" charset="0"/>
              </a:rPr>
              <a:t>City A</a:t>
            </a:r>
          </a:p>
        </p:txBody>
      </p:sp>
      <p:sp>
        <p:nvSpPr>
          <p:cNvPr id="270" name="文本框 136">
            <a:extLst>
              <a:ext uri="{FF2B5EF4-FFF2-40B4-BE49-F238E27FC236}">
                <a16:creationId xmlns="" xmlns:a16="http://schemas.microsoft.com/office/drawing/2014/main" id="{FF82B35D-4A4B-497D-AEEE-F8FE6FA7C252}"/>
              </a:ext>
            </a:extLst>
          </p:cNvPr>
          <p:cNvSpPr txBox="1"/>
          <p:nvPr/>
        </p:nvSpPr>
        <p:spPr bwMode="gray">
          <a:xfrm>
            <a:off x="6590084" y="4224490"/>
            <a:ext cx="688009" cy="307777"/>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C7000B"/>
                </a:solidFill>
                <a:uLnTx/>
                <a:uFillTx/>
                <a:latin typeface="Huawei Sans" panose="020C0503030203020204" pitchFamily="34" charset="0"/>
                <a:sym typeface="Huawei Sans" panose="020C0503030203020204" pitchFamily="34" charset="0"/>
              </a:rPr>
              <a:t>City B</a:t>
            </a:r>
          </a:p>
        </p:txBody>
      </p:sp>
      <p:sp>
        <p:nvSpPr>
          <p:cNvPr id="271" name="文本框 139">
            <a:extLst>
              <a:ext uri="{FF2B5EF4-FFF2-40B4-BE49-F238E27FC236}">
                <a16:creationId xmlns="" xmlns:a16="http://schemas.microsoft.com/office/drawing/2014/main" id="{E96B6A01-8A3D-4A19-BBF1-901938EE1417}"/>
              </a:ext>
            </a:extLst>
          </p:cNvPr>
          <p:cNvSpPr txBox="1"/>
          <p:nvPr/>
        </p:nvSpPr>
        <p:spPr bwMode="gray">
          <a:xfrm>
            <a:off x="3121802" y="3207518"/>
            <a:ext cx="1806905" cy="307777"/>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C7000B"/>
                </a:solidFill>
                <a:uLnTx/>
                <a:uFillTx/>
                <a:latin typeface="Huawei Sans" panose="020C0503030203020204" pitchFamily="34" charset="0"/>
                <a:sym typeface="Huawei Sans" panose="020C0503030203020204" pitchFamily="34" charset="0"/>
              </a:rPr>
              <a:t>Backbone network</a:t>
            </a:r>
          </a:p>
        </p:txBody>
      </p:sp>
      <p:sp>
        <p:nvSpPr>
          <p:cNvPr id="272" name="文本框 141">
            <a:extLst>
              <a:ext uri="{FF2B5EF4-FFF2-40B4-BE49-F238E27FC236}">
                <a16:creationId xmlns="" xmlns:a16="http://schemas.microsoft.com/office/drawing/2014/main" id="{CFAC05A0-AB4D-4922-B8B3-FC9D23D0AE7A}"/>
              </a:ext>
            </a:extLst>
          </p:cNvPr>
          <p:cNvSpPr txBox="1"/>
          <p:nvPr/>
        </p:nvSpPr>
        <p:spPr bwMode="gray">
          <a:xfrm>
            <a:off x="2860499" y="1095141"/>
            <a:ext cx="688009" cy="307777"/>
          </a:xfrm>
          <a:prstGeom prst="rect">
            <a:avLst/>
          </a:prstGeom>
          <a:noFill/>
        </p:spPr>
        <p:txBody>
          <a:bodyPr wrap="square" rtlCol="0">
            <a:noAutofit/>
          </a:bodyPr>
          <a:lstStyle/>
          <a:p>
            <a:pPr marL="0" marR="0" lvl="0" indent="0" algn="ctr" defTabSz="1219444"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srgbClr val="C7000B"/>
                </a:solidFill>
                <a:uLnTx/>
                <a:uFillTx/>
                <a:latin typeface="Huawei Sans" panose="020C0503030203020204" pitchFamily="34" charset="0"/>
                <a:sym typeface="Huawei Sans" panose="020C0503030203020204" pitchFamily="34" charset="0"/>
              </a:rPr>
              <a:t>City C</a:t>
            </a:r>
          </a:p>
        </p:txBody>
      </p:sp>
      <p:cxnSp>
        <p:nvCxnSpPr>
          <p:cNvPr id="273" name="直接连接符 179">
            <a:extLst>
              <a:ext uri="{FF2B5EF4-FFF2-40B4-BE49-F238E27FC236}">
                <a16:creationId xmlns="" xmlns:a16="http://schemas.microsoft.com/office/drawing/2014/main" id="{FE145734-2B97-42F9-AA3C-2D54DF28D29F}"/>
              </a:ext>
            </a:extLst>
          </p:cNvPr>
          <p:cNvCxnSpPr>
            <a:stCxn id="258" idx="0"/>
            <a:endCxn id="216" idx="2"/>
          </p:cNvCxnSpPr>
          <p:nvPr/>
        </p:nvCxnSpPr>
        <p:spPr bwMode="gray">
          <a:xfrm flipV="1">
            <a:off x="2492571" y="5282231"/>
            <a:ext cx="496255" cy="339638"/>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4" name="矩形 161">
            <a:extLst>
              <a:ext uri="{FF2B5EF4-FFF2-40B4-BE49-F238E27FC236}">
                <a16:creationId xmlns="" xmlns:a16="http://schemas.microsoft.com/office/drawing/2014/main" id="{4768C768-DCD1-4EEB-8708-4F791E1CA2BA}"/>
              </a:ext>
            </a:extLst>
          </p:cNvPr>
          <p:cNvSpPr/>
          <p:nvPr>
            <p:custDataLst>
              <p:tags r:id="rId1"/>
            </p:custDataLst>
          </p:nvPr>
        </p:nvSpPr>
        <p:spPr bwMode="gray">
          <a:xfrm>
            <a:off x="554648" y="1884729"/>
            <a:ext cx="1242590" cy="273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236" tIns="44118" rIns="88236" bIns="44118">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err="1">
                <a:ln>
                  <a:noFill/>
                </a:ln>
                <a:solidFill>
                  <a:srgbClr val="3C3C3B"/>
                </a:solidFill>
                <a:uLnTx/>
                <a:uFillTx/>
                <a:latin typeface="Huawei Sans" panose="020C0503030203020204" pitchFamily="34" charset="0"/>
                <a:sym typeface="Huawei Sans" panose="020C0503030203020204" pitchFamily="34" charset="0"/>
              </a:rPr>
              <a:t>iMaster</a:t>
            </a:r>
            <a:r>
              <a:rPr kumimoji="0" lang="en-US" sz="1200" b="0" i="0" u="none" strike="noStrike" cap="none" normalizeH="0" baseline="0" noProof="0" dirty="0">
                <a:ln>
                  <a:noFill/>
                </a:ln>
                <a:solidFill>
                  <a:srgbClr val="3C3C3B"/>
                </a:solidFill>
                <a:uLnTx/>
                <a:uFillTx/>
                <a:latin typeface="Huawei Sans" panose="020C0503030203020204" pitchFamily="34" charset="0"/>
                <a:sym typeface="Huawei Sans" panose="020C0503030203020204" pitchFamily="34" charset="0"/>
              </a:rPr>
              <a:t> NCE-IP</a:t>
            </a:r>
          </a:p>
        </p:txBody>
      </p:sp>
      <p:cxnSp>
        <p:nvCxnSpPr>
          <p:cNvPr id="275" name="直接连接符 163">
            <a:extLst>
              <a:ext uri="{FF2B5EF4-FFF2-40B4-BE49-F238E27FC236}">
                <a16:creationId xmlns="" xmlns:a16="http://schemas.microsoft.com/office/drawing/2014/main" id="{44A2C022-EF83-4E97-951D-98CDE61AB31B}"/>
              </a:ext>
            </a:extLst>
          </p:cNvPr>
          <p:cNvCxnSpPr>
            <a:stCxn id="276" idx="3"/>
          </p:cNvCxnSpPr>
          <p:nvPr/>
        </p:nvCxnSpPr>
        <p:spPr bwMode="gray">
          <a:xfrm flipV="1">
            <a:off x="1450645" y="2259399"/>
            <a:ext cx="293701" cy="6099"/>
          </a:xfrm>
          <a:prstGeom prst="line">
            <a:avLst/>
          </a:prstGeom>
          <a:noFill/>
          <a:ln w="12700" cap="flat" cmpd="sng" algn="ctr">
            <a:solidFill>
              <a:srgbClr val="0F6FC6">
                <a:shade val="95000"/>
                <a:satMod val="105000"/>
              </a:srgbClr>
            </a:solidFill>
            <a:prstDash val="dash"/>
            <a:headEnd type="none" w="med" len="med"/>
            <a:tailEnd type="none" w="med" len="med"/>
          </a:ln>
          <a:effectLst/>
        </p:spPr>
      </p:cxnSp>
      <p:pic>
        <p:nvPicPr>
          <p:cNvPr id="276" name="图片 7">
            <a:extLst>
              <a:ext uri="{FF2B5EF4-FFF2-40B4-BE49-F238E27FC236}">
                <a16:creationId xmlns="" xmlns:a16="http://schemas.microsoft.com/office/drawing/2014/main" id="{99B35B18-99AB-4AFC-B256-463C43AE27A3}"/>
              </a:ext>
            </a:extLst>
          </p:cNvPr>
          <p:cNvPicPr>
            <a:picLocks noChangeAspect="1"/>
          </p:cNvPicPr>
          <p:nvPr/>
        </p:nvPicPr>
        <p:blipFill>
          <a:blip r:embed="rId6"/>
          <a:stretch>
            <a:fillRect/>
          </a:stretch>
        </p:blipFill>
        <p:spPr bwMode="gray">
          <a:xfrm>
            <a:off x="982195" y="2111487"/>
            <a:ext cx="468451" cy="308021"/>
          </a:xfrm>
          <a:prstGeom prst="rect">
            <a:avLst/>
          </a:prstGeom>
        </p:spPr>
      </p:pic>
      <p:sp>
        <p:nvSpPr>
          <p:cNvPr id="277" name="云形 3">
            <a:extLst>
              <a:ext uri="{FF2B5EF4-FFF2-40B4-BE49-F238E27FC236}">
                <a16:creationId xmlns="" xmlns:a16="http://schemas.microsoft.com/office/drawing/2014/main" id="{E2260519-51F2-4399-AC11-6DD24C4B8AC8}"/>
              </a:ext>
            </a:extLst>
          </p:cNvPr>
          <p:cNvSpPr/>
          <p:nvPr/>
        </p:nvSpPr>
        <p:spPr bwMode="gray">
          <a:xfrm>
            <a:off x="4000596" y="5770652"/>
            <a:ext cx="1362011" cy="401456"/>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99562" tIns="49781" rIns="99562" bIns="49781" anchor="ctr">
            <a:noAutofit/>
          </a:bodyPr>
          <a:lstStyle/>
          <a:p>
            <a:pPr marL="0" marR="0" lvl="0" indent="0" algn="ctr" defTabSz="1211808" eaLnBrk="1" fontAlgn="ctr" latinLnBrk="0" hangingPunct="1">
              <a:lnSpc>
                <a:spcPct val="100000"/>
              </a:lnSpc>
              <a:spcBef>
                <a:spcPts val="0"/>
              </a:spcBef>
              <a:spcAft>
                <a:spcPts val="0"/>
              </a:spcAft>
              <a:buClrTx/>
              <a:buSzTx/>
              <a:buFontTx/>
              <a:buNone/>
              <a:tabLst/>
              <a:defRPr/>
            </a:pPr>
            <a:r>
              <a:rPr kumimoji="0" lang="en-US" sz="1200" b="1" i="0" u="none" strike="noStrike" cap="none" normalizeH="0" baseline="0" noProof="0" dirty="0">
                <a:ln>
                  <a:noFill/>
                </a:ln>
                <a:solidFill>
                  <a:sysClr val="windowText" lastClr="000000"/>
                </a:solidFill>
                <a:uLnTx/>
                <a:uFillTx/>
                <a:latin typeface="Huawei Sans" panose="020C0503030203020204" pitchFamily="34" charset="0"/>
                <a:cs typeface="Calibri" panose="020F0502020204030204" pitchFamily="34" charset="0"/>
                <a:sym typeface="Huawei Sans" panose="020C0503030203020204" pitchFamily="34" charset="0"/>
              </a:rPr>
              <a:t>Tier-1 branch</a:t>
            </a:r>
          </a:p>
        </p:txBody>
      </p:sp>
      <p:cxnSp>
        <p:nvCxnSpPr>
          <p:cNvPr id="278" name="直接连接符 154">
            <a:extLst>
              <a:ext uri="{FF2B5EF4-FFF2-40B4-BE49-F238E27FC236}">
                <a16:creationId xmlns="" xmlns:a16="http://schemas.microsoft.com/office/drawing/2014/main" id="{81C87DF2-2274-4871-B3EA-45E26977B21E}"/>
              </a:ext>
            </a:extLst>
          </p:cNvPr>
          <p:cNvCxnSpPr>
            <a:endCxn id="279" idx="0"/>
          </p:cNvCxnSpPr>
          <p:nvPr/>
        </p:nvCxnSpPr>
        <p:spPr bwMode="gray">
          <a:xfrm>
            <a:off x="4170464" y="5282231"/>
            <a:ext cx="305772"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79" name="图片 155">
            <a:extLst>
              <a:ext uri="{FF2B5EF4-FFF2-40B4-BE49-F238E27FC236}">
                <a16:creationId xmlns="" xmlns:a16="http://schemas.microsoft.com/office/drawing/2014/main" id="{B5D4F087-D893-4A60-B37D-6A04BEE3F02A}"/>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360069" y="5639211"/>
            <a:ext cx="232335" cy="190092"/>
          </a:xfrm>
          <a:prstGeom prst="rect">
            <a:avLst/>
          </a:prstGeom>
        </p:spPr>
      </p:pic>
      <p:pic>
        <p:nvPicPr>
          <p:cNvPr id="280" name="图片 157">
            <a:extLst>
              <a:ext uri="{FF2B5EF4-FFF2-40B4-BE49-F238E27FC236}">
                <a16:creationId xmlns="" xmlns:a16="http://schemas.microsoft.com/office/drawing/2014/main" id="{9C652360-E657-4035-8669-86C029E773E2}"/>
              </a:ext>
            </a:extLst>
          </p:cNvPr>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gray">
          <a:xfrm>
            <a:off x="4756696" y="5639211"/>
            <a:ext cx="232335" cy="190092"/>
          </a:xfrm>
          <a:prstGeom prst="rect">
            <a:avLst/>
          </a:prstGeom>
        </p:spPr>
      </p:pic>
      <p:cxnSp>
        <p:nvCxnSpPr>
          <p:cNvPr id="281" name="直接连接符 158">
            <a:extLst>
              <a:ext uri="{FF2B5EF4-FFF2-40B4-BE49-F238E27FC236}">
                <a16:creationId xmlns="" xmlns:a16="http://schemas.microsoft.com/office/drawing/2014/main" id="{A1B7991E-DEA5-4A04-96EE-CCB45CDCEBD9}"/>
              </a:ext>
            </a:extLst>
          </p:cNvPr>
          <p:cNvCxnSpPr>
            <a:endCxn id="279" idx="0"/>
          </p:cNvCxnSpPr>
          <p:nvPr/>
        </p:nvCxnSpPr>
        <p:spPr bwMode="gray">
          <a:xfrm flipH="1">
            <a:off x="4476236" y="5282231"/>
            <a:ext cx="204696"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2" name="直接连接符 159">
            <a:extLst>
              <a:ext uri="{FF2B5EF4-FFF2-40B4-BE49-F238E27FC236}">
                <a16:creationId xmlns="" xmlns:a16="http://schemas.microsoft.com/office/drawing/2014/main" id="{1FBB1F00-72F4-42C4-A827-DD836B20A532}"/>
              </a:ext>
            </a:extLst>
          </p:cNvPr>
          <p:cNvCxnSpPr>
            <a:endCxn id="280" idx="0"/>
          </p:cNvCxnSpPr>
          <p:nvPr/>
        </p:nvCxnSpPr>
        <p:spPr bwMode="gray">
          <a:xfrm>
            <a:off x="4170464" y="5282231"/>
            <a:ext cx="702400"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3" name="直接连接符 160">
            <a:extLst>
              <a:ext uri="{FF2B5EF4-FFF2-40B4-BE49-F238E27FC236}">
                <a16:creationId xmlns="" xmlns:a16="http://schemas.microsoft.com/office/drawing/2014/main" id="{B7301E8B-979C-42DA-BD89-3FAFBC8D8544}"/>
              </a:ext>
            </a:extLst>
          </p:cNvPr>
          <p:cNvCxnSpPr>
            <a:endCxn id="280" idx="0"/>
          </p:cNvCxnSpPr>
          <p:nvPr/>
        </p:nvCxnSpPr>
        <p:spPr bwMode="gray">
          <a:xfrm>
            <a:off x="4680932" y="5282231"/>
            <a:ext cx="1919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4" name="直接连接符 162">
            <a:extLst>
              <a:ext uri="{FF2B5EF4-FFF2-40B4-BE49-F238E27FC236}">
                <a16:creationId xmlns="" xmlns:a16="http://schemas.microsoft.com/office/drawing/2014/main" id="{7BB6B570-4E33-4EE0-8BAC-24D125F8510E}"/>
              </a:ext>
            </a:extLst>
          </p:cNvPr>
          <p:cNvCxnSpPr>
            <a:stCxn id="280" idx="1"/>
            <a:endCxn id="279" idx="3"/>
          </p:cNvCxnSpPr>
          <p:nvPr/>
        </p:nvCxnSpPr>
        <p:spPr bwMode="gray">
          <a:xfrm flipH="1">
            <a:off x="4592403" y="5734257"/>
            <a:ext cx="164293" cy="0"/>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5" name="直接连接符 164">
            <a:extLst>
              <a:ext uri="{FF2B5EF4-FFF2-40B4-BE49-F238E27FC236}">
                <a16:creationId xmlns="" xmlns:a16="http://schemas.microsoft.com/office/drawing/2014/main" id="{88F0DF62-0774-4A93-A1FF-8A726C8BF397}"/>
              </a:ext>
            </a:extLst>
          </p:cNvPr>
          <p:cNvCxnSpPr>
            <a:endCxn id="280" idx="0"/>
          </p:cNvCxnSpPr>
          <p:nvPr/>
        </p:nvCxnSpPr>
        <p:spPr bwMode="gray">
          <a:xfrm flipH="1">
            <a:off x="4872864" y="5282231"/>
            <a:ext cx="357003"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6" name="直接连接符 165">
            <a:extLst>
              <a:ext uri="{FF2B5EF4-FFF2-40B4-BE49-F238E27FC236}">
                <a16:creationId xmlns="" xmlns:a16="http://schemas.microsoft.com/office/drawing/2014/main" id="{9F602B66-D528-449C-9889-09C570A5344A}"/>
              </a:ext>
            </a:extLst>
          </p:cNvPr>
          <p:cNvCxnSpPr>
            <a:endCxn id="279" idx="0"/>
          </p:cNvCxnSpPr>
          <p:nvPr/>
        </p:nvCxnSpPr>
        <p:spPr bwMode="gray">
          <a:xfrm flipH="1">
            <a:off x="4476236" y="5282231"/>
            <a:ext cx="753631" cy="332747"/>
          </a:xfrm>
          <a:prstGeom prst="line">
            <a:avLst/>
          </a:prstGeom>
          <a:noFill/>
          <a:ln w="9525" cap="flat" cmpd="sng" algn="ctr">
            <a:solidFill>
              <a:sysClr val="windowText" lastClr="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0" name="五边形 2">
            <a:extLst>
              <a:ext uri="{FF2B5EF4-FFF2-40B4-BE49-F238E27FC236}">
                <a16:creationId xmlns="" xmlns:a16="http://schemas.microsoft.com/office/drawing/2014/main" id="{3BBF918B-3606-4689-A2AC-CF34F2BF05B6}"/>
              </a:ext>
            </a:extLst>
          </p:cNvPr>
          <p:cNvSpPr/>
          <p:nvPr/>
        </p:nvSpPr>
        <p:spPr bwMode="gray">
          <a:xfrm>
            <a:off x="6479624" y="111341"/>
            <a:ext cx="1768145"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Overview</a:t>
            </a:r>
          </a:p>
        </p:txBody>
      </p:sp>
      <p:sp>
        <p:nvSpPr>
          <p:cNvPr id="141" name="燕尾形 3">
            <a:extLst>
              <a:ext uri="{FF2B5EF4-FFF2-40B4-BE49-F238E27FC236}">
                <a16:creationId xmlns="" xmlns:a16="http://schemas.microsoft.com/office/drawing/2014/main" id="{3C4CC86D-4852-4B94-98C3-705B1E8333FA}"/>
              </a:ext>
            </a:extLst>
          </p:cNvPr>
          <p:cNvSpPr/>
          <p:nvPr/>
        </p:nvSpPr>
        <p:spPr bwMode="gray">
          <a:xfrm>
            <a:off x="9734079" y="111341"/>
            <a:ext cx="2016894"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Application Scenarios</a:t>
            </a:r>
          </a:p>
        </p:txBody>
      </p:sp>
      <p:sp>
        <p:nvSpPr>
          <p:cNvPr id="142" name="燕尾形 3">
            <a:extLst>
              <a:ext uri="{FF2B5EF4-FFF2-40B4-BE49-F238E27FC236}">
                <a16:creationId xmlns="" xmlns:a16="http://schemas.microsoft.com/office/drawing/2014/main" id="{E73D0087-FD53-41FA-BB3F-05648BE65BB7}"/>
              </a:ext>
            </a:extLst>
          </p:cNvPr>
          <p:cNvSpPr/>
          <p:nvPr/>
        </p:nvSpPr>
        <p:spPr bwMode="gray">
          <a:xfrm>
            <a:off x="8171209" y="111341"/>
            <a:ext cx="16439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 Functions</a:t>
            </a:r>
          </a:p>
        </p:txBody>
      </p:sp>
    </p:spTree>
    <p:extLst>
      <p:ext uri="{BB962C8B-B14F-4D97-AF65-F5344CB8AC3E}">
        <p14:creationId xmlns:p14="http://schemas.microsoft.com/office/powerpoint/2010/main" val="18505947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Current Situation and Challenges of the Enterprise Bearer WAN</a:t>
            </a:r>
          </a:p>
          <a:p>
            <a:r>
              <a:rPr lang="en-US" dirty="0">
                <a:solidFill>
                  <a:schemeClr val="bg1">
                    <a:lumMod val="50000"/>
                  </a:schemeClr>
                </a:solidFill>
                <a:latin typeface="Huawei Sans" panose="020C0503030203020204" pitchFamily="34" charset="0"/>
              </a:rPr>
              <a:t>Huawei </a:t>
            </a:r>
            <a:r>
              <a:rPr lang="en-US" dirty="0" err="1">
                <a:solidFill>
                  <a:schemeClr val="bg1">
                    <a:lumMod val="50000"/>
                  </a:schemeClr>
                </a:solidFill>
                <a:latin typeface="Huawei Sans" panose="020C0503030203020204" pitchFamily="34" charset="0"/>
              </a:rPr>
              <a:t>CloudWAN</a:t>
            </a:r>
            <a:r>
              <a:rPr lang="en-US" dirty="0">
                <a:solidFill>
                  <a:schemeClr val="bg1">
                    <a:lumMod val="50000"/>
                  </a:schemeClr>
                </a:solidFill>
                <a:latin typeface="Huawei Sans" panose="020C0503030203020204" pitchFamily="34" charset="0"/>
              </a:rPr>
              <a:t> Solution Overview</a:t>
            </a:r>
          </a:p>
          <a:p>
            <a:r>
              <a:rPr lang="en-US" b="1" dirty="0">
                <a:latin typeface="Huawei Sans" panose="020C0503030203020204" pitchFamily="34" charset="0"/>
              </a:rPr>
              <a:t>Basic Design for the Enterprise Bearer WAN</a:t>
            </a:r>
          </a:p>
          <a:p>
            <a:r>
              <a:rPr lang="en-US" dirty="0">
                <a:solidFill>
                  <a:schemeClr val="bg1">
                    <a:lumMod val="50000"/>
                  </a:schemeClr>
                </a:solidFill>
                <a:latin typeface="Huawei Sans" panose="020C0503030203020204" pitchFamily="34" charset="0"/>
              </a:rPr>
              <a:t>Tunnel and VPN Design for the Enterprise Bearer WAN</a:t>
            </a:r>
          </a:p>
          <a:p>
            <a:r>
              <a:rPr lang="en-US" dirty="0">
                <a:solidFill>
                  <a:schemeClr val="bg1">
                    <a:lumMod val="50000"/>
                  </a:schemeClr>
                </a:solidFill>
                <a:latin typeface="Huawei Sans" panose="020C0503030203020204" pitchFamily="34" charset="0"/>
              </a:rPr>
              <a:t>SLA and Reliability Design for the Enterprise Bearer WAN</a:t>
            </a:r>
          </a:p>
          <a:p>
            <a:r>
              <a:rPr lang="en-US" dirty="0">
                <a:solidFill>
                  <a:schemeClr val="bg1">
                    <a:lumMod val="50000"/>
                  </a:schemeClr>
                </a:solidFill>
                <a:latin typeface="Huawei Sans" panose="020C0503030203020204" pitchFamily="34" charset="0"/>
              </a:rPr>
              <a:t>Optimization and O&amp;M Design for the Enterprise Bearer WAN</a:t>
            </a:r>
          </a:p>
        </p:txBody>
      </p:sp>
    </p:spTree>
    <p:extLst>
      <p:ext uri="{BB962C8B-B14F-4D97-AF65-F5344CB8AC3E}">
        <p14:creationId xmlns:p14="http://schemas.microsoft.com/office/powerpoint/2010/main" val="19631418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Rounded Corners 251">
            <a:extLst>
              <a:ext uri="{FF2B5EF4-FFF2-40B4-BE49-F238E27FC236}">
                <a16:creationId xmlns="" xmlns:a16="http://schemas.microsoft.com/office/drawing/2014/main" id="{EA6E89B2-478B-41B0-BDFE-DF219F5D5073}"/>
              </a:ext>
            </a:extLst>
          </p:cNvPr>
          <p:cNvSpPr/>
          <p:nvPr/>
        </p:nvSpPr>
        <p:spPr bwMode="gray">
          <a:xfrm>
            <a:off x="4170066" y="3089226"/>
            <a:ext cx="3738911" cy="2786189"/>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Basic Design Overview for the Enterprise Bearer WAN</a:t>
            </a:r>
          </a:p>
        </p:txBody>
      </p:sp>
      <p:sp>
        <p:nvSpPr>
          <p:cNvPr id="4" name="Text Placeholder 3">
            <a:extLst>
              <a:ext uri="{FF2B5EF4-FFF2-40B4-BE49-F238E27FC236}">
                <a16:creationId xmlns="" xmlns:a16="http://schemas.microsoft.com/office/drawing/2014/main" id="{D67DBC69-70DE-44BC-A30C-5AA6E2C10C5C}"/>
              </a:ext>
            </a:extLst>
          </p:cNvPr>
          <p:cNvSpPr>
            <a:spLocks noGrp="1"/>
          </p:cNvSpPr>
          <p:nvPr>
            <p:ph type="body" sz="quarter" idx="10"/>
          </p:nvPr>
        </p:nvSpPr>
        <p:spPr bwMode="gray"/>
        <p:txBody>
          <a:bodyPr wrap="square">
            <a:noAutofit/>
          </a:bodyPr>
          <a:lstStyle/>
          <a:p>
            <a:pPr algn="l">
              <a:lnSpc>
                <a:spcPct val="100000"/>
              </a:lnSpc>
            </a:pPr>
            <a:r>
              <a:rPr lang="en-US" sz="2000" dirty="0">
                <a:latin typeface="Huawei Sans" panose="020C0503030203020204" pitchFamily="34" charset="0"/>
              </a:rPr>
              <a:t>Basic design for the enterprise bearer WAN includes physical network design, IP address planning, and routing design.</a:t>
            </a:r>
          </a:p>
        </p:txBody>
      </p:sp>
      <p:pic>
        <p:nvPicPr>
          <p:cNvPr id="158" name="图片 48">
            <a:extLst>
              <a:ext uri="{FF2B5EF4-FFF2-40B4-BE49-F238E27FC236}">
                <a16:creationId xmlns="" xmlns:a16="http://schemas.microsoft.com/office/drawing/2014/main" id="{CE4822FE-F9CC-426B-8629-27A7E1E131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05581" y="4252944"/>
            <a:ext cx="378863" cy="310667"/>
          </a:xfrm>
          <a:prstGeom prst="rect">
            <a:avLst/>
          </a:prstGeom>
        </p:spPr>
      </p:pic>
      <p:pic>
        <p:nvPicPr>
          <p:cNvPr id="159" name="图片 48">
            <a:extLst>
              <a:ext uri="{FF2B5EF4-FFF2-40B4-BE49-F238E27FC236}">
                <a16:creationId xmlns="" xmlns:a16="http://schemas.microsoft.com/office/drawing/2014/main" id="{22AB2640-F798-4DFE-8613-B7B94A7DC9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05581" y="5118777"/>
            <a:ext cx="378863" cy="310667"/>
          </a:xfrm>
          <a:prstGeom prst="rect">
            <a:avLst/>
          </a:prstGeom>
        </p:spPr>
      </p:pic>
      <p:pic>
        <p:nvPicPr>
          <p:cNvPr id="160" name="图片 48">
            <a:extLst>
              <a:ext uri="{FF2B5EF4-FFF2-40B4-BE49-F238E27FC236}">
                <a16:creationId xmlns="" xmlns:a16="http://schemas.microsoft.com/office/drawing/2014/main" id="{E8747A4D-81F2-47A3-AA1C-B1D73E1626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1801" y="4252944"/>
            <a:ext cx="378863" cy="310667"/>
          </a:xfrm>
          <a:prstGeom prst="rect">
            <a:avLst/>
          </a:prstGeom>
        </p:spPr>
      </p:pic>
      <p:pic>
        <p:nvPicPr>
          <p:cNvPr id="161" name="图片 48">
            <a:extLst>
              <a:ext uri="{FF2B5EF4-FFF2-40B4-BE49-F238E27FC236}">
                <a16:creationId xmlns="" xmlns:a16="http://schemas.microsoft.com/office/drawing/2014/main" id="{A4CE4286-0830-49B3-9102-9B45F4CAFE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1801" y="5118777"/>
            <a:ext cx="378863" cy="310667"/>
          </a:xfrm>
          <a:prstGeom prst="rect">
            <a:avLst/>
          </a:prstGeom>
        </p:spPr>
      </p:pic>
      <p:pic>
        <p:nvPicPr>
          <p:cNvPr id="162" name="图片 48">
            <a:extLst>
              <a:ext uri="{FF2B5EF4-FFF2-40B4-BE49-F238E27FC236}">
                <a16:creationId xmlns="" xmlns:a16="http://schemas.microsoft.com/office/drawing/2014/main" id="{38F3BFEE-2D54-4FDD-8F5A-EC2EA25115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35803" y="4252944"/>
            <a:ext cx="378863" cy="310667"/>
          </a:xfrm>
          <a:prstGeom prst="rect">
            <a:avLst/>
          </a:prstGeom>
        </p:spPr>
      </p:pic>
      <p:pic>
        <p:nvPicPr>
          <p:cNvPr id="163" name="图片 48">
            <a:extLst>
              <a:ext uri="{FF2B5EF4-FFF2-40B4-BE49-F238E27FC236}">
                <a16:creationId xmlns="" xmlns:a16="http://schemas.microsoft.com/office/drawing/2014/main" id="{B0FF8BCF-9A1F-4F71-978D-AAB2A059CD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35803" y="5118777"/>
            <a:ext cx="378863" cy="310667"/>
          </a:xfrm>
          <a:prstGeom prst="rect">
            <a:avLst/>
          </a:prstGeom>
        </p:spPr>
      </p:pic>
      <p:pic>
        <p:nvPicPr>
          <p:cNvPr id="164" name="图片 48">
            <a:extLst>
              <a:ext uri="{FF2B5EF4-FFF2-40B4-BE49-F238E27FC236}">
                <a16:creationId xmlns="" xmlns:a16="http://schemas.microsoft.com/office/drawing/2014/main" id="{9202F986-553A-49B0-9A96-962773EFF3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1593" y="4250010"/>
            <a:ext cx="378863" cy="310667"/>
          </a:xfrm>
          <a:prstGeom prst="rect">
            <a:avLst/>
          </a:prstGeom>
        </p:spPr>
      </p:pic>
      <p:pic>
        <p:nvPicPr>
          <p:cNvPr id="165" name="图片 48">
            <a:extLst>
              <a:ext uri="{FF2B5EF4-FFF2-40B4-BE49-F238E27FC236}">
                <a16:creationId xmlns="" xmlns:a16="http://schemas.microsoft.com/office/drawing/2014/main" id="{3BC83D7F-E08C-4AF1-B1A1-3F2F20C0EF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23062" y="5115843"/>
            <a:ext cx="378863" cy="310667"/>
          </a:xfrm>
          <a:prstGeom prst="rect">
            <a:avLst/>
          </a:prstGeom>
        </p:spPr>
      </p:pic>
      <p:pic>
        <p:nvPicPr>
          <p:cNvPr id="166" name="图片 48">
            <a:extLst>
              <a:ext uri="{FF2B5EF4-FFF2-40B4-BE49-F238E27FC236}">
                <a16:creationId xmlns="" xmlns:a16="http://schemas.microsoft.com/office/drawing/2014/main" id="{45788D07-3976-4334-95BD-F3BD4CC40C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03388" y="5115421"/>
            <a:ext cx="378863" cy="310667"/>
          </a:xfrm>
          <a:prstGeom prst="rect">
            <a:avLst/>
          </a:prstGeom>
        </p:spPr>
      </p:pic>
      <p:pic>
        <p:nvPicPr>
          <p:cNvPr id="167" name="图片 48">
            <a:extLst>
              <a:ext uri="{FF2B5EF4-FFF2-40B4-BE49-F238E27FC236}">
                <a16:creationId xmlns="" xmlns:a16="http://schemas.microsoft.com/office/drawing/2014/main" id="{A1612560-D2CB-41BF-A13B-3419DCE1B2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87840" y="4252944"/>
            <a:ext cx="378863" cy="310667"/>
          </a:xfrm>
          <a:prstGeom prst="rect">
            <a:avLst/>
          </a:prstGeom>
        </p:spPr>
      </p:pic>
      <p:pic>
        <p:nvPicPr>
          <p:cNvPr id="168" name="图片 48">
            <a:extLst>
              <a:ext uri="{FF2B5EF4-FFF2-40B4-BE49-F238E27FC236}">
                <a16:creationId xmlns="" xmlns:a16="http://schemas.microsoft.com/office/drawing/2014/main" id="{11006703-6B38-4707-994C-4C509C1814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87840" y="5118777"/>
            <a:ext cx="378863" cy="310667"/>
          </a:xfrm>
          <a:prstGeom prst="rect">
            <a:avLst/>
          </a:prstGeom>
        </p:spPr>
      </p:pic>
      <p:pic>
        <p:nvPicPr>
          <p:cNvPr id="169" name="图片 48">
            <a:extLst>
              <a:ext uri="{FF2B5EF4-FFF2-40B4-BE49-F238E27FC236}">
                <a16:creationId xmlns="" xmlns:a16="http://schemas.microsoft.com/office/drawing/2014/main" id="{B4847565-4772-4045-9D3F-212E20AE78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55758" y="3221312"/>
            <a:ext cx="378863" cy="310667"/>
          </a:xfrm>
          <a:prstGeom prst="rect">
            <a:avLst/>
          </a:prstGeom>
        </p:spPr>
      </p:pic>
      <p:pic>
        <p:nvPicPr>
          <p:cNvPr id="170" name="图片 48">
            <a:extLst>
              <a:ext uri="{FF2B5EF4-FFF2-40B4-BE49-F238E27FC236}">
                <a16:creationId xmlns="" xmlns:a16="http://schemas.microsoft.com/office/drawing/2014/main" id="{38E0569A-B042-4A12-BB4A-D8F8C3F1AC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70692" y="3221313"/>
            <a:ext cx="378863" cy="310667"/>
          </a:xfrm>
          <a:prstGeom prst="rect">
            <a:avLst/>
          </a:prstGeom>
        </p:spPr>
      </p:pic>
      <p:pic>
        <p:nvPicPr>
          <p:cNvPr id="171" name="图片 48">
            <a:extLst>
              <a:ext uri="{FF2B5EF4-FFF2-40B4-BE49-F238E27FC236}">
                <a16:creationId xmlns="" xmlns:a16="http://schemas.microsoft.com/office/drawing/2014/main" id="{A5C08A79-3B69-44EB-AB35-BF025DE74B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55758" y="2449276"/>
            <a:ext cx="378863" cy="310667"/>
          </a:xfrm>
          <a:prstGeom prst="rect">
            <a:avLst/>
          </a:prstGeom>
        </p:spPr>
      </p:pic>
      <p:pic>
        <p:nvPicPr>
          <p:cNvPr id="172" name="图片 48">
            <a:extLst>
              <a:ext uri="{FF2B5EF4-FFF2-40B4-BE49-F238E27FC236}">
                <a16:creationId xmlns="" xmlns:a16="http://schemas.microsoft.com/office/drawing/2014/main" id="{4AD4BE65-EE8F-4B66-83E6-9806362ECC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70692" y="2449277"/>
            <a:ext cx="378863" cy="310667"/>
          </a:xfrm>
          <a:prstGeom prst="rect">
            <a:avLst/>
          </a:prstGeom>
        </p:spPr>
      </p:pic>
      <p:cxnSp>
        <p:nvCxnSpPr>
          <p:cNvPr id="173" name="Straight Connector 172">
            <a:extLst>
              <a:ext uri="{FF2B5EF4-FFF2-40B4-BE49-F238E27FC236}">
                <a16:creationId xmlns="" xmlns:a16="http://schemas.microsoft.com/office/drawing/2014/main" id="{74311283-4C00-4EAC-8C6D-600B531E3B48}"/>
              </a:ext>
            </a:extLst>
          </p:cNvPr>
          <p:cNvCxnSpPr>
            <a:cxnSpLocks/>
            <a:stCxn id="158" idx="3"/>
            <a:endCxn id="160" idx="1"/>
          </p:cNvCxnSpPr>
          <p:nvPr/>
        </p:nvCxnSpPr>
        <p:spPr bwMode="gray">
          <a:xfrm>
            <a:off x="3784444" y="4408278"/>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 xmlns:a16="http://schemas.microsoft.com/office/drawing/2014/main" id="{D067B6D8-DCA7-484F-8212-C76B0D435791}"/>
              </a:ext>
            </a:extLst>
          </p:cNvPr>
          <p:cNvCxnSpPr>
            <a:cxnSpLocks/>
            <a:stCxn id="159" idx="3"/>
            <a:endCxn id="161" idx="1"/>
          </p:cNvCxnSpPr>
          <p:nvPr/>
        </p:nvCxnSpPr>
        <p:spPr bwMode="gray">
          <a:xfrm>
            <a:off x="3784444" y="5274111"/>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 xmlns:a16="http://schemas.microsoft.com/office/drawing/2014/main" id="{109C6332-7572-47B7-A4ED-E7BFFBEE349F}"/>
              </a:ext>
            </a:extLst>
          </p:cNvPr>
          <p:cNvCxnSpPr>
            <a:cxnSpLocks/>
            <a:stCxn id="161" idx="0"/>
            <a:endCxn id="160" idx="2"/>
          </p:cNvCxnSpPr>
          <p:nvPr/>
        </p:nvCxnSpPr>
        <p:spPr bwMode="gray">
          <a:xfrm flipV="1">
            <a:off x="4541233" y="456361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 xmlns:a16="http://schemas.microsoft.com/office/drawing/2014/main" id="{0E6339A5-9D03-4B9B-A486-8226296BF49C}"/>
              </a:ext>
            </a:extLst>
          </p:cNvPr>
          <p:cNvCxnSpPr>
            <a:cxnSpLocks/>
            <a:stCxn id="164" idx="1"/>
            <a:endCxn id="160" idx="3"/>
          </p:cNvCxnSpPr>
          <p:nvPr/>
        </p:nvCxnSpPr>
        <p:spPr bwMode="gray">
          <a:xfrm flipH="1">
            <a:off x="4730664" y="4405344"/>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 xmlns:a16="http://schemas.microsoft.com/office/drawing/2014/main" id="{2A4D55D7-23B7-4420-BF1E-FAB44747DEB3}"/>
              </a:ext>
            </a:extLst>
          </p:cNvPr>
          <p:cNvCxnSpPr>
            <a:cxnSpLocks/>
            <a:stCxn id="165" idx="1"/>
            <a:endCxn id="161" idx="3"/>
          </p:cNvCxnSpPr>
          <p:nvPr/>
        </p:nvCxnSpPr>
        <p:spPr bwMode="gray">
          <a:xfrm flipH="1">
            <a:off x="4730664" y="5271177"/>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 xmlns:a16="http://schemas.microsoft.com/office/drawing/2014/main" id="{C586D695-2EC1-46BC-980A-961589CF05C9}"/>
              </a:ext>
            </a:extLst>
          </p:cNvPr>
          <p:cNvCxnSpPr>
            <a:cxnSpLocks/>
            <a:stCxn id="164" idx="1"/>
            <a:endCxn id="165" idx="0"/>
          </p:cNvCxnSpPr>
          <p:nvPr/>
        </p:nvCxnSpPr>
        <p:spPr bwMode="gray">
          <a:xfrm flipH="1">
            <a:off x="5512494" y="4405344"/>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 xmlns:a16="http://schemas.microsoft.com/office/drawing/2014/main" id="{B06C3E2C-C75A-44C6-95A2-8D1354117E0E}"/>
              </a:ext>
            </a:extLst>
          </p:cNvPr>
          <p:cNvCxnSpPr>
            <a:cxnSpLocks/>
            <a:stCxn id="166" idx="1"/>
            <a:endCxn id="165" idx="3"/>
          </p:cNvCxnSpPr>
          <p:nvPr/>
        </p:nvCxnSpPr>
        <p:spPr bwMode="gray">
          <a:xfrm flipH="1">
            <a:off x="5701925" y="5270755"/>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 xmlns:a16="http://schemas.microsoft.com/office/drawing/2014/main" id="{DC3F4957-D149-45B3-BDF4-C5DE697AEAC8}"/>
              </a:ext>
            </a:extLst>
          </p:cNvPr>
          <p:cNvCxnSpPr>
            <a:cxnSpLocks/>
            <a:stCxn id="166" idx="0"/>
            <a:endCxn id="164" idx="3"/>
          </p:cNvCxnSpPr>
          <p:nvPr/>
        </p:nvCxnSpPr>
        <p:spPr bwMode="gray">
          <a:xfrm flipH="1" flipV="1">
            <a:off x="6290456" y="4405344"/>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 xmlns:a16="http://schemas.microsoft.com/office/drawing/2014/main" id="{4189D913-59AC-48E8-BFCD-8571206DDC80}"/>
              </a:ext>
            </a:extLst>
          </p:cNvPr>
          <p:cNvCxnSpPr>
            <a:cxnSpLocks/>
            <a:stCxn id="162" idx="1"/>
            <a:endCxn id="164" idx="3"/>
          </p:cNvCxnSpPr>
          <p:nvPr/>
        </p:nvCxnSpPr>
        <p:spPr bwMode="gray">
          <a:xfrm flipH="1" flipV="1">
            <a:off x="6290456" y="4405344"/>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 xmlns:a16="http://schemas.microsoft.com/office/drawing/2014/main" id="{6DAC94DC-B809-4046-8411-A3D014598083}"/>
              </a:ext>
            </a:extLst>
          </p:cNvPr>
          <p:cNvCxnSpPr>
            <a:cxnSpLocks/>
            <a:stCxn id="163" idx="1"/>
            <a:endCxn id="166" idx="3"/>
          </p:cNvCxnSpPr>
          <p:nvPr/>
        </p:nvCxnSpPr>
        <p:spPr bwMode="gray">
          <a:xfrm flipH="1" flipV="1">
            <a:off x="6882251" y="5270755"/>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 xmlns:a16="http://schemas.microsoft.com/office/drawing/2014/main" id="{F9F72DA3-AF96-42E7-B951-B218D76C468F}"/>
              </a:ext>
            </a:extLst>
          </p:cNvPr>
          <p:cNvCxnSpPr>
            <a:cxnSpLocks/>
            <a:stCxn id="162" idx="2"/>
            <a:endCxn id="163" idx="0"/>
          </p:cNvCxnSpPr>
          <p:nvPr/>
        </p:nvCxnSpPr>
        <p:spPr bwMode="gray">
          <a:xfrm>
            <a:off x="7525235" y="4563611"/>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 xmlns:a16="http://schemas.microsoft.com/office/drawing/2014/main" id="{60C14640-8778-4C50-9C7A-E73599A75A4B}"/>
              </a:ext>
            </a:extLst>
          </p:cNvPr>
          <p:cNvCxnSpPr>
            <a:cxnSpLocks/>
            <a:stCxn id="162" idx="3"/>
            <a:endCxn id="167" idx="1"/>
          </p:cNvCxnSpPr>
          <p:nvPr/>
        </p:nvCxnSpPr>
        <p:spPr bwMode="gray">
          <a:xfrm>
            <a:off x="7714666" y="4408278"/>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 xmlns:a16="http://schemas.microsoft.com/office/drawing/2014/main" id="{2F1BCE48-8850-4254-BBBD-91F3F31884BD}"/>
              </a:ext>
            </a:extLst>
          </p:cNvPr>
          <p:cNvCxnSpPr>
            <a:cxnSpLocks/>
            <a:stCxn id="163" idx="3"/>
            <a:endCxn id="168" idx="1"/>
          </p:cNvCxnSpPr>
          <p:nvPr/>
        </p:nvCxnSpPr>
        <p:spPr bwMode="gray">
          <a:xfrm>
            <a:off x="7714666" y="5274111"/>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 xmlns:a16="http://schemas.microsoft.com/office/drawing/2014/main" id="{EB967975-3C04-44B8-8DDF-38925AAE4604}"/>
              </a:ext>
            </a:extLst>
          </p:cNvPr>
          <p:cNvCxnSpPr>
            <a:cxnSpLocks/>
            <a:stCxn id="170" idx="2"/>
            <a:endCxn id="164" idx="1"/>
          </p:cNvCxnSpPr>
          <p:nvPr/>
        </p:nvCxnSpPr>
        <p:spPr bwMode="gray">
          <a:xfrm>
            <a:off x="5560124" y="3531980"/>
            <a:ext cx="351469" cy="8733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 xmlns:a16="http://schemas.microsoft.com/office/drawing/2014/main" id="{F4929C61-CAC8-4D42-A9A9-1DC3F30EA936}"/>
              </a:ext>
            </a:extLst>
          </p:cNvPr>
          <p:cNvCxnSpPr>
            <a:cxnSpLocks/>
            <a:stCxn id="169" idx="2"/>
            <a:endCxn id="164" idx="3"/>
          </p:cNvCxnSpPr>
          <p:nvPr/>
        </p:nvCxnSpPr>
        <p:spPr bwMode="gray">
          <a:xfrm flipH="1">
            <a:off x="6290456" y="3531979"/>
            <a:ext cx="354734" cy="87336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 xmlns:a16="http://schemas.microsoft.com/office/drawing/2014/main" id="{FAA8FFD1-31C3-4760-B1D2-898E730F5425}"/>
              </a:ext>
            </a:extLst>
          </p:cNvPr>
          <p:cNvCxnSpPr>
            <a:cxnSpLocks/>
            <a:stCxn id="170" idx="3"/>
            <a:endCxn id="169" idx="1"/>
          </p:cNvCxnSpPr>
          <p:nvPr/>
        </p:nvCxnSpPr>
        <p:spPr bwMode="gray">
          <a:xfrm flipV="1">
            <a:off x="5749555" y="3376646"/>
            <a:ext cx="706203"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 xmlns:a16="http://schemas.microsoft.com/office/drawing/2014/main" id="{03E75057-E285-4465-8CED-90A91E23BAB2}"/>
              </a:ext>
            </a:extLst>
          </p:cNvPr>
          <p:cNvCxnSpPr>
            <a:cxnSpLocks/>
            <a:stCxn id="172" idx="2"/>
            <a:endCxn id="170" idx="0"/>
          </p:cNvCxnSpPr>
          <p:nvPr/>
        </p:nvCxnSpPr>
        <p:spPr bwMode="gray">
          <a:xfrm>
            <a:off x="5560124" y="2759944"/>
            <a:ext cx="0" cy="4613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 xmlns:a16="http://schemas.microsoft.com/office/drawing/2014/main" id="{F663C492-188B-4296-A788-222EBC4C0263}"/>
              </a:ext>
            </a:extLst>
          </p:cNvPr>
          <p:cNvCxnSpPr>
            <a:cxnSpLocks/>
            <a:stCxn id="171" idx="2"/>
            <a:endCxn id="169" idx="0"/>
          </p:cNvCxnSpPr>
          <p:nvPr/>
        </p:nvCxnSpPr>
        <p:spPr bwMode="gray">
          <a:xfrm>
            <a:off x="6645190" y="2759943"/>
            <a:ext cx="0" cy="4613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8" name="Rectangle 227">
            <a:extLst>
              <a:ext uri="{FF2B5EF4-FFF2-40B4-BE49-F238E27FC236}">
                <a16:creationId xmlns="" xmlns:a16="http://schemas.microsoft.com/office/drawing/2014/main" id="{2F5EB7F3-AD58-44FC-8D94-93ECCF530CE8}"/>
              </a:ext>
            </a:extLst>
          </p:cNvPr>
          <p:cNvSpPr/>
          <p:nvPr/>
        </p:nvSpPr>
        <p:spPr bwMode="gray">
          <a:xfrm>
            <a:off x="2709151" y="4180109"/>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29" name="图片 51" descr="交换机.png">
            <a:extLst>
              <a:ext uri="{FF2B5EF4-FFF2-40B4-BE49-F238E27FC236}">
                <a16:creationId xmlns="" xmlns:a16="http://schemas.microsoft.com/office/drawing/2014/main" id="{4D76AF8B-9C87-4A37-BD6F-27199C4C3BBC}"/>
              </a:ext>
            </a:extLst>
          </p:cNvPr>
          <p:cNvPicPr>
            <a:picLocks noChangeAspect="1"/>
          </p:cNvPicPr>
          <p:nvPr/>
        </p:nvPicPr>
        <p:blipFill>
          <a:blip r:embed="rId4" cstate="print"/>
          <a:stretch>
            <a:fillRect/>
          </a:stretch>
        </p:blipFill>
        <p:spPr bwMode="gray">
          <a:xfrm>
            <a:off x="2861416" y="4252944"/>
            <a:ext cx="379705" cy="310667"/>
          </a:xfrm>
          <a:prstGeom prst="rect">
            <a:avLst/>
          </a:prstGeom>
        </p:spPr>
      </p:pic>
      <p:pic>
        <p:nvPicPr>
          <p:cNvPr id="230" name="图片 51" descr="交换机.png">
            <a:extLst>
              <a:ext uri="{FF2B5EF4-FFF2-40B4-BE49-F238E27FC236}">
                <a16:creationId xmlns="" xmlns:a16="http://schemas.microsoft.com/office/drawing/2014/main" id="{955133A0-223B-4A21-B0BB-485613AA0970}"/>
              </a:ext>
            </a:extLst>
          </p:cNvPr>
          <p:cNvPicPr>
            <a:picLocks noChangeAspect="1"/>
          </p:cNvPicPr>
          <p:nvPr/>
        </p:nvPicPr>
        <p:blipFill>
          <a:blip r:embed="rId4" cstate="print"/>
          <a:stretch>
            <a:fillRect/>
          </a:stretch>
        </p:blipFill>
        <p:spPr bwMode="gray">
          <a:xfrm>
            <a:off x="2861416" y="4679586"/>
            <a:ext cx="379705" cy="310667"/>
          </a:xfrm>
          <a:prstGeom prst="rect">
            <a:avLst/>
          </a:prstGeom>
        </p:spPr>
      </p:pic>
      <p:pic>
        <p:nvPicPr>
          <p:cNvPr id="231" name="图片 51" descr="交换机.png">
            <a:extLst>
              <a:ext uri="{FF2B5EF4-FFF2-40B4-BE49-F238E27FC236}">
                <a16:creationId xmlns="" xmlns:a16="http://schemas.microsoft.com/office/drawing/2014/main" id="{70191618-96BA-4097-80C7-AC6AF60A636D}"/>
              </a:ext>
            </a:extLst>
          </p:cNvPr>
          <p:cNvPicPr>
            <a:picLocks noChangeAspect="1"/>
          </p:cNvPicPr>
          <p:nvPr/>
        </p:nvPicPr>
        <p:blipFill>
          <a:blip r:embed="rId4" cstate="print"/>
          <a:stretch>
            <a:fillRect/>
          </a:stretch>
        </p:blipFill>
        <p:spPr bwMode="gray">
          <a:xfrm>
            <a:off x="2858537" y="5104553"/>
            <a:ext cx="379705" cy="310667"/>
          </a:xfrm>
          <a:prstGeom prst="rect">
            <a:avLst/>
          </a:prstGeom>
        </p:spPr>
      </p:pic>
      <p:sp>
        <p:nvSpPr>
          <p:cNvPr id="232" name="Rectangle 231">
            <a:extLst>
              <a:ext uri="{FF2B5EF4-FFF2-40B4-BE49-F238E27FC236}">
                <a16:creationId xmlns="" xmlns:a16="http://schemas.microsoft.com/office/drawing/2014/main" id="{E5645E44-83D9-4E4E-9EA8-A33621D4E25A}"/>
              </a:ext>
            </a:extLst>
          </p:cNvPr>
          <p:cNvSpPr/>
          <p:nvPr/>
        </p:nvSpPr>
        <p:spPr bwMode="gray">
          <a:xfrm>
            <a:off x="8091772" y="4180109"/>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33" name="图片 67">
            <a:extLst>
              <a:ext uri="{FF2B5EF4-FFF2-40B4-BE49-F238E27FC236}">
                <a16:creationId xmlns="" xmlns:a16="http://schemas.microsoft.com/office/drawing/2014/main" id="{9CD56BAD-9CC8-4A24-9596-2076FE1C4CEC}"/>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849063" y="4255744"/>
            <a:ext cx="375447" cy="307867"/>
          </a:xfrm>
          <a:prstGeom prst="rect">
            <a:avLst/>
          </a:prstGeom>
        </p:spPr>
      </p:pic>
      <p:pic>
        <p:nvPicPr>
          <p:cNvPr id="234" name="图片 67">
            <a:extLst>
              <a:ext uri="{FF2B5EF4-FFF2-40B4-BE49-F238E27FC236}">
                <a16:creationId xmlns="" xmlns:a16="http://schemas.microsoft.com/office/drawing/2014/main" id="{3A846845-B55B-4BEF-B1EB-BCCABE2690FE}"/>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849063" y="4688362"/>
            <a:ext cx="375447" cy="307867"/>
          </a:xfrm>
          <a:prstGeom prst="rect">
            <a:avLst/>
          </a:prstGeom>
        </p:spPr>
      </p:pic>
      <p:pic>
        <p:nvPicPr>
          <p:cNvPr id="235" name="图片 67">
            <a:extLst>
              <a:ext uri="{FF2B5EF4-FFF2-40B4-BE49-F238E27FC236}">
                <a16:creationId xmlns="" xmlns:a16="http://schemas.microsoft.com/office/drawing/2014/main" id="{5FE33DB8-F9CF-4897-8078-496D522BCB6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849062" y="5112260"/>
            <a:ext cx="375447" cy="307867"/>
          </a:xfrm>
          <a:prstGeom prst="rect">
            <a:avLst/>
          </a:prstGeom>
        </p:spPr>
      </p:pic>
      <p:sp>
        <p:nvSpPr>
          <p:cNvPr id="236" name="Rectangle 235">
            <a:extLst>
              <a:ext uri="{FF2B5EF4-FFF2-40B4-BE49-F238E27FC236}">
                <a16:creationId xmlns="" xmlns:a16="http://schemas.microsoft.com/office/drawing/2014/main" id="{D1E11624-DF54-4218-B9B8-362BCA613897}"/>
              </a:ext>
            </a:extLst>
          </p:cNvPr>
          <p:cNvSpPr/>
          <p:nvPr/>
        </p:nvSpPr>
        <p:spPr bwMode="gray">
          <a:xfrm>
            <a:off x="5196849" y="1808701"/>
            <a:ext cx="1806851" cy="1070259"/>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37" name="图片 14" descr="交换机.png">
            <a:extLst>
              <a:ext uri="{FF2B5EF4-FFF2-40B4-BE49-F238E27FC236}">
                <a16:creationId xmlns="" xmlns:a16="http://schemas.microsoft.com/office/drawing/2014/main" id="{7D04F9C1-EBE0-4746-A749-7BF60037FCBA}"/>
              </a:ext>
            </a:extLst>
          </p:cNvPr>
          <p:cNvPicPr>
            <a:picLocks noChangeAspect="1"/>
          </p:cNvPicPr>
          <p:nvPr/>
        </p:nvPicPr>
        <p:blipFill>
          <a:blip r:embed="rId6" cstate="print"/>
          <a:stretch>
            <a:fillRect/>
          </a:stretch>
        </p:blipFill>
        <p:spPr bwMode="gray">
          <a:xfrm>
            <a:off x="5371485" y="1927858"/>
            <a:ext cx="378070" cy="309329"/>
          </a:xfrm>
          <a:prstGeom prst="rect">
            <a:avLst/>
          </a:prstGeom>
        </p:spPr>
      </p:pic>
      <p:pic>
        <p:nvPicPr>
          <p:cNvPr id="238" name="图片 14" descr="交换机.png">
            <a:extLst>
              <a:ext uri="{FF2B5EF4-FFF2-40B4-BE49-F238E27FC236}">
                <a16:creationId xmlns="" xmlns:a16="http://schemas.microsoft.com/office/drawing/2014/main" id="{C4BF80D7-4006-4097-9DC5-DDBCDF22C5A7}"/>
              </a:ext>
            </a:extLst>
          </p:cNvPr>
          <p:cNvPicPr>
            <a:picLocks noChangeAspect="1"/>
          </p:cNvPicPr>
          <p:nvPr/>
        </p:nvPicPr>
        <p:blipFill>
          <a:blip r:embed="rId6" cstate="print"/>
          <a:stretch>
            <a:fillRect/>
          </a:stretch>
        </p:blipFill>
        <p:spPr bwMode="gray">
          <a:xfrm>
            <a:off x="6453405" y="1929681"/>
            <a:ext cx="378070" cy="309329"/>
          </a:xfrm>
          <a:prstGeom prst="rect">
            <a:avLst/>
          </a:prstGeom>
        </p:spPr>
      </p:pic>
      <p:pic>
        <p:nvPicPr>
          <p:cNvPr id="239" name="图片 14" descr="交换机.png">
            <a:extLst>
              <a:ext uri="{FF2B5EF4-FFF2-40B4-BE49-F238E27FC236}">
                <a16:creationId xmlns="" xmlns:a16="http://schemas.microsoft.com/office/drawing/2014/main" id="{DB1AA156-F77F-497E-92DC-B5A641491E9C}"/>
              </a:ext>
            </a:extLst>
          </p:cNvPr>
          <p:cNvPicPr>
            <a:picLocks noChangeAspect="1"/>
          </p:cNvPicPr>
          <p:nvPr/>
        </p:nvPicPr>
        <p:blipFill>
          <a:blip r:embed="rId6" cstate="print"/>
          <a:stretch>
            <a:fillRect/>
          </a:stretch>
        </p:blipFill>
        <p:spPr bwMode="gray">
          <a:xfrm>
            <a:off x="5913311" y="1932793"/>
            <a:ext cx="378070" cy="309329"/>
          </a:xfrm>
          <a:prstGeom prst="rect">
            <a:avLst/>
          </a:prstGeom>
        </p:spPr>
      </p:pic>
      <p:sp>
        <p:nvSpPr>
          <p:cNvPr id="240" name="TextBox 271">
            <a:extLst>
              <a:ext uri="{FF2B5EF4-FFF2-40B4-BE49-F238E27FC236}">
                <a16:creationId xmlns="" xmlns:a16="http://schemas.microsoft.com/office/drawing/2014/main" id="{19C2F641-2A21-40CB-8C64-67453AC26F43}"/>
              </a:ext>
            </a:extLst>
          </p:cNvPr>
          <p:cNvSpPr txBox="1"/>
          <p:nvPr/>
        </p:nvSpPr>
        <p:spPr bwMode="gray">
          <a:xfrm>
            <a:off x="4362337" y="400902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4" name="TextBox 271">
            <a:extLst>
              <a:ext uri="{FF2B5EF4-FFF2-40B4-BE49-F238E27FC236}">
                <a16:creationId xmlns="" xmlns:a16="http://schemas.microsoft.com/office/drawing/2014/main" id="{05287E10-FE41-4BF7-B4FD-0D6033F4C8CD}"/>
              </a:ext>
            </a:extLst>
          </p:cNvPr>
          <p:cNvSpPr txBox="1"/>
          <p:nvPr/>
        </p:nvSpPr>
        <p:spPr bwMode="gray">
          <a:xfrm>
            <a:off x="4345165" y="540524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5" name="TextBox 271">
            <a:extLst>
              <a:ext uri="{FF2B5EF4-FFF2-40B4-BE49-F238E27FC236}">
                <a16:creationId xmlns="" xmlns:a16="http://schemas.microsoft.com/office/drawing/2014/main" id="{C0E036D5-B554-4907-AC45-3085E6E36F05}"/>
              </a:ext>
            </a:extLst>
          </p:cNvPr>
          <p:cNvSpPr txBox="1"/>
          <p:nvPr/>
        </p:nvSpPr>
        <p:spPr bwMode="gray">
          <a:xfrm>
            <a:off x="5079365" y="324253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6" name="TextBox 271">
            <a:extLst>
              <a:ext uri="{FF2B5EF4-FFF2-40B4-BE49-F238E27FC236}">
                <a16:creationId xmlns="" xmlns:a16="http://schemas.microsoft.com/office/drawing/2014/main" id="{12A640DB-479B-47FD-9AFA-9D16D4D112F2}"/>
              </a:ext>
            </a:extLst>
          </p:cNvPr>
          <p:cNvSpPr txBox="1"/>
          <p:nvPr/>
        </p:nvSpPr>
        <p:spPr bwMode="gray">
          <a:xfrm>
            <a:off x="6769155" y="323038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7" name="TextBox 271">
            <a:extLst>
              <a:ext uri="{FF2B5EF4-FFF2-40B4-BE49-F238E27FC236}">
                <a16:creationId xmlns="" xmlns:a16="http://schemas.microsoft.com/office/drawing/2014/main" id="{AF0139D9-3AFA-4092-A9F1-A47FF5F48B51}"/>
              </a:ext>
            </a:extLst>
          </p:cNvPr>
          <p:cNvSpPr txBox="1"/>
          <p:nvPr/>
        </p:nvSpPr>
        <p:spPr bwMode="gray">
          <a:xfrm>
            <a:off x="7333379" y="402654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8" name="TextBox 271">
            <a:extLst>
              <a:ext uri="{FF2B5EF4-FFF2-40B4-BE49-F238E27FC236}">
                <a16:creationId xmlns="" xmlns:a16="http://schemas.microsoft.com/office/drawing/2014/main" id="{76139617-296F-4F24-A3FD-C1E150D005AD}"/>
              </a:ext>
            </a:extLst>
          </p:cNvPr>
          <p:cNvSpPr txBox="1"/>
          <p:nvPr/>
        </p:nvSpPr>
        <p:spPr bwMode="gray">
          <a:xfrm>
            <a:off x="7334978" y="541522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9" name="TextBox 271">
            <a:extLst>
              <a:ext uri="{FF2B5EF4-FFF2-40B4-BE49-F238E27FC236}">
                <a16:creationId xmlns="" xmlns:a16="http://schemas.microsoft.com/office/drawing/2014/main" id="{EE8433D5-923D-4175-B7FC-34FCE3081635}"/>
              </a:ext>
            </a:extLst>
          </p:cNvPr>
          <p:cNvSpPr txBox="1"/>
          <p:nvPr/>
        </p:nvSpPr>
        <p:spPr bwMode="gray">
          <a:xfrm>
            <a:off x="5970628" y="4009029"/>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50" name="TextBox 271">
            <a:extLst>
              <a:ext uri="{FF2B5EF4-FFF2-40B4-BE49-F238E27FC236}">
                <a16:creationId xmlns="" xmlns:a16="http://schemas.microsoft.com/office/drawing/2014/main" id="{007FAD4B-7B98-4135-8338-9C6047F5DE49}"/>
              </a:ext>
            </a:extLst>
          </p:cNvPr>
          <p:cNvSpPr txBox="1"/>
          <p:nvPr/>
        </p:nvSpPr>
        <p:spPr bwMode="gray">
          <a:xfrm>
            <a:off x="5372903" y="5392941"/>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51" name="TextBox 271">
            <a:extLst>
              <a:ext uri="{FF2B5EF4-FFF2-40B4-BE49-F238E27FC236}">
                <a16:creationId xmlns="" xmlns:a16="http://schemas.microsoft.com/office/drawing/2014/main" id="{15769D81-108B-42E0-BB6E-DA8531DE9130}"/>
              </a:ext>
            </a:extLst>
          </p:cNvPr>
          <p:cNvSpPr txBox="1"/>
          <p:nvPr/>
        </p:nvSpPr>
        <p:spPr bwMode="gray">
          <a:xfrm>
            <a:off x="6554565" y="5414976"/>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53" name="TextBox 271">
            <a:extLst>
              <a:ext uri="{FF2B5EF4-FFF2-40B4-BE49-F238E27FC236}">
                <a16:creationId xmlns="" xmlns:a16="http://schemas.microsoft.com/office/drawing/2014/main" id="{4DA48565-55D0-4E0C-AE27-D5D85B61BB1C}"/>
              </a:ext>
            </a:extLst>
          </p:cNvPr>
          <p:cNvSpPr txBox="1"/>
          <p:nvPr/>
        </p:nvSpPr>
        <p:spPr bwMode="gray">
          <a:xfrm rot="16200000">
            <a:off x="3450387" y="3355293"/>
            <a:ext cx="926900" cy="512466"/>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254" name="TextBox 253">
            <a:extLst>
              <a:ext uri="{FF2B5EF4-FFF2-40B4-BE49-F238E27FC236}">
                <a16:creationId xmlns="" xmlns:a16="http://schemas.microsoft.com/office/drawing/2014/main" id="{1F268225-0730-460F-81F1-B52BCB2C7C0D}"/>
              </a:ext>
            </a:extLst>
          </p:cNvPr>
          <p:cNvSpPr txBox="1"/>
          <p:nvPr/>
        </p:nvSpPr>
        <p:spPr bwMode="gray">
          <a:xfrm>
            <a:off x="4264573" y="3150204"/>
            <a:ext cx="767162" cy="646331"/>
          </a:xfrm>
          <a:prstGeom prst="rect">
            <a:avLst/>
          </a:prstGeom>
          <a:noFill/>
        </p:spPr>
        <p:txBody>
          <a:bodyPr wrap="square" rtlCol="0">
            <a:noAutofit/>
          </a:bodyPr>
          <a:lstStyle/>
          <a:p>
            <a:pPr fontAlgn="ctr"/>
            <a:r>
              <a:rPr lang="en-US" dirty="0">
                <a:latin typeface="Huawei Sans" panose="020C0503030203020204" pitchFamily="34" charset="0"/>
              </a:rPr>
              <a:t>IS-IS</a:t>
            </a:r>
          </a:p>
          <a:p>
            <a:pPr fontAlgn="ctr"/>
            <a:r>
              <a:rPr lang="en-US" dirty="0">
                <a:latin typeface="Huawei Sans" panose="020C0503030203020204" pitchFamily="34" charset="0"/>
              </a:rPr>
              <a:t>BGP</a:t>
            </a:r>
          </a:p>
        </p:txBody>
      </p:sp>
      <p:sp>
        <p:nvSpPr>
          <p:cNvPr id="255" name="圆角矩形 75">
            <a:extLst>
              <a:ext uri="{FF2B5EF4-FFF2-40B4-BE49-F238E27FC236}">
                <a16:creationId xmlns="" xmlns:a16="http://schemas.microsoft.com/office/drawing/2014/main" id="{49A5018D-63BB-4F52-ACAB-36ED1F0B1600}"/>
              </a:ext>
            </a:extLst>
          </p:cNvPr>
          <p:cNvSpPr/>
          <p:nvPr/>
        </p:nvSpPr>
        <p:spPr bwMode="gray">
          <a:xfrm>
            <a:off x="4894531" y="5692219"/>
            <a:ext cx="2362628" cy="375228"/>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Physical network design</a:t>
            </a:r>
          </a:p>
        </p:txBody>
      </p:sp>
      <p:sp>
        <p:nvSpPr>
          <p:cNvPr id="256" name="圆角矩形 75">
            <a:extLst>
              <a:ext uri="{FF2B5EF4-FFF2-40B4-BE49-F238E27FC236}">
                <a16:creationId xmlns="" xmlns:a16="http://schemas.microsoft.com/office/drawing/2014/main" id="{9A29C4AD-6FE7-4890-B871-B2980AE90973}"/>
              </a:ext>
            </a:extLst>
          </p:cNvPr>
          <p:cNvSpPr/>
          <p:nvPr/>
        </p:nvSpPr>
        <p:spPr bwMode="gray">
          <a:xfrm>
            <a:off x="3533329" y="2373078"/>
            <a:ext cx="1247469" cy="580058"/>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Route Design</a:t>
            </a:r>
          </a:p>
        </p:txBody>
      </p:sp>
      <p:sp>
        <p:nvSpPr>
          <p:cNvPr id="257" name="圆角矩形 75">
            <a:extLst>
              <a:ext uri="{FF2B5EF4-FFF2-40B4-BE49-F238E27FC236}">
                <a16:creationId xmlns="" xmlns:a16="http://schemas.microsoft.com/office/drawing/2014/main" id="{35A74022-CC58-4118-A8E1-669849E4A25D}"/>
              </a:ext>
            </a:extLst>
          </p:cNvPr>
          <p:cNvSpPr/>
          <p:nvPr/>
        </p:nvSpPr>
        <p:spPr bwMode="gray">
          <a:xfrm>
            <a:off x="7676259" y="3376646"/>
            <a:ext cx="1247469" cy="50033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IP address planning</a:t>
            </a:r>
          </a:p>
        </p:txBody>
      </p:sp>
      <p:sp>
        <p:nvSpPr>
          <p:cNvPr id="258" name="TextBox 257">
            <a:extLst>
              <a:ext uri="{FF2B5EF4-FFF2-40B4-BE49-F238E27FC236}">
                <a16:creationId xmlns="" xmlns:a16="http://schemas.microsoft.com/office/drawing/2014/main" id="{57B9FF1B-8EC2-4955-991B-0C048F314009}"/>
              </a:ext>
            </a:extLst>
          </p:cNvPr>
          <p:cNvSpPr txBox="1"/>
          <p:nvPr/>
        </p:nvSpPr>
        <p:spPr bwMode="gray">
          <a:xfrm>
            <a:off x="6903088" y="3666862"/>
            <a:ext cx="869149" cy="461665"/>
          </a:xfrm>
          <a:prstGeom prst="rect">
            <a:avLst/>
          </a:prstGeom>
          <a:noFill/>
        </p:spPr>
        <p:txBody>
          <a:bodyPr wrap="square" rtlCol="0">
            <a:noAutofit/>
          </a:bodyPr>
          <a:lstStyle/>
          <a:p>
            <a:pPr fontAlgn="ctr"/>
            <a:r>
              <a:rPr lang="en-US" sz="1200" dirty="0">
                <a:latin typeface="Huawei Sans" panose="020C0503030203020204" pitchFamily="34" charset="0"/>
              </a:rPr>
              <a:t>1.1.1.1/32</a:t>
            </a:r>
          </a:p>
          <a:p>
            <a:pPr fontAlgn="ctr"/>
            <a:r>
              <a:rPr lang="en-US" sz="1200" dirty="0">
                <a:latin typeface="Huawei Sans" panose="020C0503030203020204" pitchFamily="34" charset="0"/>
              </a:rPr>
              <a:t>1::1/128</a:t>
            </a:r>
          </a:p>
        </p:txBody>
      </p:sp>
      <p:pic>
        <p:nvPicPr>
          <p:cNvPr id="259" name="图片 48">
            <a:extLst>
              <a:ext uri="{FF2B5EF4-FFF2-40B4-BE49-F238E27FC236}">
                <a16:creationId xmlns="" xmlns:a16="http://schemas.microsoft.com/office/drawing/2014/main" id="{5E04BD35-8214-4798-8399-A755771C7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6568" y="4759126"/>
            <a:ext cx="378863" cy="310667"/>
          </a:xfrm>
          <a:prstGeom prst="rect">
            <a:avLst/>
          </a:prstGeom>
        </p:spPr>
      </p:pic>
      <p:sp>
        <p:nvSpPr>
          <p:cNvPr id="260" name="TextBox 271">
            <a:extLst>
              <a:ext uri="{FF2B5EF4-FFF2-40B4-BE49-F238E27FC236}">
                <a16:creationId xmlns="" xmlns:a16="http://schemas.microsoft.com/office/drawing/2014/main" id="{A2E90A0A-54AC-436F-B368-205AF52C8701}"/>
              </a:ext>
            </a:extLst>
          </p:cNvPr>
          <p:cNvSpPr txBox="1"/>
          <p:nvPr/>
        </p:nvSpPr>
        <p:spPr bwMode="gray">
          <a:xfrm>
            <a:off x="5912823" y="5020891"/>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261" name="Straight Connector 260">
            <a:extLst>
              <a:ext uri="{FF2B5EF4-FFF2-40B4-BE49-F238E27FC236}">
                <a16:creationId xmlns="" xmlns:a16="http://schemas.microsoft.com/office/drawing/2014/main" id="{8F1257A9-359B-4B06-AB9D-362C472588D6}"/>
              </a:ext>
            </a:extLst>
          </p:cNvPr>
          <p:cNvCxnSpPr>
            <a:cxnSpLocks/>
            <a:stCxn id="164" idx="2"/>
            <a:endCxn id="259" idx="0"/>
          </p:cNvCxnSpPr>
          <p:nvPr/>
        </p:nvCxnSpPr>
        <p:spPr bwMode="gray">
          <a:xfrm flipH="1">
            <a:off x="6096000" y="4560677"/>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39670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Physical Network Design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1657747" y="1714690"/>
            <a:ext cx="2789367" cy="533210"/>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Physical network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1657747" y="23483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1855358" y="3591363"/>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8" name="圆角矩形 6">
            <a:extLst>
              <a:ext uri="{FF2B5EF4-FFF2-40B4-BE49-F238E27FC236}">
                <a16:creationId xmlns="" xmlns:a16="http://schemas.microsoft.com/office/drawing/2014/main" id="{5788FE78-2257-4711-9A5D-E49BDF11EAA9}"/>
              </a:ext>
            </a:extLst>
          </p:cNvPr>
          <p:cNvSpPr/>
          <p:nvPr/>
        </p:nvSpPr>
        <p:spPr bwMode="gray">
          <a:xfrm>
            <a:off x="7956504" y="2993396"/>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routing design</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4701316" y="1714690"/>
            <a:ext cx="2789367" cy="533210"/>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IP address planning</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4701316" y="23483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1">
            <a:extLst>
              <a:ext uri="{FF2B5EF4-FFF2-40B4-BE49-F238E27FC236}">
                <a16:creationId xmlns="" xmlns:a16="http://schemas.microsoft.com/office/drawing/2014/main" id="{2CA4E498-EE2E-4752-9891-54D92910E65B}"/>
              </a:ext>
            </a:extLst>
          </p:cNvPr>
          <p:cNvSpPr/>
          <p:nvPr/>
        </p:nvSpPr>
        <p:spPr bwMode="gray">
          <a:xfrm>
            <a:off x="7956504" y="250308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IGP routing design</a:t>
            </a: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1855358" y="2992968"/>
            <a:ext cx="2366130" cy="48805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4919285" y="250308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4919285" y="2992053"/>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1855358" y="2503087"/>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19" name="圆角矩形 9">
            <a:extLst>
              <a:ext uri="{FF2B5EF4-FFF2-40B4-BE49-F238E27FC236}">
                <a16:creationId xmlns="" xmlns:a16="http://schemas.microsoft.com/office/drawing/2014/main" id="{6DAE6423-B762-4292-B9DC-A0280945615F}"/>
              </a:ext>
            </a:extLst>
          </p:cNvPr>
          <p:cNvSpPr/>
          <p:nvPr/>
        </p:nvSpPr>
        <p:spPr bwMode="gray">
          <a:xfrm>
            <a:off x="7744886" y="1714690"/>
            <a:ext cx="2789367" cy="533210"/>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 Routing design</a:t>
            </a:r>
          </a:p>
        </p:txBody>
      </p:sp>
      <p:sp>
        <p:nvSpPr>
          <p:cNvPr id="20" name="圆角矩形 10">
            <a:extLst>
              <a:ext uri="{FF2B5EF4-FFF2-40B4-BE49-F238E27FC236}">
                <a16:creationId xmlns="" xmlns:a16="http://schemas.microsoft.com/office/drawing/2014/main" id="{2FA2B477-5E62-4B43-A541-8BDE04177E22}"/>
              </a:ext>
            </a:extLst>
          </p:cNvPr>
          <p:cNvSpPr/>
          <p:nvPr/>
        </p:nvSpPr>
        <p:spPr bwMode="gray">
          <a:xfrm>
            <a:off x="7744886" y="23483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11">
            <a:extLst>
              <a:ext uri="{FF2B5EF4-FFF2-40B4-BE49-F238E27FC236}">
                <a16:creationId xmlns="" xmlns:a16="http://schemas.microsoft.com/office/drawing/2014/main" id="{8A74505C-59FB-4312-9169-44A2F07449E9}"/>
              </a:ext>
            </a:extLst>
          </p:cNvPr>
          <p:cNvSpPr/>
          <p:nvPr/>
        </p:nvSpPr>
        <p:spPr bwMode="gray">
          <a:xfrm>
            <a:off x="4919285" y="348101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2" name="Arrow: Down 1">
            <a:extLst>
              <a:ext uri="{FF2B5EF4-FFF2-40B4-BE49-F238E27FC236}">
                <a16:creationId xmlns="" xmlns:a16="http://schemas.microsoft.com/office/drawing/2014/main" id="{E2B7F71E-12BC-4E65-81DB-303E0895A9BD}"/>
              </a:ext>
            </a:extLst>
          </p:cNvPr>
          <p:cNvSpPr/>
          <p:nvPr/>
        </p:nvSpPr>
        <p:spPr bwMode="gray">
          <a:xfrm>
            <a:off x="2876498"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40759251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Core Layer Design</a:t>
            </a:r>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p:txBody>
          <a:bodyPr wrap="square">
            <a:noAutofit/>
          </a:bodyPr>
          <a:lstStyle/>
          <a:p>
            <a:pPr>
              <a:lnSpc>
                <a:spcPct val="100000"/>
              </a:lnSpc>
            </a:pPr>
            <a:r>
              <a:rPr lang="en-US" sz="1800" dirty="0">
                <a:latin typeface="Huawei Sans" panose="020C0503030203020204" pitchFamily="34" charset="0"/>
              </a:rPr>
              <a:t>The core layer, as the backbone of the entire network, aggregates and forwards various service traffic. When selecting core nodes, consider the following factors:</a:t>
            </a:r>
          </a:p>
          <a:p>
            <a:pPr marL="609600" lvl="1" indent="-276225">
              <a:lnSpc>
                <a:spcPct val="100000"/>
              </a:lnSpc>
            </a:pPr>
            <a:r>
              <a:rPr lang="en-US" sz="1600" dirty="0">
                <a:latin typeface="Huawei Sans" panose="020C0503030203020204" pitchFamily="34" charset="0"/>
              </a:rPr>
              <a:t>Service volume: Consider the current service volume and expected service growth.</a:t>
            </a:r>
          </a:p>
          <a:p>
            <a:pPr marL="609600" lvl="1" indent="-276225">
              <a:lnSpc>
                <a:spcPct val="100000"/>
              </a:lnSpc>
            </a:pPr>
            <a:r>
              <a:rPr lang="en-US" sz="1600" dirty="0">
                <a:latin typeface="Huawei Sans" panose="020C0503030203020204" pitchFamily="34" charset="0"/>
              </a:rPr>
              <a:t>Physical location: Ensure that core nodes are secure, easy to obtain, and easy to maintain, as they are the key infrastructure of the bearer network.</a:t>
            </a:r>
          </a:p>
          <a:p>
            <a:pPr marL="609600" lvl="1" indent="-276225">
              <a:lnSpc>
                <a:spcPct val="100000"/>
              </a:lnSpc>
            </a:pPr>
            <a:r>
              <a:rPr lang="en-US" sz="1600" dirty="0">
                <a:latin typeface="Huawei Sans" panose="020C0503030203020204" pitchFamily="34" charset="0"/>
              </a:rPr>
              <a:t>Number of nodes: The core layer usually adopts the full-mesh + dual-plane architecture to ensure stability.</a:t>
            </a:r>
          </a:p>
        </p:txBody>
      </p:sp>
      <p:sp>
        <p:nvSpPr>
          <p:cNvPr id="4" name="五边形 2">
            <a:extLst>
              <a:ext uri="{FF2B5EF4-FFF2-40B4-BE49-F238E27FC236}">
                <a16:creationId xmlns="" xmlns:a16="http://schemas.microsoft.com/office/drawing/2014/main" id="{E69BE1C3-935D-4CF3-87E6-072B193534DE}"/>
              </a:ext>
            </a:extLst>
          </p:cNvPr>
          <p:cNvSpPr/>
          <p:nvPr/>
        </p:nvSpPr>
        <p:spPr bwMode="gray">
          <a:xfrm>
            <a:off x="5763331" y="111114"/>
            <a:ext cx="1814311"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5" name="燕尾形 3">
            <a:extLst>
              <a:ext uri="{FF2B5EF4-FFF2-40B4-BE49-F238E27FC236}">
                <a16:creationId xmlns="" xmlns:a16="http://schemas.microsoft.com/office/drawing/2014/main" id="{824BDE3E-06FA-48C0-BB18-C37FE75A90DC}"/>
              </a:ext>
            </a:extLst>
          </p:cNvPr>
          <p:cNvSpPr/>
          <p:nvPr/>
        </p:nvSpPr>
        <p:spPr bwMode="gray">
          <a:xfrm>
            <a:off x="9744893" y="111114"/>
            <a:ext cx="200419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6" name="燕尾形 3">
            <a:extLst>
              <a:ext uri="{FF2B5EF4-FFF2-40B4-BE49-F238E27FC236}">
                <a16:creationId xmlns="" xmlns:a16="http://schemas.microsoft.com/office/drawing/2014/main" id="{C18D7869-06BE-427B-BC3D-BF3E73BE837B}"/>
              </a:ext>
            </a:extLst>
          </p:cNvPr>
          <p:cNvSpPr/>
          <p:nvPr/>
        </p:nvSpPr>
        <p:spPr bwMode="gray">
          <a:xfrm>
            <a:off x="7510027" y="111114"/>
            <a:ext cx="230973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pic>
        <p:nvPicPr>
          <p:cNvPr id="8" name="图片 48">
            <a:extLst>
              <a:ext uri="{FF2B5EF4-FFF2-40B4-BE49-F238E27FC236}">
                <a16:creationId xmlns="" xmlns:a16="http://schemas.microsoft.com/office/drawing/2014/main" id="{EF25158A-1671-433A-8606-DA5FB40CE6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52567" y="3953697"/>
            <a:ext cx="378863" cy="310667"/>
          </a:xfrm>
          <a:prstGeom prst="rect">
            <a:avLst/>
          </a:prstGeom>
        </p:spPr>
      </p:pic>
      <p:pic>
        <p:nvPicPr>
          <p:cNvPr id="10" name="图片 48">
            <a:extLst>
              <a:ext uri="{FF2B5EF4-FFF2-40B4-BE49-F238E27FC236}">
                <a16:creationId xmlns="" xmlns:a16="http://schemas.microsoft.com/office/drawing/2014/main" id="{AEC48EC6-6406-446D-82B2-F9E9A1E9BF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852567" y="4624561"/>
            <a:ext cx="378863" cy="310667"/>
          </a:xfrm>
          <a:prstGeom prst="rect">
            <a:avLst/>
          </a:prstGeom>
        </p:spPr>
      </p:pic>
      <p:pic>
        <p:nvPicPr>
          <p:cNvPr id="11" name="图片 48">
            <a:extLst>
              <a:ext uri="{FF2B5EF4-FFF2-40B4-BE49-F238E27FC236}">
                <a16:creationId xmlns="" xmlns:a16="http://schemas.microsoft.com/office/drawing/2014/main" id="{3B4ABDB8-631B-45EF-9EDB-716F8E4D7F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19906" y="3355692"/>
            <a:ext cx="378863" cy="310667"/>
          </a:xfrm>
          <a:prstGeom prst="rect">
            <a:avLst/>
          </a:prstGeom>
        </p:spPr>
      </p:pic>
      <p:pic>
        <p:nvPicPr>
          <p:cNvPr id="12" name="图片 48">
            <a:extLst>
              <a:ext uri="{FF2B5EF4-FFF2-40B4-BE49-F238E27FC236}">
                <a16:creationId xmlns="" xmlns:a16="http://schemas.microsoft.com/office/drawing/2014/main" id="{91D3909F-2FED-4031-9043-BA5DC3D76B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19906" y="4026556"/>
            <a:ext cx="378863" cy="310667"/>
          </a:xfrm>
          <a:prstGeom prst="rect">
            <a:avLst/>
          </a:prstGeom>
        </p:spPr>
      </p:pic>
      <p:pic>
        <p:nvPicPr>
          <p:cNvPr id="13" name="图片 48">
            <a:extLst>
              <a:ext uri="{FF2B5EF4-FFF2-40B4-BE49-F238E27FC236}">
                <a16:creationId xmlns="" xmlns:a16="http://schemas.microsoft.com/office/drawing/2014/main" id="{4D75D51C-E704-49E0-9DFA-60A9BA2CDA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763996" y="3953697"/>
            <a:ext cx="378863" cy="310667"/>
          </a:xfrm>
          <a:prstGeom prst="rect">
            <a:avLst/>
          </a:prstGeom>
        </p:spPr>
      </p:pic>
      <p:pic>
        <p:nvPicPr>
          <p:cNvPr id="14" name="图片 48">
            <a:extLst>
              <a:ext uri="{FF2B5EF4-FFF2-40B4-BE49-F238E27FC236}">
                <a16:creationId xmlns="" xmlns:a16="http://schemas.microsoft.com/office/drawing/2014/main" id="{AA051EC6-6C9B-499F-96BB-5FCFD1BF4A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763996" y="4624561"/>
            <a:ext cx="378863" cy="310667"/>
          </a:xfrm>
          <a:prstGeom prst="rect">
            <a:avLst/>
          </a:prstGeom>
        </p:spPr>
      </p:pic>
      <p:pic>
        <p:nvPicPr>
          <p:cNvPr id="15" name="图片 48">
            <a:extLst>
              <a:ext uri="{FF2B5EF4-FFF2-40B4-BE49-F238E27FC236}">
                <a16:creationId xmlns="" xmlns:a16="http://schemas.microsoft.com/office/drawing/2014/main" id="{1E278DC0-6E0F-4E56-9810-1FFA411582F3}"/>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302799" y="4891261"/>
            <a:ext cx="378863" cy="310667"/>
          </a:xfrm>
          <a:prstGeom prst="rect">
            <a:avLst/>
          </a:prstGeom>
        </p:spPr>
      </p:pic>
      <p:pic>
        <p:nvPicPr>
          <p:cNvPr id="16" name="图片 48">
            <a:extLst>
              <a:ext uri="{FF2B5EF4-FFF2-40B4-BE49-F238E27FC236}">
                <a16:creationId xmlns="" xmlns:a16="http://schemas.microsoft.com/office/drawing/2014/main" id="{F46B57AE-38BF-4600-9BE1-DBF03038E104}"/>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302799" y="5562125"/>
            <a:ext cx="378863" cy="310667"/>
          </a:xfrm>
          <a:prstGeom prst="rect">
            <a:avLst/>
          </a:prstGeom>
        </p:spPr>
      </p:pic>
      <p:cxnSp>
        <p:nvCxnSpPr>
          <p:cNvPr id="17" name="Straight Connector 16">
            <a:extLst>
              <a:ext uri="{FF2B5EF4-FFF2-40B4-BE49-F238E27FC236}">
                <a16:creationId xmlns="" xmlns:a16="http://schemas.microsoft.com/office/drawing/2014/main" id="{5567B0A2-CA08-4D27-B8BC-00DDF83DE677}"/>
              </a:ext>
            </a:extLst>
          </p:cNvPr>
          <p:cNvCxnSpPr>
            <a:cxnSpLocks/>
            <a:stCxn id="11" idx="1"/>
            <a:endCxn id="8" idx="3"/>
          </p:cNvCxnSpPr>
          <p:nvPr/>
        </p:nvCxnSpPr>
        <p:spPr bwMode="gray">
          <a:xfrm flipH="1">
            <a:off x="4231430" y="3511026"/>
            <a:ext cx="1288476"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9D67A19E-98F5-416C-9A58-C9AD3107BF12}"/>
              </a:ext>
            </a:extLst>
          </p:cNvPr>
          <p:cNvCxnSpPr>
            <a:cxnSpLocks/>
            <a:stCxn id="10" idx="0"/>
            <a:endCxn id="8" idx="2"/>
          </p:cNvCxnSpPr>
          <p:nvPr/>
        </p:nvCxnSpPr>
        <p:spPr bwMode="gray">
          <a:xfrm flipV="1">
            <a:off x="4041999" y="4264364"/>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C5FD0B60-3D11-4525-9592-FE2EB607C929}"/>
              </a:ext>
            </a:extLst>
          </p:cNvPr>
          <p:cNvCxnSpPr>
            <a:cxnSpLocks/>
            <a:stCxn id="12" idx="0"/>
            <a:endCxn id="11" idx="2"/>
          </p:cNvCxnSpPr>
          <p:nvPr/>
        </p:nvCxnSpPr>
        <p:spPr bwMode="gray">
          <a:xfrm flipV="1">
            <a:off x="5709338" y="3666359"/>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3AF950DC-0AA6-4447-8A14-B814CF1D8155}"/>
              </a:ext>
            </a:extLst>
          </p:cNvPr>
          <p:cNvCxnSpPr>
            <a:cxnSpLocks/>
            <a:stCxn id="14" idx="0"/>
            <a:endCxn id="13" idx="2"/>
          </p:cNvCxnSpPr>
          <p:nvPr/>
        </p:nvCxnSpPr>
        <p:spPr bwMode="gray">
          <a:xfrm flipV="1">
            <a:off x="7953428" y="4264364"/>
            <a:ext cx="0" cy="36019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585212E7-E030-4522-B475-4B7FC0B9DF27}"/>
              </a:ext>
            </a:extLst>
          </p:cNvPr>
          <p:cNvCxnSpPr>
            <a:cxnSpLocks/>
            <a:stCxn id="12" idx="1"/>
            <a:endCxn id="10" idx="3"/>
          </p:cNvCxnSpPr>
          <p:nvPr/>
        </p:nvCxnSpPr>
        <p:spPr bwMode="gray">
          <a:xfrm flipH="1">
            <a:off x="4231430" y="4181890"/>
            <a:ext cx="1288476"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2DAAC5E1-D7EA-4998-AC93-07E481D9A5F7}"/>
              </a:ext>
            </a:extLst>
          </p:cNvPr>
          <p:cNvCxnSpPr>
            <a:cxnSpLocks/>
            <a:stCxn id="11" idx="3"/>
            <a:endCxn id="13" idx="1"/>
          </p:cNvCxnSpPr>
          <p:nvPr/>
        </p:nvCxnSpPr>
        <p:spPr bwMode="gray">
          <a:xfrm>
            <a:off x="5898769" y="3511026"/>
            <a:ext cx="1865227"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94291BCB-81A2-4B5F-8E22-7BF170855AD9}"/>
              </a:ext>
            </a:extLst>
          </p:cNvPr>
          <p:cNvCxnSpPr>
            <a:cxnSpLocks/>
            <a:stCxn id="12" idx="3"/>
            <a:endCxn id="14" idx="1"/>
          </p:cNvCxnSpPr>
          <p:nvPr/>
        </p:nvCxnSpPr>
        <p:spPr bwMode="gray">
          <a:xfrm>
            <a:off x="5898769" y="4181890"/>
            <a:ext cx="1865227" cy="5980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5EB4689F-9CBF-43F5-8952-2429CC4688D3}"/>
              </a:ext>
            </a:extLst>
          </p:cNvPr>
          <p:cNvCxnSpPr>
            <a:cxnSpLocks/>
            <a:stCxn id="8" idx="3"/>
            <a:endCxn id="13" idx="1"/>
          </p:cNvCxnSpPr>
          <p:nvPr/>
        </p:nvCxnSpPr>
        <p:spPr bwMode="gray">
          <a:xfrm>
            <a:off x="4231430" y="4109031"/>
            <a:ext cx="353256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C0CEB15B-E48D-4151-9340-A0025825BE85}"/>
              </a:ext>
            </a:extLst>
          </p:cNvPr>
          <p:cNvCxnSpPr>
            <a:cxnSpLocks/>
            <a:stCxn id="10" idx="3"/>
            <a:endCxn id="14" idx="1"/>
          </p:cNvCxnSpPr>
          <p:nvPr/>
        </p:nvCxnSpPr>
        <p:spPr bwMode="gray">
          <a:xfrm>
            <a:off x="4231430" y="4779895"/>
            <a:ext cx="353256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46D6AF44-AA48-4356-8131-B74C8591786C}"/>
              </a:ext>
            </a:extLst>
          </p:cNvPr>
          <p:cNvCxnSpPr>
            <a:cxnSpLocks/>
            <a:stCxn id="10" idx="3"/>
            <a:endCxn id="16" idx="1"/>
          </p:cNvCxnSpPr>
          <p:nvPr/>
        </p:nvCxnSpPr>
        <p:spPr bwMode="gray">
          <a:xfrm>
            <a:off x="4231430" y="4779895"/>
            <a:ext cx="2071369"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 xmlns:a16="http://schemas.microsoft.com/office/drawing/2014/main" id="{78F59980-CACE-4C77-BC65-3A2580884FDE}"/>
              </a:ext>
            </a:extLst>
          </p:cNvPr>
          <p:cNvCxnSpPr>
            <a:cxnSpLocks/>
            <a:stCxn id="8" idx="3"/>
            <a:endCxn id="15" idx="1"/>
          </p:cNvCxnSpPr>
          <p:nvPr/>
        </p:nvCxnSpPr>
        <p:spPr bwMode="gray">
          <a:xfrm>
            <a:off x="4231430" y="4109031"/>
            <a:ext cx="2071369"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 xmlns:a16="http://schemas.microsoft.com/office/drawing/2014/main" id="{458469E9-F429-4608-A9D4-1F125C4F3888}"/>
              </a:ext>
            </a:extLst>
          </p:cNvPr>
          <p:cNvCxnSpPr>
            <a:cxnSpLocks/>
            <a:stCxn id="15" idx="2"/>
            <a:endCxn id="16" idx="0"/>
          </p:cNvCxnSpPr>
          <p:nvPr/>
        </p:nvCxnSpPr>
        <p:spPr bwMode="gray">
          <a:xfrm>
            <a:off x="6492231" y="5201928"/>
            <a:ext cx="0" cy="360197"/>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79336F90-913F-48D0-AB57-45CC1E24106B}"/>
              </a:ext>
            </a:extLst>
          </p:cNvPr>
          <p:cNvCxnSpPr>
            <a:cxnSpLocks/>
            <a:stCxn id="15" idx="3"/>
            <a:endCxn id="13" idx="1"/>
          </p:cNvCxnSpPr>
          <p:nvPr/>
        </p:nvCxnSpPr>
        <p:spPr bwMode="gray">
          <a:xfrm flipV="1">
            <a:off x="6681662" y="4109031"/>
            <a:ext cx="1082334"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A67BBB93-E850-4626-85DA-91153B7B83B6}"/>
              </a:ext>
            </a:extLst>
          </p:cNvPr>
          <p:cNvCxnSpPr>
            <a:cxnSpLocks/>
            <a:stCxn id="16" idx="3"/>
            <a:endCxn id="14" idx="1"/>
          </p:cNvCxnSpPr>
          <p:nvPr/>
        </p:nvCxnSpPr>
        <p:spPr bwMode="gray">
          <a:xfrm flipV="1">
            <a:off x="6681662" y="4779895"/>
            <a:ext cx="1082334" cy="937564"/>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 xmlns:a16="http://schemas.microsoft.com/office/drawing/2014/main" id="{F4DD82E4-C024-4635-A256-614664D77F5B}"/>
              </a:ext>
            </a:extLst>
          </p:cNvPr>
          <p:cNvCxnSpPr>
            <a:cxnSpLocks/>
            <a:stCxn id="11" idx="2"/>
            <a:endCxn id="15" idx="0"/>
          </p:cNvCxnSpPr>
          <p:nvPr/>
        </p:nvCxnSpPr>
        <p:spPr bwMode="gray">
          <a:xfrm>
            <a:off x="5709338" y="3666359"/>
            <a:ext cx="782893" cy="1224902"/>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 xmlns:a16="http://schemas.microsoft.com/office/drawing/2014/main" id="{DA43C4D3-EFF7-4F06-A572-BF87EAE33E96}"/>
              </a:ext>
            </a:extLst>
          </p:cNvPr>
          <p:cNvCxnSpPr>
            <a:cxnSpLocks/>
            <a:stCxn id="12" idx="2"/>
            <a:endCxn id="16" idx="0"/>
          </p:cNvCxnSpPr>
          <p:nvPr/>
        </p:nvCxnSpPr>
        <p:spPr bwMode="gray">
          <a:xfrm>
            <a:off x="5709338" y="4337223"/>
            <a:ext cx="782893" cy="1224902"/>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5" name="圆角矩形 75">
            <a:extLst>
              <a:ext uri="{FF2B5EF4-FFF2-40B4-BE49-F238E27FC236}">
                <a16:creationId xmlns="" xmlns:a16="http://schemas.microsoft.com/office/drawing/2014/main" id="{6138054C-D681-4A97-949F-92D565B94FB6}"/>
              </a:ext>
            </a:extLst>
          </p:cNvPr>
          <p:cNvSpPr/>
          <p:nvPr/>
        </p:nvSpPr>
        <p:spPr bwMode="gray">
          <a:xfrm>
            <a:off x="3441813" y="3164448"/>
            <a:ext cx="5325217" cy="277692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6" name="TextBox 271">
            <a:extLst>
              <a:ext uri="{FF2B5EF4-FFF2-40B4-BE49-F238E27FC236}">
                <a16:creationId xmlns="" xmlns:a16="http://schemas.microsoft.com/office/drawing/2014/main" id="{06C7DC94-97D1-441A-89E3-CFFFB622214C}"/>
              </a:ext>
            </a:extLst>
          </p:cNvPr>
          <p:cNvSpPr txBox="1"/>
          <p:nvPr/>
        </p:nvSpPr>
        <p:spPr bwMode="gray">
          <a:xfrm rot="16200000">
            <a:off x="2791691" y="3613353"/>
            <a:ext cx="1015021"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Core layer</a:t>
            </a:r>
          </a:p>
        </p:txBody>
      </p:sp>
      <p:sp>
        <p:nvSpPr>
          <p:cNvPr id="67" name="TextBox 271">
            <a:extLst>
              <a:ext uri="{FF2B5EF4-FFF2-40B4-BE49-F238E27FC236}">
                <a16:creationId xmlns="" xmlns:a16="http://schemas.microsoft.com/office/drawing/2014/main" id="{2BE078D5-F0DC-4DEF-90E9-E2D3684DF08A}"/>
              </a:ext>
            </a:extLst>
          </p:cNvPr>
          <p:cNvSpPr txBox="1"/>
          <p:nvPr/>
        </p:nvSpPr>
        <p:spPr bwMode="gray">
          <a:xfrm>
            <a:off x="3711619" y="4963132"/>
            <a:ext cx="66075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City A</a:t>
            </a:r>
          </a:p>
        </p:txBody>
      </p:sp>
      <p:sp>
        <p:nvSpPr>
          <p:cNvPr id="68" name="TextBox 271">
            <a:extLst>
              <a:ext uri="{FF2B5EF4-FFF2-40B4-BE49-F238E27FC236}">
                <a16:creationId xmlns="" xmlns:a16="http://schemas.microsoft.com/office/drawing/2014/main" id="{ECCFB412-F602-4AA7-9B58-1639C386714D}"/>
              </a:ext>
            </a:extLst>
          </p:cNvPr>
          <p:cNvSpPr txBox="1"/>
          <p:nvPr/>
        </p:nvSpPr>
        <p:spPr bwMode="gray">
          <a:xfrm>
            <a:off x="7604755" y="4967890"/>
            <a:ext cx="66075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City C</a:t>
            </a:r>
          </a:p>
        </p:txBody>
      </p:sp>
      <p:sp>
        <p:nvSpPr>
          <p:cNvPr id="69" name="TextBox 271">
            <a:extLst>
              <a:ext uri="{FF2B5EF4-FFF2-40B4-BE49-F238E27FC236}">
                <a16:creationId xmlns="" xmlns:a16="http://schemas.microsoft.com/office/drawing/2014/main" id="{F11BDB1A-9F44-4DD0-B2B4-D7B274A07239}"/>
              </a:ext>
            </a:extLst>
          </p:cNvPr>
          <p:cNvSpPr txBox="1"/>
          <p:nvPr/>
        </p:nvSpPr>
        <p:spPr bwMode="gray">
          <a:xfrm>
            <a:off x="5887109" y="3213468"/>
            <a:ext cx="66075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City B</a:t>
            </a:r>
          </a:p>
        </p:txBody>
      </p:sp>
      <p:sp>
        <p:nvSpPr>
          <p:cNvPr id="70" name="TextBox 271">
            <a:extLst>
              <a:ext uri="{FF2B5EF4-FFF2-40B4-BE49-F238E27FC236}">
                <a16:creationId xmlns="" xmlns:a16="http://schemas.microsoft.com/office/drawing/2014/main" id="{126BAEEA-D5C9-480F-A47E-1ECA6172ACC2}"/>
              </a:ext>
            </a:extLst>
          </p:cNvPr>
          <p:cNvSpPr txBox="1"/>
          <p:nvPr/>
        </p:nvSpPr>
        <p:spPr bwMode="gray">
          <a:xfrm>
            <a:off x="6842046" y="5567032"/>
            <a:ext cx="902811"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New site</a:t>
            </a:r>
          </a:p>
        </p:txBody>
      </p:sp>
    </p:spTree>
    <p:extLst>
      <p:ext uri="{BB962C8B-B14F-4D97-AF65-F5344CB8AC3E}">
        <p14:creationId xmlns:p14="http://schemas.microsoft.com/office/powerpoint/2010/main" val="33120999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Aggregation Layer Design</a:t>
            </a:r>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Aggregation layer design must take into account the service types and scale on each aggregation node. In the initial phase of bearer network planning and construction, the aggregation layer can be planned based on existing enterprise services. The following three aggregation modes are available:</a:t>
            </a:r>
          </a:p>
          <a:p>
            <a:pPr marL="552450" lvl="1" indent="-228600">
              <a:lnSpc>
                <a:spcPct val="100000"/>
              </a:lnSpc>
            </a:pPr>
            <a:r>
              <a:rPr lang="en-US" sz="1400" dirty="0">
                <a:latin typeface="Huawei Sans" panose="020C0503030203020204" pitchFamily="34" charset="0"/>
              </a:rPr>
              <a:t>Data center aggregation (DC-PE): aggregates traffic from service units that provide services for the HQ in an enterprise. Such service units include data centers and service centers.</a:t>
            </a:r>
          </a:p>
          <a:p>
            <a:pPr marL="552450" lvl="1" indent="-228600">
              <a:lnSpc>
                <a:spcPct val="100000"/>
              </a:lnSpc>
            </a:pPr>
            <a:r>
              <a:rPr lang="en-US" sz="1400" dirty="0">
                <a:latin typeface="Huawei Sans" panose="020C0503030203020204" pitchFamily="34" charset="0"/>
              </a:rPr>
              <a:t>Metro aggregation (MAN-PE): aggregates the metro services of intra-city institutions and affiliated institutions.</a:t>
            </a:r>
          </a:p>
          <a:p>
            <a:pPr marL="552450" lvl="1" indent="-228600">
              <a:lnSpc>
                <a:spcPct val="100000"/>
              </a:lnSpc>
            </a:pPr>
            <a:r>
              <a:rPr lang="en-US" sz="1400" dirty="0">
                <a:latin typeface="Huawei Sans" panose="020C0503030203020204" pitchFamily="34" charset="0"/>
              </a:rPr>
              <a:t>Branch aggregation (BR-PE): aggregates the services of branches, provincial metro institutions, and affiliated institutions.</a:t>
            </a:r>
          </a:p>
          <a:p>
            <a:pPr marL="552450" lvl="1" indent="-228600">
              <a:lnSpc>
                <a:spcPct val="100000"/>
              </a:lnSpc>
            </a:pPr>
            <a:endParaRPr lang="en-US" sz="1400" dirty="0">
              <a:latin typeface="Huawei Sans" panose="020C0503030203020204" pitchFamily="34" charset="0"/>
            </a:endParaRPr>
          </a:p>
        </p:txBody>
      </p:sp>
      <p:sp>
        <p:nvSpPr>
          <p:cNvPr id="8" name="圆角矩形 75">
            <a:extLst>
              <a:ext uri="{FF2B5EF4-FFF2-40B4-BE49-F238E27FC236}">
                <a16:creationId xmlns="" xmlns:a16="http://schemas.microsoft.com/office/drawing/2014/main" id="{3741C0DE-886A-4B4D-AF50-9DFF2BBB7252}"/>
              </a:ext>
            </a:extLst>
          </p:cNvPr>
          <p:cNvSpPr/>
          <p:nvPr/>
        </p:nvSpPr>
        <p:spPr bwMode="gray">
          <a:xfrm>
            <a:off x="641864" y="3183778"/>
            <a:ext cx="3575806" cy="49362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Model 1: Data center/Service center aggregation</a:t>
            </a:r>
          </a:p>
        </p:txBody>
      </p:sp>
      <p:sp>
        <p:nvSpPr>
          <p:cNvPr id="9" name="圆角矩形 75">
            <a:extLst>
              <a:ext uri="{FF2B5EF4-FFF2-40B4-BE49-F238E27FC236}">
                <a16:creationId xmlns="" xmlns:a16="http://schemas.microsoft.com/office/drawing/2014/main" id="{D97353FE-60CB-4FD0-802B-39BA1C3A82F7}"/>
              </a:ext>
            </a:extLst>
          </p:cNvPr>
          <p:cNvSpPr/>
          <p:nvPr/>
        </p:nvSpPr>
        <p:spPr bwMode="gray">
          <a:xfrm>
            <a:off x="641864" y="3721184"/>
            <a:ext cx="3575806" cy="24283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圆角矩形 75">
            <a:extLst>
              <a:ext uri="{FF2B5EF4-FFF2-40B4-BE49-F238E27FC236}">
                <a16:creationId xmlns="" xmlns:a16="http://schemas.microsoft.com/office/drawing/2014/main" id="{D6E3914F-B74A-413E-9C74-B4C536A1C5FC}"/>
              </a:ext>
            </a:extLst>
          </p:cNvPr>
          <p:cNvSpPr/>
          <p:nvPr/>
        </p:nvSpPr>
        <p:spPr bwMode="gray">
          <a:xfrm>
            <a:off x="4308097" y="3183778"/>
            <a:ext cx="3575806" cy="49362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Model 2: Municipal metro aggregation</a:t>
            </a:r>
          </a:p>
        </p:txBody>
      </p:sp>
      <p:sp>
        <p:nvSpPr>
          <p:cNvPr id="13" name="圆角矩形 75">
            <a:extLst>
              <a:ext uri="{FF2B5EF4-FFF2-40B4-BE49-F238E27FC236}">
                <a16:creationId xmlns="" xmlns:a16="http://schemas.microsoft.com/office/drawing/2014/main" id="{784B7F70-A9D0-4D85-8245-AB8B2B0E9670}"/>
              </a:ext>
            </a:extLst>
          </p:cNvPr>
          <p:cNvSpPr/>
          <p:nvPr/>
        </p:nvSpPr>
        <p:spPr bwMode="gray">
          <a:xfrm>
            <a:off x="4308097" y="3721184"/>
            <a:ext cx="3575806" cy="24283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圆角矩形 75">
            <a:extLst>
              <a:ext uri="{FF2B5EF4-FFF2-40B4-BE49-F238E27FC236}">
                <a16:creationId xmlns="" xmlns:a16="http://schemas.microsoft.com/office/drawing/2014/main" id="{40DDE469-BAE6-4BD2-8EF7-F4B047688A8E}"/>
              </a:ext>
            </a:extLst>
          </p:cNvPr>
          <p:cNvSpPr/>
          <p:nvPr/>
        </p:nvSpPr>
        <p:spPr bwMode="gray">
          <a:xfrm>
            <a:off x="7974330" y="3178769"/>
            <a:ext cx="3575806" cy="49362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Model 3: Regional branch aggregation</a:t>
            </a:r>
          </a:p>
        </p:txBody>
      </p:sp>
      <p:sp>
        <p:nvSpPr>
          <p:cNvPr id="15" name="圆角矩形 75">
            <a:extLst>
              <a:ext uri="{FF2B5EF4-FFF2-40B4-BE49-F238E27FC236}">
                <a16:creationId xmlns="" xmlns:a16="http://schemas.microsoft.com/office/drawing/2014/main" id="{90D32919-7016-474E-9E46-3FECDBC3CDEF}"/>
              </a:ext>
            </a:extLst>
          </p:cNvPr>
          <p:cNvSpPr/>
          <p:nvPr/>
        </p:nvSpPr>
        <p:spPr bwMode="gray">
          <a:xfrm>
            <a:off x="7974330" y="3716175"/>
            <a:ext cx="3575806" cy="24283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33" name="Group 32">
            <a:extLst>
              <a:ext uri="{FF2B5EF4-FFF2-40B4-BE49-F238E27FC236}">
                <a16:creationId xmlns="" xmlns:a16="http://schemas.microsoft.com/office/drawing/2014/main" id="{B9716512-7610-4384-AC5B-5FF8B12EF33B}"/>
              </a:ext>
            </a:extLst>
          </p:cNvPr>
          <p:cNvGrpSpPr/>
          <p:nvPr/>
        </p:nvGrpSpPr>
        <p:grpSpPr bwMode="gray">
          <a:xfrm>
            <a:off x="714418" y="3850334"/>
            <a:ext cx="3427120" cy="2183653"/>
            <a:chOff x="747076" y="3813872"/>
            <a:chExt cx="3427120" cy="2183653"/>
          </a:xfrm>
        </p:grpSpPr>
        <p:sp>
          <p:nvSpPr>
            <p:cNvPr id="29" name="Rectangle 28">
              <a:extLst>
                <a:ext uri="{FF2B5EF4-FFF2-40B4-BE49-F238E27FC236}">
                  <a16:creationId xmlns="" xmlns:a16="http://schemas.microsoft.com/office/drawing/2014/main" id="{06D2914E-2179-450E-8FE3-C9F3060F3C41}"/>
                </a:ext>
              </a:extLst>
            </p:cNvPr>
            <p:cNvSpPr/>
            <p:nvPr/>
          </p:nvSpPr>
          <p:spPr bwMode="gray">
            <a:xfrm>
              <a:off x="747076" y="3813872"/>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Core layer</a:t>
              </a:r>
            </a:p>
          </p:txBody>
        </p:sp>
        <p:sp>
          <p:nvSpPr>
            <p:cNvPr id="30" name="Rectangle 29">
              <a:extLst>
                <a:ext uri="{FF2B5EF4-FFF2-40B4-BE49-F238E27FC236}">
                  <a16:creationId xmlns="" xmlns:a16="http://schemas.microsoft.com/office/drawing/2014/main" id="{1C20190B-7A1E-4E40-89B0-255A99F6736D}"/>
                </a:ext>
              </a:extLst>
            </p:cNvPr>
            <p:cNvSpPr/>
            <p:nvPr/>
          </p:nvSpPr>
          <p:spPr bwMode="gray">
            <a:xfrm>
              <a:off x="747076" y="4501441"/>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Aggregation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31" name="Rectangle 30">
              <a:extLst>
                <a:ext uri="{FF2B5EF4-FFF2-40B4-BE49-F238E27FC236}">
                  <a16:creationId xmlns="" xmlns:a16="http://schemas.microsoft.com/office/drawing/2014/main" id="{1B0EE249-9158-4FD7-BFF0-A8084C5367D2}"/>
                </a:ext>
              </a:extLst>
            </p:cNvPr>
            <p:cNvSpPr/>
            <p:nvPr/>
          </p:nvSpPr>
          <p:spPr bwMode="gray">
            <a:xfrm>
              <a:off x="747076" y="5424256"/>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Access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16" name="Rectangle: Rounded Corners 15">
              <a:extLst>
                <a:ext uri="{FF2B5EF4-FFF2-40B4-BE49-F238E27FC236}">
                  <a16:creationId xmlns="" xmlns:a16="http://schemas.microsoft.com/office/drawing/2014/main" id="{7E0BEDE0-8E60-4F77-BF46-E02DA9216D8D}"/>
                </a:ext>
              </a:extLst>
            </p:cNvPr>
            <p:cNvSpPr/>
            <p:nvPr/>
          </p:nvSpPr>
          <p:spPr bwMode="gray">
            <a:xfrm>
              <a:off x="2224186" y="3938583"/>
              <a:ext cx="1256758" cy="32734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Core layer</a:t>
              </a:r>
            </a:p>
          </p:txBody>
        </p:sp>
        <p:sp>
          <p:nvSpPr>
            <p:cNvPr id="17" name="Rectangle: Rounded Corners 16">
              <a:extLst>
                <a:ext uri="{FF2B5EF4-FFF2-40B4-BE49-F238E27FC236}">
                  <a16:creationId xmlns="" xmlns:a16="http://schemas.microsoft.com/office/drawing/2014/main" id="{A59DC952-9E71-4DA3-B946-A84713F3221C}"/>
                </a:ext>
              </a:extLst>
            </p:cNvPr>
            <p:cNvSpPr/>
            <p:nvPr/>
          </p:nvSpPr>
          <p:spPr bwMode="gray">
            <a:xfrm>
              <a:off x="2224186" y="4558591"/>
              <a:ext cx="1256758" cy="459606"/>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Data center aggregation</a:t>
              </a:r>
            </a:p>
          </p:txBody>
        </p:sp>
        <p:sp>
          <p:nvSpPr>
            <p:cNvPr id="18" name="Rectangle: Rounded Corners 17">
              <a:extLst>
                <a:ext uri="{FF2B5EF4-FFF2-40B4-BE49-F238E27FC236}">
                  <a16:creationId xmlns="" xmlns:a16="http://schemas.microsoft.com/office/drawing/2014/main" id="{CCFAC032-B73D-4060-ABC3-7B10DE2D31EA}"/>
                </a:ext>
              </a:extLst>
            </p:cNvPr>
            <p:cNvSpPr/>
            <p:nvPr/>
          </p:nvSpPr>
          <p:spPr bwMode="gray">
            <a:xfrm>
              <a:off x="1583817" y="5467640"/>
              <a:ext cx="1134670" cy="453673"/>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Data center</a:t>
              </a:r>
            </a:p>
          </p:txBody>
        </p:sp>
        <p:sp>
          <p:nvSpPr>
            <p:cNvPr id="19" name="Rectangle: Rounded Corners 18">
              <a:extLst>
                <a:ext uri="{FF2B5EF4-FFF2-40B4-BE49-F238E27FC236}">
                  <a16:creationId xmlns="" xmlns:a16="http://schemas.microsoft.com/office/drawing/2014/main" id="{9C9FD190-CBEB-4FBE-BB57-A415E34B6DE0}"/>
                </a:ext>
              </a:extLst>
            </p:cNvPr>
            <p:cNvSpPr/>
            <p:nvPr/>
          </p:nvSpPr>
          <p:spPr bwMode="gray">
            <a:xfrm>
              <a:off x="3039526" y="5467640"/>
              <a:ext cx="1134670" cy="453673"/>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Service center</a:t>
              </a:r>
            </a:p>
          </p:txBody>
        </p:sp>
        <p:cxnSp>
          <p:nvCxnSpPr>
            <p:cNvPr id="20" name="Straight Connector 19">
              <a:extLst>
                <a:ext uri="{FF2B5EF4-FFF2-40B4-BE49-F238E27FC236}">
                  <a16:creationId xmlns="" xmlns:a16="http://schemas.microsoft.com/office/drawing/2014/main" id="{A3C29E3E-0363-4CC2-85B1-1EFF27D922DE}"/>
                </a:ext>
              </a:extLst>
            </p:cNvPr>
            <p:cNvCxnSpPr>
              <a:cxnSpLocks/>
              <a:stCxn id="16" idx="2"/>
              <a:endCxn id="17" idx="0"/>
            </p:cNvCxnSpPr>
            <p:nvPr/>
          </p:nvCxnSpPr>
          <p:spPr bwMode="gray">
            <a:xfrm>
              <a:off x="2852565" y="4265925"/>
              <a:ext cx="0" cy="2926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A744310D-67D5-45A7-94D4-D11FF64A5F5B}"/>
                </a:ext>
              </a:extLst>
            </p:cNvPr>
            <p:cNvCxnSpPr>
              <a:cxnSpLocks/>
              <a:stCxn id="17" idx="2"/>
              <a:endCxn id="18" idx="0"/>
            </p:cNvCxnSpPr>
            <p:nvPr/>
          </p:nvCxnSpPr>
          <p:spPr bwMode="gray">
            <a:xfrm flipH="1">
              <a:off x="2151152" y="5018197"/>
              <a:ext cx="701413" cy="4494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F10E1B42-5911-47DA-AD11-B0D25BE5B919}"/>
                </a:ext>
              </a:extLst>
            </p:cNvPr>
            <p:cNvCxnSpPr>
              <a:cxnSpLocks/>
              <a:stCxn id="17" idx="2"/>
              <a:endCxn id="19" idx="0"/>
            </p:cNvCxnSpPr>
            <p:nvPr/>
          </p:nvCxnSpPr>
          <p:spPr bwMode="gray">
            <a:xfrm>
              <a:off x="2852565" y="5018197"/>
              <a:ext cx="754296" cy="4494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 xmlns:a16="http://schemas.microsoft.com/office/drawing/2014/main" id="{8FAE83B0-F491-4816-B670-A7A89E933D9A}"/>
                </a:ext>
              </a:extLst>
            </p:cNvPr>
            <p:cNvSpPr txBox="1"/>
            <p:nvPr/>
          </p:nvSpPr>
          <p:spPr bwMode="gray">
            <a:xfrm>
              <a:off x="2709558" y="5455774"/>
              <a:ext cx="343364" cy="369332"/>
            </a:xfrm>
            <a:prstGeom prst="rect">
              <a:avLst/>
            </a:prstGeom>
            <a:noFill/>
          </p:spPr>
          <p:txBody>
            <a:bodyPr wrap="square" rtlCol="0">
              <a:noAutofit/>
            </a:bodyPr>
            <a:lstStyle/>
            <a:p>
              <a:pPr fontAlgn="ctr"/>
              <a:r>
                <a:rPr lang="en-US" dirty="0">
                  <a:latin typeface="Huawei Sans" panose="020C0503030203020204" pitchFamily="34" charset="0"/>
                </a:rPr>
                <a:t>…</a:t>
              </a:r>
            </a:p>
          </p:txBody>
        </p:sp>
      </p:grpSp>
      <p:grpSp>
        <p:nvGrpSpPr>
          <p:cNvPr id="34" name="Group 33">
            <a:extLst>
              <a:ext uri="{FF2B5EF4-FFF2-40B4-BE49-F238E27FC236}">
                <a16:creationId xmlns="" xmlns:a16="http://schemas.microsoft.com/office/drawing/2014/main" id="{857FA95A-4C4F-4B53-9DDC-AC228A8164DE}"/>
              </a:ext>
            </a:extLst>
          </p:cNvPr>
          <p:cNvGrpSpPr/>
          <p:nvPr/>
        </p:nvGrpSpPr>
        <p:grpSpPr bwMode="gray">
          <a:xfrm>
            <a:off x="8037796" y="3840798"/>
            <a:ext cx="3427120" cy="2183653"/>
            <a:chOff x="747076" y="3813872"/>
            <a:chExt cx="3427120" cy="2183653"/>
          </a:xfrm>
        </p:grpSpPr>
        <p:sp>
          <p:nvSpPr>
            <p:cNvPr id="35" name="Rectangle 34">
              <a:extLst>
                <a:ext uri="{FF2B5EF4-FFF2-40B4-BE49-F238E27FC236}">
                  <a16:creationId xmlns="" xmlns:a16="http://schemas.microsoft.com/office/drawing/2014/main" id="{5142E002-859E-4366-9889-23C6DA4EE19C}"/>
                </a:ext>
              </a:extLst>
            </p:cNvPr>
            <p:cNvSpPr/>
            <p:nvPr/>
          </p:nvSpPr>
          <p:spPr bwMode="gray">
            <a:xfrm>
              <a:off x="747076" y="3813872"/>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Core layer</a:t>
              </a:r>
            </a:p>
          </p:txBody>
        </p:sp>
        <p:sp>
          <p:nvSpPr>
            <p:cNvPr id="36" name="Rectangle 35">
              <a:extLst>
                <a:ext uri="{FF2B5EF4-FFF2-40B4-BE49-F238E27FC236}">
                  <a16:creationId xmlns="" xmlns:a16="http://schemas.microsoft.com/office/drawing/2014/main" id="{18C35BF6-0D01-4EC4-9F24-9F9C3391F932}"/>
                </a:ext>
              </a:extLst>
            </p:cNvPr>
            <p:cNvSpPr/>
            <p:nvPr/>
          </p:nvSpPr>
          <p:spPr bwMode="gray">
            <a:xfrm>
              <a:off x="747076" y="4501441"/>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Aggregation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37" name="Rectangle 36">
              <a:extLst>
                <a:ext uri="{FF2B5EF4-FFF2-40B4-BE49-F238E27FC236}">
                  <a16:creationId xmlns="" xmlns:a16="http://schemas.microsoft.com/office/drawing/2014/main" id="{EC13F727-949F-4C22-8621-121A88A3891F}"/>
                </a:ext>
              </a:extLst>
            </p:cNvPr>
            <p:cNvSpPr/>
            <p:nvPr/>
          </p:nvSpPr>
          <p:spPr bwMode="gray">
            <a:xfrm>
              <a:off x="747076" y="5424256"/>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Access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38" name="Rectangle: Rounded Corners 37">
              <a:extLst>
                <a:ext uri="{FF2B5EF4-FFF2-40B4-BE49-F238E27FC236}">
                  <a16:creationId xmlns="" xmlns:a16="http://schemas.microsoft.com/office/drawing/2014/main" id="{46EABC90-6F3A-40EA-AC80-7164929839E8}"/>
                </a:ext>
              </a:extLst>
            </p:cNvPr>
            <p:cNvSpPr/>
            <p:nvPr/>
          </p:nvSpPr>
          <p:spPr bwMode="gray">
            <a:xfrm>
              <a:off x="2224186" y="3938583"/>
              <a:ext cx="1256758" cy="32734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Core layer</a:t>
              </a:r>
            </a:p>
          </p:txBody>
        </p:sp>
        <p:sp>
          <p:nvSpPr>
            <p:cNvPr id="39" name="Rectangle: Rounded Corners 38">
              <a:extLst>
                <a:ext uri="{FF2B5EF4-FFF2-40B4-BE49-F238E27FC236}">
                  <a16:creationId xmlns="" xmlns:a16="http://schemas.microsoft.com/office/drawing/2014/main" id="{FB7DBBB6-7A36-4EBA-A37B-C9AA63F71ECD}"/>
                </a:ext>
              </a:extLst>
            </p:cNvPr>
            <p:cNvSpPr/>
            <p:nvPr/>
          </p:nvSpPr>
          <p:spPr bwMode="gray">
            <a:xfrm>
              <a:off x="2224186" y="4558602"/>
              <a:ext cx="1256758" cy="450070"/>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BR aggregation</a:t>
              </a:r>
            </a:p>
          </p:txBody>
        </p:sp>
        <p:sp>
          <p:nvSpPr>
            <p:cNvPr id="40" name="Rectangle: Rounded Corners 39">
              <a:extLst>
                <a:ext uri="{FF2B5EF4-FFF2-40B4-BE49-F238E27FC236}">
                  <a16:creationId xmlns="" xmlns:a16="http://schemas.microsoft.com/office/drawing/2014/main" id="{A8D4811E-B135-4D15-AEC9-5ACAC92D2AAD}"/>
                </a:ext>
              </a:extLst>
            </p:cNvPr>
            <p:cNvSpPr/>
            <p:nvPr/>
          </p:nvSpPr>
          <p:spPr bwMode="gray">
            <a:xfrm>
              <a:off x="1583817" y="5490931"/>
              <a:ext cx="1134670" cy="43740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Regional subsidiary</a:t>
              </a:r>
            </a:p>
          </p:txBody>
        </p:sp>
        <p:sp>
          <p:nvSpPr>
            <p:cNvPr id="41" name="Rectangle: Rounded Corners 40">
              <a:extLst>
                <a:ext uri="{FF2B5EF4-FFF2-40B4-BE49-F238E27FC236}">
                  <a16:creationId xmlns="" xmlns:a16="http://schemas.microsoft.com/office/drawing/2014/main" id="{22EA6866-50CC-4FBC-921F-9FAE21AC52DA}"/>
                </a:ext>
              </a:extLst>
            </p:cNvPr>
            <p:cNvSpPr/>
            <p:nvPr/>
          </p:nvSpPr>
          <p:spPr bwMode="gray">
            <a:xfrm>
              <a:off x="3039526" y="5490931"/>
              <a:ext cx="1134670" cy="43740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Affiliated institution</a:t>
              </a:r>
            </a:p>
          </p:txBody>
        </p:sp>
        <p:cxnSp>
          <p:nvCxnSpPr>
            <p:cNvPr id="42" name="Straight Connector 41">
              <a:extLst>
                <a:ext uri="{FF2B5EF4-FFF2-40B4-BE49-F238E27FC236}">
                  <a16:creationId xmlns="" xmlns:a16="http://schemas.microsoft.com/office/drawing/2014/main" id="{12BBE8AD-EF7D-473D-B45E-EB6A8F449D9C}"/>
                </a:ext>
              </a:extLst>
            </p:cNvPr>
            <p:cNvCxnSpPr>
              <a:cxnSpLocks/>
              <a:stCxn id="38" idx="2"/>
              <a:endCxn id="39" idx="0"/>
            </p:cNvCxnSpPr>
            <p:nvPr/>
          </p:nvCxnSpPr>
          <p:spPr bwMode="gray">
            <a:xfrm>
              <a:off x="2852565" y="4265925"/>
              <a:ext cx="0" cy="2926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62E525E0-F5AF-48FB-B782-98B15270B778}"/>
                </a:ext>
              </a:extLst>
            </p:cNvPr>
            <p:cNvCxnSpPr>
              <a:cxnSpLocks/>
              <a:stCxn id="39" idx="2"/>
              <a:endCxn id="40" idx="0"/>
            </p:cNvCxnSpPr>
            <p:nvPr/>
          </p:nvCxnSpPr>
          <p:spPr bwMode="gray">
            <a:xfrm flipH="1">
              <a:off x="2151152" y="5008672"/>
              <a:ext cx="701413" cy="48225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 xmlns:a16="http://schemas.microsoft.com/office/drawing/2014/main" id="{7CD6ADDE-7B91-47C4-89F1-1FB14FD21A4D}"/>
                </a:ext>
              </a:extLst>
            </p:cNvPr>
            <p:cNvCxnSpPr>
              <a:cxnSpLocks/>
              <a:stCxn id="39" idx="2"/>
              <a:endCxn id="41" idx="0"/>
            </p:cNvCxnSpPr>
            <p:nvPr/>
          </p:nvCxnSpPr>
          <p:spPr bwMode="gray">
            <a:xfrm>
              <a:off x="2852565" y="5008672"/>
              <a:ext cx="754296" cy="48225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 xmlns:a16="http://schemas.microsoft.com/office/drawing/2014/main" id="{D174EEFD-313E-4CFB-BD07-5DBB35E3E18A}"/>
                </a:ext>
              </a:extLst>
            </p:cNvPr>
            <p:cNvSpPr txBox="1"/>
            <p:nvPr/>
          </p:nvSpPr>
          <p:spPr bwMode="gray">
            <a:xfrm>
              <a:off x="2709558" y="5455774"/>
              <a:ext cx="343364" cy="369332"/>
            </a:xfrm>
            <a:prstGeom prst="rect">
              <a:avLst/>
            </a:prstGeom>
            <a:noFill/>
          </p:spPr>
          <p:txBody>
            <a:bodyPr wrap="square" rtlCol="0">
              <a:noAutofit/>
            </a:bodyPr>
            <a:lstStyle/>
            <a:p>
              <a:pPr fontAlgn="ctr"/>
              <a:r>
                <a:rPr lang="en-US" dirty="0">
                  <a:latin typeface="Huawei Sans" panose="020C0503030203020204" pitchFamily="34" charset="0"/>
                </a:rPr>
                <a:t>…</a:t>
              </a:r>
            </a:p>
          </p:txBody>
        </p:sp>
      </p:grpSp>
      <p:grpSp>
        <p:nvGrpSpPr>
          <p:cNvPr id="46" name="Group 45">
            <a:extLst>
              <a:ext uri="{FF2B5EF4-FFF2-40B4-BE49-F238E27FC236}">
                <a16:creationId xmlns="" xmlns:a16="http://schemas.microsoft.com/office/drawing/2014/main" id="{36BC9EB4-D188-4B4D-A86C-81B8DF97F502}"/>
              </a:ext>
            </a:extLst>
          </p:cNvPr>
          <p:cNvGrpSpPr/>
          <p:nvPr/>
        </p:nvGrpSpPr>
        <p:grpSpPr bwMode="gray">
          <a:xfrm>
            <a:off x="4388790" y="3846540"/>
            <a:ext cx="3427120" cy="2183653"/>
            <a:chOff x="747076" y="3813872"/>
            <a:chExt cx="3427120" cy="2183653"/>
          </a:xfrm>
        </p:grpSpPr>
        <p:sp>
          <p:nvSpPr>
            <p:cNvPr id="47" name="Rectangle 46">
              <a:extLst>
                <a:ext uri="{FF2B5EF4-FFF2-40B4-BE49-F238E27FC236}">
                  <a16:creationId xmlns="" xmlns:a16="http://schemas.microsoft.com/office/drawing/2014/main" id="{AE89C257-1766-420A-9C70-EAC791376426}"/>
                </a:ext>
              </a:extLst>
            </p:cNvPr>
            <p:cNvSpPr/>
            <p:nvPr/>
          </p:nvSpPr>
          <p:spPr bwMode="gray">
            <a:xfrm>
              <a:off x="747076" y="3813872"/>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Core layer</a:t>
              </a:r>
            </a:p>
          </p:txBody>
        </p:sp>
        <p:sp>
          <p:nvSpPr>
            <p:cNvPr id="48" name="Rectangle 47">
              <a:extLst>
                <a:ext uri="{FF2B5EF4-FFF2-40B4-BE49-F238E27FC236}">
                  <a16:creationId xmlns="" xmlns:a16="http://schemas.microsoft.com/office/drawing/2014/main" id="{D03DD265-3867-415A-ACAD-0BC4460828E3}"/>
                </a:ext>
              </a:extLst>
            </p:cNvPr>
            <p:cNvSpPr/>
            <p:nvPr/>
          </p:nvSpPr>
          <p:spPr bwMode="gray">
            <a:xfrm>
              <a:off x="747076" y="4501441"/>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Aggregation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49" name="Rectangle 48">
              <a:extLst>
                <a:ext uri="{FF2B5EF4-FFF2-40B4-BE49-F238E27FC236}">
                  <a16:creationId xmlns="" xmlns:a16="http://schemas.microsoft.com/office/drawing/2014/main" id="{7D7394CB-C843-4E38-9738-FE018C94C0CC}"/>
                </a:ext>
              </a:extLst>
            </p:cNvPr>
            <p:cNvSpPr/>
            <p:nvPr/>
          </p:nvSpPr>
          <p:spPr bwMode="gray">
            <a:xfrm>
              <a:off x="747076" y="5424256"/>
              <a:ext cx="2987040" cy="573269"/>
            </a:xfrm>
            <a:prstGeom prst="rect">
              <a:avLst/>
            </a:prstGeom>
            <a:gradFill>
              <a:gsLst>
                <a:gs pos="0">
                  <a:schemeClr val="bg1">
                    <a:lumMod val="85000"/>
                  </a:schemeClr>
                </a:gs>
                <a:gs pos="100000">
                  <a:schemeClr val="bg1">
                    <a:alpha val="5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dirty="0">
                  <a:solidFill>
                    <a:schemeClr val="tx1"/>
                  </a:solidFill>
                  <a:latin typeface="Huawei Sans" panose="020C0503030203020204" pitchFamily="34" charset="0"/>
                </a:rPr>
                <a:t>Access </a:t>
              </a:r>
              <a:br>
                <a:rPr lang="en-US" sz="1600" dirty="0">
                  <a:solidFill>
                    <a:schemeClr val="tx1"/>
                  </a:solidFill>
                  <a:latin typeface="Huawei Sans" panose="020C0503030203020204" pitchFamily="34" charset="0"/>
                </a:rPr>
              </a:br>
              <a:r>
                <a:rPr lang="en-US" sz="1600" dirty="0">
                  <a:solidFill>
                    <a:schemeClr val="tx1"/>
                  </a:solidFill>
                  <a:latin typeface="Huawei Sans" panose="020C0503030203020204" pitchFamily="34" charset="0"/>
                </a:rPr>
                <a:t>layer</a:t>
              </a:r>
            </a:p>
          </p:txBody>
        </p:sp>
        <p:sp>
          <p:nvSpPr>
            <p:cNvPr id="50" name="Rectangle: Rounded Corners 49">
              <a:extLst>
                <a:ext uri="{FF2B5EF4-FFF2-40B4-BE49-F238E27FC236}">
                  <a16:creationId xmlns="" xmlns:a16="http://schemas.microsoft.com/office/drawing/2014/main" id="{8D90BAC7-022F-40A8-BFE0-ADF29CDD4920}"/>
                </a:ext>
              </a:extLst>
            </p:cNvPr>
            <p:cNvSpPr/>
            <p:nvPr/>
          </p:nvSpPr>
          <p:spPr bwMode="gray">
            <a:xfrm>
              <a:off x="2224186" y="3938583"/>
              <a:ext cx="1256758" cy="32734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Core layer</a:t>
              </a:r>
            </a:p>
          </p:txBody>
        </p:sp>
        <p:sp>
          <p:nvSpPr>
            <p:cNvPr id="51" name="Rectangle: Rounded Corners 50">
              <a:extLst>
                <a:ext uri="{FF2B5EF4-FFF2-40B4-BE49-F238E27FC236}">
                  <a16:creationId xmlns="" xmlns:a16="http://schemas.microsoft.com/office/drawing/2014/main" id="{39D4A470-EB98-427F-9B66-F2E39FCD5AF2}"/>
                </a:ext>
              </a:extLst>
            </p:cNvPr>
            <p:cNvSpPr/>
            <p:nvPr/>
          </p:nvSpPr>
          <p:spPr bwMode="gray">
            <a:xfrm>
              <a:off x="2224186" y="4552860"/>
              <a:ext cx="1256758" cy="455812"/>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MAN aggregation</a:t>
              </a:r>
            </a:p>
          </p:txBody>
        </p:sp>
        <p:sp>
          <p:nvSpPr>
            <p:cNvPr id="52" name="Rectangle: Rounded Corners 51">
              <a:extLst>
                <a:ext uri="{FF2B5EF4-FFF2-40B4-BE49-F238E27FC236}">
                  <a16:creationId xmlns="" xmlns:a16="http://schemas.microsoft.com/office/drawing/2014/main" id="{77A46EAD-871D-4CF0-A94B-C798E0817023}"/>
                </a:ext>
              </a:extLst>
            </p:cNvPr>
            <p:cNvSpPr/>
            <p:nvPr/>
          </p:nvSpPr>
          <p:spPr bwMode="gray">
            <a:xfrm>
              <a:off x="1583817" y="5494725"/>
              <a:ext cx="1134670" cy="433608"/>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Intra-city institution</a:t>
              </a:r>
            </a:p>
          </p:txBody>
        </p:sp>
        <p:sp>
          <p:nvSpPr>
            <p:cNvPr id="53" name="Rectangle: Rounded Corners 52">
              <a:extLst>
                <a:ext uri="{FF2B5EF4-FFF2-40B4-BE49-F238E27FC236}">
                  <a16:creationId xmlns="" xmlns:a16="http://schemas.microsoft.com/office/drawing/2014/main" id="{3FCC1D11-59D1-464E-8D16-35DDB1C1CA4B}"/>
                </a:ext>
              </a:extLst>
            </p:cNvPr>
            <p:cNvSpPr/>
            <p:nvPr/>
          </p:nvSpPr>
          <p:spPr bwMode="gray">
            <a:xfrm>
              <a:off x="3039526" y="5494725"/>
              <a:ext cx="1134670" cy="433608"/>
            </a:xfrm>
            <a:prstGeom prst="roundRect">
              <a:avLst>
                <a:gd name="adj" fmla="val 9892"/>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Affiliated institution</a:t>
              </a:r>
            </a:p>
          </p:txBody>
        </p:sp>
        <p:cxnSp>
          <p:nvCxnSpPr>
            <p:cNvPr id="54" name="Straight Connector 53">
              <a:extLst>
                <a:ext uri="{FF2B5EF4-FFF2-40B4-BE49-F238E27FC236}">
                  <a16:creationId xmlns="" xmlns:a16="http://schemas.microsoft.com/office/drawing/2014/main" id="{65D45B12-321E-4902-9E79-30C0EE8AB3BE}"/>
                </a:ext>
              </a:extLst>
            </p:cNvPr>
            <p:cNvCxnSpPr>
              <a:cxnSpLocks/>
              <a:stCxn id="50" idx="2"/>
              <a:endCxn id="51" idx="0"/>
            </p:cNvCxnSpPr>
            <p:nvPr/>
          </p:nvCxnSpPr>
          <p:spPr bwMode="gray">
            <a:xfrm>
              <a:off x="2852565" y="4265925"/>
              <a:ext cx="0" cy="28693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838D05D4-6DFC-48F9-92E0-B7677B5B2B67}"/>
                </a:ext>
              </a:extLst>
            </p:cNvPr>
            <p:cNvCxnSpPr>
              <a:cxnSpLocks/>
              <a:stCxn id="51" idx="2"/>
              <a:endCxn id="52" idx="0"/>
            </p:cNvCxnSpPr>
            <p:nvPr/>
          </p:nvCxnSpPr>
          <p:spPr bwMode="gray">
            <a:xfrm flipH="1">
              <a:off x="2151152" y="5008672"/>
              <a:ext cx="701413" cy="48605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A992164B-B890-4A92-AEF0-28FC4F22D159}"/>
                </a:ext>
              </a:extLst>
            </p:cNvPr>
            <p:cNvCxnSpPr>
              <a:cxnSpLocks/>
              <a:stCxn id="51" idx="2"/>
              <a:endCxn id="53" idx="0"/>
            </p:cNvCxnSpPr>
            <p:nvPr/>
          </p:nvCxnSpPr>
          <p:spPr bwMode="gray">
            <a:xfrm>
              <a:off x="2852565" y="5008672"/>
              <a:ext cx="754296" cy="48605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 xmlns:a16="http://schemas.microsoft.com/office/drawing/2014/main" id="{5259B979-89C9-4133-BF6B-22FD2C7A6C7C}"/>
                </a:ext>
              </a:extLst>
            </p:cNvPr>
            <p:cNvSpPr txBox="1"/>
            <p:nvPr/>
          </p:nvSpPr>
          <p:spPr bwMode="gray">
            <a:xfrm>
              <a:off x="2709558" y="5455774"/>
              <a:ext cx="343364" cy="369332"/>
            </a:xfrm>
            <a:prstGeom prst="rect">
              <a:avLst/>
            </a:prstGeom>
            <a:noFill/>
          </p:spPr>
          <p:txBody>
            <a:bodyPr wrap="square" rtlCol="0">
              <a:noAutofit/>
            </a:bodyPr>
            <a:lstStyle/>
            <a:p>
              <a:pPr fontAlgn="ctr"/>
              <a:r>
                <a:rPr lang="en-US" dirty="0">
                  <a:latin typeface="Huawei Sans" panose="020C0503030203020204" pitchFamily="34" charset="0"/>
                </a:rPr>
                <a:t>…</a:t>
              </a:r>
            </a:p>
          </p:txBody>
        </p:sp>
      </p:grpSp>
      <p:sp>
        <p:nvSpPr>
          <p:cNvPr id="58" name="五边形 2">
            <a:extLst>
              <a:ext uri="{FF2B5EF4-FFF2-40B4-BE49-F238E27FC236}">
                <a16:creationId xmlns="" xmlns:a16="http://schemas.microsoft.com/office/drawing/2014/main" id="{E69BE1C3-935D-4CF3-87E6-072B193534DE}"/>
              </a:ext>
            </a:extLst>
          </p:cNvPr>
          <p:cNvSpPr/>
          <p:nvPr/>
        </p:nvSpPr>
        <p:spPr bwMode="gray">
          <a:xfrm>
            <a:off x="5763331" y="111114"/>
            <a:ext cx="1814311"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59" name="燕尾形 3">
            <a:extLst>
              <a:ext uri="{FF2B5EF4-FFF2-40B4-BE49-F238E27FC236}">
                <a16:creationId xmlns="" xmlns:a16="http://schemas.microsoft.com/office/drawing/2014/main" id="{824BDE3E-06FA-48C0-BB18-C37FE75A90DC}"/>
              </a:ext>
            </a:extLst>
          </p:cNvPr>
          <p:cNvSpPr/>
          <p:nvPr/>
        </p:nvSpPr>
        <p:spPr bwMode="gray">
          <a:xfrm>
            <a:off x="9744893" y="111114"/>
            <a:ext cx="200419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60" name="燕尾形 3">
            <a:extLst>
              <a:ext uri="{FF2B5EF4-FFF2-40B4-BE49-F238E27FC236}">
                <a16:creationId xmlns="" xmlns:a16="http://schemas.microsoft.com/office/drawing/2014/main" id="{C18D7869-06BE-427B-BC3D-BF3E73BE837B}"/>
              </a:ext>
            </a:extLst>
          </p:cNvPr>
          <p:cNvSpPr/>
          <p:nvPr/>
        </p:nvSpPr>
        <p:spPr bwMode="gray">
          <a:xfrm>
            <a:off x="7510027" y="111114"/>
            <a:ext cx="230973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spTree>
    <p:extLst>
      <p:ext uri="{BB962C8B-B14F-4D97-AF65-F5344CB8AC3E}">
        <p14:creationId xmlns:p14="http://schemas.microsoft.com/office/powerpoint/2010/main" val="3899434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Access Layer Design Factors</a:t>
            </a:r>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When designing the access layer, you need to consider factors such as the bandwidth required by access services, required private lines, and private line prices. Moreover, you need to consider access reliability and traffic load balancing. For example:</a:t>
            </a:r>
          </a:p>
          <a:p>
            <a:pPr marL="590550" lvl="1" indent="-250825">
              <a:lnSpc>
                <a:spcPct val="100000"/>
              </a:lnSpc>
            </a:pPr>
            <a:r>
              <a:rPr lang="en-US" sz="1400" dirty="0">
                <a:latin typeface="Huawei Sans" panose="020C0503030203020204" pitchFamily="34" charset="0"/>
              </a:rPr>
              <a:t>You can use single-homed networking at the access layer to form dual planes working in active/standby mode. This helps improve network reliability.</a:t>
            </a:r>
          </a:p>
          <a:p>
            <a:pPr marL="590550" lvl="1" indent="-250825">
              <a:lnSpc>
                <a:spcPct val="100000"/>
              </a:lnSpc>
            </a:pPr>
            <a:r>
              <a:rPr lang="en-US" sz="1400" dirty="0">
                <a:latin typeface="Huawei Sans" panose="020C0503030203020204" pitchFamily="34" charset="0"/>
              </a:rPr>
              <a:t>On the active and standby planes, you can load-balance WAN traffic through service planning or routing policies.</a:t>
            </a:r>
          </a:p>
          <a:p>
            <a:pPr lvl="1">
              <a:lnSpc>
                <a:spcPct val="100000"/>
              </a:lnSpc>
            </a:pPr>
            <a:endParaRPr lang="en-US" altLang="zh-CN" sz="1400" dirty="0">
              <a:latin typeface="Huawei Sans" panose="020C0503030203020204" pitchFamily="34" charset="0"/>
            </a:endParaRPr>
          </a:p>
          <a:p>
            <a:pPr lvl="1">
              <a:lnSpc>
                <a:spcPct val="100000"/>
              </a:lnSpc>
            </a:pPr>
            <a:endParaRPr lang="en-US" sz="1200" dirty="0">
              <a:latin typeface="Huawei Sans" panose="020C0503030203020204" pitchFamily="34" charset="0"/>
            </a:endParaRPr>
          </a:p>
        </p:txBody>
      </p:sp>
      <p:pic>
        <p:nvPicPr>
          <p:cNvPr id="8" name="图片 48">
            <a:extLst>
              <a:ext uri="{FF2B5EF4-FFF2-40B4-BE49-F238E27FC236}">
                <a16:creationId xmlns="" xmlns:a16="http://schemas.microsoft.com/office/drawing/2014/main" id="{695539FB-AAE4-4B52-8052-88D5C5F5BF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52560" y="3733800"/>
            <a:ext cx="378863" cy="310667"/>
          </a:xfrm>
          <a:prstGeom prst="rect">
            <a:avLst/>
          </a:prstGeom>
        </p:spPr>
      </p:pic>
      <p:pic>
        <p:nvPicPr>
          <p:cNvPr id="9" name="图片 48">
            <a:extLst>
              <a:ext uri="{FF2B5EF4-FFF2-40B4-BE49-F238E27FC236}">
                <a16:creationId xmlns="" xmlns:a16="http://schemas.microsoft.com/office/drawing/2014/main" id="{8579FA40-5141-41FA-B38D-7C81CDA177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0907" y="3733800"/>
            <a:ext cx="378863" cy="310667"/>
          </a:xfrm>
          <a:prstGeom prst="rect">
            <a:avLst/>
          </a:prstGeom>
        </p:spPr>
      </p:pic>
      <p:pic>
        <p:nvPicPr>
          <p:cNvPr id="10" name="图片 48">
            <a:extLst>
              <a:ext uri="{FF2B5EF4-FFF2-40B4-BE49-F238E27FC236}">
                <a16:creationId xmlns="" xmlns:a16="http://schemas.microsoft.com/office/drawing/2014/main" id="{5F43F3F5-5247-4F0E-B5CE-608DC07721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52560" y="4876084"/>
            <a:ext cx="378863" cy="310667"/>
          </a:xfrm>
          <a:prstGeom prst="rect">
            <a:avLst/>
          </a:prstGeom>
        </p:spPr>
      </p:pic>
      <p:pic>
        <p:nvPicPr>
          <p:cNvPr id="11" name="图片 48">
            <a:extLst>
              <a:ext uri="{FF2B5EF4-FFF2-40B4-BE49-F238E27FC236}">
                <a16:creationId xmlns="" xmlns:a16="http://schemas.microsoft.com/office/drawing/2014/main" id="{F8193083-0DB1-472C-8EF2-72E10E6252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0907" y="4876084"/>
            <a:ext cx="378863" cy="310667"/>
          </a:xfrm>
          <a:prstGeom prst="rect">
            <a:avLst/>
          </a:prstGeom>
        </p:spPr>
      </p:pic>
      <p:cxnSp>
        <p:nvCxnSpPr>
          <p:cNvPr id="12" name="Straight Connector 11">
            <a:extLst>
              <a:ext uri="{FF2B5EF4-FFF2-40B4-BE49-F238E27FC236}">
                <a16:creationId xmlns="" xmlns:a16="http://schemas.microsoft.com/office/drawing/2014/main" id="{4EA10701-3545-42DB-A2B7-BC8F8C469EBC}"/>
              </a:ext>
            </a:extLst>
          </p:cNvPr>
          <p:cNvCxnSpPr>
            <a:cxnSpLocks/>
            <a:stCxn id="10" idx="3"/>
            <a:endCxn id="11" idx="1"/>
          </p:cNvCxnSpPr>
          <p:nvPr/>
        </p:nvCxnSpPr>
        <p:spPr bwMode="gray">
          <a:xfrm>
            <a:off x="3331423" y="5031418"/>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F12BEC14-592F-41CB-8CF2-35820DE12809}"/>
              </a:ext>
            </a:extLst>
          </p:cNvPr>
          <p:cNvCxnSpPr>
            <a:cxnSpLocks/>
            <a:stCxn id="8" idx="2"/>
            <a:endCxn id="10" idx="0"/>
          </p:cNvCxnSpPr>
          <p:nvPr/>
        </p:nvCxnSpPr>
        <p:spPr bwMode="gray">
          <a:xfrm>
            <a:off x="3141992" y="4044467"/>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B265D32F-A33B-4773-A9BD-9E474A390AA9}"/>
              </a:ext>
            </a:extLst>
          </p:cNvPr>
          <p:cNvCxnSpPr>
            <a:cxnSpLocks/>
            <a:stCxn id="9" idx="2"/>
            <a:endCxn id="11" idx="0"/>
          </p:cNvCxnSpPr>
          <p:nvPr/>
        </p:nvCxnSpPr>
        <p:spPr bwMode="gray">
          <a:xfrm>
            <a:off x="4530339" y="4044467"/>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707BA26A-B4F3-41BC-A3FB-8D0169FCF60C}"/>
              </a:ext>
            </a:extLst>
          </p:cNvPr>
          <p:cNvCxnSpPr>
            <a:cxnSpLocks/>
            <a:stCxn id="8" idx="3"/>
            <a:endCxn id="9" idx="1"/>
          </p:cNvCxnSpPr>
          <p:nvPr/>
        </p:nvCxnSpPr>
        <p:spPr bwMode="gray">
          <a:xfrm>
            <a:off x="3331423" y="3889134"/>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48">
            <a:extLst>
              <a:ext uri="{FF2B5EF4-FFF2-40B4-BE49-F238E27FC236}">
                <a16:creationId xmlns="" xmlns:a16="http://schemas.microsoft.com/office/drawing/2014/main" id="{9C9D5347-F3C8-4FAD-B434-4871E96CA8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12048" y="3683006"/>
            <a:ext cx="378863" cy="310667"/>
          </a:xfrm>
          <a:prstGeom prst="rect">
            <a:avLst/>
          </a:prstGeom>
        </p:spPr>
      </p:pic>
      <p:pic>
        <p:nvPicPr>
          <p:cNvPr id="26" name="图片 48">
            <a:extLst>
              <a:ext uri="{FF2B5EF4-FFF2-40B4-BE49-F238E27FC236}">
                <a16:creationId xmlns="" xmlns:a16="http://schemas.microsoft.com/office/drawing/2014/main" id="{8E5EB13D-B5A8-4B8A-9227-5D0D4275E0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00395" y="3683006"/>
            <a:ext cx="378863" cy="310667"/>
          </a:xfrm>
          <a:prstGeom prst="rect">
            <a:avLst/>
          </a:prstGeom>
        </p:spPr>
      </p:pic>
      <p:pic>
        <p:nvPicPr>
          <p:cNvPr id="27" name="图片 48">
            <a:extLst>
              <a:ext uri="{FF2B5EF4-FFF2-40B4-BE49-F238E27FC236}">
                <a16:creationId xmlns="" xmlns:a16="http://schemas.microsoft.com/office/drawing/2014/main" id="{5121804F-59DB-42DA-B286-58FD1E7846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12048" y="4825290"/>
            <a:ext cx="378863" cy="310667"/>
          </a:xfrm>
          <a:prstGeom prst="rect">
            <a:avLst/>
          </a:prstGeom>
        </p:spPr>
      </p:pic>
      <p:pic>
        <p:nvPicPr>
          <p:cNvPr id="28" name="图片 48">
            <a:extLst>
              <a:ext uri="{FF2B5EF4-FFF2-40B4-BE49-F238E27FC236}">
                <a16:creationId xmlns="" xmlns:a16="http://schemas.microsoft.com/office/drawing/2014/main" id="{A66F237C-7BD1-4D06-8BC1-61F9049FF3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00395" y="4825290"/>
            <a:ext cx="378863" cy="310667"/>
          </a:xfrm>
          <a:prstGeom prst="rect">
            <a:avLst/>
          </a:prstGeom>
        </p:spPr>
      </p:pic>
      <p:cxnSp>
        <p:nvCxnSpPr>
          <p:cNvPr id="29" name="Straight Connector 28">
            <a:extLst>
              <a:ext uri="{FF2B5EF4-FFF2-40B4-BE49-F238E27FC236}">
                <a16:creationId xmlns="" xmlns:a16="http://schemas.microsoft.com/office/drawing/2014/main" id="{C67D8E14-07A0-444D-9750-985A1B738DBC}"/>
              </a:ext>
            </a:extLst>
          </p:cNvPr>
          <p:cNvCxnSpPr>
            <a:cxnSpLocks/>
            <a:stCxn id="27" idx="3"/>
            <a:endCxn id="28" idx="1"/>
          </p:cNvCxnSpPr>
          <p:nvPr/>
        </p:nvCxnSpPr>
        <p:spPr bwMode="gray">
          <a:xfrm>
            <a:off x="7590911" y="4980624"/>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C3BAFA17-3FD6-407A-85F6-D98663D64F5B}"/>
              </a:ext>
            </a:extLst>
          </p:cNvPr>
          <p:cNvCxnSpPr>
            <a:cxnSpLocks/>
            <a:stCxn id="25" idx="2"/>
            <a:endCxn id="27" idx="0"/>
          </p:cNvCxnSpPr>
          <p:nvPr/>
        </p:nvCxnSpPr>
        <p:spPr bwMode="gray">
          <a:xfrm>
            <a:off x="7401480" y="3993673"/>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D8C81B2B-DDBA-420D-9FF8-CB50B091FFF6}"/>
              </a:ext>
            </a:extLst>
          </p:cNvPr>
          <p:cNvCxnSpPr>
            <a:cxnSpLocks/>
            <a:stCxn id="26" idx="2"/>
            <a:endCxn id="28" idx="0"/>
          </p:cNvCxnSpPr>
          <p:nvPr/>
        </p:nvCxnSpPr>
        <p:spPr bwMode="gray">
          <a:xfrm>
            <a:off x="8789827" y="3993673"/>
            <a:ext cx="0" cy="8316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5BB0CB7D-24CF-4DE4-B4D8-689E6327DEFD}"/>
              </a:ext>
            </a:extLst>
          </p:cNvPr>
          <p:cNvCxnSpPr>
            <a:cxnSpLocks/>
            <a:stCxn id="25" idx="3"/>
            <a:endCxn id="26" idx="1"/>
          </p:cNvCxnSpPr>
          <p:nvPr/>
        </p:nvCxnSpPr>
        <p:spPr bwMode="gray">
          <a:xfrm>
            <a:off x="7590911" y="3838340"/>
            <a:ext cx="100948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3" name="图片 48">
            <a:extLst>
              <a:ext uri="{FF2B5EF4-FFF2-40B4-BE49-F238E27FC236}">
                <a16:creationId xmlns="" xmlns:a16="http://schemas.microsoft.com/office/drawing/2014/main" id="{96F6AF13-587F-488D-AE19-B3DA0CF4CB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906221" y="5310054"/>
            <a:ext cx="378863" cy="310667"/>
          </a:xfrm>
          <a:prstGeom prst="rect">
            <a:avLst/>
          </a:prstGeom>
        </p:spPr>
      </p:pic>
      <p:cxnSp>
        <p:nvCxnSpPr>
          <p:cNvPr id="34" name="Straight Connector 33">
            <a:extLst>
              <a:ext uri="{FF2B5EF4-FFF2-40B4-BE49-F238E27FC236}">
                <a16:creationId xmlns="" xmlns:a16="http://schemas.microsoft.com/office/drawing/2014/main" id="{C2F099D6-4BED-46A0-8A96-BA97F229E07D}"/>
              </a:ext>
            </a:extLst>
          </p:cNvPr>
          <p:cNvCxnSpPr>
            <a:cxnSpLocks/>
            <a:stCxn id="27" idx="2"/>
            <a:endCxn id="33" idx="1"/>
          </p:cNvCxnSpPr>
          <p:nvPr/>
        </p:nvCxnSpPr>
        <p:spPr bwMode="gray">
          <a:xfrm>
            <a:off x="7401480" y="5135957"/>
            <a:ext cx="504741" cy="32943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3A43DE90-11A8-4DD3-8CBF-80AF4DDE3B60}"/>
              </a:ext>
            </a:extLst>
          </p:cNvPr>
          <p:cNvCxnSpPr>
            <a:cxnSpLocks/>
            <a:stCxn id="28" idx="2"/>
            <a:endCxn id="33" idx="3"/>
          </p:cNvCxnSpPr>
          <p:nvPr/>
        </p:nvCxnSpPr>
        <p:spPr bwMode="gray">
          <a:xfrm flipH="1">
            <a:off x="8285084" y="5135957"/>
            <a:ext cx="504743" cy="32943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FE76662A-79ED-4680-96C9-655CEB99F754}"/>
              </a:ext>
            </a:extLst>
          </p:cNvPr>
          <p:cNvCxnSpPr>
            <a:cxnSpLocks/>
            <a:stCxn id="25" idx="2"/>
            <a:endCxn id="33" idx="0"/>
          </p:cNvCxnSpPr>
          <p:nvPr/>
        </p:nvCxnSpPr>
        <p:spPr bwMode="gray">
          <a:xfrm>
            <a:off x="7401480" y="3993673"/>
            <a:ext cx="694173" cy="13163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圆角矩形 75">
            <a:extLst>
              <a:ext uri="{FF2B5EF4-FFF2-40B4-BE49-F238E27FC236}">
                <a16:creationId xmlns="" xmlns:a16="http://schemas.microsoft.com/office/drawing/2014/main" id="{CFF203B8-E7AF-4073-9F93-23BC494D60B5}"/>
              </a:ext>
            </a:extLst>
          </p:cNvPr>
          <p:cNvSpPr/>
          <p:nvPr/>
        </p:nvSpPr>
        <p:spPr bwMode="gray">
          <a:xfrm>
            <a:off x="2751534" y="4590097"/>
            <a:ext cx="2161378" cy="1123978"/>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4" name="圆角矩形 75">
            <a:extLst>
              <a:ext uri="{FF2B5EF4-FFF2-40B4-BE49-F238E27FC236}">
                <a16:creationId xmlns="" xmlns:a16="http://schemas.microsoft.com/office/drawing/2014/main" id="{F3506345-331E-4CEF-B17B-AF546B390455}"/>
              </a:ext>
            </a:extLst>
          </p:cNvPr>
          <p:cNvSpPr/>
          <p:nvPr/>
        </p:nvSpPr>
        <p:spPr bwMode="gray">
          <a:xfrm>
            <a:off x="2751534" y="3218488"/>
            <a:ext cx="2161378" cy="103062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5" name="TextBox 271">
            <a:extLst>
              <a:ext uri="{FF2B5EF4-FFF2-40B4-BE49-F238E27FC236}">
                <a16:creationId xmlns="" xmlns:a16="http://schemas.microsoft.com/office/drawing/2014/main" id="{950D2A23-C451-4FB6-A821-555BA53EFEAC}"/>
              </a:ext>
            </a:extLst>
          </p:cNvPr>
          <p:cNvSpPr txBox="1"/>
          <p:nvPr/>
        </p:nvSpPr>
        <p:spPr bwMode="gray">
          <a:xfrm>
            <a:off x="2828343" y="5706970"/>
            <a:ext cx="116570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layer</a:t>
            </a:r>
          </a:p>
        </p:txBody>
      </p:sp>
      <p:sp>
        <p:nvSpPr>
          <p:cNvPr id="46" name="TextBox 271">
            <a:extLst>
              <a:ext uri="{FF2B5EF4-FFF2-40B4-BE49-F238E27FC236}">
                <a16:creationId xmlns="" xmlns:a16="http://schemas.microsoft.com/office/drawing/2014/main" id="{D835755A-6E86-4854-A546-EFD9D7875A8E}"/>
              </a:ext>
            </a:extLst>
          </p:cNvPr>
          <p:cNvSpPr txBox="1"/>
          <p:nvPr/>
        </p:nvSpPr>
        <p:spPr bwMode="gray">
          <a:xfrm>
            <a:off x="2828343" y="2934745"/>
            <a:ext cx="1668222" cy="296739"/>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p>
        </p:txBody>
      </p:sp>
      <p:sp>
        <p:nvSpPr>
          <p:cNvPr id="47" name="圆角矩形 75">
            <a:extLst>
              <a:ext uri="{FF2B5EF4-FFF2-40B4-BE49-F238E27FC236}">
                <a16:creationId xmlns="" xmlns:a16="http://schemas.microsoft.com/office/drawing/2014/main" id="{D6A3ECBC-0B28-4181-8F87-D84A1C40D0D2}"/>
              </a:ext>
            </a:extLst>
          </p:cNvPr>
          <p:cNvSpPr/>
          <p:nvPr/>
        </p:nvSpPr>
        <p:spPr bwMode="gray">
          <a:xfrm>
            <a:off x="7014964" y="4590096"/>
            <a:ext cx="2161378" cy="1143953"/>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8" name="圆角矩形 75">
            <a:extLst>
              <a:ext uri="{FF2B5EF4-FFF2-40B4-BE49-F238E27FC236}">
                <a16:creationId xmlns="" xmlns:a16="http://schemas.microsoft.com/office/drawing/2014/main" id="{2E911165-6C0B-4337-8207-647AC3222463}"/>
              </a:ext>
            </a:extLst>
          </p:cNvPr>
          <p:cNvSpPr/>
          <p:nvPr/>
        </p:nvSpPr>
        <p:spPr bwMode="gray">
          <a:xfrm>
            <a:off x="7014964" y="3218488"/>
            <a:ext cx="2161378" cy="103062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9" name="TextBox 271">
            <a:extLst>
              <a:ext uri="{FF2B5EF4-FFF2-40B4-BE49-F238E27FC236}">
                <a16:creationId xmlns="" xmlns:a16="http://schemas.microsoft.com/office/drawing/2014/main" id="{5B555753-F179-44B4-88DF-A5218B1A5330}"/>
              </a:ext>
            </a:extLst>
          </p:cNvPr>
          <p:cNvSpPr txBox="1"/>
          <p:nvPr/>
        </p:nvSpPr>
        <p:spPr bwMode="gray">
          <a:xfrm>
            <a:off x="7119380" y="5724524"/>
            <a:ext cx="116570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layer</a:t>
            </a:r>
          </a:p>
        </p:txBody>
      </p:sp>
      <p:sp>
        <p:nvSpPr>
          <p:cNvPr id="50" name="TextBox 271">
            <a:extLst>
              <a:ext uri="{FF2B5EF4-FFF2-40B4-BE49-F238E27FC236}">
                <a16:creationId xmlns="" xmlns:a16="http://schemas.microsoft.com/office/drawing/2014/main" id="{979B1DA3-C7F6-4D90-8D9A-56C4D733F393}"/>
              </a:ext>
            </a:extLst>
          </p:cNvPr>
          <p:cNvSpPr txBox="1"/>
          <p:nvPr/>
        </p:nvSpPr>
        <p:spPr bwMode="gray">
          <a:xfrm>
            <a:off x="7074109" y="2920330"/>
            <a:ext cx="1664223" cy="302545"/>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p>
        </p:txBody>
      </p:sp>
      <p:sp>
        <p:nvSpPr>
          <p:cNvPr id="39" name="五边形 2">
            <a:extLst>
              <a:ext uri="{FF2B5EF4-FFF2-40B4-BE49-F238E27FC236}">
                <a16:creationId xmlns="" xmlns:a16="http://schemas.microsoft.com/office/drawing/2014/main" id="{E69BE1C3-935D-4CF3-87E6-072B193534DE}"/>
              </a:ext>
            </a:extLst>
          </p:cNvPr>
          <p:cNvSpPr/>
          <p:nvPr/>
        </p:nvSpPr>
        <p:spPr bwMode="gray">
          <a:xfrm>
            <a:off x="5763331" y="111114"/>
            <a:ext cx="1814311"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41" name="燕尾形 3">
            <a:extLst>
              <a:ext uri="{FF2B5EF4-FFF2-40B4-BE49-F238E27FC236}">
                <a16:creationId xmlns="" xmlns:a16="http://schemas.microsoft.com/office/drawing/2014/main" id="{824BDE3E-06FA-48C0-BB18-C37FE75A90DC}"/>
              </a:ext>
            </a:extLst>
          </p:cNvPr>
          <p:cNvSpPr/>
          <p:nvPr/>
        </p:nvSpPr>
        <p:spPr bwMode="gray">
          <a:xfrm>
            <a:off x="9744893" y="111114"/>
            <a:ext cx="200419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42" name="燕尾形 3">
            <a:extLst>
              <a:ext uri="{FF2B5EF4-FFF2-40B4-BE49-F238E27FC236}">
                <a16:creationId xmlns="" xmlns:a16="http://schemas.microsoft.com/office/drawing/2014/main" id="{C18D7869-06BE-427B-BC3D-BF3E73BE837B}"/>
              </a:ext>
            </a:extLst>
          </p:cNvPr>
          <p:cNvSpPr/>
          <p:nvPr/>
        </p:nvSpPr>
        <p:spPr bwMode="gray">
          <a:xfrm>
            <a:off x="7510027" y="111114"/>
            <a:ext cx="230973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spTree>
    <p:extLst>
      <p:ext uri="{BB962C8B-B14F-4D97-AF65-F5344CB8AC3E}">
        <p14:creationId xmlns:p14="http://schemas.microsoft.com/office/powerpoint/2010/main" val="15218868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09668B-6F69-4BA0-B900-F0E414C6A95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Bearer Network Private Line Selection</a:t>
            </a:r>
          </a:p>
        </p:txBody>
      </p:sp>
      <p:sp>
        <p:nvSpPr>
          <p:cNvPr id="3" name="Text Placeholder 2">
            <a:extLst>
              <a:ext uri="{FF2B5EF4-FFF2-40B4-BE49-F238E27FC236}">
                <a16:creationId xmlns="" xmlns:a16="http://schemas.microsoft.com/office/drawing/2014/main" id="{7BAA7544-2500-41FD-861F-B592FE8F1FA9}"/>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Only a few enterprises have the capability to build their own transmission private lines. Most enterprises need to purchase transmission private lines from carriers and build their own bearer networks over these transmission private lines.</a:t>
            </a:r>
          </a:p>
          <a:p>
            <a:pPr algn="l">
              <a:lnSpc>
                <a:spcPct val="100000"/>
              </a:lnSpc>
            </a:pPr>
            <a:r>
              <a:rPr lang="en-US" sz="1600" dirty="0">
                <a:latin typeface="Huawei Sans" panose="020C0503030203020204" pitchFamily="34" charset="0"/>
              </a:rPr>
              <a:t>Currently, the transmission private lines provided by carriers are mainly MSTP and OTN private lines:</a:t>
            </a:r>
          </a:p>
          <a:p>
            <a:pPr marL="581025" lvl="1" indent="-250825">
              <a:lnSpc>
                <a:spcPct val="100000"/>
              </a:lnSpc>
            </a:pPr>
            <a:r>
              <a:rPr lang="en-US" sz="1400" dirty="0">
                <a:latin typeface="Huawei Sans" panose="020C0503030203020204" pitchFamily="34" charset="0"/>
              </a:rPr>
              <a:t>MSTP private lines or MPLS VPNs can be used to transmit services from branches to the access layer of the bearer network.</a:t>
            </a:r>
          </a:p>
          <a:p>
            <a:pPr marL="581025" lvl="1" indent="-250825">
              <a:lnSpc>
                <a:spcPct val="100000"/>
              </a:lnSpc>
            </a:pPr>
            <a:r>
              <a:rPr lang="en-US" sz="1400" dirty="0">
                <a:latin typeface="Huawei Sans" panose="020C0503030203020204" pitchFamily="34" charset="0"/>
              </a:rPr>
              <a:t>MSTP private lines can be used between the access and aggregation layers of the bearer network.</a:t>
            </a:r>
          </a:p>
          <a:p>
            <a:pPr marL="581025" lvl="1" indent="-250825">
              <a:lnSpc>
                <a:spcPct val="100000"/>
              </a:lnSpc>
            </a:pPr>
            <a:r>
              <a:rPr lang="en-US" sz="1400" dirty="0">
                <a:latin typeface="Huawei Sans" panose="020C0503030203020204" pitchFamily="34" charset="0"/>
              </a:rPr>
              <a:t>If the aggregation layer and core layer are in different equipment rooms, MSTP/OTN private lines can be used between them.</a:t>
            </a:r>
          </a:p>
          <a:p>
            <a:pPr marL="581025" lvl="1" indent="-250825">
              <a:lnSpc>
                <a:spcPct val="100000"/>
              </a:lnSpc>
            </a:pPr>
            <a:r>
              <a:rPr lang="en-US" sz="1400" dirty="0">
                <a:latin typeface="Huawei Sans" panose="020C0503030203020204" pitchFamily="34" charset="0"/>
              </a:rPr>
              <a:t>MSTP/OTN private lines can be used between core-layer devices. DWDM private lines can also be used between core-layer devices if bare fibers are available.</a:t>
            </a:r>
          </a:p>
        </p:txBody>
      </p:sp>
      <p:sp>
        <p:nvSpPr>
          <p:cNvPr id="4" name="梯形 41">
            <a:extLst>
              <a:ext uri="{FF2B5EF4-FFF2-40B4-BE49-F238E27FC236}">
                <a16:creationId xmlns="" xmlns:a16="http://schemas.microsoft.com/office/drawing/2014/main" id="{106D33BE-C152-4889-BEF6-3B7063968F27}"/>
              </a:ext>
            </a:extLst>
          </p:cNvPr>
          <p:cNvSpPr/>
          <p:nvPr/>
        </p:nvSpPr>
        <p:spPr bwMode="gray">
          <a:xfrm>
            <a:off x="2832929" y="5068624"/>
            <a:ext cx="6526142" cy="965958"/>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1118">
            <a:extLst>
              <a:ext uri="{FF2B5EF4-FFF2-40B4-BE49-F238E27FC236}">
                <a16:creationId xmlns="" xmlns:a16="http://schemas.microsoft.com/office/drawing/2014/main" id="{227E1240-F0C0-4A2E-9248-B48BB88F8E13}"/>
              </a:ext>
            </a:extLst>
          </p:cNvPr>
          <p:cNvPicPr>
            <a:picLocks noChangeAspect="1"/>
          </p:cNvPicPr>
          <p:nvPr/>
        </p:nvPicPr>
        <p:blipFill>
          <a:blip r:embed="rId3"/>
          <a:stretch>
            <a:fillRect/>
          </a:stretch>
        </p:blipFill>
        <p:spPr bwMode="gray">
          <a:xfrm>
            <a:off x="3609501" y="5452218"/>
            <a:ext cx="450745" cy="361743"/>
          </a:xfrm>
          <a:prstGeom prst="rect">
            <a:avLst/>
          </a:prstGeom>
        </p:spPr>
      </p:pic>
      <p:cxnSp>
        <p:nvCxnSpPr>
          <p:cNvPr id="6" name="Straight Connector 5">
            <a:extLst>
              <a:ext uri="{FF2B5EF4-FFF2-40B4-BE49-F238E27FC236}">
                <a16:creationId xmlns="" xmlns:a16="http://schemas.microsoft.com/office/drawing/2014/main" id="{20B28199-0292-4111-843F-DFB5542934DE}"/>
              </a:ext>
            </a:extLst>
          </p:cNvPr>
          <p:cNvCxnSpPr>
            <a:cxnSpLocks/>
            <a:stCxn id="8" idx="2"/>
            <a:endCxn id="5" idx="0"/>
          </p:cNvCxnSpPr>
          <p:nvPr/>
        </p:nvCxnSpPr>
        <p:spPr bwMode="gray">
          <a:xfrm>
            <a:off x="3834874"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7" name="梯形 41">
            <a:extLst>
              <a:ext uri="{FF2B5EF4-FFF2-40B4-BE49-F238E27FC236}">
                <a16:creationId xmlns="" xmlns:a16="http://schemas.microsoft.com/office/drawing/2014/main" id="{E26B9B9C-A8A2-4E11-96B7-C5157D4CF456}"/>
              </a:ext>
            </a:extLst>
          </p:cNvPr>
          <p:cNvSpPr/>
          <p:nvPr/>
        </p:nvSpPr>
        <p:spPr bwMode="gray">
          <a:xfrm>
            <a:off x="2843048" y="4228324"/>
            <a:ext cx="6526142" cy="965958"/>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31">
            <a:extLst>
              <a:ext uri="{FF2B5EF4-FFF2-40B4-BE49-F238E27FC236}">
                <a16:creationId xmlns="" xmlns:a16="http://schemas.microsoft.com/office/drawing/2014/main" id="{AE4F29FA-1500-409C-B82A-B51B3E3628A2}"/>
              </a:ext>
            </a:extLst>
          </p:cNvPr>
          <p:cNvPicPr>
            <a:picLocks noChangeAspect="1"/>
          </p:cNvPicPr>
          <p:nvPr/>
        </p:nvPicPr>
        <p:blipFill>
          <a:blip r:embed="rId4"/>
          <a:stretch>
            <a:fillRect/>
          </a:stretch>
        </p:blipFill>
        <p:spPr bwMode="gray">
          <a:xfrm>
            <a:off x="3601540" y="4432057"/>
            <a:ext cx="466668" cy="389308"/>
          </a:xfrm>
          <a:prstGeom prst="rect">
            <a:avLst/>
          </a:prstGeom>
        </p:spPr>
      </p:pic>
      <p:pic>
        <p:nvPicPr>
          <p:cNvPr id="9" name="图片 1118">
            <a:extLst>
              <a:ext uri="{FF2B5EF4-FFF2-40B4-BE49-F238E27FC236}">
                <a16:creationId xmlns="" xmlns:a16="http://schemas.microsoft.com/office/drawing/2014/main" id="{0D0B9556-3686-4BF3-B96B-F87F4FAD8B50}"/>
              </a:ext>
            </a:extLst>
          </p:cNvPr>
          <p:cNvPicPr>
            <a:picLocks noChangeAspect="1"/>
          </p:cNvPicPr>
          <p:nvPr/>
        </p:nvPicPr>
        <p:blipFill>
          <a:blip r:embed="rId3"/>
          <a:stretch>
            <a:fillRect/>
          </a:stretch>
        </p:blipFill>
        <p:spPr bwMode="gray">
          <a:xfrm>
            <a:off x="5190651" y="5452218"/>
            <a:ext cx="450745" cy="361743"/>
          </a:xfrm>
          <a:prstGeom prst="rect">
            <a:avLst/>
          </a:prstGeom>
        </p:spPr>
      </p:pic>
      <p:pic>
        <p:nvPicPr>
          <p:cNvPr id="10" name="图片 31">
            <a:extLst>
              <a:ext uri="{FF2B5EF4-FFF2-40B4-BE49-F238E27FC236}">
                <a16:creationId xmlns="" xmlns:a16="http://schemas.microsoft.com/office/drawing/2014/main" id="{6FFC1582-89C3-4CFF-9550-73636CE1A003}"/>
              </a:ext>
            </a:extLst>
          </p:cNvPr>
          <p:cNvPicPr>
            <a:picLocks noChangeAspect="1"/>
          </p:cNvPicPr>
          <p:nvPr/>
        </p:nvPicPr>
        <p:blipFill>
          <a:blip r:embed="rId4"/>
          <a:stretch>
            <a:fillRect/>
          </a:stretch>
        </p:blipFill>
        <p:spPr bwMode="gray">
          <a:xfrm>
            <a:off x="5182690" y="4432057"/>
            <a:ext cx="466668" cy="389308"/>
          </a:xfrm>
          <a:prstGeom prst="rect">
            <a:avLst/>
          </a:prstGeom>
        </p:spPr>
      </p:pic>
      <p:pic>
        <p:nvPicPr>
          <p:cNvPr id="11" name="图片 1118">
            <a:extLst>
              <a:ext uri="{FF2B5EF4-FFF2-40B4-BE49-F238E27FC236}">
                <a16:creationId xmlns="" xmlns:a16="http://schemas.microsoft.com/office/drawing/2014/main" id="{14339D12-2ED3-4852-A3DA-0D772523CEBF}"/>
              </a:ext>
            </a:extLst>
          </p:cNvPr>
          <p:cNvPicPr>
            <a:picLocks noChangeAspect="1"/>
          </p:cNvPicPr>
          <p:nvPr/>
        </p:nvPicPr>
        <p:blipFill>
          <a:blip r:embed="rId3"/>
          <a:stretch>
            <a:fillRect/>
          </a:stretch>
        </p:blipFill>
        <p:spPr bwMode="gray">
          <a:xfrm>
            <a:off x="6771801" y="5452218"/>
            <a:ext cx="450745" cy="361743"/>
          </a:xfrm>
          <a:prstGeom prst="rect">
            <a:avLst/>
          </a:prstGeom>
        </p:spPr>
      </p:pic>
      <p:pic>
        <p:nvPicPr>
          <p:cNvPr id="12" name="图片 31">
            <a:extLst>
              <a:ext uri="{FF2B5EF4-FFF2-40B4-BE49-F238E27FC236}">
                <a16:creationId xmlns="" xmlns:a16="http://schemas.microsoft.com/office/drawing/2014/main" id="{81901937-F27D-4608-BD99-ADBC074519A9}"/>
              </a:ext>
            </a:extLst>
          </p:cNvPr>
          <p:cNvPicPr>
            <a:picLocks noChangeAspect="1"/>
          </p:cNvPicPr>
          <p:nvPr/>
        </p:nvPicPr>
        <p:blipFill>
          <a:blip r:embed="rId4"/>
          <a:stretch>
            <a:fillRect/>
          </a:stretch>
        </p:blipFill>
        <p:spPr bwMode="gray">
          <a:xfrm>
            <a:off x="6763840" y="4432057"/>
            <a:ext cx="466668" cy="389308"/>
          </a:xfrm>
          <a:prstGeom prst="rect">
            <a:avLst/>
          </a:prstGeom>
        </p:spPr>
      </p:pic>
      <p:pic>
        <p:nvPicPr>
          <p:cNvPr id="13" name="图片 1118">
            <a:extLst>
              <a:ext uri="{FF2B5EF4-FFF2-40B4-BE49-F238E27FC236}">
                <a16:creationId xmlns="" xmlns:a16="http://schemas.microsoft.com/office/drawing/2014/main" id="{513F096C-EED8-4A9A-AE95-3C79CC5AAC60}"/>
              </a:ext>
            </a:extLst>
          </p:cNvPr>
          <p:cNvPicPr>
            <a:picLocks noChangeAspect="1"/>
          </p:cNvPicPr>
          <p:nvPr/>
        </p:nvPicPr>
        <p:blipFill>
          <a:blip r:embed="rId3"/>
          <a:stretch>
            <a:fillRect/>
          </a:stretch>
        </p:blipFill>
        <p:spPr bwMode="gray">
          <a:xfrm>
            <a:off x="8139717" y="5452218"/>
            <a:ext cx="450745" cy="361743"/>
          </a:xfrm>
          <a:prstGeom prst="rect">
            <a:avLst/>
          </a:prstGeom>
        </p:spPr>
      </p:pic>
      <p:pic>
        <p:nvPicPr>
          <p:cNvPr id="14" name="图片 31">
            <a:extLst>
              <a:ext uri="{FF2B5EF4-FFF2-40B4-BE49-F238E27FC236}">
                <a16:creationId xmlns="" xmlns:a16="http://schemas.microsoft.com/office/drawing/2014/main" id="{B90F4E2F-3999-4903-9E9A-96EEF09EE134}"/>
              </a:ext>
            </a:extLst>
          </p:cNvPr>
          <p:cNvPicPr>
            <a:picLocks noChangeAspect="1"/>
          </p:cNvPicPr>
          <p:nvPr/>
        </p:nvPicPr>
        <p:blipFill>
          <a:blip r:embed="rId4"/>
          <a:stretch>
            <a:fillRect/>
          </a:stretch>
        </p:blipFill>
        <p:spPr bwMode="gray">
          <a:xfrm>
            <a:off x="8131756" y="4432057"/>
            <a:ext cx="466668" cy="389308"/>
          </a:xfrm>
          <a:prstGeom prst="rect">
            <a:avLst/>
          </a:prstGeom>
        </p:spPr>
      </p:pic>
      <p:cxnSp>
        <p:nvCxnSpPr>
          <p:cNvPr id="15" name="Straight Connector 14">
            <a:extLst>
              <a:ext uri="{FF2B5EF4-FFF2-40B4-BE49-F238E27FC236}">
                <a16:creationId xmlns="" xmlns:a16="http://schemas.microsoft.com/office/drawing/2014/main" id="{61DB0FF2-710F-4AB8-AF65-E22948DD3737}"/>
              </a:ext>
            </a:extLst>
          </p:cNvPr>
          <p:cNvCxnSpPr>
            <a:cxnSpLocks/>
            <a:stCxn id="9" idx="1"/>
            <a:endCxn id="5" idx="3"/>
          </p:cNvCxnSpPr>
          <p:nvPr/>
        </p:nvCxnSpPr>
        <p:spPr bwMode="gray">
          <a:xfrm flipH="1">
            <a:off x="4060246" y="5633090"/>
            <a:ext cx="1130405" cy="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8" name="Straight Connector 17">
            <a:extLst>
              <a:ext uri="{FF2B5EF4-FFF2-40B4-BE49-F238E27FC236}">
                <a16:creationId xmlns="" xmlns:a16="http://schemas.microsoft.com/office/drawing/2014/main" id="{89DC9A6A-32D6-41B5-B18A-408E7C2DB097}"/>
              </a:ext>
            </a:extLst>
          </p:cNvPr>
          <p:cNvCxnSpPr>
            <a:cxnSpLocks/>
            <a:stCxn id="10" idx="2"/>
            <a:endCxn id="9" idx="0"/>
          </p:cNvCxnSpPr>
          <p:nvPr/>
        </p:nvCxnSpPr>
        <p:spPr bwMode="gray">
          <a:xfrm>
            <a:off x="5416024"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1" name="Straight Connector 20">
            <a:extLst>
              <a:ext uri="{FF2B5EF4-FFF2-40B4-BE49-F238E27FC236}">
                <a16:creationId xmlns="" xmlns:a16="http://schemas.microsoft.com/office/drawing/2014/main" id="{7D957746-6F60-4B4D-A05D-7A3A461AC09E}"/>
              </a:ext>
            </a:extLst>
          </p:cNvPr>
          <p:cNvCxnSpPr>
            <a:cxnSpLocks/>
            <a:stCxn id="12" idx="2"/>
            <a:endCxn id="11" idx="0"/>
          </p:cNvCxnSpPr>
          <p:nvPr/>
        </p:nvCxnSpPr>
        <p:spPr bwMode="gray">
          <a:xfrm>
            <a:off x="6997174"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4" name="Straight Connector 23">
            <a:extLst>
              <a:ext uri="{FF2B5EF4-FFF2-40B4-BE49-F238E27FC236}">
                <a16:creationId xmlns="" xmlns:a16="http://schemas.microsoft.com/office/drawing/2014/main" id="{1C3FBD27-6861-46D0-954F-F2B99265F0DA}"/>
              </a:ext>
            </a:extLst>
          </p:cNvPr>
          <p:cNvCxnSpPr>
            <a:cxnSpLocks/>
            <a:stCxn id="11" idx="1"/>
            <a:endCxn id="9" idx="3"/>
          </p:cNvCxnSpPr>
          <p:nvPr/>
        </p:nvCxnSpPr>
        <p:spPr bwMode="gray">
          <a:xfrm flipH="1">
            <a:off x="5641396" y="5633090"/>
            <a:ext cx="1130405" cy="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7" name="Straight Connector 26">
            <a:extLst>
              <a:ext uri="{FF2B5EF4-FFF2-40B4-BE49-F238E27FC236}">
                <a16:creationId xmlns="" xmlns:a16="http://schemas.microsoft.com/office/drawing/2014/main" id="{8EA61A16-7D4E-4486-991F-DC95F802B62A}"/>
              </a:ext>
            </a:extLst>
          </p:cNvPr>
          <p:cNvCxnSpPr>
            <a:cxnSpLocks/>
            <a:stCxn id="13" idx="1"/>
            <a:endCxn id="11" idx="3"/>
          </p:cNvCxnSpPr>
          <p:nvPr/>
        </p:nvCxnSpPr>
        <p:spPr bwMode="gray">
          <a:xfrm flipH="1">
            <a:off x="7222546" y="5633090"/>
            <a:ext cx="917171" cy="0"/>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0" name="Straight Connector 29">
            <a:extLst>
              <a:ext uri="{FF2B5EF4-FFF2-40B4-BE49-F238E27FC236}">
                <a16:creationId xmlns="" xmlns:a16="http://schemas.microsoft.com/office/drawing/2014/main" id="{D3753B04-1DA2-4C24-AF42-1AB33BFBC333}"/>
              </a:ext>
            </a:extLst>
          </p:cNvPr>
          <p:cNvCxnSpPr>
            <a:cxnSpLocks/>
            <a:stCxn id="14" idx="2"/>
            <a:endCxn id="13" idx="0"/>
          </p:cNvCxnSpPr>
          <p:nvPr/>
        </p:nvCxnSpPr>
        <p:spPr bwMode="gray">
          <a:xfrm>
            <a:off x="8365090" y="4821365"/>
            <a:ext cx="0" cy="6308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3" name="Straight Connector 32">
            <a:extLst>
              <a:ext uri="{FF2B5EF4-FFF2-40B4-BE49-F238E27FC236}">
                <a16:creationId xmlns="" xmlns:a16="http://schemas.microsoft.com/office/drawing/2014/main" id="{731F5F86-896E-49A9-927B-8A6B168BFB61}"/>
              </a:ext>
            </a:extLst>
          </p:cNvPr>
          <p:cNvCxnSpPr>
            <a:cxnSpLocks/>
            <a:stCxn id="10" idx="1"/>
            <a:endCxn id="8" idx="3"/>
          </p:cNvCxnSpPr>
          <p:nvPr/>
        </p:nvCxnSpPr>
        <p:spPr bwMode="gray">
          <a:xfrm flipH="1">
            <a:off x="4068208" y="4626711"/>
            <a:ext cx="11144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F0016FB3-B576-43F9-B475-8BB766AB4E57}"/>
              </a:ext>
            </a:extLst>
          </p:cNvPr>
          <p:cNvCxnSpPr>
            <a:cxnSpLocks/>
            <a:stCxn id="12" idx="1"/>
            <a:endCxn id="10" idx="3"/>
          </p:cNvCxnSpPr>
          <p:nvPr/>
        </p:nvCxnSpPr>
        <p:spPr bwMode="gray">
          <a:xfrm flipH="1">
            <a:off x="5649358" y="4626711"/>
            <a:ext cx="11144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DF8003D6-181D-4A5F-88B0-1327687B0D05}"/>
              </a:ext>
            </a:extLst>
          </p:cNvPr>
          <p:cNvCxnSpPr>
            <a:cxnSpLocks/>
            <a:stCxn id="14" idx="1"/>
            <a:endCxn id="12" idx="3"/>
          </p:cNvCxnSpPr>
          <p:nvPr/>
        </p:nvCxnSpPr>
        <p:spPr bwMode="gray">
          <a:xfrm flipH="1">
            <a:off x="7230508" y="4626711"/>
            <a:ext cx="90124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TextBox 271">
            <a:extLst>
              <a:ext uri="{FF2B5EF4-FFF2-40B4-BE49-F238E27FC236}">
                <a16:creationId xmlns="" xmlns:a16="http://schemas.microsoft.com/office/drawing/2014/main" id="{BCCF923B-512B-4889-90D5-BED28B586798}"/>
              </a:ext>
            </a:extLst>
          </p:cNvPr>
          <p:cNvSpPr txBox="1"/>
          <p:nvPr/>
        </p:nvSpPr>
        <p:spPr bwMode="gray">
          <a:xfrm>
            <a:off x="3642353" y="4203140"/>
            <a:ext cx="385042"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3" name="TextBox 271">
            <a:extLst>
              <a:ext uri="{FF2B5EF4-FFF2-40B4-BE49-F238E27FC236}">
                <a16:creationId xmlns="" xmlns:a16="http://schemas.microsoft.com/office/drawing/2014/main" id="{E8FAFBEB-13FC-494B-A412-8041D34C8126}"/>
              </a:ext>
            </a:extLst>
          </p:cNvPr>
          <p:cNvSpPr txBox="1"/>
          <p:nvPr/>
        </p:nvSpPr>
        <p:spPr bwMode="gray">
          <a:xfrm>
            <a:off x="8166612" y="4192811"/>
            <a:ext cx="385042"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4" name="TextBox 271">
            <a:extLst>
              <a:ext uri="{FF2B5EF4-FFF2-40B4-BE49-F238E27FC236}">
                <a16:creationId xmlns="" xmlns:a16="http://schemas.microsoft.com/office/drawing/2014/main" id="{84E2972C-8276-4397-A5CB-639B62668A90}"/>
              </a:ext>
            </a:extLst>
          </p:cNvPr>
          <p:cNvSpPr txBox="1"/>
          <p:nvPr/>
        </p:nvSpPr>
        <p:spPr bwMode="gray">
          <a:xfrm>
            <a:off x="5279607" y="4211374"/>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5" name="TextBox 271">
            <a:extLst>
              <a:ext uri="{FF2B5EF4-FFF2-40B4-BE49-F238E27FC236}">
                <a16:creationId xmlns="" xmlns:a16="http://schemas.microsoft.com/office/drawing/2014/main" id="{F814D26C-C5B6-41F5-BA75-56251C1063DD}"/>
              </a:ext>
            </a:extLst>
          </p:cNvPr>
          <p:cNvSpPr txBox="1"/>
          <p:nvPr/>
        </p:nvSpPr>
        <p:spPr bwMode="gray">
          <a:xfrm>
            <a:off x="6860757" y="4222378"/>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6" name="TextBox 271">
            <a:extLst>
              <a:ext uri="{FF2B5EF4-FFF2-40B4-BE49-F238E27FC236}">
                <a16:creationId xmlns="" xmlns:a16="http://schemas.microsoft.com/office/drawing/2014/main" id="{D20B5CEC-40A7-4D1C-84D4-6ED3B280DA82}"/>
              </a:ext>
            </a:extLst>
          </p:cNvPr>
          <p:cNvSpPr txBox="1"/>
          <p:nvPr/>
        </p:nvSpPr>
        <p:spPr bwMode="gray">
          <a:xfrm>
            <a:off x="4346956" y="5313123"/>
            <a:ext cx="651140"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MSTP</a:t>
            </a:r>
          </a:p>
        </p:txBody>
      </p:sp>
      <p:sp>
        <p:nvSpPr>
          <p:cNvPr id="47" name="TextBox 271">
            <a:extLst>
              <a:ext uri="{FF2B5EF4-FFF2-40B4-BE49-F238E27FC236}">
                <a16:creationId xmlns="" xmlns:a16="http://schemas.microsoft.com/office/drawing/2014/main" id="{8D70F0C2-BFB8-4161-A84C-767AF111E381}"/>
              </a:ext>
            </a:extLst>
          </p:cNvPr>
          <p:cNvSpPr txBox="1"/>
          <p:nvPr/>
        </p:nvSpPr>
        <p:spPr bwMode="gray">
          <a:xfrm>
            <a:off x="5769790" y="5322502"/>
            <a:ext cx="982961"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Bare fiber</a:t>
            </a:r>
          </a:p>
        </p:txBody>
      </p:sp>
      <p:sp>
        <p:nvSpPr>
          <p:cNvPr id="48" name="TextBox 271">
            <a:extLst>
              <a:ext uri="{FF2B5EF4-FFF2-40B4-BE49-F238E27FC236}">
                <a16:creationId xmlns="" xmlns:a16="http://schemas.microsoft.com/office/drawing/2014/main" id="{8B15A3AB-B55C-4274-9116-B8445954CA8D}"/>
              </a:ext>
            </a:extLst>
          </p:cNvPr>
          <p:cNvSpPr txBox="1"/>
          <p:nvPr/>
        </p:nvSpPr>
        <p:spPr bwMode="gray">
          <a:xfrm>
            <a:off x="7430666" y="5325750"/>
            <a:ext cx="564578" cy="307777"/>
          </a:xfrm>
          <a:prstGeom prst="rect">
            <a:avLst/>
          </a:prstGeom>
          <a:noFill/>
        </p:spPr>
        <p:txBody>
          <a:bodyPr wrap="square" rtlCol="0">
            <a:noAutofit/>
          </a:bodyPr>
          <a:lstStyle/>
          <a:p>
            <a:pP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OTN</a:t>
            </a:r>
          </a:p>
        </p:txBody>
      </p:sp>
    </p:spTree>
    <p:extLst>
      <p:ext uri="{BB962C8B-B14F-4D97-AF65-F5344CB8AC3E}">
        <p14:creationId xmlns:p14="http://schemas.microsoft.com/office/powerpoint/2010/main" val="23819087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 Address Planning Roadmap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1657747" y="1971865"/>
            <a:ext cx="2789367" cy="599885"/>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Physical network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1657747" y="271986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1855358" y="3977906"/>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8" name="圆角矩形 6">
            <a:extLst>
              <a:ext uri="{FF2B5EF4-FFF2-40B4-BE49-F238E27FC236}">
                <a16:creationId xmlns="" xmlns:a16="http://schemas.microsoft.com/office/drawing/2014/main" id="{5788FE78-2257-4711-9A5D-E49BDF11EAA9}"/>
              </a:ext>
            </a:extLst>
          </p:cNvPr>
          <p:cNvSpPr/>
          <p:nvPr/>
        </p:nvSpPr>
        <p:spPr bwMode="gray">
          <a:xfrm>
            <a:off x="7956504" y="3364871"/>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routing design</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4701316" y="1971865"/>
            <a:ext cx="2789367" cy="599885"/>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IP address planning</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4701316" y="271986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1">
            <a:extLst>
              <a:ext uri="{FF2B5EF4-FFF2-40B4-BE49-F238E27FC236}">
                <a16:creationId xmlns="" xmlns:a16="http://schemas.microsoft.com/office/drawing/2014/main" id="{2CA4E498-EE2E-4752-9891-54D92910E65B}"/>
              </a:ext>
            </a:extLst>
          </p:cNvPr>
          <p:cNvSpPr/>
          <p:nvPr/>
        </p:nvSpPr>
        <p:spPr bwMode="gray">
          <a:xfrm>
            <a:off x="7956504" y="2874563"/>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IGP routing design</a:t>
            </a: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1855358" y="3364443"/>
            <a:ext cx="2366130" cy="488050"/>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4919285" y="2874563"/>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4919285" y="3363528"/>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1855358" y="2874562"/>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19" name="圆角矩形 9">
            <a:extLst>
              <a:ext uri="{FF2B5EF4-FFF2-40B4-BE49-F238E27FC236}">
                <a16:creationId xmlns="" xmlns:a16="http://schemas.microsoft.com/office/drawing/2014/main" id="{6DAE6423-B762-4292-B9DC-A0280945615F}"/>
              </a:ext>
            </a:extLst>
          </p:cNvPr>
          <p:cNvSpPr/>
          <p:nvPr/>
        </p:nvSpPr>
        <p:spPr bwMode="gray">
          <a:xfrm>
            <a:off x="7744886" y="1971865"/>
            <a:ext cx="2789367" cy="599885"/>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 Routing design</a:t>
            </a:r>
          </a:p>
        </p:txBody>
      </p:sp>
      <p:sp>
        <p:nvSpPr>
          <p:cNvPr id="20" name="圆角矩形 10">
            <a:extLst>
              <a:ext uri="{FF2B5EF4-FFF2-40B4-BE49-F238E27FC236}">
                <a16:creationId xmlns="" xmlns:a16="http://schemas.microsoft.com/office/drawing/2014/main" id="{2FA2B477-5E62-4B43-A541-8BDE04177E22}"/>
              </a:ext>
            </a:extLst>
          </p:cNvPr>
          <p:cNvSpPr/>
          <p:nvPr/>
        </p:nvSpPr>
        <p:spPr bwMode="gray">
          <a:xfrm>
            <a:off x="7744886" y="271986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11">
            <a:extLst>
              <a:ext uri="{FF2B5EF4-FFF2-40B4-BE49-F238E27FC236}">
                <a16:creationId xmlns="" xmlns:a16="http://schemas.microsoft.com/office/drawing/2014/main" id="{8A74505C-59FB-4312-9169-44A2F07449E9}"/>
              </a:ext>
            </a:extLst>
          </p:cNvPr>
          <p:cNvSpPr/>
          <p:nvPr/>
        </p:nvSpPr>
        <p:spPr bwMode="gray">
          <a:xfrm>
            <a:off x="4919285" y="3852493"/>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18" name="Arrow: Down 17">
            <a:extLst>
              <a:ext uri="{FF2B5EF4-FFF2-40B4-BE49-F238E27FC236}">
                <a16:creationId xmlns="" xmlns:a16="http://schemas.microsoft.com/office/drawing/2014/main" id="{DA3E305D-2134-403D-88E6-D5DAE35B5D1F}"/>
              </a:ext>
            </a:extLst>
          </p:cNvPr>
          <p:cNvSpPr/>
          <p:nvPr/>
        </p:nvSpPr>
        <p:spPr bwMode="gray">
          <a:xfrm>
            <a:off x="5940425" y="1611308"/>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13319010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sym typeface="Huawei Sans" panose="020C0503030203020204" pitchFamily="34" charset="0"/>
              </a:rPr>
              <a:t>The enterprise bearer WAN is also called the enterprise backbone WAN, which is used for interconnection between enterprise branches, between enterprise branches and clouds, and between clouds.</a:t>
            </a:r>
          </a:p>
          <a:p>
            <a:pPr algn="l"/>
            <a:r>
              <a:rPr lang="en-US" sz="1800" dirty="0">
                <a:latin typeface="Huawei Sans" panose="020C0503030203020204" pitchFamily="34" charset="0"/>
                <a:sym typeface="Huawei Sans" panose="020C0503030203020204" pitchFamily="34" charset="0"/>
              </a:rPr>
              <a:t>In the past, the enterprise bearer WAN only needs to forward traffic. However, as growing enterprise services depend increasingly on the network, service SLA assurance requirements are imposed on the network.</a:t>
            </a:r>
          </a:p>
          <a:p>
            <a:pPr algn="l"/>
            <a:r>
              <a:rPr lang="en-US" sz="1800" dirty="0">
                <a:latin typeface="Huawei Sans" panose="020C0503030203020204" pitchFamily="34" charset="0"/>
                <a:sym typeface="Huawei Sans" panose="020C0503030203020204" pitchFamily="34" charset="0"/>
              </a:rPr>
              <a:t>To meet service requirements, the enterprise bearer WAN has employed various new technologies, which complicates the O&amp;M and design of the bearer WAN.</a:t>
            </a:r>
          </a:p>
          <a:p>
            <a:pPr algn="l"/>
            <a:r>
              <a:rPr lang="en-US" sz="1800" dirty="0">
                <a:latin typeface="Huawei Sans" panose="020C0503030203020204" pitchFamily="34" charset="0"/>
                <a:sym typeface="Huawei Sans" panose="020C0503030203020204" pitchFamily="34" charset="0"/>
              </a:rPr>
              <a:t>This course describes the technologies and network design roadmap of the bearer WAN based on Huawei's </a:t>
            </a:r>
            <a:r>
              <a:rPr lang="en-US" sz="1800" dirty="0" err="1">
                <a:latin typeface="Huawei Sans" panose="020C0503030203020204" pitchFamily="34" charset="0"/>
                <a:sym typeface="Huawei Sans" panose="020C0503030203020204" pitchFamily="34" charset="0"/>
              </a:rPr>
              <a:t>CloudWAN</a:t>
            </a:r>
            <a:r>
              <a:rPr lang="en-US" sz="1800" dirty="0">
                <a:latin typeface="Huawei Sans" panose="020C0503030203020204" pitchFamily="34" charset="0"/>
                <a:sym typeface="Huawei Sans" panose="020C0503030203020204" pitchFamily="34" charset="0"/>
              </a:rPr>
              <a:t> solution.</a:t>
            </a:r>
          </a:p>
        </p:txBody>
      </p:sp>
    </p:spTree>
    <p:extLst>
      <p:ext uri="{BB962C8B-B14F-4D97-AF65-F5344CB8AC3E}">
        <p14:creationId xmlns:p14="http://schemas.microsoft.com/office/powerpoint/2010/main" val="41910691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4CAED62C-CFBB-42E7-AD1B-0A55E8AA385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 Address Planning Overview</a:t>
            </a:r>
          </a:p>
        </p:txBody>
      </p:sp>
      <p:sp>
        <p:nvSpPr>
          <p:cNvPr id="4" name="Text Placeholder 3">
            <a:extLst>
              <a:ext uri="{FF2B5EF4-FFF2-40B4-BE49-F238E27FC236}">
                <a16:creationId xmlns="" xmlns:a16="http://schemas.microsoft.com/office/drawing/2014/main" id="{78687C33-EA2C-4098-9517-7633384AE2A2}"/>
              </a:ext>
            </a:extLst>
          </p:cNvPr>
          <p:cNvSpPr>
            <a:spLocks noGrp="1"/>
          </p:cNvSpPr>
          <p:nvPr>
            <p:ph type="body" sz="quarter" idx="10"/>
          </p:nvPr>
        </p:nvSpPr>
        <p:spPr bwMode="gray"/>
        <p:txBody>
          <a:bodyPr wrap="square">
            <a:noAutofit/>
          </a:bodyPr>
          <a:lstStyle/>
          <a:p>
            <a:pPr algn="l">
              <a:lnSpc>
                <a:spcPct val="100000"/>
              </a:lnSpc>
            </a:pPr>
            <a:r>
              <a:rPr lang="en-US" sz="1800" dirty="0">
                <a:latin typeface="Huawei Sans" panose="020C0503030203020204" pitchFamily="34" charset="0"/>
              </a:rPr>
              <a:t>With the development of services, increasingly more networks are deployed as IPv4/IPv6 dual-stack networks. Dual-stack address planning is essential to dual-stack networks.</a:t>
            </a:r>
          </a:p>
          <a:p>
            <a:pPr algn="l">
              <a:lnSpc>
                <a:spcPct val="100000"/>
              </a:lnSpc>
            </a:pPr>
            <a:r>
              <a:rPr lang="en-US" sz="1800" dirty="0">
                <a:latin typeface="Huawei Sans" panose="020C0503030203020204" pitchFamily="34" charset="0"/>
              </a:rPr>
              <a:t>IP address planning is generally classified into the following:</a:t>
            </a:r>
          </a:p>
          <a:p>
            <a:pPr marL="571500" lvl="1" indent="-250825">
              <a:lnSpc>
                <a:spcPct val="100000"/>
              </a:lnSpc>
            </a:pPr>
            <a:r>
              <a:rPr lang="en-US" sz="1600" dirty="0">
                <a:latin typeface="Huawei Sans" panose="020C0503030203020204" pitchFamily="34" charset="0"/>
              </a:rPr>
              <a:t>IPv4 address planning</a:t>
            </a:r>
          </a:p>
          <a:p>
            <a:pPr marL="571500" lvl="1" indent="-250825">
              <a:lnSpc>
                <a:spcPct val="100000"/>
              </a:lnSpc>
            </a:pPr>
            <a:r>
              <a:rPr lang="en-US" sz="1600" dirty="0">
                <a:latin typeface="Huawei Sans" panose="020C0503030203020204" pitchFamily="34" charset="0"/>
              </a:rPr>
              <a:t>IPv6 address planning</a:t>
            </a:r>
          </a:p>
          <a:p>
            <a:pPr marL="571500" lvl="1" indent="-250825">
              <a:lnSpc>
                <a:spcPct val="100000"/>
              </a:lnSpc>
            </a:pPr>
            <a:r>
              <a:rPr lang="en-US" sz="1600" dirty="0">
                <a:latin typeface="Huawei Sans" panose="020C0503030203020204" pitchFamily="34" charset="0"/>
              </a:rPr>
              <a:t>SRv6 locator planning</a:t>
            </a:r>
          </a:p>
        </p:txBody>
      </p:sp>
      <p:pic>
        <p:nvPicPr>
          <p:cNvPr id="5" name="图片 48">
            <a:extLst>
              <a:ext uri="{FF2B5EF4-FFF2-40B4-BE49-F238E27FC236}">
                <a16:creationId xmlns="" xmlns:a16="http://schemas.microsoft.com/office/drawing/2014/main" id="{6CF70381-4011-4980-9981-0DF692C9B0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238128" y="4279876"/>
            <a:ext cx="378863" cy="310667"/>
          </a:xfrm>
          <a:prstGeom prst="rect">
            <a:avLst/>
          </a:prstGeom>
        </p:spPr>
      </p:pic>
      <p:pic>
        <p:nvPicPr>
          <p:cNvPr id="6" name="图片 48">
            <a:extLst>
              <a:ext uri="{FF2B5EF4-FFF2-40B4-BE49-F238E27FC236}">
                <a16:creationId xmlns="" xmlns:a16="http://schemas.microsoft.com/office/drawing/2014/main" id="{9C2895BE-2921-447A-938D-36E7BA7A79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238128" y="5507448"/>
            <a:ext cx="378863" cy="310667"/>
          </a:xfrm>
          <a:prstGeom prst="rect">
            <a:avLst/>
          </a:prstGeom>
        </p:spPr>
      </p:pic>
      <p:pic>
        <p:nvPicPr>
          <p:cNvPr id="7" name="图片 48">
            <a:extLst>
              <a:ext uri="{FF2B5EF4-FFF2-40B4-BE49-F238E27FC236}">
                <a16:creationId xmlns="" xmlns:a16="http://schemas.microsoft.com/office/drawing/2014/main" id="{7853F725-1A3D-4409-B722-99D64184D8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48992" y="4279876"/>
            <a:ext cx="378863" cy="310667"/>
          </a:xfrm>
          <a:prstGeom prst="rect">
            <a:avLst/>
          </a:prstGeom>
        </p:spPr>
      </p:pic>
      <p:pic>
        <p:nvPicPr>
          <p:cNvPr id="8" name="图片 48">
            <a:extLst>
              <a:ext uri="{FF2B5EF4-FFF2-40B4-BE49-F238E27FC236}">
                <a16:creationId xmlns="" xmlns:a16="http://schemas.microsoft.com/office/drawing/2014/main" id="{731C82F0-282A-41AD-BE63-655CB9D74D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648992" y="5507448"/>
            <a:ext cx="378863" cy="310667"/>
          </a:xfrm>
          <a:prstGeom prst="rect">
            <a:avLst/>
          </a:prstGeom>
        </p:spPr>
      </p:pic>
      <p:pic>
        <p:nvPicPr>
          <p:cNvPr id="9" name="图片 48">
            <a:extLst>
              <a:ext uri="{FF2B5EF4-FFF2-40B4-BE49-F238E27FC236}">
                <a16:creationId xmlns="" xmlns:a16="http://schemas.microsoft.com/office/drawing/2014/main" id="{94ED9BB7-021F-4296-8C1C-20146889E9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11351" y="4276942"/>
            <a:ext cx="378863" cy="310667"/>
          </a:xfrm>
          <a:prstGeom prst="rect">
            <a:avLst/>
          </a:prstGeom>
        </p:spPr>
      </p:pic>
      <p:pic>
        <p:nvPicPr>
          <p:cNvPr id="10" name="图片 48">
            <a:extLst>
              <a:ext uri="{FF2B5EF4-FFF2-40B4-BE49-F238E27FC236}">
                <a16:creationId xmlns="" xmlns:a16="http://schemas.microsoft.com/office/drawing/2014/main" id="{C6EB4D73-ADB7-4478-939A-5EDAA94012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58953" y="5504514"/>
            <a:ext cx="378863" cy="310667"/>
          </a:xfrm>
          <a:prstGeom prst="rect">
            <a:avLst/>
          </a:prstGeom>
        </p:spPr>
      </p:pic>
      <p:pic>
        <p:nvPicPr>
          <p:cNvPr id="11" name="图片 48">
            <a:extLst>
              <a:ext uri="{FF2B5EF4-FFF2-40B4-BE49-F238E27FC236}">
                <a16:creationId xmlns="" xmlns:a16="http://schemas.microsoft.com/office/drawing/2014/main" id="{78161B55-1CB1-4712-BFE0-8E16BFC976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17255" y="5504092"/>
            <a:ext cx="378863" cy="310667"/>
          </a:xfrm>
          <a:prstGeom prst="rect">
            <a:avLst/>
          </a:prstGeom>
        </p:spPr>
      </p:pic>
      <p:cxnSp>
        <p:nvCxnSpPr>
          <p:cNvPr id="12" name="Straight Connector 11">
            <a:extLst>
              <a:ext uri="{FF2B5EF4-FFF2-40B4-BE49-F238E27FC236}">
                <a16:creationId xmlns="" xmlns:a16="http://schemas.microsoft.com/office/drawing/2014/main" id="{9745ED08-0EDF-45BB-B312-A94C9DD88AF2}"/>
              </a:ext>
            </a:extLst>
          </p:cNvPr>
          <p:cNvCxnSpPr>
            <a:cxnSpLocks/>
            <a:stCxn id="6" idx="0"/>
            <a:endCxn id="5" idx="2"/>
          </p:cNvCxnSpPr>
          <p:nvPr/>
        </p:nvCxnSpPr>
        <p:spPr bwMode="gray">
          <a:xfrm flipV="1">
            <a:off x="6427560" y="4590543"/>
            <a:ext cx="0" cy="9169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84E61144-31A0-4ADE-B968-5D1E5E1B88FE}"/>
              </a:ext>
            </a:extLst>
          </p:cNvPr>
          <p:cNvCxnSpPr>
            <a:cxnSpLocks/>
            <a:stCxn id="9" idx="1"/>
            <a:endCxn id="5" idx="3"/>
          </p:cNvCxnSpPr>
          <p:nvPr/>
        </p:nvCxnSpPr>
        <p:spPr bwMode="gray">
          <a:xfrm flipH="1">
            <a:off x="6616991" y="4432276"/>
            <a:ext cx="1894360"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E9B74A4A-50CC-4AE4-B3C0-1133116612CD}"/>
              </a:ext>
            </a:extLst>
          </p:cNvPr>
          <p:cNvCxnSpPr>
            <a:cxnSpLocks/>
            <a:stCxn id="10" idx="1"/>
            <a:endCxn id="6" idx="3"/>
          </p:cNvCxnSpPr>
          <p:nvPr/>
        </p:nvCxnSpPr>
        <p:spPr bwMode="gray">
          <a:xfrm flipH="1">
            <a:off x="6616991" y="5659848"/>
            <a:ext cx="1041962"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087BF4F1-E629-46B4-80CE-1BA9AF44A6FD}"/>
              </a:ext>
            </a:extLst>
          </p:cNvPr>
          <p:cNvCxnSpPr>
            <a:cxnSpLocks/>
            <a:stCxn id="9" idx="1"/>
            <a:endCxn id="10" idx="0"/>
          </p:cNvCxnSpPr>
          <p:nvPr/>
        </p:nvCxnSpPr>
        <p:spPr bwMode="gray">
          <a:xfrm flipH="1">
            <a:off x="7848385" y="4432276"/>
            <a:ext cx="662966" cy="107223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484B7242-2C9E-43B8-A0DB-D3E82A29FB7A}"/>
              </a:ext>
            </a:extLst>
          </p:cNvPr>
          <p:cNvCxnSpPr>
            <a:cxnSpLocks/>
            <a:stCxn id="11" idx="1"/>
            <a:endCxn id="10" idx="3"/>
          </p:cNvCxnSpPr>
          <p:nvPr/>
        </p:nvCxnSpPr>
        <p:spPr bwMode="gray">
          <a:xfrm flipH="1">
            <a:off x="8037816" y="5659426"/>
            <a:ext cx="1379439"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3C87E5AD-FDD9-402A-B9CA-D798F2499A24}"/>
              </a:ext>
            </a:extLst>
          </p:cNvPr>
          <p:cNvCxnSpPr>
            <a:cxnSpLocks/>
            <a:stCxn id="11" idx="0"/>
            <a:endCxn id="9" idx="3"/>
          </p:cNvCxnSpPr>
          <p:nvPr/>
        </p:nvCxnSpPr>
        <p:spPr bwMode="gray">
          <a:xfrm flipH="1" flipV="1">
            <a:off x="8890214" y="4432276"/>
            <a:ext cx="716473" cy="107181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981EA81-CDB5-43EA-B1FE-9916F1985A51}"/>
              </a:ext>
            </a:extLst>
          </p:cNvPr>
          <p:cNvCxnSpPr>
            <a:cxnSpLocks/>
            <a:stCxn id="7" idx="1"/>
            <a:endCxn id="9" idx="3"/>
          </p:cNvCxnSpPr>
          <p:nvPr/>
        </p:nvCxnSpPr>
        <p:spPr bwMode="gray">
          <a:xfrm flipH="1" flipV="1">
            <a:off x="8890214" y="4432276"/>
            <a:ext cx="175877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17E3BBD5-D262-4679-AAE5-C1C876B87720}"/>
              </a:ext>
            </a:extLst>
          </p:cNvPr>
          <p:cNvCxnSpPr>
            <a:cxnSpLocks/>
            <a:stCxn id="8" idx="1"/>
            <a:endCxn id="11" idx="3"/>
          </p:cNvCxnSpPr>
          <p:nvPr/>
        </p:nvCxnSpPr>
        <p:spPr bwMode="gray">
          <a:xfrm flipH="1" flipV="1">
            <a:off x="9796118" y="5659426"/>
            <a:ext cx="852874"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1A8AE47B-F5FA-4D47-9AD1-F155DFD56F9F}"/>
              </a:ext>
            </a:extLst>
          </p:cNvPr>
          <p:cNvCxnSpPr>
            <a:cxnSpLocks/>
            <a:stCxn id="7" idx="2"/>
            <a:endCxn id="8" idx="0"/>
          </p:cNvCxnSpPr>
          <p:nvPr/>
        </p:nvCxnSpPr>
        <p:spPr bwMode="gray">
          <a:xfrm>
            <a:off x="10838424" y="4590543"/>
            <a:ext cx="0" cy="91690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71">
            <a:extLst>
              <a:ext uri="{FF2B5EF4-FFF2-40B4-BE49-F238E27FC236}">
                <a16:creationId xmlns="" xmlns:a16="http://schemas.microsoft.com/office/drawing/2014/main" id="{4278E053-DDEB-4EF7-9E78-DED714CB8831}"/>
              </a:ext>
            </a:extLst>
          </p:cNvPr>
          <p:cNvSpPr txBox="1"/>
          <p:nvPr/>
        </p:nvSpPr>
        <p:spPr bwMode="gray">
          <a:xfrm>
            <a:off x="6248664" y="403596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2" name="TextBox 271">
            <a:extLst>
              <a:ext uri="{FF2B5EF4-FFF2-40B4-BE49-F238E27FC236}">
                <a16:creationId xmlns="" xmlns:a16="http://schemas.microsoft.com/office/drawing/2014/main" id="{12D58AB3-6D83-4713-A858-70BC2365E767}"/>
              </a:ext>
            </a:extLst>
          </p:cNvPr>
          <p:cNvSpPr txBox="1"/>
          <p:nvPr/>
        </p:nvSpPr>
        <p:spPr bwMode="gray">
          <a:xfrm>
            <a:off x="6231492" y="579391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3" name="TextBox 271">
            <a:extLst>
              <a:ext uri="{FF2B5EF4-FFF2-40B4-BE49-F238E27FC236}">
                <a16:creationId xmlns="" xmlns:a16="http://schemas.microsoft.com/office/drawing/2014/main" id="{FB41326D-70F9-47E9-8465-576CC358FCAD}"/>
              </a:ext>
            </a:extLst>
          </p:cNvPr>
          <p:cNvSpPr txBox="1"/>
          <p:nvPr/>
        </p:nvSpPr>
        <p:spPr bwMode="gray">
          <a:xfrm>
            <a:off x="10646568" y="405348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4" name="TextBox 271">
            <a:extLst>
              <a:ext uri="{FF2B5EF4-FFF2-40B4-BE49-F238E27FC236}">
                <a16:creationId xmlns="" xmlns:a16="http://schemas.microsoft.com/office/drawing/2014/main" id="{03A04FF3-C17D-4552-B59B-0240B0A204EF}"/>
              </a:ext>
            </a:extLst>
          </p:cNvPr>
          <p:cNvSpPr txBox="1"/>
          <p:nvPr/>
        </p:nvSpPr>
        <p:spPr bwMode="gray">
          <a:xfrm>
            <a:off x="10648167" y="580389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5" name="TextBox 271">
            <a:extLst>
              <a:ext uri="{FF2B5EF4-FFF2-40B4-BE49-F238E27FC236}">
                <a16:creationId xmlns="" xmlns:a16="http://schemas.microsoft.com/office/drawing/2014/main" id="{75A62509-8B9A-42A3-8FBC-56BC4FFF53A9}"/>
              </a:ext>
            </a:extLst>
          </p:cNvPr>
          <p:cNvSpPr txBox="1"/>
          <p:nvPr/>
        </p:nvSpPr>
        <p:spPr bwMode="gray">
          <a:xfrm>
            <a:off x="8570386" y="4035961"/>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6" name="TextBox 271">
            <a:extLst>
              <a:ext uri="{FF2B5EF4-FFF2-40B4-BE49-F238E27FC236}">
                <a16:creationId xmlns="" xmlns:a16="http://schemas.microsoft.com/office/drawing/2014/main" id="{58CCD81C-62ED-4822-8612-4D2727E71D02}"/>
              </a:ext>
            </a:extLst>
          </p:cNvPr>
          <p:cNvSpPr txBox="1"/>
          <p:nvPr/>
        </p:nvSpPr>
        <p:spPr bwMode="gray">
          <a:xfrm>
            <a:off x="7708790" y="5781612"/>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27" name="TextBox 271">
            <a:extLst>
              <a:ext uri="{FF2B5EF4-FFF2-40B4-BE49-F238E27FC236}">
                <a16:creationId xmlns="" xmlns:a16="http://schemas.microsoft.com/office/drawing/2014/main" id="{B5D79FC3-4D1F-4B4B-9EF9-3FAF04568061}"/>
              </a:ext>
            </a:extLst>
          </p:cNvPr>
          <p:cNvSpPr txBox="1"/>
          <p:nvPr/>
        </p:nvSpPr>
        <p:spPr bwMode="gray">
          <a:xfrm>
            <a:off x="9468429" y="580364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28" name="图片 48">
            <a:extLst>
              <a:ext uri="{FF2B5EF4-FFF2-40B4-BE49-F238E27FC236}">
                <a16:creationId xmlns="" xmlns:a16="http://schemas.microsoft.com/office/drawing/2014/main" id="{720ABF18-E095-4DAB-A43F-0C640F2A0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417559" y="2930205"/>
            <a:ext cx="378863" cy="310667"/>
          </a:xfrm>
          <a:prstGeom prst="rect">
            <a:avLst/>
          </a:prstGeom>
        </p:spPr>
      </p:pic>
      <p:pic>
        <p:nvPicPr>
          <p:cNvPr id="29" name="图片 48">
            <a:extLst>
              <a:ext uri="{FF2B5EF4-FFF2-40B4-BE49-F238E27FC236}">
                <a16:creationId xmlns="" xmlns:a16="http://schemas.microsoft.com/office/drawing/2014/main" id="{4BAE3BD3-5500-446F-89F2-A8835419F7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61306" y="2930205"/>
            <a:ext cx="378863" cy="310667"/>
          </a:xfrm>
          <a:prstGeom prst="rect">
            <a:avLst/>
          </a:prstGeom>
        </p:spPr>
      </p:pic>
      <p:cxnSp>
        <p:nvCxnSpPr>
          <p:cNvPr id="30" name="Straight Connector 29">
            <a:extLst>
              <a:ext uri="{FF2B5EF4-FFF2-40B4-BE49-F238E27FC236}">
                <a16:creationId xmlns="" xmlns:a16="http://schemas.microsoft.com/office/drawing/2014/main" id="{5F6F02B5-07D2-44D2-BC61-3CA1911E3C08}"/>
              </a:ext>
            </a:extLst>
          </p:cNvPr>
          <p:cNvCxnSpPr>
            <a:cxnSpLocks/>
            <a:stCxn id="29" idx="3"/>
            <a:endCxn id="28" idx="1"/>
          </p:cNvCxnSpPr>
          <p:nvPr/>
        </p:nvCxnSpPr>
        <p:spPr bwMode="gray">
          <a:xfrm>
            <a:off x="8040169" y="3085539"/>
            <a:ext cx="137739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TextBox 271">
            <a:extLst>
              <a:ext uri="{FF2B5EF4-FFF2-40B4-BE49-F238E27FC236}">
                <a16:creationId xmlns="" xmlns:a16="http://schemas.microsoft.com/office/drawing/2014/main" id="{51432D66-2C3B-4A3F-A8F3-F27E091DE57F}"/>
              </a:ext>
            </a:extLst>
          </p:cNvPr>
          <p:cNvSpPr txBox="1"/>
          <p:nvPr/>
        </p:nvSpPr>
        <p:spPr bwMode="gray">
          <a:xfrm>
            <a:off x="7369979" y="295142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2" name="TextBox 271">
            <a:extLst>
              <a:ext uri="{FF2B5EF4-FFF2-40B4-BE49-F238E27FC236}">
                <a16:creationId xmlns="" xmlns:a16="http://schemas.microsoft.com/office/drawing/2014/main" id="{3400A4FF-FE85-4F07-83C8-16D7E354E8EC}"/>
              </a:ext>
            </a:extLst>
          </p:cNvPr>
          <p:cNvSpPr txBox="1"/>
          <p:nvPr/>
        </p:nvSpPr>
        <p:spPr bwMode="gray">
          <a:xfrm>
            <a:off x="9730956" y="293927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cxnSp>
        <p:nvCxnSpPr>
          <p:cNvPr id="34" name="Straight Connector 33">
            <a:extLst>
              <a:ext uri="{FF2B5EF4-FFF2-40B4-BE49-F238E27FC236}">
                <a16:creationId xmlns="" xmlns:a16="http://schemas.microsoft.com/office/drawing/2014/main" id="{BD175F0D-D331-4384-87BB-BA9A545A293B}"/>
              </a:ext>
            </a:extLst>
          </p:cNvPr>
          <p:cNvCxnSpPr>
            <a:cxnSpLocks/>
            <a:stCxn id="29" idx="2"/>
            <a:endCxn id="9" idx="1"/>
          </p:cNvCxnSpPr>
          <p:nvPr/>
        </p:nvCxnSpPr>
        <p:spPr bwMode="gray">
          <a:xfrm>
            <a:off x="7850738" y="3240872"/>
            <a:ext cx="660613" cy="11914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3D8984A1-F45C-4A87-9C70-496AD6CDCE66}"/>
              </a:ext>
            </a:extLst>
          </p:cNvPr>
          <p:cNvCxnSpPr>
            <a:cxnSpLocks/>
            <a:stCxn id="28" idx="2"/>
            <a:endCxn id="9" idx="3"/>
          </p:cNvCxnSpPr>
          <p:nvPr/>
        </p:nvCxnSpPr>
        <p:spPr bwMode="gray">
          <a:xfrm flipH="1">
            <a:off x="8890214" y="3240872"/>
            <a:ext cx="716777" cy="11914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Rectangle: Rounded Corners 39">
            <a:extLst>
              <a:ext uri="{FF2B5EF4-FFF2-40B4-BE49-F238E27FC236}">
                <a16:creationId xmlns="" xmlns:a16="http://schemas.microsoft.com/office/drawing/2014/main" id="{2ECCEE3E-2DCF-4656-BEB3-7F70801A4588}"/>
              </a:ext>
            </a:extLst>
          </p:cNvPr>
          <p:cNvSpPr/>
          <p:nvPr/>
        </p:nvSpPr>
        <p:spPr bwMode="gray">
          <a:xfrm>
            <a:off x="5321648" y="2813998"/>
            <a:ext cx="6153192" cy="3266385"/>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41" name="TextBox 271">
            <a:extLst>
              <a:ext uri="{FF2B5EF4-FFF2-40B4-BE49-F238E27FC236}">
                <a16:creationId xmlns="" xmlns:a16="http://schemas.microsoft.com/office/drawing/2014/main" id="{4EB44980-A874-4574-AE48-FFE831958200}"/>
              </a:ext>
            </a:extLst>
          </p:cNvPr>
          <p:cNvSpPr txBox="1"/>
          <p:nvPr/>
        </p:nvSpPr>
        <p:spPr bwMode="gray">
          <a:xfrm rot="16200000">
            <a:off x="4460900" y="3472481"/>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cxnSp>
        <p:nvCxnSpPr>
          <p:cNvPr id="42" name="Straight Connector 41">
            <a:extLst>
              <a:ext uri="{FF2B5EF4-FFF2-40B4-BE49-F238E27FC236}">
                <a16:creationId xmlns="" xmlns:a16="http://schemas.microsoft.com/office/drawing/2014/main" id="{6D9D8532-DF4A-423F-ACA3-1048B210E732}"/>
              </a:ext>
            </a:extLst>
          </p:cNvPr>
          <p:cNvCxnSpPr>
            <a:cxnSpLocks/>
            <a:endCxn id="5" idx="1"/>
          </p:cNvCxnSpPr>
          <p:nvPr/>
        </p:nvCxnSpPr>
        <p:spPr bwMode="gray">
          <a:xfrm>
            <a:off x="6013797" y="4435210"/>
            <a:ext cx="22433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 xmlns:a16="http://schemas.microsoft.com/office/drawing/2014/main" id="{FF88341E-3699-4468-B6E3-01AF6781D94F}"/>
              </a:ext>
            </a:extLst>
          </p:cNvPr>
          <p:cNvCxnSpPr>
            <a:cxnSpLocks/>
          </p:cNvCxnSpPr>
          <p:nvPr/>
        </p:nvCxnSpPr>
        <p:spPr bwMode="gray">
          <a:xfrm>
            <a:off x="6013797" y="4333663"/>
            <a:ext cx="0" cy="2030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 xmlns:a16="http://schemas.microsoft.com/office/drawing/2014/main" id="{46D9D862-F74D-493F-A278-83863307F839}"/>
              </a:ext>
            </a:extLst>
          </p:cNvPr>
          <p:cNvSpPr txBox="1"/>
          <p:nvPr/>
        </p:nvSpPr>
        <p:spPr bwMode="gray">
          <a:xfrm>
            <a:off x="5455529" y="4076782"/>
            <a:ext cx="869149" cy="276999"/>
          </a:xfrm>
          <a:prstGeom prst="rect">
            <a:avLst/>
          </a:prstGeom>
          <a:noFill/>
        </p:spPr>
        <p:txBody>
          <a:bodyPr wrap="square" rtlCol="0">
            <a:noAutofit/>
          </a:bodyPr>
          <a:lstStyle/>
          <a:p>
            <a:pPr fontAlgn="ctr"/>
            <a:r>
              <a:rPr lang="en-US" sz="1200" dirty="0">
                <a:latin typeface="Huawei Sans" panose="020C0503030203020204" pitchFamily="34" charset="0"/>
              </a:rPr>
              <a:t>1.1.1.1/32</a:t>
            </a:r>
          </a:p>
        </p:txBody>
      </p:sp>
      <p:sp>
        <p:nvSpPr>
          <p:cNvPr id="50" name="TextBox 49">
            <a:extLst>
              <a:ext uri="{FF2B5EF4-FFF2-40B4-BE49-F238E27FC236}">
                <a16:creationId xmlns="" xmlns:a16="http://schemas.microsoft.com/office/drawing/2014/main" id="{57AD6E5B-CA72-4BB6-981F-A755D53B5F84}"/>
              </a:ext>
            </a:extLst>
          </p:cNvPr>
          <p:cNvSpPr txBox="1"/>
          <p:nvPr/>
        </p:nvSpPr>
        <p:spPr bwMode="gray">
          <a:xfrm>
            <a:off x="8406087" y="2305596"/>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100.0.0.0/24</a:t>
            </a:r>
          </a:p>
          <a:p>
            <a:pPr fontAlgn="ctr"/>
            <a:r>
              <a:rPr lang="en-US" sz="1200" dirty="0">
                <a:latin typeface="Huawei Sans" panose="020C0503030203020204" pitchFamily="34" charset="0"/>
              </a:rPr>
              <a:t>100::/64</a:t>
            </a:r>
          </a:p>
        </p:txBody>
      </p:sp>
      <p:sp>
        <p:nvSpPr>
          <p:cNvPr id="51" name="TextBox 50">
            <a:extLst>
              <a:ext uri="{FF2B5EF4-FFF2-40B4-BE49-F238E27FC236}">
                <a16:creationId xmlns="" xmlns:a16="http://schemas.microsoft.com/office/drawing/2014/main" id="{379DA709-F69E-4117-BBC7-0098FB7C973A}"/>
              </a:ext>
            </a:extLst>
          </p:cNvPr>
          <p:cNvSpPr txBox="1"/>
          <p:nvPr/>
        </p:nvSpPr>
        <p:spPr bwMode="gray">
          <a:xfrm>
            <a:off x="6989965" y="4442024"/>
            <a:ext cx="833883" cy="276999"/>
          </a:xfrm>
          <a:prstGeom prst="rect">
            <a:avLst/>
          </a:prstGeom>
          <a:noFill/>
        </p:spPr>
        <p:txBody>
          <a:bodyPr wrap="square" rtlCol="0">
            <a:noAutofit/>
          </a:bodyPr>
          <a:lstStyle/>
          <a:p>
            <a:pPr fontAlgn="ctr"/>
            <a:r>
              <a:rPr lang="en-US" sz="1200" dirty="0">
                <a:latin typeface="Huawei Sans" panose="020C0503030203020204" pitchFamily="34" charset="0"/>
              </a:rPr>
              <a:t>2000::/64</a:t>
            </a:r>
          </a:p>
        </p:txBody>
      </p:sp>
      <p:sp>
        <p:nvSpPr>
          <p:cNvPr id="52" name="TextBox 51">
            <a:extLst>
              <a:ext uri="{FF2B5EF4-FFF2-40B4-BE49-F238E27FC236}">
                <a16:creationId xmlns="" xmlns:a16="http://schemas.microsoft.com/office/drawing/2014/main" id="{7E8EFDDB-192A-4577-AFF6-D720997F1BE4}"/>
              </a:ext>
            </a:extLst>
          </p:cNvPr>
          <p:cNvSpPr txBox="1"/>
          <p:nvPr/>
        </p:nvSpPr>
        <p:spPr bwMode="gray">
          <a:xfrm>
            <a:off x="5463695" y="4516054"/>
            <a:ext cx="660758" cy="276999"/>
          </a:xfrm>
          <a:prstGeom prst="rect">
            <a:avLst/>
          </a:prstGeom>
          <a:noFill/>
        </p:spPr>
        <p:txBody>
          <a:bodyPr wrap="square" rtlCol="0">
            <a:noAutofit/>
          </a:bodyPr>
          <a:lstStyle/>
          <a:p>
            <a:pPr fontAlgn="ctr"/>
            <a:r>
              <a:rPr lang="en-US" sz="1200" dirty="0">
                <a:latin typeface="Huawei Sans" panose="020C0503030203020204" pitchFamily="34" charset="0"/>
              </a:rPr>
              <a:t>1::1/32</a:t>
            </a:r>
          </a:p>
        </p:txBody>
      </p:sp>
      <p:sp>
        <p:nvSpPr>
          <p:cNvPr id="53" name="TextBox 52">
            <a:extLst>
              <a:ext uri="{FF2B5EF4-FFF2-40B4-BE49-F238E27FC236}">
                <a16:creationId xmlns="" xmlns:a16="http://schemas.microsoft.com/office/drawing/2014/main" id="{2303BC3C-6D0E-45D8-B2BA-A9C25D24AEA5}"/>
              </a:ext>
            </a:extLst>
          </p:cNvPr>
          <p:cNvSpPr txBox="1"/>
          <p:nvPr/>
        </p:nvSpPr>
        <p:spPr bwMode="gray">
          <a:xfrm>
            <a:off x="10176086" y="3858011"/>
            <a:ext cx="1298753" cy="276999"/>
          </a:xfrm>
          <a:prstGeom prst="rect">
            <a:avLst/>
          </a:prstGeom>
          <a:noFill/>
        </p:spPr>
        <p:txBody>
          <a:bodyPr wrap="square" rtlCol="0">
            <a:noAutofit/>
          </a:bodyPr>
          <a:lstStyle/>
          <a:p>
            <a:pPr fontAlgn="ctr"/>
            <a:r>
              <a:rPr lang="en-US" sz="1200" dirty="0">
                <a:latin typeface="Huawei Sans" panose="020C0503030203020204" pitchFamily="34" charset="0"/>
              </a:rPr>
              <a:t>Locator: FC00::1</a:t>
            </a:r>
          </a:p>
        </p:txBody>
      </p:sp>
      <p:sp>
        <p:nvSpPr>
          <p:cNvPr id="54" name="Rectangular Callout 26">
            <a:extLst>
              <a:ext uri="{FF2B5EF4-FFF2-40B4-BE49-F238E27FC236}">
                <a16:creationId xmlns="" xmlns:a16="http://schemas.microsoft.com/office/drawing/2014/main" id="{13571F48-F9D6-4F60-97BE-7F007BDE1083}"/>
              </a:ext>
            </a:extLst>
          </p:cNvPr>
          <p:cNvSpPr/>
          <p:nvPr/>
        </p:nvSpPr>
        <p:spPr bwMode="gray">
          <a:xfrm>
            <a:off x="5534018" y="3530273"/>
            <a:ext cx="1055264" cy="419540"/>
          </a:xfrm>
          <a:prstGeom prst="wedgeRectCallout">
            <a:avLst>
              <a:gd name="adj1" fmla="val -20316"/>
              <a:gd name="adj2" fmla="val 767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IPv4 address planning</a:t>
            </a:r>
          </a:p>
        </p:txBody>
      </p:sp>
      <p:sp>
        <p:nvSpPr>
          <p:cNvPr id="55" name="Rectangular Callout 26">
            <a:extLst>
              <a:ext uri="{FF2B5EF4-FFF2-40B4-BE49-F238E27FC236}">
                <a16:creationId xmlns="" xmlns:a16="http://schemas.microsoft.com/office/drawing/2014/main" id="{F2BED242-89E2-48F5-BDEE-2BAE51C46D30}"/>
              </a:ext>
            </a:extLst>
          </p:cNvPr>
          <p:cNvSpPr/>
          <p:nvPr/>
        </p:nvSpPr>
        <p:spPr bwMode="gray">
          <a:xfrm>
            <a:off x="5345827" y="4916891"/>
            <a:ext cx="1044000" cy="419540"/>
          </a:xfrm>
          <a:prstGeom prst="wedgeRectCallout">
            <a:avLst>
              <a:gd name="adj1" fmla="val -21478"/>
              <a:gd name="adj2" fmla="val -912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IPv6 address planning</a:t>
            </a:r>
          </a:p>
        </p:txBody>
      </p:sp>
      <p:sp>
        <p:nvSpPr>
          <p:cNvPr id="56" name="Rectangular Callout 26">
            <a:extLst>
              <a:ext uri="{FF2B5EF4-FFF2-40B4-BE49-F238E27FC236}">
                <a16:creationId xmlns="" xmlns:a16="http://schemas.microsoft.com/office/drawing/2014/main" id="{280B9996-C7CF-4B55-8C4E-F1634E4588E8}"/>
              </a:ext>
            </a:extLst>
          </p:cNvPr>
          <p:cNvSpPr/>
          <p:nvPr/>
        </p:nvSpPr>
        <p:spPr bwMode="gray">
          <a:xfrm>
            <a:off x="10209545" y="3297100"/>
            <a:ext cx="1085066" cy="419540"/>
          </a:xfrm>
          <a:prstGeom prst="wedgeRectCallout">
            <a:avLst>
              <a:gd name="adj1" fmla="val -19153"/>
              <a:gd name="adj2" fmla="val 812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SRv6 locator planning</a:t>
            </a:r>
          </a:p>
        </p:txBody>
      </p:sp>
      <p:pic>
        <p:nvPicPr>
          <p:cNvPr id="57" name="图片 24">
            <a:extLst>
              <a:ext uri="{FF2B5EF4-FFF2-40B4-BE49-F238E27FC236}">
                <a16:creationId xmlns="" xmlns:a16="http://schemas.microsoft.com/office/drawing/2014/main" id="{EE8E8665-683E-477D-A546-F95B20C2F0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422275" y="1903696"/>
            <a:ext cx="1977229" cy="364654"/>
          </a:xfrm>
          <a:prstGeom prst="rect">
            <a:avLst/>
          </a:prstGeom>
        </p:spPr>
      </p:pic>
      <p:sp>
        <p:nvSpPr>
          <p:cNvPr id="58" name="圆角矩形 75">
            <a:extLst>
              <a:ext uri="{FF2B5EF4-FFF2-40B4-BE49-F238E27FC236}">
                <a16:creationId xmlns="" xmlns:a16="http://schemas.microsoft.com/office/drawing/2014/main" id="{6899863C-C86A-4C4E-AB4F-3C03D389799D}"/>
              </a:ext>
            </a:extLst>
          </p:cNvPr>
          <p:cNvSpPr/>
          <p:nvPr/>
        </p:nvSpPr>
        <p:spPr bwMode="gray">
          <a:xfrm>
            <a:off x="7340285" y="1877350"/>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59" name="Straight Connector 58">
            <a:extLst>
              <a:ext uri="{FF2B5EF4-FFF2-40B4-BE49-F238E27FC236}">
                <a16:creationId xmlns="" xmlns:a16="http://schemas.microsoft.com/office/drawing/2014/main" id="{35A90707-7AC7-4D42-885B-7BBD684A4C22}"/>
              </a:ext>
            </a:extLst>
          </p:cNvPr>
          <p:cNvCxnSpPr>
            <a:cxnSpLocks/>
            <a:stCxn id="58" idx="2"/>
            <a:endCxn id="40" idx="0"/>
          </p:cNvCxnSpPr>
          <p:nvPr/>
        </p:nvCxnSpPr>
        <p:spPr bwMode="gray">
          <a:xfrm>
            <a:off x="8398244" y="2280630"/>
            <a:ext cx="0" cy="5333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 xmlns:a16="http://schemas.microsoft.com/office/drawing/2014/main" id="{82F3BAA9-76EF-4AF5-BF0D-9A884E63D887}"/>
              </a:ext>
            </a:extLst>
          </p:cNvPr>
          <p:cNvSpPr txBox="1"/>
          <p:nvPr/>
        </p:nvSpPr>
        <p:spPr bwMode="gray">
          <a:xfrm>
            <a:off x="6947388" y="4166168"/>
            <a:ext cx="955711" cy="276999"/>
          </a:xfrm>
          <a:prstGeom prst="rect">
            <a:avLst/>
          </a:prstGeom>
          <a:noFill/>
        </p:spPr>
        <p:txBody>
          <a:bodyPr wrap="square" rtlCol="0">
            <a:noAutofit/>
          </a:bodyPr>
          <a:lstStyle/>
          <a:p>
            <a:pPr fontAlgn="ctr"/>
            <a:r>
              <a:rPr lang="en-US" sz="1200" dirty="0">
                <a:latin typeface="Huawei Sans" panose="020C0503030203020204" pitchFamily="34" charset="0"/>
              </a:rPr>
              <a:t>10.0.0.0/30</a:t>
            </a:r>
          </a:p>
        </p:txBody>
      </p:sp>
    </p:spTree>
    <p:extLst>
      <p:ext uri="{BB962C8B-B14F-4D97-AF65-F5344CB8AC3E}">
        <p14:creationId xmlns:p14="http://schemas.microsoft.com/office/powerpoint/2010/main" val="20421986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1E8F73F-E080-4D7E-B56B-8A0AC5B93F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IPv4 Address Design Rules</a:t>
            </a:r>
          </a:p>
        </p:txBody>
      </p:sp>
      <p:sp>
        <p:nvSpPr>
          <p:cNvPr id="3" name="Text Placeholder 2">
            <a:extLst>
              <a:ext uri="{FF2B5EF4-FFF2-40B4-BE49-F238E27FC236}">
                <a16:creationId xmlns="" xmlns:a16="http://schemas.microsoft.com/office/drawing/2014/main" id="{1ACED2B5-D1E7-4A6F-A601-6ED41F8C4818}"/>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For the convenience of service inheritance and network management, the backbone network retains interconnection IPv4 addresses. IPv4 address allocation must comply with the existing IPv4 address allocation specifications of the customer.</a:t>
            </a:r>
          </a:p>
        </p:txBody>
      </p:sp>
      <p:sp>
        <p:nvSpPr>
          <p:cNvPr id="5" name="圆角矩形 75">
            <a:extLst>
              <a:ext uri="{FF2B5EF4-FFF2-40B4-BE49-F238E27FC236}">
                <a16:creationId xmlns="" xmlns:a16="http://schemas.microsoft.com/office/drawing/2014/main" id="{1184A8B3-C82A-481E-A9A8-6162590C531F}"/>
              </a:ext>
            </a:extLst>
          </p:cNvPr>
          <p:cNvSpPr/>
          <p:nvPr/>
        </p:nvSpPr>
        <p:spPr bwMode="gray">
          <a:xfrm>
            <a:off x="561854" y="1976962"/>
            <a:ext cx="54169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IPv4 address design rules</a:t>
            </a:r>
          </a:p>
        </p:txBody>
      </p:sp>
      <p:sp>
        <p:nvSpPr>
          <p:cNvPr id="6" name="圆角矩形 75">
            <a:extLst>
              <a:ext uri="{FF2B5EF4-FFF2-40B4-BE49-F238E27FC236}">
                <a16:creationId xmlns="" xmlns:a16="http://schemas.microsoft.com/office/drawing/2014/main" id="{66390A0F-1B35-42BD-88AB-9483042F0A0B}"/>
              </a:ext>
            </a:extLst>
          </p:cNvPr>
          <p:cNvSpPr/>
          <p:nvPr/>
        </p:nvSpPr>
        <p:spPr bwMode="gray">
          <a:xfrm>
            <a:off x="561854" y="2416739"/>
            <a:ext cx="5416916" cy="35108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marL="301625" indent="-196850" algn="just" defTabSz="914034" fontAlgn="ctr">
              <a:spcBef>
                <a:spcPts val="792"/>
              </a:spcBef>
              <a:buSzPct val="50000"/>
              <a:buFont typeface="Wingdings" panose="05000000000000000000" pitchFamily="2" charset="2"/>
              <a:buChar char="l"/>
            </a:pPr>
            <a:r>
              <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Uniqueness</a:t>
            </a:r>
          </a:p>
          <a:p>
            <a:pPr marL="561975" lvl="1" indent="-250825" defTabSz="914034" fontAlgn="ctr">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Hosts on the backbone network must use unique IP addresses. Try to allocate a different address to each host even if they support VPN address overlapping.</a:t>
            </a:r>
          </a:p>
          <a:p>
            <a:pPr marL="301625" indent="-196850" algn="just" defTabSz="914034" fontAlgn="ctr">
              <a:spcBef>
                <a:spcPts val="792"/>
              </a:spcBef>
              <a:buSzPct val="50000"/>
              <a:buFont typeface="Wingdings" panose="05000000000000000000" pitchFamily="2" charset="2"/>
              <a:buChar char="l"/>
            </a:pPr>
            <a:r>
              <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Contiguity</a:t>
            </a:r>
          </a:p>
          <a:p>
            <a:pPr marL="561975" lvl="1" indent="-250825" defTabSz="914034" fontAlgn="ctr">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Routes with contiguous addresses can be easily summarized on a hierarchical network, reducing the routing table size and accelerating route calculation.</a:t>
            </a:r>
          </a:p>
          <a:p>
            <a:pPr marL="301625" indent="-196850" algn="just" defTabSz="914034" fontAlgn="ctr">
              <a:spcBef>
                <a:spcPts val="792"/>
              </a:spcBef>
              <a:buSzPct val="50000"/>
              <a:buFont typeface="Wingdings" panose="05000000000000000000" pitchFamily="2" charset="2"/>
              <a:buChar char="l"/>
            </a:pPr>
            <a:r>
              <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Scalability</a:t>
            </a:r>
          </a:p>
          <a:p>
            <a:pPr marL="561975" lvl="1" indent="-250825" defTabSz="914034" fontAlgn="ctr">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Addresses need to be reserved at each layer to ensure contiguity of addresses when the network is expanded.</a:t>
            </a:r>
          </a:p>
          <a:p>
            <a:pPr marL="301625" indent="-196850" algn="just" defTabSz="914034" fontAlgn="ctr">
              <a:spcBef>
                <a:spcPts val="792"/>
              </a:spcBef>
              <a:buSzPct val="50000"/>
              <a:buFont typeface="Wingdings" panose="05000000000000000000" pitchFamily="2" charset="2"/>
              <a:buChar char="l"/>
            </a:pPr>
            <a:r>
              <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Meaningfulness</a:t>
            </a:r>
          </a:p>
          <a:p>
            <a:pPr marL="561975" lvl="1" indent="-250825" defTabSz="914034" fontAlgn="ctr">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A well-planned IP address denotes the device to which the IP address belongs.</a:t>
            </a:r>
          </a:p>
        </p:txBody>
      </p:sp>
      <p:sp>
        <p:nvSpPr>
          <p:cNvPr id="7" name="圆角矩形 75">
            <a:extLst>
              <a:ext uri="{FF2B5EF4-FFF2-40B4-BE49-F238E27FC236}">
                <a16:creationId xmlns="" xmlns:a16="http://schemas.microsoft.com/office/drawing/2014/main" id="{636AA2D0-A8F7-4211-A768-C9135B3C6AEB}"/>
              </a:ext>
            </a:extLst>
          </p:cNvPr>
          <p:cNvSpPr/>
          <p:nvPr/>
        </p:nvSpPr>
        <p:spPr bwMode="gray">
          <a:xfrm>
            <a:off x="6213232" y="1976962"/>
            <a:ext cx="54169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IPv4 address allocation range on the bearer WAN</a:t>
            </a:r>
          </a:p>
        </p:txBody>
      </p:sp>
      <p:sp>
        <p:nvSpPr>
          <p:cNvPr id="8" name="圆角矩形 75">
            <a:extLst>
              <a:ext uri="{FF2B5EF4-FFF2-40B4-BE49-F238E27FC236}">
                <a16:creationId xmlns="" xmlns:a16="http://schemas.microsoft.com/office/drawing/2014/main" id="{CF6394A7-EF1A-44CD-A661-18DCFF459A6B}"/>
              </a:ext>
            </a:extLst>
          </p:cNvPr>
          <p:cNvSpPr/>
          <p:nvPr/>
        </p:nvSpPr>
        <p:spPr bwMode="gray">
          <a:xfrm>
            <a:off x="6213232" y="2416739"/>
            <a:ext cx="5416916" cy="35108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marL="197698" indent="-251899" defTabSz="914034" fontAlgn="ctr">
              <a:lnSpc>
                <a:spcPct val="140000"/>
              </a:lnSpc>
              <a:spcBef>
                <a:spcPts val="720"/>
              </a:spcBef>
              <a:buSzPct val="50000"/>
              <a:buFont typeface="Wingdings" panose="05000000000000000000" pitchFamily="2" charset="2"/>
              <a:buChar char="p"/>
            </a:pPr>
            <a:endParaRPr lang="en-US" altLang="zh-CN" sz="1200" dirty="0">
              <a:solidFill>
                <a:schemeClr val="tx1"/>
              </a:solidFill>
              <a:latin typeface="Huawei Sans" panose="020C0503030203020204" pitchFamily="34" charset="0"/>
              <a:ea typeface="方正兰亭黑简体" panose="02000000000000000000" pitchFamily="2" charset="-122"/>
            </a:endParaRPr>
          </a:p>
        </p:txBody>
      </p:sp>
      <p:pic>
        <p:nvPicPr>
          <p:cNvPr id="9" name="图片 48">
            <a:extLst>
              <a:ext uri="{FF2B5EF4-FFF2-40B4-BE49-F238E27FC236}">
                <a16:creationId xmlns="" xmlns:a16="http://schemas.microsoft.com/office/drawing/2014/main" id="{F3C632AC-04E5-4FCC-8C1C-35503BC03F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14413" y="3956652"/>
            <a:ext cx="378863" cy="310667"/>
          </a:xfrm>
          <a:prstGeom prst="rect">
            <a:avLst/>
          </a:prstGeom>
        </p:spPr>
      </p:pic>
      <p:pic>
        <p:nvPicPr>
          <p:cNvPr id="10" name="图片 48">
            <a:extLst>
              <a:ext uri="{FF2B5EF4-FFF2-40B4-BE49-F238E27FC236}">
                <a16:creationId xmlns="" xmlns:a16="http://schemas.microsoft.com/office/drawing/2014/main" id="{3A0BE36B-6823-4B4B-A423-BE467793BF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14413" y="4968913"/>
            <a:ext cx="378863" cy="310667"/>
          </a:xfrm>
          <a:prstGeom prst="rect">
            <a:avLst/>
          </a:prstGeom>
        </p:spPr>
      </p:pic>
      <p:pic>
        <p:nvPicPr>
          <p:cNvPr id="11" name="图片 48">
            <a:extLst>
              <a:ext uri="{FF2B5EF4-FFF2-40B4-BE49-F238E27FC236}">
                <a16:creationId xmlns="" xmlns:a16="http://schemas.microsoft.com/office/drawing/2014/main" id="{D2B28083-74A4-459F-A3E9-BBEA6CC16E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12325" y="3958332"/>
            <a:ext cx="378863" cy="310667"/>
          </a:xfrm>
          <a:prstGeom prst="rect">
            <a:avLst/>
          </a:prstGeom>
        </p:spPr>
      </p:pic>
      <p:pic>
        <p:nvPicPr>
          <p:cNvPr id="12" name="图片 48">
            <a:extLst>
              <a:ext uri="{FF2B5EF4-FFF2-40B4-BE49-F238E27FC236}">
                <a16:creationId xmlns="" xmlns:a16="http://schemas.microsoft.com/office/drawing/2014/main" id="{7EA4D729-7A62-47EB-8852-9B478F41B6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12325" y="4970593"/>
            <a:ext cx="378863" cy="310667"/>
          </a:xfrm>
          <a:prstGeom prst="rect">
            <a:avLst/>
          </a:prstGeom>
        </p:spPr>
      </p:pic>
      <p:pic>
        <p:nvPicPr>
          <p:cNvPr id="13" name="图片 48">
            <a:extLst>
              <a:ext uri="{FF2B5EF4-FFF2-40B4-BE49-F238E27FC236}">
                <a16:creationId xmlns="" xmlns:a16="http://schemas.microsoft.com/office/drawing/2014/main" id="{9DBC7BEC-E161-4115-946D-64C483A966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13094" y="3960012"/>
            <a:ext cx="378863" cy="310667"/>
          </a:xfrm>
          <a:prstGeom prst="rect">
            <a:avLst/>
          </a:prstGeom>
        </p:spPr>
      </p:pic>
      <p:pic>
        <p:nvPicPr>
          <p:cNvPr id="14" name="图片 48">
            <a:extLst>
              <a:ext uri="{FF2B5EF4-FFF2-40B4-BE49-F238E27FC236}">
                <a16:creationId xmlns="" xmlns:a16="http://schemas.microsoft.com/office/drawing/2014/main" id="{FAF43A86-1916-43EC-9951-11B88652DA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13094" y="4972273"/>
            <a:ext cx="378863" cy="310667"/>
          </a:xfrm>
          <a:prstGeom prst="rect">
            <a:avLst/>
          </a:prstGeom>
        </p:spPr>
      </p:pic>
      <p:pic>
        <p:nvPicPr>
          <p:cNvPr id="15" name="图片 24">
            <a:extLst>
              <a:ext uri="{FF2B5EF4-FFF2-40B4-BE49-F238E27FC236}">
                <a16:creationId xmlns="" xmlns:a16="http://schemas.microsoft.com/office/drawing/2014/main" id="{9D2D2485-9108-4433-8E96-69E4EA832C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169931" y="2834521"/>
            <a:ext cx="1502493" cy="277100"/>
          </a:xfrm>
          <a:prstGeom prst="rect">
            <a:avLst/>
          </a:prstGeom>
        </p:spPr>
      </p:pic>
      <p:sp>
        <p:nvSpPr>
          <p:cNvPr id="16" name="圆角矩形 75">
            <a:extLst>
              <a:ext uri="{FF2B5EF4-FFF2-40B4-BE49-F238E27FC236}">
                <a16:creationId xmlns="" xmlns:a16="http://schemas.microsoft.com/office/drawing/2014/main" id="{3943E2F4-3BD0-484E-8946-9AED815E9A22}"/>
              </a:ext>
            </a:extLst>
          </p:cNvPr>
          <p:cNvSpPr/>
          <p:nvPr/>
        </p:nvSpPr>
        <p:spPr bwMode="gray">
          <a:xfrm>
            <a:off x="8096218" y="2815795"/>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圆角矩形 75">
            <a:extLst>
              <a:ext uri="{FF2B5EF4-FFF2-40B4-BE49-F238E27FC236}">
                <a16:creationId xmlns="" xmlns:a16="http://schemas.microsoft.com/office/drawing/2014/main" id="{3E5C3283-A621-4BD6-B512-6500C99972F0}"/>
              </a:ext>
            </a:extLst>
          </p:cNvPr>
          <p:cNvSpPr/>
          <p:nvPr/>
        </p:nvSpPr>
        <p:spPr bwMode="gray">
          <a:xfrm>
            <a:off x="7193280" y="3781538"/>
            <a:ext cx="3413760" cy="175058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8" name="Straight Connector 17">
            <a:extLst>
              <a:ext uri="{FF2B5EF4-FFF2-40B4-BE49-F238E27FC236}">
                <a16:creationId xmlns="" xmlns:a16="http://schemas.microsoft.com/office/drawing/2014/main" id="{D944B18E-E8F3-414A-A02A-BF5773EC1542}"/>
              </a:ext>
            </a:extLst>
          </p:cNvPr>
          <p:cNvCxnSpPr>
            <a:cxnSpLocks/>
            <a:stCxn id="16" idx="2"/>
            <a:endCxn id="17" idx="0"/>
          </p:cNvCxnSpPr>
          <p:nvPr/>
        </p:nvCxnSpPr>
        <p:spPr bwMode="gray">
          <a:xfrm>
            <a:off x="8900160" y="3122247"/>
            <a:ext cx="0" cy="6592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62B561CD-1525-465F-9AF4-401433483B3F}"/>
              </a:ext>
            </a:extLst>
          </p:cNvPr>
          <p:cNvCxnSpPr>
            <a:cxnSpLocks/>
            <a:stCxn id="10" idx="0"/>
            <a:endCxn id="9" idx="2"/>
          </p:cNvCxnSpPr>
          <p:nvPr/>
        </p:nvCxnSpPr>
        <p:spPr bwMode="gray">
          <a:xfrm flipV="1">
            <a:off x="7603845" y="426731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36D1B9CD-C58B-46EE-9998-A2EC7C7D1BE3}"/>
              </a:ext>
            </a:extLst>
          </p:cNvPr>
          <p:cNvCxnSpPr>
            <a:cxnSpLocks/>
            <a:stCxn id="11" idx="1"/>
            <a:endCxn id="9" idx="3"/>
          </p:cNvCxnSpPr>
          <p:nvPr/>
        </p:nvCxnSpPr>
        <p:spPr bwMode="gray">
          <a:xfrm flipH="1" flipV="1">
            <a:off x="7793276" y="4111986"/>
            <a:ext cx="9190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D649F2DE-6B03-4AC7-A7F3-8EC526E30459}"/>
              </a:ext>
            </a:extLst>
          </p:cNvPr>
          <p:cNvCxnSpPr>
            <a:cxnSpLocks/>
            <a:stCxn id="13" idx="1"/>
            <a:endCxn id="11" idx="3"/>
          </p:cNvCxnSpPr>
          <p:nvPr/>
        </p:nvCxnSpPr>
        <p:spPr bwMode="gray">
          <a:xfrm flipH="1" flipV="1">
            <a:off x="9091188" y="4113666"/>
            <a:ext cx="921906"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99B54F25-FFA0-4247-86DC-3A67DDF50E83}"/>
              </a:ext>
            </a:extLst>
          </p:cNvPr>
          <p:cNvCxnSpPr>
            <a:cxnSpLocks/>
            <a:stCxn id="14" idx="1"/>
            <a:endCxn id="12" idx="3"/>
          </p:cNvCxnSpPr>
          <p:nvPr/>
        </p:nvCxnSpPr>
        <p:spPr bwMode="gray">
          <a:xfrm flipH="1" flipV="1">
            <a:off x="9091188" y="5125927"/>
            <a:ext cx="921906"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6739A8FB-0532-4A1D-9C7B-A3D87D553DF0}"/>
              </a:ext>
            </a:extLst>
          </p:cNvPr>
          <p:cNvCxnSpPr>
            <a:cxnSpLocks/>
            <a:stCxn id="12" idx="1"/>
            <a:endCxn id="10" idx="3"/>
          </p:cNvCxnSpPr>
          <p:nvPr/>
        </p:nvCxnSpPr>
        <p:spPr bwMode="gray">
          <a:xfrm flipH="1" flipV="1">
            <a:off x="7793276" y="5124247"/>
            <a:ext cx="9190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C82D2F19-A45D-41E5-9AB7-AD4CB15E6C44}"/>
              </a:ext>
            </a:extLst>
          </p:cNvPr>
          <p:cNvCxnSpPr>
            <a:cxnSpLocks/>
            <a:stCxn id="12" idx="0"/>
            <a:endCxn id="11" idx="2"/>
          </p:cNvCxnSpPr>
          <p:nvPr/>
        </p:nvCxnSpPr>
        <p:spPr bwMode="gray">
          <a:xfrm flipV="1">
            <a:off x="8901757" y="426899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C05DEF56-94FA-4BA5-9DFC-929396A8ABF8}"/>
              </a:ext>
            </a:extLst>
          </p:cNvPr>
          <p:cNvCxnSpPr>
            <a:cxnSpLocks/>
            <a:stCxn id="14" idx="0"/>
            <a:endCxn id="13" idx="2"/>
          </p:cNvCxnSpPr>
          <p:nvPr/>
        </p:nvCxnSpPr>
        <p:spPr bwMode="gray">
          <a:xfrm flipV="1">
            <a:off x="10202526" y="427067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 xmlns:a16="http://schemas.microsoft.com/office/drawing/2014/main" id="{97F2BF15-AC36-4D48-8E13-31589F3A55FF}"/>
              </a:ext>
            </a:extLst>
          </p:cNvPr>
          <p:cNvCxnSpPr>
            <a:cxnSpLocks/>
            <a:stCxn id="48" idx="3"/>
            <a:endCxn id="9" idx="1"/>
          </p:cNvCxnSpPr>
          <p:nvPr/>
        </p:nvCxnSpPr>
        <p:spPr bwMode="gray">
          <a:xfrm>
            <a:off x="6936161" y="4111985"/>
            <a:ext cx="47825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8" name="图片 48">
            <a:extLst>
              <a:ext uri="{FF2B5EF4-FFF2-40B4-BE49-F238E27FC236}">
                <a16:creationId xmlns="" xmlns:a16="http://schemas.microsoft.com/office/drawing/2014/main" id="{DE05B0F9-7E70-4C0B-B3B1-E04E7621D8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57298" y="3956651"/>
            <a:ext cx="378863" cy="310667"/>
          </a:xfrm>
          <a:prstGeom prst="rect">
            <a:avLst/>
          </a:prstGeom>
        </p:spPr>
      </p:pic>
      <p:pic>
        <p:nvPicPr>
          <p:cNvPr id="52" name="图片 48">
            <a:extLst>
              <a:ext uri="{FF2B5EF4-FFF2-40B4-BE49-F238E27FC236}">
                <a16:creationId xmlns="" xmlns:a16="http://schemas.microsoft.com/office/drawing/2014/main" id="{D41A9CB3-B1B5-4AB9-A690-0E4EF37EDE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57298" y="4970711"/>
            <a:ext cx="378863" cy="310667"/>
          </a:xfrm>
          <a:prstGeom prst="rect">
            <a:avLst/>
          </a:prstGeom>
        </p:spPr>
      </p:pic>
      <p:cxnSp>
        <p:nvCxnSpPr>
          <p:cNvPr id="53" name="Straight Connector 52">
            <a:extLst>
              <a:ext uri="{FF2B5EF4-FFF2-40B4-BE49-F238E27FC236}">
                <a16:creationId xmlns="" xmlns:a16="http://schemas.microsoft.com/office/drawing/2014/main" id="{D2E5D2FF-807C-4B57-AE2F-7D30DBE756F7}"/>
              </a:ext>
            </a:extLst>
          </p:cNvPr>
          <p:cNvCxnSpPr>
            <a:cxnSpLocks/>
            <a:stCxn id="52" idx="3"/>
            <a:endCxn id="10" idx="1"/>
          </p:cNvCxnSpPr>
          <p:nvPr/>
        </p:nvCxnSpPr>
        <p:spPr bwMode="gray">
          <a:xfrm flipV="1">
            <a:off x="6936161" y="5124247"/>
            <a:ext cx="47825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6" name="图片 48">
            <a:extLst>
              <a:ext uri="{FF2B5EF4-FFF2-40B4-BE49-F238E27FC236}">
                <a16:creationId xmlns="" xmlns:a16="http://schemas.microsoft.com/office/drawing/2014/main" id="{4C0AD339-725E-48D0-9FB3-0697ABE22B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863705" y="3960012"/>
            <a:ext cx="378863" cy="310667"/>
          </a:xfrm>
          <a:prstGeom prst="rect">
            <a:avLst/>
          </a:prstGeom>
        </p:spPr>
      </p:pic>
      <p:pic>
        <p:nvPicPr>
          <p:cNvPr id="57" name="图片 48">
            <a:extLst>
              <a:ext uri="{FF2B5EF4-FFF2-40B4-BE49-F238E27FC236}">
                <a16:creationId xmlns="" xmlns:a16="http://schemas.microsoft.com/office/drawing/2014/main" id="{F252F213-86E1-481A-B59A-85DEBC723D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863705" y="4974072"/>
            <a:ext cx="378863" cy="310667"/>
          </a:xfrm>
          <a:prstGeom prst="rect">
            <a:avLst/>
          </a:prstGeom>
        </p:spPr>
      </p:pic>
      <p:cxnSp>
        <p:nvCxnSpPr>
          <p:cNvPr id="58" name="Straight Connector 57">
            <a:extLst>
              <a:ext uri="{FF2B5EF4-FFF2-40B4-BE49-F238E27FC236}">
                <a16:creationId xmlns="" xmlns:a16="http://schemas.microsoft.com/office/drawing/2014/main" id="{41ECEC96-1C63-4AA0-843C-85976A6D5EA2}"/>
              </a:ext>
            </a:extLst>
          </p:cNvPr>
          <p:cNvCxnSpPr>
            <a:cxnSpLocks/>
            <a:stCxn id="14" idx="3"/>
            <a:endCxn id="57" idx="1"/>
          </p:cNvCxnSpPr>
          <p:nvPr/>
        </p:nvCxnSpPr>
        <p:spPr bwMode="gray">
          <a:xfrm>
            <a:off x="10391957" y="5127607"/>
            <a:ext cx="47174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 xmlns:a16="http://schemas.microsoft.com/office/drawing/2014/main" id="{D1F0D868-FF4D-444D-9B5C-3B10510415C5}"/>
              </a:ext>
            </a:extLst>
          </p:cNvPr>
          <p:cNvCxnSpPr>
            <a:cxnSpLocks/>
            <a:stCxn id="13" idx="3"/>
            <a:endCxn id="56" idx="1"/>
          </p:cNvCxnSpPr>
          <p:nvPr/>
        </p:nvCxnSpPr>
        <p:spPr bwMode="gray">
          <a:xfrm>
            <a:off x="10391957" y="4115346"/>
            <a:ext cx="47174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4" name="Oval 41">
            <a:extLst>
              <a:ext uri="{FF2B5EF4-FFF2-40B4-BE49-F238E27FC236}">
                <a16:creationId xmlns="" xmlns:a16="http://schemas.microsoft.com/office/drawing/2014/main" id="{CDB86D2E-27B2-4943-9BA8-9190B97C3A19}"/>
              </a:ext>
            </a:extLst>
          </p:cNvPr>
          <p:cNvSpPr>
            <a:spLocks noChangeAspect="1"/>
          </p:cNvSpPr>
          <p:nvPr/>
        </p:nvSpPr>
        <p:spPr bwMode="gray">
          <a:xfrm>
            <a:off x="8822126" y="305071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5" name="Oval 41">
            <a:extLst>
              <a:ext uri="{FF2B5EF4-FFF2-40B4-BE49-F238E27FC236}">
                <a16:creationId xmlns="" xmlns:a16="http://schemas.microsoft.com/office/drawing/2014/main" id="{E76E72C6-7FE8-42E5-A874-0C3A2586E50F}"/>
              </a:ext>
            </a:extLst>
          </p:cNvPr>
          <p:cNvSpPr>
            <a:spLocks noChangeAspect="1"/>
          </p:cNvSpPr>
          <p:nvPr/>
        </p:nvSpPr>
        <p:spPr bwMode="gray">
          <a:xfrm>
            <a:off x="7326065" y="401649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6" name="Oval 41">
            <a:extLst>
              <a:ext uri="{FF2B5EF4-FFF2-40B4-BE49-F238E27FC236}">
                <a16:creationId xmlns="" xmlns:a16="http://schemas.microsoft.com/office/drawing/2014/main" id="{EAD02643-CA38-4713-BEE5-C355E911DA43}"/>
              </a:ext>
            </a:extLst>
          </p:cNvPr>
          <p:cNvSpPr>
            <a:spLocks noChangeAspect="1"/>
          </p:cNvSpPr>
          <p:nvPr/>
        </p:nvSpPr>
        <p:spPr bwMode="gray">
          <a:xfrm>
            <a:off x="8822126" y="417693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cxnSp>
        <p:nvCxnSpPr>
          <p:cNvPr id="67" name="Straight Connector 66">
            <a:extLst>
              <a:ext uri="{FF2B5EF4-FFF2-40B4-BE49-F238E27FC236}">
                <a16:creationId xmlns="" xmlns:a16="http://schemas.microsoft.com/office/drawing/2014/main" id="{09F70305-AD88-4EAE-9755-D4EE6854ABDE}"/>
              </a:ext>
            </a:extLst>
          </p:cNvPr>
          <p:cNvCxnSpPr>
            <a:cxnSpLocks/>
            <a:stCxn id="13" idx="0"/>
          </p:cNvCxnSpPr>
          <p:nvPr/>
        </p:nvCxnSpPr>
        <p:spPr bwMode="gray">
          <a:xfrm flipV="1">
            <a:off x="10202526" y="3831872"/>
            <a:ext cx="0" cy="1281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382825AB-9440-4658-98F3-C797845AD0EA}"/>
              </a:ext>
            </a:extLst>
          </p:cNvPr>
          <p:cNvCxnSpPr>
            <a:cxnSpLocks/>
          </p:cNvCxnSpPr>
          <p:nvPr/>
        </p:nvCxnSpPr>
        <p:spPr bwMode="gray">
          <a:xfrm flipH="1">
            <a:off x="10113625" y="3831872"/>
            <a:ext cx="17780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4" name="Oval 41">
            <a:extLst>
              <a:ext uri="{FF2B5EF4-FFF2-40B4-BE49-F238E27FC236}">
                <a16:creationId xmlns="" xmlns:a16="http://schemas.microsoft.com/office/drawing/2014/main" id="{1D88DDC4-ADD4-41FB-A44A-E71F3F0A860E}"/>
              </a:ext>
            </a:extLst>
          </p:cNvPr>
          <p:cNvSpPr>
            <a:spLocks noChangeAspect="1"/>
          </p:cNvSpPr>
          <p:nvPr/>
        </p:nvSpPr>
        <p:spPr bwMode="gray">
          <a:xfrm>
            <a:off x="10122895" y="389594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5" name="Rectangular Callout 26">
            <a:extLst>
              <a:ext uri="{FF2B5EF4-FFF2-40B4-BE49-F238E27FC236}">
                <a16:creationId xmlns="" xmlns:a16="http://schemas.microsoft.com/office/drawing/2014/main" id="{35A519BD-6E26-46DA-B557-4CAC8BFAF877}"/>
              </a:ext>
            </a:extLst>
          </p:cNvPr>
          <p:cNvSpPr/>
          <p:nvPr/>
        </p:nvSpPr>
        <p:spPr bwMode="gray">
          <a:xfrm>
            <a:off x="8973679" y="3286706"/>
            <a:ext cx="921015" cy="397202"/>
          </a:xfrm>
          <a:prstGeom prst="wedgeRectCallout">
            <a:avLst>
              <a:gd name="adj1" fmla="val -45066"/>
              <a:gd name="adj2" fmla="val -692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Controller address</a:t>
            </a:r>
          </a:p>
        </p:txBody>
      </p:sp>
      <p:sp>
        <p:nvSpPr>
          <p:cNvPr id="76" name="Rectangular Callout 26">
            <a:extLst>
              <a:ext uri="{FF2B5EF4-FFF2-40B4-BE49-F238E27FC236}">
                <a16:creationId xmlns="" xmlns:a16="http://schemas.microsoft.com/office/drawing/2014/main" id="{A7EFFE22-91D4-4E9A-BA87-68DE2A7D9332}"/>
              </a:ext>
            </a:extLst>
          </p:cNvPr>
          <p:cNvSpPr/>
          <p:nvPr/>
        </p:nvSpPr>
        <p:spPr bwMode="gray">
          <a:xfrm>
            <a:off x="8997232" y="4379730"/>
            <a:ext cx="1794924" cy="531364"/>
          </a:xfrm>
          <a:prstGeom prst="wedgeRectCallout">
            <a:avLst>
              <a:gd name="adj1" fmla="val -45915"/>
              <a:gd name="adj2" fmla="val -620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Interconnection address of a backbone network device</a:t>
            </a:r>
          </a:p>
        </p:txBody>
      </p:sp>
      <p:sp>
        <p:nvSpPr>
          <p:cNvPr id="77" name="Rectangular Callout 26">
            <a:extLst>
              <a:ext uri="{FF2B5EF4-FFF2-40B4-BE49-F238E27FC236}">
                <a16:creationId xmlns="" xmlns:a16="http://schemas.microsoft.com/office/drawing/2014/main" id="{C692825E-7298-41DA-B5E1-DB51EAEDF63B}"/>
              </a:ext>
            </a:extLst>
          </p:cNvPr>
          <p:cNvSpPr/>
          <p:nvPr/>
        </p:nvSpPr>
        <p:spPr bwMode="gray">
          <a:xfrm>
            <a:off x="10139792" y="3066571"/>
            <a:ext cx="1447293" cy="612149"/>
          </a:xfrm>
          <a:prstGeom prst="wedgeRectCallout">
            <a:avLst>
              <a:gd name="adj1" fmla="val -38967"/>
              <a:gd name="adj2" fmla="val 8057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Loopback address of a backbone network device</a:t>
            </a:r>
          </a:p>
        </p:txBody>
      </p:sp>
      <p:sp>
        <p:nvSpPr>
          <p:cNvPr id="78" name="Rectangular Callout 26">
            <a:extLst>
              <a:ext uri="{FF2B5EF4-FFF2-40B4-BE49-F238E27FC236}">
                <a16:creationId xmlns="" xmlns:a16="http://schemas.microsoft.com/office/drawing/2014/main" id="{B2E3850C-8BB0-44DD-9099-B4C8C29E1A84}"/>
              </a:ext>
            </a:extLst>
          </p:cNvPr>
          <p:cNvSpPr/>
          <p:nvPr/>
        </p:nvSpPr>
        <p:spPr bwMode="gray">
          <a:xfrm>
            <a:off x="6499862" y="3155140"/>
            <a:ext cx="1283093" cy="560088"/>
          </a:xfrm>
          <a:prstGeom prst="wedgeRectCallout">
            <a:avLst>
              <a:gd name="adj1" fmla="val 17624"/>
              <a:gd name="adj2" fmla="val 9847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PE/CE interconnection address</a:t>
            </a:r>
          </a:p>
        </p:txBody>
      </p:sp>
      <p:sp>
        <p:nvSpPr>
          <p:cNvPr id="79" name="TextBox 271">
            <a:extLst>
              <a:ext uri="{FF2B5EF4-FFF2-40B4-BE49-F238E27FC236}">
                <a16:creationId xmlns="" xmlns:a16="http://schemas.microsoft.com/office/drawing/2014/main" id="{98529BA7-D81F-4E06-97F4-5DDB31EC8B51}"/>
              </a:ext>
            </a:extLst>
          </p:cNvPr>
          <p:cNvSpPr txBox="1"/>
          <p:nvPr/>
        </p:nvSpPr>
        <p:spPr bwMode="gray">
          <a:xfrm>
            <a:off x="7425165" y="374713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0" name="TextBox 271">
            <a:extLst>
              <a:ext uri="{FF2B5EF4-FFF2-40B4-BE49-F238E27FC236}">
                <a16:creationId xmlns="" xmlns:a16="http://schemas.microsoft.com/office/drawing/2014/main" id="{A6E101B6-8908-440B-A7E1-09762C046CB6}"/>
              </a:ext>
            </a:extLst>
          </p:cNvPr>
          <p:cNvSpPr txBox="1"/>
          <p:nvPr/>
        </p:nvSpPr>
        <p:spPr bwMode="gray">
          <a:xfrm>
            <a:off x="7425165" y="524004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1" name="TextBox 271">
            <a:extLst>
              <a:ext uri="{FF2B5EF4-FFF2-40B4-BE49-F238E27FC236}">
                <a16:creationId xmlns="" xmlns:a16="http://schemas.microsoft.com/office/drawing/2014/main" id="{31A66AF2-C1E8-406C-96F0-8DFA44D67639}"/>
              </a:ext>
            </a:extLst>
          </p:cNvPr>
          <p:cNvSpPr txBox="1"/>
          <p:nvPr/>
        </p:nvSpPr>
        <p:spPr bwMode="gray">
          <a:xfrm>
            <a:off x="10289861" y="379142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2" name="TextBox 271">
            <a:extLst>
              <a:ext uri="{FF2B5EF4-FFF2-40B4-BE49-F238E27FC236}">
                <a16:creationId xmlns="" xmlns:a16="http://schemas.microsoft.com/office/drawing/2014/main" id="{C5093BDC-C063-47BC-AAC6-F214E0B1D331}"/>
              </a:ext>
            </a:extLst>
          </p:cNvPr>
          <p:cNvSpPr txBox="1"/>
          <p:nvPr/>
        </p:nvSpPr>
        <p:spPr bwMode="gray">
          <a:xfrm>
            <a:off x="10029325" y="524004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3" name="TextBox 271">
            <a:extLst>
              <a:ext uri="{FF2B5EF4-FFF2-40B4-BE49-F238E27FC236}">
                <a16:creationId xmlns="" xmlns:a16="http://schemas.microsoft.com/office/drawing/2014/main" id="{ACD8FDFC-21DE-4047-852E-C142C530A53F}"/>
              </a:ext>
            </a:extLst>
          </p:cNvPr>
          <p:cNvSpPr txBox="1"/>
          <p:nvPr/>
        </p:nvSpPr>
        <p:spPr bwMode="gray">
          <a:xfrm>
            <a:off x="8775656" y="3739500"/>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4" name="TextBox 271">
            <a:extLst>
              <a:ext uri="{FF2B5EF4-FFF2-40B4-BE49-F238E27FC236}">
                <a16:creationId xmlns="" xmlns:a16="http://schemas.microsoft.com/office/drawing/2014/main" id="{F2A66E04-64CB-4F02-AC1A-19E967B4A717}"/>
              </a:ext>
            </a:extLst>
          </p:cNvPr>
          <p:cNvSpPr txBox="1"/>
          <p:nvPr/>
        </p:nvSpPr>
        <p:spPr bwMode="gray">
          <a:xfrm>
            <a:off x="8754227" y="5237903"/>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5" name="TextBox 271">
            <a:extLst>
              <a:ext uri="{FF2B5EF4-FFF2-40B4-BE49-F238E27FC236}">
                <a16:creationId xmlns="" xmlns:a16="http://schemas.microsoft.com/office/drawing/2014/main" id="{7B0959FC-A2D3-47F5-9FD3-274E0CE9CFF8}"/>
              </a:ext>
            </a:extLst>
          </p:cNvPr>
          <p:cNvSpPr txBox="1"/>
          <p:nvPr/>
        </p:nvSpPr>
        <p:spPr bwMode="gray">
          <a:xfrm>
            <a:off x="6557297" y="524592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6" name="TextBox 271">
            <a:extLst>
              <a:ext uri="{FF2B5EF4-FFF2-40B4-BE49-F238E27FC236}">
                <a16:creationId xmlns="" xmlns:a16="http://schemas.microsoft.com/office/drawing/2014/main" id="{7953F9FB-F448-40EB-98DF-D22AD9103A9C}"/>
              </a:ext>
            </a:extLst>
          </p:cNvPr>
          <p:cNvSpPr txBox="1"/>
          <p:nvPr/>
        </p:nvSpPr>
        <p:spPr bwMode="gray">
          <a:xfrm>
            <a:off x="6557297" y="373792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7" name="TextBox 271">
            <a:extLst>
              <a:ext uri="{FF2B5EF4-FFF2-40B4-BE49-F238E27FC236}">
                <a16:creationId xmlns="" xmlns:a16="http://schemas.microsoft.com/office/drawing/2014/main" id="{CD7ABA2E-AA27-4137-BF3D-104423A2C3A2}"/>
              </a:ext>
            </a:extLst>
          </p:cNvPr>
          <p:cNvSpPr txBox="1"/>
          <p:nvPr/>
        </p:nvSpPr>
        <p:spPr bwMode="gray">
          <a:xfrm>
            <a:off x="10859175" y="375250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8" name="TextBox 271">
            <a:extLst>
              <a:ext uri="{FF2B5EF4-FFF2-40B4-BE49-F238E27FC236}">
                <a16:creationId xmlns="" xmlns:a16="http://schemas.microsoft.com/office/drawing/2014/main" id="{15398E4A-E013-4035-9CA3-93C2C2FB1E58}"/>
              </a:ext>
            </a:extLst>
          </p:cNvPr>
          <p:cNvSpPr txBox="1"/>
          <p:nvPr/>
        </p:nvSpPr>
        <p:spPr bwMode="gray">
          <a:xfrm>
            <a:off x="10859175" y="524592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54"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55"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59"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34314784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1E8F73F-E080-4D7E-B56B-8A0AC5B93F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Loopback Address Design Rules</a:t>
            </a:r>
          </a:p>
        </p:txBody>
      </p:sp>
      <p:sp>
        <p:nvSpPr>
          <p:cNvPr id="3" name="Text Placeholder 2">
            <a:extLst>
              <a:ext uri="{FF2B5EF4-FFF2-40B4-BE49-F238E27FC236}">
                <a16:creationId xmlns="" xmlns:a16="http://schemas.microsoft.com/office/drawing/2014/main" id="{1ACED2B5-D1E7-4A6F-A601-6ED41F8C4818}"/>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The loopback address of each router plays an important role in the normal running of the entire network. Therefore, a unified, dedicated address space must be used for the allocation and management of loopback addresses on each router.</a:t>
            </a:r>
          </a:p>
          <a:p>
            <a:pPr algn="l">
              <a:lnSpc>
                <a:spcPct val="100000"/>
              </a:lnSpc>
            </a:pPr>
            <a:endParaRPr lang="en-US" altLang="zh-CN" sz="1600" dirty="0">
              <a:latin typeface="Huawei Sans" panose="020C0503030203020204" pitchFamily="34" charset="0"/>
            </a:endParaRPr>
          </a:p>
        </p:txBody>
      </p:sp>
      <p:sp>
        <p:nvSpPr>
          <p:cNvPr id="54" name="圆角矩形 75">
            <a:extLst>
              <a:ext uri="{FF2B5EF4-FFF2-40B4-BE49-F238E27FC236}">
                <a16:creationId xmlns="" xmlns:a16="http://schemas.microsoft.com/office/drawing/2014/main" id="{BBF75E79-5E87-4B8E-81EB-8341A1FC88A2}"/>
              </a:ext>
            </a:extLst>
          </p:cNvPr>
          <p:cNvSpPr/>
          <p:nvPr/>
        </p:nvSpPr>
        <p:spPr bwMode="gray">
          <a:xfrm>
            <a:off x="521662" y="2007106"/>
            <a:ext cx="11174534"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Loopback address design rules and application scenarios</a:t>
            </a:r>
          </a:p>
        </p:txBody>
      </p:sp>
      <p:sp>
        <p:nvSpPr>
          <p:cNvPr id="55" name="圆角矩形 75">
            <a:extLst>
              <a:ext uri="{FF2B5EF4-FFF2-40B4-BE49-F238E27FC236}">
                <a16:creationId xmlns="" xmlns:a16="http://schemas.microsoft.com/office/drawing/2014/main" id="{BB282CD9-6987-4CC4-BCCE-BD66A9291A06}"/>
              </a:ext>
            </a:extLst>
          </p:cNvPr>
          <p:cNvSpPr/>
          <p:nvPr/>
        </p:nvSpPr>
        <p:spPr bwMode="gray">
          <a:xfrm>
            <a:off x="521662" y="2446883"/>
            <a:ext cx="11174534" cy="35108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algn="just" defTabSz="914034" fontAlgn="ctr">
              <a:lnSpc>
                <a:spcPct val="140000"/>
              </a:lnSpc>
              <a:spcBef>
                <a:spcPts val="792"/>
              </a:spcBef>
              <a:buSzPct val="50000"/>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81000" indent="-301625" defTabSz="914034" fontAlgn="ctr">
              <a:lnSpc>
                <a:spcPct val="140000"/>
              </a:lnSpc>
              <a:spcBef>
                <a:spcPts val="792"/>
              </a:spcBef>
              <a:buSzPct val="50000"/>
              <a:buFont typeface="Wingdings" panose="05000000000000000000" pitchFamily="2" charset="2"/>
              <a:buChar char="l"/>
            </a:pPr>
            <a:r>
              <a:rPr lang="en-US"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Use 32-bit masks for loopback addresses.</a:t>
            </a:r>
          </a:p>
          <a:p>
            <a:pPr marL="654938" lvl="1" indent="-251899"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Allocate loopback addresses based on physical locations and reserve sufficient address space.</a:t>
            </a:r>
          </a:p>
          <a:p>
            <a:pPr marL="654938" lvl="1" indent="-251899" defTabSz="914034" fontAlgn="ctr">
              <a:lnSpc>
                <a:spcPct val="140000"/>
              </a:lnSpc>
              <a:spcBef>
                <a:spcPts val="720"/>
              </a:spcBef>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rPr>
              <a:t>Allocate loopback addresses for the same geographical location by plane. If there are two planes, allocate IP addresses to planes 1 and 2 in sequence.</a:t>
            </a:r>
          </a:p>
        </p:txBody>
      </p:sp>
      <p:pic>
        <p:nvPicPr>
          <p:cNvPr id="10" name="图片 48">
            <a:extLst>
              <a:ext uri="{FF2B5EF4-FFF2-40B4-BE49-F238E27FC236}">
                <a16:creationId xmlns="" xmlns:a16="http://schemas.microsoft.com/office/drawing/2014/main" id="{1FC7B2B2-A39C-482D-B7D8-5B58602107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41223" y="3799186"/>
            <a:ext cx="378863" cy="310667"/>
          </a:xfrm>
          <a:prstGeom prst="rect">
            <a:avLst/>
          </a:prstGeom>
        </p:spPr>
      </p:pic>
      <p:pic>
        <p:nvPicPr>
          <p:cNvPr id="12" name="图片 48">
            <a:extLst>
              <a:ext uri="{FF2B5EF4-FFF2-40B4-BE49-F238E27FC236}">
                <a16:creationId xmlns="" xmlns:a16="http://schemas.microsoft.com/office/drawing/2014/main" id="{AD521785-A7BA-4ACB-99EA-9C520797AB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46955" y="3800866"/>
            <a:ext cx="378863" cy="310667"/>
          </a:xfrm>
          <a:prstGeom prst="rect">
            <a:avLst/>
          </a:prstGeom>
        </p:spPr>
      </p:pic>
      <p:pic>
        <p:nvPicPr>
          <p:cNvPr id="14" name="图片 48">
            <a:extLst>
              <a:ext uri="{FF2B5EF4-FFF2-40B4-BE49-F238E27FC236}">
                <a16:creationId xmlns="" xmlns:a16="http://schemas.microsoft.com/office/drawing/2014/main" id="{BBD982A6-F181-4BA4-9F9A-82862D8077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17890" y="3802546"/>
            <a:ext cx="378863" cy="310667"/>
          </a:xfrm>
          <a:prstGeom prst="rect">
            <a:avLst/>
          </a:prstGeom>
        </p:spPr>
      </p:pic>
      <p:pic>
        <p:nvPicPr>
          <p:cNvPr id="16" name="图片 24">
            <a:extLst>
              <a:ext uri="{FF2B5EF4-FFF2-40B4-BE49-F238E27FC236}">
                <a16:creationId xmlns="" xmlns:a16="http://schemas.microsoft.com/office/drawing/2014/main" id="{49E59FBB-A338-4EFB-93E7-E3763C8382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304561" y="2604318"/>
            <a:ext cx="1502493" cy="277100"/>
          </a:xfrm>
          <a:prstGeom prst="rect">
            <a:avLst/>
          </a:prstGeom>
        </p:spPr>
      </p:pic>
      <p:sp>
        <p:nvSpPr>
          <p:cNvPr id="17" name="圆角矩形 75">
            <a:extLst>
              <a:ext uri="{FF2B5EF4-FFF2-40B4-BE49-F238E27FC236}">
                <a16:creationId xmlns="" xmlns:a16="http://schemas.microsoft.com/office/drawing/2014/main" id="{8B4B46A1-B2F9-42BB-9FB3-45214E627325}"/>
              </a:ext>
            </a:extLst>
          </p:cNvPr>
          <p:cNvSpPr/>
          <p:nvPr/>
        </p:nvSpPr>
        <p:spPr bwMode="gray">
          <a:xfrm>
            <a:off x="5230848" y="2585592"/>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9" name="Straight Connector 18">
            <a:extLst>
              <a:ext uri="{FF2B5EF4-FFF2-40B4-BE49-F238E27FC236}">
                <a16:creationId xmlns="" xmlns:a16="http://schemas.microsoft.com/office/drawing/2014/main" id="{5706EEE6-77ED-4D3F-AE0B-9F8F2BAC8E54}"/>
              </a:ext>
            </a:extLst>
          </p:cNvPr>
          <p:cNvCxnSpPr>
            <a:cxnSpLocks/>
            <a:endCxn id="10" idx="0"/>
          </p:cNvCxnSpPr>
          <p:nvPr/>
        </p:nvCxnSpPr>
        <p:spPr bwMode="gray">
          <a:xfrm flipH="1">
            <a:off x="4530655" y="3648215"/>
            <a:ext cx="1" cy="1509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655031FC-A8CF-497A-817E-3F376FE3BD86}"/>
              </a:ext>
            </a:extLst>
          </p:cNvPr>
          <p:cNvCxnSpPr>
            <a:cxnSpLocks/>
            <a:stCxn id="12" idx="1"/>
            <a:endCxn id="10" idx="3"/>
          </p:cNvCxnSpPr>
          <p:nvPr/>
        </p:nvCxnSpPr>
        <p:spPr bwMode="gray">
          <a:xfrm flipH="1" flipV="1">
            <a:off x="4720086" y="3954520"/>
            <a:ext cx="112686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BA9E3632-C13D-4EF9-9092-95521556B834}"/>
              </a:ext>
            </a:extLst>
          </p:cNvPr>
          <p:cNvCxnSpPr>
            <a:cxnSpLocks/>
            <a:stCxn id="14" idx="1"/>
            <a:endCxn id="12" idx="3"/>
          </p:cNvCxnSpPr>
          <p:nvPr/>
        </p:nvCxnSpPr>
        <p:spPr bwMode="gray">
          <a:xfrm flipH="1" flipV="1">
            <a:off x="6225818" y="3956200"/>
            <a:ext cx="1192072"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193FC541-A6ED-4547-AC3C-E0F2622ED639}"/>
              </a:ext>
            </a:extLst>
          </p:cNvPr>
          <p:cNvCxnSpPr>
            <a:cxnSpLocks/>
            <a:stCxn id="28" idx="3"/>
            <a:endCxn id="10" idx="1"/>
          </p:cNvCxnSpPr>
          <p:nvPr/>
        </p:nvCxnSpPr>
        <p:spPr bwMode="gray">
          <a:xfrm>
            <a:off x="3052478" y="3954519"/>
            <a:ext cx="128874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8" name="图片 48">
            <a:extLst>
              <a:ext uri="{FF2B5EF4-FFF2-40B4-BE49-F238E27FC236}">
                <a16:creationId xmlns="" xmlns:a16="http://schemas.microsoft.com/office/drawing/2014/main" id="{7172AC1F-C776-40D4-AC6D-47FFE6A804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73615" y="3799185"/>
            <a:ext cx="378863" cy="310667"/>
          </a:xfrm>
          <a:prstGeom prst="rect">
            <a:avLst/>
          </a:prstGeom>
        </p:spPr>
      </p:pic>
      <p:pic>
        <p:nvPicPr>
          <p:cNvPr id="31" name="图片 48">
            <a:extLst>
              <a:ext uri="{FF2B5EF4-FFF2-40B4-BE49-F238E27FC236}">
                <a16:creationId xmlns="" xmlns:a16="http://schemas.microsoft.com/office/drawing/2014/main" id="{C2030A4A-091E-402E-8FBF-A324586B7F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08833" y="3802546"/>
            <a:ext cx="378863" cy="310667"/>
          </a:xfrm>
          <a:prstGeom prst="rect">
            <a:avLst/>
          </a:prstGeom>
        </p:spPr>
      </p:pic>
      <p:cxnSp>
        <p:nvCxnSpPr>
          <p:cNvPr id="34" name="Straight Connector 33">
            <a:extLst>
              <a:ext uri="{FF2B5EF4-FFF2-40B4-BE49-F238E27FC236}">
                <a16:creationId xmlns="" xmlns:a16="http://schemas.microsoft.com/office/drawing/2014/main" id="{072B4C0B-7F45-4314-92BB-31527B6990F0}"/>
              </a:ext>
            </a:extLst>
          </p:cNvPr>
          <p:cNvCxnSpPr>
            <a:cxnSpLocks/>
            <a:stCxn id="14" idx="3"/>
            <a:endCxn id="31" idx="1"/>
          </p:cNvCxnSpPr>
          <p:nvPr/>
        </p:nvCxnSpPr>
        <p:spPr bwMode="gray">
          <a:xfrm>
            <a:off x="7796753" y="3957880"/>
            <a:ext cx="101208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TextBox 271">
            <a:extLst>
              <a:ext uri="{FF2B5EF4-FFF2-40B4-BE49-F238E27FC236}">
                <a16:creationId xmlns="" xmlns:a16="http://schemas.microsoft.com/office/drawing/2014/main" id="{3A9BAC16-8278-4011-A2AE-7174661E5861}"/>
              </a:ext>
            </a:extLst>
          </p:cNvPr>
          <p:cNvSpPr txBox="1"/>
          <p:nvPr/>
        </p:nvSpPr>
        <p:spPr bwMode="gray">
          <a:xfrm>
            <a:off x="4351975" y="412999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9" name="TextBox 271">
            <a:extLst>
              <a:ext uri="{FF2B5EF4-FFF2-40B4-BE49-F238E27FC236}">
                <a16:creationId xmlns="" xmlns:a16="http://schemas.microsoft.com/office/drawing/2014/main" id="{448BE909-CED2-49E0-A2D4-B6B187CDABEF}"/>
              </a:ext>
            </a:extLst>
          </p:cNvPr>
          <p:cNvSpPr txBox="1"/>
          <p:nvPr/>
        </p:nvSpPr>
        <p:spPr bwMode="gray">
          <a:xfrm>
            <a:off x="5910286" y="4122365"/>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2" name="TextBox 271">
            <a:extLst>
              <a:ext uri="{FF2B5EF4-FFF2-40B4-BE49-F238E27FC236}">
                <a16:creationId xmlns="" xmlns:a16="http://schemas.microsoft.com/office/drawing/2014/main" id="{BD2DAE9F-1BEE-4B0B-8309-CFF53026EE7A}"/>
              </a:ext>
            </a:extLst>
          </p:cNvPr>
          <p:cNvSpPr txBox="1"/>
          <p:nvPr/>
        </p:nvSpPr>
        <p:spPr bwMode="gray">
          <a:xfrm>
            <a:off x="2673614" y="412078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53" name="TextBox 271">
            <a:extLst>
              <a:ext uri="{FF2B5EF4-FFF2-40B4-BE49-F238E27FC236}">
                <a16:creationId xmlns="" xmlns:a16="http://schemas.microsoft.com/office/drawing/2014/main" id="{2CCF37C6-100B-4D57-AFD0-0E1EB942D419}"/>
              </a:ext>
            </a:extLst>
          </p:cNvPr>
          <p:cNvSpPr txBox="1"/>
          <p:nvPr/>
        </p:nvSpPr>
        <p:spPr bwMode="gray">
          <a:xfrm>
            <a:off x="8804303" y="413537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57" name="TextBox 271">
            <a:extLst>
              <a:ext uri="{FF2B5EF4-FFF2-40B4-BE49-F238E27FC236}">
                <a16:creationId xmlns="" xmlns:a16="http://schemas.microsoft.com/office/drawing/2014/main" id="{0B25F61A-9F89-4EED-AAEB-D1450D1EDD90}"/>
              </a:ext>
            </a:extLst>
          </p:cNvPr>
          <p:cNvSpPr txBox="1"/>
          <p:nvPr/>
        </p:nvSpPr>
        <p:spPr bwMode="gray">
          <a:xfrm>
            <a:off x="7434121" y="412736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cxnSp>
        <p:nvCxnSpPr>
          <p:cNvPr id="60" name="Straight Connector 59">
            <a:extLst>
              <a:ext uri="{FF2B5EF4-FFF2-40B4-BE49-F238E27FC236}">
                <a16:creationId xmlns="" xmlns:a16="http://schemas.microsoft.com/office/drawing/2014/main" id="{7ED88ED8-C51D-4ABD-B9EF-B85C34DBB7BB}"/>
              </a:ext>
            </a:extLst>
          </p:cNvPr>
          <p:cNvCxnSpPr>
            <a:cxnSpLocks/>
          </p:cNvCxnSpPr>
          <p:nvPr/>
        </p:nvCxnSpPr>
        <p:spPr bwMode="gray">
          <a:xfrm flipH="1">
            <a:off x="4433384" y="3648215"/>
            <a:ext cx="18717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箭头连接符 84">
            <a:extLst>
              <a:ext uri="{FF2B5EF4-FFF2-40B4-BE49-F238E27FC236}">
                <a16:creationId xmlns="" xmlns:a16="http://schemas.microsoft.com/office/drawing/2014/main" id="{56063AA8-1572-48EA-A566-67907BEDB544}"/>
              </a:ext>
            </a:extLst>
          </p:cNvPr>
          <p:cNvCxnSpPr>
            <a:cxnSpLocks/>
            <a:stCxn id="17" idx="2"/>
            <a:endCxn id="76" idx="0"/>
          </p:cNvCxnSpPr>
          <p:nvPr/>
        </p:nvCxnSpPr>
        <p:spPr bwMode="gray">
          <a:xfrm flipH="1">
            <a:off x="4528225" y="2892044"/>
            <a:ext cx="1506565" cy="848743"/>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76" name="Oval 41">
            <a:extLst>
              <a:ext uri="{FF2B5EF4-FFF2-40B4-BE49-F238E27FC236}">
                <a16:creationId xmlns="" xmlns:a16="http://schemas.microsoft.com/office/drawing/2014/main" id="{AFB48654-D2A6-4D47-958E-389D99FD51BC}"/>
              </a:ext>
            </a:extLst>
          </p:cNvPr>
          <p:cNvSpPr>
            <a:spLocks noChangeAspect="1"/>
          </p:cNvSpPr>
          <p:nvPr/>
        </p:nvSpPr>
        <p:spPr bwMode="gray">
          <a:xfrm>
            <a:off x="4448594" y="374078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cxnSp>
        <p:nvCxnSpPr>
          <p:cNvPr id="80" name="Straight Connector 79">
            <a:extLst>
              <a:ext uri="{FF2B5EF4-FFF2-40B4-BE49-F238E27FC236}">
                <a16:creationId xmlns="" xmlns:a16="http://schemas.microsoft.com/office/drawing/2014/main" id="{C72619DB-4FF2-499F-B7B3-5EB60F2CE071}"/>
              </a:ext>
            </a:extLst>
          </p:cNvPr>
          <p:cNvCxnSpPr>
            <a:cxnSpLocks/>
            <a:endCxn id="12" idx="0"/>
          </p:cNvCxnSpPr>
          <p:nvPr/>
        </p:nvCxnSpPr>
        <p:spPr bwMode="gray">
          <a:xfrm>
            <a:off x="6036387" y="3662408"/>
            <a:ext cx="0" cy="1384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 xmlns:a16="http://schemas.microsoft.com/office/drawing/2014/main" id="{1F0A5410-DD4D-40FA-8D9C-52FE52CFFFAA}"/>
              </a:ext>
            </a:extLst>
          </p:cNvPr>
          <p:cNvCxnSpPr>
            <a:cxnSpLocks/>
          </p:cNvCxnSpPr>
          <p:nvPr/>
        </p:nvCxnSpPr>
        <p:spPr bwMode="gray">
          <a:xfrm flipH="1">
            <a:off x="5936745" y="3656338"/>
            <a:ext cx="18822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 xmlns:a16="http://schemas.microsoft.com/office/drawing/2014/main" id="{E7BF6668-3345-4AC3-8CC8-E0CAED8A85E3}"/>
              </a:ext>
            </a:extLst>
          </p:cNvPr>
          <p:cNvCxnSpPr>
            <a:cxnSpLocks/>
            <a:endCxn id="14" idx="0"/>
          </p:cNvCxnSpPr>
          <p:nvPr/>
        </p:nvCxnSpPr>
        <p:spPr bwMode="gray">
          <a:xfrm flipH="1">
            <a:off x="7607322" y="3668853"/>
            <a:ext cx="1061" cy="1336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0DF9CD42-831F-4FE9-8061-96CA8E013FF5}"/>
              </a:ext>
            </a:extLst>
          </p:cNvPr>
          <p:cNvCxnSpPr>
            <a:cxnSpLocks/>
          </p:cNvCxnSpPr>
          <p:nvPr/>
        </p:nvCxnSpPr>
        <p:spPr bwMode="gray">
          <a:xfrm flipH="1">
            <a:off x="7508370" y="3658018"/>
            <a:ext cx="18822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1" name="Oval 41">
            <a:extLst>
              <a:ext uri="{FF2B5EF4-FFF2-40B4-BE49-F238E27FC236}">
                <a16:creationId xmlns="" xmlns:a16="http://schemas.microsoft.com/office/drawing/2014/main" id="{7D925856-075B-46B5-8A0F-91F15BA3F1B3}"/>
              </a:ext>
            </a:extLst>
          </p:cNvPr>
          <p:cNvSpPr>
            <a:spLocks noChangeAspect="1"/>
          </p:cNvSpPr>
          <p:nvPr/>
        </p:nvSpPr>
        <p:spPr bwMode="gray">
          <a:xfrm>
            <a:off x="5956941" y="373744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92" name="Oval 41">
            <a:extLst>
              <a:ext uri="{FF2B5EF4-FFF2-40B4-BE49-F238E27FC236}">
                <a16:creationId xmlns="" xmlns:a16="http://schemas.microsoft.com/office/drawing/2014/main" id="{90755AD1-8BEB-4585-9680-431954C41F36}"/>
              </a:ext>
            </a:extLst>
          </p:cNvPr>
          <p:cNvSpPr>
            <a:spLocks noChangeAspect="1"/>
          </p:cNvSpPr>
          <p:nvPr/>
        </p:nvSpPr>
        <p:spPr bwMode="gray">
          <a:xfrm>
            <a:off x="7537336" y="373744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cxnSp>
        <p:nvCxnSpPr>
          <p:cNvPr id="95" name="直接箭头连接符 84">
            <a:extLst>
              <a:ext uri="{FF2B5EF4-FFF2-40B4-BE49-F238E27FC236}">
                <a16:creationId xmlns="" xmlns:a16="http://schemas.microsoft.com/office/drawing/2014/main" id="{0FF65BB7-7B2D-4299-8546-A9B409B600BC}"/>
              </a:ext>
            </a:extLst>
          </p:cNvPr>
          <p:cNvCxnSpPr>
            <a:cxnSpLocks/>
            <a:stCxn id="17" idx="2"/>
            <a:endCxn id="91" idx="0"/>
          </p:cNvCxnSpPr>
          <p:nvPr/>
        </p:nvCxnSpPr>
        <p:spPr bwMode="gray">
          <a:xfrm>
            <a:off x="6034790" y="2892044"/>
            <a:ext cx="1782" cy="845401"/>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8" name="直接箭头连接符 84">
            <a:extLst>
              <a:ext uri="{FF2B5EF4-FFF2-40B4-BE49-F238E27FC236}">
                <a16:creationId xmlns="" xmlns:a16="http://schemas.microsoft.com/office/drawing/2014/main" id="{E7907275-F394-4B8D-BD26-831DDC7D6CE5}"/>
              </a:ext>
            </a:extLst>
          </p:cNvPr>
          <p:cNvCxnSpPr>
            <a:cxnSpLocks/>
            <a:stCxn id="17" idx="2"/>
            <a:endCxn id="92" idx="0"/>
          </p:cNvCxnSpPr>
          <p:nvPr/>
        </p:nvCxnSpPr>
        <p:spPr bwMode="gray">
          <a:xfrm>
            <a:off x="6034790" y="2892044"/>
            <a:ext cx="1582177" cy="845401"/>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1" name="Freeform: Shape 100">
            <a:extLst>
              <a:ext uri="{FF2B5EF4-FFF2-40B4-BE49-F238E27FC236}">
                <a16:creationId xmlns="" xmlns:a16="http://schemas.microsoft.com/office/drawing/2014/main" id="{4CB821DE-D4CE-438E-B6BF-7331EEBA8AF3}"/>
              </a:ext>
            </a:extLst>
          </p:cNvPr>
          <p:cNvSpPr/>
          <p:nvPr/>
        </p:nvSpPr>
        <p:spPr bwMode="gray">
          <a:xfrm>
            <a:off x="4547419" y="3532653"/>
            <a:ext cx="3013328" cy="205752"/>
          </a:xfrm>
          <a:custGeom>
            <a:avLst/>
            <a:gdLst>
              <a:gd name="connsiteX0" fmla="*/ 0 w 1318260"/>
              <a:gd name="connsiteY0" fmla="*/ 205752 h 205752"/>
              <a:gd name="connsiteX1" fmla="*/ 662940 w 1318260"/>
              <a:gd name="connsiteY1" fmla="*/ 12 h 205752"/>
              <a:gd name="connsiteX2" fmla="*/ 1318260 w 1318260"/>
              <a:gd name="connsiteY2" fmla="*/ 198132 h 205752"/>
            </a:gdLst>
            <a:ahLst/>
            <a:cxnLst>
              <a:cxn ang="0">
                <a:pos x="connsiteX0" y="connsiteY0"/>
              </a:cxn>
              <a:cxn ang="0">
                <a:pos x="connsiteX1" y="connsiteY1"/>
              </a:cxn>
              <a:cxn ang="0">
                <a:pos x="connsiteX2" y="connsiteY2"/>
              </a:cxn>
            </a:cxnLst>
            <a:rect l="l" t="t" r="r" b="b"/>
            <a:pathLst>
              <a:path w="1318260" h="205752">
                <a:moveTo>
                  <a:pt x="0" y="205752"/>
                </a:moveTo>
                <a:cubicBezTo>
                  <a:pt x="221615" y="103517"/>
                  <a:pt x="443230" y="1282"/>
                  <a:pt x="662940" y="12"/>
                </a:cubicBezTo>
                <a:cubicBezTo>
                  <a:pt x="882650" y="-1258"/>
                  <a:pt x="1100455" y="98437"/>
                  <a:pt x="1318260" y="198132"/>
                </a:cubicBezTo>
              </a:path>
            </a:pathLst>
          </a:custGeom>
          <a:noFill/>
          <a:ln>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02" name="Freeform: Shape 101">
            <a:extLst>
              <a:ext uri="{FF2B5EF4-FFF2-40B4-BE49-F238E27FC236}">
                <a16:creationId xmlns="" xmlns:a16="http://schemas.microsoft.com/office/drawing/2014/main" id="{3D2D40FB-6DC5-41E1-8DDA-C2A279844CFD}"/>
              </a:ext>
            </a:extLst>
          </p:cNvPr>
          <p:cNvSpPr/>
          <p:nvPr/>
        </p:nvSpPr>
        <p:spPr bwMode="gray">
          <a:xfrm>
            <a:off x="4654959" y="3729959"/>
            <a:ext cx="1257122" cy="45719"/>
          </a:xfrm>
          <a:custGeom>
            <a:avLst/>
            <a:gdLst>
              <a:gd name="connsiteX0" fmla="*/ 0 w 1318260"/>
              <a:gd name="connsiteY0" fmla="*/ 205752 h 205752"/>
              <a:gd name="connsiteX1" fmla="*/ 662940 w 1318260"/>
              <a:gd name="connsiteY1" fmla="*/ 12 h 205752"/>
              <a:gd name="connsiteX2" fmla="*/ 1318260 w 1318260"/>
              <a:gd name="connsiteY2" fmla="*/ 198132 h 205752"/>
            </a:gdLst>
            <a:ahLst/>
            <a:cxnLst>
              <a:cxn ang="0">
                <a:pos x="connsiteX0" y="connsiteY0"/>
              </a:cxn>
              <a:cxn ang="0">
                <a:pos x="connsiteX1" y="connsiteY1"/>
              </a:cxn>
              <a:cxn ang="0">
                <a:pos x="connsiteX2" y="connsiteY2"/>
              </a:cxn>
            </a:cxnLst>
            <a:rect l="l" t="t" r="r" b="b"/>
            <a:pathLst>
              <a:path w="1318260" h="205752">
                <a:moveTo>
                  <a:pt x="0" y="205752"/>
                </a:moveTo>
                <a:cubicBezTo>
                  <a:pt x="221615" y="103517"/>
                  <a:pt x="443230" y="1282"/>
                  <a:pt x="662940" y="12"/>
                </a:cubicBezTo>
                <a:cubicBezTo>
                  <a:pt x="882650" y="-1258"/>
                  <a:pt x="1100455" y="98437"/>
                  <a:pt x="1318260" y="198132"/>
                </a:cubicBezTo>
              </a:path>
            </a:pathLst>
          </a:custGeom>
          <a:noFill/>
          <a:ln>
            <a:solidFill>
              <a:srgbClr val="81C15F"/>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03" name="Rectangular Callout 26">
            <a:extLst>
              <a:ext uri="{FF2B5EF4-FFF2-40B4-BE49-F238E27FC236}">
                <a16:creationId xmlns="" xmlns:a16="http://schemas.microsoft.com/office/drawing/2014/main" id="{6CA79A0F-421A-46EB-9B29-6AB57E9830FC}"/>
              </a:ext>
            </a:extLst>
          </p:cNvPr>
          <p:cNvSpPr/>
          <p:nvPr/>
        </p:nvSpPr>
        <p:spPr bwMode="gray">
          <a:xfrm>
            <a:off x="3512633" y="2604318"/>
            <a:ext cx="1587324" cy="791372"/>
          </a:xfrm>
          <a:prstGeom prst="wedgeRectCallout">
            <a:avLst>
              <a:gd name="adj1" fmla="val 21037"/>
              <a:gd name="adj2" fmla="val 8072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for communication between the device and controller.</a:t>
            </a:r>
          </a:p>
        </p:txBody>
      </p:sp>
      <p:sp>
        <p:nvSpPr>
          <p:cNvPr id="104" name="Rectangular Callout 26">
            <a:extLst>
              <a:ext uri="{FF2B5EF4-FFF2-40B4-BE49-F238E27FC236}">
                <a16:creationId xmlns="" xmlns:a16="http://schemas.microsoft.com/office/drawing/2014/main" id="{2885247E-E8BE-424F-AC5B-09B53B324DAA}"/>
              </a:ext>
            </a:extLst>
          </p:cNvPr>
          <p:cNvSpPr/>
          <p:nvPr/>
        </p:nvSpPr>
        <p:spPr bwMode="gray">
          <a:xfrm>
            <a:off x="6355308" y="2930144"/>
            <a:ext cx="1853150" cy="572128"/>
          </a:xfrm>
          <a:prstGeom prst="wedgeRectCallout">
            <a:avLst>
              <a:gd name="adj1" fmla="val 19393"/>
              <a:gd name="adj2" fmla="val 817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to establish BGP peer relationships between devices.</a:t>
            </a:r>
          </a:p>
        </p:txBody>
      </p:sp>
      <p:sp>
        <p:nvSpPr>
          <p:cNvPr id="105" name="Rectangular Callout 26">
            <a:extLst>
              <a:ext uri="{FF2B5EF4-FFF2-40B4-BE49-F238E27FC236}">
                <a16:creationId xmlns="" xmlns:a16="http://schemas.microsoft.com/office/drawing/2014/main" id="{33AC6321-BFE8-4AEA-8668-3A854EB15F87}"/>
              </a:ext>
            </a:extLst>
          </p:cNvPr>
          <p:cNvSpPr/>
          <p:nvPr/>
        </p:nvSpPr>
        <p:spPr bwMode="gray">
          <a:xfrm>
            <a:off x="4629836" y="4354477"/>
            <a:ext cx="1514033" cy="622974"/>
          </a:xfrm>
          <a:prstGeom prst="wedgeRectCallout">
            <a:avLst>
              <a:gd name="adj1" fmla="val 19634"/>
              <a:gd name="adj2" fmla="val -13896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Used to establish LDP peer relationships between devices.</a:t>
            </a:r>
          </a:p>
        </p:txBody>
      </p:sp>
      <p:sp>
        <p:nvSpPr>
          <p:cNvPr id="46"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47"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48"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42727104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IPv4 Address Planning Suggestions</a:t>
            </a:r>
          </a:p>
        </p:txBody>
      </p:sp>
      <p:sp>
        <p:nvSpPr>
          <p:cNvPr id="3" name="Text Placeholder 2">
            <a:extLst>
              <a:ext uri="{FF2B5EF4-FFF2-40B4-BE49-F238E27FC236}">
                <a16:creationId xmlns="" xmlns:a16="http://schemas.microsoft.com/office/drawing/2014/main" id="{8264EF81-CCE7-4927-B6AD-59D0DCC543CA}"/>
              </a:ext>
            </a:extLst>
          </p:cNvPr>
          <p:cNvSpPr>
            <a:spLocks noGrp="1"/>
          </p:cNvSpPr>
          <p:nvPr>
            <p:ph type="body" sz="quarter" idx="10"/>
          </p:nvPr>
        </p:nvSpPr>
        <p:spPr bwMode="gray"/>
        <p:txBody>
          <a:bodyPr wrap="square">
            <a:noAutofit/>
          </a:bodyPr>
          <a:lstStyle/>
          <a:p>
            <a:pPr>
              <a:lnSpc>
                <a:spcPct val="120000"/>
              </a:lnSpc>
            </a:pPr>
            <a:r>
              <a:rPr lang="en-US" sz="1600" dirty="0">
                <a:latin typeface="Huawei Sans" panose="020C0503030203020204" pitchFamily="34" charset="0"/>
              </a:rPr>
              <a:t>It is recommended that the bearer WAN use a dedicated subnet. The allocated addresses include the management addresses and internal interconnection addresses of devices and access addresses of the bearer network. The following table describes the address allocation plan:</a:t>
            </a:r>
          </a:p>
          <a:p>
            <a:pPr lvl="1">
              <a:lnSpc>
                <a:spcPct val="120000"/>
              </a:lnSpc>
            </a:pPr>
            <a:r>
              <a:rPr lang="en-US" sz="1400" dirty="0">
                <a:latin typeface="Huawei Sans" panose="020C0503030203020204" pitchFamily="34" charset="0"/>
              </a:rPr>
              <a:t>Internal interconnection addresses: Use a 30-bit mask for IP addresses used for internal interconnection between devices on the bearer network.</a:t>
            </a:r>
          </a:p>
          <a:p>
            <a:pPr lvl="1">
              <a:lnSpc>
                <a:spcPct val="120000"/>
              </a:lnSpc>
            </a:pPr>
            <a:r>
              <a:rPr lang="en-US" sz="1400" dirty="0">
                <a:latin typeface="Huawei Sans" panose="020C0503030203020204" pitchFamily="34" charset="0"/>
              </a:rPr>
              <a:t>Access addresses: The access-layer device interfaces on the bearer network need to connect to the original network. Therefore, it is recommended that the IP addresses of these interfaces be allocated based on the original planning. For example, use a 29-bit mask for these IP addresses.</a:t>
            </a:r>
          </a:p>
          <a:p>
            <a:pPr lvl="1">
              <a:lnSpc>
                <a:spcPct val="120000"/>
              </a:lnSpc>
            </a:pPr>
            <a:r>
              <a:rPr lang="en-US" sz="1400" dirty="0">
                <a:latin typeface="Huawei Sans" panose="020C0503030203020204" pitchFamily="34" charset="0"/>
              </a:rPr>
              <a:t>Address allocation sequence: Allocate interconnection addresses in ascending order and loopback addresses in descending order.</a:t>
            </a:r>
          </a:p>
          <a:p>
            <a:pPr lvl="1">
              <a:lnSpc>
                <a:spcPct val="120000"/>
              </a:lnSpc>
            </a:pPr>
            <a:r>
              <a:rPr lang="en-US" sz="1400" dirty="0">
                <a:latin typeface="Huawei Sans" panose="020C0503030203020204" pitchFamily="34" charset="0"/>
              </a:rPr>
              <a:t>Interconnection between devices of the same layer: Assign an odd address to the device with a smaller number and an even address to the device with a larger number.</a:t>
            </a:r>
          </a:p>
          <a:p>
            <a:pPr lvl="1">
              <a:lnSpc>
                <a:spcPct val="120000"/>
              </a:lnSpc>
            </a:pPr>
            <a:r>
              <a:rPr lang="en-US" sz="1400" dirty="0">
                <a:latin typeface="Huawei Sans" panose="020C0503030203020204" pitchFamily="34" charset="0"/>
              </a:rPr>
              <a:t>Interconnection between devices at different layers: Assign an odd address to the device close to the network core and an even address to the device far away from the network core.</a:t>
            </a:r>
          </a:p>
        </p:txBody>
      </p:sp>
      <p:sp>
        <p:nvSpPr>
          <p:cNvPr id="10"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1"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12"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22548393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Typical IPv4 Address Planning</a:t>
            </a:r>
          </a:p>
        </p:txBody>
      </p:sp>
      <p:sp>
        <p:nvSpPr>
          <p:cNvPr id="3" name="Text Placeholder 2">
            <a:extLst>
              <a:ext uri="{FF2B5EF4-FFF2-40B4-BE49-F238E27FC236}">
                <a16:creationId xmlns="" xmlns:a16="http://schemas.microsoft.com/office/drawing/2014/main" id="{8264EF81-CCE7-4927-B6AD-59D0DCC543CA}"/>
              </a:ext>
            </a:extLst>
          </p:cNvPr>
          <p:cNvSpPr>
            <a:spLocks noGrp="1"/>
          </p:cNvSpPr>
          <p:nvPr>
            <p:ph type="body" sz="quarter" idx="10"/>
          </p:nvPr>
        </p:nvSpPr>
        <p:spPr bwMode="gray"/>
        <p:txBody>
          <a:bodyPr wrap="square">
            <a:noAutofit/>
          </a:bodyPr>
          <a:lstStyle/>
          <a:p>
            <a:r>
              <a:rPr lang="en-US" sz="1800" dirty="0">
                <a:latin typeface="Huawei Sans" panose="020C0503030203020204" pitchFamily="34" charset="0"/>
              </a:rPr>
              <a:t>IPv4 addresses can be planned based on planning suggestions or the customer's planning rules.</a:t>
            </a:r>
          </a:p>
        </p:txBody>
      </p:sp>
      <p:pic>
        <p:nvPicPr>
          <p:cNvPr id="10" name="图片 48">
            <a:extLst>
              <a:ext uri="{FF2B5EF4-FFF2-40B4-BE49-F238E27FC236}">
                <a16:creationId xmlns="" xmlns:a16="http://schemas.microsoft.com/office/drawing/2014/main" id="{FA1A34F0-5CC0-4912-939C-D263D070CA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27067" y="2878289"/>
            <a:ext cx="378863" cy="310667"/>
          </a:xfrm>
          <a:prstGeom prst="rect">
            <a:avLst/>
          </a:prstGeom>
        </p:spPr>
      </p:pic>
      <p:pic>
        <p:nvPicPr>
          <p:cNvPr id="11" name="图片 48">
            <a:extLst>
              <a:ext uri="{FF2B5EF4-FFF2-40B4-BE49-F238E27FC236}">
                <a16:creationId xmlns="" xmlns:a16="http://schemas.microsoft.com/office/drawing/2014/main" id="{37FD8858-F667-4127-99BB-395720821D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27067" y="4633500"/>
            <a:ext cx="378863" cy="310667"/>
          </a:xfrm>
          <a:prstGeom prst="rect">
            <a:avLst/>
          </a:prstGeom>
        </p:spPr>
      </p:pic>
      <p:pic>
        <p:nvPicPr>
          <p:cNvPr id="12" name="图片 48">
            <a:extLst>
              <a:ext uri="{FF2B5EF4-FFF2-40B4-BE49-F238E27FC236}">
                <a16:creationId xmlns="" xmlns:a16="http://schemas.microsoft.com/office/drawing/2014/main" id="{9EEA590C-40BD-42A1-8E69-375154A574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15504" y="2879969"/>
            <a:ext cx="378863" cy="310667"/>
          </a:xfrm>
          <a:prstGeom prst="rect">
            <a:avLst/>
          </a:prstGeom>
        </p:spPr>
      </p:pic>
      <p:pic>
        <p:nvPicPr>
          <p:cNvPr id="13" name="图片 48">
            <a:extLst>
              <a:ext uri="{FF2B5EF4-FFF2-40B4-BE49-F238E27FC236}">
                <a16:creationId xmlns="" xmlns:a16="http://schemas.microsoft.com/office/drawing/2014/main" id="{3B400597-11E0-48C7-A1EA-D33BD90EFA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15504" y="4635180"/>
            <a:ext cx="378863" cy="310667"/>
          </a:xfrm>
          <a:prstGeom prst="rect">
            <a:avLst/>
          </a:prstGeom>
        </p:spPr>
      </p:pic>
      <p:sp>
        <p:nvSpPr>
          <p:cNvPr id="16" name="圆角矩形 75">
            <a:extLst>
              <a:ext uri="{FF2B5EF4-FFF2-40B4-BE49-F238E27FC236}">
                <a16:creationId xmlns="" xmlns:a16="http://schemas.microsoft.com/office/drawing/2014/main" id="{E7285C79-3C5A-4892-9EBC-9E16D48C0D8A}"/>
              </a:ext>
            </a:extLst>
          </p:cNvPr>
          <p:cNvSpPr/>
          <p:nvPr/>
        </p:nvSpPr>
        <p:spPr bwMode="gray">
          <a:xfrm>
            <a:off x="3217901" y="2659562"/>
            <a:ext cx="5686424" cy="2537146"/>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7" name="Straight Connector 16">
            <a:extLst>
              <a:ext uri="{FF2B5EF4-FFF2-40B4-BE49-F238E27FC236}">
                <a16:creationId xmlns="" xmlns:a16="http://schemas.microsoft.com/office/drawing/2014/main" id="{1A4C9F04-A2F8-4894-B8A2-7D2DBBE15DD6}"/>
              </a:ext>
            </a:extLst>
          </p:cNvPr>
          <p:cNvCxnSpPr>
            <a:cxnSpLocks/>
            <a:stCxn id="11" idx="0"/>
            <a:endCxn id="10" idx="2"/>
          </p:cNvCxnSpPr>
          <p:nvPr/>
        </p:nvCxnSpPr>
        <p:spPr bwMode="gray">
          <a:xfrm flipV="1">
            <a:off x="3616499" y="3188956"/>
            <a:ext cx="0" cy="14445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9332399F-86F7-448D-A651-942226125A64}"/>
              </a:ext>
            </a:extLst>
          </p:cNvPr>
          <p:cNvCxnSpPr>
            <a:cxnSpLocks/>
            <a:stCxn id="12" idx="1"/>
            <a:endCxn id="10" idx="3"/>
          </p:cNvCxnSpPr>
          <p:nvPr/>
        </p:nvCxnSpPr>
        <p:spPr bwMode="gray">
          <a:xfrm flipH="1" flipV="1">
            <a:off x="3805930" y="3033623"/>
            <a:ext cx="1309574"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ACD41D65-0179-44C6-BA53-891C7CF4427E}"/>
              </a:ext>
            </a:extLst>
          </p:cNvPr>
          <p:cNvCxnSpPr>
            <a:cxnSpLocks/>
            <a:stCxn id="13" idx="1"/>
            <a:endCxn id="11" idx="3"/>
          </p:cNvCxnSpPr>
          <p:nvPr/>
        </p:nvCxnSpPr>
        <p:spPr bwMode="gray">
          <a:xfrm flipH="1" flipV="1">
            <a:off x="3805930" y="4788834"/>
            <a:ext cx="1309574"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8816A2BD-083C-4E14-B921-BB9D24E05C6E}"/>
              </a:ext>
            </a:extLst>
          </p:cNvPr>
          <p:cNvCxnSpPr>
            <a:cxnSpLocks/>
            <a:stCxn id="13" idx="0"/>
            <a:endCxn id="12" idx="2"/>
          </p:cNvCxnSpPr>
          <p:nvPr/>
        </p:nvCxnSpPr>
        <p:spPr bwMode="gray">
          <a:xfrm flipV="1">
            <a:off x="5304936" y="3190636"/>
            <a:ext cx="0" cy="14445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2BFB37C1-A406-4AF6-8212-FD8545CCFD15}"/>
              </a:ext>
            </a:extLst>
          </p:cNvPr>
          <p:cNvCxnSpPr>
            <a:cxnSpLocks/>
            <a:stCxn id="25" idx="3"/>
            <a:endCxn id="10" idx="1"/>
          </p:cNvCxnSpPr>
          <p:nvPr/>
        </p:nvCxnSpPr>
        <p:spPr bwMode="gray">
          <a:xfrm>
            <a:off x="2253490" y="3033622"/>
            <a:ext cx="117357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48">
            <a:extLst>
              <a:ext uri="{FF2B5EF4-FFF2-40B4-BE49-F238E27FC236}">
                <a16:creationId xmlns="" xmlns:a16="http://schemas.microsoft.com/office/drawing/2014/main" id="{080BAFB7-3915-4DE8-8597-E7A34DACFD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74627" y="2878288"/>
            <a:ext cx="378863" cy="310667"/>
          </a:xfrm>
          <a:prstGeom prst="rect">
            <a:avLst/>
          </a:prstGeom>
        </p:spPr>
      </p:pic>
      <p:pic>
        <p:nvPicPr>
          <p:cNvPr id="26" name="图片 48">
            <a:extLst>
              <a:ext uri="{FF2B5EF4-FFF2-40B4-BE49-F238E27FC236}">
                <a16:creationId xmlns="" xmlns:a16="http://schemas.microsoft.com/office/drawing/2014/main" id="{F108EC62-F151-4965-8687-7A92290565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74627" y="4635298"/>
            <a:ext cx="378863" cy="310667"/>
          </a:xfrm>
          <a:prstGeom prst="rect">
            <a:avLst/>
          </a:prstGeom>
        </p:spPr>
      </p:pic>
      <p:cxnSp>
        <p:nvCxnSpPr>
          <p:cNvPr id="27" name="Straight Connector 26">
            <a:extLst>
              <a:ext uri="{FF2B5EF4-FFF2-40B4-BE49-F238E27FC236}">
                <a16:creationId xmlns="" xmlns:a16="http://schemas.microsoft.com/office/drawing/2014/main" id="{84AE2E9F-8A9F-4A97-ABDC-57C374696661}"/>
              </a:ext>
            </a:extLst>
          </p:cNvPr>
          <p:cNvCxnSpPr>
            <a:cxnSpLocks/>
            <a:stCxn id="26" idx="3"/>
            <a:endCxn id="11" idx="1"/>
          </p:cNvCxnSpPr>
          <p:nvPr/>
        </p:nvCxnSpPr>
        <p:spPr bwMode="gray">
          <a:xfrm flipV="1">
            <a:off x="2253490" y="4788834"/>
            <a:ext cx="117357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TextBox 271">
            <a:extLst>
              <a:ext uri="{FF2B5EF4-FFF2-40B4-BE49-F238E27FC236}">
                <a16:creationId xmlns="" xmlns:a16="http://schemas.microsoft.com/office/drawing/2014/main" id="{1ABC9AC1-6F18-42B3-AFB0-7A8329ECD5D5}"/>
              </a:ext>
            </a:extLst>
          </p:cNvPr>
          <p:cNvSpPr txBox="1"/>
          <p:nvPr/>
        </p:nvSpPr>
        <p:spPr bwMode="gray">
          <a:xfrm>
            <a:off x="3394323" y="2661137"/>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39" name="TextBox 271">
            <a:extLst>
              <a:ext uri="{FF2B5EF4-FFF2-40B4-BE49-F238E27FC236}">
                <a16:creationId xmlns="" xmlns:a16="http://schemas.microsoft.com/office/drawing/2014/main" id="{AC7CE82F-9D6D-491B-8A44-97044372CE82}"/>
              </a:ext>
            </a:extLst>
          </p:cNvPr>
          <p:cNvSpPr txBox="1"/>
          <p:nvPr/>
        </p:nvSpPr>
        <p:spPr bwMode="gray">
          <a:xfrm>
            <a:off x="3391464" y="4904634"/>
            <a:ext cx="44435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42" name="TextBox 271">
            <a:extLst>
              <a:ext uri="{FF2B5EF4-FFF2-40B4-BE49-F238E27FC236}">
                <a16:creationId xmlns="" xmlns:a16="http://schemas.microsoft.com/office/drawing/2014/main" id="{9188571D-BD9E-47EF-B5BE-926352071346}"/>
              </a:ext>
            </a:extLst>
          </p:cNvPr>
          <p:cNvSpPr txBox="1"/>
          <p:nvPr/>
        </p:nvSpPr>
        <p:spPr bwMode="gray">
          <a:xfrm>
            <a:off x="5124311" y="2661137"/>
            <a:ext cx="361245"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43" name="TextBox 271">
            <a:extLst>
              <a:ext uri="{FF2B5EF4-FFF2-40B4-BE49-F238E27FC236}">
                <a16:creationId xmlns="" xmlns:a16="http://schemas.microsoft.com/office/drawing/2014/main" id="{11D43865-B0E0-4BCF-B7A3-FC11F30B81BA}"/>
              </a:ext>
            </a:extLst>
          </p:cNvPr>
          <p:cNvSpPr txBox="1"/>
          <p:nvPr/>
        </p:nvSpPr>
        <p:spPr bwMode="gray">
          <a:xfrm>
            <a:off x="5105184" y="4908942"/>
            <a:ext cx="3788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44" name="TextBox 271">
            <a:extLst>
              <a:ext uri="{FF2B5EF4-FFF2-40B4-BE49-F238E27FC236}">
                <a16:creationId xmlns="" xmlns:a16="http://schemas.microsoft.com/office/drawing/2014/main" id="{1E74FA6C-C1C4-4CAA-9754-17BDFE480AF7}"/>
              </a:ext>
            </a:extLst>
          </p:cNvPr>
          <p:cNvSpPr txBox="1"/>
          <p:nvPr/>
        </p:nvSpPr>
        <p:spPr bwMode="gray">
          <a:xfrm>
            <a:off x="1835540" y="4901447"/>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5" name="TextBox 271">
            <a:extLst>
              <a:ext uri="{FF2B5EF4-FFF2-40B4-BE49-F238E27FC236}">
                <a16:creationId xmlns="" xmlns:a16="http://schemas.microsoft.com/office/drawing/2014/main" id="{413EEB5B-9F9D-42E8-A0B9-F6DB754915DE}"/>
              </a:ext>
            </a:extLst>
          </p:cNvPr>
          <p:cNvSpPr txBox="1"/>
          <p:nvPr/>
        </p:nvSpPr>
        <p:spPr bwMode="gray">
          <a:xfrm>
            <a:off x="1874626" y="2659561"/>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48" name="图片 48">
            <a:extLst>
              <a:ext uri="{FF2B5EF4-FFF2-40B4-BE49-F238E27FC236}">
                <a16:creationId xmlns="" xmlns:a16="http://schemas.microsoft.com/office/drawing/2014/main" id="{77F69C57-A2D2-4992-A5E9-1A1AD20DB0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670591" y="2879969"/>
            <a:ext cx="378863" cy="310667"/>
          </a:xfrm>
          <a:prstGeom prst="rect">
            <a:avLst/>
          </a:prstGeom>
        </p:spPr>
      </p:pic>
      <p:pic>
        <p:nvPicPr>
          <p:cNvPr id="49" name="图片 48">
            <a:extLst>
              <a:ext uri="{FF2B5EF4-FFF2-40B4-BE49-F238E27FC236}">
                <a16:creationId xmlns="" xmlns:a16="http://schemas.microsoft.com/office/drawing/2014/main" id="{85CC6917-0DC5-42A7-8C4E-A6C9E4E78A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670591" y="4635180"/>
            <a:ext cx="378863" cy="310667"/>
          </a:xfrm>
          <a:prstGeom prst="rect">
            <a:avLst/>
          </a:prstGeom>
        </p:spPr>
      </p:pic>
      <p:pic>
        <p:nvPicPr>
          <p:cNvPr id="50" name="图片 48">
            <a:extLst>
              <a:ext uri="{FF2B5EF4-FFF2-40B4-BE49-F238E27FC236}">
                <a16:creationId xmlns="" xmlns:a16="http://schemas.microsoft.com/office/drawing/2014/main" id="{3E885A8B-B6BE-487D-8DFC-F7F43F38A5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66635" y="2881649"/>
            <a:ext cx="378863" cy="310667"/>
          </a:xfrm>
          <a:prstGeom prst="rect">
            <a:avLst/>
          </a:prstGeom>
        </p:spPr>
      </p:pic>
      <p:pic>
        <p:nvPicPr>
          <p:cNvPr id="51" name="图片 48">
            <a:extLst>
              <a:ext uri="{FF2B5EF4-FFF2-40B4-BE49-F238E27FC236}">
                <a16:creationId xmlns="" xmlns:a16="http://schemas.microsoft.com/office/drawing/2014/main" id="{8BC210FA-E11D-4388-B309-3EE00AF85C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66635" y="4636860"/>
            <a:ext cx="378863" cy="310667"/>
          </a:xfrm>
          <a:prstGeom prst="rect">
            <a:avLst/>
          </a:prstGeom>
        </p:spPr>
      </p:pic>
      <p:cxnSp>
        <p:nvCxnSpPr>
          <p:cNvPr id="52" name="Straight Connector 51">
            <a:extLst>
              <a:ext uri="{FF2B5EF4-FFF2-40B4-BE49-F238E27FC236}">
                <a16:creationId xmlns="" xmlns:a16="http://schemas.microsoft.com/office/drawing/2014/main" id="{D44C3F01-ABFF-4DC1-8801-AF0DA8C2305B}"/>
              </a:ext>
            </a:extLst>
          </p:cNvPr>
          <p:cNvCxnSpPr>
            <a:cxnSpLocks/>
            <a:stCxn id="48" idx="1"/>
            <a:endCxn id="12" idx="3"/>
          </p:cNvCxnSpPr>
          <p:nvPr/>
        </p:nvCxnSpPr>
        <p:spPr bwMode="gray">
          <a:xfrm flipH="1">
            <a:off x="5494367" y="3035303"/>
            <a:ext cx="117622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DED26566-E448-4CEB-8A93-BC524D1EE95E}"/>
              </a:ext>
            </a:extLst>
          </p:cNvPr>
          <p:cNvCxnSpPr>
            <a:cxnSpLocks/>
            <a:stCxn id="50" idx="1"/>
            <a:endCxn id="48" idx="3"/>
          </p:cNvCxnSpPr>
          <p:nvPr/>
        </p:nvCxnSpPr>
        <p:spPr bwMode="gray">
          <a:xfrm flipH="1" flipV="1">
            <a:off x="7049454" y="3035303"/>
            <a:ext cx="121718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 xmlns:a16="http://schemas.microsoft.com/office/drawing/2014/main" id="{4EAA5F1A-2AD8-426B-8405-296F5DDC383B}"/>
              </a:ext>
            </a:extLst>
          </p:cNvPr>
          <p:cNvCxnSpPr>
            <a:cxnSpLocks/>
            <a:stCxn id="51" idx="1"/>
            <a:endCxn id="49" idx="3"/>
          </p:cNvCxnSpPr>
          <p:nvPr/>
        </p:nvCxnSpPr>
        <p:spPr bwMode="gray">
          <a:xfrm flipH="1" flipV="1">
            <a:off x="7049454" y="4790514"/>
            <a:ext cx="121718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46ABA8E8-BDF5-4F0E-A55B-F6E90FBFA3A3}"/>
              </a:ext>
            </a:extLst>
          </p:cNvPr>
          <p:cNvCxnSpPr>
            <a:cxnSpLocks/>
            <a:stCxn id="49" idx="1"/>
            <a:endCxn id="13" idx="3"/>
          </p:cNvCxnSpPr>
          <p:nvPr/>
        </p:nvCxnSpPr>
        <p:spPr bwMode="gray">
          <a:xfrm flipH="1">
            <a:off x="5494367" y="4790514"/>
            <a:ext cx="117622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882F21F5-93B9-436F-9106-1FCA082C7EA2}"/>
              </a:ext>
            </a:extLst>
          </p:cNvPr>
          <p:cNvCxnSpPr>
            <a:cxnSpLocks/>
            <a:stCxn id="49" idx="0"/>
            <a:endCxn id="48" idx="2"/>
          </p:cNvCxnSpPr>
          <p:nvPr/>
        </p:nvCxnSpPr>
        <p:spPr bwMode="gray">
          <a:xfrm flipV="1">
            <a:off x="6860023" y="3190636"/>
            <a:ext cx="0" cy="14445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 xmlns:a16="http://schemas.microsoft.com/office/drawing/2014/main" id="{CAB6201B-DC92-472E-950C-EA131FED334D}"/>
              </a:ext>
            </a:extLst>
          </p:cNvPr>
          <p:cNvCxnSpPr>
            <a:cxnSpLocks/>
            <a:stCxn id="51" idx="0"/>
            <a:endCxn id="50" idx="2"/>
          </p:cNvCxnSpPr>
          <p:nvPr/>
        </p:nvCxnSpPr>
        <p:spPr bwMode="gray">
          <a:xfrm flipV="1">
            <a:off x="8456067" y="3192316"/>
            <a:ext cx="0" cy="144454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8" name="图片 48">
            <a:extLst>
              <a:ext uri="{FF2B5EF4-FFF2-40B4-BE49-F238E27FC236}">
                <a16:creationId xmlns="" xmlns:a16="http://schemas.microsoft.com/office/drawing/2014/main" id="{1AB5DF3B-E571-422B-9A9A-5D51C8CDEB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907821" y="2881649"/>
            <a:ext cx="378863" cy="310667"/>
          </a:xfrm>
          <a:prstGeom prst="rect">
            <a:avLst/>
          </a:prstGeom>
        </p:spPr>
      </p:pic>
      <p:pic>
        <p:nvPicPr>
          <p:cNvPr id="59" name="图片 48">
            <a:extLst>
              <a:ext uri="{FF2B5EF4-FFF2-40B4-BE49-F238E27FC236}">
                <a16:creationId xmlns="" xmlns:a16="http://schemas.microsoft.com/office/drawing/2014/main" id="{C552E6D9-19CB-4EB6-8FDE-FEAFF0E176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907821" y="4638659"/>
            <a:ext cx="378863" cy="310667"/>
          </a:xfrm>
          <a:prstGeom prst="rect">
            <a:avLst/>
          </a:prstGeom>
        </p:spPr>
      </p:pic>
      <p:cxnSp>
        <p:nvCxnSpPr>
          <p:cNvPr id="60" name="Straight Connector 59">
            <a:extLst>
              <a:ext uri="{FF2B5EF4-FFF2-40B4-BE49-F238E27FC236}">
                <a16:creationId xmlns="" xmlns:a16="http://schemas.microsoft.com/office/drawing/2014/main" id="{FCBDCD3E-FF3F-40FA-A46C-1E7EA48A73D7}"/>
              </a:ext>
            </a:extLst>
          </p:cNvPr>
          <p:cNvCxnSpPr>
            <a:cxnSpLocks/>
            <a:stCxn id="51" idx="3"/>
            <a:endCxn id="59" idx="1"/>
          </p:cNvCxnSpPr>
          <p:nvPr/>
        </p:nvCxnSpPr>
        <p:spPr bwMode="gray">
          <a:xfrm>
            <a:off x="8645498" y="4792194"/>
            <a:ext cx="126232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 xmlns:a16="http://schemas.microsoft.com/office/drawing/2014/main" id="{69BB78E4-FABD-4D20-9EFE-590E50556D03}"/>
              </a:ext>
            </a:extLst>
          </p:cNvPr>
          <p:cNvCxnSpPr>
            <a:cxnSpLocks/>
            <a:stCxn id="50" idx="3"/>
            <a:endCxn id="58" idx="1"/>
          </p:cNvCxnSpPr>
          <p:nvPr/>
        </p:nvCxnSpPr>
        <p:spPr bwMode="gray">
          <a:xfrm>
            <a:off x="8645498" y="3036983"/>
            <a:ext cx="126232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TextBox 271">
            <a:extLst>
              <a:ext uri="{FF2B5EF4-FFF2-40B4-BE49-F238E27FC236}">
                <a16:creationId xmlns="" xmlns:a16="http://schemas.microsoft.com/office/drawing/2014/main" id="{2051C683-157D-42BE-B730-010367085BD3}"/>
              </a:ext>
            </a:extLst>
          </p:cNvPr>
          <p:cNvSpPr txBox="1"/>
          <p:nvPr/>
        </p:nvSpPr>
        <p:spPr bwMode="gray">
          <a:xfrm>
            <a:off x="8233890" y="2659561"/>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63" name="TextBox 271">
            <a:extLst>
              <a:ext uri="{FF2B5EF4-FFF2-40B4-BE49-F238E27FC236}">
                <a16:creationId xmlns="" xmlns:a16="http://schemas.microsoft.com/office/drawing/2014/main" id="{E2100B5B-5161-490F-BD75-DC8CFC1A286E}"/>
              </a:ext>
            </a:extLst>
          </p:cNvPr>
          <p:cNvSpPr txBox="1"/>
          <p:nvPr/>
        </p:nvSpPr>
        <p:spPr bwMode="gray">
          <a:xfrm>
            <a:off x="8245687" y="4904634"/>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64" name="TextBox 271">
            <a:extLst>
              <a:ext uri="{FF2B5EF4-FFF2-40B4-BE49-F238E27FC236}">
                <a16:creationId xmlns="" xmlns:a16="http://schemas.microsoft.com/office/drawing/2014/main" id="{86E9409E-5B75-4D9F-91D1-F14F54322F13}"/>
              </a:ext>
            </a:extLst>
          </p:cNvPr>
          <p:cNvSpPr txBox="1"/>
          <p:nvPr/>
        </p:nvSpPr>
        <p:spPr bwMode="gray">
          <a:xfrm>
            <a:off x="6676039" y="2661137"/>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5" name="TextBox 271">
            <a:extLst>
              <a:ext uri="{FF2B5EF4-FFF2-40B4-BE49-F238E27FC236}">
                <a16:creationId xmlns="" xmlns:a16="http://schemas.microsoft.com/office/drawing/2014/main" id="{A0C05BC4-5D04-4B5B-88AC-C8018637985F}"/>
              </a:ext>
            </a:extLst>
          </p:cNvPr>
          <p:cNvSpPr txBox="1"/>
          <p:nvPr/>
        </p:nvSpPr>
        <p:spPr bwMode="gray">
          <a:xfrm>
            <a:off x="6686467" y="4902490"/>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66" name="TextBox 271">
            <a:extLst>
              <a:ext uri="{FF2B5EF4-FFF2-40B4-BE49-F238E27FC236}">
                <a16:creationId xmlns="" xmlns:a16="http://schemas.microsoft.com/office/drawing/2014/main" id="{786D5E2E-9525-4CDF-BC1B-C7223EBC3128}"/>
              </a:ext>
            </a:extLst>
          </p:cNvPr>
          <p:cNvSpPr txBox="1"/>
          <p:nvPr/>
        </p:nvSpPr>
        <p:spPr bwMode="gray">
          <a:xfrm>
            <a:off x="9860875" y="2666382"/>
            <a:ext cx="47031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67" name="TextBox 271">
            <a:extLst>
              <a:ext uri="{FF2B5EF4-FFF2-40B4-BE49-F238E27FC236}">
                <a16:creationId xmlns="" xmlns:a16="http://schemas.microsoft.com/office/drawing/2014/main" id="{32A65563-549A-4719-A384-A3D990EA3855}"/>
              </a:ext>
            </a:extLst>
          </p:cNvPr>
          <p:cNvSpPr txBox="1"/>
          <p:nvPr/>
        </p:nvSpPr>
        <p:spPr bwMode="gray">
          <a:xfrm>
            <a:off x="9868687" y="4901446"/>
            <a:ext cx="45468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68" name="TextBox 271">
            <a:extLst>
              <a:ext uri="{FF2B5EF4-FFF2-40B4-BE49-F238E27FC236}">
                <a16:creationId xmlns="" xmlns:a16="http://schemas.microsoft.com/office/drawing/2014/main" id="{00BB7DD4-891D-4CB5-8DD6-858A3B74C56C}"/>
              </a:ext>
            </a:extLst>
          </p:cNvPr>
          <p:cNvSpPr txBox="1"/>
          <p:nvPr/>
        </p:nvSpPr>
        <p:spPr bwMode="gray">
          <a:xfrm rot="16200000">
            <a:off x="2440573" y="3788412"/>
            <a:ext cx="1265246" cy="307777"/>
          </a:xfrm>
          <a:prstGeom prst="rect">
            <a:avLst/>
          </a:prstGeom>
          <a:solidFill>
            <a:srgbClr val="56C4D2"/>
          </a:solidFill>
        </p:spPr>
        <p:txBody>
          <a:bodyPr wrap="square" rtlCol="0">
            <a:noAutofit/>
          </a:bodyPr>
          <a:lstStyle/>
          <a:p>
            <a:pPr algn="ctr" fontAlgn="ctr">
              <a:buFont typeface="Wingdings" pitchFamily="2" charset="2"/>
              <a:buNone/>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6" name="TextBox 5">
            <a:extLst>
              <a:ext uri="{FF2B5EF4-FFF2-40B4-BE49-F238E27FC236}">
                <a16:creationId xmlns="" xmlns:a16="http://schemas.microsoft.com/office/drawing/2014/main" id="{A17F1BE9-83FE-4274-A87D-394BC05E1E24}"/>
              </a:ext>
            </a:extLst>
          </p:cNvPr>
          <p:cNvSpPr txBox="1"/>
          <p:nvPr/>
        </p:nvSpPr>
        <p:spPr bwMode="gray">
          <a:xfrm>
            <a:off x="3935363" y="2764468"/>
            <a:ext cx="1042273" cy="276999"/>
          </a:xfrm>
          <a:prstGeom prst="rect">
            <a:avLst/>
          </a:prstGeom>
          <a:noFill/>
        </p:spPr>
        <p:txBody>
          <a:bodyPr wrap="square" rtlCol="0">
            <a:noAutofit/>
          </a:bodyPr>
          <a:lstStyle/>
          <a:p>
            <a:pPr fontAlgn="ctr"/>
            <a:r>
              <a:rPr lang="en-US" sz="1200" dirty="0">
                <a:latin typeface="Huawei Sans" panose="020C0503030203020204" pitchFamily="34" charset="0"/>
              </a:rPr>
              <a:t>128.1.1.0/30</a:t>
            </a:r>
          </a:p>
        </p:txBody>
      </p:sp>
      <p:sp>
        <p:nvSpPr>
          <p:cNvPr id="70" name="TextBox 69">
            <a:extLst>
              <a:ext uri="{FF2B5EF4-FFF2-40B4-BE49-F238E27FC236}">
                <a16:creationId xmlns="" xmlns:a16="http://schemas.microsoft.com/office/drawing/2014/main" id="{0A10C2E7-CF5E-405D-8D34-6E363037BAAD}"/>
              </a:ext>
            </a:extLst>
          </p:cNvPr>
          <p:cNvSpPr txBox="1"/>
          <p:nvPr/>
        </p:nvSpPr>
        <p:spPr bwMode="gray">
          <a:xfrm>
            <a:off x="3749850" y="301678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.2</a:t>
            </a:r>
          </a:p>
        </p:txBody>
      </p:sp>
      <p:sp>
        <p:nvSpPr>
          <p:cNvPr id="71" name="TextBox 70">
            <a:extLst>
              <a:ext uri="{FF2B5EF4-FFF2-40B4-BE49-F238E27FC236}">
                <a16:creationId xmlns="" xmlns:a16="http://schemas.microsoft.com/office/drawing/2014/main" id="{C2B26A10-C4A7-4663-8FFE-519597B1B0BB}"/>
              </a:ext>
            </a:extLst>
          </p:cNvPr>
          <p:cNvSpPr txBox="1"/>
          <p:nvPr/>
        </p:nvSpPr>
        <p:spPr bwMode="gray">
          <a:xfrm>
            <a:off x="4869863" y="301678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72" name="TextBox 71">
            <a:extLst>
              <a:ext uri="{FF2B5EF4-FFF2-40B4-BE49-F238E27FC236}">
                <a16:creationId xmlns="" xmlns:a16="http://schemas.microsoft.com/office/drawing/2014/main" id="{223552A3-F8C4-4C14-AD60-9BC6A998171B}"/>
              </a:ext>
            </a:extLst>
          </p:cNvPr>
          <p:cNvSpPr txBox="1"/>
          <p:nvPr/>
        </p:nvSpPr>
        <p:spPr bwMode="gray">
          <a:xfrm rot="16200000">
            <a:off x="2956863" y="3789635"/>
            <a:ext cx="1042273" cy="276999"/>
          </a:xfrm>
          <a:prstGeom prst="rect">
            <a:avLst/>
          </a:prstGeom>
          <a:noFill/>
        </p:spPr>
        <p:txBody>
          <a:bodyPr wrap="square" rtlCol="0">
            <a:noAutofit/>
          </a:bodyPr>
          <a:lstStyle/>
          <a:p>
            <a:pPr fontAlgn="ctr"/>
            <a:r>
              <a:rPr lang="en-US" sz="1200" dirty="0">
                <a:latin typeface="Huawei Sans" panose="020C0503030203020204" pitchFamily="34" charset="0"/>
              </a:rPr>
              <a:t>128.1.1.4/30</a:t>
            </a:r>
          </a:p>
        </p:txBody>
      </p:sp>
      <p:sp>
        <p:nvSpPr>
          <p:cNvPr id="73" name="TextBox 72">
            <a:extLst>
              <a:ext uri="{FF2B5EF4-FFF2-40B4-BE49-F238E27FC236}">
                <a16:creationId xmlns="" xmlns:a16="http://schemas.microsoft.com/office/drawing/2014/main" id="{550B250D-CA36-42ED-9E15-4A4F7EA88B69}"/>
              </a:ext>
            </a:extLst>
          </p:cNvPr>
          <p:cNvSpPr txBox="1"/>
          <p:nvPr/>
        </p:nvSpPr>
        <p:spPr bwMode="gray">
          <a:xfrm rot="16200000">
            <a:off x="3580952" y="314762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.5</a:t>
            </a:r>
          </a:p>
        </p:txBody>
      </p:sp>
      <p:sp>
        <p:nvSpPr>
          <p:cNvPr id="74" name="TextBox 73">
            <a:extLst>
              <a:ext uri="{FF2B5EF4-FFF2-40B4-BE49-F238E27FC236}">
                <a16:creationId xmlns="" xmlns:a16="http://schemas.microsoft.com/office/drawing/2014/main" id="{C303D94B-6A38-4717-9253-1D001C617B3A}"/>
              </a:ext>
            </a:extLst>
          </p:cNvPr>
          <p:cNvSpPr txBox="1"/>
          <p:nvPr/>
        </p:nvSpPr>
        <p:spPr bwMode="gray">
          <a:xfrm rot="16200000">
            <a:off x="3580951" y="440719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.6</a:t>
            </a:r>
          </a:p>
        </p:txBody>
      </p:sp>
      <p:sp>
        <p:nvSpPr>
          <p:cNvPr id="75" name="TextBox 74">
            <a:extLst>
              <a:ext uri="{FF2B5EF4-FFF2-40B4-BE49-F238E27FC236}">
                <a16:creationId xmlns="" xmlns:a16="http://schemas.microsoft.com/office/drawing/2014/main" id="{8400C646-7163-44A4-A41C-3542EBE5185F}"/>
              </a:ext>
            </a:extLst>
          </p:cNvPr>
          <p:cNvSpPr txBox="1"/>
          <p:nvPr/>
        </p:nvSpPr>
        <p:spPr bwMode="gray">
          <a:xfrm>
            <a:off x="3920484" y="4782594"/>
            <a:ext cx="1042273" cy="276999"/>
          </a:xfrm>
          <a:prstGeom prst="rect">
            <a:avLst/>
          </a:prstGeom>
          <a:noFill/>
        </p:spPr>
        <p:txBody>
          <a:bodyPr wrap="square" rtlCol="0">
            <a:noAutofit/>
          </a:bodyPr>
          <a:lstStyle/>
          <a:p>
            <a:pPr fontAlgn="ctr"/>
            <a:r>
              <a:rPr lang="en-US" sz="1200" dirty="0">
                <a:latin typeface="Huawei Sans" panose="020C0503030203020204" pitchFamily="34" charset="0"/>
              </a:rPr>
              <a:t>128.1.1.8/30</a:t>
            </a:r>
          </a:p>
        </p:txBody>
      </p:sp>
      <p:sp>
        <p:nvSpPr>
          <p:cNvPr id="76" name="TextBox 75">
            <a:extLst>
              <a:ext uri="{FF2B5EF4-FFF2-40B4-BE49-F238E27FC236}">
                <a16:creationId xmlns="" xmlns:a16="http://schemas.microsoft.com/office/drawing/2014/main" id="{B3004E04-5B1D-4283-B30F-7A1CAD1CE0AB}"/>
              </a:ext>
            </a:extLst>
          </p:cNvPr>
          <p:cNvSpPr txBox="1"/>
          <p:nvPr/>
        </p:nvSpPr>
        <p:spPr bwMode="gray">
          <a:xfrm>
            <a:off x="3755635" y="4554997"/>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.10</a:t>
            </a:r>
          </a:p>
        </p:txBody>
      </p:sp>
      <p:sp>
        <p:nvSpPr>
          <p:cNvPr id="77" name="TextBox 76">
            <a:extLst>
              <a:ext uri="{FF2B5EF4-FFF2-40B4-BE49-F238E27FC236}">
                <a16:creationId xmlns="" xmlns:a16="http://schemas.microsoft.com/office/drawing/2014/main" id="{BDC64221-9AB7-4037-ACB7-1EA0836D880D}"/>
              </a:ext>
            </a:extLst>
          </p:cNvPr>
          <p:cNvSpPr txBox="1"/>
          <p:nvPr/>
        </p:nvSpPr>
        <p:spPr bwMode="gray">
          <a:xfrm>
            <a:off x="4866385" y="455499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.9</a:t>
            </a:r>
          </a:p>
        </p:txBody>
      </p:sp>
      <p:sp>
        <p:nvSpPr>
          <p:cNvPr id="78" name="TextBox 77">
            <a:extLst>
              <a:ext uri="{FF2B5EF4-FFF2-40B4-BE49-F238E27FC236}">
                <a16:creationId xmlns="" xmlns:a16="http://schemas.microsoft.com/office/drawing/2014/main" id="{98BBE608-C809-49FB-8537-B877B2F2B2DB}"/>
              </a:ext>
            </a:extLst>
          </p:cNvPr>
          <p:cNvSpPr txBox="1"/>
          <p:nvPr/>
        </p:nvSpPr>
        <p:spPr bwMode="gray">
          <a:xfrm rot="5400000">
            <a:off x="4856928" y="3793425"/>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128.1.1.12/30</a:t>
            </a:r>
          </a:p>
        </p:txBody>
      </p:sp>
      <p:sp>
        <p:nvSpPr>
          <p:cNvPr id="79" name="TextBox 78">
            <a:extLst>
              <a:ext uri="{FF2B5EF4-FFF2-40B4-BE49-F238E27FC236}">
                <a16:creationId xmlns="" xmlns:a16="http://schemas.microsoft.com/office/drawing/2014/main" id="{C7F9572E-1A12-4D04-8C63-52E89B1CD0F1}"/>
              </a:ext>
            </a:extLst>
          </p:cNvPr>
          <p:cNvSpPr txBox="1"/>
          <p:nvPr/>
        </p:nvSpPr>
        <p:spPr bwMode="gray">
          <a:xfrm rot="5400000">
            <a:off x="5027453" y="3191787"/>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.13</a:t>
            </a:r>
          </a:p>
        </p:txBody>
      </p:sp>
      <p:sp>
        <p:nvSpPr>
          <p:cNvPr id="80" name="TextBox 79">
            <a:extLst>
              <a:ext uri="{FF2B5EF4-FFF2-40B4-BE49-F238E27FC236}">
                <a16:creationId xmlns="" xmlns:a16="http://schemas.microsoft.com/office/drawing/2014/main" id="{9FD1A115-0482-4AA0-812A-B31545FD6BE8}"/>
              </a:ext>
            </a:extLst>
          </p:cNvPr>
          <p:cNvSpPr txBox="1"/>
          <p:nvPr/>
        </p:nvSpPr>
        <p:spPr bwMode="gray">
          <a:xfrm rot="5400000">
            <a:off x="4986670" y="4364083"/>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.14</a:t>
            </a:r>
          </a:p>
        </p:txBody>
      </p:sp>
      <p:sp>
        <p:nvSpPr>
          <p:cNvPr id="81" name="TextBox 80">
            <a:extLst>
              <a:ext uri="{FF2B5EF4-FFF2-40B4-BE49-F238E27FC236}">
                <a16:creationId xmlns="" xmlns:a16="http://schemas.microsoft.com/office/drawing/2014/main" id="{EE9C3AA0-5524-4672-B968-6F3F6D221175}"/>
              </a:ext>
            </a:extLst>
          </p:cNvPr>
          <p:cNvSpPr txBox="1"/>
          <p:nvPr/>
        </p:nvSpPr>
        <p:spPr bwMode="gray">
          <a:xfrm>
            <a:off x="5535554" y="2764468"/>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128.1.1.16/30</a:t>
            </a:r>
          </a:p>
        </p:txBody>
      </p:sp>
      <p:sp>
        <p:nvSpPr>
          <p:cNvPr id="82" name="TextBox 81">
            <a:extLst>
              <a:ext uri="{FF2B5EF4-FFF2-40B4-BE49-F238E27FC236}">
                <a16:creationId xmlns="" xmlns:a16="http://schemas.microsoft.com/office/drawing/2014/main" id="{C4D83AFE-5182-4A85-AFE4-5369459C77FA}"/>
              </a:ext>
            </a:extLst>
          </p:cNvPr>
          <p:cNvSpPr txBox="1"/>
          <p:nvPr/>
        </p:nvSpPr>
        <p:spPr bwMode="gray">
          <a:xfrm>
            <a:off x="5485556" y="4763990"/>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128.1.1.20/30</a:t>
            </a:r>
          </a:p>
        </p:txBody>
      </p:sp>
      <p:sp>
        <p:nvSpPr>
          <p:cNvPr id="83" name="TextBox 82">
            <a:extLst>
              <a:ext uri="{FF2B5EF4-FFF2-40B4-BE49-F238E27FC236}">
                <a16:creationId xmlns="" xmlns:a16="http://schemas.microsoft.com/office/drawing/2014/main" id="{01701510-1306-45D1-A836-82F514C22085}"/>
              </a:ext>
            </a:extLst>
          </p:cNvPr>
          <p:cNvSpPr txBox="1"/>
          <p:nvPr/>
        </p:nvSpPr>
        <p:spPr bwMode="gray">
          <a:xfrm rot="16200000">
            <a:off x="6166002" y="3793424"/>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128.1.1.24/30</a:t>
            </a:r>
          </a:p>
        </p:txBody>
      </p:sp>
      <p:sp>
        <p:nvSpPr>
          <p:cNvPr id="84" name="TextBox 83">
            <a:extLst>
              <a:ext uri="{FF2B5EF4-FFF2-40B4-BE49-F238E27FC236}">
                <a16:creationId xmlns="" xmlns:a16="http://schemas.microsoft.com/office/drawing/2014/main" id="{FF8097F2-2422-4875-87D2-0C8496000784}"/>
              </a:ext>
            </a:extLst>
          </p:cNvPr>
          <p:cNvSpPr txBox="1"/>
          <p:nvPr/>
        </p:nvSpPr>
        <p:spPr bwMode="gray">
          <a:xfrm>
            <a:off x="7098954" y="2764467"/>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128.1.1.28/30</a:t>
            </a:r>
          </a:p>
        </p:txBody>
      </p:sp>
      <p:sp>
        <p:nvSpPr>
          <p:cNvPr id="85" name="TextBox 84">
            <a:extLst>
              <a:ext uri="{FF2B5EF4-FFF2-40B4-BE49-F238E27FC236}">
                <a16:creationId xmlns="" xmlns:a16="http://schemas.microsoft.com/office/drawing/2014/main" id="{234F7D6A-83D5-48DC-AA4A-440EE651650F}"/>
              </a:ext>
            </a:extLst>
          </p:cNvPr>
          <p:cNvSpPr txBox="1"/>
          <p:nvPr/>
        </p:nvSpPr>
        <p:spPr bwMode="gray">
          <a:xfrm>
            <a:off x="7098954" y="4764399"/>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128.1.1.32/30</a:t>
            </a:r>
          </a:p>
        </p:txBody>
      </p:sp>
      <p:sp>
        <p:nvSpPr>
          <p:cNvPr id="86" name="TextBox 85">
            <a:extLst>
              <a:ext uri="{FF2B5EF4-FFF2-40B4-BE49-F238E27FC236}">
                <a16:creationId xmlns="" xmlns:a16="http://schemas.microsoft.com/office/drawing/2014/main" id="{7A9B1AAE-4D92-4543-AD94-AB17567B58A8}"/>
              </a:ext>
            </a:extLst>
          </p:cNvPr>
          <p:cNvSpPr txBox="1"/>
          <p:nvPr/>
        </p:nvSpPr>
        <p:spPr bwMode="gray">
          <a:xfrm rot="5400000">
            <a:off x="8009925" y="3799170"/>
            <a:ext cx="1128835" cy="276999"/>
          </a:xfrm>
          <a:prstGeom prst="rect">
            <a:avLst/>
          </a:prstGeom>
          <a:noFill/>
        </p:spPr>
        <p:txBody>
          <a:bodyPr wrap="square" rtlCol="0">
            <a:noAutofit/>
          </a:bodyPr>
          <a:lstStyle/>
          <a:p>
            <a:pPr fontAlgn="ctr"/>
            <a:r>
              <a:rPr lang="en-US" sz="1200" dirty="0">
                <a:latin typeface="Huawei Sans" panose="020C0503030203020204" pitchFamily="34" charset="0"/>
              </a:rPr>
              <a:t>128.1.1.36/30</a:t>
            </a:r>
          </a:p>
        </p:txBody>
      </p:sp>
      <p:sp>
        <p:nvSpPr>
          <p:cNvPr id="87" name="TextBox 86">
            <a:extLst>
              <a:ext uri="{FF2B5EF4-FFF2-40B4-BE49-F238E27FC236}">
                <a16:creationId xmlns="" xmlns:a16="http://schemas.microsoft.com/office/drawing/2014/main" id="{863733B2-301C-48A8-A971-197AA17223F7}"/>
              </a:ext>
            </a:extLst>
          </p:cNvPr>
          <p:cNvSpPr txBox="1"/>
          <p:nvPr/>
        </p:nvSpPr>
        <p:spPr bwMode="gray">
          <a:xfrm>
            <a:off x="5419921" y="3023015"/>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.17</a:t>
            </a:r>
          </a:p>
        </p:txBody>
      </p:sp>
      <p:sp>
        <p:nvSpPr>
          <p:cNvPr id="88" name="TextBox 87">
            <a:extLst>
              <a:ext uri="{FF2B5EF4-FFF2-40B4-BE49-F238E27FC236}">
                <a16:creationId xmlns="" xmlns:a16="http://schemas.microsoft.com/office/drawing/2014/main" id="{B207F9D1-0A31-45ED-AD88-E0DCFBCFA922}"/>
              </a:ext>
            </a:extLst>
          </p:cNvPr>
          <p:cNvSpPr txBox="1"/>
          <p:nvPr/>
        </p:nvSpPr>
        <p:spPr bwMode="gray">
          <a:xfrm>
            <a:off x="6346308" y="3010451"/>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.18</a:t>
            </a:r>
          </a:p>
        </p:txBody>
      </p:sp>
      <p:sp>
        <p:nvSpPr>
          <p:cNvPr id="89" name="TextBox 88">
            <a:extLst>
              <a:ext uri="{FF2B5EF4-FFF2-40B4-BE49-F238E27FC236}">
                <a16:creationId xmlns="" xmlns:a16="http://schemas.microsoft.com/office/drawing/2014/main" id="{04880EB6-8FCD-49E4-9BB4-7735A3EDEFD9}"/>
              </a:ext>
            </a:extLst>
          </p:cNvPr>
          <p:cNvSpPr txBox="1"/>
          <p:nvPr/>
        </p:nvSpPr>
        <p:spPr bwMode="gray">
          <a:xfrm>
            <a:off x="5425753" y="4540038"/>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.21</a:t>
            </a:r>
          </a:p>
        </p:txBody>
      </p:sp>
      <p:sp>
        <p:nvSpPr>
          <p:cNvPr id="90" name="TextBox 89">
            <a:extLst>
              <a:ext uri="{FF2B5EF4-FFF2-40B4-BE49-F238E27FC236}">
                <a16:creationId xmlns="" xmlns:a16="http://schemas.microsoft.com/office/drawing/2014/main" id="{E081CD3B-BFEB-4503-BB8B-58C0EA808622}"/>
              </a:ext>
            </a:extLst>
          </p:cNvPr>
          <p:cNvSpPr txBox="1"/>
          <p:nvPr/>
        </p:nvSpPr>
        <p:spPr bwMode="gray">
          <a:xfrm>
            <a:off x="6346308" y="4540038"/>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.22</a:t>
            </a:r>
          </a:p>
        </p:txBody>
      </p:sp>
      <p:sp>
        <p:nvSpPr>
          <p:cNvPr id="91" name="TextBox 90">
            <a:extLst>
              <a:ext uri="{FF2B5EF4-FFF2-40B4-BE49-F238E27FC236}">
                <a16:creationId xmlns="" xmlns:a16="http://schemas.microsoft.com/office/drawing/2014/main" id="{D9E3A28A-E694-4F41-A1CA-6B35D051B9F0}"/>
              </a:ext>
            </a:extLst>
          </p:cNvPr>
          <p:cNvSpPr txBox="1"/>
          <p:nvPr/>
        </p:nvSpPr>
        <p:spPr bwMode="gray">
          <a:xfrm rot="16200000">
            <a:off x="6784675" y="3188842"/>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.25</a:t>
            </a:r>
          </a:p>
        </p:txBody>
      </p:sp>
      <p:sp>
        <p:nvSpPr>
          <p:cNvPr id="92" name="TextBox 91">
            <a:extLst>
              <a:ext uri="{FF2B5EF4-FFF2-40B4-BE49-F238E27FC236}">
                <a16:creationId xmlns="" xmlns:a16="http://schemas.microsoft.com/office/drawing/2014/main" id="{FBCE1731-DF97-4ECE-A611-C2382C1A9D4F}"/>
              </a:ext>
            </a:extLst>
          </p:cNvPr>
          <p:cNvSpPr txBox="1"/>
          <p:nvPr/>
        </p:nvSpPr>
        <p:spPr bwMode="gray">
          <a:xfrm rot="16200000">
            <a:off x="6790657" y="4395294"/>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.26</a:t>
            </a:r>
          </a:p>
        </p:txBody>
      </p:sp>
      <p:sp>
        <p:nvSpPr>
          <p:cNvPr id="93" name="TextBox 92">
            <a:extLst>
              <a:ext uri="{FF2B5EF4-FFF2-40B4-BE49-F238E27FC236}">
                <a16:creationId xmlns="" xmlns:a16="http://schemas.microsoft.com/office/drawing/2014/main" id="{7EA01436-8788-4930-8E56-4F5B750BD669}"/>
              </a:ext>
            </a:extLst>
          </p:cNvPr>
          <p:cNvSpPr txBox="1"/>
          <p:nvPr/>
        </p:nvSpPr>
        <p:spPr bwMode="gray">
          <a:xfrm>
            <a:off x="6970121" y="3010450"/>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.29</a:t>
            </a:r>
          </a:p>
        </p:txBody>
      </p:sp>
      <p:sp>
        <p:nvSpPr>
          <p:cNvPr id="94" name="TextBox 93">
            <a:extLst>
              <a:ext uri="{FF2B5EF4-FFF2-40B4-BE49-F238E27FC236}">
                <a16:creationId xmlns="" xmlns:a16="http://schemas.microsoft.com/office/drawing/2014/main" id="{5000183B-2E15-4A6F-8C37-79751C438861}"/>
              </a:ext>
            </a:extLst>
          </p:cNvPr>
          <p:cNvSpPr txBox="1"/>
          <p:nvPr/>
        </p:nvSpPr>
        <p:spPr bwMode="gray">
          <a:xfrm>
            <a:off x="7922765" y="3016787"/>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.30</a:t>
            </a:r>
          </a:p>
        </p:txBody>
      </p:sp>
      <p:sp>
        <p:nvSpPr>
          <p:cNvPr id="95" name="TextBox 94">
            <a:extLst>
              <a:ext uri="{FF2B5EF4-FFF2-40B4-BE49-F238E27FC236}">
                <a16:creationId xmlns="" xmlns:a16="http://schemas.microsoft.com/office/drawing/2014/main" id="{0B15BC2F-1FAF-4A12-B334-A206307DA164}"/>
              </a:ext>
            </a:extLst>
          </p:cNvPr>
          <p:cNvSpPr txBox="1"/>
          <p:nvPr/>
        </p:nvSpPr>
        <p:spPr bwMode="gray">
          <a:xfrm>
            <a:off x="6970121" y="4554188"/>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.33</a:t>
            </a:r>
          </a:p>
        </p:txBody>
      </p:sp>
      <p:sp>
        <p:nvSpPr>
          <p:cNvPr id="96" name="TextBox 95">
            <a:extLst>
              <a:ext uri="{FF2B5EF4-FFF2-40B4-BE49-F238E27FC236}">
                <a16:creationId xmlns="" xmlns:a16="http://schemas.microsoft.com/office/drawing/2014/main" id="{FEACF896-B7EE-4821-B7D0-1EA4D18B4B55}"/>
              </a:ext>
            </a:extLst>
          </p:cNvPr>
          <p:cNvSpPr txBox="1"/>
          <p:nvPr/>
        </p:nvSpPr>
        <p:spPr bwMode="gray">
          <a:xfrm>
            <a:off x="7940234" y="4553949"/>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.34</a:t>
            </a:r>
          </a:p>
        </p:txBody>
      </p:sp>
      <p:sp>
        <p:nvSpPr>
          <p:cNvPr id="97" name="TextBox 96">
            <a:extLst>
              <a:ext uri="{FF2B5EF4-FFF2-40B4-BE49-F238E27FC236}">
                <a16:creationId xmlns="" xmlns:a16="http://schemas.microsoft.com/office/drawing/2014/main" id="{446EF4A5-5C29-4DB8-AEDB-79363AD7A456}"/>
              </a:ext>
            </a:extLst>
          </p:cNvPr>
          <p:cNvSpPr txBox="1"/>
          <p:nvPr/>
        </p:nvSpPr>
        <p:spPr bwMode="gray">
          <a:xfrm rot="5400000">
            <a:off x="8157258" y="3195324"/>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.37</a:t>
            </a:r>
          </a:p>
        </p:txBody>
      </p:sp>
      <p:sp>
        <p:nvSpPr>
          <p:cNvPr id="98" name="TextBox 97">
            <a:extLst>
              <a:ext uri="{FF2B5EF4-FFF2-40B4-BE49-F238E27FC236}">
                <a16:creationId xmlns="" xmlns:a16="http://schemas.microsoft.com/office/drawing/2014/main" id="{C7D5DF2F-9AB1-4AB6-95C9-307D2CF85EC7}"/>
              </a:ext>
            </a:extLst>
          </p:cNvPr>
          <p:cNvSpPr txBox="1"/>
          <p:nvPr/>
        </p:nvSpPr>
        <p:spPr bwMode="gray">
          <a:xfrm rot="5400000">
            <a:off x="8154365" y="4363588"/>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.38</a:t>
            </a:r>
          </a:p>
        </p:txBody>
      </p:sp>
      <p:sp>
        <p:nvSpPr>
          <p:cNvPr id="99" name="TextBox 98">
            <a:extLst>
              <a:ext uri="{FF2B5EF4-FFF2-40B4-BE49-F238E27FC236}">
                <a16:creationId xmlns="" xmlns:a16="http://schemas.microsoft.com/office/drawing/2014/main" id="{075BB5BE-A17C-4155-8CDE-7F13065D9C8D}"/>
              </a:ext>
            </a:extLst>
          </p:cNvPr>
          <p:cNvSpPr txBox="1"/>
          <p:nvPr/>
        </p:nvSpPr>
        <p:spPr bwMode="gray">
          <a:xfrm>
            <a:off x="2270045" y="2764468"/>
            <a:ext cx="1215397" cy="276999"/>
          </a:xfrm>
          <a:prstGeom prst="rect">
            <a:avLst/>
          </a:prstGeom>
          <a:noFill/>
        </p:spPr>
        <p:txBody>
          <a:bodyPr wrap="square" rtlCol="0">
            <a:noAutofit/>
          </a:bodyPr>
          <a:lstStyle/>
          <a:p>
            <a:pPr fontAlgn="ctr"/>
            <a:r>
              <a:rPr lang="en-US" sz="1200" dirty="0">
                <a:latin typeface="Huawei Sans" panose="020C0503030203020204" pitchFamily="34" charset="0"/>
              </a:rPr>
              <a:t>192.168.1.0/29</a:t>
            </a:r>
          </a:p>
        </p:txBody>
      </p:sp>
      <p:sp>
        <p:nvSpPr>
          <p:cNvPr id="100" name="TextBox 99">
            <a:extLst>
              <a:ext uri="{FF2B5EF4-FFF2-40B4-BE49-F238E27FC236}">
                <a16:creationId xmlns="" xmlns:a16="http://schemas.microsoft.com/office/drawing/2014/main" id="{6F21986B-D97B-45D8-AEFE-AA59FADC4725}"/>
              </a:ext>
            </a:extLst>
          </p:cNvPr>
          <p:cNvSpPr txBox="1"/>
          <p:nvPr/>
        </p:nvSpPr>
        <p:spPr bwMode="gray">
          <a:xfrm>
            <a:off x="2280475" y="4784767"/>
            <a:ext cx="1215397" cy="276999"/>
          </a:xfrm>
          <a:prstGeom prst="rect">
            <a:avLst/>
          </a:prstGeom>
          <a:noFill/>
        </p:spPr>
        <p:txBody>
          <a:bodyPr wrap="square" rtlCol="0">
            <a:noAutofit/>
          </a:bodyPr>
          <a:lstStyle/>
          <a:p>
            <a:pPr fontAlgn="ctr"/>
            <a:r>
              <a:rPr lang="en-US" sz="1200" dirty="0">
                <a:latin typeface="Huawei Sans" panose="020C0503030203020204" pitchFamily="34" charset="0"/>
              </a:rPr>
              <a:t>192.168.1.8/29</a:t>
            </a:r>
          </a:p>
        </p:txBody>
      </p:sp>
      <p:sp>
        <p:nvSpPr>
          <p:cNvPr id="101" name="TextBox 100">
            <a:extLst>
              <a:ext uri="{FF2B5EF4-FFF2-40B4-BE49-F238E27FC236}">
                <a16:creationId xmlns="" xmlns:a16="http://schemas.microsoft.com/office/drawing/2014/main" id="{38446029-A47A-44DA-AC4D-7BDF09588C3F}"/>
              </a:ext>
            </a:extLst>
          </p:cNvPr>
          <p:cNvSpPr txBox="1"/>
          <p:nvPr/>
        </p:nvSpPr>
        <p:spPr bwMode="gray">
          <a:xfrm>
            <a:off x="8690039" y="2781831"/>
            <a:ext cx="1301959" cy="276999"/>
          </a:xfrm>
          <a:prstGeom prst="rect">
            <a:avLst/>
          </a:prstGeom>
          <a:noFill/>
        </p:spPr>
        <p:txBody>
          <a:bodyPr wrap="square" rtlCol="0">
            <a:noAutofit/>
          </a:bodyPr>
          <a:lstStyle/>
          <a:p>
            <a:pPr fontAlgn="ctr"/>
            <a:r>
              <a:rPr lang="en-US" sz="1200" dirty="0">
                <a:latin typeface="Huawei Sans" panose="020C0503030203020204" pitchFamily="34" charset="0"/>
              </a:rPr>
              <a:t>192.168.1.16/29</a:t>
            </a:r>
          </a:p>
        </p:txBody>
      </p:sp>
      <p:sp>
        <p:nvSpPr>
          <p:cNvPr id="102" name="TextBox 101">
            <a:extLst>
              <a:ext uri="{FF2B5EF4-FFF2-40B4-BE49-F238E27FC236}">
                <a16:creationId xmlns="" xmlns:a16="http://schemas.microsoft.com/office/drawing/2014/main" id="{E38F893D-DEC9-4B0A-8A56-15E17AE62A85}"/>
              </a:ext>
            </a:extLst>
          </p:cNvPr>
          <p:cNvSpPr txBox="1"/>
          <p:nvPr/>
        </p:nvSpPr>
        <p:spPr bwMode="gray">
          <a:xfrm>
            <a:off x="8623397" y="4799269"/>
            <a:ext cx="1301959" cy="276999"/>
          </a:xfrm>
          <a:prstGeom prst="rect">
            <a:avLst/>
          </a:prstGeom>
          <a:noFill/>
        </p:spPr>
        <p:txBody>
          <a:bodyPr wrap="square" rtlCol="0">
            <a:noAutofit/>
          </a:bodyPr>
          <a:lstStyle/>
          <a:p>
            <a:pPr fontAlgn="ctr"/>
            <a:r>
              <a:rPr lang="en-US" sz="1200" dirty="0">
                <a:latin typeface="Huawei Sans" panose="020C0503030203020204" pitchFamily="34" charset="0"/>
              </a:rPr>
              <a:t>192.168.1.24/29</a:t>
            </a:r>
          </a:p>
        </p:txBody>
      </p:sp>
      <p:sp>
        <p:nvSpPr>
          <p:cNvPr id="103" name="TextBox 102">
            <a:extLst>
              <a:ext uri="{FF2B5EF4-FFF2-40B4-BE49-F238E27FC236}">
                <a16:creationId xmlns="" xmlns:a16="http://schemas.microsoft.com/office/drawing/2014/main" id="{CDCFA79C-77BA-47CA-B06E-B87DDCCBE280}"/>
              </a:ext>
            </a:extLst>
          </p:cNvPr>
          <p:cNvSpPr txBox="1"/>
          <p:nvPr/>
        </p:nvSpPr>
        <p:spPr bwMode="gray">
          <a:xfrm>
            <a:off x="3161105" y="3010451"/>
            <a:ext cx="306494" cy="276999"/>
          </a:xfrm>
          <a:prstGeom prst="rect">
            <a:avLst/>
          </a:prstGeom>
          <a:noFill/>
        </p:spPr>
        <p:txBody>
          <a:bodyPr wrap="square" rtlCol="0">
            <a:noAutofit/>
          </a:bodyPr>
          <a:lstStyle/>
          <a:p>
            <a:pPr fontAlgn="ctr"/>
            <a:r>
              <a:rPr lang="en-US" sz="1200" dirty="0">
                <a:latin typeface="Huawei Sans" panose="020C0503030203020204" pitchFamily="34" charset="0"/>
              </a:rPr>
              <a:t>.7</a:t>
            </a:r>
          </a:p>
        </p:txBody>
      </p:sp>
      <p:sp>
        <p:nvSpPr>
          <p:cNvPr id="104" name="TextBox 103">
            <a:extLst>
              <a:ext uri="{FF2B5EF4-FFF2-40B4-BE49-F238E27FC236}">
                <a16:creationId xmlns="" xmlns:a16="http://schemas.microsoft.com/office/drawing/2014/main" id="{1D3950D0-6231-4286-804E-64FA77A5D0DF}"/>
              </a:ext>
            </a:extLst>
          </p:cNvPr>
          <p:cNvSpPr txBox="1"/>
          <p:nvPr/>
        </p:nvSpPr>
        <p:spPr bwMode="gray">
          <a:xfrm>
            <a:off x="2195473" y="300572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05" name="TextBox 104">
            <a:extLst>
              <a:ext uri="{FF2B5EF4-FFF2-40B4-BE49-F238E27FC236}">
                <a16:creationId xmlns="" xmlns:a16="http://schemas.microsoft.com/office/drawing/2014/main" id="{878E9B74-B43F-4448-AC64-EB062FE29E07}"/>
              </a:ext>
            </a:extLst>
          </p:cNvPr>
          <p:cNvSpPr txBox="1"/>
          <p:nvPr/>
        </p:nvSpPr>
        <p:spPr bwMode="gray">
          <a:xfrm>
            <a:off x="3097079" y="4547772"/>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.15</a:t>
            </a:r>
          </a:p>
        </p:txBody>
      </p:sp>
      <p:sp>
        <p:nvSpPr>
          <p:cNvPr id="106" name="TextBox 105">
            <a:extLst>
              <a:ext uri="{FF2B5EF4-FFF2-40B4-BE49-F238E27FC236}">
                <a16:creationId xmlns="" xmlns:a16="http://schemas.microsoft.com/office/drawing/2014/main" id="{47AB09D9-265D-47D4-A7D5-7DEFAC87A060}"/>
              </a:ext>
            </a:extLst>
          </p:cNvPr>
          <p:cNvSpPr txBox="1"/>
          <p:nvPr/>
        </p:nvSpPr>
        <p:spPr bwMode="gray">
          <a:xfrm>
            <a:off x="2209018" y="4543048"/>
            <a:ext cx="306494" cy="276999"/>
          </a:xfrm>
          <a:prstGeom prst="rect">
            <a:avLst/>
          </a:prstGeom>
          <a:noFill/>
        </p:spPr>
        <p:txBody>
          <a:bodyPr wrap="square" rtlCol="0">
            <a:noAutofit/>
          </a:bodyPr>
          <a:lstStyle/>
          <a:p>
            <a:pPr fontAlgn="ctr"/>
            <a:r>
              <a:rPr lang="en-US" sz="1200" dirty="0">
                <a:latin typeface="Huawei Sans" panose="020C0503030203020204" pitchFamily="34" charset="0"/>
              </a:rPr>
              <a:t>.9</a:t>
            </a:r>
          </a:p>
        </p:txBody>
      </p:sp>
      <p:sp>
        <p:nvSpPr>
          <p:cNvPr id="107" name="TextBox 106">
            <a:extLst>
              <a:ext uri="{FF2B5EF4-FFF2-40B4-BE49-F238E27FC236}">
                <a16:creationId xmlns="" xmlns:a16="http://schemas.microsoft.com/office/drawing/2014/main" id="{0976819D-0FF3-46B9-979A-4EEC9EC95467}"/>
              </a:ext>
            </a:extLst>
          </p:cNvPr>
          <p:cNvSpPr txBox="1"/>
          <p:nvPr/>
        </p:nvSpPr>
        <p:spPr bwMode="gray">
          <a:xfrm>
            <a:off x="9572820" y="3025278"/>
            <a:ext cx="393056" cy="276999"/>
          </a:xfrm>
          <a:prstGeom prst="rect">
            <a:avLst/>
          </a:prstGeom>
          <a:noFill/>
        </p:spPr>
        <p:txBody>
          <a:bodyPr wrap="square" rtlCol="0">
            <a:noAutofit/>
          </a:bodyPr>
          <a:lstStyle/>
          <a:p>
            <a:pPr fontAlgn="ctr"/>
            <a:r>
              <a:rPr lang="en-US" sz="1200" dirty="0">
                <a:latin typeface="Huawei Sans" panose="020C0503030203020204" pitchFamily="34" charset="0"/>
              </a:rPr>
              <a:t>.17</a:t>
            </a:r>
          </a:p>
        </p:txBody>
      </p:sp>
      <p:sp>
        <p:nvSpPr>
          <p:cNvPr id="108" name="TextBox 107">
            <a:extLst>
              <a:ext uri="{FF2B5EF4-FFF2-40B4-BE49-F238E27FC236}">
                <a16:creationId xmlns="" xmlns:a16="http://schemas.microsoft.com/office/drawing/2014/main" id="{789E9A27-6081-4826-AA5E-2E6B2D037E4B}"/>
              </a:ext>
            </a:extLst>
          </p:cNvPr>
          <p:cNvSpPr txBox="1"/>
          <p:nvPr/>
        </p:nvSpPr>
        <p:spPr bwMode="gray">
          <a:xfrm>
            <a:off x="8611447" y="3020554"/>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.23</a:t>
            </a:r>
          </a:p>
        </p:txBody>
      </p:sp>
      <p:sp>
        <p:nvSpPr>
          <p:cNvPr id="109" name="TextBox 108">
            <a:extLst>
              <a:ext uri="{FF2B5EF4-FFF2-40B4-BE49-F238E27FC236}">
                <a16:creationId xmlns="" xmlns:a16="http://schemas.microsoft.com/office/drawing/2014/main" id="{62338FF3-0991-4785-89BE-FDB0DB618ECD}"/>
              </a:ext>
            </a:extLst>
          </p:cNvPr>
          <p:cNvSpPr txBox="1"/>
          <p:nvPr/>
        </p:nvSpPr>
        <p:spPr bwMode="gray">
          <a:xfrm>
            <a:off x="9575819" y="4555416"/>
            <a:ext cx="393056" cy="276999"/>
          </a:xfrm>
          <a:prstGeom prst="rect">
            <a:avLst/>
          </a:prstGeom>
          <a:noFill/>
        </p:spPr>
        <p:txBody>
          <a:bodyPr wrap="square" rtlCol="0">
            <a:noAutofit/>
          </a:bodyPr>
          <a:lstStyle/>
          <a:p>
            <a:pPr fontAlgn="ctr"/>
            <a:r>
              <a:rPr lang="en-US" sz="1200" dirty="0">
                <a:latin typeface="Huawei Sans" panose="020C0503030203020204" pitchFamily="34" charset="0"/>
              </a:rPr>
              <a:t>.25</a:t>
            </a:r>
          </a:p>
        </p:txBody>
      </p:sp>
      <p:sp>
        <p:nvSpPr>
          <p:cNvPr id="110" name="TextBox 109">
            <a:extLst>
              <a:ext uri="{FF2B5EF4-FFF2-40B4-BE49-F238E27FC236}">
                <a16:creationId xmlns="" xmlns:a16="http://schemas.microsoft.com/office/drawing/2014/main" id="{4B99936A-3820-4228-8EAD-6D2BFCA970A1}"/>
              </a:ext>
            </a:extLst>
          </p:cNvPr>
          <p:cNvSpPr txBox="1"/>
          <p:nvPr/>
        </p:nvSpPr>
        <p:spPr bwMode="gray">
          <a:xfrm>
            <a:off x="8614446" y="4550692"/>
            <a:ext cx="393056" cy="276999"/>
          </a:xfrm>
          <a:prstGeom prst="rect">
            <a:avLst/>
          </a:prstGeom>
          <a:noFill/>
        </p:spPr>
        <p:txBody>
          <a:bodyPr wrap="square" rtlCol="0">
            <a:noAutofit/>
          </a:bodyPr>
          <a:lstStyle/>
          <a:p>
            <a:pPr fontAlgn="ctr"/>
            <a:r>
              <a:rPr lang="en-US" sz="1200" dirty="0">
                <a:latin typeface="Huawei Sans" panose="020C0503030203020204" pitchFamily="34" charset="0"/>
              </a:rPr>
              <a:t>.31</a:t>
            </a:r>
          </a:p>
        </p:txBody>
      </p:sp>
      <p:sp>
        <p:nvSpPr>
          <p:cNvPr id="111" name="TextBox 110">
            <a:extLst>
              <a:ext uri="{FF2B5EF4-FFF2-40B4-BE49-F238E27FC236}">
                <a16:creationId xmlns="" xmlns:a16="http://schemas.microsoft.com/office/drawing/2014/main" id="{88C13C30-7AF5-468E-81A2-4504233F3ED9}"/>
              </a:ext>
            </a:extLst>
          </p:cNvPr>
          <p:cNvSpPr txBox="1"/>
          <p:nvPr/>
        </p:nvSpPr>
        <p:spPr bwMode="gray">
          <a:xfrm>
            <a:off x="4588713" y="2377974"/>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128.0.0.251/32</a:t>
            </a:r>
            <a:endParaRPr lang="en-US" sz="1200" dirty="0">
              <a:latin typeface="Huawei Sans" panose="020C0503030203020204" pitchFamily="34" charset="0"/>
            </a:endParaRPr>
          </a:p>
        </p:txBody>
      </p:sp>
      <p:sp>
        <p:nvSpPr>
          <p:cNvPr id="112" name="TextBox 111">
            <a:extLst>
              <a:ext uri="{FF2B5EF4-FFF2-40B4-BE49-F238E27FC236}">
                <a16:creationId xmlns="" xmlns:a16="http://schemas.microsoft.com/office/drawing/2014/main" id="{1036208F-E5CE-4DAF-A860-2E4C96F0A18D}"/>
              </a:ext>
            </a:extLst>
          </p:cNvPr>
          <p:cNvSpPr txBox="1"/>
          <p:nvPr/>
        </p:nvSpPr>
        <p:spPr bwMode="gray">
          <a:xfrm>
            <a:off x="6071844" y="2377974"/>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128.0.0.253/32</a:t>
            </a:r>
            <a:endParaRPr lang="en-US" sz="1200" dirty="0">
              <a:latin typeface="Huawei Sans" panose="020C0503030203020204" pitchFamily="34" charset="0"/>
            </a:endParaRPr>
          </a:p>
        </p:txBody>
      </p:sp>
      <p:sp>
        <p:nvSpPr>
          <p:cNvPr id="113" name="TextBox 112">
            <a:extLst>
              <a:ext uri="{FF2B5EF4-FFF2-40B4-BE49-F238E27FC236}">
                <a16:creationId xmlns="" xmlns:a16="http://schemas.microsoft.com/office/drawing/2014/main" id="{2B48F94B-5289-4782-ACC9-185E6720C1FC}"/>
              </a:ext>
            </a:extLst>
          </p:cNvPr>
          <p:cNvSpPr txBox="1"/>
          <p:nvPr/>
        </p:nvSpPr>
        <p:spPr bwMode="gray">
          <a:xfrm>
            <a:off x="6092825" y="5172139"/>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128.0.0.254/32</a:t>
            </a:r>
            <a:endParaRPr lang="en-US" sz="1200" dirty="0">
              <a:latin typeface="Huawei Sans" panose="020C0503030203020204" pitchFamily="34" charset="0"/>
            </a:endParaRPr>
          </a:p>
        </p:txBody>
      </p:sp>
      <p:sp>
        <p:nvSpPr>
          <p:cNvPr id="114" name="TextBox 113">
            <a:extLst>
              <a:ext uri="{FF2B5EF4-FFF2-40B4-BE49-F238E27FC236}">
                <a16:creationId xmlns="" xmlns:a16="http://schemas.microsoft.com/office/drawing/2014/main" id="{A4C84341-E83F-48B7-B0BD-1FAB7C6948E0}"/>
              </a:ext>
            </a:extLst>
          </p:cNvPr>
          <p:cNvSpPr txBox="1"/>
          <p:nvPr/>
        </p:nvSpPr>
        <p:spPr bwMode="gray">
          <a:xfrm>
            <a:off x="4538271" y="5181633"/>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128.0.0.252/32</a:t>
            </a:r>
            <a:endParaRPr lang="en-US" sz="1200" dirty="0">
              <a:latin typeface="Huawei Sans" panose="020C0503030203020204" pitchFamily="34" charset="0"/>
            </a:endParaRPr>
          </a:p>
        </p:txBody>
      </p:sp>
      <p:sp>
        <p:nvSpPr>
          <p:cNvPr id="115" name="TextBox 114">
            <a:extLst>
              <a:ext uri="{FF2B5EF4-FFF2-40B4-BE49-F238E27FC236}">
                <a16:creationId xmlns="" xmlns:a16="http://schemas.microsoft.com/office/drawing/2014/main" id="{80D52F21-D7C8-4BD7-AD7B-05D16F8B44D1}"/>
              </a:ext>
            </a:extLst>
          </p:cNvPr>
          <p:cNvSpPr txBox="1"/>
          <p:nvPr/>
        </p:nvSpPr>
        <p:spPr bwMode="gray">
          <a:xfrm>
            <a:off x="2829657" y="2409706"/>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128.0.0.247/32</a:t>
            </a:r>
            <a:endParaRPr lang="en-US" sz="1200" dirty="0">
              <a:latin typeface="Huawei Sans" panose="020C0503030203020204" pitchFamily="34" charset="0"/>
            </a:endParaRPr>
          </a:p>
        </p:txBody>
      </p:sp>
      <p:sp>
        <p:nvSpPr>
          <p:cNvPr id="116" name="TextBox 115">
            <a:extLst>
              <a:ext uri="{FF2B5EF4-FFF2-40B4-BE49-F238E27FC236}">
                <a16:creationId xmlns="" xmlns:a16="http://schemas.microsoft.com/office/drawing/2014/main" id="{C8677B6A-B546-4530-AB78-642884CB994F}"/>
              </a:ext>
            </a:extLst>
          </p:cNvPr>
          <p:cNvSpPr txBox="1"/>
          <p:nvPr/>
        </p:nvSpPr>
        <p:spPr bwMode="gray">
          <a:xfrm>
            <a:off x="7668646" y="5182548"/>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128.0.0.250/32</a:t>
            </a:r>
            <a:endParaRPr lang="en-US" sz="1200" dirty="0">
              <a:latin typeface="Huawei Sans" panose="020C0503030203020204" pitchFamily="34" charset="0"/>
            </a:endParaRPr>
          </a:p>
        </p:txBody>
      </p:sp>
      <p:sp>
        <p:nvSpPr>
          <p:cNvPr id="117" name="TextBox 116">
            <a:extLst>
              <a:ext uri="{FF2B5EF4-FFF2-40B4-BE49-F238E27FC236}">
                <a16:creationId xmlns="" xmlns:a16="http://schemas.microsoft.com/office/drawing/2014/main" id="{3797D1BB-475C-479E-B89B-751EC10744F4}"/>
              </a:ext>
            </a:extLst>
          </p:cNvPr>
          <p:cNvSpPr txBox="1"/>
          <p:nvPr/>
        </p:nvSpPr>
        <p:spPr bwMode="gray">
          <a:xfrm>
            <a:off x="7688869" y="2409225"/>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128.0.0.249/32</a:t>
            </a:r>
            <a:endParaRPr lang="en-US" sz="1200" dirty="0">
              <a:latin typeface="Huawei Sans" panose="020C0503030203020204" pitchFamily="34" charset="0"/>
            </a:endParaRPr>
          </a:p>
        </p:txBody>
      </p:sp>
      <p:sp>
        <p:nvSpPr>
          <p:cNvPr id="118" name="TextBox 117">
            <a:extLst>
              <a:ext uri="{FF2B5EF4-FFF2-40B4-BE49-F238E27FC236}">
                <a16:creationId xmlns="" xmlns:a16="http://schemas.microsoft.com/office/drawing/2014/main" id="{77974330-F81C-4F28-B1E9-8580E9746896}"/>
              </a:ext>
            </a:extLst>
          </p:cNvPr>
          <p:cNvSpPr txBox="1"/>
          <p:nvPr/>
        </p:nvSpPr>
        <p:spPr bwMode="gray">
          <a:xfrm>
            <a:off x="2830464" y="5172861"/>
            <a:ext cx="1463862" cy="276999"/>
          </a:xfrm>
          <a:prstGeom prst="rect">
            <a:avLst/>
          </a:prstGeom>
          <a:noFill/>
        </p:spPr>
        <p:txBody>
          <a:bodyPr wrap="square" rtlCol="0">
            <a:noAutofit/>
          </a:bodyPr>
          <a:lstStyle/>
          <a:p>
            <a:pPr fontAlgn="ctr"/>
            <a:r>
              <a:rPr lang="en-US" sz="1200" dirty="0">
                <a:latin typeface="Huawei Sans" panose="020C0503030203020204" pitchFamily="34" charset="0"/>
              </a:rPr>
              <a:t>L0: </a:t>
            </a:r>
            <a:r>
              <a:rPr lang="en-US" sz="1200" dirty="0" smtClean="0">
                <a:latin typeface="Huawei Sans" panose="020C0503030203020204" pitchFamily="34" charset="0"/>
              </a:rPr>
              <a:t>128.0.0.248/32</a:t>
            </a:r>
            <a:endParaRPr lang="en-US" sz="1200" dirty="0">
              <a:latin typeface="Huawei Sans" panose="020C0503030203020204" pitchFamily="34" charset="0"/>
            </a:endParaRPr>
          </a:p>
        </p:txBody>
      </p:sp>
      <p:sp>
        <p:nvSpPr>
          <p:cNvPr id="119" name="Rectangular Callout 26">
            <a:extLst>
              <a:ext uri="{FF2B5EF4-FFF2-40B4-BE49-F238E27FC236}">
                <a16:creationId xmlns="" xmlns:a16="http://schemas.microsoft.com/office/drawing/2014/main" id="{47897E26-A761-4417-B6A0-F5EE3A430DF5}"/>
              </a:ext>
            </a:extLst>
          </p:cNvPr>
          <p:cNvSpPr/>
          <p:nvPr/>
        </p:nvSpPr>
        <p:spPr bwMode="gray">
          <a:xfrm>
            <a:off x="3887739" y="1802191"/>
            <a:ext cx="2303512" cy="415700"/>
          </a:xfrm>
          <a:prstGeom prst="wedgeRectCallout">
            <a:avLst>
              <a:gd name="adj1" fmla="val 23218"/>
              <a:gd name="adj2" fmla="val 8842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Loopback IP addresses allocated in descending order</a:t>
            </a:r>
          </a:p>
        </p:txBody>
      </p:sp>
      <p:sp>
        <p:nvSpPr>
          <p:cNvPr id="120" name="Rectangular Callout 26">
            <a:extLst>
              <a:ext uri="{FF2B5EF4-FFF2-40B4-BE49-F238E27FC236}">
                <a16:creationId xmlns="" xmlns:a16="http://schemas.microsoft.com/office/drawing/2014/main" id="{1EB1922C-BCF4-493B-AEBF-FAFAD0BB1F69}"/>
              </a:ext>
            </a:extLst>
          </p:cNvPr>
          <p:cNvSpPr/>
          <p:nvPr/>
        </p:nvSpPr>
        <p:spPr bwMode="gray">
          <a:xfrm>
            <a:off x="3626882" y="3353216"/>
            <a:ext cx="1491741" cy="515702"/>
          </a:xfrm>
          <a:prstGeom prst="wedgeRectCallout">
            <a:avLst>
              <a:gd name="adj1" fmla="val 36717"/>
              <a:gd name="adj2" fmla="val -802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Odd IP address for the device near the core layer</a:t>
            </a:r>
          </a:p>
        </p:txBody>
      </p:sp>
      <p:sp>
        <p:nvSpPr>
          <p:cNvPr id="121" name="Rectangular Callout 26">
            <a:extLst>
              <a:ext uri="{FF2B5EF4-FFF2-40B4-BE49-F238E27FC236}">
                <a16:creationId xmlns="" xmlns:a16="http://schemas.microsoft.com/office/drawing/2014/main" id="{BCAB24AA-A49C-4C7A-B3C3-D279BCDCF40D}"/>
              </a:ext>
            </a:extLst>
          </p:cNvPr>
          <p:cNvSpPr/>
          <p:nvPr/>
        </p:nvSpPr>
        <p:spPr bwMode="gray">
          <a:xfrm>
            <a:off x="3651340" y="3924767"/>
            <a:ext cx="1585513" cy="515702"/>
          </a:xfrm>
          <a:prstGeom prst="wedgeRectCallout">
            <a:avLst>
              <a:gd name="adj1" fmla="val -30468"/>
              <a:gd name="adj2" fmla="val 7984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Even IP address for the device far away from the core layer</a:t>
            </a:r>
          </a:p>
        </p:txBody>
      </p:sp>
      <p:sp>
        <p:nvSpPr>
          <p:cNvPr id="122" name="Rectangular Callout 26">
            <a:extLst>
              <a:ext uri="{FF2B5EF4-FFF2-40B4-BE49-F238E27FC236}">
                <a16:creationId xmlns="" xmlns:a16="http://schemas.microsoft.com/office/drawing/2014/main" id="{767F8747-1E82-425C-9BD0-81B26EA4BC53}"/>
              </a:ext>
            </a:extLst>
          </p:cNvPr>
          <p:cNvSpPr/>
          <p:nvPr/>
        </p:nvSpPr>
        <p:spPr bwMode="gray">
          <a:xfrm>
            <a:off x="8738694" y="3239839"/>
            <a:ext cx="2209260" cy="558571"/>
          </a:xfrm>
          <a:prstGeom prst="wedgeRectCallout">
            <a:avLst>
              <a:gd name="adj1" fmla="val -63988"/>
              <a:gd name="adj2" fmla="val -308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Odd IP address for the device with a smaller number (intra-layer interconnection)</a:t>
            </a:r>
          </a:p>
        </p:txBody>
      </p:sp>
      <p:sp>
        <p:nvSpPr>
          <p:cNvPr id="123" name="Rectangular Callout 26">
            <a:extLst>
              <a:ext uri="{FF2B5EF4-FFF2-40B4-BE49-F238E27FC236}">
                <a16:creationId xmlns="" xmlns:a16="http://schemas.microsoft.com/office/drawing/2014/main" id="{182A5E89-42AA-4838-A429-549D780AC2EC}"/>
              </a:ext>
            </a:extLst>
          </p:cNvPr>
          <p:cNvSpPr/>
          <p:nvPr/>
        </p:nvSpPr>
        <p:spPr bwMode="gray">
          <a:xfrm>
            <a:off x="8730174" y="3954285"/>
            <a:ext cx="2217780" cy="598833"/>
          </a:xfrm>
          <a:prstGeom prst="wedgeRectCallout">
            <a:avLst>
              <a:gd name="adj1" fmla="val -63614"/>
              <a:gd name="adj2" fmla="val 494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Even IP address for the device with a larger number (intra-layer interconnection)</a:t>
            </a:r>
          </a:p>
        </p:txBody>
      </p:sp>
      <p:sp>
        <p:nvSpPr>
          <p:cNvPr id="124"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25"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126"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11306690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IPv6 Address Planning Requirements and Rules</a:t>
            </a:r>
          </a:p>
        </p:txBody>
      </p:sp>
      <p:sp>
        <p:nvSpPr>
          <p:cNvPr id="7" name="圆角矩形 75">
            <a:extLst>
              <a:ext uri="{FF2B5EF4-FFF2-40B4-BE49-F238E27FC236}">
                <a16:creationId xmlns="" xmlns:a16="http://schemas.microsoft.com/office/drawing/2014/main" id="{6D6D3BF1-9F90-450D-8A10-E5AB678DD824}"/>
              </a:ext>
            </a:extLst>
          </p:cNvPr>
          <p:cNvSpPr/>
          <p:nvPr/>
        </p:nvSpPr>
        <p:spPr bwMode="gray">
          <a:xfrm>
            <a:off x="1953509" y="3477273"/>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lang="en-US"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Uniformity</a:t>
            </a:r>
          </a:p>
        </p:txBody>
      </p:sp>
      <p:sp>
        <p:nvSpPr>
          <p:cNvPr id="8" name="圆角矩形 75">
            <a:extLst>
              <a:ext uri="{FF2B5EF4-FFF2-40B4-BE49-F238E27FC236}">
                <a16:creationId xmlns="" xmlns:a16="http://schemas.microsoft.com/office/drawing/2014/main" id="{213DA3C5-8B93-4B52-9987-169FD72BBF3F}"/>
              </a:ext>
            </a:extLst>
          </p:cNvPr>
          <p:cNvSpPr/>
          <p:nvPr/>
        </p:nvSpPr>
        <p:spPr bwMode="gray">
          <a:xfrm>
            <a:off x="3350509" y="3477273"/>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Uniqueness</a:t>
            </a:r>
          </a:p>
        </p:txBody>
      </p:sp>
      <p:sp>
        <p:nvSpPr>
          <p:cNvPr id="9" name="圆角矩形 75">
            <a:extLst>
              <a:ext uri="{FF2B5EF4-FFF2-40B4-BE49-F238E27FC236}">
                <a16:creationId xmlns="" xmlns:a16="http://schemas.microsoft.com/office/drawing/2014/main" id="{F2D0E643-ED6E-4F82-84C5-7F3BC88379B8}"/>
              </a:ext>
            </a:extLst>
          </p:cNvPr>
          <p:cNvSpPr/>
          <p:nvPr/>
        </p:nvSpPr>
        <p:spPr bwMode="gray">
          <a:xfrm>
            <a:off x="4747509" y="3481077"/>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Hierarchy</a:t>
            </a:r>
          </a:p>
        </p:txBody>
      </p:sp>
      <p:sp>
        <p:nvSpPr>
          <p:cNvPr id="10" name="圆角矩形 75">
            <a:extLst>
              <a:ext uri="{FF2B5EF4-FFF2-40B4-BE49-F238E27FC236}">
                <a16:creationId xmlns="" xmlns:a16="http://schemas.microsoft.com/office/drawing/2014/main" id="{4D1BA81B-9A08-423E-9680-CB887323E8C4}"/>
              </a:ext>
            </a:extLst>
          </p:cNvPr>
          <p:cNvSpPr/>
          <p:nvPr/>
        </p:nvSpPr>
        <p:spPr bwMode="gray">
          <a:xfrm>
            <a:off x="6144509" y="3481077"/>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Security</a:t>
            </a:r>
          </a:p>
        </p:txBody>
      </p:sp>
      <p:sp>
        <p:nvSpPr>
          <p:cNvPr id="11" name="圆角矩形 75">
            <a:extLst>
              <a:ext uri="{FF2B5EF4-FFF2-40B4-BE49-F238E27FC236}">
                <a16:creationId xmlns="" xmlns:a16="http://schemas.microsoft.com/office/drawing/2014/main" id="{1757227A-B72B-4AA1-BB46-C3B01779D11A}"/>
              </a:ext>
            </a:extLst>
          </p:cNvPr>
          <p:cNvSpPr/>
          <p:nvPr/>
        </p:nvSpPr>
        <p:spPr bwMode="gray">
          <a:xfrm>
            <a:off x="7541509" y="3481077"/>
            <a:ext cx="1164028"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Contiguity</a:t>
            </a:r>
          </a:p>
        </p:txBody>
      </p:sp>
      <p:sp>
        <p:nvSpPr>
          <p:cNvPr id="12" name="圆角矩形 75">
            <a:extLst>
              <a:ext uri="{FF2B5EF4-FFF2-40B4-BE49-F238E27FC236}">
                <a16:creationId xmlns="" xmlns:a16="http://schemas.microsoft.com/office/drawing/2014/main" id="{619D3351-BE86-400E-BF56-691A0BCB6D3B}"/>
              </a:ext>
            </a:extLst>
          </p:cNvPr>
          <p:cNvSpPr/>
          <p:nvPr/>
        </p:nvSpPr>
        <p:spPr bwMode="gray">
          <a:xfrm>
            <a:off x="8934457" y="3481077"/>
            <a:ext cx="1345880" cy="485981"/>
          </a:xfrm>
          <a:prstGeom prst="roundRect">
            <a:avLst>
              <a:gd name="adj" fmla="val 6346"/>
            </a:avLst>
          </a:prstGeom>
          <a:solidFill>
            <a:srgbClr val="BEE9EE"/>
          </a:solidFill>
          <a:ln w="19050" cap="flat" cmpd="sng" algn="ctr">
            <a:solidFill>
              <a:srgbClr val="30B5C5"/>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Scalability</a:t>
            </a:r>
          </a:p>
        </p:txBody>
      </p:sp>
      <p:sp>
        <p:nvSpPr>
          <p:cNvPr id="13" name="圆角矩形 75">
            <a:extLst>
              <a:ext uri="{FF2B5EF4-FFF2-40B4-BE49-F238E27FC236}">
                <a16:creationId xmlns="" xmlns:a16="http://schemas.microsoft.com/office/drawing/2014/main" id="{20E1939F-6025-4E71-BE11-B6F19B3F63F0}"/>
              </a:ext>
            </a:extLst>
          </p:cNvPr>
          <p:cNvSpPr/>
          <p:nvPr/>
        </p:nvSpPr>
        <p:spPr bwMode="gray">
          <a:xfrm>
            <a:off x="1974026" y="1396281"/>
            <a:ext cx="1762165" cy="861144"/>
          </a:xfrm>
          <a:prstGeom prst="roundRect">
            <a:avLst>
              <a:gd name="adj" fmla="val 6346"/>
            </a:avLst>
          </a:prstGeom>
          <a:solidFill>
            <a:srgbClr val="D0E8C4"/>
          </a:solidFill>
          <a:ln w="19050" cap="flat" cmpd="sng" algn="ctr">
            <a:solidFill>
              <a:srgbClr val="AFD89C"/>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lang="en-US"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Number of required addresses</a:t>
            </a:r>
          </a:p>
        </p:txBody>
      </p:sp>
      <p:sp>
        <p:nvSpPr>
          <p:cNvPr id="14" name="圆角矩形 75">
            <a:extLst>
              <a:ext uri="{FF2B5EF4-FFF2-40B4-BE49-F238E27FC236}">
                <a16:creationId xmlns="" xmlns:a16="http://schemas.microsoft.com/office/drawing/2014/main" id="{8D047CF3-A004-4502-B9E4-185AA35509E3}"/>
              </a:ext>
            </a:extLst>
          </p:cNvPr>
          <p:cNvSpPr/>
          <p:nvPr/>
        </p:nvSpPr>
        <p:spPr bwMode="gray">
          <a:xfrm>
            <a:off x="3974060" y="1392477"/>
            <a:ext cx="2068858" cy="866304"/>
          </a:xfrm>
          <a:prstGeom prst="roundRect">
            <a:avLst>
              <a:gd name="adj" fmla="val 6346"/>
            </a:avLst>
          </a:prstGeom>
          <a:solidFill>
            <a:srgbClr val="D0E8C4"/>
          </a:solidFill>
          <a:ln w="19050" cap="flat" cmpd="sng" algn="ctr">
            <a:solidFill>
              <a:srgbClr val="AFD89C"/>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lang="en-US"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Address types for filtering/ACL</a:t>
            </a:r>
          </a:p>
        </p:txBody>
      </p:sp>
      <p:sp>
        <p:nvSpPr>
          <p:cNvPr id="15" name="圆角矩形 75">
            <a:extLst>
              <a:ext uri="{FF2B5EF4-FFF2-40B4-BE49-F238E27FC236}">
                <a16:creationId xmlns="" xmlns:a16="http://schemas.microsoft.com/office/drawing/2014/main" id="{985CCE3C-7C09-4493-A2C7-CA954D6C1E9E}"/>
              </a:ext>
            </a:extLst>
          </p:cNvPr>
          <p:cNvSpPr/>
          <p:nvPr/>
        </p:nvSpPr>
        <p:spPr bwMode="gray">
          <a:xfrm>
            <a:off x="6288432" y="1392477"/>
            <a:ext cx="2592960" cy="866304"/>
          </a:xfrm>
          <a:prstGeom prst="roundRect">
            <a:avLst>
              <a:gd name="adj" fmla="val 6346"/>
            </a:avLst>
          </a:prstGeom>
          <a:solidFill>
            <a:srgbClr val="D0E8C4"/>
          </a:solidFill>
          <a:ln w="19050" cap="flat" cmpd="sng" algn="ctr">
            <a:solidFill>
              <a:srgbClr val="AFD89C"/>
            </a:solidFill>
            <a:prstDash val="solid"/>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sz="1400"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Routing domains on the network and where route summarization is performed</a:t>
            </a:r>
          </a:p>
        </p:txBody>
      </p:sp>
      <p:sp>
        <p:nvSpPr>
          <p:cNvPr id="16" name="圆角矩形 75">
            <a:extLst>
              <a:ext uri="{FF2B5EF4-FFF2-40B4-BE49-F238E27FC236}">
                <a16:creationId xmlns="" xmlns:a16="http://schemas.microsoft.com/office/drawing/2014/main" id="{E74BFBAA-915E-40DE-8703-2D3DF2640BCF}"/>
              </a:ext>
            </a:extLst>
          </p:cNvPr>
          <p:cNvSpPr/>
          <p:nvPr/>
        </p:nvSpPr>
        <p:spPr bwMode="gray">
          <a:xfrm rot="16200000">
            <a:off x="876205" y="1674510"/>
            <a:ext cx="1321216"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Requirements</a:t>
            </a:r>
          </a:p>
        </p:txBody>
      </p:sp>
      <p:sp>
        <p:nvSpPr>
          <p:cNvPr id="17" name="圆角矩形 75">
            <a:extLst>
              <a:ext uri="{FF2B5EF4-FFF2-40B4-BE49-F238E27FC236}">
                <a16:creationId xmlns="" xmlns:a16="http://schemas.microsoft.com/office/drawing/2014/main" id="{33EA30B5-9C27-428E-8CEA-A41770816229}"/>
              </a:ext>
            </a:extLst>
          </p:cNvPr>
          <p:cNvSpPr/>
          <p:nvPr/>
        </p:nvSpPr>
        <p:spPr bwMode="gray">
          <a:xfrm>
            <a:off x="1780971" y="1211903"/>
            <a:ext cx="7482294" cy="13212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圆角矩形 75">
            <a:extLst>
              <a:ext uri="{FF2B5EF4-FFF2-40B4-BE49-F238E27FC236}">
                <a16:creationId xmlns="" xmlns:a16="http://schemas.microsoft.com/office/drawing/2014/main" id="{B2C16030-BEFE-44C4-90C5-378FE6B37D17}"/>
              </a:ext>
            </a:extLst>
          </p:cNvPr>
          <p:cNvSpPr/>
          <p:nvPr/>
        </p:nvSpPr>
        <p:spPr bwMode="gray">
          <a:xfrm rot="16200000">
            <a:off x="1040860" y="3505027"/>
            <a:ext cx="999733" cy="396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Planning</a:t>
            </a:r>
          </a:p>
        </p:txBody>
      </p:sp>
      <p:sp>
        <p:nvSpPr>
          <p:cNvPr id="19" name="圆角矩形 75">
            <a:extLst>
              <a:ext uri="{FF2B5EF4-FFF2-40B4-BE49-F238E27FC236}">
                <a16:creationId xmlns="" xmlns:a16="http://schemas.microsoft.com/office/drawing/2014/main" id="{B9F7722C-FA06-4D85-AB3F-315E92BA934E}"/>
              </a:ext>
            </a:extLst>
          </p:cNvPr>
          <p:cNvSpPr/>
          <p:nvPr/>
        </p:nvSpPr>
        <p:spPr bwMode="gray">
          <a:xfrm>
            <a:off x="1784885" y="3203159"/>
            <a:ext cx="8695062" cy="99973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oAutofit/>
          </a:bodyPr>
          <a:lstStyle/>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302279" indent="-302279" algn="just" defTabSz="914034" fontAlgn="ctr">
              <a:lnSpc>
                <a:spcPct val="140000"/>
              </a:lnSpc>
              <a:spcBef>
                <a:spcPts val="792"/>
              </a:spcBef>
              <a:buSzPct val="50000"/>
              <a:buFont typeface="Wingdings" panose="05000000000000000000" pitchFamily="2" charset="2"/>
              <a:buChar char="l"/>
            </a:pPr>
            <a:endParaRPr lang="en-US" altLang="zh-CN" sz="1400" b="1"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0" name="Arrow: Down 19">
            <a:extLst>
              <a:ext uri="{FF2B5EF4-FFF2-40B4-BE49-F238E27FC236}">
                <a16:creationId xmlns="" xmlns:a16="http://schemas.microsoft.com/office/drawing/2014/main" id="{524E7CB7-3148-4DDD-9751-CAB379C7C0AC}"/>
              </a:ext>
            </a:extLst>
          </p:cNvPr>
          <p:cNvSpPr/>
          <p:nvPr/>
        </p:nvSpPr>
        <p:spPr bwMode="gray">
          <a:xfrm>
            <a:off x="5222519" y="2619579"/>
            <a:ext cx="759619" cy="534559"/>
          </a:xfrm>
          <a:prstGeom prst="downArrow">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21" name="图片 48">
            <a:extLst>
              <a:ext uri="{FF2B5EF4-FFF2-40B4-BE49-F238E27FC236}">
                <a16:creationId xmlns="" xmlns:a16="http://schemas.microsoft.com/office/drawing/2014/main" id="{42DD6178-FDF7-48EE-8846-75D2AF197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13075" y="5414765"/>
            <a:ext cx="378863" cy="310667"/>
          </a:xfrm>
          <a:prstGeom prst="rect">
            <a:avLst/>
          </a:prstGeom>
        </p:spPr>
      </p:pic>
      <p:pic>
        <p:nvPicPr>
          <p:cNvPr id="22" name="图片 48">
            <a:extLst>
              <a:ext uri="{FF2B5EF4-FFF2-40B4-BE49-F238E27FC236}">
                <a16:creationId xmlns="" xmlns:a16="http://schemas.microsoft.com/office/drawing/2014/main" id="{820A336D-B2D1-4C63-91EC-3E42C1E086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8807" y="5416445"/>
            <a:ext cx="378863" cy="310667"/>
          </a:xfrm>
          <a:prstGeom prst="rect">
            <a:avLst/>
          </a:prstGeom>
        </p:spPr>
      </p:pic>
      <p:pic>
        <p:nvPicPr>
          <p:cNvPr id="23" name="图片 48">
            <a:extLst>
              <a:ext uri="{FF2B5EF4-FFF2-40B4-BE49-F238E27FC236}">
                <a16:creationId xmlns="" xmlns:a16="http://schemas.microsoft.com/office/drawing/2014/main" id="{206ED2E8-8529-4C73-9E41-D8967BAF90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89742" y="5418125"/>
            <a:ext cx="378863" cy="310667"/>
          </a:xfrm>
          <a:prstGeom prst="rect">
            <a:avLst/>
          </a:prstGeom>
        </p:spPr>
      </p:pic>
      <p:cxnSp>
        <p:nvCxnSpPr>
          <p:cNvPr id="24" name="Straight Connector 23">
            <a:extLst>
              <a:ext uri="{FF2B5EF4-FFF2-40B4-BE49-F238E27FC236}">
                <a16:creationId xmlns="" xmlns:a16="http://schemas.microsoft.com/office/drawing/2014/main" id="{9AF9410E-5D04-4B31-8A62-FCA6B4A276C1}"/>
              </a:ext>
            </a:extLst>
          </p:cNvPr>
          <p:cNvCxnSpPr>
            <a:cxnSpLocks/>
            <a:stCxn id="22" idx="1"/>
            <a:endCxn id="21" idx="3"/>
          </p:cNvCxnSpPr>
          <p:nvPr/>
        </p:nvCxnSpPr>
        <p:spPr bwMode="gray">
          <a:xfrm flipH="1" flipV="1">
            <a:off x="4791938" y="5570099"/>
            <a:ext cx="112686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CD5142DE-1693-48F2-86CC-8DEAB9715781}"/>
              </a:ext>
            </a:extLst>
          </p:cNvPr>
          <p:cNvCxnSpPr>
            <a:cxnSpLocks/>
            <a:stCxn id="23" idx="1"/>
            <a:endCxn id="22" idx="3"/>
          </p:cNvCxnSpPr>
          <p:nvPr/>
        </p:nvCxnSpPr>
        <p:spPr bwMode="gray">
          <a:xfrm flipH="1" flipV="1">
            <a:off x="6297670" y="5571779"/>
            <a:ext cx="1192072"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19036784-0694-4091-BF53-0959D8813F24}"/>
              </a:ext>
            </a:extLst>
          </p:cNvPr>
          <p:cNvCxnSpPr>
            <a:cxnSpLocks/>
            <a:stCxn id="27" idx="3"/>
            <a:endCxn id="21" idx="1"/>
          </p:cNvCxnSpPr>
          <p:nvPr/>
        </p:nvCxnSpPr>
        <p:spPr bwMode="gray">
          <a:xfrm>
            <a:off x="3124330" y="5570098"/>
            <a:ext cx="128874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7" name="图片 48">
            <a:extLst>
              <a:ext uri="{FF2B5EF4-FFF2-40B4-BE49-F238E27FC236}">
                <a16:creationId xmlns="" xmlns:a16="http://schemas.microsoft.com/office/drawing/2014/main" id="{17E341A3-6A98-4A6F-848F-1984D67A89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45467" y="5414764"/>
            <a:ext cx="378863" cy="310667"/>
          </a:xfrm>
          <a:prstGeom prst="rect">
            <a:avLst/>
          </a:prstGeom>
        </p:spPr>
      </p:pic>
      <p:pic>
        <p:nvPicPr>
          <p:cNvPr id="28" name="图片 48">
            <a:extLst>
              <a:ext uri="{FF2B5EF4-FFF2-40B4-BE49-F238E27FC236}">
                <a16:creationId xmlns="" xmlns:a16="http://schemas.microsoft.com/office/drawing/2014/main" id="{D68B6A53-5BFD-4516-A5D4-B50A6B0398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80685" y="5418125"/>
            <a:ext cx="378863" cy="310667"/>
          </a:xfrm>
          <a:prstGeom prst="rect">
            <a:avLst/>
          </a:prstGeom>
        </p:spPr>
      </p:pic>
      <p:cxnSp>
        <p:nvCxnSpPr>
          <p:cNvPr id="29" name="Straight Connector 28">
            <a:extLst>
              <a:ext uri="{FF2B5EF4-FFF2-40B4-BE49-F238E27FC236}">
                <a16:creationId xmlns="" xmlns:a16="http://schemas.microsoft.com/office/drawing/2014/main" id="{2777DF14-4320-420C-9E46-EE7561F23DE2}"/>
              </a:ext>
            </a:extLst>
          </p:cNvPr>
          <p:cNvCxnSpPr>
            <a:cxnSpLocks/>
            <a:stCxn id="23" idx="3"/>
            <a:endCxn id="28" idx="1"/>
          </p:cNvCxnSpPr>
          <p:nvPr/>
        </p:nvCxnSpPr>
        <p:spPr bwMode="gray">
          <a:xfrm>
            <a:off x="7868605" y="5573459"/>
            <a:ext cx="101208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71">
            <a:extLst>
              <a:ext uri="{FF2B5EF4-FFF2-40B4-BE49-F238E27FC236}">
                <a16:creationId xmlns="" xmlns:a16="http://schemas.microsoft.com/office/drawing/2014/main" id="{874258C7-DD8F-4D8A-89D6-E1DE0F13C53E}"/>
              </a:ext>
            </a:extLst>
          </p:cNvPr>
          <p:cNvSpPr txBox="1"/>
          <p:nvPr/>
        </p:nvSpPr>
        <p:spPr bwMode="gray">
          <a:xfrm>
            <a:off x="4423827" y="574557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1" name="TextBox 271">
            <a:extLst>
              <a:ext uri="{FF2B5EF4-FFF2-40B4-BE49-F238E27FC236}">
                <a16:creationId xmlns="" xmlns:a16="http://schemas.microsoft.com/office/drawing/2014/main" id="{A773511E-1B9A-4AE7-8C07-6728A301E207}"/>
              </a:ext>
            </a:extLst>
          </p:cNvPr>
          <p:cNvSpPr txBox="1"/>
          <p:nvPr/>
        </p:nvSpPr>
        <p:spPr bwMode="gray">
          <a:xfrm>
            <a:off x="5982138" y="5737944"/>
            <a:ext cx="287594"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2" name="TextBox 271">
            <a:extLst>
              <a:ext uri="{FF2B5EF4-FFF2-40B4-BE49-F238E27FC236}">
                <a16:creationId xmlns="" xmlns:a16="http://schemas.microsoft.com/office/drawing/2014/main" id="{7FC0348C-C42F-4FE9-AB6F-22E11C3DE7C3}"/>
              </a:ext>
            </a:extLst>
          </p:cNvPr>
          <p:cNvSpPr txBox="1"/>
          <p:nvPr/>
        </p:nvSpPr>
        <p:spPr bwMode="gray">
          <a:xfrm>
            <a:off x="2745466" y="5736368"/>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3" name="TextBox 271">
            <a:extLst>
              <a:ext uri="{FF2B5EF4-FFF2-40B4-BE49-F238E27FC236}">
                <a16:creationId xmlns="" xmlns:a16="http://schemas.microsoft.com/office/drawing/2014/main" id="{3E20C650-32FE-402F-A414-A6AD98E74F9A}"/>
              </a:ext>
            </a:extLst>
          </p:cNvPr>
          <p:cNvSpPr txBox="1"/>
          <p:nvPr/>
        </p:nvSpPr>
        <p:spPr bwMode="gray">
          <a:xfrm>
            <a:off x="8876155" y="575095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4" name="TextBox 271">
            <a:extLst>
              <a:ext uri="{FF2B5EF4-FFF2-40B4-BE49-F238E27FC236}">
                <a16:creationId xmlns="" xmlns:a16="http://schemas.microsoft.com/office/drawing/2014/main" id="{A2BD85B9-92DF-4867-841F-30E797A681C3}"/>
              </a:ext>
            </a:extLst>
          </p:cNvPr>
          <p:cNvSpPr txBox="1"/>
          <p:nvPr/>
        </p:nvSpPr>
        <p:spPr bwMode="gray">
          <a:xfrm>
            <a:off x="7505973" y="574294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0" name="Oval 41">
            <a:extLst>
              <a:ext uri="{FF2B5EF4-FFF2-40B4-BE49-F238E27FC236}">
                <a16:creationId xmlns="" xmlns:a16="http://schemas.microsoft.com/office/drawing/2014/main" id="{57E392CB-3E94-4DF8-9991-EE138C5FE63C}"/>
              </a:ext>
            </a:extLst>
          </p:cNvPr>
          <p:cNvSpPr>
            <a:spLocks noChangeAspect="1"/>
          </p:cNvSpPr>
          <p:nvPr/>
        </p:nvSpPr>
        <p:spPr bwMode="gray">
          <a:xfrm>
            <a:off x="4681816" y="549046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41" name="Arrow: Down 40">
            <a:extLst>
              <a:ext uri="{FF2B5EF4-FFF2-40B4-BE49-F238E27FC236}">
                <a16:creationId xmlns="" xmlns:a16="http://schemas.microsoft.com/office/drawing/2014/main" id="{68D11885-D954-4BF1-971F-7503EF2BAD13}"/>
              </a:ext>
            </a:extLst>
          </p:cNvPr>
          <p:cNvSpPr/>
          <p:nvPr/>
        </p:nvSpPr>
        <p:spPr bwMode="gray">
          <a:xfrm>
            <a:off x="5222517" y="4294767"/>
            <a:ext cx="759619" cy="534559"/>
          </a:xfrm>
          <a:prstGeom prst="downArrow">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42" name="Rectangular Callout 26">
            <a:extLst>
              <a:ext uri="{FF2B5EF4-FFF2-40B4-BE49-F238E27FC236}">
                <a16:creationId xmlns="" xmlns:a16="http://schemas.microsoft.com/office/drawing/2014/main" id="{14A0D5E6-F784-4D94-8027-63389F0FFFAB}"/>
              </a:ext>
            </a:extLst>
          </p:cNvPr>
          <p:cNvSpPr/>
          <p:nvPr/>
        </p:nvSpPr>
        <p:spPr bwMode="gray">
          <a:xfrm>
            <a:off x="3736191" y="4855894"/>
            <a:ext cx="3188716" cy="415700"/>
          </a:xfrm>
          <a:prstGeom prst="wedgeRectCallout">
            <a:avLst>
              <a:gd name="adj1" fmla="val -17292"/>
              <a:gd name="adj2" fmla="val 9315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2000:EAB8:2203:5505::1/127</a:t>
            </a:r>
          </a:p>
        </p:txBody>
      </p:sp>
      <p:sp>
        <p:nvSpPr>
          <p:cNvPr id="37"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38"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39"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1922573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2CB07C-C845-4389-84D5-7F7761ABF29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Structured IPv6 Address Planning</a:t>
            </a:r>
          </a:p>
        </p:txBody>
      </p:sp>
      <p:sp>
        <p:nvSpPr>
          <p:cNvPr id="3" name="Text Placeholder 2">
            <a:extLst>
              <a:ext uri="{FF2B5EF4-FFF2-40B4-BE49-F238E27FC236}">
                <a16:creationId xmlns="" xmlns:a16="http://schemas.microsoft.com/office/drawing/2014/main" id="{BE0DE018-0197-4692-8DF8-21853762F7B7}"/>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Structured planning: The massive IPv6 address space poses higher requirements on the route summarization capability. Hierarchical IPv6 address allocation is recommended, which helps reduce the sizes of routing tables through route summarization. In addition, the subnet field of an IPv6 address can be divided into several independent fields to make the address more readable. (If possible, it is recommended that the subnet field be divided by 4 bits.) The following is a planning example:</a:t>
            </a:r>
          </a:p>
        </p:txBody>
      </p:sp>
      <p:sp>
        <p:nvSpPr>
          <p:cNvPr id="4" name="TextBox 38">
            <a:extLst>
              <a:ext uri="{FF2B5EF4-FFF2-40B4-BE49-F238E27FC236}">
                <a16:creationId xmlns="" xmlns:a16="http://schemas.microsoft.com/office/drawing/2014/main" id="{E5701C2F-CD2D-48CF-BEA3-72A0E2C39972}"/>
              </a:ext>
            </a:extLst>
          </p:cNvPr>
          <p:cNvSpPr txBox="1"/>
          <p:nvPr/>
        </p:nvSpPr>
        <p:spPr bwMode="gray">
          <a:xfrm>
            <a:off x="1659783" y="2552038"/>
            <a:ext cx="654791"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 bits</a:t>
            </a:r>
          </a:p>
        </p:txBody>
      </p:sp>
      <p:sp>
        <p:nvSpPr>
          <p:cNvPr id="5" name="TextBox 43">
            <a:extLst>
              <a:ext uri="{FF2B5EF4-FFF2-40B4-BE49-F238E27FC236}">
                <a16:creationId xmlns="" xmlns:a16="http://schemas.microsoft.com/office/drawing/2014/main" id="{7F6D16DF-32B2-4EC5-9D28-A11ED97EBB62}"/>
              </a:ext>
            </a:extLst>
          </p:cNvPr>
          <p:cNvSpPr txBox="1"/>
          <p:nvPr/>
        </p:nvSpPr>
        <p:spPr bwMode="gray">
          <a:xfrm>
            <a:off x="8471066" y="2534452"/>
            <a:ext cx="654346"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bits</a:t>
            </a:r>
          </a:p>
        </p:txBody>
      </p:sp>
      <p:cxnSp>
        <p:nvCxnSpPr>
          <p:cNvPr id="6" name="直接连接符 17">
            <a:extLst>
              <a:ext uri="{FF2B5EF4-FFF2-40B4-BE49-F238E27FC236}">
                <a16:creationId xmlns="" xmlns:a16="http://schemas.microsoft.com/office/drawing/2014/main" id="{7526253A-65C1-4D94-BE92-D452ED1E0D73}"/>
              </a:ext>
            </a:extLst>
          </p:cNvPr>
          <p:cNvCxnSpPr/>
          <p:nvPr/>
        </p:nvCxnSpPr>
        <p:spPr bwMode="gray">
          <a:xfrm flipV="1">
            <a:off x="1395415" y="2715769"/>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7" name="直接连接符 18">
            <a:extLst>
              <a:ext uri="{FF2B5EF4-FFF2-40B4-BE49-F238E27FC236}">
                <a16:creationId xmlns="" xmlns:a16="http://schemas.microsoft.com/office/drawing/2014/main" id="{895F2043-B8C2-4FF9-826C-2E842201DE33}"/>
              </a:ext>
            </a:extLst>
          </p:cNvPr>
          <p:cNvCxnSpPr/>
          <p:nvPr/>
        </p:nvCxnSpPr>
        <p:spPr bwMode="gray">
          <a:xfrm flipV="1">
            <a:off x="2384318" y="2715769"/>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8" name="直接箭头连接符 19">
            <a:extLst>
              <a:ext uri="{FF2B5EF4-FFF2-40B4-BE49-F238E27FC236}">
                <a16:creationId xmlns="" xmlns:a16="http://schemas.microsoft.com/office/drawing/2014/main" id="{DCD3BA9D-24A6-40E2-9D61-0EB952E0F290}"/>
              </a:ext>
            </a:extLst>
          </p:cNvPr>
          <p:cNvCxnSpPr/>
          <p:nvPr/>
        </p:nvCxnSpPr>
        <p:spPr bwMode="gray">
          <a:xfrm>
            <a:off x="1395415" y="2780298"/>
            <a:ext cx="988903"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9" name="直接连接符 20">
            <a:extLst>
              <a:ext uri="{FF2B5EF4-FFF2-40B4-BE49-F238E27FC236}">
                <a16:creationId xmlns="" xmlns:a16="http://schemas.microsoft.com/office/drawing/2014/main" id="{7E4E4521-00A9-49B3-A224-455421A97046}"/>
              </a:ext>
            </a:extLst>
          </p:cNvPr>
          <p:cNvCxnSpPr/>
          <p:nvPr/>
        </p:nvCxnSpPr>
        <p:spPr bwMode="gray">
          <a:xfrm flipV="1">
            <a:off x="3373221" y="2949727"/>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0" name="直接连接符 24">
            <a:extLst>
              <a:ext uri="{FF2B5EF4-FFF2-40B4-BE49-F238E27FC236}">
                <a16:creationId xmlns="" xmlns:a16="http://schemas.microsoft.com/office/drawing/2014/main" id="{22DEF232-0F79-42C7-853D-DC36A827261F}"/>
              </a:ext>
            </a:extLst>
          </p:cNvPr>
          <p:cNvCxnSpPr/>
          <p:nvPr/>
        </p:nvCxnSpPr>
        <p:spPr bwMode="gray">
          <a:xfrm flipV="1">
            <a:off x="7003386" y="2715769"/>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1" name="直接连接符 25">
            <a:extLst>
              <a:ext uri="{FF2B5EF4-FFF2-40B4-BE49-F238E27FC236}">
                <a16:creationId xmlns="" xmlns:a16="http://schemas.microsoft.com/office/drawing/2014/main" id="{C286C3D2-1F0C-4746-B412-02BBB08B8F0C}"/>
              </a:ext>
            </a:extLst>
          </p:cNvPr>
          <p:cNvCxnSpPr/>
          <p:nvPr/>
        </p:nvCxnSpPr>
        <p:spPr bwMode="gray">
          <a:xfrm flipV="1">
            <a:off x="10587837" y="2715769"/>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2" name="直接箭头连接符 26">
            <a:extLst>
              <a:ext uri="{FF2B5EF4-FFF2-40B4-BE49-F238E27FC236}">
                <a16:creationId xmlns="" xmlns:a16="http://schemas.microsoft.com/office/drawing/2014/main" id="{A609EF30-F889-4F9E-90DC-8B7A8E4A06F2}"/>
              </a:ext>
            </a:extLst>
          </p:cNvPr>
          <p:cNvCxnSpPr/>
          <p:nvPr/>
        </p:nvCxnSpPr>
        <p:spPr bwMode="gray">
          <a:xfrm>
            <a:off x="7003386" y="2780298"/>
            <a:ext cx="3584451"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3" name="直接箭头连接符 27">
            <a:extLst>
              <a:ext uri="{FF2B5EF4-FFF2-40B4-BE49-F238E27FC236}">
                <a16:creationId xmlns="" xmlns:a16="http://schemas.microsoft.com/office/drawing/2014/main" id="{7707001C-1136-4D31-A952-891BEC5E59AC}"/>
              </a:ext>
            </a:extLst>
          </p:cNvPr>
          <p:cNvCxnSpPr/>
          <p:nvPr/>
        </p:nvCxnSpPr>
        <p:spPr bwMode="gray">
          <a:xfrm flipV="1">
            <a:off x="2384318" y="2780299"/>
            <a:ext cx="4617921" cy="707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4" name="TextBox 55">
            <a:extLst>
              <a:ext uri="{FF2B5EF4-FFF2-40B4-BE49-F238E27FC236}">
                <a16:creationId xmlns="" xmlns:a16="http://schemas.microsoft.com/office/drawing/2014/main" id="{E712333F-E1FC-4938-8005-B09BC1CB3083}"/>
              </a:ext>
            </a:extLst>
          </p:cNvPr>
          <p:cNvSpPr txBox="1"/>
          <p:nvPr/>
        </p:nvSpPr>
        <p:spPr bwMode="gray">
          <a:xfrm>
            <a:off x="3915299" y="2545353"/>
            <a:ext cx="1199625" cy="461665"/>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 N) bits</a:t>
            </a:r>
          </a:p>
        </p:txBody>
      </p:sp>
      <p:cxnSp>
        <p:nvCxnSpPr>
          <p:cNvPr id="15" name="直接箭头连接符 30">
            <a:extLst>
              <a:ext uri="{FF2B5EF4-FFF2-40B4-BE49-F238E27FC236}">
                <a16:creationId xmlns="" xmlns:a16="http://schemas.microsoft.com/office/drawing/2014/main" id="{D4490150-AEEA-41AC-9B05-B99B3167FAF7}"/>
              </a:ext>
            </a:extLst>
          </p:cNvPr>
          <p:cNvCxnSpPr/>
          <p:nvPr/>
        </p:nvCxnSpPr>
        <p:spPr bwMode="gray">
          <a:xfrm>
            <a:off x="3373221" y="3077759"/>
            <a:ext cx="3630165"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6" name="矩形 31">
            <a:extLst>
              <a:ext uri="{FF2B5EF4-FFF2-40B4-BE49-F238E27FC236}">
                <a16:creationId xmlns="" xmlns:a16="http://schemas.microsoft.com/office/drawing/2014/main" id="{A0C71BAE-891E-401A-9F34-DC2A2A9EBE20}"/>
              </a:ext>
            </a:extLst>
          </p:cNvPr>
          <p:cNvSpPr/>
          <p:nvPr/>
        </p:nvSpPr>
        <p:spPr bwMode="gray">
          <a:xfrm>
            <a:off x="2384318" y="3183685"/>
            <a:ext cx="988903"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Type</a:t>
            </a:r>
          </a:p>
        </p:txBody>
      </p:sp>
      <p:sp>
        <p:nvSpPr>
          <p:cNvPr id="17" name="矩形 34">
            <a:extLst>
              <a:ext uri="{FF2B5EF4-FFF2-40B4-BE49-F238E27FC236}">
                <a16:creationId xmlns="" xmlns:a16="http://schemas.microsoft.com/office/drawing/2014/main" id="{C98990C6-0356-4351-BBA0-58501EECDDD1}"/>
              </a:ext>
            </a:extLst>
          </p:cNvPr>
          <p:cNvSpPr/>
          <p:nvPr/>
        </p:nvSpPr>
        <p:spPr bwMode="gray">
          <a:xfrm>
            <a:off x="3373221" y="3183685"/>
            <a:ext cx="3630165"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Allocatable</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Address Block</a:t>
            </a:r>
          </a:p>
        </p:txBody>
      </p:sp>
      <p:sp>
        <p:nvSpPr>
          <p:cNvPr id="18" name="矩形 35">
            <a:extLst>
              <a:ext uri="{FF2B5EF4-FFF2-40B4-BE49-F238E27FC236}">
                <a16:creationId xmlns="" xmlns:a16="http://schemas.microsoft.com/office/drawing/2014/main" id="{B37D2341-9761-4367-BEB0-281209566C27}"/>
              </a:ext>
            </a:extLst>
          </p:cNvPr>
          <p:cNvSpPr/>
          <p:nvPr/>
        </p:nvSpPr>
        <p:spPr bwMode="gray">
          <a:xfrm>
            <a:off x="7003386" y="3183685"/>
            <a:ext cx="3584451"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Host Address</a:t>
            </a:r>
          </a:p>
        </p:txBody>
      </p:sp>
      <p:sp>
        <p:nvSpPr>
          <p:cNvPr id="19" name="矩形 36">
            <a:extLst>
              <a:ext uri="{FF2B5EF4-FFF2-40B4-BE49-F238E27FC236}">
                <a16:creationId xmlns="" xmlns:a16="http://schemas.microsoft.com/office/drawing/2014/main" id="{4794CDD7-4D67-4C5C-A7E6-77E4FBB3C534}"/>
              </a:ext>
            </a:extLst>
          </p:cNvPr>
          <p:cNvSpPr/>
          <p:nvPr/>
        </p:nvSpPr>
        <p:spPr bwMode="gray">
          <a:xfrm>
            <a:off x="1395415" y="3183685"/>
            <a:ext cx="988903"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Fixed Prefix</a:t>
            </a:r>
          </a:p>
        </p:txBody>
      </p:sp>
      <p:cxnSp>
        <p:nvCxnSpPr>
          <p:cNvPr id="20" name="直接箭头连接符 48">
            <a:extLst>
              <a:ext uri="{FF2B5EF4-FFF2-40B4-BE49-F238E27FC236}">
                <a16:creationId xmlns="" xmlns:a16="http://schemas.microsoft.com/office/drawing/2014/main" id="{B5AC9C84-8463-441F-9F24-AA9318553E15}"/>
              </a:ext>
            </a:extLst>
          </p:cNvPr>
          <p:cNvCxnSpPr/>
          <p:nvPr/>
        </p:nvCxnSpPr>
        <p:spPr bwMode="gray">
          <a:xfrm>
            <a:off x="2384318" y="3079845"/>
            <a:ext cx="988903"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21" name="TextBox 38">
            <a:extLst>
              <a:ext uri="{FF2B5EF4-FFF2-40B4-BE49-F238E27FC236}">
                <a16:creationId xmlns="" xmlns:a16="http://schemas.microsoft.com/office/drawing/2014/main" id="{94B4C215-473A-48C3-9DB4-EBD8D597B585}"/>
              </a:ext>
            </a:extLst>
          </p:cNvPr>
          <p:cNvSpPr txBox="1"/>
          <p:nvPr/>
        </p:nvSpPr>
        <p:spPr bwMode="gray">
          <a:xfrm>
            <a:off x="2664995" y="2840551"/>
            <a:ext cx="708226"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22" name="TextBox 38">
            <a:extLst>
              <a:ext uri="{FF2B5EF4-FFF2-40B4-BE49-F238E27FC236}">
                <a16:creationId xmlns="" xmlns:a16="http://schemas.microsoft.com/office/drawing/2014/main" id="{E6FD0D89-B5D1-4459-9921-953107664D16}"/>
              </a:ext>
            </a:extLst>
          </p:cNvPr>
          <p:cNvSpPr txBox="1"/>
          <p:nvPr/>
        </p:nvSpPr>
        <p:spPr bwMode="gray">
          <a:xfrm>
            <a:off x="4378102" y="2835316"/>
            <a:ext cx="1451198" cy="461665"/>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 4 – N) bits</a:t>
            </a:r>
          </a:p>
        </p:txBody>
      </p:sp>
      <p:sp>
        <p:nvSpPr>
          <p:cNvPr id="23" name="矩形 53">
            <a:extLst>
              <a:ext uri="{FF2B5EF4-FFF2-40B4-BE49-F238E27FC236}">
                <a16:creationId xmlns="" xmlns:a16="http://schemas.microsoft.com/office/drawing/2014/main" id="{589AEDA9-4578-472D-B250-165B876A251B}"/>
              </a:ext>
            </a:extLst>
          </p:cNvPr>
          <p:cNvSpPr/>
          <p:nvPr/>
        </p:nvSpPr>
        <p:spPr bwMode="gray">
          <a:xfrm>
            <a:off x="1395414" y="3876007"/>
            <a:ext cx="8862103" cy="1229054"/>
          </a:xfrm>
          <a:prstGeom prst="rect">
            <a:avLst/>
          </a:prstGeom>
        </p:spPr>
        <p:txBody>
          <a:bodyPr wrap="square">
            <a:noAutofit/>
          </a:bodyPr>
          <a:lstStyle/>
          <a:p>
            <a:pPr marL="302279" lvl="1" indent="-302279" algn="just" defTabSz="914034" fontAlgn="ctr">
              <a:lnSpc>
                <a:spcPct val="140000"/>
              </a:lnSpc>
              <a:spcBef>
                <a:spcPts val="792"/>
              </a:spcBef>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Fixed Prefix: indicates the fixed prefix applied for.</a:t>
            </a:r>
          </a:p>
          <a:p>
            <a:pPr marL="302279" lvl="1" indent="-302279" algn="just" defTabSz="914034" fontAlgn="ctr">
              <a:lnSpc>
                <a:spcPct val="140000"/>
              </a:lnSpc>
              <a:spcBef>
                <a:spcPts val="792"/>
              </a:spcBef>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Network Type: indicates the type of a network. For example, 0 indicates a backbone network, 1 indicates a data center, and 2 to F are reserved.</a:t>
            </a:r>
          </a:p>
        </p:txBody>
      </p:sp>
      <p:sp>
        <p:nvSpPr>
          <p:cNvPr id="30"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31"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32"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8745952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1D39742-78BA-445A-B168-36D3D4B4C2F7}"/>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IPv6 Address Planning Suggestions</a:t>
            </a:r>
          </a:p>
        </p:txBody>
      </p:sp>
      <p:sp>
        <p:nvSpPr>
          <p:cNvPr id="3" name="Text Placeholder 2">
            <a:extLst>
              <a:ext uri="{FF2B5EF4-FFF2-40B4-BE49-F238E27FC236}">
                <a16:creationId xmlns="" xmlns:a16="http://schemas.microsoft.com/office/drawing/2014/main" id="{6D7CA8F1-841E-4FD7-9D42-F98BA5007F81}"/>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The user-defined part of an IPv6 address needs to be planned based on its summarization characteristics. Fields that are easy to summarize, such as the address space and area, should be placed in the left-most part. Excessive layering results in strong coupling between services and address planning, which hinders subsequent service development and reduces address space utilization. Therefore, you need to determine the number of fields based on site requirements.</a:t>
            </a:r>
          </a:p>
        </p:txBody>
      </p:sp>
      <p:sp>
        <p:nvSpPr>
          <p:cNvPr id="7" name="TextBox 38">
            <a:extLst>
              <a:ext uri="{FF2B5EF4-FFF2-40B4-BE49-F238E27FC236}">
                <a16:creationId xmlns="" xmlns:a16="http://schemas.microsoft.com/office/drawing/2014/main" id="{CB1164B6-EDDE-4283-90FF-C0427BDDBF78}"/>
              </a:ext>
            </a:extLst>
          </p:cNvPr>
          <p:cNvSpPr txBox="1"/>
          <p:nvPr/>
        </p:nvSpPr>
        <p:spPr bwMode="gray">
          <a:xfrm>
            <a:off x="1895577" y="2403577"/>
            <a:ext cx="599841"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 bits</a:t>
            </a:r>
          </a:p>
        </p:txBody>
      </p:sp>
      <p:sp>
        <p:nvSpPr>
          <p:cNvPr id="8" name="TextBox 43">
            <a:extLst>
              <a:ext uri="{FF2B5EF4-FFF2-40B4-BE49-F238E27FC236}">
                <a16:creationId xmlns="" xmlns:a16="http://schemas.microsoft.com/office/drawing/2014/main" id="{F07FF045-E08B-462E-AA00-5FA486F88C24}"/>
              </a:ext>
            </a:extLst>
          </p:cNvPr>
          <p:cNvSpPr txBox="1"/>
          <p:nvPr/>
        </p:nvSpPr>
        <p:spPr bwMode="gray">
          <a:xfrm>
            <a:off x="8735435" y="2405041"/>
            <a:ext cx="654346"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bits</a:t>
            </a:r>
          </a:p>
        </p:txBody>
      </p:sp>
      <p:cxnSp>
        <p:nvCxnSpPr>
          <p:cNvPr id="9" name="直接连接符 17">
            <a:extLst>
              <a:ext uri="{FF2B5EF4-FFF2-40B4-BE49-F238E27FC236}">
                <a16:creationId xmlns="" xmlns:a16="http://schemas.microsoft.com/office/drawing/2014/main" id="{78A35E24-8E7B-4814-8562-AB162CB91475}"/>
              </a:ext>
            </a:extLst>
          </p:cNvPr>
          <p:cNvCxnSpPr/>
          <p:nvPr/>
        </p:nvCxnSpPr>
        <p:spPr bwMode="gray">
          <a:xfrm flipV="1">
            <a:off x="1659784"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0" name="直接连接符 18">
            <a:extLst>
              <a:ext uri="{FF2B5EF4-FFF2-40B4-BE49-F238E27FC236}">
                <a16:creationId xmlns="" xmlns:a16="http://schemas.microsoft.com/office/drawing/2014/main" id="{CF1D9B44-2D11-4001-9884-C6368094E411}"/>
              </a:ext>
            </a:extLst>
          </p:cNvPr>
          <p:cNvCxnSpPr/>
          <p:nvPr/>
        </p:nvCxnSpPr>
        <p:spPr bwMode="gray">
          <a:xfrm flipV="1">
            <a:off x="2648687"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1" name="直接箭头连接符 19">
            <a:extLst>
              <a:ext uri="{FF2B5EF4-FFF2-40B4-BE49-F238E27FC236}">
                <a16:creationId xmlns="" xmlns:a16="http://schemas.microsoft.com/office/drawing/2014/main" id="{DAB30AD0-B8DC-45DD-9E6A-013EF338AB10}"/>
              </a:ext>
            </a:extLst>
          </p:cNvPr>
          <p:cNvCxnSpPr/>
          <p:nvPr/>
        </p:nvCxnSpPr>
        <p:spPr bwMode="gray">
          <a:xfrm>
            <a:off x="1659784" y="2628027"/>
            <a:ext cx="988903"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2" name="直接连接符 20">
            <a:extLst>
              <a:ext uri="{FF2B5EF4-FFF2-40B4-BE49-F238E27FC236}">
                <a16:creationId xmlns="" xmlns:a16="http://schemas.microsoft.com/office/drawing/2014/main" id="{8448D31D-34EC-4091-8E36-B4A0773D652B}"/>
              </a:ext>
            </a:extLst>
          </p:cNvPr>
          <p:cNvCxnSpPr/>
          <p:nvPr/>
        </p:nvCxnSpPr>
        <p:spPr bwMode="gray">
          <a:xfrm flipV="1">
            <a:off x="3481496" y="2797456"/>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3" name="直接连接符 24">
            <a:extLst>
              <a:ext uri="{FF2B5EF4-FFF2-40B4-BE49-F238E27FC236}">
                <a16:creationId xmlns="" xmlns:a16="http://schemas.microsoft.com/office/drawing/2014/main" id="{0F2AC414-7B5B-43CA-B75B-AEEDAEE1101C}"/>
              </a:ext>
            </a:extLst>
          </p:cNvPr>
          <p:cNvCxnSpPr/>
          <p:nvPr/>
        </p:nvCxnSpPr>
        <p:spPr bwMode="gray">
          <a:xfrm flipV="1">
            <a:off x="7267755"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4" name="直接连接符 25">
            <a:extLst>
              <a:ext uri="{FF2B5EF4-FFF2-40B4-BE49-F238E27FC236}">
                <a16:creationId xmlns="" xmlns:a16="http://schemas.microsoft.com/office/drawing/2014/main" id="{6659226F-2A0B-48A5-BC86-BF3992B0ECDE}"/>
              </a:ext>
            </a:extLst>
          </p:cNvPr>
          <p:cNvCxnSpPr/>
          <p:nvPr/>
        </p:nvCxnSpPr>
        <p:spPr bwMode="gray">
          <a:xfrm flipV="1">
            <a:off x="10852206" y="2563498"/>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5" name="直接箭头连接符 26">
            <a:extLst>
              <a:ext uri="{FF2B5EF4-FFF2-40B4-BE49-F238E27FC236}">
                <a16:creationId xmlns="" xmlns:a16="http://schemas.microsoft.com/office/drawing/2014/main" id="{E68C9BFF-3BB6-4C22-A6B1-76ACBB4C10E6}"/>
              </a:ext>
            </a:extLst>
          </p:cNvPr>
          <p:cNvCxnSpPr/>
          <p:nvPr/>
        </p:nvCxnSpPr>
        <p:spPr bwMode="gray">
          <a:xfrm>
            <a:off x="7267755" y="2628027"/>
            <a:ext cx="3584451"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6" name="直接箭头连接符 27">
            <a:extLst>
              <a:ext uri="{FF2B5EF4-FFF2-40B4-BE49-F238E27FC236}">
                <a16:creationId xmlns="" xmlns:a16="http://schemas.microsoft.com/office/drawing/2014/main" id="{820F2817-72EF-4383-90B5-F71488BA1F6E}"/>
              </a:ext>
            </a:extLst>
          </p:cNvPr>
          <p:cNvCxnSpPr/>
          <p:nvPr/>
        </p:nvCxnSpPr>
        <p:spPr bwMode="gray">
          <a:xfrm flipV="1">
            <a:off x="2648687" y="2628028"/>
            <a:ext cx="4617921" cy="707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7" name="TextBox 55">
            <a:extLst>
              <a:ext uri="{FF2B5EF4-FFF2-40B4-BE49-F238E27FC236}">
                <a16:creationId xmlns="" xmlns:a16="http://schemas.microsoft.com/office/drawing/2014/main" id="{12486BE5-9F84-4428-BBA4-857577163335}"/>
              </a:ext>
            </a:extLst>
          </p:cNvPr>
          <p:cNvSpPr txBox="1"/>
          <p:nvPr/>
        </p:nvSpPr>
        <p:spPr bwMode="gray">
          <a:xfrm>
            <a:off x="4151093" y="2396892"/>
            <a:ext cx="1211481" cy="461665"/>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 N) bits</a:t>
            </a:r>
          </a:p>
        </p:txBody>
      </p:sp>
      <p:cxnSp>
        <p:nvCxnSpPr>
          <p:cNvPr id="18" name="直接箭头连接符 30">
            <a:extLst>
              <a:ext uri="{FF2B5EF4-FFF2-40B4-BE49-F238E27FC236}">
                <a16:creationId xmlns="" xmlns:a16="http://schemas.microsoft.com/office/drawing/2014/main" id="{A61A93BB-7DC1-46B6-B29D-17B3C4283FD1}"/>
              </a:ext>
            </a:extLst>
          </p:cNvPr>
          <p:cNvCxnSpPr>
            <a:cxnSpLocks/>
          </p:cNvCxnSpPr>
          <p:nvPr/>
        </p:nvCxnSpPr>
        <p:spPr bwMode="gray">
          <a:xfrm>
            <a:off x="5968744" y="2925488"/>
            <a:ext cx="1299011"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9" name="矩形 31">
            <a:extLst>
              <a:ext uri="{FF2B5EF4-FFF2-40B4-BE49-F238E27FC236}">
                <a16:creationId xmlns="" xmlns:a16="http://schemas.microsoft.com/office/drawing/2014/main" id="{8C62F8F0-90FA-4595-B33A-2512869AA369}"/>
              </a:ext>
            </a:extLst>
          </p:cNvPr>
          <p:cNvSpPr/>
          <p:nvPr/>
        </p:nvSpPr>
        <p:spPr bwMode="gray">
          <a:xfrm>
            <a:off x="2648687" y="3031414"/>
            <a:ext cx="832809"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Attribute ID</a:t>
            </a:r>
          </a:p>
        </p:txBody>
      </p:sp>
      <p:sp>
        <p:nvSpPr>
          <p:cNvPr id="20" name="矩形 34">
            <a:extLst>
              <a:ext uri="{FF2B5EF4-FFF2-40B4-BE49-F238E27FC236}">
                <a16:creationId xmlns="" xmlns:a16="http://schemas.microsoft.com/office/drawing/2014/main" id="{B21C7625-917E-48A3-B4F3-644A73FAEFF4}"/>
              </a:ext>
            </a:extLst>
          </p:cNvPr>
          <p:cNvSpPr/>
          <p:nvPr/>
        </p:nvSpPr>
        <p:spPr bwMode="gray">
          <a:xfrm>
            <a:off x="3478841" y="3031414"/>
            <a:ext cx="832806"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Type</a:t>
            </a:r>
          </a:p>
        </p:txBody>
      </p:sp>
      <p:sp>
        <p:nvSpPr>
          <p:cNvPr id="21" name="矩形 35">
            <a:extLst>
              <a:ext uri="{FF2B5EF4-FFF2-40B4-BE49-F238E27FC236}">
                <a16:creationId xmlns="" xmlns:a16="http://schemas.microsoft.com/office/drawing/2014/main" id="{7D25E851-0DF0-4FD0-B801-32D1370CD8A0}"/>
              </a:ext>
            </a:extLst>
          </p:cNvPr>
          <p:cNvSpPr/>
          <p:nvPr/>
        </p:nvSpPr>
        <p:spPr bwMode="gray">
          <a:xfrm>
            <a:off x="7267755" y="3031414"/>
            <a:ext cx="3584451"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Host Address</a:t>
            </a:r>
          </a:p>
        </p:txBody>
      </p:sp>
      <p:sp>
        <p:nvSpPr>
          <p:cNvPr id="22" name="矩形 36">
            <a:extLst>
              <a:ext uri="{FF2B5EF4-FFF2-40B4-BE49-F238E27FC236}">
                <a16:creationId xmlns="" xmlns:a16="http://schemas.microsoft.com/office/drawing/2014/main" id="{25CC3AE5-452F-4ACE-BCF7-C875173DD263}"/>
              </a:ext>
            </a:extLst>
          </p:cNvPr>
          <p:cNvSpPr/>
          <p:nvPr/>
        </p:nvSpPr>
        <p:spPr bwMode="gray">
          <a:xfrm>
            <a:off x="1659784" y="3031414"/>
            <a:ext cx="988903"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Fixed Prefix</a:t>
            </a:r>
          </a:p>
        </p:txBody>
      </p:sp>
      <p:cxnSp>
        <p:nvCxnSpPr>
          <p:cNvPr id="23" name="直接箭头连接符 48">
            <a:extLst>
              <a:ext uri="{FF2B5EF4-FFF2-40B4-BE49-F238E27FC236}">
                <a16:creationId xmlns="" xmlns:a16="http://schemas.microsoft.com/office/drawing/2014/main" id="{F8F4F76C-A35B-4865-AD2C-6E93285A11DE}"/>
              </a:ext>
            </a:extLst>
          </p:cNvPr>
          <p:cNvCxnSpPr>
            <a:cxnSpLocks/>
          </p:cNvCxnSpPr>
          <p:nvPr/>
        </p:nvCxnSpPr>
        <p:spPr bwMode="gray">
          <a:xfrm flipV="1">
            <a:off x="2648687" y="2923402"/>
            <a:ext cx="832809" cy="4172"/>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24" name="TextBox 38">
            <a:extLst>
              <a:ext uri="{FF2B5EF4-FFF2-40B4-BE49-F238E27FC236}">
                <a16:creationId xmlns="" xmlns:a16="http://schemas.microsoft.com/office/drawing/2014/main" id="{B15C42F0-6AA4-40D2-979A-BFD895256971}"/>
              </a:ext>
            </a:extLst>
          </p:cNvPr>
          <p:cNvSpPr txBox="1"/>
          <p:nvPr/>
        </p:nvSpPr>
        <p:spPr bwMode="gray">
          <a:xfrm>
            <a:off x="2763238"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25" name="TextBox 38">
            <a:extLst>
              <a:ext uri="{FF2B5EF4-FFF2-40B4-BE49-F238E27FC236}">
                <a16:creationId xmlns="" xmlns:a16="http://schemas.microsoft.com/office/drawing/2014/main" id="{518A708D-7B93-4B92-B189-00A05B4FE6D5}"/>
              </a:ext>
            </a:extLst>
          </p:cNvPr>
          <p:cNvSpPr txBox="1"/>
          <p:nvPr/>
        </p:nvSpPr>
        <p:spPr bwMode="gray">
          <a:xfrm>
            <a:off x="5875735" y="2693403"/>
            <a:ext cx="1487090" cy="461665"/>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 16 – N) bits</a:t>
            </a:r>
          </a:p>
        </p:txBody>
      </p:sp>
      <p:sp>
        <p:nvSpPr>
          <p:cNvPr id="26" name="矩形 34">
            <a:extLst>
              <a:ext uri="{FF2B5EF4-FFF2-40B4-BE49-F238E27FC236}">
                <a16:creationId xmlns="" xmlns:a16="http://schemas.microsoft.com/office/drawing/2014/main" id="{9DE1006E-099B-419B-ABFC-4CDC26CAAB31}"/>
              </a:ext>
            </a:extLst>
          </p:cNvPr>
          <p:cNvSpPr/>
          <p:nvPr/>
        </p:nvSpPr>
        <p:spPr bwMode="gray">
          <a:xfrm>
            <a:off x="4308991" y="3032085"/>
            <a:ext cx="832806"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Address Type</a:t>
            </a:r>
          </a:p>
        </p:txBody>
      </p:sp>
      <p:sp>
        <p:nvSpPr>
          <p:cNvPr id="27" name="矩形 34">
            <a:extLst>
              <a:ext uri="{FF2B5EF4-FFF2-40B4-BE49-F238E27FC236}">
                <a16:creationId xmlns="" xmlns:a16="http://schemas.microsoft.com/office/drawing/2014/main" id="{5F931EBC-BB66-48C2-BB0D-2559661CB91F}"/>
              </a:ext>
            </a:extLst>
          </p:cNvPr>
          <p:cNvSpPr/>
          <p:nvPr/>
        </p:nvSpPr>
        <p:spPr bwMode="gray">
          <a:xfrm>
            <a:off x="5141798" y="3032503"/>
            <a:ext cx="826946"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Area</a:t>
            </a:r>
          </a:p>
        </p:txBody>
      </p:sp>
      <p:sp>
        <p:nvSpPr>
          <p:cNvPr id="28" name="矩形 34">
            <a:extLst>
              <a:ext uri="{FF2B5EF4-FFF2-40B4-BE49-F238E27FC236}">
                <a16:creationId xmlns="" xmlns:a16="http://schemas.microsoft.com/office/drawing/2014/main" id="{61BE988A-273F-4640-9D08-F74F738E3827}"/>
              </a:ext>
            </a:extLst>
          </p:cNvPr>
          <p:cNvSpPr/>
          <p:nvPr/>
        </p:nvSpPr>
        <p:spPr bwMode="gray">
          <a:xfrm>
            <a:off x="5968744" y="3032503"/>
            <a:ext cx="1297860"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Allocatable</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Address Block</a:t>
            </a:r>
          </a:p>
        </p:txBody>
      </p:sp>
      <p:sp>
        <p:nvSpPr>
          <p:cNvPr id="29" name="矩形 53">
            <a:extLst>
              <a:ext uri="{FF2B5EF4-FFF2-40B4-BE49-F238E27FC236}">
                <a16:creationId xmlns="" xmlns:a16="http://schemas.microsoft.com/office/drawing/2014/main" id="{6F4CA007-8150-4BD5-95E5-81F79A13D28F}"/>
              </a:ext>
            </a:extLst>
          </p:cNvPr>
          <p:cNvSpPr/>
          <p:nvPr/>
        </p:nvSpPr>
        <p:spPr bwMode="gray">
          <a:xfrm>
            <a:off x="1316884" y="3619185"/>
            <a:ext cx="9535322" cy="2724466"/>
          </a:xfrm>
          <a:prstGeom prst="rect">
            <a:avLst/>
          </a:prstGeom>
        </p:spPr>
        <p:txBody>
          <a:bodyPr wrap="square">
            <a:noAutofit/>
          </a:bodyPr>
          <a:lstStyle/>
          <a:p>
            <a:pPr marL="302279" lvl="1"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Fixed Prefix: indicates a fixed-length prefix applied for by an enterprise from an address allocation organization.</a:t>
            </a:r>
          </a:p>
          <a:p>
            <a:pPr marL="302279" lvl="1"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Subnet:</a:t>
            </a:r>
          </a:p>
          <a:p>
            <a:pPr marL="654938" lvl="1" indent="-251899" defTabSz="914034"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Attribute ID: is used to distinguish address types. It is used for level-1 address classification.</a:t>
            </a:r>
          </a:p>
          <a:p>
            <a:pPr marL="654938" lvl="1" indent="-251899" defTabSz="914034"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Type: identifies the type of a network.</a:t>
            </a:r>
          </a:p>
          <a:p>
            <a:pPr marL="654938" lvl="1" indent="-251899" defTabSz="914034"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Address Type: identifies the type of an address on the network.</a:t>
            </a:r>
          </a:p>
          <a:p>
            <a:pPr marL="654938" lvl="1" indent="-251899" defTabSz="914034"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Area ID: identifies an area on the network.</a:t>
            </a:r>
          </a:p>
          <a:p>
            <a:pPr marL="654938" lvl="1" indent="-251899" defTabSz="914034" fontAlgn="ctr">
              <a:spcBef>
                <a:spcPts val="720"/>
              </a:spcBef>
              <a:buSzPct val="50000"/>
              <a:buFont typeface="Wingdings" panose="05000000000000000000" pitchFamily="2" charset="2"/>
              <a:buChar char="p"/>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Allocatable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Address Block: is reserved for future address allocation.</a:t>
            </a:r>
          </a:p>
          <a:p>
            <a:pPr marL="302279" lvl="1"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 Address: indicates the last 64 bits of an IP address. It is equivalent to the host ID in an IPv4 address.</a:t>
            </a:r>
          </a:p>
        </p:txBody>
      </p:sp>
      <p:cxnSp>
        <p:nvCxnSpPr>
          <p:cNvPr id="32" name="直接连接符 20">
            <a:extLst>
              <a:ext uri="{FF2B5EF4-FFF2-40B4-BE49-F238E27FC236}">
                <a16:creationId xmlns="" xmlns:a16="http://schemas.microsoft.com/office/drawing/2014/main" id="{6F9ECC4A-0101-4D93-80C6-7D4DD4DAB44D}"/>
              </a:ext>
            </a:extLst>
          </p:cNvPr>
          <p:cNvCxnSpPr/>
          <p:nvPr/>
        </p:nvCxnSpPr>
        <p:spPr bwMode="gray">
          <a:xfrm flipV="1">
            <a:off x="4308439" y="2792693"/>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3" name="直接箭头连接符 48">
            <a:extLst>
              <a:ext uri="{FF2B5EF4-FFF2-40B4-BE49-F238E27FC236}">
                <a16:creationId xmlns="" xmlns:a16="http://schemas.microsoft.com/office/drawing/2014/main" id="{874DE70D-88DB-410C-8B24-30A1E2354526}"/>
              </a:ext>
            </a:extLst>
          </p:cNvPr>
          <p:cNvCxnSpPr>
            <a:cxnSpLocks/>
          </p:cNvCxnSpPr>
          <p:nvPr/>
        </p:nvCxnSpPr>
        <p:spPr bwMode="gray">
          <a:xfrm flipV="1">
            <a:off x="3475630" y="2918639"/>
            <a:ext cx="832809" cy="4172"/>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35" name="直接连接符 20">
            <a:extLst>
              <a:ext uri="{FF2B5EF4-FFF2-40B4-BE49-F238E27FC236}">
                <a16:creationId xmlns="" xmlns:a16="http://schemas.microsoft.com/office/drawing/2014/main" id="{C59C5478-9FEA-478A-9723-AF55557F0865}"/>
              </a:ext>
            </a:extLst>
          </p:cNvPr>
          <p:cNvCxnSpPr/>
          <p:nvPr/>
        </p:nvCxnSpPr>
        <p:spPr bwMode="gray">
          <a:xfrm flipV="1">
            <a:off x="5141800" y="2793284"/>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6" name="直接箭头连接符 48">
            <a:extLst>
              <a:ext uri="{FF2B5EF4-FFF2-40B4-BE49-F238E27FC236}">
                <a16:creationId xmlns="" xmlns:a16="http://schemas.microsoft.com/office/drawing/2014/main" id="{8724DFA4-376F-4130-89F0-95BB8A0FACF8}"/>
              </a:ext>
            </a:extLst>
          </p:cNvPr>
          <p:cNvCxnSpPr>
            <a:cxnSpLocks/>
          </p:cNvCxnSpPr>
          <p:nvPr/>
        </p:nvCxnSpPr>
        <p:spPr bwMode="gray">
          <a:xfrm flipV="1">
            <a:off x="4308991" y="2919230"/>
            <a:ext cx="832809" cy="4172"/>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38" name="直接连接符 20">
            <a:extLst>
              <a:ext uri="{FF2B5EF4-FFF2-40B4-BE49-F238E27FC236}">
                <a16:creationId xmlns="" xmlns:a16="http://schemas.microsoft.com/office/drawing/2014/main" id="{CDDCC58B-652D-4744-881E-55DBFAF0298D}"/>
              </a:ext>
            </a:extLst>
          </p:cNvPr>
          <p:cNvCxnSpPr/>
          <p:nvPr/>
        </p:nvCxnSpPr>
        <p:spPr bwMode="gray">
          <a:xfrm flipV="1">
            <a:off x="5968744" y="2786653"/>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9" name="直接箭头连接符 48">
            <a:extLst>
              <a:ext uri="{FF2B5EF4-FFF2-40B4-BE49-F238E27FC236}">
                <a16:creationId xmlns="" xmlns:a16="http://schemas.microsoft.com/office/drawing/2014/main" id="{8B1347CA-940F-445E-93EA-7E1D88611905}"/>
              </a:ext>
            </a:extLst>
          </p:cNvPr>
          <p:cNvCxnSpPr>
            <a:cxnSpLocks/>
          </p:cNvCxnSpPr>
          <p:nvPr/>
        </p:nvCxnSpPr>
        <p:spPr bwMode="gray">
          <a:xfrm>
            <a:off x="5147251" y="2916771"/>
            <a:ext cx="827907"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41" name="TextBox 38">
            <a:extLst>
              <a:ext uri="{FF2B5EF4-FFF2-40B4-BE49-F238E27FC236}">
                <a16:creationId xmlns="" xmlns:a16="http://schemas.microsoft.com/office/drawing/2014/main" id="{B15C42F0-6AA4-40D2-979A-BFD895256971}"/>
              </a:ext>
            </a:extLst>
          </p:cNvPr>
          <p:cNvSpPr txBox="1"/>
          <p:nvPr/>
        </p:nvSpPr>
        <p:spPr bwMode="gray">
          <a:xfrm>
            <a:off x="3594718"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42" name="TextBox 38">
            <a:extLst>
              <a:ext uri="{FF2B5EF4-FFF2-40B4-BE49-F238E27FC236}">
                <a16:creationId xmlns="" xmlns:a16="http://schemas.microsoft.com/office/drawing/2014/main" id="{B15C42F0-6AA4-40D2-979A-BFD895256971}"/>
              </a:ext>
            </a:extLst>
          </p:cNvPr>
          <p:cNvSpPr txBox="1"/>
          <p:nvPr/>
        </p:nvSpPr>
        <p:spPr bwMode="gray">
          <a:xfrm>
            <a:off x="4436494"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43" name="TextBox 38">
            <a:extLst>
              <a:ext uri="{FF2B5EF4-FFF2-40B4-BE49-F238E27FC236}">
                <a16:creationId xmlns="" xmlns:a16="http://schemas.microsoft.com/office/drawing/2014/main" id="{B15C42F0-6AA4-40D2-979A-BFD895256971}"/>
              </a:ext>
            </a:extLst>
          </p:cNvPr>
          <p:cNvSpPr txBox="1"/>
          <p:nvPr/>
        </p:nvSpPr>
        <p:spPr bwMode="gray">
          <a:xfrm>
            <a:off x="5229645" y="2701616"/>
            <a:ext cx="710524" cy="212262"/>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40"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44"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45"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42808872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Typical IPv6 Address Planning</a:t>
            </a:r>
          </a:p>
        </p:txBody>
      </p:sp>
      <p:sp>
        <p:nvSpPr>
          <p:cNvPr id="3" name="Text Placeholder 2">
            <a:extLst>
              <a:ext uri="{FF2B5EF4-FFF2-40B4-BE49-F238E27FC236}">
                <a16:creationId xmlns="" xmlns:a16="http://schemas.microsoft.com/office/drawing/2014/main" id="{8264EF81-CCE7-4927-B6AD-59D0DCC543CA}"/>
              </a:ext>
            </a:extLst>
          </p:cNvPr>
          <p:cNvSpPr>
            <a:spLocks noGrp="1"/>
          </p:cNvSpPr>
          <p:nvPr>
            <p:ph type="body" sz="quarter" idx="10"/>
          </p:nvPr>
        </p:nvSpPr>
        <p:spPr bwMode="gray"/>
        <p:txBody>
          <a:bodyPr wrap="square">
            <a:noAutofit/>
          </a:bodyPr>
          <a:lstStyle/>
          <a:p>
            <a:r>
              <a:rPr lang="en-US" sz="1400" dirty="0">
                <a:latin typeface="Huawei Sans" panose="020C0503030203020204" pitchFamily="34" charset="0"/>
              </a:rPr>
              <a:t>IPv6 addresses can be planned based on planning suggestions or the customer's planning rules.</a:t>
            </a:r>
          </a:p>
        </p:txBody>
      </p:sp>
      <p:pic>
        <p:nvPicPr>
          <p:cNvPr id="10" name="图片 48">
            <a:extLst>
              <a:ext uri="{FF2B5EF4-FFF2-40B4-BE49-F238E27FC236}">
                <a16:creationId xmlns="" xmlns:a16="http://schemas.microsoft.com/office/drawing/2014/main" id="{FA1A34F0-5CC0-4912-939C-D263D070CA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33279" y="3257202"/>
            <a:ext cx="378863" cy="310667"/>
          </a:xfrm>
          <a:prstGeom prst="rect">
            <a:avLst/>
          </a:prstGeom>
        </p:spPr>
      </p:pic>
      <p:pic>
        <p:nvPicPr>
          <p:cNvPr id="11" name="图片 48">
            <a:extLst>
              <a:ext uri="{FF2B5EF4-FFF2-40B4-BE49-F238E27FC236}">
                <a16:creationId xmlns="" xmlns:a16="http://schemas.microsoft.com/office/drawing/2014/main" id="{37FD8858-F667-4127-99BB-395720821D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33279" y="5402938"/>
            <a:ext cx="378863" cy="310667"/>
          </a:xfrm>
          <a:prstGeom prst="rect">
            <a:avLst/>
          </a:prstGeom>
        </p:spPr>
      </p:pic>
      <p:pic>
        <p:nvPicPr>
          <p:cNvPr id="12" name="图片 48">
            <a:extLst>
              <a:ext uri="{FF2B5EF4-FFF2-40B4-BE49-F238E27FC236}">
                <a16:creationId xmlns="" xmlns:a16="http://schemas.microsoft.com/office/drawing/2014/main" id="{9EEA590C-40BD-42A1-8E69-375154A574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88441" y="3258882"/>
            <a:ext cx="378863" cy="310667"/>
          </a:xfrm>
          <a:prstGeom prst="rect">
            <a:avLst/>
          </a:prstGeom>
        </p:spPr>
      </p:pic>
      <p:pic>
        <p:nvPicPr>
          <p:cNvPr id="13" name="图片 48">
            <a:extLst>
              <a:ext uri="{FF2B5EF4-FFF2-40B4-BE49-F238E27FC236}">
                <a16:creationId xmlns="" xmlns:a16="http://schemas.microsoft.com/office/drawing/2014/main" id="{3B400597-11E0-48C7-A1EA-D33BD90EFA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88441" y="5404618"/>
            <a:ext cx="378863" cy="310667"/>
          </a:xfrm>
          <a:prstGeom prst="rect">
            <a:avLst/>
          </a:prstGeom>
        </p:spPr>
      </p:pic>
      <p:sp>
        <p:nvSpPr>
          <p:cNvPr id="16" name="圆角矩形 75">
            <a:extLst>
              <a:ext uri="{FF2B5EF4-FFF2-40B4-BE49-F238E27FC236}">
                <a16:creationId xmlns="" xmlns:a16="http://schemas.microsoft.com/office/drawing/2014/main" id="{E7285C79-3C5A-4892-9EBC-9E16D48C0D8A}"/>
              </a:ext>
            </a:extLst>
          </p:cNvPr>
          <p:cNvSpPr/>
          <p:nvPr/>
        </p:nvSpPr>
        <p:spPr bwMode="gray">
          <a:xfrm>
            <a:off x="2324100" y="3038474"/>
            <a:ext cx="3104785" cy="292767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7" name="Straight Connector 16">
            <a:extLst>
              <a:ext uri="{FF2B5EF4-FFF2-40B4-BE49-F238E27FC236}">
                <a16:creationId xmlns="" xmlns:a16="http://schemas.microsoft.com/office/drawing/2014/main" id="{1A4C9F04-A2F8-4894-B8A2-7D2DBBE15DD6}"/>
              </a:ext>
            </a:extLst>
          </p:cNvPr>
          <p:cNvCxnSpPr>
            <a:cxnSpLocks/>
            <a:stCxn id="11" idx="0"/>
            <a:endCxn id="10" idx="2"/>
          </p:cNvCxnSpPr>
          <p:nvPr/>
        </p:nvCxnSpPr>
        <p:spPr bwMode="gray">
          <a:xfrm flipV="1">
            <a:off x="2822711" y="3567869"/>
            <a:ext cx="0" cy="18350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9332399F-86F7-448D-A651-942226125A64}"/>
              </a:ext>
            </a:extLst>
          </p:cNvPr>
          <p:cNvCxnSpPr>
            <a:cxnSpLocks/>
            <a:stCxn id="12" idx="1"/>
            <a:endCxn id="10" idx="3"/>
          </p:cNvCxnSpPr>
          <p:nvPr/>
        </p:nvCxnSpPr>
        <p:spPr bwMode="gray">
          <a:xfrm flipH="1" flipV="1">
            <a:off x="3012142" y="3412536"/>
            <a:ext cx="177629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ACD41D65-0179-44C6-BA53-891C7CF4427E}"/>
              </a:ext>
            </a:extLst>
          </p:cNvPr>
          <p:cNvCxnSpPr>
            <a:cxnSpLocks/>
            <a:stCxn id="13" idx="1"/>
            <a:endCxn id="11" idx="3"/>
          </p:cNvCxnSpPr>
          <p:nvPr/>
        </p:nvCxnSpPr>
        <p:spPr bwMode="gray">
          <a:xfrm flipH="1" flipV="1">
            <a:off x="3012142" y="5558272"/>
            <a:ext cx="177629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8816A2BD-083C-4E14-B921-BB9D24E05C6E}"/>
              </a:ext>
            </a:extLst>
          </p:cNvPr>
          <p:cNvCxnSpPr>
            <a:cxnSpLocks/>
            <a:stCxn id="13" idx="0"/>
            <a:endCxn id="12" idx="2"/>
          </p:cNvCxnSpPr>
          <p:nvPr/>
        </p:nvCxnSpPr>
        <p:spPr bwMode="gray">
          <a:xfrm flipV="1">
            <a:off x="4977873" y="3569549"/>
            <a:ext cx="0" cy="18350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2BFB37C1-A406-4AF6-8212-FD8545CCFD15}"/>
              </a:ext>
            </a:extLst>
          </p:cNvPr>
          <p:cNvCxnSpPr>
            <a:cxnSpLocks/>
            <a:stCxn id="25" idx="3"/>
            <a:endCxn id="10" idx="1"/>
          </p:cNvCxnSpPr>
          <p:nvPr/>
        </p:nvCxnSpPr>
        <p:spPr bwMode="gray">
          <a:xfrm>
            <a:off x="945352" y="3412535"/>
            <a:ext cx="168792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 name="图片 48">
            <a:extLst>
              <a:ext uri="{FF2B5EF4-FFF2-40B4-BE49-F238E27FC236}">
                <a16:creationId xmlns="" xmlns:a16="http://schemas.microsoft.com/office/drawing/2014/main" id="{080BAFB7-3915-4DE8-8597-E7A34DACFD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6489" y="3257201"/>
            <a:ext cx="378863" cy="310667"/>
          </a:xfrm>
          <a:prstGeom prst="rect">
            <a:avLst/>
          </a:prstGeom>
        </p:spPr>
      </p:pic>
      <p:pic>
        <p:nvPicPr>
          <p:cNvPr id="26" name="图片 48">
            <a:extLst>
              <a:ext uri="{FF2B5EF4-FFF2-40B4-BE49-F238E27FC236}">
                <a16:creationId xmlns="" xmlns:a16="http://schemas.microsoft.com/office/drawing/2014/main" id="{F108EC62-F151-4965-8687-7A92290565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6489" y="5404736"/>
            <a:ext cx="378863" cy="310667"/>
          </a:xfrm>
          <a:prstGeom prst="rect">
            <a:avLst/>
          </a:prstGeom>
        </p:spPr>
      </p:pic>
      <p:cxnSp>
        <p:nvCxnSpPr>
          <p:cNvPr id="27" name="Straight Connector 26">
            <a:extLst>
              <a:ext uri="{FF2B5EF4-FFF2-40B4-BE49-F238E27FC236}">
                <a16:creationId xmlns="" xmlns:a16="http://schemas.microsoft.com/office/drawing/2014/main" id="{84AE2E9F-8A9F-4A97-ABDC-57C374696661}"/>
              </a:ext>
            </a:extLst>
          </p:cNvPr>
          <p:cNvCxnSpPr>
            <a:cxnSpLocks/>
            <a:stCxn id="26" idx="3"/>
            <a:endCxn id="11" idx="1"/>
          </p:cNvCxnSpPr>
          <p:nvPr/>
        </p:nvCxnSpPr>
        <p:spPr bwMode="gray">
          <a:xfrm flipV="1">
            <a:off x="945352" y="5558272"/>
            <a:ext cx="168792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TextBox 271">
            <a:extLst>
              <a:ext uri="{FF2B5EF4-FFF2-40B4-BE49-F238E27FC236}">
                <a16:creationId xmlns="" xmlns:a16="http://schemas.microsoft.com/office/drawing/2014/main" id="{1ABC9AC1-6F18-42B3-AFB0-7A8329ECD5D5}"/>
              </a:ext>
            </a:extLst>
          </p:cNvPr>
          <p:cNvSpPr txBox="1"/>
          <p:nvPr/>
        </p:nvSpPr>
        <p:spPr bwMode="gray">
          <a:xfrm>
            <a:off x="2600535" y="3040050"/>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39" name="TextBox 271">
            <a:extLst>
              <a:ext uri="{FF2B5EF4-FFF2-40B4-BE49-F238E27FC236}">
                <a16:creationId xmlns="" xmlns:a16="http://schemas.microsoft.com/office/drawing/2014/main" id="{AC7CE82F-9D6D-491B-8A44-97044372CE82}"/>
              </a:ext>
            </a:extLst>
          </p:cNvPr>
          <p:cNvSpPr txBox="1"/>
          <p:nvPr/>
        </p:nvSpPr>
        <p:spPr bwMode="gray">
          <a:xfrm>
            <a:off x="2597676" y="5674072"/>
            <a:ext cx="44435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42" name="TextBox 271">
            <a:extLst>
              <a:ext uri="{FF2B5EF4-FFF2-40B4-BE49-F238E27FC236}">
                <a16:creationId xmlns="" xmlns:a16="http://schemas.microsoft.com/office/drawing/2014/main" id="{9188571D-BD9E-47EF-B5BE-926352071346}"/>
              </a:ext>
            </a:extLst>
          </p:cNvPr>
          <p:cNvSpPr txBox="1"/>
          <p:nvPr/>
        </p:nvSpPr>
        <p:spPr bwMode="gray">
          <a:xfrm>
            <a:off x="4797248" y="3040050"/>
            <a:ext cx="361245"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43" name="TextBox 271">
            <a:extLst>
              <a:ext uri="{FF2B5EF4-FFF2-40B4-BE49-F238E27FC236}">
                <a16:creationId xmlns="" xmlns:a16="http://schemas.microsoft.com/office/drawing/2014/main" id="{11D43865-B0E0-4BCF-B7A3-FC11F30B81BA}"/>
              </a:ext>
            </a:extLst>
          </p:cNvPr>
          <p:cNvSpPr txBox="1"/>
          <p:nvPr/>
        </p:nvSpPr>
        <p:spPr bwMode="gray">
          <a:xfrm>
            <a:off x="4778121" y="5678380"/>
            <a:ext cx="3788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44" name="TextBox 271">
            <a:extLst>
              <a:ext uri="{FF2B5EF4-FFF2-40B4-BE49-F238E27FC236}">
                <a16:creationId xmlns="" xmlns:a16="http://schemas.microsoft.com/office/drawing/2014/main" id="{1E74FA6C-C1C4-4CAA-9754-17BDFE480AF7}"/>
              </a:ext>
            </a:extLst>
          </p:cNvPr>
          <p:cNvSpPr txBox="1"/>
          <p:nvPr/>
        </p:nvSpPr>
        <p:spPr bwMode="gray">
          <a:xfrm>
            <a:off x="527402" y="5670885"/>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5" name="TextBox 271">
            <a:extLst>
              <a:ext uri="{FF2B5EF4-FFF2-40B4-BE49-F238E27FC236}">
                <a16:creationId xmlns="" xmlns:a16="http://schemas.microsoft.com/office/drawing/2014/main" id="{413EEB5B-9F9D-42E8-A0B9-F6DB754915DE}"/>
              </a:ext>
            </a:extLst>
          </p:cNvPr>
          <p:cNvSpPr txBox="1"/>
          <p:nvPr/>
        </p:nvSpPr>
        <p:spPr bwMode="gray">
          <a:xfrm>
            <a:off x="566488" y="3038474"/>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48" name="图片 48">
            <a:extLst>
              <a:ext uri="{FF2B5EF4-FFF2-40B4-BE49-F238E27FC236}">
                <a16:creationId xmlns="" xmlns:a16="http://schemas.microsoft.com/office/drawing/2014/main" id="{77F69C57-A2D2-4992-A5E9-1A1AD20DB0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48378" y="3258882"/>
            <a:ext cx="378863" cy="310667"/>
          </a:xfrm>
          <a:prstGeom prst="rect">
            <a:avLst/>
          </a:prstGeom>
        </p:spPr>
      </p:pic>
      <p:pic>
        <p:nvPicPr>
          <p:cNvPr id="49" name="图片 48">
            <a:extLst>
              <a:ext uri="{FF2B5EF4-FFF2-40B4-BE49-F238E27FC236}">
                <a16:creationId xmlns="" xmlns:a16="http://schemas.microsoft.com/office/drawing/2014/main" id="{85CC6917-0DC5-42A7-8C4E-A6C9E4E78A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48378" y="5404618"/>
            <a:ext cx="378863" cy="310667"/>
          </a:xfrm>
          <a:prstGeom prst="rect">
            <a:avLst/>
          </a:prstGeom>
        </p:spPr>
      </p:pic>
      <p:pic>
        <p:nvPicPr>
          <p:cNvPr id="50" name="图片 48">
            <a:extLst>
              <a:ext uri="{FF2B5EF4-FFF2-40B4-BE49-F238E27FC236}">
                <a16:creationId xmlns="" xmlns:a16="http://schemas.microsoft.com/office/drawing/2014/main" id="{3E885A8B-B6BE-487D-8DFC-F7F43F38A5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96872" y="3260562"/>
            <a:ext cx="378863" cy="310667"/>
          </a:xfrm>
          <a:prstGeom prst="rect">
            <a:avLst/>
          </a:prstGeom>
        </p:spPr>
      </p:pic>
      <p:pic>
        <p:nvPicPr>
          <p:cNvPr id="51" name="图片 48">
            <a:extLst>
              <a:ext uri="{FF2B5EF4-FFF2-40B4-BE49-F238E27FC236}">
                <a16:creationId xmlns="" xmlns:a16="http://schemas.microsoft.com/office/drawing/2014/main" id="{8BC210FA-E11D-4388-B309-3EE00AF85C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96872" y="5406298"/>
            <a:ext cx="378863" cy="310667"/>
          </a:xfrm>
          <a:prstGeom prst="rect">
            <a:avLst/>
          </a:prstGeom>
        </p:spPr>
      </p:pic>
      <p:cxnSp>
        <p:nvCxnSpPr>
          <p:cNvPr id="52" name="Straight Connector 51">
            <a:extLst>
              <a:ext uri="{FF2B5EF4-FFF2-40B4-BE49-F238E27FC236}">
                <a16:creationId xmlns="" xmlns:a16="http://schemas.microsoft.com/office/drawing/2014/main" id="{D44C3F01-ABFF-4DC1-8801-AF0DA8C2305B}"/>
              </a:ext>
            </a:extLst>
          </p:cNvPr>
          <p:cNvCxnSpPr>
            <a:cxnSpLocks/>
            <a:stCxn id="48" idx="1"/>
            <a:endCxn id="12" idx="3"/>
          </p:cNvCxnSpPr>
          <p:nvPr/>
        </p:nvCxnSpPr>
        <p:spPr bwMode="gray">
          <a:xfrm flipH="1">
            <a:off x="5167304" y="3414216"/>
            <a:ext cx="18810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DED26566-E448-4CEB-8A93-BC524D1EE95E}"/>
              </a:ext>
            </a:extLst>
          </p:cNvPr>
          <p:cNvCxnSpPr>
            <a:cxnSpLocks/>
            <a:stCxn id="50" idx="1"/>
            <a:endCxn id="48" idx="3"/>
          </p:cNvCxnSpPr>
          <p:nvPr/>
        </p:nvCxnSpPr>
        <p:spPr bwMode="gray">
          <a:xfrm flipH="1" flipV="1">
            <a:off x="7427241" y="3414216"/>
            <a:ext cx="176963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 xmlns:a16="http://schemas.microsoft.com/office/drawing/2014/main" id="{4EAA5F1A-2AD8-426B-8405-296F5DDC383B}"/>
              </a:ext>
            </a:extLst>
          </p:cNvPr>
          <p:cNvCxnSpPr>
            <a:cxnSpLocks/>
            <a:stCxn id="51" idx="1"/>
            <a:endCxn id="49" idx="3"/>
          </p:cNvCxnSpPr>
          <p:nvPr/>
        </p:nvCxnSpPr>
        <p:spPr bwMode="gray">
          <a:xfrm flipH="1" flipV="1">
            <a:off x="7427241" y="5559952"/>
            <a:ext cx="176963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46ABA8E8-BDF5-4F0E-A55B-F6E90FBFA3A3}"/>
              </a:ext>
            </a:extLst>
          </p:cNvPr>
          <p:cNvCxnSpPr>
            <a:cxnSpLocks/>
            <a:stCxn id="49" idx="1"/>
            <a:endCxn id="13" idx="3"/>
          </p:cNvCxnSpPr>
          <p:nvPr/>
        </p:nvCxnSpPr>
        <p:spPr bwMode="gray">
          <a:xfrm flipH="1">
            <a:off x="5167304" y="5559952"/>
            <a:ext cx="18810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882F21F5-93B9-436F-9106-1FCA082C7EA2}"/>
              </a:ext>
            </a:extLst>
          </p:cNvPr>
          <p:cNvCxnSpPr>
            <a:cxnSpLocks/>
            <a:stCxn id="49" idx="0"/>
            <a:endCxn id="48" idx="2"/>
          </p:cNvCxnSpPr>
          <p:nvPr/>
        </p:nvCxnSpPr>
        <p:spPr bwMode="gray">
          <a:xfrm flipV="1">
            <a:off x="7237810" y="3569549"/>
            <a:ext cx="0" cy="18350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 xmlns:a16="http://schemas.microsoft.com/office/drawing/2014/main" id="{CAB6201B-DC92-472E-950C-EA131FED334D}"/>
              </a:ext>
            </a:extLst>
          </p:cNvPr>
          <p:cNvCxnSpPr>
            <a:cxnSpLocks/>
            <a:stCxn id="51" idx="0"/>
            <a:endCxn id="50" idx="2"/>
          </p:cNvCxnSpPr>
          <p:nvPr/>
        </p:nvCxnSpPr>
        <p:spPr bwMode="gray">
          <a:xfrm flipV="1">
            <a:off x="9386304" y="3571229"/>
            <a:ext cx="0" cy="18350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8" name="图片 48">
            <a:extLst>
              <a:ext uri="{FF2B5EF4-FFF2-40B4-BE49-F238E27FC236}">
                <a16:creationId xmlns="" xmlns:a16="http://schemas.microsoft.com/office/drawing/2014/main" id="{1AB5DF3B-E571-422B-9A9A-5D51C8CDEB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314308" y="3260562"/>
            <a:ext cx="378863" cy="310667"/>
          </a:xfrm>
          <a:prstGeom prst="rect">
            <a:avLst/>
          </a:prstGeom>
        </p:spPr>
      </p:pic>
      <p:pic>
        <p:nvPicPr>
          <p:cNvPr id="59" name="图片 48">
            <a:extLst>
              <a:ext uri="{FF2B5EF4-FFF2-40B4-BE49-F238E27FC236}">
                <a16:creationId xmlns="" xmlns:a16="http://schemas.microsoft.com/office/drawing/2014/main" id="{C552E6D9-19CB-4EB6-8FDE-FEAFF0E176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314308" y="5408097"/>
            <a:ext cx="378863" cy="310667"/>
          </a:xfrm>
          <a:prstGeom prst="rect">
            <a:avLst/>
          </a:prstGeom>
        </p:spPr>
      </p:pic>
      <p:cxnSp>
        <p:nvCxnSpPr>
          <p:cNvPr id="60" name="Straight Connector 59">
            <a:extLst>
              <a:ext uri="{FF2B5EF4-FFF2-40B4-BE49-F238E27FC236}">
                <a16:creationId xmlns="" xmlns:a16="http://schemas.microsoft.com/office/drawing/2014/main" id="{FCBDCD3E-FF3F-40FA-A46C-1E7EA48A73D7}"/>
              </a:ext>
            </a:extLst>
          </p:cNvPr>
          <p:cNvCxnSpPr>
            <a:cxnSpLocks/>
            <a:stCxn id="51" idx="3"/>
            <a:endCxn id="59" idx="1"/>
          </p:cNvCxnSpPr>
          <p:nvPr/>
        </p:nvCxnSpPr>
        <p:spPr bwMode="gray">
          <a:xfrm>
            <a:off x="9575735" y="5561632"/>
            <a:ext cx="173857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 xmlns:a16="http://schemas.microsoft.com/office/drawing/2014/main" id="{69BB78E4-FABD-4D20-9EFE-590E50556D03}"/>
              </a:ext>
            </a:extLst>
          </p:cNvPr>
          <p:cNvCxnSpPr>
            <a:cxnSpLocks/>
            <a:stCxn id="50" idx="3"/>
            <a:endCxn id="58" idx="1"/>
          </p:cNvCxnSpPr>
          <p:nvPr/>
        </p:nvCxnSpPr>
        <p:spPr bwMode="gray">
          <a:xfrm>
            <a:off x="9575735" y="3415896"/>
            <a:ext cx="17385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TextBox 271">
            <a:extLst>
              <a:ext uri="{FF2B5EF4-FFF2-40B4-BE49-F238E27FC236}">
                <a16:creationId xmlns="" xmlns:a16="http://schemas.microsoft.com/office/drawing/2014/main" id="{2051C683-157D-42BE-B730-010367085BD3}"/>
              </a:ext>
            </a:extLst>
          </p:cNvPr>
          <p:cNvSpPr txBox="1"/>
          <p:nvPr/>
        </p:nvSpPr>
        <p:spPr bwMode="gray">
          <a:xfrm>
            <a:off x="9164127" y="3038474"/>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63" name="TextBox 271">
            <a:extLst>
              <a:ext uri="{FF2B5EF4-FFF2-40B4-BE49-F238E27FC236}">
                <a16:creationId xmlns="" xmlns:a16="http://schemas.microsoft.com/office/drawing/2014/main" id="{E2100B5B-5161-490F-BD75-DC8CFC1A286E}"/>
              </a:ext>
            </a:extLst>
          </p:cNvPr>
          <p:cNvSpPr txBox="1"/>
          <p:nvPr/>
        </p:nvSpPr>
        <p:spPr bwMode="gray">
          <a:xfrm>
            <a:off x="9175924" y="5674072"/>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64" name="TextBox 271">
            <a:extLst>
              <a:ext uri="{FF2B5EF4-FFF2-40B4-BE49-F238E27FC236}">
                <a16:creationId xmlns="" xmlns:a16="http://schemas.microsoft.com/office/drawing/2014/main" id="{86E9409E-5B75-4D9F-91D1-F14F54322F13}"/>
              </a:ext>
            </a:extLst>
          </p:cNvPr>
          <p:cNvSpPr txBox="1"/>
          <p:nvPr/>
        </p:nvSpPr>
        <p:spPr bwMode="gray">
          <a:xfrm>
            <a:off x="7053826" y="3040050"/>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5" name="TextBox 271">
            <a:extLst>
              <a:ext uri="{FF2B5EF4-FFF2-40B4-BE49-F238E27FC236}">
                <a16:creationId xmlns="" xmlns:a16="http://schemas.microsoft.com/office/drawing/2014/main" id="{A0C05BC4-5D04-4B5B-88AC-C8018637985F}"/>
              </a:ext>
            </a:extLst>
          </p:cNvPr>
          <p:cNvSpPr txBox="1"/>
          <p:nvPr/>
        </p:nvSpPr>
        <p:spPr bwMode="gray">
          <a:xfrm>
            <a:off x="7064254" y="5671928"/>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66" name="TextBox 271">
            <a:extLst>
              <a:ext uri="{FF2B5EF4-FFF2-40B4-BE49-F238E27FC236}">
                <a16:creationId xmlns="" xmlns:a16="http://schemas.microsoft.com/office/drawing/2014/main" id="{786D5E2E-9525-4CDF-BC1B-C7223EBC3128}"/>
              </a:ext>
            </a:extLst>
          </p:cNvPr>
          <p:cNvSpPr txBox="1"/>
          <p:nvPr/>
        </p:nvSpPr>
        <p:spPr bwMode="gray">
          <a:xfrm>
            <a:off x="11267362" y="3045295"/>
            <a:ext cx="47031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67" name="TextBox 271">
            <a:extLst>
              <a:ext uri="{FF2B5EF4-FFF2-40B4-BE49-F238E27FC236}">
                <a16:creationId xmlns="" xmlns:a16="http://schemas.microsoft.com/office/drawing/2014/main" id="{32A65563-549A-4719-A384-A3D990EA3855}"/>
              </a:ext>
            </a:extLst>
          </p:cNvPr>
          <p:cNvSpPr txBox="1"/>
          <p:nvPr/>
        </p:nvSpPr>
        <p:spPr bwMode="gray">
          <a:xfrm>
            <a:off x="11275174" y="5670884"/>
            <a:ext cx="45468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68" name="TextBox 271">
            <a:extLst>
              <a:ext uri="{FF2B5EF4-FFF2-40B4-BE49-F238E27FC236}">
                <a16:creationId xmlns="" xmlns:a16="http://schemas.microsoft.com/office/drawing/2014/main" id="{00BB7DD4-891D-4CB5-8DD6-858A3B74C56C}"/>
              </a:ext>
            </a:extLst>
          </p:cNvPr>
          <p:cNvSpPr txBox="1"/>
          <p:nvPr/>
        </p:nvSpPr>
        <p:spPr bwMode="gray">
          <a:xfrm rot="16200000">
            <a:off x="1519321" y="4344740"/>
            <a:ext cx="1317895" cy="307777"/>
          </a:xfrm>
          <a:prstGeom prst="rect">
            <a:avLst/>
          </a:prstGeom>
          <a:solidFill>
            <a:srgbClr val="56C4D2"/>
          </a:solidFill>
        </p:spPr>
        <p:txBody>
          <a:bodyPr wrap="square" rtlCol="0">
            <a:noAutofit/>
          </a:bodyPr>
          <a:lstStyle/>
          <a:p>
            <a:pPr algn="ctr" fontAlgn="ctr">
              <a:buFont typeface="Wingdings" pitchFamily="2" charset="2"/>
              <a:buNone/>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75" name="TextBox 74">
            <a:extLst>
              <a:ext uri="{FF2B5EF4-FFF2-40B4-BE49-F238E27FC236}">
                <a16:creationId xmlns="" xmlns:a16="http://schemas.microsoft.com/office/drawing/2014/main" id="{8400C646-7163-44A4-A41C-3542EBE5185F}"/>
              </a:ext>
            </a:extLst>
          </p:cNvPr>
          <p:cNvSpPr txBox="1"/>
          <p:nvPr/>
        </p:nvSpPr>
        <p:spPr bwMode="gray">
          <a:xfrm>
            <a:off x="2959522" y="3125096"/>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2001::1:1:103:100:0/127</a:t>
            </a:r>
          </a:p>
        </p:txBody>
      </p:sp>
      <p:grpSp>
        <p:nvGrpSpPr>
          <p:cNvPr id="37" name="Group 36">
            <a:extLst>
              <a:ext uri="{FF2B5EF4-FFF2-40B4-BE49-F238E27FC236}">
                <a16:creationId xmlns="" xmlns:a16="http://schemas.microsoft.com/office/drawing/2014/main" id="{71F5D71A-E2F0-4564-BAF9-C5F4BE4AE5BB}"/>
              </a:ext>
            </a:extLst>
          </p:cNvPr>
          <p:cNvGrpSpPr/>
          <p:nvPr/>
        </p:nvGrpSpPr>
        <p:grpSpPr bwMode="gray">
          <a:xfrm>
            <a:off x="505553" y="1589516"/>
            <a:ext cx="6673622" cy="1054242"/>
            <a:chOff x="428166" y="1625828"/>
            <a:chExt cx="6673622" cy="1054242"/>
          </a:xfrm>
        </p:grpSpPr>
        <p:sp>
          <p:nvSpPr>
            <p:cNvPr id="124" name="TextBox 123">
              <a:extLst>
                <a:ext uri="{FF2B5EF4-FFF2-40B4-BE49-F238E27FC236}">
                  <a16:creationId xmlns="" xmlns:a16="http://schemas.microsoft.com/office/drawing/2014/main" id="{484F87E5-5E94-45B9-BE7D-64B8EB5D7AD8}"/>
                </a:ext>
              </a:extLst>
            </p:cNvPr>
            <p:cNvSpPr txBox="1"/>
            <p:nvPr/>
          </p:nvSpPr>
          <p:spPr bwMode="gray">
            <a:xfrm>
              <a:off x="428166" y="2020240"/>
              <a:ext cx="6673622" cy="369332"/>
            </a:xfrm>
            <a:prstGeom prst="rect">
              <a:avLst/>
            </a:prstGeom>
            <a:noFill/>
          </p:spPr>
          <p:txBody>
            <a:bodyPr wrap="square" rtlCol="0">
              <a:noAutofit/>
            </a:bodyPr>
            <a:lstStyle/>
            <a:p>
              <a:pPr algn="ctr" fontAlgn="ctr"/>
              <a:r>
                <a:rPr lang="en-US" sz="1400" dirty="0">
                  <a:latin typeface="Huawei Sans" panose="020C0503030203020204" pitchFamily="34" charset="0"/>
                </a:rPr>
                <a:t>IPv6 interconnection address: 2001 :  : 1 : 1 : 101 : 100 : 0/127</a:t>
              </a:r>
            </a:p>
          </p:txBody>
        </p:sp>
        <p:sp>
          <p:nvSpPr>
            <p:cNvPr id="125" name="TextBox 124">
              <a:extLst>
                <a:ext uri="{FF2B5EF4-FFF2-40B4-BE49-F238E27FC236}">
                  <a16:creationId xmlns="" xmlns:a16="http://schemas.microsoft.com/office/drawing/2014/main" id="{53CB3219-F662-41ED-A12A-6D03FE918EB8}"/>
                </a:ext>
              </a:extLst>
            </p:cNvPr>
            <p:cNvSpPr txBox="1"/>
            <p:nvPr/>
          </p:nvSpPr>
          <p:spPr bwMode="gray">
            <a:xfrm>
              <a:off x="3694407" y="2398199"/>
              <a:ext cx="1009094" cy="278802"/>
            </a:xfrm>
            <a:prstGeom prst="rect">
              <a:avLst/>
            </a:prstGeom>
            <a:noFill/>
          </p:spPr>
          <p:txBody>
            <a:bodyPr wrap="square" rtlCol="0">
              <a:noAutofit/>
            </a:bodyPr>
            <a:lstStyle/>
            <a:p>
              <a:pPr fontAlgn="ctr"/>
              <a:r>
                <a:rPr lang="en-US" sz="1200" dirty="0">
                  <a:latin typeface="Huawei Sans" panose="020C0503030203020204" pitchFamily="34" charset="0"/>
                </a:rPr>
                <a:t>Address use</a:t>
              </a:r>
            </a:p>
          </p:txBody>
        </p:sp>
        <p:cxnSp>
          <p:nvCxnSpPr>
            <p:cNvPr id="14" name="Straight Arrow Connector 13">
              <a:extLst>
                <a:ext uri="{FF2B5EF4-FFF2-40B4-BE49-F238E27FC236}">
                  <a16:creationId xmlns="" xmlns:a16="http://schemas.microsoft.com/office/drawing/2014/main" id="{FCDCE95E-D319-422A-858D-BF9F6C178B1A}"/>
                </a:ext>
              </a:extLst>
            </p:cNvPr>
            <p:cNvCxnSpPr>
              <a:cxnSpLocks/>
            </p:cNvCxnSpPr>
            <p:nvPr/>
          </p:nvCxnSpPr>
          <p:spPr bwMode="gray">
            <a:xfrm flipV="1">
              <a:off x="4418506" y="2292928"/>
              <a:ext cx="0" cy="19986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 xmlns:a16="http://schemas.microsoft.com/office/drawing/2014/main" id="{E2F25761-2A66-4AE4-A8A6-064263D6B78F}"/>
                </a:ext>
              </a:extLst>
            </p:cNvPr>
            <p:cNvSpPr txBox="1"/>
            <p:nvPr/>
          </p:nvSpPr>
          <p:spPr bwMode="gray">
            <a:xfrm>
              <a:off x="4436777" y="1625828"/>
              <a:ext cx="510076" cy="276999"/>
            </a:xfrm>
            <a:prstGeom prst="rect">
              <a:avLst/>
            </a:prstGeom>
            <a:noFill/>
          </p:spPr>
          <p:txBody>
            <a:bodyPr wrap="square" rtlCol="0">
              <a:noAutofit/>
            </a:bodyPr>
            <a:lstStyle/>
            <a:p>
              <a:pPr fontAlgn="ctr"/>
              <a:r>
                <a:rPr lang="en-US" sz="1200" dirty="0">
                  <a:latin typeface="Huawei Sans" panose="020C0503030203020204" pitchFamily="34" charset="0"/>
                </a:rPr>
                <a:t>Area</a:t>
              </a:r>
            </a:p>
          </p:txBody>
        </p:sp>
        <p:sp>
          <p:nvSpPr>
            <p:cNvPr id="128" name="TextBox 127">
              <a:extLst>
                <a:ext uri="{FF2B5EF4-FFF2-40B4-BE49-F238E27FC236}">
                  <a16:creationId xmlns="" xmlns:a16="http://schemas.microsoft.com/office/drawing/2014/main" id="{DB88F228-4096-4A57-A230-89BE04259247}"/>
                </a:ext>
              </a:extLst>
            </p:cNvPr>
            <p:cNvSpPr txBox="1"/>
            <p:nvPr/>
          </p:nvSpPr>
          <p:spPr bwMode="gray">
            <a:xfrm>
              <a:off x="4628156" y="2415370"/>
              <a:ext cx="1421504" cy="264700"/>
            </a:xfrm>
            <a:prstGeom prst="rect">
              <a:avLst/>
            </a:prstGeom>
            <a:noFill/>
          </p:spPr>
          <p:txBody>
            <a:bodyPr wrap="square" rtlCol="0">
              <a:noAutofit/>
            </a:bodyPr>
            <a:lstStyle/>
            <a:p>
              <a:pPr fontAlgn="ctr"/>
              <a:r>
                <a:rPr lang="en-US" sz="1200" dirty="0">
                  <a:latin typeface="Huawei Sans" panose="020C0503030203020204" pitchFamily="34" charset="0"/>
                </a:rPr>
                <a:t>Interconnection device</a:t>
              </a:r>
            </a:p>
          </p:txBody>
        </p:sp>
        <p:cxnSp>
          <p:nvCxnSpPr>
            <p:cNvPr id="129" name="Straight Arrow Connector 128">
              <a:extLst>
                <a:ext uri="{FF2B5EF4-FFF2-40B4-BE49-F238E27FC236}">
                  <a16:creationId xmlns="" xmlns:a16="http://schemas.microsoft.com/office/drawing/2014/main" id="{3DD669D2-2B00-4BAC-85BE-33AD1C59778C}"/>
                </a:ext>
              </a:extLst>
            </p:cNvPr>
            <p:cNvCxnSpPr>
              <a:cxnSpLocks/>
            </p:cNvCxnSpPr>
            <p:nvPr/>
          </p:nvCxnSpPr>
          <p:spPr bwMode="gray">
            <a:xfrm flipV="1">
              <a:off x="5030509" y="2292928"/>
              <a:ext cx="0" cy="1825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0" name="TextBox 129">
              <a:extLst>
                <a:ext uri="{FF2B5EF4-FFF2-40B4-BE49-F238E27FC236}">
                  <a16:creationId xmlns="" xmlns:a16="http://schemas.microsoft.com/office/drawing/2014/main" id="{7219BB24-98C9-4845-B2D2-9EDE53ACBC00}"/>
                </a:ext>
              </a:extLst>
            </p:cNvPr>
            <p:cNvSpPr txBox="1"/>
            <p:nvPr/>
          </p:nvSpPr>
          <p:spPr bwMode="gray">
            <a:xfrm>
              <a:off x="4931212" y="1630308"/>
              <a:ext cx="1658454" cy="269261"/>
            </a:xfrm>
            <a:prstGeom prst="rect">
              <a:avLst/>
            </a:prstGeom>
            <a:noFill/>
          </p:spPr>
          <p:txBody>
            <a:bodyPr wrap="square" rtlCol="0">
              <a:noAutofit/>
            </a:bodyPr>
            <a:lstStyle/>
            <a:p>
              <a:pPr fontAlgn="ctr"/>
              <a:r>
                <a:rPr lang="en-US" sz="1200" dirty="0">
                  <a:latin typeface="Huawei Sans" panose="020C0503030203020204" pitchFamily="34" charset="0"/>
                </a:rPr>
                <a:t>Interconnection link</a:t>
              </a:r>
            </a:p>
          </p:txBody>
        </p:sp>
        <p:cxnSp>
          <p:nvCxnSpPr>
            <p:cNvPr id="131" name="Straight Arrow Connector 130">
              <a:extLst>
                <a:ext uri="{FF2B5EF4-FFF2-40B4-BE49-F238E27FC236}">
                  <a16:creationId xmlns="" xmlns:a16="http://schemas.microsoft.com/office/drawing/2014/main" id="{30378E34-8FAF-41D3-8ED1-998D255612E9}"/>
                </a:ext>
              </a:extLst>
            </p:cNvPr>
            <p:cNvCxnSpPr>
              <a:cxnSpLocks/>
            </p:cNvCxnSpPr>
            <p:nvPr/>
          </p:nvCxnSpPr>
          <p:spPr bwMode="gray">
            <a:xfrm>
              <a:off x="5510552" y="1861264"/>
              <a:ext cx="3300" cy="20434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1" name="TextBox 140">
              <a:extLst>
                <a:ext uri="{FF2B5EF4-FFF2-40B4-BE49-F238E27FC236}">
                  <a16:creationId xmlns="" xmlns:a16="http://schemas.microsoft.com/office/drawing/2014/main" id="{5C057502-78BA-49BA-A9AF-FBC7EC78420F}"/>
                </a:ext>
              </a:extLst>
            </p:cNvPr>
            <p:cNvSpPr txBox="1"/>
            <p:nvPr/>
          </p:nvSpPr>
          <p:spPr bwMode="gray">
            <a:xfrm>
              <a:off x="3293242" y="1628083"/>
              <a:ext cx="994183" cy="276999"/>
            </a:xfrm>
            <a:prstGeom prst="rect">
              <a:avLst/>
            </a:prstGeom>
            <a:noFill/>
          </p:spPr>
          <p:txBody>
            <a:bodyPr wrap="square" rtlCol="0">
              <a:noAutofit/>
            </a:bodyPr>
            <a:lstStyle/>
            <a:p>
              <a:pPr fontAlgn="ctr"/>
              <a:r>
                <a:rPr lang="en-US" sz="1200" dirty="0">
                  <a:latin typeface="Huawei Sans" panose="020C0503030203020204" pitchFamily="34" charset="0"/>
                </a:rPr>
                <a:t>Fixed prefix</a:t>
              </a:r>
            </a:p>
          </p:txBody>
        </p:sp>
      </p:grpSp>
      <p:grpSp>
        <p:nvGrpSpPr>
          <p:cNvPr id="36" name="Group 35">
            <a:extLst>
              <a:ext uri="{FF2B5EF4-FFF2-40B4-BE49-F238E27FC236}">
                <a16:creationId xmlns="" xmlns:a16="http://schemas.microsoft.com/office/drawing/2014/main" id="{AA14D275-9C8E-4086-AD2F-E59B9B274C90}"/>
              </a:ext>
            </a:extLst>
          </p:cNvPr>
          <p:cNvGrpSpPr/>
          <p:nvPr/>
        </p:nvGrpSpPr>
        <p:grpSpPr bwMode="gray">
          <a:xfrm>
            <a:off x="6685579" y="1569414"/>
            <a:ext cx="4363421" cy="1070055"/>
            <a:chOff x="6685579" y="1626564"/>
            <a:chExt cx="4363421" cy="1070055"/>
          </a:xfrm>
        </p:grpSpPr>
        <p:sp>
          <p:nvSpPr>
            <p:cNvPr id="134" name="TextBox 133">
              <a:extLst>
                <a:ext uri="{FF2B5EF4-FFF2-40B4-BE49-F238E27FC236}">
                  <a16:creationId xmlns="" xmlns:a16="http://schemas.microsoft.com/office/drawing/2014/main" id="{7F16CEEE-66AD-4644-B9B7-4273F070C165}"/>
                </a:ext>
              </a:extLst>
            </p:cNvPr>
            <p:cNvSpPr txBox="1"/>
            <p:nvPr/>
          </p:nvSpPr>
          <p:spPr bwMode="gray">
            <a:xfrm>
              <a:off x="6685579" y="2003657"/>
              <a:ext cx="4363421" cy="369332"/>
            </a:xfrm>
            <a:prstGeom prst="rect">
              <a:avLst/>
            </a:prstGeom>
            <a:noFill/>
          </p:spPr>
          <p:txBody>
            <a:bodyPr wrap="square" rtlCol="0">
              <a:noAutofit/>
            </a:bodyPr>
            <a:lstStyle/>
            <a:p>
              <a:pPr fontAlgn="ctr"/>
              <a:r>
                <a:rPr lang="en-US" sz="1400" dirty="0">
                  <a:latin typeface="Huawei Sans" panose="020C0503030203020204" pitchFamily="34" charset="0"/>
                </a:rPr>
                <a:t>IPv6 loopback address: 2001 :  : 1 : 100 : 0 : 0/128</a:t>
              </a:r>
            </a:p>
          </p:txBody>
        </p:sp>
        <p:sp>
          <p:nvSpPr>
            <p:cNvPr id="137" name="TextBox 136">
              <a:extLst>
                <a:ext uri="{FF2B5EF4-FFF2-40B4-BE49-F238E27FC236}">
                  <a16:creationId xmlns="" xmlns:a16="http://schemas.microsoft.com/office/drawing/2014/main" id="{412F7755-E107-475F-A7D7-DA8FDCDB40BD}"/>
                </a:ext>
              </a:extLst>
            </p:cNvPr>
            <p:cNvSpPr txBox="1"/>
            <p:nvPr/>
          </p:nvSpPr>
          <p:spPr bwMode="gray">
            <a:xfrm>
              <a:off x="9177897" y="1643408"/>
              <a:ext cx="510076" cy="276999"/>
            </a:xfrm>
            <a:prstGeom prst="rect">
              <a:avLst/>
            </a:prstGeom>
            <a:noFill/>
          </p:spPr>
          <p:txBody>
            <a:bodyPr wrap="square" rtlCol="0">
              <a:noAutofit/>
            </a:bodyPr>
            <a:lstStyle/>
            <a:p>
              <a:pPr fontAlgn="ctr"/>
              <a:r>
                <a:rPr lang="en-US" sz="1200" dirty="0">
                  <a:latin typeface="Huawei Sans" panose="020C0503030203020204" pitchFamily="34" charset="0"/>
                </a:rPr>
                <a:t>Area</a:t>
              </a:r>
            </a:p>
          </p:txBody>
        </p:sp>
        <p:sp>
          <p:nvSpPr>
            <p:cNvPr id="139" name="TextBox 138">
              <a:extLst>
                <a:ext uri="{FF2B5EF4-FFF2-40B4-BE49-F238E27FC236}">
                  <a16:creationId xmlns="" xmlns:a16="http://schemas.microsoft.com/office/drawing/2014/main" id="{0F1F689E-9562-45CF-98AD-3C58561997B6}"/>
                </a:ext>
              </a:extLst>
            </p:cNvPr>
            <p:cNvSpPr txBox="1"/>
            <p:nvPr/>
          </p:nvSpPr>
          <p:spPr bwMode="gray">
            <a:xfrm>
              <a:off x="9492201" y="2419620"/>
              <a:ext cx="644728" cy="276999"/>
            </a:xfrm>
            <a:prstGeom prst="rect">
              <a:avLst/>
            </a:prstGeom>
            <a:noFill/>
          </p:spPr>
          <p:txBody>
            <a:bodyPr wrap="square" rtlCol="0">
              <a:noAutofit/>
            </a:bodyPr>
            <a:lstStyle/>
            <a:p>
              <a:pPr fontAlgn="ctr"/>
              <a:r>
                <a:rPr lang="en-US" sz="1200" dirty="0">
                  <a:latin typeface="Huawei Sans" panose="020C0503030203020204" pitchFamily="34" charset="0"/>
                </a:rPr>
                <a:t>Device</a:t>
              </a:r>
            </a:p>
          </p:txBody>
        </p:sp>
        <p:sp>
          <p:nvSpPr>
            <p:cNvPr id="143" name="TextBox 142">
              <a:extLst>
                <a:ext uri="{FF2B5EF4-FFF2-40B4-BE49-F238E27FC236}">
                  <a16:creationId xmlns="" xmlns:a16="http://schemas.microsoft.com/office/drawing/2014/main" id="{7DC623D1-7DAD-492A-B241-37660EF26F4A}"/>
                </a:ext>
              </a:extLst>
            </p:cNvPr>
            <p:cNvSpPr txBox="1"/>
            <p:nvPr/>
          </p:nvSpPr>
          <p:spPr bwMode="gray">
            <a:xfrm>
              <a:off x="8253776" y="1626564"/>
              <a:ext cx="994183" cy="276999"/>
            </a:xfrm>
            <a:prstGeom prst="rect">
              <a:avLst/>
            </a:prstGeom>
            <a:noFill/>
          </p:spPr>
          <p:txBody>
            <a:bodyPr wrap="square" rtlCol="0">
              <a:noAutofit/>
            </a:bodyPr>
            <a:lstStyle/>
            <a:p>
              <a:pPr fontAlgn="ctr"/>
              <a:r>
                <a:rPr lang="en-US" sz="1200" dirty="0">
                  <a:latin typeface="Huawei Sans" panose="020C0503030203020204" pitchFamily="34" charset="0"/>
                </a:rPr>
                <a:t>Fixed prefix</a:t>
              </a:r>
            </a:p>
          </p:txBody>
        </p:sp>
        <p:cxnSp>
          <p:nvCxnSpPr>
            <p:cNvPr id="144" name="Straight Arrow Connector 143">
              <a:extLst>
                <a:ext uri="{FF2B5EF4-FFF2-40B4-BE49-F238E27FC236}">
                  <a16:creationId xmlns="" xmlns:a16="http://schemas.microsoft.com/office/drawing/2014/main" id="{74B73142-5E33-4147-BB2F-72EC67FFC31C}"/>
                </a:ext>
              </a:extLst>
            </p:cNvPr>
            <p:cNvCxnSpPr>
              <a:cxnSpLocks/>
            </p:cNvCxnSpPr>
            <p:nvPr/>
          </p:nvCxnSpPr>
          <p:spPr bwMode="gray">
            <a:xfrm>
              <a:off x="8820759" y="1873872"/>
              <a:ext cx="1" cy="19944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147" name="圆角矩形 75">
            <a:extLst>
              <a:ext uri="{FF2B5EF4-FFF2-40B4-BE49-F238E27FC236}">
                <a16:creationId xmlns="" xmlns:a16="http://schemas.microsoft.com/office/drawing/2014/main" id="{9F2C1987-F726-40E9-841E-87031531AA7E}"/>
              </a:ext>
            </a:extLst>
          </p:cNvPr>
          <p:cNvSpPr/>
          <p:nvPr/>
        </p:nvSpPr>
        <p:spPr bwMode="gray">
          <a:xfrm>
            <a:off x="6851120" y="3045295"/>
            <a:ext cx="3051969" cy="2901556"/>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8" name="TextBox 271">
            <a:extLst>
              <a:ext uri="{FF2B5EF4-FFF2-40B4-BE49-F238E27FC236}">
                <a16:creationId xmlns="" xmlns:a16="http://schemas.microsoft.com/office/drawing/2014/main" id="{06727BD7-7829-4940-BDD6-79677F54BBBA}"/>
              </a:ext>
            </a:extLst>
          </p:cNvPr>
          <p:cNvSpPr txBox="1"/>
          <p:nvPr/>
        </p:nvSpPr>
        <p:spPr bwMode="gray">
          <a:xfrm rot="5400000">
            <a:off x="9364577" y="4309062"/>
            <a:ext cx="1376780" cy="307777"/>
          </a:xfrm>
          <a:prstGeom prst="rect">
            <a:avLst/>
          </a:prstGeom>
          <a:solidFill>
            <a:srgbClr val="56C4D2"/>
          </a:solidFill>
        </p:spPr>
        <p:txBody>
          <a:bodyPr wrap="square" rtlCol="0">
            <a:noAutofit/>
          </a:bodyPr>
          <a:lstStyle/>
          <a:p>
            <a:pPr algn="ctr" fontAlgn="ctr">
              <a:buFont typeface="Wingdings" pitchFamily="2" charset="2"/>
              <a:buNone/>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150" name="TextBox 149">
            <a:extLst>
              <a:ext uri="{FF2B5EF4-FFF2-40B4-BE49-F238E27FC236}">
                <a16:creationId xmlns="" xmlns:a16="http://schemas.microsoft.com/office/drawing/2014/main" id="{E7FA3A0E-FFDA-48B6-9B06-459FE12A0FBD}"/>
              </a:ext>
            </a:extLst>
          </p:cNvPr>
          <p:cNvSpPr txBox="1"/>
          <p:nvPr/>
        </p:nvSpPr>
        <p:spPr bwMode="gray">
          <a:xfrm>
            <a:off x="2971092" y="5550608"/>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2001::1:1:204:300:0/127</a:t>
            </a:r>
          </a:p>
        </p:txBody>
      </p:sp>
      <p:sp>
        <p:nvSpPr>
          <p:cNvPr id="151" name="TextBox 150">
            <a:extLst>
              <a:ext uri="{FF2B5EF4-FFF2-40B4-BE49-F238E27FC236}">
                <a16:creationId xmlns="" xmlns:a16="http://schemas.microsoft.com/office/drawing/2014/main" id="{B3FE0A86-6490-4D88-B3D8-AD4259BA875C}"/>
              </a:ext>
            </a:extLst>
          </p:cNvPr>
          <p:cNvSpPr txBox="1"/>
          <p:nvPr/>
        </p:nvSpPr>
        <p:spPr bwMode="gray">
          <a:xfrm rot="16200000">
            <a:off x="1779347" y="4325470"/>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2001::1:1:102:200:0/127</a:t>
            </a:r>
          </a:p>
        </p:txBody>
      </p:sp>
      <p:sp>
        <p:nvSpPr>
          <p:cNvPr id="152" name="TextBox 151">
            <a:extLst>
              <a:ext uri="{FF2B5EF4-FFF2-40B4-BE49-F238E27FC236}">
                <a16:creationId xmlns="" xmlns:a16="http://schemas.microsoft.com/office/drawing/2014/main" id="{CB406DA7-D895-42D0-A8A2-15C2B2E6CB2A}"/>
              </a:ext>
            </a:extLst>
          </p:cNvPr>
          <p:cNvSpPr txBox="1"/>
          <p:nvPr/>
        </p:nvSpPr>
        <p:spPr bwMode="gray">
          <a:xfrm rot="5400000">
            <a:off x="4185766" y="4349654"/>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2001::1:1:304:400:0/127</a:t>
            </a:r>
          </a:p>
        </p:txBody>
      </p:sp>
      <p:sp>
        <p:nvSpPr>
          <p:cNvPr id="153" name="TextBox 152">
            <a:extLst>
              <a:ext uri="{FF2B5EF4-FFF2-40B4-BE49-F238E27FC236}">
                <a16:creationId xmlns="" xmlns:a16="http://schemas.microsoft.com/office/drawing/2014/main" id="{C4958E33-61F7-49C7-B340-4222E5F80578}"/>
              </a:ext>
            </a:extLst>
          </p:cNvPr>
          <p:cNvSpPr txBox="1"/>
          <p:nvPr/>
        </p:nvSpPr>
        <p:spPr bwMode="gray">
          <a:xfrm>
            <a:off x="7396532" y="3125096"/>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2001::1:2:103:100:0/127</a:t>
            </a:r>
          </a:p>
        </p:txBody>
      </p:sp>
      <p:sp>
        <p:nvSpPr>
          <p:cNvPr id="154" name="TextBox 153">
            <a:extLst>
              <a:ext uri="{FF2B5EF4-FFF2-40B4-BE49-F238E27FC236}">
                <a16:creationId xmlns="" xmlns:a16="http://schemas.microsoft.com/office/drawing/2014/main" id="{24152893-D089-42BE-9097-C4DC335C169E}"/>
              </a:ext>
            </a:extLst>
          </p:cNvPr>
          <p:cNvSpPr txBox="1"/>
          <p:nvPr/>
        </p:nvSpPr>
        <p:spPr bwMode="gray">
          <a:xfrm>
            <a:off x="7399648" y="5565001"/>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2001::1:2:204:300:0/127</a:t>
            </a:r>
          </a:p>
        </p:txBody>
      </p:sp>
      <p:sp>
        <p:nvSpPr>
          <p:cNvPr id="155" name="TextBox 154">
            <a:extLst>
              <a:ext uri="{FF2B5EF4-FFF2-40B4-BE49-F238E27FC236}">
                <a16:creationId xmlns="" xmlns:a16="http://schemas.microsoft.com/office/drawing/2014/main" id="{9CCBA0C6-2BDE-47F6-BEB3-782DB342457E}"/>
              </a:ext>
            </a:extLst>
          </p:cNvPr>
          <p:cNvSpPr txBox="1"/>
          <p:nvPr/>
        </p:nvSpPr>
        <p:spPr bwMode="gray">
          <a:xfrm rot="16200000">
            <a:off x="6205187" y="4377660"/>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2001::1:2:304:400:0/127</a:t>
            </a:r>
          </a:p>
        </p:txBody>
      </p:sp>
      <p:sp>
        <p:nvSpPr>
          <p:cNvPr id="156" name="TextBox 155">
            <a:extLst>
              <a:ext uri="{FF2B5EF4-FFF2-40B4-BE49-F238E27FC236}">
                <a16:creationId xmlns="" xmlns:a16="http://schemas.microsoft.com/office/drawing/2014/main" id="{0018537F-B56D-4465-968C-F2A8D4BC46E9}"/>
              </a:ext>
            </a:extLst>
          </p:cNvPr>
          <p:cNvSpPr txBox="1"/>
          <p:nvPr/>
        </p:nvSpPr>
        <p:spPr bwMode="gray">
          <a:xfrm rot="5400000">
            <a:off x="8561492" y="4377660"/>
            <a:ext cx="1840568" cy="276999"/>
          </a:xfrm>
          <a:prstGeom prst="rect">
            <a:avLst/>
          </a:prstGeom>
          <a:noFill/>
        </p:spPr>
        <p:txBody>
          <a:bodyPr wrap="square" rtlCol="0">
            <a:noAutofit/>
          </a:bodyPr>
          <a:lstStyle/>
          <a:p>
            <a:pPr fontAlgn="ctr"/>
            <a:r>
              <a:rPr lang="en-US" sz="1200" dirty="0">
                <a:latin typeface="Huawei Sans" panose="020C0503030203020204" pitchFamily="34" charset="0"/>
              </a:rPr>
              <a:t>2001::1:2:102:200:0/127</a:t>
            </a:r>
          </a:p>
        </p:txBody>
      </p:sp>
      <p:sp>
        <p:nvSpPr>
          <p:cNvPr id="157" name="TextBox 156">
            <a:extLst>
              <a:ext uri="{FF2B5EF4-FFF2-40B4-BE49-F238E27FC236}">
                <a16:creationId xmlns="" xmlns:a16="http://schemas.microsoft.com/office/drawing/2014/main" id="{B3AF16EE-022E-4E7E-B8F6-60DF5B9E37D7}"/>
              </a:ext>
            </a:extLst>
          </p:cNvPr>
          <p:cNvSpPr txBox="1"/>
          <p:nvPr/>
        </p:nvSpPr>
        <p:spPr bwMode="gray">
          <a:xfrm>
            <a:off x="5095528" y="3137217"/>
            <a:ext cx="2013693" cy="276999"/>
          </a:xfrm>
          <a:prstGeom prst="rect">
            <a:avLst/>
          </a:prstGeom>
          <a:noFill/>
        </p:spPr>
        <p:txBody>
          <a:bodyPr wrap="square" rtlCol="0">
            <a:noAutofit/>
          </a:bodyPr>
          <a:lstStyle/>
          <a:p>
            <a:pPr fontAlgn="ctr"/>
            <a:r>
              <a:rPr lang="en-US" sz="1200" dirty="0">
                <a:latin typeface="Huawei Sans" panose="020C0503030203020204" pitchFamily="34" charset="0"/>
              </a:rPr>
              <a:t>2001::1:102:303:100:0/127</a:t>
            </a:r>
          </a:p>
        </p:txBody>
      </p:sp>
      <p:sp>
        <p:nvSpPr>
          <p:cNvPr id="158" name="TextBox 157">
            <a:extLst>
              <a:ext uri="{FF2B5EF4-FFF2-40B4-BE49-F238E27FC236}">
                <a16:creationId xmlns="" xmlns:a16="http://schemas.microsoft.com/office/drawing/2014/main" id="{D3ECC81F-3227-451A-A58A-3FCAB81A4008}"/>
              </a:ext>
            </a:extLst>
          </p:cNvPr>
          <p:cNvSpPr txBox="1"/>
          <p:nvPr/>
        </p:nvSpPr>
        <p:spPr bwMode="gray">
          <a:xfrm>
            <a:off x="5105576" y="5548036"/>
            <a:ext cx="2013693" cy="276999"/>
          </a:xfrm>
          <a:prstGeom prst="rect">
            <a:avLst/>
          </a:prstGeom>
          <a:noFill/>
        </p:spPr>
        <p:txBody>
          <a:bodyPr wrap="square" rtlCol="0">
            <a:noAutofit/>
          </a:bodyPr>
          <a:lstStyle/>
          <a:p>
            <a:pPr fontAlgn="ctr"/>
            <a:r>
              <a:rPr lang="en-US" sz="1200" dirty="0">
                <a:latin typeface="Huawei Sans" panose="020C0503030203020204" pitchFamily="34" charset="0"/>
              </a:rPr>
              <a:t>2001::1:102:404:200:0/127</a:t>
            </a:r>
          </a:p>
        </p:txBody>
      </p:sp>
      <p:sp>
        <p:nvSpPr>
          <p:cNvPr id="159" name="TextBox 158">
            <a:extLst>
              <a:ext uri="{FF2B5EF4-FFF2-40B4-BE49-F238E27FC236}">
                <a16:creationId xmlns="" xmlns:a16="http://schemas.microsoft.com/office/drawing/2014/main" id="{E6E6659D-C5BA-4752-A2D5-1C48EE7ADF3D}"/>
              </a:ext>
            </a:extLst>
          </p:cNvPr>
          <p:cNvSpPr txBox="1"/>
          <p:nvPr/>
        </p:nvSpPr>
        <p:spPr bwMode="gray">
          <a:xfrm>
            <a:off x="1888718" y="2800960"/>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2001::1:100:0:0/128</a:t>
            </a:r>
          </a:p>
        </p:txBody>
      </p:sp>
      <p:sp>
        <p:nvSpPr>
          <p:cNvPr id="160" name="TextBox 159">
            <a:extLst>
              <a:ext uri="{FF2B5EF4-FFF2-40B4-BE49-F238E27FC236}">
                <a16:creationId xmlns="" xmlns:a16="http://schemas.microsoft.com/office/drawing/2014/main" id="{CDB086A2-B7AC-4A2D-B663-1BFB53ABD8BA}"/>
              </a:ext>
            </a:extLst>
          </p:cNvPr>
          <p:cNvSpPr txBox="1"/>
          <p:nvPr/>
        </p:nvSpPr>
        <p:spPr bwMode="gray">
          <a:xfrm>
            <a:off x="4051477" y="2800960"/>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2001::1:300:0:0/128</a:t>
            </a:r>
          </a:p>
        </p:txBody>
      </p:sp>
      <p:sp>
        <p:nvSpPr>
          <p:cNvPr id="161" name="TextBox 160">
            <a:extLst>
              <a:ext uri="{FF2B5EF4-FFF2-40B4-BE49-F238E27FC236}">
                <a16:creationId xmlns="" xmlns:a16="http://schemas.microsoft.com/office/drawing/2014/main" id="{A86460BB-2550-4637-A30E-09FA546ACE66}"/>
              </a:ext>
            </a:extLst>
          </p:cNvPr>
          <p:cNvSpPr txBox="1"/>
          <p:nvPr/>
        </p:nvSpPr>
        <p:spPr bwMode="gray">
          <a:xfrm>
            <a:off x="1905824" y="5924991"/>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2001::1:200:0:0/128</a:t>
            </a:r>
          </a:p>
        </p:txBody>
      </p:sp>
      <p:sp>
        <p:nvSpPr>
          <p:cNvPr id="162" name="TextBox 161">
            <a:extLst>
              <a:ext uri="{FF2B5EF4-FFF2-40B4-BE49-F238E27FC236}">
                <a16:creationId xmlns="" xmlns:a16="http://schemas.microsoft.com/office/drawing/2014/main" id="{2C30D8CE-2762-44E7-92E9-05ED175CBD75}"/>
              </a:ext>
            </a:extLst>
          </p:cNvPr>
          <p:cNvSpPr txBox="1"/>
          <p:nvPr/>
        </p:nvSpPr>
        <p:spPr bwMode="gray">
          <a:xfrm>
            <a:off x="4035243" y="5924991"/>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2001::1:400:0:0/128</a:t>
            </a:r>
          </a:p>
        </p:txBody>
      </p:sp>
      <p:sp>
        <p:nvSpPr>
          <p:cNvPr id="163" name="TextBox 162">
            <a:extLst>
              <a:ext uri="{FF2B5EF4-FFF2-40B4-BE49-F238E27FC236}">
                <a16:creationId xmlns="" xmlns:a16="http://schemas.microsoft.com/office/drawing/2014/main" id="{9B2A3279-13CA-4D30-84FC-8BEF840CB655}"/>
              </a:ext>
            </a:extLst>
          </p:cNvPr>
          <p:cNvSpPr txBox="1"/>
          <p:nvPr/>
        </p:nvSpPr>
        <p:spPr bwMode="gray">
          <a:xfrm>
            <a:off x="6302890" y="2805945"/>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2001::2:300:0:0/128</a:t>
            </a:r>
          </a:p>
        </p:txBody>
      </p:sp>
      <p:sp>
        <p:nvSpPr>
          <p:cNvPr id="164" name="TextBox 163">
            <a:extLst>
              <a:ext uri="{FF2B5EF4-FFF2-40B4-BE49-F238E27FC236}">
                <a16:creationId xmlns="" xmlns:a16="http://schemas.microsoft.com/office/drawing/2014/main" id="{1FCDA6EA-0832-4A0D-A9AD-D5DAC253FCAA}"/>
              </a:ext>
            </a:extLst>
          </p:cNvPr>
          <p:cNvSpPr txBox="1"/>
          <p:nvPr/>
        </p:nvSpPr>
        <p:spPr bwMode="gray">
          <a:xfrm>
            <a:off x="6286656" y="5929976"/>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2001::2:400:0:0/128</a:t>
            </a:r>
          </a:p>
        </p:txBody>
      </p:sp>
      <p:sp>
        <p:nvSpPr>
          <p:cNvPr id="165" name="TextBox 164">
            <a:extLst>
              <a:ext uri="{FF2B5EF4-FFF2-40B4-BE49-F238E27FC236}">
                <a16:creationId xmlns="" xmlns:a16="http://schemas.microsoft.com/office/drawing/2014/main" id="{3FDA4780-0B41-4A20-8DE2-309FE42A2B6E}"/>
              </a:ext>
            </a:extLst>
          </p:cNvPr>
          <p:cNvSpPr txBox="1"/>
          <p:nvPr/>
        </p:nvSpPr>
        <p:spPr bwMode="gray">
          <a:xfrm>
            <a:off x="8443536" y="2805945"/>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2001::2:100:0:0/128</a:t>
            </a:r>
          </a:p>
        </p:txBody>
      </p:sp>
      <p:sp>
        <p:nvSpPr>
          <p:cNvPr id="166" name="TextBox 165">
            <a:extLst>
              <a:ext uri="{FF2B5EF4-FFF2-40B4-BE49-F238E27FC236}">
                <a16:creationId xmlns="" xmlns:a16="http://schemas.microsoft.com/office/drawing/2014/main" id="{4044814A-BE2E-46D2-A986-240683E8BC97}"/>
              </a:ext>
            </a:extLst>
          </p:cNvPr>
          <p:cNvSpPr txBox="1"/>
          <p:nvPr/>
        </p:nvSpPr>
        <p:spPr bwMode="gray">
          <a:xfrm>
            <a:off x="8460642" y="5929976"/>
            <a:ext cx="1864613" cy="276999"/>
          </a:xfrm>
          <a:prstGeom prst="rect">
            <a:avLst/>
          </a:prstGeom>
          <a:noFill/>
        </p:spPr>
        <p:txBody>
          <a:bodyPr wrap="square" rtlCol="0">
            <a:noAutofit/>
          </a:bodyPr>
          <a:lstStyle/>
          <a:p>
            <a:pPr fontAlgn="ctr"/>
            <a:r>
              <a:rPr lang="en-US" sz="1200" dirty="0">
                <a:latin typeface="Huawei Sans" panose="020C0503030203020204" pitchFamily="34" charset="0"/>
              </a:rPr>
              <a:t>L0: 2001::2:200:0:0/128</a:t>
            </a:r>
          </a:p>
        </p:txBody>
      </p:sp>
      <p:sp>
        <p:nvSpPr>
          <p:cNvPr id="167" name="TextBox 166">
            <a:extLst>
              <a:ext uri="{FF2B5EF4-FFF2-40B4-BE49-F238E27FC236}">
                <a16:creationId xmlns="" xmlns:a16="http://schemas.microsoft.com/office/drawing/2014/main" id="{FAF9BA58-4F7B-4312-A694-2E99AEF0D1E8}"/>
              </a:ext>
            </a:extLst>
          </p:cNvPr>
          <p:cNvSpPr txBox="1"/>
          <p:nvPr/>
        </p:nvSpPr>
        <p:spPr bwMode="gray">
          <a:xfrm>
            <a:off x="4533164" y="340137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68" name="TextBox 167">
            <a:extLst>
              <a:ext uri="{FF2B5EF4-FFF2-40B4-BE49-F238E27FC236}">
                <a16:creationId xmlns="" xmlns:a16="http://schemas.microsoft.com/office/drawing/2014/main" id="{682F0E8C-8E39-485C-B63A-ED0A402B137D}"/>
              </a:ext>
            </a:extLst>
          </p:cNvPr>
          <p:cNvSpPr txBox="1"/>
          <p:nvPr/>
        </p:nvSpPr>
        <p:spPr bwMode="gray">
          <a:xfrm>
            <a:off x="2952849" y="3398381"/>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69" name="TextBox 168">
            <a:extLst>
              <a:ext uri="{FF2B5EF4-FFF2-40B4-BE49-F238E27FC236}">
                <a16:creationId xmlns="" xmlns:a16="http://schemas.microsoft.com/office/drawing/2014/main" id="{417BB2D9-6083-4199-AA6A-8A7E909CE86D}"/>
              </a:ext>
            </a:extLst>
          </p:cNvPr>
          <p:cNvSpPr txBox="1"/>
          <p:nvPr/>
        </p:nvSpPr>
        <p:spPr bwMode="gray">
          <a:xfrm>
            <a:off x="2799602" y="5169466"/>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70" name="TextBox 169">
            <a:extLst>
              <a:ext uri="{FF2B5EF4-FFF2-40B4-BE49-F238E27FC236}">
                <a16:creationId xmlns="" xmlns:a16="http://schemas.microsoft.com/office/drawing/2014/main" id="{CFB9122F-FB2B-4503-AF6B-9D63E3367CA1}"/>
              </a:ext>
            </a:extLst>
          </p:cNvPr>
          <p:cNvSpPr txBox="1"/>
          <p:nvPr/>
        </p:nvSpPr>
        <p:spPr bwMode="gray">
          <a:xfrm>
            <a:off x="2799602" y="356268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71" name="TextBox 170">
            <a:extLst>
              <a:ext uri="{FF2B5EF4-FFF2-40B4-BE49-F238E27FC236}">
                <a16:creationId xmlns="" xmlns:a16="http://schemas.microsoft.com/office/drawing/2014/main" id="{3083DEC4-DD50-48B1-A6CB-146DD0CEE357}"/>
              </a:ext>
            </a:extLst>
          </p:cNvPr>
          <p:cNvSpPr txBox="1"/>
          <p:nvPr/>
        </p:nvSpPr>
        <p:spPr bwMode="gray">
          <a:xfrm>
            <a:off x="4692901" y="5169466"/>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72" name="TextBox 171">
            <a:extLst>
              <a:ext uri="{FF2B5EF4-FFF2-40B4-BE49-F238E27FC236}">
                <a16:creationId xmlns="" xmlns:a16="http://schemas.microsoft.com/office/drawing/2014/main" id="{0E0EB855-EFE8-4F7F-862B-E186797A268A}"/>
              </a:ext>
            </a:extLst>
          </p:cNvPr>
          <p:cNvSpPr txBox="1"/>
          <p:nvPr/>
        </p:nvSpPr>
        <p:spPr bwMode="gray">
          <a:xfrm>
            <a:off x="4692901" y="356268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73" name="TextBox 172">
            <a:extLst>
              <a:ext uri="{FF2B5EF4-FFF2-40B4-BE49-F238E27FC236}">
                <a16:creationId xmlns="" xmlns:a16="http://schemas.microsoft.com/office/drawing/2014/main" id="{9A4EA1FA-BC8D-45F2-B699-0DC4D5807342}"/>
              </a:ext>
            </a:extLst>
          </p:cNvPr>
          <p:cNvSpPr txBox="1"/>
          <p:nvPr/>
        </p:nvSpPr>
        <p:spPr bwMode="gray">
          <a:xfrm>
            <a:off x="4533164" y="5315906"/>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74" name="TextBox 173">
            <a:extLst>
              <a:ext uri="{FF2B5EF4-FFF2-40B4-BE49-F238E27FC236}">
                <a16:creationId xmlns="" xmlns:a16="http://schemas.microsoft.com/office/drawing/2014/main" id="{00F392A4-30F5-4D13-AB29-AA18F914E053}"/>
              </a:ext>
            </a:extLst>
          </p:cNvPr>
          <p:cNvSpPr txBox="1"/>
          <p:nvPr/>
        </p:nvSpPr>
        <p:spPr bwMode="gray">
          <a:xfrm>
            <a:off x="2952849" y="5312914"/>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75" name="TextBox 174">
            <a:extLst>
              <a:ext uri="{FF2B5EF4-FFF2-40B4-BE49-F238E27FC236}">
                <a16:creationId xmlns="" xmlns:a16="http://schemas.microsoft.com/office/drawing/2014/main" id="{C5CCA70C-52CE-406B-970D-28CCD0CEA1B3}"/>
              </a:ext>
            </a:extLst>
          </p:cNvPr>
          <p:cNvSpPr txBox="1"/>
          <p:nvPr/>
        </p:nvSpPr>
        <p:spPr bwMode="gray">
          <a:xfrm>
            <a:off x="5115296" y="340137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76" name="TextBox 175">
            <a:extLst>
              <a:ext uri="{FF2B5EF4-FFF2-40B4-BE49-F238E27FC236}">
                <a16:creationId xmlns="" xmlns:a16="http://schemas.microsoft.com/office/drawing/2014/main" id="{61417D38-1CB4-464A-B6BB-B027B464C806}"/>
              </a:ext>
            </a:extLst>
          </p:cNvPr>
          <p:cNvSpPr txBox="1"/>
          <p:nvPr/>
        </p:nvSpPr>
        <p:spPr bwMode="gray">
          <a:xfrm>
            <a:off x="6769727" y="340137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77" name="TextBox 176">
            <a:extLst>
              <a:ext uri="{FF2B5EF4-FFF2-40B4-BE49-F238E27FC236}">
                <a16:creationId xmlns="" xmlns:a16="http://schemas.microsoft.com/office/drawing/2014/main" id="{2EE3C9FA-35D9-443A-998C-BD0C7DEA7A5A}"/>
              </a:ext>
            </a:extLst>
          </p:cNvPr>
          <p:cNvSpPr txBox="1"/>
          <p:nvPr/>
        </p:nvSpPr>
        <p:spPr bwMode="gray">
          <a:xfrm>
            <a:off x="5134331" y="530544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78" name="TextBox 177">
            <a:extLst>
              <a:ext uri="{FF2B5EF4-FFF2-40B4-BE49-F238E27FC236}">
                <a16:creationId xmlns="" xmlns:a16="http://schemas.microsoft.com/office/drawing/2014/main" id="{BFA26B1B-60DE-4D9E-8918-98CE3C811F0B}"/>
              </a:ext>
            </a:extLst>
          </p:cNvPr>
          <p:cNvSpPr txBox="1"/>
          <p:nvPr/>
        </p:nvSpPr>
        <p:spPr bwMode="gray">
          <a:xfrm>
            <a:off x="6788762" y="530544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79" name="TextBox 178">
            <a:extLst>
              <a:ext uri="{FF2B5EF4-FFF2-40B4-BE49-F238E27FC236}">
                <a16:creationId xmlns="" xmlns:a16="http://schemas.microsoft.com/office/drawing/2014/main" id="{D2F721DD-0E1F-4C5B-A046-2824FCF9AC06}"/>
              </a:ext>
            </a:extLst>
          </p:cNvPr>
          <p:cNvSpPr txBox="1"/>
          <p:nvPr/>
        </p:nvSpPr>
        <p:spPr bwMode="gray">
          <a:xfrm>
            <a:off x="7344510" y="530544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80" name="TextBox 179">
            <a:extLst>
              <a:ext uri="{FF2B5EF4-FFF2-40B4-BE49-F238E27FC236}">
                <a16:creationId xmlns="" xmlns:a16="http://schemas.microsoft.com/office/drawing/2014/main" id="{D2428B08-FF19-4613-A610-537A44D5D30C}"/>
              </a:ext>
            </a:extLst>
          </p:cNvPr>
          <p:cNvSpPr txBox="1"/>
          <p:nvPr/>
        </p:nvSpPr>
        <p:spPr bwMode="gray">
          <a:xfrm>
            <a:off x="8998941" y="530544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81" name="TextBox 180">
            <a:extLst>
              <a:ext uri="{FF2B5EF4-FFF2-40B4-BE49-F238E27FC236}">
                <a16:creationId xmlns="" xmlns:a16="http://schemas.microsoft.com/office/drawing/2014/main" id="{B7752E38-4BDE-4C9F-B08C-3A7B20441481}"/>
              </a:ext>
            </a:extLst>
          </p:cNvPr>
          <p:cNvSpPr txBox="1"/>
          <p:nvPr/>
        </p:nvSpPr>
        <p:spPr bwMode="gray">
          <a:xfrm>
            <a:off x="7344510" y="339987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82" name="TextBox 181">
            <a:extLst>
              <a:ext uri="{FF2B5EF4-FFF2-40B4-BE49-F238E27FC236}">
                <a16:creationId xmlns="" xmlns:a16="http://schemas.microsoft.com/office/drawing/2014/main" id="{94B86E21-98A9-4BBE-8339-C25FFF3ED9CC}"/>
              </a:ext>
            </a:extLst>
          </p:cNvPr>
          <p:cNvSpPr txBox="1"/>
          <p:nvPr/>
        </p:nvSpPr>
        <p:spPr bwMode="gray">
          <a:xfrm>
            <a:off x="8998941" y="3399879"/>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83" name="TextBox 182">
            <a:extLst>
              <a:ext uri="{FF2B5EF4-FFF2-40B4-BE49-F238E27FC236}">
                <a16:creationId xmlns="" xmlns:a16="http://schemas.microsoft.com/office/drawing/2014/main" id="{187A5AF2-63B5-4E9C-8335-7895500C271B}"/>
              </a:ext>
            </a:extLst>
          </p:cNvPr>
          <p:cNvSpPr txBox="1"/>
          <p:nvPr/>
        </p:nvSpPr>
        <p:spPr bwMode="gray">
          <a:xfrm>
            <a:off x="7217423" y="5169466"/>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84" name="TextBox 183">
            <a:extLst>
              <a:ext uri="{FF2B5EF4-FFF2-40B4-BE49-F238E27FC236}">
                <a16:creationId xmlns="" xmlns:a16="http://schemas.microsoft.com/office/drawing/2014/main" id="{5124B1EA-D22F-4363-9AA4-0FECD4CC7EC5}"/>
              </a:ext>
            </a:extLst>
          </p:cNvPr>
          <p:cNvSpPr txBox="1"/>
          <p:nvPr/>
        </p:nvSpPr>
        <p:spPr bwMode="gray">
          <a:xfrm>
            <a:off x="7217423" y="3562683"/>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85" name="TextBox 184">
            <a:extLst>
              <a:ext uri="{FF2B5EF4-FFF2-40B4-BE49-F238E27FC236}">
                <a16:creationId xmlns="" xmlns:a16="http://schemas.microsoft.com/office/drawing/2014/main" id="{33CDBB6F-9B6C-4FF9-882B-111C57FAB487}"/>
              </a:ext>
            </a:extLst>
          </p:cNvPr>
          <p:cNvSpPr txBox="1"/>
          <p:nvPr/>
        </p:nvSpPr>
        <p:spPr bwMode="gray">
          <a:xfrm>
            <a:off x="9083603" y="5153137"/>
            <a:ext cx="306494" cy="276999"/>
          </a:xfrm>
          <a:prstGeom prst="rect">
            <a:avLst/>
          </a:prstGeom>
          <a:noFill/>
        </p:spPr>
        <p:txBody>
          <a:bodyPr wrap="square" rtlCol="0">
            <a:noAutofit/>
          </a:bodyPr>
          <a:lstStyle/>
          <a:p>
            <a:pPr fontAlgn="ctr"/>
            <a:r>
              <a:rPr lang="en-US" sz="1200" dirty="0">
                <a:latin typeface="Huawei Sans" panose="020C0503030203020204" pitchFamily="34" charset="0"/>
              </a:rPr>
              <a:t>.1</a:t>
            </a:r>
          </a:p>
        </p:txBody>
      </p:sp>
      <p:sp>
        <p:nvSpPr>
          <p:cNvPr id="186" name="TextBox 185">
            <a:extLst>
              <a:ext uri="{FF2B5EF4-FFF2-40B4-BE49-F238E27FC236}">
                <a16:creationId xmlns="" xmlns:a16="http://schemas.microsoft.com/office/drawing/2014/main" id="{619E9F6C-2224-4142-B646-40BB445F3C6F}"/>
              </a:ext>
            </a:extLst>
          </p:cNvPr>
          <p:cNvSpPr txBox="1"/>
          <p:nvPr/>
        </p:nvSpPr>
        <p:spPr bwMode="gray">
          <a:xfrm>
            <a:off x="9083603" y="3546354"/>
            <a:ext cx="306494" cy="276999"/>
          </a:xfrm>
          <a:prstGeom prst="rect">
            <a:avLst/>
          </a:prstGeom>
          <a:noFill/>
        </p:spPr>
        <p:txBody>
          <a:bodyPr wrap="square" rtlCol="0">
            <a:noAutofit/>
          </a:bodyPr>
          <a:lstStyle/>
          <a:p>
            <a:pPr fontAlgn="ctr"/>
            <a:r>
              <a:rPr lang="en-US" sz="1200" dirty="0">
                <a:latin typeface="Huawei Sans" panose="020C0503030203020204" pitchFamily="34" charset="0"/>
              </a:rPr>
              <a:t>.0</a:t>
            </a:r>
          </a:p>
        </p:txBody>
      </p:sp>
      <p:sp>
        <p:nvSpPr>
          <p:cNvPr id="187" name="圆角矩形 75">
            <a:extLst>
              <a:ext uri="{FF2B5EF4-FFF2-40B4-BE49-F238E27FC236}">
                <a16:creationId xmlns="" xmlns:a16="http://schemas.microsoft.com/office/drawing/2014/main" id="{F1B50922-ADEB-4A4E-B4C6-78B24BD9C1D7}"/>
              </a:ext>
            </a:extLst>
          </p:cNvPr>
          <p:cNvSpPr/>
          <p:nvPr/>
        </p:nvSpPr>
        <p:spPr bwMode="gray">
          <a:xfrm>
            <a:off x="809651" y="1505178"/>
            <a:ext cx="10315549" cy="1267106"/>
          </a:xfrm>
          <a:prstGeom prst="roundRect">
            <a:avLst>
              <a:gd name="adj" fmla="val 2420"/>
            </a:avLst>
          </a:prstGeom>
          <a:noFill/>
          <a:ln w="12700" cap="flat" cmpd="sng" algn="ctr">
            <a:solidFill>
              <a:schemeClr val="bg1">
                <a:lumMod val="50000"/>
              </a:schemeClr>
            </a:solidFill>
            <a:prstDash val="solid"/>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19" name="Straight Arrow Connector 143">
            <a:extLst>
              <a:ext uri="{FF2B5EF4-FFF2-40B4-BE49-F238E27FC236}">
                <a16:creationId xmlns="" xmlns:a16="http://schemas.microsoft.com/office/drawing/2014/main" id="{74B73142-5E33-4147-BB2F-72EC67FFC31C}"/>
              </a:ext>
            </a:extLst>
          </p:cNvPr>
          <p:cNvCxnSpPr>
            <a:cxnSpLocks/>
          </p:cNvCxnSpPr>
          <p:nvPr/>
        </p:nvCxnSpPr>
        <p:spPr bwMode="gray">
          <a:xfrm>
            <a:off x="9399190" y="1813257"/>
            <a:ext cx="1" cy="19944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43">
            <a:extLst>
              <a:ext uri="{FF2B5EF4-FFF2-40B4-BE49-F238E27FC236}">
                <a16:creationId xmlns="" xmlns:a16="http://schemas.microsoft.com/office/drawing/2014/main" id="{74B73142-5E33-4147-BB2F-72EC67FFC31C}"/>
              </a:ext>
            </a:extLst>
          </p:cNvPr>
          <p:cNvCxnSpPr>
            <a:cxnSpLocks/>
          </p:cNvCxnSpPr>
          <p:nvPr/>
        </p:nvCxnSpPr>
        <p:spPr bwMode="gray">
          <a:xfrm>
            <a:off x="3923180" y="1834039"/>
            <a:ext cx="1" cy="19944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43">
            <a:extLst>
              <a:ext uri="{FF2B5EF4-FFF2-40B4-BE49-F238E27FC236}">
                <a16:creationId xmlns="" xmlns:a16="http://schemas.microsoft.com/office/drawing/2014/main" id="{74B73142-5E33-4147-BB2F-72EC67FFC31C}"/>
              </a:ext>
            </a:extLst>
          </p:cNvPr>
          <p:cNvCxnSpPr>
            <a:cxnSpLocks/>
          </p:cNvCxnSpPr>
          <p:nvPr/>
        </p:nvCxnSpPr>
        <p:spPr bwMode="gray">
          <a:xfrm>
            <a:off x="4761381" y="1851356"/>
            <a:ext cx="1" cy="19944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8">
            <a:extLst>
              <a:ext uri="{FF2B5EF4-FFF2-40B4-BE49-F238E27FC236}">
                <a16:creationId xmlns="" xmlns:a16="http://schemas.microsoft.com/office/drawing/2014/main" id="{3DD669D2-2B00-4BAC-85BE-33AD1C59778C}"/>
              </a:ext>
            </a:extLst>
          </p:cNvPr>
          <p:cNvCxnSpPr>
            <a:cxnSpLocks/>
          </p:cNvCxnSpPr>
          <p:nvPr/>
        </p:nvCxnSpPr>
        <p:spPr bwMode="gray">
          <a:xfrm flipV="1">
            <a:off x="9790730" y="2197684"/>
            <a:ext cx="0" cy="19649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08"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09"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110"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9699273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1D39742-78BA-445A-B168-36D3D4B4C2F7}"/>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SID Overview</a:t>
            </a:r>
          </a:p>
        </p:txBody>
      </p:sp>
      <p:sp>
        <p:nvSpPr>
          <p:cNvPr id="3" name="Text Placeholder 2">
            <a:extLst>
              <a:ext uri="{FF2B5EF4-FFF2-40B4-BE49-F238E27FC236}">
                <a16:creationId xmlns="" xmlns:a16="http://schemas.microsoft.com/office/drawing/2014/main" id="{6D7CA8F1-841E-4FD7-9D42-F98BA5007F81}"/>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An SRv6 SID usually consists of three fields: Locator, Function, and Arguments. </a:t>
            </a:r>
            <a:r>
              <a:rPr lang="en-US" sz="1600" dirty="0"/>
              <a:t>The SRv6 SID is expressed </a:t>
            </a:r>
            <a:r>
              <a:rPr lang="en-US" sz="1600" dirty="0">
                <a:latin typeface="Huawei Sans" panose="020C0503030203020204" pitchFamily="34" charset="0"/>
              </a:rPr>
              <a:t>in the </a:t>
            </a:r>
            <a:r>
              <a:rPr lang="en-US" sz="1600" i="1" dirty="0" err="1">
                <a:latin typeface="Huawei Sans" panose="020C0503030203020204" pitchFamily="34" charset="0"/>
              </a:rPr>
              <a:t>Locator</a:t>
            </a:r>
            <a:r>
              <a:rPr lang="en-US" sz="1600" dirty="0" err="1">
                <a:latin typeface="Huawei Sans" panose="020C0503030203020204" pitchFamily="34" charset="0"/>
              </a:rPr>
              <a:t>:</a:t>
            </a:r>
            <a:r>
              <a:rPr lang="en-US" sz="1600" i="1" dirty="0" err="1">
                <a:latin typeface="Huawei Sans" panose="020C0503030203020204" pitchFamily="34" charset="0"/>
              </a:rPr>
              <a:t>Function</a:t>
            </a:r>
            <a:r>
              <a:rPr lang="en-US" sz="1600" dirty="0" err="1">
                <a:latin typeface="Huawei Sans" panose="020C0503030203020204" pitchFamily="34" charset="0"/>
              </a:rPr>
              <a:t>:</a:t>
            </a:r>
            <a:r>
              <a:rPr lang="en-US" sz="1600" i="1" dirty="0" err="1">
                <a:latin typeface="Huawei Sans" panose="020C0503030203020204" pitchFamily="34" charset="0"/>
              </a:rPr>
              <a:t>Arguments</a:t>
            </a:r>
            <a:r>
              <a:rPr lang="en-US" sz="1600" dirty="0">
                <a:latin typeface="Huawei Sans" panose="020C0503030203020204" pitchFamily="34" charset="0"/>
              </a:rPr>
              <a:t> format. Note that the total length (Locator + Function + Arguments) is less than or equal to 128 bits. If the total length is less than 128 bits, the reserved bits are padded with 0s.</a:t>
            </a:r>
          </a:p>
          <a:p>
            <a:pPr algn="l">
              <a:lnSpc>
                <a:spcPct val="100000"/>
              </a:lnSpc>
            </a:pPr>
            <a:r>
              <a:rPr lang="en-US" sz="1600" dirty="0">
                <a:latin typeface="Huawei Sans" panose="020C0503030203020204" pitchFamily="34" charset="0"/>
              </a:rPr>
              <a:t>If the Arguments field does not exist, the format is </a:t>
            </a:r>
            <a:r>
              <a:rPr lang="en-US" sz="1600" i="1" dirty="0" err="1">
                <a:latin typeface="Huawei Sans" panose="020C0503030203020204" pitchFamily="34" charset="0"/>
              </a:rPr>
              <a:t>Locator</a:t>
            </a:r>
            <a:r>
              <a:rPr lang="en-US" sz="1600" dirty="0" err="1">
                <a:latin typeface="Huawei Sans" panose="020C0503030203020204" pitchFamily="34" charset="0"/>
              </a:rPr>
              <a:t>:</a:t>
            </a:r>
            <a:r>
              <a:rPr lang="en-US" sz="1600" i="1" dirty="0" err="1">
                <a:latin typeface="Huawei Sans" panose="020C0503030203020204" pitchFamily="34" charset="0"/>
              </a:rPr>
              <a:t>Function</a:t>
            </a:r>
            <a:r>
              <a:rPr lang="en-US" sz="1600" dirty="0">
                <a:latin typeface="Huawei Sans" panose="020C0503030203020204" pitchFamily="34" charset="0"/>
              </a:rPr>
              <a:t>. The Locator field occupies the most significant bits of an IPv6 address, and the Function field occupies the remaining part of the IPv6 address</a:t>
            </a:r>
            <a:r>
              <a:rPr lang="en-US" sz="1600" dirty="0" smtClean="0">
                <a:latin typeface="Huawei Sans" panose="020C0503030203020204" pitchFamily="34" charset="0"/>
              </a:rPr>
              <a:t>.</a:t>
            </a:r>
            <a:endParaRPr lang="en-US" sz="1600" dirty="0">
              <a:latin typeface="Huawei Sans" panose="020C0503030203020204" pitchFamily="34" charset="0"/>
            </a:endParaRPr>
          </a:p>
        </p:txBody>
      </p:sp>
      <p:grpSp>
        <p:nvGrpSpPr>
          <p:cNvPr id="7" name="组合 8">
            <a:extLst>
              <a:ext uri="{FF2B5EF4-FFF2-40B4-BE49-F238E27FC236}">
                <a16:creationId xmlns="" xmlns:a16="http://schemas.microsoft.com/office/drawing/2014/main" id="{35A82B35-BB56-4630-A202-19844BA21C35}"/>
              </a:ext>
            </a:extLst>
          </p:cNvPr>
          <p:cNvGrpSpPr/>
          <p:nvPr/>
        </p:nvGrpSpPr>
        <p:grpSpPr bwMode="gray">
          <a:xfrm>
            <a:off x="3020310" y="2905125"/>
            <a:ext cx="6152455" cy="1884693"/>
            <a:chOff x="2776915" y="1547119"/>
            <a:chExt cx="5422426" cy="1348726"/>
          </a:xfrm>
        </p:grpSpPr>
        <p:grpSp>
          <p:nvGrpSpPr>
            <p:cNvPr id="8" name="组合 17">
              <a:extLst>
                <a:ext uri="{FF2B5EF4-FFF2-40B4-BE49-F238E27FC236}">
                  <a16:creationId xmlns="" xmlns:a16="http://schemas.microsoft.com/office/drawing/2014/main" id="{88C8BB6E-5BCB-4FFD-BC54-AABC443A34D3}"/>
                </a:ext>
              </a:extLst>
            </p:cNvPr>
            <p:cNvGrpSpPr/>
            <p:nvPr/>
          </p:nvGrpSpPr>
          <p:grpSpPr bwMode="gray">
            <a:xfrm>
              <a:off x="4069990" y="2586765"/>
              <a:ext cx="3256019" cy="309080"/>
              <a:chOff x="4037103" y="3396803"/>
              <a:chExt cx="3256019" cy="369706"/>
            </a:xfrm>
          </p:grpSpPr>
          <p:sp>
            <p:nvSpPr>
              <p:cNvPr id="19" name="矩形 10">
                <a:extLst>
                  <a:ext uri="{FF2B5EF4-FFF2-40B4-BE49-F238E27FC236}">
                    <a16:creationId xmlns="" xmlns:a16="http://schemas.microsoft.com/office/drawing/2014/main" id="{19EB0AF0-5CE2-4A3D-A13E-DBD4338197AA}"/>
                  </a:ext>
                </a:extLst>
              </p:cNvPr>
              <p:cNvSpPr/>
              <p:nvPr/>
            </p:nvSpPr>
            <p:spPr bwMode="gray">
              <a:xfrm>
                <a:off x="4037103" y="3396803"/>
                <a:ext cx="993233" cy="369705"/>
              </a:xfrm>
              <a:prstGeom prst="rect">
                <a:avLst/>
              </a:prstGeom>
              <a:solidFill>
                <a:srgbClr val="F6B78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20" name="矩形 11">
                <a:extLst>
                  <a:ext uri="{FF2B5EF4-FFF2-40B4-BE49-F238E27FC236}">
                    <a16:creationId xmlns="" xmlns:a16="http://schemas.microsoft.com/office/drawing/2014/main" id="{44471DAC-CBA6-4018-BA39-F588CDFC0BE6}"/>
                  </a:ext>
                </a:extLst>
              </p:cNvPr>
              <p:cNvSpPr/>
              <p:nvPr/>
            </p:nvSpPr>
            <p:spPr bwMode="gray">
              <a:xfrm>
                <a:off x="5030336" y="3397722"/>
                <a:ext cx="1065664" cy="368786"/>
              </a:xfrm>
              <a:prstGeom prst="rect">
                <a:avLst/>
              </a:prstGeom>
              <a:solidFill>
                <a:srgbClr val="FDE397"/>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Function</a:t>
                </a:r>
              </a:p>
            </p:txBody>
          </p:sp>
          <p:sp>
            <p:nvSpPr>
              <p:cNvPr id="21" name="矩形 12">
                <a:extLst>
                  <a:ext uri="{FF2B5EF4-FFF2-40B4-BE49-F238E27FC236}">
                    <a16:creationId xmlns="" xmlns:a16="http://schemas.microsoft.com/office/drawing/2014/main" id="{A646F26D-052A-40C2-AC9D-892A1ABCC532}"/>
                  </a:ext>
                </a:extLst>
              </p:cNvPr>
              <p:cNvSpPr/>
              <p:nvPr/>
            </p:nvSpPr>
            <p:spPr bwMode="gray">
              <a:xfrm>
                <a:off x="6103266" y="3408555"/>
                <a:ext cx="1189856" cy="357954"/>
              </a:xfrm>
              <a:prstGeom prst="rect">
                <a:avLst/>
              </a:prstGeom>
              <a:solidFill>
                <a:srgbClr val="AFD89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Arguments</a:t>
                </a:r>
              </a:p>
            </p:txBody>
          </p:sp>
        </p:grpSp>
        <p:grpSp>
          <p:nvGrpSpPr>
            <p:cNvPr id="9" name="组合 16">
              <a:extLst>
                <a:ext uri="{FF2B5EF4-FFF2-40B4-BE49-F238E27FC236}">
                  <a16:creationId xmlns="" xmlns:a16="http://schemas.microsoft.com/office/drawing/2014/main" id="{43CF5158-8249-4559-AF46-C58592EA13E4}"/>
                </a:ext>
              </a:extLst>
            </p:cNvPr>
            <p:cNvGrpSpPr/>
            <p:nvPr/>
          </p:nvGrpSpPr>
          <p:grpSpPr bwMode="gray">
            <a:xfrm>
              <a:off x="2776915" y="1547119"/>
              <a:ext cx="5422426" cy="605118"/>
              <a:chOff x="2744028" y="2357156"/>
              <a:chExt cx="5422426" cy="813463"/>
            </a:xfrm>
          </p:grpSpPr>
          <p:grpSp>
            <p:nvGrpSpPr>
              <p:cNvPr id="12" name="组合 3">
                <a:extLst>
                  <a:ext uri="{FF2B5EF4-FFF2-40B4-BE49-F238E27FC236}">
                    <a16:creationId xmlns="" xmlns:a16="http://schemas.microsoft.com/office/drawing/2014/main" id="{13BEA1AE-09BF-4C21-A7C7-7AC7D8846DD4}"/>
                  </a:ext>
                </a:extLst>
              </p:cNvPr>
              <p:cNvGrpSpPr/>
              <p:nvPr/>
            </p:nvGrpSpPr>
            <p:grpSpPr bwMode="gray">
              <a:xfrm>
                <a:off x="2744028" y="2357156"/>
                <a:ext cx="5422426" cy="813461"/>
                <a:chOff x="1209352" y="2089356"/>
                <a:chExt cx="5422426" cy="952723"/>
              </a:xfrm>
            </p:grpSpPr>
            <p:sp>
              <p:nvSpPr>
                <p:cNvPr id="16" name="Rectangle 2">
                  <a:extLst>
                    <a:ext uri="{FF2B5EF4-FFF2-40B4-BE49-F238E27FC236}">
                      <a16:creationId xmlns="" xmlns:a16="http://schemas.microsoft.com/office/drawing/2014/main" id="{3C15E2CD-E790-49C3-8F9B-9735015B7D05}"/>
                    </a:ext>
                  </a:extLst>
                </p:cNvPr>
                <p:cNvSpPr/>
                <p:nvPr/>
              </p:nvSpPr>
              <p:spPr bwMode="gray">
                <a:xfrm>
                  <a:off x="5345962" y="2089356"/>
                  <a:ext cx="1285816" cy="952723"/>
                </a:xfrm>
                <a:prstGeom prst="rect">
                  <a:avLst/>
                </a:prstGeom>
                <a:solidFill>
                  <a:srgbClr val="30B5C5"/>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Payload</a:t>
                  </a:r>
                </a:p>
              </p:txBody>
            </p:sp>
            <p:sp>
              <p:nvSpPr>
                <p:cNvPr id="17" name="Rectangle 2">
                  <a:extLst>
                    <a:ext uri="{FF2B5EF4-FFF2-40B4-BE49-F238E27FC236}">
                      <a16:creationId xmlns="" xmlns:a16="http://schemas.microsoft.com/office/drawing/2014/main" id="{CC0B9532-70B5-43F9-BDCC-2FB09B502453}"/>
                    </a:ext>
                  </a:extLst>
                </p:cNvPr>
                <p:cNvSpPr/>
                <p:nvPr/>
              </p:nvSpPr>
              <p:spPr bwMode="gray">
                <a:xfrm>
                  <a:off x="1209352" y="2089356"/>
                  <a:ext cx="1464400" cy="952723"/>
                </a:xfrm>
                <a:prstGeom prst="rect">
                  <a:avLst/>
                </a:prstGeom>
                <a:solidFill>
                  <a:srgbClr val="62B230"/>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18" name="Rectangle 2">
                  <a:extLst>
                    <a:ext uri="{FF2B5EF4-FFF2-40B4-BE49-F238E27FC236}">
                      <a16:creationId xmlns="" xmlns:a16="http://schemas.microsoft.com/office/drawing/2014/main" id="{5F77DB56-9CEF-4808-874D-6E0A4827410C}"/>
                    </a:ext>
                  </a:extLst>
                </p:cNvPr>
                <p:cNvSpPr/>
                <p:nvPr/>
              </p:nvSpPr>
              <p:spPr bwMode="gray">
                <a:xfrm>
                  <a:off x="2694875" y="2089357"/>
                  <a:ext cx="2627545" cy="486630"/>
                </a:xfrm>
                <a:prstGeom prst="rect">
                  <a:avLst/>
                </a:prstGeom>
                <a:solidFill>
                  <a:srgbClr val="ED6D00"/>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SRH (IPv6 Extension Header)</a:t>
                  </a:r>
                </a:p>
              </p:txBody>
            </p:sp>
          </p:grpSp>
          <p:sp>
            <p:nvSpPr>
              <p:cNvPr id="13" name="矩形 13">
                <a:extLst>
                  <a:ext uri="{FF2B5EF4-FFF2-40B4-BE49-F238E27FC236}">
                    <a16:creationId xmlns="" xmlns:a16="http://schemas.microsoft.com/office/drawing/2014/main" id="{A11F5F9E-93F1-4B07-9DB6-8FD070CF093E}"/>
                  </a:ext>
                </a:extLst>
              </p:cNvPr>
              <p:cNvSpPr/>
              <p:nvPr/>
            </p:nvSpPr>
            <p:spPr bwMode="gray">
              <a:xfrm>
                <a:off x="4229553" y="2772655"/>
                <a:ext cx="875848" cy="397964"/>
              </a:xfrm>
              <a:prstGeom prst="rect">
                <a:avLst/>
              </a:prstGeom>
              <a:solidFill>
                <a:srgbClr val="ED6D00"/>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128</a:t>
                </a: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bits</a:t>
                </a:r>
              </a:p>
            </p:txBody>
          </p:sp>
          <p:sp>
            <p:nvSpPr>
              <p:cNvPr id="14" name="矩形 14">
                <a:extLst>
                  <a:ext uri="{FF2B5EF4-FFF2-40B4-BE49-F238E27FC236}">
                    <a16:creationId xmlns="" xmlns:a16="http://schemas.microsoft.com/office/drawing/2014/main" id="{C56AA478-AE0B-4B42-9357-600DC2900129}"/>
                  </a:ext>
                </a:extLst>
              </p:cNvPr>
              <p:cNvSpPr/>
              <p:nvPr/>
            </p:nvSpPr>
            <p:spPr bwMode="gray">
              <a:xfrm>
                <a:off x="5105401" y="2772655"/>
                <a:ext cx="875848" cy="397964"/>
              </a:xfrm>
              <a:prstGeom prst="rect">
                <a:avLst/>
              </a:prstGeom>
              <a:solidFill>
                <a:srgbClr val="ED6D00"/>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128</a:t>
                </a: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bits</a:t>
                </a:r>
              </a:p>
            </p:txBody>
          </p:sp>
          <p:sp>
            <p:nvSpPr>
              <p:cNvPr id="15" name="矩形 15">
                <a:extLst>
                  <a:ext uri="{FF2B5EF4-FFF2-40B4-BE49-F238E27FC236}">
                    <a16:creationId xmlns="" xmlns:a16="http://schemas.microsoft.com/office/drawing/2014/main" id="{D96F76D6-1117-4AE2-AD4B-4387483ED278}"/>
                  </a:ext>
                </a:extLst>
              </p:cNvPr>
              <p:cNvSpPr/>
              <p:nvPr/>
            </p:nvSpPr>
            <p:spPr bwMode="gray">
              <a:xfrm>
                <a:off x="5981249" y="2772655"/>
                <a:ext cx="875848" cy="397964"/>
              </a:xfrm>
              <a:prstGeom prst="rect">
                <a:avLst/>
              </a:prstGeom>
              <a:solidFill>
                <a:srgbClr val="ED6D00"/>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128</a:t>
                </a: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bits</a:t>
                </a:r>
              </a:p>
            </p:txBody>
          </p:sp>
        </p:grpSp>
        <p:cxnSp>
          <p:nvCxnSpPr>
            <p:cNvPr id="10" name="直接连接符 19">
              <a:extLst>
                <a:ext uri="{FF2B5EF4-FFF2-40B4-BE49-F238E27FC236}">
                  <a16:creationId xmlns="" xmlns:a16="http://schemas.microsoft.com/office/drawing/2014/main" id="{7BDA0146-3CEF-454E-BF97-5F7EFC796E86}"/>
                </a:ext>
              </a:extLst>
            </p:cNvPr>
            <p:cNvCxnSpPr/>
            <p:nvPr/>
          </p:nvCxnSpPr>
          <p:spPr bwMode="gray">
            <a:xfrm flipH="1">
              <a:off x="4069990" y="2152237"/>
              <a:ext cx="1068298" cy="434528"/>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0">
              <a:extLst>
                <a:ext uri="{FF2B5EF4-FFF2-40B4-BE49-F238E27FC236}">
                  <a16:creationId xmlns="" xmlns:a16="http://schemas.microsoft.com/office/drawing/2014/main" id="{D927C323-FB31-44A6-869F-02DADDDBBF4C}"/>
                </a:ext>
              </a:extLst>
            </p:cNvPr>
            <p:cNvCxnSpPr>
              <a:cxnSpLocks/>
            </p:cNvCxnSpPr>
            <p:nvPr/>
          </p:nvCxnSpPr>
          <p:spPr bwMode="gray">
            <a:xfrm>
              <a:off x="6014137" y="2151469"/>
              <a:ext cx="1311872" cy="455961"/>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grpSp>
      <p:sp>
        <p:nvSpPr>
          <p:cNvPr id="22" name="文本框 23">
            <a:extLst>
              <a:ext uri="{FF2B5EF4-FFF2-40B4-BE49-F238E27FC236}">
                <a16:creationId xmlns="" xmlns:a16="http://schemas.microsoft.com/office/drawing/2014/main" id="{0ACCC27F-410C-4205-B766-256DB8B0887A}"/>
              </a:ext>
            </a:extLst>
          </p:cNvPr>
          <p:cNvSpPr txBox="1"/>
          <p:nvPr/>
        </p:nvSpPr>
        <p:spPr bwMode="gray">
          <a:xfrm>
            <a:off x="2336142" y="4302902"/>
            <a:ext cx="2369689" cy="555655"/>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SRv6 segment: IPv6 address format</a:t>
            </a:r>
          </a:p>
        </p:txBody>
      </p:sp>
      <p:sp>
        <p:nvSpPr>
          <p:cNvPr id="24" name="TextBox 23">
            <a:extLst>
              <a:ext uri="{FF2B5EF4-FFF2-40B4-BE49-F238E27FC236}">
                <a16:creationId xmlns="" xmlns:a16="http://schemas.microsoft.com/office/drawing/2014/main" id="{BA0FAB3A-16E1-4A29-A1AA-A358F594A272}"/>
              </a:ext>
            </a:extLst>
          </p:cNvPr>
          <p:cNvSpPr txBox="1"/>
          <p:nvPr/>
        </p:nvSpPr>
        <p:spPr bwMode="gray">
          <a:xfrm>
            <a:off x="2651100" y="5260988"/>
            <a:ext cx="7135792" cy="369332"/>
          </a:xfrm>
          <a:prstGeom prst="rect">
            <a:avLst/>
          </a:prstGeom>
          <a:noFill/>
        </p:spPr>
        <p:txBody>
          <a:bodyPr wrap="square">
            <a:noAutofit/>
          </a:bodyPr>
          <a:lstStyle/>
          <a:p>
            <a:pPr fontAlgn="ctr"/>
            <a:r>
              <a:rPr lang="en-US" dirty="0">
                <a:latin typeface="Huawei Sans" panose="020C0503030203020204" pitchFamily="34" charset="0"/>
              </a:rPr>
              <a:t>|--Locator--|--Dynamic Opcode--|--Static Opcode--|--</a:t>
            </a:r>
            <a:r>
              <a:rPr lang="en-US" dirty="0" err="1">
                <a:latin typeface="Huawei Sans" panose="020C0503030203020204" pitchFamily="34" charset="0"/>
              </a:rPr>
              <a:t>Args</a:t>
            </a:r>
            <a:r>
              <a:rPr lang="en-US" dirty="0">
                <a:latin typeface="Huawei Sans" panose="020C0503030203020204" pitchFamily="34" charset="0"/>
              </a:rPr>
              <a:t>--|</a:t>
            </a:r>
          </a:p>
        </p:txBody>
      </p:sp>
      <p:cxnSp>
        <p:nvCxnSpPr>
          <p:cNvPr id="6" name="Straight Connector 5">
            <a:extLst>
              <a:ext uri="{FF2B5EF4-FFF2-40B4-BE49-F238E27FC236}">
                <a16:creationId xmlns="" xmlns:a16="http://schemas.microsoft.com/office/drawing/2014/main" id="{9501428B-02D9-4868-9715-F965D6699D8E}"/>
              </a:ext>
            </a:extLst>
          </p:cNvPr>
          <p:cNvCxnSpPr>
            <a:cxnSpLocks/>
          </p:cNvCxnSpPr>
          <p:nvPr/>
        </p:nvCxnSpPr>
        <p:spPr bwMode="gray">
          <a:xfrm flipH="1">
            <a:off x="2797839" y="4788014"/>
            <a:ext cx="1689635" cy="5556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DD258224-C052-46E7-990C-A034C89BFF5C}"/>
              </a:ext>
            </a:extLst>
          </p:cNvPr>
          <p:cNvCxnSpPr>
            <a:cxnSpLocks/>
          </p:cNvCxnSpPr>
          <p:nvPr/>
        </p:nvCxnSpPr>
        <p:spPr bwMode="gray">
          <a:xfrm flipH="1">
            <a:off x="3963699" y="4789818"/>
            <a:ext cx="1650729" cy="553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22ED3000-2371-4ADC-8A18-189F639CB6DF}"/>
              </a:ext>
            </a:extLst>
          </p:cNvPr>
          <p:cNvCxnSpPr>
            <a:cxnSpLocks/>
          </p:cNvCxnSpPr>
          <p:nvPr/>
        </p:nvCxnSpPr>
        <p:spPr bwMode="gray">
          <a:xfrm>
            <a:off x="6823564" y="4789818"/>
            <a:ext cx="1229801" cy="5538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 xmlns:a16="http://schemas.microsoft.com/office/drawing/2014/main" id="{2E7AFDC7-24CB-4469-AC80-4E50232BCC43}"/>
              </a:ext>
            </a:extLst>
          </p:cNvPr>
          <p:cNvCxnSpPr>
            <a:cxnSpLocks/>
          </p:cNvCxnSpPr>
          <p:nvPr/>
        </p:nvCxnSpPr>
        <p:spPr bwMode="gray">
          <a:xfrm>
            <a:off x="8181855" y="4788014"/>
            <a:ext cx="736838" cy="5556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38"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39"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18327565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302279" indent="-302279" algn="l">
              <a:buFont typeface="Wingdings" panose="05000000000000000000" pitchFamily="2" charset="2"/>
              <a:buChar char="l"/>
            </a:pPr>
            <a:r>
              <a:rPr lang="en-US" sz="2000" kern="1200" dirty="0">
                <a:solidFill>
                  <a:schemeClr val="tx1"/>
                </a:solidFill>
                <a:cs typeface="Huawei Sans" panose="020C0503030203020204" pitchFamily="34" charset="0"/>
              </a:rPr>
              <a:t>On completion of this course, you will be able to:</a:t>
            </a:r>
          </a:p>
          <a:p>
            <a:pPr lvl="1"/>
            <a:r>
              <a:rPr lang="en-US" sz="1800" dirty="0" smtClean="0"/>
              <a:t>Describe the challenges faced by the enterprise bearer WAN.</a:t>
            </a:r>
          </a:p>
          <a:p>
            <a:pPr lvl="1"/>
            <a:r>
              <a:rPr lang="en-US" sz="1800" dirty="0" smtClean="0"/>
              <a:t>Describe the basic functions of Huawei's </a:t>
            </a:r>
            <a:r>
              <a:rPr lang="en-US" sz="1800" dirty="0" err="1" smtClean="0"/>
              <a:t>CloudWAN</a:t>
            </a:r>
            <a:r>
              <a:rPr lang="en-US" sz="1800" dirty="0" smtClean="0"/>
              <a:t> solution.</a:t>
            </a:r>
          </a:p>
          <a:p>
            <a:pPr lvl="1"/>
            <a:r>
              <a:rPr lang="en-US" sz="1800" dirty="0" smtClean="0"/>
              <a:t>Describe the basic design roadmap of the enterprise bearer WAN.</a:t>
            </a:r>
          </a:p>
          <a:p>
            <a:pPr lvl="1"/>
            <a:r>
              <a:rPr lang="en-US" sz="1800" dirty="0" smtClean="0"/>
              <a:t>Describe the tunnel and VPN design roadmap of </a:t>
            </a:r>
            <a:r>
              <a:rPr lang="en-US" altLang="zh-CN" sz="1800" dirty="0" smtClean="0"/>
              <a:t>the </a:t>
            </a:r>
            <a:r>
              <a:rPr lang="en-US" sz="1800" dirty="0" smtClean="0"/>
              <a:t>enterprise bearer WAN.</a:t>
            </a:r>
          </a:p>
          <a:p>
            <a:pPr lvl="1"/>
            <a:r>
              <a:rPr lang="en-US" sz="1800" dirty="0" smtClean="0"/>
              <a:t>Describe the SLA and reliability design roadmap of the enterprise bearer WAN.</a:t>
            </a:r>
          </a:p>
          <a:p>
            <a:pPr lvl="1"/>
            <a:r>
              <a:rPr lang="en-US" sz="1800" dirty="0" smtClean="0"/>
              <a:t>Describe the optimization and O&amp;M design roadmap of the enterprise bearer WAN.</a:t>
            </a:r>
            <a:endParaRPr lang="en-US" sz="1800" dirty="0"/>
          </a:p>
        </p:txBody>
      </p:sp>
    </p:spTree>
    <p:extLst>
      <p:ext uri="{BB962C8B-B14F-4D97-AF65-F5344CB8AC3E}">
        <p14:creationId xmlns:p14="http://schemas.microsoft.com/office/powerpoint/2010/main" val="14051844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1D39742-78BA-445A-B168-36D3D4B4C2F7}"/>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Locator Overview</a:t>
            </a:r>
          </a:p>
        </p:txBody>
      </p:sp>
      <p:sp>
        <p:nvSpPr>
          <p:cNvPr id="3" name="Text Placeholder 2">
            <a:extLst>
              <a:ext uri="{FF2B5EF4-FFF2-40B4-BE49-F238E27FC236}">
                <a16:creationId xmlns="" xmlns:a16="http://schemas.microsoft.com/office/drawing/2014/main" id="{6D7CA8F1-841E-4FD7-9D42-F98BA5007F81}"/>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sym typeface="Huawei Sans" panose="020C0503030203020204" pitchFamily="34" charset="0"/>
              </a:rPr>
              <a:t>The Locator field identifies the location of a network node, and is used for other nodes to route and forward packets to this identified node so as to implement network instruction addressing.</a:t>
            </a:r>
          </a:p>
          <a:p>
            <a:pPr algn="l">
              <a:lnSpc>
                <a:spcPct val="100000"/>
              </a:lnSpc>
            </a:pPr>
            <a:r>
              <a:rPr lang="en-US" sz="1600" dirty="0">
                <a:latin typeface="Huawei Sans" panose="020C0503030203020204" pitchFamily="34" charset="0"/>
                <a:sym typeface="Huawei Sans" panose="020C0503030203020204" pitchFamily="34" charset="0"/>
              </a:rPr>
              <a:t>A locator has two important characteristics: routable and </a:t>
            </a:r>
            <a:r>
              <a:rPr lang="en-US" sz="1600" dirty="0" err="1">
                <a:latin typeface="Huawei Sans" panose="020C0503030203020204" pitchFamily="34" charset="0"/>
                <a:sym typeface="Huawei Sans" panose="020C0503030203020204" pitchFamily="34" charset="0"/>
              </a:rPr>
              <a:t>aggregatable</a:t>
            </a:r>
            <a:r>
              <a:rPr lang="en-US" sz="1600" dirty="0">
                <a:latin typeface="Huawei Sans" panose="020C0503030203020204" pitchFamily="34" charset="0"/>
                <a:sym typeface="Huawei Sans" panose="020C0503030203020204" pitchFamily="34" charset="0"/>
              </a:rPr>
              <a:t>. After a locator value is configured for a node, the system generates a locator route and propagates the route throughout the SR domain using an IGP. A device advertising a locator route can be located by other devices on the same network based on the received locator route information, and all the SRv6 SIDs advertised by the device can be reached over the route.</a:t>
            </a:r>
          </a:p>
          <a:p>
            <a:pPr algn="l">
              <a:lnSpc>
                <a:spcPct val="100000"/>
              </a:lnSpc>
            </a:pPr>
            <a:r>
              <a:rPr lang="en-US" sz="1600" dirty="0">
                <a:latin typeface="Huawei Sans" panose="020C0503030203020204" pitchFamily="34" charset="0"/>
              </a:rPr>
              <a:t>It is recommended that the same mask be used for the locators of all NEs on the entire network. After the mask is set, locators can be allocated in ascending order for the core, aggregation, and access layers in sequence.</a:t>
            </a:r>
          </a:p>
        </p:txBody>
      </p:sp>
      <p:grpSp>
        <p:nvGrpSpPr>
          <p:cNvPr id="7" name="组合 22">
            <a:extLst>
              <a:ext uri="{FF2B5EF4-FFF2-40B4-BE49-F238E27FC236}">
                <a16:creationId xmlns="" xmlns:a16="http://schemas.microsoft.com/office/drawing/2014/main" id="{202C6DC4-F0B8-4447-AF48-B0988DB34656}"/>
              </a:ext>
            </a:extLst>
          </p:cNvPr>
          <p:cNvGrpSpPr/>
          <p:nvPr/>
        </p:nvGrpSpPr>
        <p:grpSpPr bwMode="gray">
          <a:xfrm>
            <a:off x="4202686" y="4162948"/>
            <a:ext cx="4054030" cy="389503"/>
            <a:chOff x="4037103" y="3396803"/>
            <a:chExt cx="3256019" cy="369706"/>
          </a:xfrm>
        </p:grpSpPr>
        <p:sp>
          <p:nvSpPr>
            <p:cNvPr id="8" name="矩形 34">
              <a:extLst>
                <a:ext uri="{FF2B5EF4-FFF2-40B4-BE49-F238E27FC236}">
                  <a16:creationId xmlns="" xmlns:a16="http://schemas.microsoft.com/office/drawing/2014/main" id="{7B23F2A7-AF90-4652-A8DB-B67626C372CA}"/>
                </a:ext>
              </a:extLst>
            </p:cNvPr>
            <p:cNvSpPr/>
            <p:nvPr/>
          </p:nvSpPr>
          <p:spPr bwMode="gray">
            <a:xfrm>
              <a:off x="4037103" y="3396803"/>
              <a:ext cx="993233" cy="369705"/>
            </a:xfrm>
            <a:prstGeom prst="rect">
              <a:avLst/>
            </a:prstGeom>
            <a:solidFill>
              <a:srgbClr val="F6B78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9" name="矩形 35">
              <a:extLst>
                <a:ext uri="{FF2B5EF4-FFF2-40B4-BE49-F238E27FC236}">
                  <a16:creationId xmlns="" xmlns:a16="http://schemas.microsoft.com/office/drawing/2014/main" id="{66CE713B-8799-4078-B66C-EC082E523409}"/>
                </a:ext>
              </a:extLst>
            </p:cNvPr>
            <p:cNvSpPr/>
            <p:nvPr/>
          </p:nvSpPr>
          <p:spPr bwMode="gray">
            <a:xfrm>
              <a:off x="5030336" y="3397722"/>
              <a:ext cx="1065664" cy="368786"/>
            </a:xfrm>
            <a:prstGeom prst="rect">
              <a:avLst/>
            </a:prstGeom>
            <a:solidFill>
              <a:srgbClr val="FDE397"/>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Function</a:t>
              </a:r>
            </a:p>
          </p:txBody>
        </p:sp>
        <p:sp>
          <p:nvSpPr>
            <p:cNvPr id="10" name="矩形 36">
              <a:extLst>
                <a:ext uri="{FF2B5EF4-FFF2-40B4-BE49-F238E27FC236}">
                  <a16:creationId xmlns="" xmlns:a16="http://schemas.microsoft.com/office/drawing/2014/main" id="{8D9815CF-6301-4515-9535-F4572457EE61}"/>
                </a:ext>
              </a:extLst>
            </p:cNvPr>
            <p:cNvSpPr/>
            <p:nvPr/>
          </p:nvSpPr>
          <p:spPr bwMode="gray">
            <a:xfrm>
              <a:off x="6103266" y="3408555"/>
              <a:ext cx="1189856" cy="357954"/>
            </a:xfrm>
            <a:prstGeom prst="rect">
              <a:avLst/>
            </a:prstGeom>
            <a:solidFill>
              <a:srgbClr val="AFD89C"/>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ctr" anchorCtr="0" compatLnSpc="1">
              <a:prstTxWarp prst="textNoShape">
                <a:avLst/>
              </a:prstTxWarp>
              <a:noAutofit/>
            </a:bodyPr>
            <a:lstStyle/>
            <a:p>
              <a:pPr marL="269815" marR="0" lvl="0" indent="-269815" algn="ctr" defTabSz="914400" eaLnBrk="1" fontAlgn="ctr" latinLnBrk="0" hangingPunct="1">
                <a:lnSpc>
                  <a:spcPct val="100000"/>
                </a:lnSpc>
                <a:spcBef>
                  <a:spcPct val="0"/>
                </a:spcBef>
                <a:spcAft>
                  <a:spcPct val="0"/>
                </a:spcAft>
                <a:buClr>
                  <a:srgbClr val="5F5F5F"/>
                </a:buClr>
                <a:buSzPct val="80000"/>
                <a:buFontTx/>
                <a:buNone/>
                <a:tabLst/>
                <a:defRPr/>
              </a:pPr>
              <a:r>
                <a:rPr kumimoji="0" lang="en-US" sz="16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Arguments</a:t>
              </a:r>
            </a:p>
          </p:txBody>
        </p:sp>
      </p:grpSp>
      <p:sp>
        <p:nvSpPr>
          <p:cNvPr id="11" name="文本框 37">
            <a:extLst>
              <a:ext uri="{FF2B5EF4-FFF2-40B4-BE49-F238E27FC236}">
                <a16:creationId xmlns="" xmlns:a16="http://schemas.microsoft.com/office/drawing/2014/main" id="{CDD1CECF-AEBB-482B-B6B8-57C7A43996E9}"/>
              </a:ext>
            </a:extLst>
          </p:cNvPr>
          <p:cNvSpPr txBox="1"/>
          <p:nvPr/>
        </p:nvSpPr>
        <p:spPr bwMode="gray">
          <a:xfrm>
            <a:off x="3097761" y="4207267"/>
            <a:ext cx="873957"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128 bit</a:t>
            </a:r>
          </a:p>
        </p:txBody>
      </p:sp>
      <p:sp>
        <p:nvSpPr>
          <p:cNvPr id="12" name="文本框 38">
            <a:extLst>
              <a:ext uri="{FF2B5EF4-FFF2-40B4-BE49-F238E27FC236}">
                <a16:creationId xmlns="" xmlns:a16="http://schemas.microsoft.com/office/drawing/2014/main" id="{386274D9-BA9D-4109-BE5B-C89346D585EF}"/>
              </a:ext>
            </a:extLst>
          </p:cNvPr>
          <p:cNvSpPr txBox="1"/>
          <p:nvPr/>
        </p:nvSpPr>
        <p:spPr bwMode="gray">
          <a:xfrm>
            <a:off x="4188809" y="5039673"/>
            <a:ext cx="1237839"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IPv6 prefix</a:t>
            </a:r>
          </a:p>
        </p:txBody>
      </p:sp>
      <p:cxnSp>
        <p:nvCxnSpPr>
          <p:cNvPr id="13" name="直接连接符 39">
            <a:extLst>
              <a:ext uri="{FF2B5EF4-FFF2-40B4-BE49-F238E27FC236}">
                <a16:creationId xmlns="" xmlns:a16="http://schemas.microsoft.com/office/drawing/2014/main" id="{F6A5E879-556D-4210-AFE7-030FC45C9394}"/>
              </a:ext>
            </a:extLst>
          </p:cNvPr>
          <p:cNvCxnSpPr>
            <a:cxnSpLocks/>
          </p:cNvCxnSpPr>
          <p:nvPr/>
        </p:nvCxnSpPr>
        <p:spPr bwMode="gray">
          <a:xfrm>
            <a:off x="4221736" y="4628651"/>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56">
            <a:extLst>
              <a:ext uri="{FF2B5EF4-FFF2-40B4-BE49-F238E27FC236}">
                <a16:creationId xmlns="" xmlns:a16="http://schemas.microsoft.com/office/drawing/2014/main" id="{9D7D72FA-EA3D-4864-9016-AF79AAC0967D}"/>
              </a:ext>
            </a:extLst>
          </p:cNvPr>
          <p:cNvCxnSpPr>
            <a:cxnSpLocks/>
          </p:cNvCxnSpPr>
          <p:nvPr/>
        </p:nvCxnSpPr>
        <p:spPr bwMode="gray">
          <a:xfrm>
            <a:off x="5413948" y="4628651"/>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15"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6"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17"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378397472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54DF1A-4D01-416E-93E4-91A96597C1C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Locator Planning Suggestions</a:t>
            </a:r>
          </a:p>
        </p:txBody>
      </p:sp>
      <p:sp>
        <p:nvSpPr>
          <p:cNvPr id="3" name="Text Placeholder 2">
            <a:extLst>
              <a:ext uri="{FF2B5EF4-FFF2-40B4-BE49-F238E27FC236}">
                <a16:creationId xmlns="" xmlns:a16="http://schemas.microsoft.com/office/drawing/2014/main" id="{494169CB-DD5F-418D-A39C-C2D2EBA8394E}"/>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SRv6 locator addresses are allocated from the IPv6 host address field. Using hierarchical address allocation and reserving some address spaces are recommended for future expansion. An example is provided as follows:</a:t>
            </a:r>
          </a:p>
        </p:txBody>
      </p:sp>
      <p:sp>
        <p:nvSpPr>
          <p:cNvPr id="58" name="矩形 79">
            <a:extLst>
              <a:ext uri="{FF2B5EF4-FFF2-40B4-BE49-F238E27FC236}">
                <a16:creationId xmlns="" xmlns:a16="http://schemas.microsoft.com/office/drawing/2014/main" id="{2F10E089-CD25-4E2C-9B28-E99E799E2A1D}"/>
              </a:ext>
            </a:extLst>
          </p:cNvPr>
          <p:cNvSpPr/>
          <p:nvPr/>
        </p:nvSpPr>
        <p:spPr bwMode="gray">
          <a:xfrm>
            <a:off x="1304176" y="4007824"/>
            <a:ext cx="9892600" cy="2158889"/>
          </a:xfrm>
          <a:prstGeom prst="rect">
            <a:avLst/>
          </a:prstGeom>
        </p:spPr>
        <p:txBody>
          <a:bodyPr wrap="square">
            <a:noAutofit/>
          </a:bodyPr>
          <a:lstStyle/>
          <a:p>
            <a:pPr marL="302279" lvl="1" indent="-302279" algn="just"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Site ID: uniquely identifies a site. </a:t>
            </a:r>
          </a:p>
          <a:p>
            <a:pPr marL="302279" lvl="1" indent="-302279" algn="just"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Node ID: uniquely identifies a device at a site.</a:t>
            </a:r>
          </a:p>
          <a:p>
            <a:pPr marL="302279" lvl="1" indent="-302279" algn="just"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Function: indicates the Function field in an SRv6 SID.</a:t>
            </a:r>
          </a:p>
          <a:p>
            <a:pPr marL="654938" lvl="1" indent="-251899" defTabSz="914034"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Dynamic/Static: indicates whether a SID is a dynamic or static SID. 0 indicates a static SID (it is recommended that the End,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and OAM-related SIDs be statically allocated). 1 indicates a dynamic SID (if many VPNs exist or VPNs change frequently, it is recommended that service SIDs, such as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End.DT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SIDs, be dynamically allocated).</a:t>
            </a:r>
          </a:p>
          <a:p>
            <a:pPr marL="654938" lvl="1" indent="-251899" defTabSz="914034" fontAlgn="ctr">
              <a:spcBef>
                <a:spcPts val="720"/>
              </a:spcBef>
              <a:buSzPct val="50000"/>
              <a:buFont typeface="Wingdings" panose="05000000000000000000" pitchFamily="2" charset="2"/>
              <a:buChar char="p"/>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End&amp;End.X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etc</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indicates the type of a SID. 0x000[1–F] indicates an End SID, and 0X1[peer site ID]X indicates an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SID.</a:t>
            </a:r>
          </a:p>
          <a:p>
            <a:pPr marL="302279" lvl="1" indent="-302279" algn="just" defTabSz="914034" fontAlgn="ctr">
              <a:spcBef>
                <a:spcPts val="792"/>
              </a:spcBef>
              <a:buSzPct val="50000"/>
              <a:buFont typeface="Wingdings" panose="05000000000000000000" pitchFamily="2" charset="2"/>
              <a:buChar char="l"/>
            </a:pPr>
            <a:r>
              <a:rPr lang="en-US" sz="14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Args</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indicates the parameter field in an SRv6 SID.</a:t>
            </a:r>
          </a:p>
        </p:txBody>
      </p:sp>
      <p:sp>
        <p:nvSpPr>
          <p:cNvPr id="6" name="TextBox 38">
            <a:extLst>
              <a:ext uri="{FF2B5EF4-FFF2-40B4-BE49-F238E27FC236}">
                <a16:creationId xmlns="" xmlns:a16="http://schemas.microsoft.com/office/drawing/2014/main" id="{F9D7A634-2E1E-48CA-9A05-36E41755F2B8}"/>
              </a:ext>
            </a:extLst>
          </p:cNvPr>
          <p:cNvSpPr txBox="1"/>
          <p:nvPr/>
        </p:nvSpPr>
        <p:spPr bwMode="gray">
          <a:xfrm>
            <a:off x="1560954" y="1663119"/>
            <a:ext cx="724534"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 bits</a:t>
            </a:r>
          </a:p>
        </p:txBody>
      </p:sp>
      <p:sp>
        <p:nvSpPr>
          <p:cNvPr id="7" name="TextBox 43">
            <a:extLst>
              <a:ext uri="{FF2B5EF4-FFF2-40B4-BE49-F238E27FC236}">
                <a16:creationId xmlns="" xmlns:a16="http://schemas.microsoft.com/office/drawing/2014/main" id="{67A4356D-2CA3-44AC-9419-9AE4DADEEEFC}"/>
              </a:ext>
            </a:extLst>
          </p:cNvPr>
          <p:cNvSpPr txBox="1"/>
          <p:nvPr/>
        </p:nvSpPr>
        <p:spPr bwMode="gray">
          <a:xfrm>
            <a:off x="6740025" y="1675301"/>
            <a:ext cx="654346"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bits</a:t>
            </a:r>
          </a:p>
        </p:txBody>
      </p:sp>
      <p:cxnSp>
        <p:nvCxnSpPr>
          <p:cNvPr id="8" name="直接连接符 7">
            <a:extLst>
              <a:ext uri="{FF2B5EF4-FFF2-40B4-BE49-F238E27FC236}">
                <a16:creationId xmlns="" xmlns:a16="http://schemas.microsoft.com/office/drawing/2014/main" id="{438B2603-3BA8-4CBF-B39C-60636EA12A48}"/>
              </a:ext>
            </a:extLst>
          </p:cNvPr>
          <p:cNvCxnSpPr/>
          <p:nvPr/>
        </p:nvCxnSpPr>
        <p:spPr bwMode="gray">
          <a:xfrm flipV="1">
            <a:off x="1296585" y="1823040"/>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9" name="直接连接符 8">
            <a:extLst>
              <a:ext uri="{FF2B5EF4-FFF2-40B4-BE49-F238E27FC236}">
                <a16:creationId xmlns="" xmlns:a16="http://schemas.microsoft.com/office/drawing/2014/main" id="{6386E8A8-2942-4F26-9805-BA97BFC69B56}"/>
              </a:ext>
            </a:extLst>
          </p:cNvPr>
          <p:cNvCxnSpPr/>
          <p:nvPr/>
        </p:nvCxnSpPr>
        <p:spPr bwMode="gray">
          <a:xfrm flipV="1">
            <a:off x="2285488" y="1823040"/>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0" name="直接箭头连接符 9">
            <a:extLst>
              <a:ext uri="{FF2B5EF4-FFF2-40B4-BE49-F238E27FC236}">
                <a16:creationId xmlns="" xmlns:a16="http://schemas.microsoft.com/office/drawing/2014/main" id="{8D770ECB-71AB-4BA3-B2DD-E1FADE6CF4C1}"/>
              </a:ext>
            </a:extLst>
          </p:cNvPr>
          <p:cNvCxnSpPr/>
          <p:nvPr/>
        </p:nvCxnSpPr>
        <p:spPr bwMode="gray">
          <a:xfrm>
            <a:off x="1296585" y="1887569"/>
            <a:ext cx="988903"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1" name="直接连接符 10">
            <a:extLst>
              <a:ext uri="{FF2B5EF4-FFF2-40B4-BE49-F238E27FC236}">
                <a16:creationId xmlns="" xmlns:a16="http://schemas.microsoft.com/office/drawing/2014/main" id="{E0B6B1DE-22A0-4366-BB45-63951BB0D26E}"/>
              </a:ext>
            </a:extLst>
          </p:cNvPr>
          <p:cNvCxnSpPr/>
          <p:nvPr/>
        </p:nvCxnSpPr>
        <p:spPr bwMode="gray">
          <a:xfrm flipV="1">
            <a:off x="7255583" y="2039064"/>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2" name="直接箭头连接符 13">
            <a:extLst>
              <a:ext uri="{FF2B5EF4-FFF2-40B4-BE49-F238E27FC236}">
                <a16:creationId xmlns="" xmlns:a16="http://schemas.microsoft.com/office/drawing/2014/main" id="{033F3E7C-9FBF-4D91-96E4-8CFF7ED8EF03}"/>
              </a:ext>
            </a:extLst>
          </p:cNvPr>
          <p:cNvCxnSpPr/>
          <p:nvPr/>
        </p:nvCxnSpPr>
        <p:spPr bwMode="gray">
          <a:xfrm flipV="1">
            <a:off x="7266550" y="2155084"/>
            <a:ext cx="2459754" cy="13447"/>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3" name="直接连接符 14">
            <a:extLst>
              <a:ext uri="{FF2B5EF4-FFF2-40B4-BE49-F238E27FC236}">
                <a16:creationId xmlns="" xmlns:a16="http://schemas.microsoft.com/office/drawing/2014/main" id="{FBE59C72-8C99-4BC9-9FE8-2C2BF1974FB3}"/>
              </a:ext>
            </a:extLst>
          </p:cNvPr>
          <p:cNvCxnSpPr/>
          <p:nvPr/>
        </p:nvCxnSpPr>
        <p:spPr bwMode="gray">
          <a:xfrm flipV="1">
            <a:off x="4080326" y="1823040"/>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4" name="直接连接符 15">
            <a:extLst>
              <a:ext uri="{FF2B5EF4-FFF2-40B4-BE49-F238E27FC236}">
                <a16:creationId xmlns="" xmlns:a16="http://schemas.microsoft.com/office/drawing/2014/main" id="{ADF7195A-9705-4980-A005-6B27EBDC2D22}"/>
              </a:ext>
            </a:extLst>
          </p:cNvPr>
          <p:cNvCxnSpPr/>
          <p:nvPr/>
        </p:nvCxnSpPr>
        <p:spPr bwMode="gray">
          <a:xfrm flipV="1">
            <a:off x="10489007" y="1823040"/>
            <a:ext cx="0" cy="467916"/>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5" name="直接箭头连接符 16">
            <a:extLst>
              <a:ext uri="{FF2B5EF4-FFF2-40B4-BE49-F238E27FC236}">
                <a16:creationId xmlns="" xmlns:a16="http://schemas.microsoft.com/office/drawing/2014/main" id="{5C33F763-EBF7-4860-AD8C-AD2904849F88}"/>
              </a:ext>
            </a:extLst>
          </p:cNvPr>
          <p:cNvCxnSpPr/>
          <p:nvPr/>
        </p:nvCxnSpPr>
        <p:spPr bwMode="gray">
          <a:xfrm>
            <a:off x="4087597" y="1887569"/>
            <a:ext cx="6401410"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16" name="直接箭头连接符 17">
            <a:extLst>
              <a:ext uri="{FF2B5EF4-FFF2-40B4-BE49-F238E27FC236}">
                <a16:creationId xmlns="" xmlns:a16="http://schemas.microsoft.com/office/drawing/2014/main" id="{8BDD6C94-EB1B-467C-BF69-7375883907A7}"/>
              </a:ext>
            </a:extLst>
          </p:cNvPr>
          <p:cNvCxnSpPr/>
          <p:nvPr/>
        </p:nvCxnSpPr>
        <p:spPr bwMode="gray">
          <a:xfrm flipV="1">
            <a:off x="2285488" y="1887569"/>
            <a:ext cx="1802109" cy="7071"/>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17" name="TextBox 55">
            <a:extLst>
              <a:ext uri="{FF2B5EF4-FFF2-40B4-BE49-F238E27FC236}">
                <a16:creationId xmlns="" xmlns:a16="http://schemas.microsoft.com/office/drawing/2014/main" id="{3B962786-FAA6-4CCA-B3E6-4688EFC81F77}"/>
              </a:ext>
            </a:extLst>
          </p:cNvPr>
          <p:cNvSpPr txBox="1"/>
          <p:nvPr/>
        </p:nvSpPr>
        <p:spPr bwMode="gray">
          <a:xfrm>
            <a:off x="2733684" y="1675484"/>
            <a:ext cx="1075555" cy="276999"/>
          </a:xfrm>
          <a:prstGeom prst="rect">
            <a:avLst/>
          </a:prstGeom>
          <a:noFill/>
        </p:spPr>
        <p:txBody>
          <a:bodyPr wrap="square" rtlCol="0">
            <a:noAutofit/>
          </a:bodyPr>
          <a:lstStyle/>
          <a:p>
            <a:pPr algn="ct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(64 – N) bits</a:t>
            </a:r>
          </a:p>
        </p:txBody>
      </p:sp>
      <p:cxnSp>
        <p:nvCxnSpPr>
          <p:cNvPr id="18" name="直接连接符 19">
            <a:extLst>
              <a:ext uri="{FF2B5EF4-FFF2-40B4-BE49-F238E27FC236}">
                <a16:creationId xmlns="" xmlns:a16="http://schemas.microsoft.com/office/drawing/2014/main" id="{2F65326E-E247-4CE5-8111-E3C7522DB2F2}"/>
              </a:ext>
            </a:extLst>
          </p:cNvPr>
          <p:cNvCxnSpPr/>
          <p:nvPr/>
        </p:nvCxnSpPr>
        <p:spPr bwMode="gray">
          <a:xfrm flipV="1">
            <a:off x="9725718" y="2039064"/>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19" name="直接箭头连接符 20">
            <a:extLst>
              <a:ext uri="{FF2B5EF4-FFF2-40B4-BE49-F238E27FC236}">
                <a16:creationId xmlns="" xmlns:a16="http://schemas.microsoft.com/office/drawing/2014/main" id="{9EFF017A-E88B-4458-9AD1-B72E611E432C}"/>
              </a:ext>
            </a:extLst>
          </p:cNvPr>
          <p:cNvCxnSpPr/>
          <p:nvPr/>
        </p:nvCxnSpPr>
        <p:spPr bwMode="gray">
          <a:xfrm>
            <a:off x="9726278" y="2165010"/>
            <a:ext cx="762729"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20" name="矩形 21">
            <a:extLst>
              <a:ext uri="{FF2B5EF4-FFF2-40B4-BE49-F238E27FC236}">
                <a16:creationId xmlns="" xmlns:a16="http://schemas.microsoft.com/office/drawing/2014/main" id="{C501A320-6860-4A9B-9C5E-1BF41A9A080B}"/>
              </a:ext>
            </a:extLst>
          </p:cNvPr>
          <p:cNvSpPr/>
          <p:nvPr/>
        </p:nvSpPr>
        <p:spPr bwMode="gray">
          <a:xfrm>
            <a:off x="2285489" y="2290956"/>
            <a:ext cx="1802108"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Subnet</a:t>
            </a:r>
          </a:p>
        </p:txBody>
      </p:sp>
      <p:sp>
        <p:nvSpPr>
          <p:cNvPr id="21" name="矩形 22">
            <a:extLst>
              <a:ext uri="{FF2B5EF4-FFF2-40B4-BE49-F238E27FC236}">
                <a16:creationId xmlns="" xmlns:a16="http://schemas.microsoft.com/office/drawing/2014/main" id="{A415FC3E-834D-4B4F-B611-D58DDE2C4405}"/>
              </a:ext>
            </a:extLst>
          </p:cNvPr>
          <p:cNvSpPr/>
          <p:nvPr/>
        </p:nvSpPr>
        <p:spPr bwMode="gray">
          <a:xfrm>
            <a:off x="5322896" y="2290956"/>
            <a:ext cx="967530"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Site ID</a:t>
            </a:r>
          </a:p>
        </p:txBody>
      </p:sp>
      <p:sp>
        <p:nvSpPr>
          <p:cNvPr id="22" name="矩形 23">
            <a:extLst>
              <a:ext uri="{FF2B5EF4-FFF2-40B4-BE49-F238E27FC236}">
                <a16:creationId xmlns="" xmlns:a16="http://schemas.microsoft.com/office/drawing/2014/main" id="{B5DAF680-47C7-4B51-B6B8-E9BF2BDCFAFB}"/>
              </a:ext>
            </a:extLst>
          </p:cNvPr>
          <p:cNvSpPr/>
          <p:nvPr/>
        </p:nvSpPr>
        <p:spPr bwMode="gray">
          <a:xfrm>
            <a:off x="4085819" y="2290036"/>
            <a:ext cx="1244195"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Reserved</a:t>
            </a:r>
          </a:p>
        </p:txBody>
      </p:sp>
      <p:sp>
        <p:nvSpPr>
          <p:cNvPr id="23" name="矩形 24">
            <a:extLst>
              <a:ext uri="{FF2B5EF4-FFF2-40B4-BE49-F238E27FC236}">
                <a16:creationId xmlns="" xmlns:a16="http://schemas.microsoft.com/office/drawing/2014/main" id="{C1A279B8-EC1F-4D73-AB61-2256660E421E}"/>
              </a:ext>
            </a:extLst>
          </p:cNvPr>
          <p:cNvSpPr/>
          <p:nvPr/>
        </p:nvSpPr>
        <p:spPr bwMode="gray">
          <a:xfrm>
            <a:off x="7255583" y="2290956"/>
            <a:ext cx="2470696"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a:t>
            </a:r>
          </a:p>
        </p:txBody>
      </p:sp>
      <p:sp>
        <p:nvSpPr>
          <p:cNvPr id="24" name="矩形 25">
            <a:extLst>
              <a:ext uri="{FF2B5EF4-FFF2-40B4-BE49-F238E27FC236}">
                <a16:creationId xmlns="" xmlns:a16="http://schemas.microsoft.com/office/drawing/2014/main" id="{B0351FC9-E204-48BC-851D-AC931815B994}"/>
              </a:ext>
            </a:extLst>
          </p:cNvPr>
          <p:cNvSpPr/>
          <p:nvPr/>
        </p:nvSpPr>
        <p:spPr bwMode="gray">
          <a:xfrm>
            <a:off x="9726279" y="2290956"/>
            <a:ext cx="762728"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Args</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6">
            <a:extLst>
              <a:ext uri="{FF2B5EF4-FFF2-40B4-BE49-F238E27FC236}">
                <a16:creationId xmlns="" xmlns:a16="http://schemas.microsoft.com/office/drawing/2014/main" id="{15966E36-4249-4675-8952-ACD0834E4EA2}"/>
              </a:ext>
            </a:extLst>
          </p:cNvPr>
          <p:cNvSpPr/>
          <p:nvPr/>
        </p:nvSpPr>
        <p:spPr bwMode="gray">
          <a:xfrm>
            <a:off x="1296585" y="2290956"/>
            <a:ext cx="988903" cy="386275"/>
          </a:xfrm>
          <a:prstGeom prst="rect">
            <a:avLst/>
          </a:prstGeom>
          <a:solidFill>
            <a:srgbClr val="F6B78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Fixed prefix</a:t>
            </a:r>
          </a:p>
        </p:txBody>
      </p:sp>
      <p:cxnSp>
        <p:nvCxnSpPr>
          <p:cNvPr id="26" name="直接箭头连接符 27">
            <a:extLst>
              <a:ext uri="{FF2B5EF4-FFF2-40B4-BE49-F238E27FC236}">
                <a16:creationId xmlns="" xmlns:a16="http://schemas.microsoft.com/office/drawing/2014/main" id="{F914736E-7C26-419C-A9BE-F18F8DA85E18}"/>
              </a:ext>
            </a:extLst>
          </p:cNvPr>
          <p:cNvCxnSpPr/>
          <p:nvPr/>
        </p:nvCxnSpPr>
        <p:spPr bwMode="gray">
          <a:xfrm>
            <a:off x="6310820" y="2168531"/>
            <a:ext cx="948708"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27" name="TextBox 38">
            <a:extLst>
              <a:ext uri="{FF2B5EF4-FFF2-40B4-BE49-F238E27FC236}">
                <a16:creationId xmlns="" xmlns:a16="http://schemas.microsoft.com/office/drawing/2014/main" id="{FF53A82C-3C57-4ACD-8090-CA09222D0A4D}"/>
              </a:ext>
            </a:extLst>
          </p:cNvPr>
          <p:cNvSpPr txBox="1"/>
          <p:nvPr/>
        </p:nvSpPr>
        <p:spPr bwMode="gray">
          <a:xfrm>
            <a:off x="6505647" y="1943780"/>
            <a:ext cx="59538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8 bits</a:t>
            </a:r>
          </a:p>
        </p:txBody>
      </p:sp>
      <p:sp>
        <p:nvSpPr>
          <p:cNvPr id="28" name="TextBox 38">
            <a:extLst>
              <a:ext uri="{FF2B5EF4-FFF2-40B4-BE49-F238E27FC236}">
                <a16:creationId xmlns="" xmlns:a16="http://schemas.microsoft.com/office/drawing/2014/main" id="{EEE90A17-1B84-4B5B-9E6E-0B0C81C8597C}"/>
              </a:ext>
            </a:extLst>
          </p:cNvPr>
          <p:cNvSpPr txBox="1"/>
          <p:nvPr/>
        </p:nvSpPr>
        <p:spPr bwMode="gray">
          <a:xfrm>
            <a:off x="8063923" y="1931879"/>
            <a:ext cx="69579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28 bits</a:t>
            </a:r>
          </a:p>
        </p:txBody>
      </p:sp>
      <p:sp>
        <p:nvSpPr>
          <p:cNvPr id="29" name="TextBox 38">
            <a:extLst>
              <a:ext uri="{FF2B5EF4-FFF2-40B4-BE49-F238E27FC236}">
                <a16:creationId xmlns="" xmlns:a16="http://schemas.microsoft.com/office/drawing/2014/main" id="{2A3233F8-A7FF-4D31-8212-B820C388C852}"/>
              </a:ext>
            </a:extLst>
          </p:cNvPr>
          <p:cNvSpPr txBox="1"/>
          <p:nvPr/>
        </p:nvSpPr>
        <p:spPr bwMode="gray">
          <a:xfrm>
            <a:off x="9764636" y="1927960"/>
            <a:ext cx="69579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12 bits</a:t>
            </a:r>
          </a:p>
        </p:txBody>
      </p:sp>
      <p:sp>
        <p:nvSpPr>
          <p:cNvPr id="30" name="矩形 32">
            <a:extLst>
              <a:ext uri="{FF2B5EF4-FFF2-40B4-BE49-F238E27FC236}">
                <a16:creationId xmlns="" xmlns:a16="http://schemas.microsoft.com/office/drawing/2014/main" id="{EC62F6E9-DFA8-4A9D-AA34-26475C20B8C5}"/>
              </a:ext>
            </a:extLst>
          </p:cNvPr>
          <p:cNvSpPr/>
          <p:nvPr/>
        </p:nvSpPr>
        <p:spPr bwMode="gray">
          <a:xfrm>
            <a:off x="6290390" y="2291175"/>
            <a:ext cx="969138" cy="386275"/>
          </a:xfrm>
          <a:prstGeom prst="rect">
            <a:avLst/>
          </a:prstGeom>
          <a:solidFill>
            <a:srgbClr val="AFD8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Node ID</a:t>
            </a:r>
          </a:p>
        </p:txBody>
      </p:sp>
      <p:cxnSp>
        <p:nvCxnSpPr>
          <p:cNvPr id="31" name="直接连接符 33">
            <a:extLst>
              <a:ext uri="{FF2B5EF4-FFF2-40B4-BE49-F238E27FC236}">
                <a16:creationId xmlns="" xmlns:a16="http://schemas.microsoft.com/office/drawing/2014/main" id="{AF8C1993-2CDE-49D0-84AD-B4DA959E38F6}"/>
              </a:ext>
            </a:extLst>
          </p:cNvPr>
          <p:cNvCxnSpPr/>
          <p:nvPr/>
        </p:nvCxnSpPr>
        <p:spPr bwMode="gray">
          <a:xfrm flipV="1">
            <a:off x="6290426" y="2039064"/>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2" name="直接箭头连接符 34">
            <a:extLst>
              <a:ext uri="{FF2B5EF4-FFF2-40B4-BE49-F238E27FC236}">
                <a16:creationId xmlns="" xmlns:a16="http://schemas.microsoft.com/office/drawing/2014/main" id="{1908C1C8-D52D-4A83-A9B9-E8454EE99F75}"/>
              </a:ext>
            </a:extLst>
          </p:cNvPr>
          <p:cNvCxnSpPr/>
          <p:nvPr/>
        </p:nvCxnSpPr>
        <p:spPr bwMode="gray">
          <a:xfrm>
            <a:off x="5316718" y="2168027"/>
            <a:ext cx="1001559" cy="6909"/>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33" name="TextBox 38">
            <a:extLst>
              <a:ext uri="{FF2B5EF4-FFF2-40B4-BE49-F238E27FC236}">
                <a16:creationId xmlns="" xmlns:a16="http://schemas.microsoft.com/office/drawing/2014/main" id="{9C9CF2E7-2017-45C7-A8B3-D3165405E34B}"/>
              </a:ext>
            </a:extLst>
          </p:cNvPr>
          <p:cNvSpPr txBox="1"/>
          <p:nvPr/>
        </p:nvSpPr>
        <p:spPr bwMode="gray">
          <a:xfrm>
            <a:off x="5576009" y="1918761"/>
            <a:ext cx="59538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8 bits</a:t>
            </a:r>
          </a:p>
        </p:txBody>
      </p:sp>
      <p:cxnSp>
        <p:nvCxnSpPr>
          <p:cNvPr id="34" name="直接连接符 36">
            <a:extLst>
              <a:ext uri="{FF2B5EF4-FFF2-40B4-BE49-F238E27FC236}">
                <a16:creationId xmlns="" xmlns:a16="http://schemas.microsoft.com/office/drawing/2014/main" id="{CB28F032-B130-429D-AC1E-22E2271EF5C3}"/>
              </a:ext>
            </a:extLst>
          </p:cNvPr>
          <p:cNvCxnSpPr/>
          <p:nvPr/>
        </p:nvCxnSpPr>
        <p:spPr bwMode="gray">
          <a:xfrm flipV="1">
            <a:off x="7801449" y="3068551"/>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5" name="直接连接符 37">
            <a:extLst>
              <a:ext uri="{FF2B5EF4-FFF2-40B4-BE49-F238E27FC236}">
                <a16:creationId xmlns="" xmlns:a16="http://schemas.microsoft.com/office/drawing/2014/main" id="{076F4998-4A99-472F-828E-C948D5CBE0D2}"/>
              </a:ext>
            </a:extLst>
          </p:cNvPr>
          <p:cNvCxnSpPr/>
          <p:nvPr/>
        </p:nvCxnSpPr>
        <p:spPr bwMode="gray">
          <a:xfrm flipV="1">
            <a:off x="9726304" y="3068552"/>
            <a:ext cx="0" cy="247068"/>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6" name="直接箭头连接符 38">
            <a:extLst>
              <a:ext uri="{FF2B5EF4-FFF2-40B4-BE49-F238E27FC236}">
                <a16:creationId xmlns="" xmlns:a16="http://schemas.microsoft.com/office/drawing/2014/main" id="{5EE23E78-6AFC-4ED3-AB8C-8E6CE96AFFB8}"/>
              </a:ext>
            </a:extLst>
          </p:cNvPr>
          <p:cNvCxnSpPr/>
          <p:nvPr/>
        </p:nvCxnSpPr>
        <p:spPr bwMode="gray">
          <a:xfrm flipV="1">
            <a:off x="7801449" y="3157059"/>
            <a:ext cx="1241036" cy="1718"/>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37" name="TextBox 38">
            <a:extLst>
              <a:ext uri="{FF2B5EF4-FFF2-40B4-BE49-F238E27FC236}">
                <a16:creationId xmlns="" xmlns:a16="http://schemas.microsoft.com/office/drawing/2014/main" id="{DC7AF2C1-6BD1-4ECD-9B78-CF19ED5DD2DB}"/>
              </a:ext>
            </a:extLst>
          </p:cNvPr>
          <p:cNvSpPr txBox="1"/>
          <p:nvPr/>
        </p:nvSpPr>
        <p:spPr bwMode="gray">
          <a:xfrm>
            <a:off x="8119707" y="3157059"/>
            <a:ext cx="665960"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15 bits</a:t>
            </a:r>
          </a:p>
        </p:txBody>
      </p:sp>
      <p:cxnSp>
        <p:nvCxnSpPr>
          <p:cNvPr id="38" name="直接连接符 40">
            <a:extLst>
              <a:ext uri="{FF2B5EF4-FFF2-40B4-BE49-F238E27FC236}">
                <a16:creationId xmlns="" xmlns:a16="http://schemas.microsoft.com/office/drawing/2014/main" id="{9D44A456-0FF8-4FBE-83A9-49F51AB96594}"/>
              </a:ext>
            </a:extLst>
          </p:cNvPr>
          <p:cNvCxnSpPr/>
          <p:nvPr/>
        </p:nvCxnSpPr>
        <p:spPr bwMode="gray">
          <a:xfrm flipV="1">
            <a:off x="7259528" y="3063729"/>
            <a:ext cx="1" cy="474341"/>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39" name="直接箭头连接符 41">
            <a:extLst>
              <a:ext uri="{FF2B5EF4-FFF2-40B4-BE49-F238E27FC236}">
                <a16:creationId xmlns="" xmlns:a16="http://schemas.microsoft.com/office/drawing/2014/main" id="{4656A782-39F5-4F1E-ABB4-97A85CF3F78A}"/>
              </a:ext>
            </a:extLst>
          </p:cNvPr>
          <p:cNvCxnSpPr/>
          <p:nvPr/>
        </p:nvCxnSpPr>
        <p:spPr bwMode="gray">
          <a:xfrm>
            <a:off x="7255583" y="3158777"/>
            <a:ext cx="562360" cy="0"/>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40" name="TextBox 38">
            <a:extLst>
              <a:ext uri="{FF2B5EF4-FFF2-40B4-BE49-F238E27FC236}">
                <a16:creationId xmlns="" xmlns:a16="http://schemas.microsoft.com/office/drawing/2014/main" id="{D5A44FB7-0726-42F4-9655-EF45407CA45A}"/>
              </a:ext>
            </a:extLst>
          </p:cNvPr>
          <p:cNvSpPr txBox="1"/>
          <p:nvPr/>
        </p:nvSpPr>
        <p:spPr bwMode="gray">
          <a:xfrm>
            <a:off x="7307369" y="3162139"/>
            <a:ext cx="527766" cy="276999"/>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 bit</a:t>
            </a:r>
          </a:p>
        </p:txBody>
      </p:sp>
      <p:sp>
        <p:nvSpPr>
          <p:cNvPr id="41" name="TextBox 38">
            <a:extLst>
              <a:ext uri="{FF2B5EF4-FFF2-40B4-BE49-F238E27FC236}">
                <a16:creationId xmlns="" xmlns:a16="http://schemas.microsoft.com/office/drawing/2014/main" id="{5A9FF385-B4F5-4DC2-A2AB-66282A027653}"/>
              </a:ext>
            </a:extLst>
          </p:cNvPr>
          <p:cNvSpPr txBox="1"/>
          <p:nvPr/>
        </p:nvSpPr>
        <p:spPr bwMode="gray">
          <a:xfrm>
            <a:off x="4463164" y="1913328"/>
            <a:ext cx="595385" cy="246978"/>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8 bits</a:t>
            </a:r>
          </a:p>
        </p:txBody>
      </p:sp>
      <p:sp>
        <p:nvSpPr>
          <p:cNvPr id="42" name="矩形 55">
            <a:extLst>
              <a:ext uri="{FF2B5EF4-FFF2-40B4-BE49-F238E27FC236}">
                <a16:creationId xmlns="" xmlns:a16="http://schemas.microsoft.com/office/drawing/2014/main" id="{D84F2496-592A-4A1C-AE46-616FEAC929E4}"/>
              </a:ext>
            </a:extLst>
          </p:cNvPr>
          <p:cNvSpPr/>
          <p:nvPr/>
        </p:nvSpPr>
        <p:spPr bwMode="gray">
          <a:xfrm>
            <a:off x="7259637" y="2677453"/>
            <a:ext cx="832861"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Dynamic/Static</a:t>
            </a:r>
          </a:p>
        </p:txBody>
      </p:sp>
      <p:sp>
        <p:nvSpPr>
          <p:cNvPr id="43" name="矩形 56">
            <a:extLst>
              <a:ext uri="{FF2B5EF4-FFF2-40B4-BE49-F238E27FC236}">
                <a16:creationId xmlns="" xmlns:a16="http://schemas.microsoft.com/office/drawing/2014/main" id="{19F1EAC8-2E2A-41E5-ABE3-101ED7D423DA}"/>
              </a:ext>
            </a:extLst>
          </p:cNvPr>
          <p:cNvSpPr/>
          <p:nvPr/>
        </p:nvSpPr>
        <p:spPr bwMode="gray">
          <a:xfrm>
            <a:off x="9042485" y="2677453"/>
            <a:ext cx="683817"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End.DT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53">
            <a:extLst>
              <a:ext uri="{FF2B5EF4-FFF2-40B4-BE49-F238E27FC236}">
                <a16:creationId xmlns="" xmlns:a16="http://schemas.microsoft.com/office/drawing/2014/main" id="{C82C375E-1602-49E1-A413-A5A40D1546EB}"/>
              </a:ext>
            </a:extLst>
          </p:cNvPr>
          <p:cNvCxnSpPr/>
          <p:nvPr/>
        </p:nvCxnSpPr>
        <p:spPr bwMode="gray">
          <a:xfrm flipV="1">
            <a:off x="5330014" y="2039064"/>
            <a:ext cx="0" cy="251892"/>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45" name="直接箭头连接符 57">
            <a:extLst>
              <a:ext uri="{FF2B5EF4-FFF2-40B4-BE49-F238E27FC236}">
                <a16:creationId xmlns="" xmlns:a16="http://schemas.microsoft.com/office/drawing/2014/main" id="{03996E43-4C2B-4756-8EFC-F24386CBB91D}"/>
              </a:ext>
            </a:extLst>
          </p:cNvPr>
          <p:cNvCxnSpPr/>
          <p:nvPr/>
        </p:nvCxnSpPr>
        <p:spPr bwMode="gray">
          <a:xfrm flipV="1">
            <a:off x="4069360" y="2168531"/>
            <a:ext cx="1256710" cy="6406"/>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cxnSp>
        <p:nvCxnSpPr>
          <p:cNvPr id="46" name="直接连接符 70">
            <a:extLst>
              <a:ext uri="{FF2B5EF4-FFF2-40B4-BE49-F238E27FC236}">
                <a16:creationId xmlns="" xmlns:a16="http://schemas.microsoft.com/office/drawing/2014/main" id="{E922B563-6693-4C7A-98C3-0880F510B34C}"/>
              </a:ext>
            </a:extLst>
          </p:cNvPr>
          <p:cNvCxnSpPr/>
          <p:nvPr/>
        </p:nvCxnSpPr>
        <p:spPr bwMode="gray">
          <a:xfrm flipH="1" flipV="1">
            <a:off x="5328652" y="2678151"/>
            <a:ext cx="723" cy="902331"/>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sp>
        <p:nvSpPr>
          <p:cNvPr id="47" name="矩形 48">
            <a:extLst>
              <a:ext uri="{FF2B5EF4-FFF2-40B4-BE49-F238E27FC236}">
                <a16:creationId xmlns="" xmlns:a16="http://schemas.microsoft.com/office/drawing/2014/main" id="{648394EA-2C2F-46EC-BD9E-EFB361B4D0A3}"/>
              </a:ext>
            </a:extLst>
          </p:cNvPr>
          <p:cNvSpPr/>
          <p:nvPr/>
        </p:nvSpPr>
        <p:spPr bwMode="gray">
          <a:xfrm>
            <a:off x="8092498" y="2677453"/>
            <a:ext cx="949987" cy="386275"/>
          </a:xfrm>
          <a:prstGeom prst="rect">
            <a:avLst/>
          </a:prstGeom>
          <a:solidFill>
            <a:srgbClr val="BEE9E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fontAlgn="ct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End&amp;End.X</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etc.</a:t>
            </a:r>
          </a:p>
        </p:txBody>
      </p:sp>
      <p:cxnSp>
        <p:nvCxnSpPr>
          <p:cNvPr id="48" name="直接连接符 49">
            <a:extLst>
              <a:ext uri="{FF2B5EF4-FFF2-40B4-BE49-F238E27FC236}">
                <a16:creationId xmlns="" xmlns:a16="http://schemas.microsoft.com/office/drawing/2014/main" id="{049025FC-F129-41D7-A415-2EBB0A3C86B2}"/>
              </a:ext>
            </a:extLst>
          </p:cNvPr>
          <p:cNvCxnSpPr/>
          <p:nvPr/>
        </p:nvCxnSpPr>
        <p:spPr bwMode="gray">
          <a:xfrm flipV="1">
            <a:off x="9042485" y="3063729"/>
            <a:ext cx="0" cy="569948"/>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49" name="直接箭头连接符 50">
            <a:extLst>
              <a:ext uri="{FF2B5EF4-FFF2-40B4-BE49-F238E27FC236}">
                <a16:creationId xmlns="" xmlns:a16="http://schemas.microsoft.com/office/drawing/2014/main" id="{128564E7-6402-4125-8D7D-9FE0AD9888EF}"/>
              </a:ext>
            </a:extLst>
          </p:cNvPr>
          <p:cNvCxnSpPr/>
          <p:nvPr/>
        </p:nvCxnSpPr>
        <p:spPr bwMode="gray">
          <a:xfrm>
            <a:off x="9042485" y="3157059"/>
            <a:ext cx="688192" cy="1718"/>
          </a:xfrm>
          <a:prstGeom prst="straightConnector1">
            <a:avLst/>
          </a:prstGeom>
          <a:solidFill>
            <a:srgbClr val="5B9BD5"/>
          </a:solidFill>
          <a:ln w="12700" cap="flat" cmpd="sng" algn="ctr">
            <a:solidFill>
              <a:sysClr val="windowText" lastClr="000000"/>
            </a:solidFill>
            <a:prstDash val="solid"/>
            <a:round/>
            <a:headEnd type="arrow" w="med" len="med"/>
            <a:tailEnd type="arrow" w="med" len="med"/>
          </a:ln>
          <a:effectLst/>
        </p:spPr>
      </p:cxnSp>
      <p:sp>
        <p:nvSpPr>
          <p:cNvPr id="50" name="TextBox 38">
            <a:extLst>
              <a:ext uri="{FF2B5EF4-FFF2-40B4-BE49-F238E27FC236}">
                <a16:creationId xmlns="" xmlns:a16="http://schemas.microsoft.com/office/drawing/2014/main" id="{9061C52C-56CF-4AAA-9E97-B2E0D1452045}"/>
              </a:ext>
            </a:extLst>
          </p:cNvPr>
          <p:cNvSpPr txBox="1"/>
          <p:nvPr/>
        </p:nvSpPr>
        <p:spPr bwMode="gray">
          <a:xfrm>
            <a:off x="9072406" y="3161101"/>
            <a:ext cx="606143" cy="461665"/>
          </a:xfrm>
          <a:prstGeom prst="rect">
            <a:avLst/>
          </a:prstGeom>
          <a:noFill/>
        </p:spPr>
        <p:txBody>
          <a:bodyPr wrap="square" rtlCol="0">
            <a:noAutofit/>
          </a:bodyPr>
          <a:lstStyle/>
          <a:p>
            <a:pPr defTabSz="1219414"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12 bits</a:t>
            </a:r>
          </a:p>
        </p:txBody>
      </p:sp>
      <p:cxnSp>
        <p:nvCxnSpPr>
          <p:cNvPr id="51" name="直接箭头连接符 59">
            <a:extLst>
              <a:ext uri="{FF2B5EF4-FFF2-40B4-BE49-F238E27FC236}">
                <a16:creationId xmlns="" xmlns:a16="http://schemas.microsoft.com/office/drawing/2014/main" id="{DFA4A9A7-A0E4-4374-9DB2-49EFA48A4F76}"/>
              </a:ext>
            </a:extLst>
          </p:cNvPr>
          <p:cNvCxnSpPr/>
          <p:nvPr/>
        </p:nvCxnSpPr>
        <p:spPr bwMode="gray">
          <a:xfrm flipV="1">
            <a:off x="5327779" y="3538070"/>
            <a:ext cx="3714706" cy="1"/>
          </a:xfrm>
          <a:prstGeom prst="straightConnector1">
            <a:avLst/>
          </a:prstGeom>
          <a:solidFill>
            <a:srgbClr val="5B9BD5"/>
          </a:solidFill>
          <a:ln w="28575" cap="flat" cmpd="sng" algn="ctr">
            <a:solidFill>
              <a:srgbClr val="C00000"/>
            </a:solidFill>
            <a:prstDash val="solid"/>
            <a:round/>
            <a:headEnd type="arrow" w="med" len="med"/>
            <a:tailEnd type="arrow" w="med" len="med"/>
          </a:ln>
          <a:effectLst/>
        </p:spPr>
      </p:cxnSp>
      <p:sp>
        <p:nvSpPr>
          <p:cNvPr id="52" name="TextBox 43">
            <a:extLst>
              <a:ext uri="{FF2B5EF4-FFF2-40B4-BE49-F238E27FC236}">
                <a16:creationId xmlns="" xmlns:a16="http://schemas.microsoft.com/office/drawing/2014/main" id="{291DB18E-636C-4EF4-89B0-273F2841A15C}"/>
              </a:ext>
            </a:extLst>
          </p:cNvPr>
          <p:cNvSpPr txBox="1"/>
          <p:nvPr/>
        </p:nvSpPr>
        <p:spPr bwMode="gray">
          <a:xfrm>
            <a:off x="6575734" y="3369292"/>
            <a:ext cx="681597" cy="276999"/>
          </a:xfrm>
          <a:prstGeom prst="rect">
            <a:avLst/>
          </a:prstGeom>
          <a:solidFill>
            <a:schemeClr val="bg1"/>
          </a:solidFill>
        </p:spPr>
        <p:txBody>
          <a:bodyPr wrap="square" rtlCol="0">
            <a:noAutofit/>
          </a:bodyPr>
          <a:lstStyle/>
          <a:p>
            <a:pPr defTabSz="1219414" fontAlgn="ctr">
              <a:defRPr/>
            </a:pP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32 bits</a:t>
            </a:r>
          </a:p>
        </p:txBody>
      </p:sp>
      <p:sp>
        <p:nvSpPr>
          <p:cNvPr id="53" name="矩形 61">
            <a:extLst>
              <a:ext uri="{FF2B5EF4-FFF2-40B4-BE49-F238E27FC236}">
                <a16:creationId xmlns="" xmlns:a16="http://schemas.microsoft.com/office/drawing/2014/main" id="{CE1EF5C0-9511-42E4-9C70-F6DE63031083}"/>
              </a:ext>
            </a:extLst>
          </p:cNvPr>
          <p:cNvSpPr/>
          <p:nvPr/>
        </p:nvSpPr>
        <p:spPr bwMode="gray">
          <a:xfrm>
            <a:off x="4806126" y="3660728"/>
            <a:ext cx="4682487" cy="461665"/>
          </a:xfrm>
          <a:prstGeom prst="rect">
            <a:avLst/>
          </a:prstGeom>
        </p:spPr>
        <p:txBody>
          <a:bodyPr wrap="square">
            <a:noAutofit/>
          </a:bodyPr>
          <a:lstStyle/>
          <a:p>
            <a:pPr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compatibility with future SID compression, keep this part within 32 bits. It is recommended that this part contain 32 bits.</a:t>
            </a:r>
          </a:p>
        </p:txBody>
      </p:sp>
      <p:cxnSp>
        <p:nvCxnSpPr>
          <p:cNvPr id="54" name="直接连接符 63">
            <a:extLst>
              <a:ext uri="{FF2B5EF4-FFF2-40B4-BE49-F238E27FC236}">
                <a16:creationId xmlns="" xmlns:a16="http://schemas.microsoft.com/office/drawing/2014/main" id="{68FFF751-37F7-427A-B964-005E11290690}"/>
              </a:ext>
            </a:extLst>
          </p:cNvPr>
          <p:cNvCxnSpPr/>
          <p:nvPr/>
        </p:nvCxnSpPr>
        <p:spPr bwMode="gray">
          <a:xfrm flipH="1" flipV="1">
            <a:off x="1303452" y="2671366"/>
            <a:ext cx="723" cy="902331"/>
          </a:xfrm>
          <a:prstGeom prst="line">
            <a:avLst/>
          </a:prstGeom>
          <a:solidFill>
            <a:srgbClr val="5B9BD5"/>
          </a:solidFill>
          <a:ln w="12700" cap="flat" cmpd="sng" algn="ctr">
            <a:solidFill>
              <a:sysClr val="windowText" lastClr="000000"/>
            </a:solidFill>
            <a:prstDash val="solid"/>
            <a:round/>
            <a:headEnd type="none" w="med" len="med"/>
            <a:tailEnd type="none" w="med" len="med"/>
          </a:ln>
          <a:effectLst/>
        </p:spPr>
      </p:cxnSp>
      <p:cxnSp>
        <p:nvCxnSpPr>
          <p:cNvPr id="55" name="直接箭头连接符 64">
            <a:extLst>
              <a:ext uri="{FF2B5EF4-FFF2-40B4-BE49-F238E27FC236}">
                <a16:creationId xmlns="" xmlns:a16="http://schemas.microsoft.com/office/drawing/2014/main" id="{392159F5-A352-40A6-AF87-F7431B19D859}"/>
              </a:ext>
            </a:extLst>
          </p:cNvPr>
          <p:cNvCxnSpPr/>
          <p:nvPr/>
        </p:nvCxnSpPr>
        <p:spPr bwMode="gray">
          <a:xfrm>
            <a:off x="1312220" y="3141510"/>
            <a:ext cx="5947418" cy="9036"/>
          </a:xfrm>
          <a:prstGeom prst="straightConnector1">
            <a:avLst/>
          </a:prstGeom>
          <a:solidFill>
            <a:srgbClr val="5B9BD5"/>
          </a:solidFill>
          <a:ln w="28575" cap="flat" cmpd="sng" algn="ctr">
            <a:solidFill>
              <a:srgbClr val="7030A0"/>
            </a:solidFill>
            <a:prstDash val="solid"/>
            <a:round/>
            <a:headEnd type="arrow" w="med" len="med"/>
            <a:tailEnd type="arrow" w="med" len="med"/>
          </a:ln>
          <a:effectLst/>
        </p:spPr>
      </p:cxnSp>
      <p:sp>
        <p:nvSpPr>
          <p:cNvPr id="56" name="TextBox 43">
            <a:extLst>
              <a:ext uri="{FF2B5EF4-FFF2-40B4-BE49-F238E27FC236}">
                <a16:creationId xmlns="" xmlns:a16="http://schemas.microsoft.com/office/drawing/2014/main" id="{EC5F5E27-7B8B-4BFB-B74B-EB41EA70E223}"/>
              </a:ext>
            </a:extLst>
          </p:cNvPr>
          <p:cNvSpPr txBox="1"/>
          <p:nvPr/>
        </p:nvSpPr>
        <p:spPr bwMode="gray">
          <a:xfrm>
            <a:off x="3853071" y="2990816"/>
            <a:ext cx="681597" cy="276999"/>
          </a:xfrm>
          <a:prstGeom prst="rect">
            <a:avLst/>
          </a:prstGeom>
          <a:solidFill>
            <a:schemeClr val="bg1"/>
          </a:solidFill>
        </p:spPr>
        <p:txBody>
          <a:bodyPr wrap="square" rtlCol="0">
            <a:noAutofit/>
          </a:bodyPr>
          <a:lstStyle/>
          <a:p>
            <a:pPr defTabSz="1219414" fontAlgn="ctr">
              <a:defRPr/>
            </a:pPr>
            <a:r>
              <a:rPr lang="en-US" sz="1200" b="1" dirty="0">
                <a:solidFill>
                  <a:srgbClr val="7030A0"/>
                </a:solidFill>
                <a:latin typeface="Huawei Sans" panose="020C0503030203020204" pitchFamily="34" charset="0"/>
                <a:ea typeface="方正兰亭黑简体" panose="02000000000000000000" pitchFamily="2" charset="-122"/>
                <a:sym typeface="Huawei Sans" panose="020C0503030203020204" pitchFamily="34" charset="0"/>
              </a:rPr>
              <a:t>88 bits</a:t>
            </a:r>
          </a:p>
        </p:txBody>
      </p:sp>
      <p:sp>
        <p:nvSpPr>
          <p:cNvPr id="62"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63"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64"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325328791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75D78D-B8AB-4FF3-9A6E-E3A2CED36E2D}"/>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Typical SRv6 Locator Planning</a:t>
            </a:r>
          </a:p>
        </p:txBody>
      </p:sp>
      <p:sp>
        <p:nvSpPr>
          <p:cNvPr id="3" name="Text Placeholder 2">
            <a:extLst>
              <a:ext uri="{FF2B5EF4-FFF2-40B4-BE49-F238E27FC236}">
                <a16:creationId xmlns="" xmlns:a16="http://schemas.microsoft.com/office/drawing/2014/main" id="{8264EF81-CCE7-4927-B6AD-59D0DCC543CA}"/>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In SRv6 Locator Planning, it is recommended that the locator length not exceed 88 bits. Moreover, try to statically configure SRv6 SIDs, so that SRv6 SIDs remain unchanged after devices go online again. This facilitates management.</a:t>
            </a:r>
          </a:p>
        </p:txBody>
      </p:sp>
      <p:grpSp>
        <p:nvGrpSpPr>
          <p:cNvPr id="29" name="Group 28">
            <a:extLst>
              <a:ext uri="{FF2B5EF4-FFF2-40B4-BE49-F238E27FC236}">
                <a16:creationId xmlns="" xmlns:a16="http://schemas.microsoft.com/office/drawing/2014/main" id="{B78C405E-59DE-48B6-AD11-F9C358CD5DFE}"/>
              </a:ext>
            </a:extLst>
          </p:cNvPr>
          <p:cNvGrpSpPr/>
          <p:nvPr/>
        </p:nvGrpSpPr>
        <p:grpSpPr bwMode="gray">
          <a:xfrm>
            <a:off x="3261632" y="1881484"/>
            <a:ext cx="6343958" cy="1158523"/>
            <a:chOff x="910286" y="2024600"/>
            <a:chExt cx="6343958" cy="1158523"/>
          </a:xfrm>
        </p:grpSpPr>
        <p:sp>
          <p:nvSpPr>
            <p:cNvPr id="111" name="TextBox 110">
              <a:extLst>
                <a:ext uri="{FF2B5EF4-FFF2-40B4-BE49-F238E27FC236}">
                  <a16:creationId xmlns="" xmlns:a16="http://schemas.microsoft.com/office/drawing/2014/main" id="{87E63C92-9B7C-411F-8DA5-C3EEE31F6397}"/>
                </a:ext>
              </a:extLst>
            </p:cNvPr>
            <p:cNvSpPr txBox="1"/>
            <p:nvPr/>
          </p:nvSpPr>
          <p:spPr bwMode="gray">
            <a:xfrm>
              <a:off x="910286" y="2438480"/>
              <a:ext cx="6303329" cy="369332"/>
            </a:xfrm>
            <a:prstGeom prst="rect">
              <a:avLst/>
            </a:prstGeom>
            <a:noFill/>
          </p:spPr>
          <p:txBody>
            <a:bodyPr wrap="square" rtlCol="0">
              <a:noAutofit/>
            </a:bodyPr>
            <a:lstStyle/>
            <a:p>
              <a:pPr fontAlgn="ctr"/>
              <a:r>
                <a:rPr lang="en-US" dirty="0">
                  <a:latin typeface="Huawei Sans" panose="020C0503030203020204" pitchFamily="34" charset="0"/>
                </a:rPr>
                <a:t>SRv6 Locator: 2001 :  : 2 : 2 : 1 : 0 : 0 88 Static 27 </a:t>
              </a:r>
              <a:r>
                <a:rPr lang="en-US" dirty="0" err="1">
                  <a:latin typeface="Huawei Sans" panose="020C0503030203020204" pitchFamily="34" charset="0"/>
                </a:rPr>
                <a:t>args</a:t>
              </a:r>
              <a:r>
                <a:rPr lang="en-US" dirty="0">
                  <a:latin typeface="Huawei Sans" panose="020C0503030203020204" pitchFamily="34" charset="0"/>
                </a:rPr>
                <a:t> 12</a:t>
              </a:r>
            </a:p>
          </p:txBody>
        </p:sp>
        <p:sp>
          <p:nvSpPr>
            <p:cNvPr id="112" name="TextBox 111">
              <a:extLst>
                <a:ext uri="{FF2B5EF4-FFF2-40B4-BE49-F238E27FC236}">
                  <a16:creationId xmlns="" xmlns:a16="http://schemas.microsoft.com/office/drawing/2014/main" id="{46570574-C50F-4684-97A1-847F5A32BE92}"/>
                </a:ext>
              </a:extLst>
            </p:cNvPr>
            <p:cNvSpPr txBox="1"/>
            <p:nvPr/>
          </p:nvSpPr>
          <p:spPr bwMode="gray">
            <a:xfrm>
              <a:off x="3047369" y="2869464"/>
              <a:ext cx="730062" cy="276999"/>
            </a:xfrm>
            <a:prstGeom prst="rect">
              <a:avLst/>
            </a:prstGeom>
            <a:noFill/>
          </p:spPr>
          <p:txBody>
            <a:bodyPr wrap="square" rtlCol="0">
              <a:noAutofit/>
            </a:bodyPr>
            <a:lstStyle/>
            <a:p>
              <a:pPr fontAlgn="ctr"/>
              <a:r>
                <a:rPr lang="en-US" sz="1200" dirty="0">
                  <a:latin typeface="Huawei Sans" panose="020C0503030203020204" pitchFamily="34" charset="0"/>
                </a:rPr>
                <a:t>Address use</a:t>
              </a:r>
            </a:p>
          </p:txBody>
        </p:sp>
        <p:cxnSp>
          <p:nvCxnSpPr>
            <p:cNvPr id="113" name="Straight Arrow Connector 112">
              <a:extLst>
                <a:ext uri="{FF2B5EF4-FFF2-40B4-BE49-F238E27FC236}">
                  <a16:creationId xmlns="" xmlns:a16="http://schemas.microsoft.com/office/drawing/2014/main" id="{136922DA-53F0-40FD-A919-9B380EE98B66}"/>
                </a:ext>
              </a:extLst>
            </p:cNvPr>
            <p:cNvCxnSpPr>
              <a:cxnSpLocks/>
            </p:cNvCxnSpPr>
            <p:nvPr/>
          </p:nvCxnSpPr>
          <p:spPr bwMode="gray">
            <a:xfrm flipV="1">
              <a:off x="3449946" y="2727482"/>
              <a:ext cx="0" cy="2147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 xmlns:a16="http://schemas.microsoft.com/office/drawing/2014/main" id="{A6D55818-EDF5-4F51-B627-3F842CF103FB}"/>
                </a:ext>
              </a:extLst>
            </p:cNvPr>
            <p:cNvSpPr txBox="1"/>
            <p:nvPr/>
          </p:nvSpPr>
          <p:spPr bwMode="gray">
            <a:xfrm>
              <a:off x="3516739" y="2033677"/>
              <a:ext cx="510076" cy="276999"/>
            </a:xfrm>
            <a:prstGeom prst="rect">
              <a:avLst/>
            </a:prstGeom>
            <a:noFill/>
          </p:spPr>
          <p:txBody>
            <a:bodyPr wrap="square" rtlCol="0">
              <a:noAutofit/>
            </a:bodyPr>
            <a:lstStyle/>
            <a:p>
              <a:pPr fontAlgn="ctr"/>
              <a:r>
                <a:rPr lang="en-US" sz="1200" dirty="0">
                  <a:latin typeface="Huawei Sans" panose="020C0503030203020204" pitchFamily="34" charset="0"/>
                </a:rPr>
                <a:t>Area</a:t>
              </a:r>
            </a:p>
          </p:txBody>
        </p:sp>
        <p:cxnSp>
          <p:nvCxnSpPr>
            <p:cNvPr id="115" name="Straight Arrow Connector 114">
              <a:extLst>
                <a:ext uri="{FF2B5EF4-FFF2-40B4-BE49-F238E27FC236}">
                  <a16:creationId xmlns="" xmlns:a16="http://schemas.microsoft.com/office/drawing/2014/main" id="{2BFD0711-8732-4B5D-8FBC-66CF59533276}"/>
                </a:ext>
              </a:extLst>
            </p:cNvPr>
            <p:cNvCxnSpPr>
              <a:cxnSpLocks/>
            </p:cNvCxnSpPr>
            <p:nvPr/>
          </p:nvCxnSpPr>
          <p:spPr bwMode="gray">
            <a:xfrm>
              <a:off x="3771777" y="2279503"/>
              <a:ext cx="0" cy="2139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 xmlns:a16="http://schemas.microsoft.com/office/drawing/2014/main" id="{7C5826EF-8ABF-4F13-85E2-E244AFD6CD2C}"/>
                </a:ext>
              </a:extLst>
            </p:cNvPr>
            <p:cNvSpPr txBox="1"/>
            <p:nvPr/>
          </p:nvSpPr>
          <p:spPr bwMode="gray">
            <a:xfrm>
              <a:off x="3798212" y="2869116"/>
              <a:ext cx="997539" cy="261964"/>
            </a:xfrm>
            <a:prstGeom prst="rect">
              <a:avLst/>
            </a:prstGeom>
            <a:noFill/>
          </p:spPr>
          <p:txBody>
            <a:bodyPr wrap="square" rtlCol="0">
              <a:noAutofit/>
            </a:bodyPr>
            <a:lstStyle/>
            <a:p>
              <a:pPr fontAlgn="ctr"/>
              <a:r>
                <a:rPr lang="en-US" sz="1200" dirty="0">
                  <a:latin typeface="Huawei Sans" panose="020C0503030203020204" pitchFamily="34" charset="0"/>
                </a:rPr>
                <a:t>Device number</a:t>
              </a:r>
            </a:p>
          </p:txBody>
        </p:sp>
        <p:cxnSp>
          <p:nvCxnSpPr>
            <p:cNvPr id="117" name="Straight Arrow Connector 116">
              <a:extLst>
                <a:ext uri="{FF2B5EF4-FFF2-40B4-BE49-F238E27FC236}">
                  <a16:creationId xmlns="" xmlns:a16="http://schemas.microsoft.com/office/drawing/2014/main" id="{C1781654-66B5-4725-A1F1-44C3DD400488}"/>
                </a:ext>
              </a:extLst>
            </p:cNvPr>
            <p:cNvCxnSpPr>
              <a:cxnSpLocks/>
            </p:cNvCxnSpPr>
            <p:nvPr/>
          </p:nvCxnSpPr>
          <p:spPr bwMode="gray">
            <a:xfrm flipV="1">
              <a:off x="4103294" y="2742341"/>
              <a:ext cx="0" cy="20525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 xmlns:a16="http://schemas.microsoft.com/office/drawing/2014/main" id="{D2593D2B-DD92-408F-B3B7-6467918A581C}"/>
                </a:ext>
              </a:extLst>
            </p:cNvPr>
            <p:cNvSpPr txBox="1"/>
            <p:nvPr/>
          </p:nvSpPr>
          <p:spPr bwMode="gray">
            <a:xfrm>
              <a:off x="4395986" y="2033677"/>
              <a:ext cx="1204176" cy="276999"/>
            </a:xfrm>
            <a:prstGeom prst="rect">
              <a:avLst/>
            </a:prstGeom>
            <a:noFill/>
          </p:spPr>
          <p:txBody>
            <a:bodyPr wrap="square" rtlCol="0">
              <a:noAutofit/>
            </a:bodyPr>
            <a:lstStyle/>
            <a:p>
              <a:pPr fontAlgn="ctr"/>
              <a:r>
                <a:rPr lang="en-US" sz="1200" dirty="0">
                  <a:latin typeface="Huawei Sans" panose="020C0503030203020204" pitchFamily="34" charset="0"/>
                </a:rPr>
                <a:t>Locator length</a:t>
              </a:r>
            </a:p>
          </p:txBody>
        </p:sp>
        <p:sp>
          <p:nvSpPr>
            <p:cNvPr id="120" name="TextBox 119">
              <a:extLst>
                <a:ext uri="{FF2B5EF4-FFF2-40B4-BE49-F238E27FC236}">
                  <a16:creationId xmlns="" xmlns:a16="http://schemas.microsoft.com/office/drawing/2014/main" id="{CC851F16-08E0-48D2-880A-5D7C1EB3F6D8}"/>
                </a:ext>
              </a:extLst>
            </p:cNvPr>
            <p:cNvSpPr txBox="1"/>
            <p:nvPr/>
          </p:nvSpPr>
          <p:spPr bwMode="gray">
            <a:xfrm>
              <a:off x="2280695" y="2024600"/>
              <a:ext cx="994183" cy="276999"/>
            </a:xfrm>
            <a:prstGeom prst="rect">
              <a:avLst/>
            </a:prstGeom>
            <a:noFill/>
          </p:spPr>
          <p:txBody>
            <a:bodyPr wrap="square" rtlCol="0">
              <a:noAutofit/>
            </a:bodyPr>
            <a:lstStyle/>
            <a:p>
              <a:pPr fontAlgn="ctr"/>
              <a:r>
                <a:rPr lang="en-US" sz="1200" dirty="0">
                  <a:latin typeface="Huawei Sans" panose="020C0503030203020204" pitchFamily="34" charset="0"/>
                </a:rPr>
                <a:t>Fixed prefix</a:t>
              </a:r>
            </a:p>
          </p:txBody>
        </p:sp>
        <p:sp>
          <p:nvSpPr>
            <p:cNvPr id="132" name="TextBox 131">
              <a:extLst>
                <a:ext uri="{FF2B5EF4-FFF2-40B4-BE49-F238E27FC236}">
                  <a16:creationId xmlns="" xmlns:a16="http://schemas.microsoft.com/office/drawing/2014/main" id="{1EC651EE-7109-496E-BBF8-11C2C62A310B}"/>
                </a:ext>
              </a:extLst>
            </p:cNvPr>
            <p:cNvSpPr txBox="1"/>
            <p:nvPr/>
          </p:nvSpPr>
          <p:spPr bwMode="gray">
            <a:xfrm>
              <a:off x="5170814" y="2906124"/>
              <a:ext cx="1620957" cy="276999"/>
            </a:xfrm>
            <a:prstGeom prst="rect">
              <a:avLst/>
            </a:prstGeom>
            <a:noFill/>
          </p:spPr>
          <p:txBody>
            <a:bodyPr wrap="square" rtlCol="0">
              <a:noAutofit/>
            </a:bodyPr>
            <a:lstStyle/>
            <a:p>
              <a:pPr fontAlgn="ctr"/>
              <a:r>
                <a:rPr lang="en-US" sz="1200" dirty="0">
                  <a:latin typeface="Huawei Sans" panose="020C0503030203020204" pitchFamily="34" charset="0"/>
                </a:rPr>
                <a:t>Static opcode length</a:t>
              </a:r>
            </a:p>
          </p:txBody>
        </p:sp>
        <p:cxnSp>
          <p:nvCxnSpPr>
            <p:cNvPr id="133" name="Straight Arrow Connector 132">
              <a:extLst>
                <a:ext uri="{FF2B5EF4-FFF2-40B4-BE49-F238E27FC236}">
                  <a16:creationId xmlns="" xmlns:a16="http://schemas.microsoft.com/office/drawing/2014/main" id="{82CCA3A2-D49A-4112-8C49-3E47BA17C4D3}"/>
                </a:ext>
              </a:extLst>
            </p:cNvPr>
            <p:cNvCxnSpPr>
              <a:cxnSpLocks/>
            </p:cNvCxnSpPr>
            <p:nvPr/>
          </p:nvCxnSpPr>
          <p:spPr bwMode="gray">
            <a:xfrm flipV="1">
              <a:off x="5960511" y="2747740"/>
              <a:ext cx="0" cy="19994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5" name="TextBox 134">
              <a:extLst>
                <a:ext uri="{FF2B5EF4-FFF2-40B4-BE49-F238E27FC236}">
                  <a16:creationId xmlns="" xmlns:a16="http://schemas.microsoft.com/office/drawing/2014/main" id="{5BD4A267-92BB-4D4A-8199-7821BA612286}"/>
                </a:ext>
              </a:extLst>
            </p:cNvPr>
            <p:cNvSpPr txBox="1"/>
            <p:nvPr/>
          </p:nvSpPr>
          <p:spPr bwMode="gray">
            <a:xfrm>
              <a:off x="6261665" y="2033677"/>
              <a:ext cx="992579" cy="276999"/>
            </a:xfrm>
            <a:prstGeom prst="rect">
              <a:avLst/>
            </a:prstGeom>
            <a:noFill/>
          </p:spPr>
          <p:txBody>
            <a:bodyPr wrap="square" rtlCol="0">
              <a:noAutofit/>
            </a:bodyPr>
            <a:lstStyle/>
            <a:p>
              <a:pPr fontAlgn="ctr"/>
              <a:r>
                <a:rPr lang="en-US" sz="1200" dirty="0" err="1">
                  <a:latin typeface="Huawei Sans" panose="020C0503030203020204" pitchFamily="34" charset="0"/>
                </a:rPr>
                <a:t>Args</a:t>
              </a:r>
              <a:r>
                <a:rPr lang="en-US" sz="1200" dirty="0">
                  <a:latin typeface="Huawei Sans" panose="020C0503030203020204" pitchFamily="34" charset="0"/>
                </a:rPr>
                <a:t> length</a:t>
              </a:r>
            </a:p>
          </p:txBody>
        </p:sp>
      </p:grpSp>
      <p:pic>
        <p:nvPicPr>
          <p:cNvPr id="187" name="图片 48">
            <a:extLst>
              <a:ext uri="{FF2B5EF4-FFF2-40B4-BE49-F238E27FC236}">
                <a16:creationId xmlns="" xmlns:a16="http://schemas.microsoft.com/office/drawing/2014/main" id="{80B1499E-78F7-4C4E-A83B-45173B1623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18593" y="3919311"/>
            <a:ext cx="378863" cy="310667"/>
          </a:xfrm>
          <a:prstGeom prst="rect">
            <a:avLst/>
          </a:prstGeom>
        </p:spPr>
      </p:pic>
      <p:pic>
        <p:nvPicPr>
          <p:cNvPr id="188" name="图片 48">
            <a:extLst>
              <a:ext uri="{FF2B5EF4-FFF2-40B4-BE49-F238E27FC236}">
                <a16:creationId xmlns="" xmlns:a16="http://schemas.microsoft.com/office/drawing/2014/main" id="{A2DF18F8-6184-4773-8BDB-B8E1567AEA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18593" y="5117196"/>
            <a:ext cx="378863" cy="310667"/>
          </a:xfrm>
          <a:prstGeom prst="rect">
            <a:avLst/>
          </a:prstGeom>
        </p:spPr>
      </p:pic>
      <p:pic>
        <p:nvPicPr>
          <p:cNvPr id="189" name="图片 48">
            <a:extLst>
              <a:ext uri="{FF2B5EF4-FFF2-40B4-BE49-F238E27FC236}">
                <a16:creationId xmlns="" xmlns:a16="http://schemas.microsoft.com/office/drawing/2014/main" id="{3BC32905-525F-4ADF-B1AC-6B1C5AB921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73755" y="3920991"/>
            <a:ext cx="378863" cy="310667"/>
          </a:xfrm>
          <a:prstGeom prst="rect">
            <a:avLst/>
          </a:prstGeom>
        </p:spPr>
      </p:pic>
      <p:pic>
        <p:nvPicPr>
          <p:cNvPr id="190" name="图片 48">
            <a:extLst>
              <a:ext uri="{FF2B5EF4-FFF2-40B4-BE49-F238E27FC236}">
                <a16:creationId xmlns="" xmlns:a16="http://schemas.microsoft.com/office/drawing/2014/main" id="{9A1946A6-67C8-4FF5-AF6C-6DF68C55C9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73755" y="5118876"/>
            <a:ext cx="378863" cy="310667"/>
          </a:xfrm>
          <a:prstGeom prst="rect">
            <a:avLst/>
          </a:prstGeom>
        </p:spPr>
      </p:pic>
      <p:sp>
        <p:nvSpPr>
          <p:cNvPr id="191" name="圆角矩形 75">
            <a:extLst>
              <a:ext uri="{FF2B5EF4-FFF2-40B4-BE49-F238E27FC236}">
                <a16:creationId xmlns="" xmlns:a16="http://schemas.microsoft.com/office/drawing/2014/main" id="{CD414F96-B611-4D0C-A2AE-7016DFDFB925}"/>
              </a:ext>
            </a:extLst>
          </p:cNvPr>
          <p:cNvSpPr/>
          <p:nvPr/>
        </p:nvSpPr>
        <p:spPr bwMode="gray">
          <a:xfrm>
            <a:off x="2309414" y="3700583"/>
            <a:ext cx="3104785" cy="204524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92" name="Straight Connector 191">
            <a:extLst>
              <a:ext uri="{FF2B5EF4-FFF2-40B4-BE49-F238E27FC236}">
                <a16:creationId xmlns="" xmlns:a16="http://schemas.microsoft.com/office/drawing/2014/main" id="{01471C9F-BCAE-4154-968E-94D5F2E39199}"/>
              </a:ext>
            </a:extLst>
          </p:cNvPr>
          <p:cNvCxnSpPr>
            <a:cxnSpLocks/>
            <a:stCxn id="188" idx="0"/>
            <a:endCxn id="187" idx="2"/>
          </p:cNvCxnSpPr>
          <p:nvPr/>
        </p:nvCxnSpPr>
        <p:spPr bwMode="gray">
          <a:xfrm flipV="1">
            <a:off x="2808025" y="4229978"/>
            <a:ext cx="0" cy="8872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 xmlns:a16="http://schemas.microsoft.com/office/drawing/2014/main" id="{30CCC2C7-A5DB-492A-ACE9-5359659D1B2F}"/>
              </a:ext>
            </a:extLst>
          </p:cNvPr>
          <p:cNvCxnSpPr>
            <a:cxnSpLocks/>
            <a:stCxn id="189" idx="1"/>
            <a:endCxn id="187" idx="3"/>
          </p:cNvCxnSpPr>
          <p:nvPr/>
        </p:nvCxnSpPr>
        <p:spPr bwMode="gray">
          <a:xfrm flipH="1" flipV="1">
            <a:off x="2997456" y="4074645"/>
            <a:ext cx="177629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 xmlns:a16="http://schemas.microsoft.com/office/drawing/2014/main" id="{4E6E5111-11E9-4918-9CC4-29D099C1FC7C}"/>
              </a:ext>
            </a:extLst>
          </p:cNvPr>
          <p:cNvCxnSpPr>
            <a:cxnSpLocks/>
            <a:stCxn id="190" idx="1"/>
            <a:endCxn id="188" idx="3"/>
          </p:cNvCxnSpPr>
          <p:nvPr/>
        </p:nvCxnSpPr>
        <p:spPr bwMode="gray">
          <a:xfrm flipH="1" flipV="1">
            <a:off x="2997456" y="5272530"/>
            <a:ext cx="177629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 xmlns:a16="http://schemas.microsoft.com/office/drawing/2014/main" id="{FACB7E76-6995-4889-9DAD-388BD2DA6FBD}"/>
              </a:ext>
            </a:extLst>
          </p:cNvPr>
          <p:cNvCxnSpPr>
            <a:cxnSpLocks/>
            <a:stCxn id="190" idx="0"/>
            <a:endCxn id="189" idx="2"/>
          </p:cNvCxnSpPr>
          <p:nvPr/>
        </p:nvCxnSpPr>
        <p:spPr bwMode="gray">
          <a:xfrm flipV="1">
            <a:off x="4963187" y="4231658"/>
            <a:ext cx="0" cy="8872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 xmlns:a16="http://schemas.microsoft.com/office/drawing/2014/main" id="{5DD358B3-6B3A-4F42-9269-9A6A5CE82050}"/>
              </a:ext>
            </a:extLst>
          </p:cNvPr>
          <p:cNvCxnSpPr>
            <a:cxnSpLocks/>
            <a:stCxn id="197" idx="3"/>
            <a:endCxn id="187" idx="1"/>
          </p:cNvCxnSpPr>
          <p:nvPr/>
        </p:nvCxnSpPr>
        <p:spPr bwMode="gray">
          <a:xfrm>
            <a:off x="930666" y="4074644"/>
            <a:ext cx="168792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97" name="图片 48">
            <a:extLst>
              <a:ext uri="{FF2B5EF4-FFF2-40B4-BE49-F238E27FC236}">
                <a16:creationId xmlns="" xmlns:a16="http://schemas.microsoft.com/office/drawing/2014/main" id="{972434CA-3C9E-412E-8E8C-8421CC51D6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1803" y="3919310"/>
            <a:ext cx="378863" cy="310667"/>
          </a:xfrm>
          <a:prstGeom prst="rect">
            <a:avLst/>
          </a:prstGeom>
        </p:spPr>
      </p:pic>
      <p:pic>
        <p:nvPicPr>
          <p:cNvPr id="198" name="图片 48">
            <a:extLst>
              <a:ext uri="{FF2B5EF4-FFF2-40B4-BE49-F238E27FC236}">
                <a16:creationId xmlns="" xmlns:a16="http://schemas.microsoft.com/office/drawing/2014/main" id="{7A96F1E1-323D-4E38-A78D-7FC55E3395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1803" y="5118994"/>
            <a:ext cx="378863" cy="310667"/>
          </a:xfrm>
          <a:prstGeom prst="rect">
            <a:avLst/>
          </a:prstGeom>
        </p:spPr>
      </p:pic>
      <p:cxnSp>
        <p:nvCxnSpPr>
          <p:cNvPr id="199" name="Straight Connector 198">
            <a:extLst>
              <a:ext uri="{FF2B5EF4-FFF2-40B4-BE49-F238E27FC236}">
                <a16:creationId xmlns="" xmlns:a16="http://schemas.microsoft.com/office/drawing/2014/main" id="{6631E1D0-6043-4E11-8758-2E8853A710D2}"/>
              </a:ext>
            </a:extLst>
          </p:cNvPr>
          <p:cNvCxnSpPr>
            <a:cxnSpLocks/>
            <a:stCxn id="198" idx="3"/>
            <a:endCxn id="188" idx="1"/>
          </p:cNvCxnSpPr>
          <p:nvPr/>
        </p:nvCxnSpPr>
        <p:spPr bwMode="gray">
          <a:xfrm flipV="1">
            <a:off x="930666" y="5272530"/>
            <a:ext cx="168792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0" name="TextBox 271">
            <a:extLst>
              <a:ext uri="{FF2B5EF4-FFF2-40B4-BE49-F238E27FC236}">
                <a16:creationId xmlns="" xmlns:a16="http://schemas.microsoft.com/office/drawing/2014/main" id="{123F16C4-0704-4BA1-981D-98DC2DFC1CB9}"/>
              </a:ext>
            </a:extLst>
          </p:cNvPr>
          <p:cNvSpPr txBox="1"/>
          <p:nvPr/>
        </p:nvSpPr>
        <p:spPr bwMode="gray">
          <a:xfrm>
            <a:off x="2585849" y="3702159"/>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01" name="TextBox 271">
            <a:extLst>
              <a:ext uri="{FF2B5EF4-FFF2-40B4-BE49-F238E27FC236}">
                <a16:creationId xmlns="" xmlns:a16="http://schemas.microsoft.com/office/drawing/2014/main" id="{8367BF92-649B-481E-9689-E32497D6F72E}"/>
              </a:ext>
            </a:extLst>
          </p:cNvPr>
          <p:cNvSpPr txBox="1"/>
          <p:nvPr/>
        </p:nvSpPr>
        <p:spPr bwMode="gray">
          <a:xfrm>
            <a:off x="2582990" y="5388330"/>
            <a:ext cx="44435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02" name="TextBox 271">
            <a:extLst>
              <a:ext uri="{FF2B5EF4-FFF2-40B4-BE49-F238E27FC236}">
                <a16:creationId xmlns="" xmlns:a16="http://schemas.microsoft.com/office/drawing/2014/main" id="{925DA21E-F7EB-4C82-9FA6-E65092AF77A9}"/>
              </a:ext>
            </a:extLst>
          </p:cNvPr>
          <p:cNvSpPr txBox="1"/>
          <p:nvPr/>
        </p:nvSpPr>
        <p:spPr bwMode="gray">
          <a:xfrm>
            <a:off x="4782562" y="3702159"/>
            <a:ext cx="361245"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03" name="TextBox 271">
            <a:extLst>
              <a:ext uri="{FF2B5EF4-FFF2-40B4-BE49-F238E27FC236}">
                <a16:creationId xmlns="" xmlns:a16="http://schemas.microsoft.com/office/drawing/2014/main" id="{45E1334A-75FE-453C-82CD-DE31784B7AA9}"/>
              </a:ext>
            </a:extLst>
          </p:cNvPr>
          <p:cNvSpPr txBox="1"/>
          <p:nvPr/>
        </p:nvSpPr>
        <p:spPr bwMode="gray">
          <a:xfrm>
            <a:off x="4763435" y="5392638"/>
            <a:ext cx="3788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04" name="TextBox 271">
            <a:extLst>
              <a:ext uri="{FF2B5EF4-FFF2-40B4-BE49-F238E27FC236}">
                <a16:creationId xmlns="" xmlns:a16="http://schemas.microsoft.com/office/drawing/2014/main" id="{2651E047-B1FF-416E-8D58-87824F3C0E55}"/>
              </a:ext>
            </a:extLst>
          </p:cNvPr>
          <p:cNvSpPr txBox="1"/>
          <p:nvPr/>
        </p:nvSpPr>
        <p:spPr bwMode="gray">
          <a:xfrm>
            <a:off x="512716" y="5385143"/>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05" name="TextBox 271">
            <a:extLst>
              <a:ext uri="{FF2B5EF4-FFF2-40B4-BE49-F238E27FC236}">
                <a16:creationId xmlns="" xmlns:a16="http://schemas.microsoft.com/office/drawing/2014/main" id="{B73910A7-097C-4EA9-9611-0FC50A0BE263}"/>
              </a:ext>
            </a:extLst>
          </p:cNvPr>
          <p:cNvSpPr txBox="1"/>
          <p:nvPr/>
        </p:nvSpPr>
        <p:spPr bwMode="gray">
          <a:xfrm>
            <a:off x="551802" y="3700583"/>
            <a:ext cx="4782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206" name="图片 48">
            <a:extLst>
              <a:ext uri="{FF2B5EF4-FFF2-40B4-BE49-F238E27FC236}">
                <a16:creationId xmlns="" xmlns:a16="http://schemas.microsoft.com/office/drawing/2014/main" id="{77E7681E-819D-4B2D-80E1-C469302188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33692" y="3920991"/>
            <a:ext cx="378863" cy="310667"/>
          </a:xfrm>
          <a:prstGeom prst="rect">
            <a:avLst/>
          </a:prstGeom>
        </p:spPr>
      </p:pic>
      <p:pic>
        <p:nvPicPr>
          <p:cNvPr id="207" name="图片 48">
            <a:extLst>
              <a:ext uri="{FF2B5EF4-FFF2-40B4-BE49-F238E27FC236}">
                <a16:creationId xmlns="" xmlns:a16="http://schemas.microsoft.com/office/drawing/2014/main" id="{6356E209-1529-486E-83CD-EB0DE83055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33692" y="5118876"/>
            <a:ext cx="378863" cy="310667"/>
          </a:xfrm>
          <a:prstGeom prst="rect">
            <a:avLst/>
          </a:prstGeom>
        </p:spPr>
      </p:pic>
      <p:pic>
        <p:nvPicPr>
          <p:cNvPr id="208" name="图片 48">
            <a:extLst>
              <a:ext uri="{FF2B5EF4-FFF2-40B4-BE49-F238E27FC236}">
                <a16:creationId xmlns="" xmlns:a16="http://schemas.microsoft.com/office/drawing/2014/main" id="{0E494582-7014-4C3D-A6CD-4B06B779B6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82186" y="3922671"/>
            <a:ext cx="378863" cy="310667"/>
          </a:xfrm>
          <a:prstGeom prst="rect">
            <a:avLst/>
          </a:prstGeom>
        </p:spPr>
      </p:pic>
      <p:pic>
        <p:nvPicPr>
          <p:cNvPr id="209" name="图片 48">
            <a:extLst>
              <a:ext uri="{FF2B5EF4-FFF2-40B4-BE49-F238E27FC236}">
                <a16:creationId xmlns="" xmlns:a16="http://schemas.microsoft.com/office/drawing/2014/main" id="{5AD54BB4-F9CE-487A-AE74-E30AB828B0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82186" y="5120556"/>
            <a:ext cx="378863" cy="310667"/>
          </a:xfrm>
          <a:prstGeom prst="rect">
            <a:avLst/>
          </a:prstGeom>
        </p:spPr>
      </p:pic>
      <p:cxnSp>
        <p:nvCxnSpPr>
          <p:cNvPr id="210" name="Straight Connector 209">
            <a:extLst>
              <a:ext uri="{FF2B5EF4-FFF2-40B4-BE49-F238E27FC236}">
                <a16:creationId xmlns="" xmlns:a16="http://schemas.microsoft.com/office/drawing/2014/main" id="{74EEAC39-6887-4FF3-8809-F6A08773B796}"/>
              </a:ext>
            </a:extLst>
          </p:cNvPr>
          <p:cNvCxnSpPr>
            <a:cxnSpLocks/>
            <a:stCxn id="206" idx="1"/>
            <a:endCxn id="189" idx="3"/>
          </p:cNvCxnSpPr>
          <p:nvPr/>
        </p:nvCxnSpPr>
        <p:spPr bwMode="gray">
          <a:xfrm flipH="1">
            <a:off x="5152618" y="4076325"/>
            <a:ext cx="18810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 xmlns:a16="http://schemas.microsoft.com/office/drawing/2014/main" id="{29ADC476-519C-4AD6-8F6F-762E9612690A}"/>
              </a:ext>
            </a:extLst>
          </p:cNvPr>
          <p:cNvCxnSpPr>
            <a:cxnSpLocks/>
            <a:stCxn id="208" idx="1"/>
            <a:endCxn id="206" idx="3"/>
          </p:cNvCxnSpPr>
          <p:nvPr/>
        </p:nvCxnSpPr>
        <p:spPr bwMode="gray">
          <a:xfrm flipH="1" flipV="1">
            <a:off x="7412555" y="4076325"/>
            <a:ext cx="176963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 xmlns:a16="http://schemas.microsoft.com/office/drawing/2014/main" id="{DB19C621-5A0E-47A2-A9C9-05C0AA83817C}"/>
              </a:ext>
            </a:extLst>
          </p:cNvPr>
          <p:cNvCxnSpPr>
            <a:cxnSpLocks/>
            <a:stCxn id="209" idx="1"/>
            <a:endCxn id="207" idx="3"/>
          </p:cNvCxnSpPr>
          <p:nvPr/>
        </p:nvCxnSpPr>
        <p:spPr bwMode="gray">
          <a:xfrm flipH="1" flipV="1">
            <a:off x="7412555" y="5274210"/>
            <a:ext cx="1769631"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 xmlns:a16="http://schemas.microsoft.com/office/drawing/2014/main" id="{1B87FD4F-6167-4EB8-AB37-6699A45F4220}"/>
              </a:ext>
            </a:extLst>
          </p:cNvPr>
          <p:cNvCxnSpPr>
            <a:cxnSpLocks/>
            <a:stCxn id="207" idx="1"/>
            <a:endCxn id="190" idx="3"/>
          </p:cNvCxnSpPr>
          <p:nvPr/>
        </p:nvCxnSpPr>
        <p:spPr bwMode="gray">
          <a:xfrm flipH="1">
            <a:off x="5152618" y="5274210"/>
            <a:ext cx="18810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 xmlns:a16="http://schemas.microsoft.com/office/drawing/2014/main" id="{DAD5834D-4087-4DA6-81E8-03332C4049F3}"/>
              </a:ext>
            </a:extLst>
          </p:cNvPr>
          <p:cNvCxnSpPr>
            <a:cxnSpLocks/>
            <a:stCxn id="207" idx="0"/>
            <a:endCxn id="206" idx="2"/>
          </p:cNvCxnSpPr>
          <p:nvPr/>
        </p:nvCxnSpPr>
        <p:spPr bwMode="gray">
          <a:xfrm flipV="1">
            <a:off x="7223124" y="4231658"/>
            <a:ext cx="0" cy="8872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 xmlns:a16="http://schemas.microsoft.com/office/drawing/2014/main" id="{69DBA883-B024-4427-A1C2-E2EFB0A262DE}"/>
              </a:ext>
            </a:extLst>
          </p:cNvPr>
          <p:cNvCxnSpPr>
            <a:cxnSpLocks/>
            <a:stCxn id="209" idx="0"/>
            <a:endCxn id="208" idx="2"/>
          </p:cNvCxnSpPr>
          <p:nvPr/>
        </p:nvCxnSpPr>
        <p:spPr bwMode="gray">
          <a:xfrm flipV="1">
            <a:off x="9371618" y="4233338"/>
            <a:ext cx="0" cy="8872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16" name="图片 48">
            <a:extLst>
              <a:ext uri="{FF2B5EF4-FFF2-40B4-BE49-F238E27FC236}">
                <a16:creationId xmlns="" xmlns:a16="http://schemas.microsoft.com/office/drawing/2014/main" id="{627E7CE1-78CE-4803-9A94-EDA90F9E70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299622" y="3922671"/>
            <a:ext cx="378863" cy="310667"/>
          </a:xfrm>
          <a:prstGeom prst="rect">
            <a:avLst/>
          </a:prstGeom>
        </p:spPr>
      </p:pic>
      <p:pic>
        <p:nvPicPr>
          <p:cNvPr id="217" name="图片 48">
            <a:extLst>
              <a:ext uri="{FF2B5EF4-FFF2-40B4-BE49-F238E27FC236}">
                <a16:creationId xmlns="" xmlns:a16="http://schemas.microsoft.com/office/drawing/2014/main" id="{256A4E2E-5B0E-40F6-9C4C-6A28EC0316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299622" y="5122355"/>
            <a:ext cx="378863" cy="310667"/>
          </a:xfrm>
          <a:prstGeom prst="rect">
            <a:avLst/>
          </a:prstGeom>
        </p:spPr>
      </p:pic>
      <p:cxnSp>
        <p:nvCxnSpPr>
          <p:cNvPr id="218" name="Straight Connector 217">
            <a:extLst>
              <a:ext uri="{FF2B5EF4-FFF2-40B4-BE49-F238E27FC236}">
                <a16:creationId xmlns="" xmlns:a16="http://schemas.microsoft.com/office/drawing/2014/main" id="{20248817-AC45-407D-AA96-101AF49EDF54}"/>
              </a:ext>
            </a:extLst>
          </p:cNvPr>
          <p:cNvCxnSpPr>
            <a:cxnSpLocks/>
            <a:stCxn id="209" idx="3"/>
            <a:endCxn id="217" idx="1"/>
          </p:cNvCxnSpPr>
          <p:nvPr/>
        </p:nvCxnSpPr>
        <p:spPr bwMode="gray">
          <a:xfrm>
            <a:off x="9561049" y="5275890"/>
            <a:ext cx="173857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 xmlns:a16="http://schemas.microsoft.com/office/drawing/2014/main" id="{A1421F38-D249-4924-945F-2F0D9852A18E}"/>
              </a:ext>
            </a:extLst>
          </p:cNvPr>
          <p:cNvCxnSpPr>
            <a:cxnSpLocks/>
            <a:stCxn id="208" idx="3"/>
            <a:endCxn id="216" idx="1"/>
          </p:cNvCxnSpPr>
          <p:nvPr/>
        </p:nvCxnSpPr>
        <p:spPr bwMode="gray">
          <a:xfrm>
            <a:off x="9561049" y="4078005"/>
            <a:ext cx="17385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0" name="TextBox 271">
            <a:extLst>
              <a:ext uri="{FF2B5EF4-FFF2-40B4-BE49-F238E27FC236}">
                <a16:creationId xmlns="" xmlns:a16="http://schemas.microsoft.com/office/drawing/2014/main" id="{8FE81CB2-7F90-4B4B-85DC-EC0F0ADB0C93}"/>
              </a:ext>
            </a:extLst>
          </p:cNvPr>
          <p:cNvSpPr txBox="1"/>
          <p:nvPr/>
        </p:nvSpPr>
        <p:spPr bwMode="gray">
          <a:xfrm>
            <a:off x="9149441" y="3700583"/>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221" name="TextBox 271">
            <a:extLst>
              <a:ext uri="{FF2B5EF4-FFF2-40B4-BE49-F238E27FC236}">
                <a16:creationId xmlns="" xmlns:a16="http://schemas.microsoft.com/office/drawing/2014/main" id="{BE388502-1D34-429D-9836-5E0EB4B81D60}"/>
              </a:ext>
            </a:extLst>
          </p:cNvPr>
          <p:cNvSpPr txBox="1"/>
          <p:nvPr/>
        </p:nvSpPr>
        <p:spPr bwMode="gray">
          <a:xfrm>
            <a:off x="9161238" y="5388330"/>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222" name="TextBox 271">
            <a:extLst>
              <a:ext uri="{FF2B5EF4-FFF2-40B4-BE49-F238E27FC236}">
                <a16:creationId xmlns="" xmlns:a16="http://schemas.microsoft.com/office/drawing/2014/main" id="{A40DB8AC-FDAD-4EA5-8253-68DC5DC79F50}"/>
              </a:ext>
            </a:extLst>
          </p:cNvPr>
          <p:cNvSpPr txBox="1"/>
          <p:nvPr/>
        </p:nvSpPr>
        <p:spPr bwMode="gray">
          <a:xfrm>
            <a:off x="7039140" y="3702159"/>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223" name="TextBox 271">
            <a:extLst>
              <a:ext uri="{FF2B5EF4-FFF2-40B4-BE49-F238E27FC236}">
                <a16:creationId xmlns="" xmlns:a16="http://schemas.microsoft.com/office/drawing/2014/main" id="{E996DB9B-E28E-45F8-9C5D-9F02A0ADF982}"/>
              </a:ext>
            </a:extLst>
          </p:cNvPr>
          <p:cNvSpPr txBox="1"/>
          <p:nvPr/>
        </p:nvSpPr>
        <p:spPr bwMode="gray">
          <a:xfrm>
            <a:off x="7049568" y="5386186"/>
            <a:ext cx="35778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224" name="TextBox 271">
            <a:extLst>
              <a:ext uri="{FF2B5EF4-FFF2-40B4-BE49-F238E27FC236}">
                <a16:creationId xmlns="" xmlns:a16="http://schemas.microsoft.com/office/drawing/2014/main" id="{921568C3-9B75-4578-9062-443C4F71DDB7}"/>
              </a:ext>
            </a:extLst>
          </p:cNvPr>
          <p:cNvSpPr txBox="1"/>
          <p:nvPr/>
        </p:nvSpPr>
        <p:spPr bwMode="gray">
          <a:xfrm>
            <a:off x="11252676" y="3707404"/>
            <a:ext cx="47031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225" name="TextBox 271">
            <a:extLst>
              <a:ext uri="{FF2B5EF4-FFF2-40B4-BE49-F238E27FC236}">
                <a16:creationId xmlns="" xmlns:a16="http://schemas.microsoft.com/office/drawing/2014/main" id="{B57239D1-2A99-4A6A-B0A7-6E305E46B6B2}"/>
              </a:ext>
            </a:extLst>
          </p:cNvPr>
          <p:cNvSpPr txBox="1"/>
          <p:nvPr/>
        </p:nvSpPr>
        <p:spPr bwMode="gray">
          <a:xfrm>
            <a:off x="11260488" y="5385142"/>
            <a:ext cx="45468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226" name="TextBox 271">
            <a:extLst>
              <a:ext uri="{FF2B5EF4-FFF2-40B4-BE49-F238E27FC236}">
                <a16:creationId xmlns="" xmlns:a16="http://schemas.microsoft.com/office/drawing/2014/main" id="{96999391-46E0-436F-A549-02BE7496AE0A}"/>
              </a:ext>
            </a:extLst>
          </p:cNvPr>
          <p:cNvSpPr txBox="1"/>
          <p:nvPr/>
        </p:nvSpPr>
        <p:spPr bwMode="gray">
          <a:xfrm rot="16200000">
            <a:off x="1602420" y="4398880"/>
            <a:ext cx="887219" cy="545820"/>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228" name="圆角矩形 75">
            <a:extLst>
              <a:ext uri="{FF2B5EF4-FFF2-40B4-BE49-F238E27FC236}">
                <a16:creationId xmlns="" xmlns:a16="http://schemas.microsoft.com/office/drawing/2014/main" id="{9031F412-F9E3-43CF-8033-5226D70C3D72}"/>
              </a:ext>
            </a:extLst>
          </p:cNvPr>
          <p:cNvSpPr/>
          <p:nvPr/>
        </p:nvSpPr>
        <p:spPr bwMode="gray">
          <a:xfrm>
            <a:off x="6836434" y="3707405"/>
            <a:ext cx="3051969" cy="202700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4" name="TextBox 233">
            <a:extLst>
              <a:ext uri="{FF2B5EF4-FFF2-40B4-BE49-F238E27FC236}">
                <a16:creationId xmlns="" xmlns:a16="http://schemas.microsoft.com/office/drawing/2014/main" id="{E941E59D-AE17-4C25-93C3-B033FA2B4B3C}"/>
              </a:ext>
            </a:extLst>
          </p:cNvPr>
          <p:cNvSpPr txBox="1"/>
          <p:nvPr/>
        </p:nvSpPr>
        <p:spPr bwMode="gray">
          <a:xfrm>
            <a:off x="1151962" y="3390838"/>
            <a:ext cx="3312125" cy="276999"/>
          </a:xfrm>
          <a:prstGeom prst="rect">
            <a:avLst/>
          </a:prstGeom>
          <a:noFill/>
        </p:spPr>
        <p:txBody>
          <a:bodyPr wrap="square" rtlCol="0">
            <a:noAutofit/>
          </a:bodyPr>
          <a:lstStyle/>
          <a:p>
            <a:pPr fontAlgn="ctr"/>
            <a:r>
              <a:rPr lang="en-US" sz="1200" dirty="0">
                <a:latin typeface="Huawei Sans" panose="020C0503030203020204" pitchFamily="34" charset="0"/>
              </a:rPr>
              <a:t>Locator: 2001::2:1:1:0:0 88 static 27 </a:t>
            </a:r>
            <a:r>
              <a:rPr lang="en-US" sz="1200" dirty="0" err="1">
                <a:latin typeface="Huawei Sans" panose="020C0503030203020204" pitchFamily="34" charset="0"/>
              </a:rPr>
              <a:t>args</a:t>
            </a:r>
            <a:r>
              <a:rPr lang="en-US" sz="1200" dirty="0">
                <a:latin typeface="Huawei Sans" panose="020C0503030203020204" pitchFamily="34" charset="0"/>
              </a:rPr>
              <a:t> 12</a:t>
            </a:r>
          </a:p>
        </p:txBody>
      </p:sp>
      <p:sp>
        <p:nvSpPr>
          <p:cNvPr id="269" name="TextBox 268">
            <a:extLst>
              <a:ext uri="{FF2B5EF4-FFF2-40B4-BE49-F238E27FC236}">
                <a16:creationId xmlns="" xmlns:a16="http://schemas.microsoft.com/office/drawing/2014/main" id="{7E5BE441-50A8-4CE5-94D0-3D2010A4FE6F}"/>
              </a:ext>
            </a:extLst>
          </p:cNvPr>
          <p:cNvSpPr txBox="1"/>
          <p:nvPr/>
        </p:nvSpPr>
        <p:spPr bwMode="gray">
          <a:xfrm>
            <a:off x="3270387" y="5759490"/>
            <a:ext cx="3312125" cy="276999"/>
          </a:xfrm>
          <a:prstGeom prst="rect">
            <a:avLst/>
          </a:prstGeom>
          <a:noFill/>
        </p:spPr>
        <p:txBody>
          <a:bodyPr wrap="square" rtlCol="0">
            <a:noAutofit/>
          </a:bodyPr>
          <a:lstStyle/>
          <a:p>
            <a:pPr fontAlgn="ctr"/>
            <a:r>
              <a:rPr lang="en-US" sz="1200" dirty="0">
                <a:latin typeface="Huawei Sans" panose="020C0503030203020204" pitchFamily="34" charset="0"/>
              </a:rPr>
              <a:t>Locator: 2001::2:1:4:0:0 88 static 27 </a:t>
            </a:r>
            <a:r>
              <a:rPr lang="en-US" sz="1200" dirty="0" err="1">
                <a:latin typeface="Huawei Sans" panose="020C0503030203020204" pitchFamily="34" charset="0"/>
              </a:rPr>
              <a:t>args</a:t>
            </a:r>
            <a:r>
              <a:rPr lang="en-US" sz="1200" dirty="0">
                <a:latin typeface="Huawei Sans" panose="020C0503030203020204" pitchFamily="34" charset="0"/>
              </a:rPr>
              <a:t> 12</a:t>
            </a:r>
          </a:p>
        </p:txBody>
      </p:sp>
      <p:sp>
        <p:nvSpPr>
          <p:cNvPr id="270" name="TextBox 269">
            <a:extLst>
              <a:ext uri="{FF2B5EF4-FFF2-40B4-BE49-F238E27FC236}">
                <a16:creationId xmlns="" xmlns:a16="http://schemas.microsoft.com/office/drawing/2014/main" id="{6AFAFFE4-9103-45A5-AEEA-B79F2674D9CD}"/>
              </a:ext>
            </a:extLst>
          </p:cNvPr>
          <p:cNvSpPr txBox="1"/>
          <p:nvPr/>
        </p:nvSpPr>
        <p:spPr bwMode="gray">
          <a:xfrm>
            <a:off x="5572399" y="3363900"/>
            <a:ext cx="3312125" cy="276999"/>
          </a:xfrm>
          <a:prstGeom prst="rect">
            <a:avLst/>
          </a:prstGeom>
          <a:noFill/>
        </p:spPr>
        <p:txBody>
          <a:bodyPr wrap="square" rtlCol="0">
            <a:noAutofit/>
          </a:bodyPr>
          <a:lstStyle/>
          <a:p>
            <a:pPr fontAlgn="ctr"/>
            <a:r>
              <a:rPr lang="en-US" sz="1200" dirty="0">
                <a:latin typeface="Huawei Sans" panose="020C0503030203020204" pitchFamily="34" charset="0"/>
              </a:rPr>
              <a:t>Locator: 2001::2:2:3:0:0 88 static 27 </a:t>
            </a:r>
            <a:r>
              <a:rPr lang="en-US" sz="1200" dirty="0" err="1">
                <a:latin typeface="Huawei Sans" panose="020C0503030203020204" pitchFamily="34" charset="0"/>
              </a:rPr>
              <a:t>args</a:t>
            </a:r>
            <a:r>
              <a:rPr lang="en-US" sz="1200" dirty="0">
                <a:latin typeface="Huawei Sans" panose="020C0503030203020204" pitchFamily="34" charset="0"/>
              </a:rPr>
              <a:t> 12</a:t>
            </a:r>
          </a:p>
        </p:txBody>
      </p:sp>
      <p:sp>
        <p:nvSpPr>
          <p:cNvPr id="273" name="TextBox 272">
            <a:extLst>
              <a:ext uri="{FF2B5EF4-FFF2-40B4-BE49-F238E27FC236}">
                <a16:creationId xmlns="" xmlns:a16="http://schemas.microsoft.com/office/drawing/2014/main" id="{6D35FDE9-5304-47DE-AF2C-EFB2160F5D68}"/>
              </a:ext>
            </a:extLst>
          </p:cNvPr>
          <p:cNvSpPr txBox="1"/>
          <p:nvPr/>
        </p:nvSpPr>
        <p:spPr bwMode="gray">
          <a:xfrm>
            <a:off x="7690614" y="5749440"/>
            <a:ext cx="3312125" cy="276999"/>
          </a:xfrm>
          <a:prstGeom prst="rect">
            <a:avLst/>
          </a:prstGeom>
          <a:noFill/>
        </p:spPr>
        <p:txBody>
          <a:bodyPr wrap="square" rtlCol="0">
            <a:noAutofit/>
          </a:bodyPr>
          <a:lstStyle/>
          <a:p>
            <a:pPr fontAlgn="ctr"/>
            <a:r>
              <a:rPr lang="en-US" sz="1200" dirty="0">
                <a:latin typeface="Huawei Sans" panose="020C0503030203020204" pitchFamily="34" charset="0"/>
              </a:rPr>
              <a:t>Locator: 2001::2:2:2:0:0 88 static 27 </a:t>
            </a:r>
            <a:r>
              <a:rPr lang="en-US" sz="1200" dirty="0" err="1">
                <a:latin typeface="Huawei Sans" panose="020C0503030203020204" pitchFamily="34" charset="0"/>
              </a:rPr>
              <a:t>args</a:t>
            </a:r>
            <a:r>
              <a:rPr lang="en-US" sz="1200" dirty="0">
                <a:latin typeface="Huawei Sans" panose="020C0503030203020204" pitchFamily="34" charset="0"/>
              </a:rPr>
              <a:t> 12</a:t>
            </a:r>
          </a:p>
        </p:txBody>
      </p:sp>
      <p:sp>
        <p:nvSpPr>
          <p:cNvPr id="274" name="圆角矩形 75">
            <a:extLst>
              <a:ext uri="{FF2B5EF4-FFF2-40B4-BE49-F238E27FC236}">
                <a16:creationId xmlns="" xmlns:a16="http://schemas.microsoft.com/office/drawing/2014/main" id="{0ECF4879-7C90-4862-98A0-DE532D633831}"/>
              </a:ext>
            </a:extLst>
          </p:cNvPr>
          <p:cNvSpPr/>
          <p:nvPr/>
        </p:nvSpPr>
        <p:spPr bwMode="gray">
          <a:xfrm>
            <a:off x="2618594" y="1858973"/>
            <a:ext cx="6975200" cy="1267106"/>
          </a:xfrm>
          <a:prstGeom prst="roundRect">
            <a:avLst>
              <a:gd name="adj" fmla="val 2420"/>
            </a:avLst>
          </a:prstGeom>
          <a:noFill/>
          <a:ln w="12700" cap="flat" cmpd="sng" algn="ctr">
            <a:solidFill>
              <a:schemeClr val="bg1">
                <a:lumMod val="50000"/>
              </a:schemeClr>
            </a:solidFill>
            <a:prstDash val="solid"/>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73" name="Straight Arrow Connector 114">
            <a:extLst>
              <a:ext uri="{FF2B5EF4-FFF2-40B4-BE49-F238E27FC236}">
                <a16:creationId xmlns="" xmlns:a16="http://schemas.microsoft.com/office/drawing/2014/main" id="{2BFD0711-8732-4B5D-8FBC-66CF59533276}"/>
              </a:ext>
            </a:extLst>
          </p:cNvPr>
          <p:cNvCxnSpPr>
            <a:cxnSpLocks/>
          </p:cNvCxnSpPr>
          <p:nvPr/>
        </p:nvCxnSpPr>
        <p:spPr bwMode="gray">
          <a:xfrm>
            <a:off x="5111739" y="2148940"/>
            <a:ext cx="0" cy="2139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114">
            <a:extLst>
              <a:ext uri="{FF2B5EF4-FFF2-40B4-BE49-F238E27FC236}">
                <a16:creationId xmlns="" xmlns:a16="http://schemas.microsoft.com/office/drawing/2014/main" id="{2BFD0711-8732-4B5D-8FBC-66CF59533276}"/>
              </a:ext>
            </a:extLst>
          </p:cNvPr>
          <p:cNvCxnSpPr>
            <a:cxnSpLocks/>
          </p:cNvCxnSpPr>
          <p:nvPr/>
        </p:nvCxnSpPr>
        <p:spPr bwMode="gray">
          <a:xfrm>
            <a:off x="9172167" y="2179358"/>
            <a:ext cx="0" cy="2090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114">
            <a:extLst>
              <a:ext uri="{FF2B5EF4-FFF2-40B4-BE49-F238E27FC236}">
                <a16:creationId xmlns="" xmlns:a16="http://schemas.microsoft.com/office/drawing/2014/main" id="{2BFD0711-8732-4B5D-8FBC-66CF59533276}"/>
              </a:ext>
            </a:extLst>
          </p:cNvPr>
          <p:cNvCxnSpPr>
            <a:cxnSpLocks/>
          </p:cNvCxnSpPr>
          <p:nvPr/>
        </p:nvCxnSpPr>
        <p:spPr bwMode="gray">
          <a:xfrm>
            <a:off x="7345786" y="2174486"/>
            <a:ext cx="0" cy="2139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8" name="TextBox 271">
            <a:extLst>
              <a:ext uri="{FF2B5EF4-FFF2-40B4-BE49-F238E27FC236}">
                <a16:creationId xmlns="" xmlns:a16="http://schemas.microsoft.com/office/drawing/2014/main" id="{C2782723-8EEF-49C0-A221-EA220AF84010}"/>
              </a:ext>
            </a:extLst>
          </p:cNvPr>
          <p:cNvSpPr txBox="1"/>
          <p:nvPr/>
        </p:nvSpPr>
        <p:spPr bwMode="gray">
          <a:xfrm rot="5400000">
            <a:off x="9698136" y="4404038"/>
            <a:ext cx="887219" cy="545820"/>
          </a:xfrm>
          <a:prstGeom prst="rect">
            <a:avLst/>
          </a:prstGeom>
          <a:solidFill>
            <a:srgbClr val="56C4D2"/>
          </a:solidFill>
        </p:spPr>
        <p:txBody>
          <a:bodyPr wrap="square" rtlCol="0">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70" name="五边形 2">
            <a:extLst>
              <a:ext uri="{FF2B5EF4-FFF2-40B4-BE49-F238E27FC236}">
                <a16:creationId xmlns="" xmlns:a16="http://schemas.microsoft.com/office/drawing/2014/main" id="{425A19A8-B295-4F55-8A16-9484C23926E3}"/>
              </a:ext>
            </a:extLst>
          </p:cNvPr>
          <p:cNvSpPr/>
          <p:nvPr/>
        </p:nvSpPr>
        <p:spPr bwMode="gray">
          <a:xfrm>
            <a:off x="5751661" y="120312"/>
            <a:ext cx="195568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71" name="燕尾形 3">
            <a:extLst>
              <a:ext uri="{FF2B5EF4-FFF2-40B4-BE49-F238E27FC236}">
                <a16:creationId xmlns="" xmlns:a16="http://schemas.microsoft.com/office/drawing/2014/main" id="{FFCEDCE1-768F-42B6-8A85-9F660F0D9C7E}"/>
              </a:ext>
            </a:extLst>
          </p:cNvPr>
          <p:cNvSpPr/>
          <p:nvPr/>
        </p:nvSpPr>
        <p:spPr bwMode="gray">
          <a:xfrm>
            <a:off x="9563310" y="120312"/>
            <a:ext cx="218577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72" name="燕尾形 3">
            <a:extLst>
              <a:ext uri="{FF2B5EF4-FFF2-40B4-BE49-F238E27FC236}">
                <a16:creationId xmlns="" xmlns:a16="http://schemas.microsoft.com/office/drawing/2014/main" id="{637AC4F9-25C9-438B-8D63-A980D245A666}"/>
              </a:ext>
            </a:extLst>
          </p:cNvPr>
          <p:cNvSpPr/>
          <p:nvPr/>
        </p:nvSpPr>
        <p:spPr bwMode="gray">
          <a:xfrm>
            <a:off x="7639887" y="120312"/>
            <a:ext cx="199829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Tree>
    <p:extLst>
      <p:ext uri="{BB962C8B-B14F-4D97-AF65-F5344CB8AC3E}">
        <p14:creationId xmlns:p14="http://schemas.microsoft.com/office/powerpoint/2010/main" val="13534965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Routing Design Roadmap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1657747" y="1714690"/>
            <a:ext cx="2789367" cy="561785"/>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Physical network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1657747" y="24245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1855358" y="367823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layer design</a:t>
            </a:r>
          </a:p>
        </p:txBody>
      </p:sp>
      <p:sp>
        <p:nvSpPr>
          <p:cNvPr id="8" name="圆角矩形 6">
            <a:extLst>
              <a:ext uri="{FF2B5EF4-FFF2-40B4-BE49-F238E27FC236}">
                <a16:creationId xmlns="" xmlns:a16="http://schemas.microsoft.com/office/drawing/2014/main" id="{5788FE78-2257-4711-9A5D-E49BDF11EAA9}"/>
              </a:ext>
            </a:extLst>
          </p:cNvPr>
          <p:cNvSpPr/>
          <p:nvPr/>
        </p:nvSpPr>
        <p:spPr bwMode="gray">
          <a:xfrm>
            <a:off x="7956504" y="3069596"/>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BGP routing design</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4701316" y="1714690"/>
            <a:ext cx="2789367" cy="561785"/>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IP address planning</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4701316" y="24245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1">
            <a:extLst>
              <a:ext uri="{FF2B5EF4-FFF2-40B4-BE49-F238E27FC236}">
                <a16:creationId xmlns="" xmlns:a16="http://schemas.microsoft.com/office/drawing/2014/main" id="{2CA4E498-EE2E-4752-9891-54D92910E65B}"/>
              </a:ext>
            </a:extLst>
          </p:cNvPr>
          <p:cNvSpPr/>
          <p:nvPr/>
        </p:nvSpPr>
        <p:spPr bwMode="gray">
          <a:xfrm>
            <a:off x="7956504" y="2579288"/>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IGP routing design</a:t>
            </a: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1855358" y="3069168"/>
            <a:ext cx="2366130" cy="488965"/>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Aggregation layer design</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4919285" y="257928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 address planning</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4919285" y="3068253"/>
            <a:ext cx="2366130" cy="488965"/>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address planning</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1855358" y="2579287"/>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Core layer design</a:t>
            </a:r>
          </a:p>
        </p:txBody>
      </p:sp>
      <p:sp>
        <p:nvSpPr>
          <p:cNvPr id="19" name="圆角矩形 9">
            <a:extLst>
              <a:ext uri="{FF2B5EF4-FFF2-40B4-BE49-F238E27FC236}">
                <a16:creationId xmlns="" xmlns:a16="http://schemas.microsoft.com/office/drawing/2014/main" id="{6DAE6423-B762-4292-B9DC-A0280945615F}"/>
              </a:ext>
            </a:extLst>
          </p:cNvPr>
          <p:cNvSpPr/>
          <p:nvPr/>
        </p:nvSpPr>
        <p:spPr bwMode="gray">
          <a:xfrm>
            <a:off x="7744886" y="1714690"/>
            <a:ext cx="2789367" cy="561785"/>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 Routing design</a:t>
            </a:r>
          </a:p>
        </p:txBody>
      </p:sp>
      <p:sp>
        <p:nvSpPr>
          <p:cNvPr id="20" name="圆角矩形 10">
            <a:extLst>
              <a:ext uri="{FF2B5EF4-FFF2-40B4-BE49-F238E27FC236}">
                <a16:creationId xmlns="" xmlns:a16="http://schemas.microsoft.com/office/drawing/2014/main" id="{2FA2B477-5E62-4B43-A541-8BDE04177E22}"/>
              </a:ext>
            </a:extLst>
          </p:cNvPr>
          <p:cNvSpPr/>
          <p:nvPr/>
        </p:nvSpPr>
        <p:spPr bwMode="gray">
          <a:xfrm>
            <a:off x="7744886" y="2424592"/>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11">
            <a:extLst>
              <a:ext uri="{FF2B5EF4-FFF2-40B4-BE49-F238E27FC236}">
                <a16:creationId xmlns="" xmlns:a16="http://schemas.microsoft.com/office/drawing/2014/main" id="{8A74505C-59FB-4312-9169-44A2F07449E9}"/>
              </a:ext>
            </a:extLst>
          </p:cNvPr>
          <p:cNvSpPr/>
          <p:nvPr/>
        </p:nvSpPr>
        <p:spPr bwMode="gray">
          <a:xfrm>
            <a:off x="4919285" y="367823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SRv6 locator planning</a:t>
            </a:r>
          </a:p>
        </p:txBody>
      </p:sp>
      <p:sp>
        <p:nvSpPr>
          <p:cNvPr id="18" name="Arrow: Down 17">
            <a:extLst>
              <a:ext uri="{FF2B5EF4-FFF2-40B4-BE49-F238E27FC236}">
                <a16:creationId xmlns="" xmlns:a16="http://schemas.microsoft.com/office/drawing/2014/main" id="{E475465E-2F87-44DF-AA24-FD86A21E00CD}"/>
              </a:ext>
            </a:extLst>
          </p:cNvPr>
          <p:cNvSpPr/>
          <p:nvPr/>
        </p:nvSpPr>
        <p:spPr bwMode="gray">
          <a:xfrm>
            <a:off x="8977644"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20975118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923AA52E-8D6B-41BC-A205-F68568A8EAA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Routing Design Overview</a:t>
            </a:r>
          </a:p>
        </p:txBody>
      </p:sp>
      <p:sp>
        <p:nvSpPr>
          <p:cNvPr id="4" name="Text Placeholder 3">
            <a:extLst>
              <a:ext uri="{FF2B5EF4-FFF2-40B4-BE49-F238E27FC236}">
                <a16:creationId xmlns="" xmlns:a16="http://schemas.microsoft.com/office/drawing/2014/main" id="{20BF5758-9661-4AF4-B88B-5F454C082F4E}"/>
              </a:ext>
            </a:extLst>
          </p:cNvPr>
          <p:cNvSpPr>
            <a:spLocks noGrp="1"/>
          </p:cNvSpPr>
          <p:nvPr>
            <p:ph type="body" sz="quarter" idx="10"/>
          </p:nvPr>
        </p:nvSpPr>
        <p:spPr bwMode="gray"/>
        <p:txBody>
          <a:bodyPr wrap="square">
            <a:noAutofit/>
          </a:bodyPr>
          <a:lstStyle/>
          <a:p>
            <a:r>
              <a:rPr lang="en-US" sz="1800" dirty="0">
                <a:latin typeface="Huawei Sans" panose="020C0503030203020204" pitchFamily="34" charset="0"/>
              </a:rPr>
              <a:t>Routing protocols are </a:t>
            </a:r>
            <a:r>
              <a:rPr lang="en-US" sz="1800" dirty="0"/>
              <a:t>generally classified </a:t>
            </a:r>
            <a:r>
              <a:rPr lang="en-US" sz="1800" dirty="0">
                <a:latin typeface="Huawei Sans" panose="020C0503030203020204" pitchFamily="34" charset="0"/>
              </a:rPr>
              <a:t>into IGP and BGP. These two types of protocols have different functions and therefore are designed for different purposes.</a:t>
            </a:r>
          </a:p>
          <a:p>
            <a:r>
              <a:rPr lang="en-US" sz="1800" dirty="0">
                <a:latin typeface="Huawei Sans" panose="020C0503030203020204" pitchFamily="34" charset="0"/>
              </a:rPr>
              <a:t>Routing design can be classified into the following types:</a:t>
            </a:r>
          </a:p>
          <a:p>
            <a:pPr lvl="1"/>
            <a:r>
              <a:rPr lang="en-US" sz="1600" dirty="0">
                <a:latin typeface="Huawei Sans" panose="020C0503030203020204" pitchFamily="34" charset="0"/>
              </a:rPr>
              <a:t>IGP routing design</a:t>
            </a:r>
          </a:p>
          <a:p>
            <a:pPr lvl="1"/>
            <a:r>
              <a:rPr lang="en-US" sz="1600" dirty="0">
                <a:latin typeface="Huawei Sans" panose="020C0503030203020204" pitchFamily="34" charset="0"/>
              </a:rPr>
              <a:t>BGP routing design</a:t>
            </a:r>
          </a:p>
        </p:txBody>
      </p:sp>
      <p:pic>
        <p:nvPicPr>
          <p:cNvPr id="5" name="图片 48">
            <a:extLst>
              <a:ext uri="{FF2B5EF4-FFF2-40B4-BE49-F238E27FC236}">
                <a16:creationId xmlns="" xmlns:a16="http://schemas.microsoft.com/office/drawing/2014/main" id="{BCC7F0B6-0D57-4EB8-88BF-AC82BFC62A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44031" y="3978887"/>
            <a:ext cx="378863" cy="310667"/>
          </a:xfrm>
          <a:prstGeom prst="rect">
            <a:avLst/>
          </a:prstGeom>
        </p:spPr>
      </p:pic>
      <p:pic>
        <p:nvPicPr>
          <p:cNvPr id="6" name="图片 48">
            <a:extLst>
              <a:ext uri="{FF2B5EF4-FFF2-40B4-BE49-F238E27FC236}">
                <a16:creationId xmlns="" xmlns:a16="http://schemas.microsoft.com/office/drawing/2014/main" id="{5D7E420B-C1C9-4E8D-B95A-9CAC12B04A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44031" y="4991148"/>
            <a:ext cx="378863" cy="310667"/>
          </a:xfrm>
          <a:prstGeom prst="rect">
            <a:avLst/>
          </a:prstGeom>
        </p:spPr>
      </p:pic>
      <p:pic>
        <p:nvPicPr>
          <p:cNvPr id="7" name="图片 48">
            <a:extLst>
              <a:ext uri="{FF2B5EF4-FFF2-40B4-BE49-F238E27FC236}">
                <a16:creationId xmlns="" xmlns:a16="http://schemas.microsoft.com/office/drawing/2014/main" id="{9A3A79D2-B3B4-4A16-B2AD-43C5537BD9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184843" y="3980567"/>
            <a:ext cx="378863" cy="310667"/>
          </a:xfrm>
          <a:prstGeom prst="rect">
            <a:avLst/>
          </a:prstGeom>
        </p:spPr>
      </p:pic>
      <p:pic>
        <p:nvPicPr>
          <p:cNvPr id="8" name="图片 48">
            <a:extLst>
              <a:ext uri="{FF2B5EF4-FFF2-40B4-BE49-F238E27FC236}">
                <a16:creationId xmlns="" xmlns:a16="http://schemas.microsoft.com/office/drawing/2014/main" id="{6EAC447B-6890-44A0-9949-3970983253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184843" y="4992828"/>
            <a:ext cx="378863" cy="310667"/>
          </a:xfrm>
          <a:prstGeom prst="rect">
            <a:avLst/>
          </a:prstGeom>
        </p:spPr>
      </p:pic>
      <p:pic>
        <p:nvPicPr>
          <p:cNvPr id="9" name="图片 48">
            <a:extLst>
              <a:ext uri="{FF2B5EF4-FFF2-40B4-BE49-F238E27FC236}">
                <a16:creationId xmlns="" xmlns:a16="http://schemas.microsoft.com/office/drawing/2014/main" id="{9E721C81-B05F-4E5C-9DA4-1A9AF004B4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7285" y="3982247"/>
            <a:ext cx="378863" cy="310667"/>
          </a:xfrm>
          <a:prstGeom prst="rect">
            <a:avLst/>
          </a:prstGeom>
        </p:spPr>
      </p:pic>
      <p:pic>
        <p:nvPicPr>
          <p:cNvPr id="10" name="图片 48">
            <a:extLst>
              <a:ext uri="{FF2B5EF4-FFF2-40B4-BE49-F238E27FC236}">
                <a16:creationId xmlns="" xmlns:a16="http://schemas.microsoft.com/office/drawing/2014/main" id="{59CE273C-E6A8-49D8-9004-EC170A8001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7285" y="4994508"/>
            <a:ext cx="378863" cy="310667"/>
          </a:xfrm>
          <a:prstGeom prst="rect">
            <a:avLst/>
          </a:prstGeom>
        </p:spPr>
      </p:pic>
      <p:pic>
        <p:nvPicPr>
          <p:cNvPr id="11" name="图片 24">
            <a:extLst>
              <a:ext uri="{FF2B5EF4-FFF2-40B4-BE49-F238E27FC236}">
                <a16:creationId xmlns="" xmlns:a16="http://schemas.microsoft.com/office/drawing/2014/main" id="{B4475869-2C94-4F4A-9274-5A13890562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622074" y="2722256"/>
            <a:ext cx="1502493" cy="277100"/>
          </a:xfrm>
          <a:prstGeom prst="rect">
            <a:avLst/>
          </a:prstGeom>
        </p:spPr>
      </p:pic>
      <p:sp>
        <p:nvSpPr>
          <p:cNvPr id="12" name="圆角矩形 75">
            <a:extLst>
              <a:ext uri="{FF2B5EF4-FFF2-40B4-BE49-F238E27FC236}">
                <a16:creationId xmlns="" xmlns:a16="http://schemas.microsoft.com/office/drawing/2014/main" id="{BE7720A5-5216-4956-A129-17221A8EFDA2}"/>
              </a:ext>
            </a:extLst>
          </p:cNvPr>
          <p:cNvSpPr/>
          <p:nvPr/>
        </p:nvSpPr>
        <p:spPr bwMode="gray">
          <a:xfrm>
            <a:off x="6563601" y="2703530"/>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圆角矩形 75">
            <a:extLst>
              <a:ext uri="{FF2B5EF4-FFF2-40B4-BE49-F238E27FC236}">
                <a16:creationId xmlns="" xmlns:a16="http://schemas.microsoft.com/office/drawing/2014/main" id="{00953FCA-B35D-4FA1-BAE1-8E18A4F1E4C6}"/>
              </a:ext>
            </a:extLst>
          </p:cNvPr>
          <p:cNvSpPr/>
          <p:nvPr/>
        </p:nvSpPr>
        <p:spPr bwMode="gray">
          <a:xfrm>
            <a:off x="5288399" y="3536774"/>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4" name="Straight Connector 13">
            <a:extLst>
              <a:ext uri="{FF2B5EF4-FFF2-40B4-BE49-F238E27FC236}">
                <a16:creationId xmlns="" xmlns:a16="http://schemas.microsoft.com/office/drawing/2014/main" id="{6B05FF34-08D9-48AE-A9DB-44C82B4A4F0E}"/>
              </a:ext>
            </a:extLst>
          </p:cNvPr>
          <p:cNvCxnSpPr>
            <a:cxnSpLocks/>
            <a:stCxn id="12" idx="2"/>
            <a:endCxn id="13" idx="0"/>
          </p:cNvCxnSpPr>
          <p:nvPr/>
        </p:nvCxnSpPr>
        <p:spPr bwMode="gray">
          <a:xfrm>
            <a:off x="7367543" y="3009982"/>
            <a:ext cx="1130" cy="5267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543F08E6-22C7-4115-8074-615D160E1ED1}"/>
              </a:ext>
            </a:extLst>
          </p:cNvPr>
          <p:cNvCxnSpPr>
            <a:cxnSpLocks/>
            <a:stCxn id="6" idx="0"/>
            <a:endCxn id="5" idx="2"/>
          </p:cNvCxnSpPr>
          <p:nvPr/>
        </p:nvCxnSpPr>
        <p:spPr bwMode="gray">
          <a:xfrm flipV="1">
            <a:off x="5733463" y="4289554"/>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FEFA157A-E651-4FAB-87AF-2D1EC9F80045}"/>
              </a:ext>
            </a:extLst>
          </p:cNvPr>
          <p:cNvCxnSpPr>
            <a:cxnSpLocks/>
            <a:stCxn id="7" idx="1"/>
            <a:endCxn id="5" idx="3"/>
          </p:cNvCxnSpPr>
          <p:nvPr/>
        </p:nvCxnSpPr>
        <p:spPr bwMode="gray">
          <a:xfrm flipH="1" flipV="1">
            <a:off x="5922894" y="4134221"/>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0FE6AB3F-DFBE-426B-BB4F-4753ED8B2119}"/>
              </a:ext>
            </a:extLst>
          </p:cNvPr>
          <p:cNvCxnSpPr>
            <a:cxnSpLocks/>
            <a:stCxn id="9" idx="1"/>
            <a:endCxn id="7" idx="3"/>
          </p:cNvCxnSpPr>
          <p:nvPr/>
        </p:nvCxnSpPr>
        <p:spPr bwMode="gray">
          <a:xfrm flipH="1" flipV="1">
            <a:off x="7563706" y="4135901"/>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472D180A-CF78-46C7-BD45-A6B85694E11B}"/>
              </a:ext>
            </a:extLst>
          </p:cNvPr>
          <p:cNvCxnSpPr>
            <a:cxnSpLocks/>
            <a:stCxn id="10" idx="1"/>
            <a:endCxn id="8" idx="3"/>
          </p:cNvCxnSpPr>
          <p:nvPr/>
        </p:nvCxnSpPr>
        <p:spPr bwMode="gray">
          <a:xfrm flipH="1" flipV="1">
            <a:off x="7563706" y="5148162"/>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ED52EADD-C43E-4D57-8724-7E9686C27078}"/>
              </a:ext>
            </a:extLst>
          </p:cNvPr>
          <p:cNvCxnSpPr>
            <a:cxnSpLocks/>
            <a:stCxn id="8" idx="1"/>
            <a:endCxn id="6" idx="3"/>
          </p:cNvCxnSpPr>
          <p:nvPr/>
        </p:nvCxnSpPr>
        <p:spPr bwMode="gray">
          <a:xfrm flipH="1" flipV="1">
            <a:off x="5922894" y="5146482"/>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3F81271A-2862-44A4-B880-A7F1E60D3BD0}"/>
              </a:ext>
            </a:extLst>
          </p:cNvPr>
          <p:cNvCxnSpPr>
            <a:cxnSpLocks/>
            <a:stCxn id="8" idx="0"/>
            <a:endCxn id="7" idx="2"/>
          </p:cNvCxnSpPr>
          <p:nvPr/>
        </p:nvCxnSpPr>
        <p:spPr bwMode="gray">
          <a:xfrm flipV="1">
            <a:off x="7374275" y="4291234"/>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E1458E34-0702-4F5A-8FF6-89376EB3A738}"/>
              </a:ext>
            </a:extLst>
          </p:cNvPr>
          <p:cNvCxnSpPr>
            <a:cxnSpLocks/>
            <a:stCxn id="10" idx="0"/>
            <a:endCxn id="9" idx="2"/>
          </p:cNvCxnSpPr>
          <p:nvPr/>
        </p:nvCxnSpPr>
        <p:spPr bwMode="gray">
          <a:xfrm flipV="1">
            <a:off x="9016717" y="4292914"/>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C072A972-CF76-485D-A38F-EBD09E0F08C8}"/>
              </a:ext>
            </a:extLst>
          </p:cNvPr>
          <p:cNvCxnSpPr>
            <a:cxnSpLocks/>
            <a:stCxn id="23" idx="3"/>
            <a:endCxn id="5" idx="1"/>
          </p:cNvCxnSpPr>
          <p:nvPr/>
        </p:nvCxnSpPr>
        <p:spPr bwMode="gray">
          <a:xfrm>
            <a:off x="4627629" y="4134220"/>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图片 48">
            <a:extLst>
              <a:ext uri="{FF2B5EF4-FFF2-40B4-BE49-F238E27FC236}">
                <a16:creationId xmlns="" xmlns:a16="http://schemas.microsoft.com/office/drawing/2014/main" id="{290EE9A2-70C5-4167-9ABC-B7BB8D4F2F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48766" y="3978886"/>
            <a:ext cx="378863" cy="310667"/>
          </a:xfrm>
          <a:prstGeom prst="rect">
            <a:avLst/>
          </a:prstGeom>
        </p:spPr>
      </p:pic>
      <p:pic>
        <p:nvPicPr>
          <p:cNvPr id="24" name="图片 48">
            <a:extLst>
              <a:ext uri="{FF2B5EF4-FFF2-40B4-BE49-F238E27FC236}">
                <a16:creationId xmlns="" xmlns:a16="http://schemas.microsoft.com/office/drawing/2014/main" id="{090573E4-D04A-4C31-9CBA-A4AABDD819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48766" y="4992946"/>
            <a:ext cx="378863" cy="310667"/>
          </a:xfrm>
          <a:prstGeom prst="rect">
            <a:avLst/>
          </a:prstGeom>
        </p:spPr>
      </p:pic>
      <p:cxnSp>
        <p:nvCxnSpPr>
          <p:cNvPr id="25" name="Straight Connector 24">
            <a:extLst>
              <a:ext uri="{FF2B5EF4-FFF2-40B4-BE49-F238E27FC236}">
                <a16:creationId xmlns="" xmlns:a16="http://schemas.microsoft.com/office/drawing/2014/main" id="{FD31770E-71BF-4D98-BC06-AB3EE312BD37}"/>
              </a:ext>
            </a:extLst>
          </p:cNvPr>
          <p:cNvCxnSpPr>
            <a:cxnSpLocks/>
            <a:stCxn id="24" idx="3"/>
            <a:endCxn id="6" idx="1"/>
          </p:cNvCxnSpPr>
          <p:nvPr/>
        </p:nvCxnSpPr>
        <p:spPr bwMode="gray">
          <a:xfrm flipV="1">
            <a:off x="4627629" y="5146482"/>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图片 48">
            <a:extLst>
              <a:ext uri="{FF2B5EF4-FFF2-40B4-BE49-F238E27FC236}">
                <a16:creationId xmlns="" xmlns:a16="http://schemas.microsoft.com/office/drawing/2014/main" id="{8B6A1171-043F-431E-91CA-7016EC6E69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04546" y="3982247"/>
            <a:ext cx="378863" cy="310667"/>
          </a:xfrm>
          <a:prstGeom prst="rect">
            <a:avLst/>
          </a:prstGeom>
        </p:spPr>
      </p:pic>
      <p:pic>
        <p:nvPicPr>
          <p:cNvPr id="27" name="图片 48">
            <a:extLst>
              <a:ext uri="{FF2B5EF4-FFF2-40B4-BE49-F238E27FC236}">
                <a16:creationId xmlns="" xmlns:a16="http://schemas.microsoft.com/office/drawing/2014/main" id="{5997AC64-6F3A-4E6C-8C6B-A7F5C8A98B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04546" y="4996307"/>
            <a:ext cx="378863" cy="310667"/>
          </a:xfrm>
          <a:prstGeom prst="rect">
            <a:avLst/>
          </a:prstGeom>
        </p:spPr>
      </p:pic>
      <p:cxnSp>
        <p:nvCxnSpPr>
          <p:cNvPr id="28" name="Straight Connector 27">
            <a:extLst>
              <a:ext uri="{FF2B5EF4-FFF2-40B4-BE49-F238E27FC236}">
                <a16:creationId xmlns="" xmlns:a16="http://schemas.microsoft.com/office/drawing/2014/main" id="{F5FE17C2-C612-430B-AC74-0CFFA7D00640}"/>
              </a:ext>
            </a:extLst>
          </p:cNvPr>
          <p:cNvCxnSpPr>
            <a:cxnSpLocks/>
            <a:stCxn id="10" idx="3"/>
            <a:endCxn id="27" idx="1"/>
          </p:cNvCxnSpPr>
          <p:nvPr/>
        </p:nvCxnSpPr>
        <p:spPr bwMode="gray">
          <a:xfrm>
            <a:off x="9206148" y="5149842"/>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86924A87-245F-418F-988C-54BE51C90539}"/>
              </a:ext>
            </a:extLst>
          </p:cNvPr>
          <p:cNvCxnSpPr>
            <a:cxnSpLocks/>
            <a:stCxn id="9" idx="3"/>
            <a:endCxn id="26" idx="1"/>
          </p:cNvCxnSpPr>
          <p:nvPr/>
        </p:nvCxnSpPr>
        <p:spPr bwMode="gray">
          <a:xfrm>
            <a:off x="9206148" y="4137581"/>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TextBox 271">
            <a:extLst>
              <a:ext uri="{FF2B5EF4-FFF2-40B4-BE49-F238E27FC236}">
                <a16:creationId xmlns="" xmlns:a16="http://schemas.microsoft.com/office/drawing/2014/main" id="{6E4CD2FE-CFDE-4F34-BE2F-09265B100A2C}"/>
              </a:ext>
            </a:extLst>
          </p:cNvPr>
          <p:cNvSpPr txBox="1"/>
          <p:nvPr/>
        </p:nvSpPr>
        <p:spPr bwMode="gray">
          <a:xfrm>
            <a:off x="5554783" y="376936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1" name="TextBox 271">
            <a:extLst>
              <a:ext uri="{FF2B5EF4-FFF2-40B4-BE49-F238E27FC236}">
                <a16:creationId xmlns="" xmlns:a16="http://schemas.microsoft.com/office/drawing/2014/main" id="{785A2C4C-D6A1-4C64-B20D-E1D74AEAE074}"/>
              </a:ext>
            </a:extLst>
          </p:cNvPr>
          <p:cNvSpPr txBox="1"/>
          <p:nvPr/>
        </p:nvSpPr>
        <p:spPr bwMode="gray">
          <a:xfrm>
            <a:off x="5554783" y="526228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3" name="TextBox 271">
            <a:extLst>
              <a:ext uri="{FF2B5EF4-FFF2-40B4-BE49-F238E27FC236}">
                <a16:creationId xmlns="" xmlns:a16="http://schemas.microsoft.com/office/drawing/2014/main" id="{969F8E35-17C5-4660-915C-4F0381656B0F}"/>
              </a:ext>
            </a:extLst>
          </p:cNvPr>
          <p:cNvSpPr txBox="1"/>
          <p:nvPr/>
        </p:nvSpPr>
        <p:spPr bwMode="gray">
          <a:xfrm>
            <a:off x="8844743" y="526228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4" name="TextBox 271">
            <a:extLst>
              <a:ext uri="{FF2B5EF4-FFF2-40B4-BE49-F238E27FC236}">
                <a16:creationId xmlns="" xmlns:a16="http://schemas.microsoft.com/office/drawing/2014/main" id="{FBA3A70B-FA79-46A7-8E9F-1D1C1136C179}"/>
              </a:ext>
            </a:extLst>
          </p:cNvPr>
          <p:cNvSpPr txBox="1"/>
          <p:nvPr/>
        </p:nvSpPr>
        <p:spPr bwMode="gray">
          <a:xfrm>
            <a:off x="7087214" y="3761735"/>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45" name="TextBox 271">
            <a:extLst>
              <a:ext uri="{FF2B5EF4-FFF2-40B4-BE49-F238E27FC236}">
                <a16:creationId xmlns="" xmlns:a16="http://schemas.microsoft.com/office/drawing/2014/main" id="{740E1375-B268-405A-83B6-BBCB7D6D52F0}"/>
              </a:ext>
            </a:extLst>
          </p:cNvPr>
          <p:cNvSpPr txBox="1"/>
          <p:nvPr/>
        </p:nvSpPr>
        <p:spPr bwMode="gray">
          <a:xfrm>
            <a:off x="7097682" y="5260138"/>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46" name="TextBox 271">
            <a:extLst>
              <a:ext uri="{FF2B5EF4-FFF2-40B4-BE49-F238E27FC236}">
                <a16:creationId xmlns="" xmlns:a16="http://schemas.microsoft.com/office/drawing/2014/main" id="{3C1F5872-7572-42FD-B76C-8D40FA89A14B}"/>
              </a:ext>
            </a:extLst>
          </p:cNvPr>
          <p:cNvSpPr txBox="1"/>
          <p:nvPr/>
        </p:nvSpPr>
        <p:spPr bwMode="gray">
          <a:xfrm>
            <a:off x="4248765" y="5268160"/>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47" name="TextBox 271">
            <a:extLst>
              <a:ext uri="{FF2B5EF4-FFF2-40B4-BE49-F238E27FC236}">
                <a16:creationId xmlns="" xmlns:a16="http://schemas.microsoft.com/office/drawing/2014/main" id="{B4AFE184-E6AC-4737-84F4-673061A3397E}"/>
              </a:ext>
            </a:extLst>
          </p:cNvPr>
          <p:cNvSpPr txBox="1"/>
          <p:nvPr/>
        </p:nvSpPr>
        <p:spPr bwMode="gray">
          <a:xfrm>
            <a:off x="4248765" y="376015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48" name="TextBox 271">
            <a:extLst>
              <a:ext uri="{FF2B5EF4-FFF2-40B4-BE49-F238E27FC236}">
                <a16:creationId xmlns="" xmlns:a16="http://schemas.microsoft.com/office/drawing/2014/main" id="{9DAD08CD-A3BD-46C9-B9EC-EA406C17644C}"/>
              </a:ext>
            </a:extLst>
          </p:cNvPr>
          <p:cNvSpPr txBox="1"/>
          <p:nvPr/>
        </p:nvSpPr>
        <p:spPr bwMode="gray">
          <a:xfrm>
            <a:off x="10000016" y="377474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49" name="TextBox 271">
            <a:extLst>
              <a:ext uri="{FF2B5EF4-FFF2-40B4-BE49-F238E27FC236}">
                <a16:creationId xmlns="" xmlns:a16="http://schemas.microsoft.com/office/drawing/2014/main" id="{31E0D339-C046-4BFF-865D-70026A428E36}"/>
              </a:ext>
            </a:extLst>
          </p:cNvPr>
          <p:cNvSpPr txBox="1"/>
          <p:nvPr/>
        </p:nvSpPr>
        <p:spPr bwMode="gray">
          <a:xfrm>
            <a:off x="10000016" y="5268160"/>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57" name="TextBox 271">
            <a:extLst>
              <a:ext uri="{FF2B5EF4-FFF2-40B4-BE49-F238E27FC236}">
                <a16:creationId xmlns="" xmlns:a16="http://schemas.microsoft.com/office/drawing/2014/main" id="{1A5552A5-8944-4EA1-8FFC-F4735BB28F9F}"/>
              </a:ext>
            </a:extLst>
          </p:cNvPr>
          <p:cNvSpPr txBox="1"/>
          <p:nvPr/>
        </p:nvSpPr>
        <p:spPr bwMode="gray">
          <a:xfrm>
            <a:off x="8833916" y="375886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8" name="TextBox 271">
            <a:extLst>
              <a:ext uri="{FF2B5EF4-FFF2-40B4-BE49-F238E27FC236}">
                <a16:creationId xmlns="" xmlns:a16="http://schemas.microsoft.com/office/drawing/2014/main" id="{75102DD9-93AF-4A51-807A-7CA912B9CD21}"/>
              </a:ext>
            </a:extLst>
          </p:cNvPr>
          <p:cNvSpPr txBox="1"/>
          <p:nvPr/>
        </p:nvSpPr>
        <p:spPr bwMode="gray">
          <a:xfrm>
            <a:off x="5371825" y="5546450"/>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cxnSp>
        <p:nvCxnSpPr>
          <p:cNvPr id="59" name="直接箭头连接符 84">
            <a:extLst>
              <a:ext uri="{FF2B5EF4-FFF2-40B4-BE49-F238E27FC236}">
                <a16:creationId xmlns="" xmlns:a16="http://schemas.microsoft.com/office/drawing/2014/main" id="{A6934645-449B-4206-A36D-424F45ABC136}"/>
              </a:ext>
            </a:extLst>
          </p:cNvPr>
          <p:cNvCxnSpPr>
            <a:cxnSpLocks/>
          </p:cNvCxnSpPr>
          <p:nvPr/>
        </p:nvCxnSpPr>
        <p:spPr bwMode="gray">
          <a:xfrm flipH="1">
            <a:off x="5954903" y="4210701"/>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2" name="直接箭头连接符 84">
            <a:extLst>
              <a:ext uri="{FF2B5EF4-FFF2-40B4-BE49-F238E27FC236}">
                <a16:creationId xmlns="" xmlns:a16="http://schemas.microsoft.com/office/drawing/2014/main" id="{574B397B-F39E-4A7C-B859-52C9B38D87F0}"/>
              </a:ext>
            </a:extLst>
          </p:cNvPr>
          <p:cNvCxnSpPr>
            <a:cxnSpLocks/>
          </p:cNvCxnSpPr>
          <p:nvPr/>
        </p:nvCxnSpPr>
        <p:spPr bwMode="gray">
          <a:xfrm flipH="1">
            <a:off x="7595716" y="4210701"/>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0" name="直接箭头连接符 84">
            <a:extLst>
              <a:ext uri="{FF2B5EF4-FFF2-40B4-BE49-F238E27FC236}">
                <a16:creationId xmlns="" xmlns:a16="http://schemas.microsoft.com/office/drawing/2014/main" id="{575B62B6-3ECB-4F3A-BBCE-33809FD88DBC}"/>
              </a:ext>
            </a:extLst>
          </p:cNvPr>
          <p:cNvCxnSpPr>
            <a:cxnSpLocks/>
          </p:cNvCxnSpPr>
          <p:nvPr/>
        </p:nvCxnSpPr>
        <p:spPr bwMode="gray">
          <a:xfrm flipH="1">
            <a:off x="5948889" y="5067782"/>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1" name="直接箭头连接符 84">
            <a:extLst>
              <a:ext uri="{FF2B5EF4-FFF2-40B4-BE49-F238E27FC236}">
                <a16:creationId xmlns="" xmlns:a16="http://schemas.microsoft.com/office/drawing/2014/main" id="{6DA3F5D9-C1B9-4172-87C0-B6470C3FADDE}"/>
              </a:ext>
            </a:extLst>
          </p:cNvPr>
          <p:cNvCxnSpPr>
            <a:cxnSpLocks/>
          </p:cNvCxnSpPr>
          <p:nvPr/>
        </p:nvCxnSpPr>
        <p:spPr bwMode="gray">
          <a:xfrm flipH="1">
            <a:off x="7589702" y="5067782"/>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2" name="直接箭头连接符 84">
            <a:extLst>
              <a:ext uri="{FF2B5EF4-FFF2-40B4-BE49-F238E27FC236}">
                <a16:creationId xmlns="" xmlns:a16="http://schemas.microsoft.com/office/drawing/2014/main" id="{59421798-3C9E-4C05-9430-BF8E01708172}"/>
              </a:ext>
            </a:extLst>
          </p:cNvPr>
          <p:cNvCxnSpPr>
            <a:cxnSpLocks/>
          </p:cNvCxnSpPr>
          <p:nvPr/>
        </p:nvCxnSpPr>
        <p:spPr bwMode="gray">
          <a:xfrm flipV="1">
            <a:off x="5845651" y="4319655"/>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4" name="直接箭头连接符 84">
            <a:extLst>
              <a:ext uri="{FF2B5EF4-FFF2-40B4-BE49-F238E27FC236}">
                <a16:creationId xmlns="" xmlns:a16="http://schemas.microsoft.com/office/drawing/2014/main" id="{3EE9CC9E-565F-44D8-90C9-C84A5FB9F385}"/>
              </a:ext>
            </a:extLst>
          </p:cNvPr>
          <p:cNvCxnSpPr>
            <a:cxnSpLocks/>
          </p:cNvCxnSpPr>
          <p:nvPr/>
        </p:nvCxnSpPr>
        <p:spPr bwMode="gray">
          <a:xfrm flipV="1">
            <a:off x="7288689" y="4327963"/>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5" name="直接箭头连接符 84">
            <a:extLst>
              <a:ext uri="{FF2B5EF4-FFF2-40B4-BE49-F238E27FC236}">
                <a16:creationId xmlns="" xmlns:a16="http://schemas.microsoft.com/office/drawing/2014/main" id="{03AFD3AF-D7AC-4EB8-B974-8541FF21657C}"/>
              </a:ext>
            </a:extLst>
          </p:cNvPr>
          <p:cNvCxnSpPr>
            <a:cxnSpLocks/>
          </p:cNvCxnSpPr>
          <p:nvPr/>
        </p:nvCxnSpPr>
        <p:spPr bwMode="gray">
          <a:xfrm flipV="1">
            <a:off x="8922227" y="4327963"/>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76" name="TextBox 271">
            <a:extLst>
              <a:ext uri="{FF2B5EF4-FFF2-40B4-BE49-F238E27FC236}">
                <a16:creationId xmlns="" xmlns:a16="http://schemas.microsoft.com/office/drawing/2014/main" id="{D7E1CB6A-2A32-47C1-A65B-B17F439A3A79}"/>
              </a:ext>
            </a:extLst>
          </p:cNvPr>
          <p:cNvSpPr txBox="1"/>
          <p:nvPr/>
        </p:nvSpPr>
        <p:spPr bwMode="gray">
          <a:xfrm>
            <a:off x="6283026" y="4465229"/>
            <a:ext cx="620922" cy="307777"/>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IS-IS</a:t>
            </a:r>
          </a:p>
        </p:txBody>
      </p:sp>
      <p:sp>
        <p:nvSpPr>
          <p:cNvPr id="77" name="TextBox 271">
            <a:extLst>
              <a:ext uri="{FF2B5EF4-FFF2-40B4-BE49-F238E27FC236}">
                <a16:creationId xmlns="" xmlns:a16="http://schemas.microsoft.com/office/drawing/2014/main" id="{C59FB820-E6F5-444C-BEF6-B8FE31208F35}"/>
              </a:ext>
            </a:extLst>
          </p:cNvPr>
          <p:cNvSpPr txBox="1"/>
          <p:nvPr/>
        </p:nvSpPr>
        <p:spPr bwMode="gray">
          <a:xfrm>
            <a:off x="7929798" y="4465229"/>
            <a:ext cx="622471" cy="307777"/>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IS-IS</a:t>
            </a:r>
          </a:p>
        </p:txBody>
      </p:sp>
      <p:sp>
        <p:nvSpPr>
          <p:cNvPr id="78" name="Freeform: Shape 77">
            <a:extLst>
              <a:ext uri="{FF2B5EF4-FFF2-40B4-BE49-F238E27FC236}">
                <a16:creationId xmlns="" xmlns:a16="http://schemas.microsoft.com/office/drawing/2014/main" id="{34AD9EB4-C908-4112-8281-948FFBA9FE3D}"/>
              </a:ext>
            </a:extLst>
          </p:cNvPr>
          <p:cNvSpPr/>
          <p:nvPr/>
        </p:nvSpPr>
        <p:spPr bwMode="gray">
          <a:xfrm>
            <a:off x="5856429" y="3664796"/>
            <a:ext cx="3063538" cy="293444"/>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79" name="Freeform: Shape 78">
            <a:extLst>
              <a:ext uri="{FF2B5EF4-FFF2-40B4-BE49-F238E27FC236}">
                <a16:creationId xmlns="" xmlns:a16="http://schemas.microsoft.com/office/drawing/2014/main" id="{217E6FF6-7B33-4D72-9B7A-9C0FFB14D63C}"/>
              </a:ext>
            </a:extLst>
          </p:cNvPr>
          <p:cNvSpPr/>
          <p:nvPr/>
        </p:nvSpPr>
        <p:spPr bwMode="gray">
          <a:xfrm rot="19346707">
            <a:off x="5625182" y="3370598"/>
            <a:ext cx="1517926" cy="138022"/>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0" name="TextBox 271">
            <a:extLst>
              <a:ext uri="{FF2B5EF4-FFF2-40B4-BE49-F238E27FC236}">
                <a16:creationId xmlns="" xmlns:a16="http://schemas.microsoft.com/office/drawing/2014/main" id="{17BBDE09-4CAE-404C-8D43-B4B56CD515E1}"/>
              </a:ext>
            </a:extLst>
          </p:cNvPr>
          <p:cNvSpPr txBox="1"/>
          <p:nvPr/>
        </p:nvSpPr>
        <p:spPr bwMode="gray">
          <a:xfrm rot="19135233">
            <a:off x="5932932" y="3153958"/>
            <a:ext cx="600565" cy="307777"/>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a:t>
            </a:r>
          </a:p>
        </p:txBody>
      </p:sp>
      <p:sp>
        <p:nvSpPr>
          <p:cNvPr id="81" name="TextBox 271">
            <a:extLst>
              <a:ext uri="{FF2B5EF4-FFF2-40B4-BE49-F238E27FC236}">
                <a16:creationId xmlns="" xmlns:a16="http://schemas.microsoft.com/office/drawing/2014/main" id="{9A12285C-0460-4321-ACE9-83FC9B9BA8BD}"/>
              </a:ext>
            </a:extLst>
          </p:cNvPr>
          <p:cNvSpPr txBox="1"/>
          <p:nvPr/>
        </p:nvSpPr>
        <p:spPr bwMode="gray">
          <a:xfrm>
            <a:off x="7067260" y="3574318"/>
            <a:ext cx="600565" cy="252057"/>
          </a:xfrm>
          <a:prstGeom prst="rect">
            <a:avLst/>
          </a:prstGeom>
          <a:solidFill>
            <a:schemeClr val="bg1"/>
          </a:solidFill>
        </p:spPr>
        <p:txBody>
          <a:bodyPr wrap="square" rtlCol="0">
            <a:noAutofit/>
          </a:bodyPr>
          <a:lstStyle/>
          <a:p>
            <a:pPr algn="ctr" fontAlgn="ctr">
              <a:lnSpc>
                <a:spcPts val="1200"/>
              </a:lnSpc>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a:t>
            </a:r>
          </a:p>
        </p:txBody>
      </p:sp>
      <p:sp>
        <p:nvSpPr>
          <p:cNvPr id="84" name="Rectangular Callout 26">
            <a:extLst>
              <a:ext uri="{FF2B5EF4-FFF2-40B4-BE49-F238E27FC236}">
                <a16:creationId xmlns="" xmlns:a16="http://schemas.microsoft.com/office/drawing/2014/main" id="{76316FA8-81C3-4485-A051-922E62C2AC41}"/>
              </a:ext>
            </a:extLst>
          </p:cNvPr>
          <p:cNvSpPr/>
          <p:nvPr/>
        </p:nvSpPr>
        <p:spPr bwMode="gray">
          <a:xfrm>
            <a:off x="4848226" y="2956178"/>
            <a:ext cx="1100664" cy="419540"/>
          </a:xfrm>
          <a:prstGeom prst="wedgeRectCallout">
            <a:avLst>
              <a:gd name="adj1" fmla="val 68380"/>
              <a:gd name="adj2" fmla="val 154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BGP routing design</a:t>
            </a:r>
          </a:p>
        </p:txBody>
      </p:sp>
      <p:sp>
        <p:nvSpPr>
          <p:cNvPr id="85" name="Rectangular Callout 26">
            <a:extLst>
              <a:ext uri="{FF2B5EF4-FFF2-40B4-BE49-F238E27FC236}">
                <a16:creationId xmlns="" xmlns:a16="http://schemas.microsoft.com/office/drawing/2014/main" id="{6D8D53BA-9726-439B-A1AA-935792BEC2A9}"/>
              </a:ext>
            </a:extLst>
          </p:cNvPr>
          <p:cNvSpPr/>
          <p:nvPr/>
        </p:nvSpPr>
        <p:spPr bwMode="gray">
          <a:xfrm>
            <a:off x="6061647" y="4899677"/>
            <a:ext cx="957988" cy="419540"/>
          </a:xfrm>
          <a:prstGeom prst="wedgeRectCallout">
            <a:avLst>
              <a:gd name="adj1" fmla="val 21635"/>
              <a:gd name="adj2" fmla="val -8671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IGP routing design</a:t>
            </a:r>
          </a:p>
        </p:txBody>
      </p:sp>
    </p:spTree>
    <p:extLst>
      <p:ext uri="{BB962C8B-B14F-4D97-AF65-F5344CB8AC3E}">
        <p14:creationId xmlns:p14="http://schemas.microsoft.com/office/powerpoint/2010/main" val="301892085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923AA52E-8D6B-41BC-A205-F68568A8EAA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IGP Overview</a:t>
            </a:r>
          </a:p>
        </p:txBody>
      </p:sp>
      <p:sp>
        <p:nvSpPr>
          <p:cNvPr id="4" name="Text Placeholder 3">
            <a:extLst>
              <a:ext uri="{FF2B5EF4-FFF2-40B4-BE49-F238E27FC236}">
                <a16:creationId xmlns="" xmlns:a16="http://schemas.microsoft.com/office/drawing/2014/main" id="{20BF5758-9661-4AF4-B88B-5F454C082F4E}"/>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On a bearer WAN, an IGP functions as a basic support protocol to collect and flood Layer 3 topology information on the entire network, and works with protocols such as TWAMP and </a:t>
            </a:r>
            <a:r>
              <a:rPr lang="en-US" sz="1600" dirty="0" err="1">
                <a:latin typeface="Huawei Sans" panose="020C0503030203020204" pitchFamily="34" charset="0"/>
              </a:rPr>
              <a:t>iFIT</a:t>
            </a:r>
            <a:r>
              <a:rPr lang="en-US" sz="1600" dirty="0">
                <a:latin typeface="Huawei Sans" panose="020C0503030203020204" pitchFamily="34" charset="0"/>
              </a:rPr>
              <a:t> to collect network status information, such as link delay.</a:t>
            </a:r>
          </a:p>
          <a:p>
            <a:pPr algn="l">
              <a:lnSpc>
                <a:spcPct val="100000"/>
              </a:lnSpc>
            </a:pPr>
            <a:r>
              <a:rPr lang="en-US" sz="1600" dirty="0">
                <a:latin typeface="Huawei Sans" panose="020C0503030203020204" pitchFamily="34" charset="0"/>
              </a:rPr>
              <a:t>Generally, OSPF or IS-IS can be used on the backbone network for route reachability. However, the application scenarios of the two protocols are different to some extent.</a:t>
            </a:r>
          </a:p>
          <a:p>
            <a:pPr algn="l">
              <a:lnSpc>
                <a:spcPct val="100000"/>
              </a:lnSpc>
            </a:pPr>
            <a:endParaRPr lang="en-US" sz="1600" dirty="0">
              <a:latin typeface="Huawei Sans" panose="020C0503030203020204" pitchFamily="34" charset="0"/>
            </a:endParaRPr>
          </a:p>
        </p:txBody>
      </p:sp>
      <p:graphicFrame>
        <p:nvGraphicFramePr>
          <p:cNvPr id="2" name="Table 4">
            <a:extLst>
              <a:ext uri="{FF2B5EF4-FFF2-40B4-BE49-F238E27FC236}">
                <a16:creationId xmlns="" xmlns:a16="http://schemas.microsoft.com/office/drawing/2014/main" id="{2E7DD2FA-B05D-4268-8D1C-6AA60327B54F}"/>
              </a:ext>
            </a:extLst>
          </p:cNvPr>
          <p:cNvGraphicFramePr>
            <a:graphicFrameLocks noGrp="1"/>
          </p:cNvGraphicFramePr>
          <p:nvPr>
            <p:extLst>
              <p:ext uri="{D42A27DB-BD31-4B8C-83A1-F6EECF244321}">
                <p14:modId xmlns:p14="http://schemas.microsoft.com/office/powerpoint/2010/main" val="1427098064"/>
              </p:ext>
            </p:extLst>
          </p:nvPr>
        </p:nvGraphicFramePr>
        <p:xfrm>
          <a:off x="900804" y="2678790"/>
          <a:ext cx="10033895" cy="3078480"/>
        </p:xfrm>
        <a:graphic>
          <a:graphicData uri="http://schemas.openxmlformats.org/drawingml/2006/table">
            <a:tbl>
              <a:tblPr firstRow="1" bandRow="1">
                <a:tableStyleId>{72833802-FEF1-4C79-8D5D-14CF1EAF98D9}</a:tableStyleId>
              </a:tblPr>
              <a:tblGrid>
                <a:gridCol w="1703006">
                  <a:extLst>
                    <a:ext uri="{9D8B030D-6E8A-4147-A177-3AD203B41FA5}">
                      <a16:colId xmlns="" xmlns:a16="http://schemas.microsoft.com/office/drawing/2014/main" val="3503835258"/>
                    </a:ext>
                  </a:extLst>
                </a:gridCol>
                <a:gridCol w="1879733">
                  <a:extLst>
                    <a:ext uri="{9D8B030D-6E8A-4147-A177-3AD203B41FA5}">
                      <a16:colId xmlns="" xmlns:a16="http://schemas.microsoft.com/office/drawing/2014/main" val="383338078"/>
                    </a:ext>
                  </a:extLst>
                </a:gridCol>
                <a:gridCol w="1801875">
                  <a:extLst>
                    <a:ext uri="{9D8B030D-6E8A-4147-A177-3AD203B41FA5}">
                      <a16:colId xmlns="" xmlns:a16="http://schemas.microsoft.com/office/drawing/2014/main" val="764707491"/>
                    </a:ext>
                  </a:extLst>
                </a:gridCol>
                <a:gridCol w="4649281">
                  <a:extLst>
                    <a:ext uri="{9D8B030D-6E8A-4147-A177-3AD203B41FA5}">
                      <a16:colId xmlns="" xmlns:a16="http://schemas.microsoft.com/office/drawing/2014/main" val="1866413908"/>
                    </a:ext>
                  </a:extLst>
                </a:gridCol>
              </a:tblGrid>
              <a:tr h="280991">
                <a:tc>
                  <a:txBody>
                    <a:bodyPr/>
                    <a:lstStyle/>
                    <a:p>
                      <a:pPr fontAlgn="ctr"/>
                      <a:endParaRPr lang="en-US" sz="16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IS-IS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OSPF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solidFill>
                            <a:schemeClr val="tx1"/>
                          </a:solidFill>
                          <a:latin typeface="Huawei Sans" panose="020C0503030203020204" pitchFamily="34" charset="0"/>
                        </a:rPr>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865533471"/>
                  </a:ext>
                </a:extLst>
              </a:tr>
              <a:tr h="463104">
                <a:tc>
                  <a:txBody>
                    <a:bodyPr/>
                    <a:lstStyle/>
                    <a:p>
                      <a:pPr fontAlgn="ctr"/>
                      <a:r>
                        <a:rPr lang="en-US" sz="1200" dirty="0">
                          <a:latin typeface="Huawei Sans" panose="020C0503030203020204" pitchFamily="34" charset="0"/>
                        </a:rPr>
                        <a:t>Network scale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Large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Small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Some devices support a maximum of 4K IS-IS routes and a maximum of 2K OSPF routes in a single area (with a single level).</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571615512"/>
                  </a:ext>
                </a:extLst>
              </a:tr>
              <a:tr h="727734">
                <a:tc>
                  <a:txBody>
                    <a:bodyPr/>
                    <a:lstStyle/>
                    <a:p>
                      <a:pPr fontAlgn="ctr"/>
                      <a:r>
                        <a:rPr lang="en-US" sz="1200" dirty="0">
                          <a:latin typeface="Huawei Sans" panose="020C0503030203020204" pitchFamily="34" charset="0"/>
                        </a:rPr>
                        <a:t>IPv6 support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TLV-based packets are used, and no extra protocol needs to be independently deployed.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OSPFv3 needs to be independently deployed.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When OSPF supports both IPv4 and IPv6, OSPFv2 and OSPFv3 neighbor relationships need to be configured separately. The exchange of large numbers of protocol packets consumes a lot of resources.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484565152"/>
                  </a:ext>
                </a:extLst>
              </a:tr>
              <a:tr h="463104">
                <a:tc>
                  <a:txBody>
                    <a:bodyPr/>
                    <a:lstStyle/>
                    <a:p>
                      <a:pPr fontAlgn="ctr"/>
                      <a:r>
                        <a:rPr lang="en-US" sz="1200" dirty="0">
                          <a:latin typeface="Huawei Sans" panose="020C0503030203020204" pitchFamily="34" charset="0"/>
                        </a:rPr>
                        <a:t>SRv6 support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Related standards or drafts are available.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Related standards or drafts are available.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The standardization process of OSPF lags behind that of IS-IS in terms of SRv6 support. Not all vendors support SRv6-oriented OSPF extensions.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318235310"/>
                  </a:ext>
                </a:extLst>
              </a:tr>
              <a:tr h="463104">
                <a:tc>
                  <a:txBody>
                    <a:bodyPr/>
                    <a:lstStyle/>
                    <a:p>
                      <a:pPr fontAlgn="ctr"/>
                      <a:r>
                        <a:rPr lang="en-US" sz="1200" dirty="0">
                          <a:latin typeface="Huawei Sans" panose="020C0503030203020204" pitchFamily="34" charset="0"/>
                        </a:rPr>
                        <a:t>SR-MPLS support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Supported. The related functions are complete.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200" dirty="0">
                          <a:latin typeface="Huawei Sans" panose="020C0503030203020204" pitchFamily="34" charset="0"/>
                        </a:rPr>
                        <a:t>Supported. The related functions are basically complete.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209270584"/>
                  </a:ext>
                </a:extLst>
              </a:tr>
            </a:tbl>
          </a:graphicData>
        </a:graphic>
      </p:graphicFrame>
      <p:sp>
        <p:nvSpPr>
          <p:cNvPr id="5" name="五边形 2">
            <a:extLst>
              <a:ext uri="{FF2B5EF4-FFF2-40B4-BE49-F238E27FC236}">
                <a16:creationId xmlns="" xmlns:a16="http://schemas.microsoft.com/office/drawing/2014/main" id="{6E4EFE68-88C6-44E9-A30C-E4B7F930D68D}"/>
              </a:ext>
            </a:extLst>
          </p:cNvPr>
          <p:cNvSpPr/>
          <p:nvPr/>
        </p:nvSpPr>
        <p:spPr bwMode="gray">
          <a:xfrm>
            <a:off x="8130400" y="105688"/>
            <a:ext cx="173016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7" name="燕尾形 3">
            <a:extLst>
              <a:ext uri="{FF2B5EF4-FFF2-40B4-BE49-F238E27FC236}">
                <a16:creationId xmlns="" xmlns:a16="http://schemas.microsoft.com/office/drawing/2014/main" id="{81296FB3-9367-4C5D-95B1-6594557DC45D}"/>
              </a:ext>
            </a:extLst>
          </p:cNvPr>
          <p:cNvSpPr/>
          <p:nvPr/>
        </p:nvSpPr>
        <p:spPr bwMode="gray">
          <a:xfrm>
            <a:off x="9784005" y="105688"/>
            <a:ext cx="196508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169609206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AF64A81-F4C5-4862-8AB5-63F7F33F8517}"/>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IGP Route Planning</a:t>
            </a:r>
          </a:p>
        </p:txBody>
      </p:sp>
      <p:sp>
        <p:nvSpPr>
          <p:cNvPr id="3" name="Text Placeholder 2">
            <a:extLst>
              <a:ext uri="{FF2B5EF4-FFF2-40B4-BE49-F238E27FC236}">
                <a16:creationId xmlns="" xmlns:a16="http://schemas.microsoft.com/office/drawing/2014/main" id="{3535DF7A-A3A1-44B9-9005-B55CA7EFCB71}"/>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Compared with OSPF, IS-IS supports SR-MPLS/SRv6 in a more comprehensive and scalable manner. Considering network expansion brought by enterprise service growth, large enterprise bearer networks generally start to use IS-IS. Therefore, it is recommended that IS-IS be preferentially used as the IGP for bearer networks.</a:t>
            </a:r>
          </a:p>
        </p:txBody>
      </p:sp>
      <p:sp>
        <p:nvSpPr>
          <p:cNvPr id="63" name="TextBox 62">
            <a:extLst>
              <a:ext uri="{FF2B5EF4-FFF2-40B4-BE49-F238E27FC236}">
                <a16:creationId xmlns="" xmlns:a16="http://schemas.microsoft.com/office/drawing/2014/main" id="{1F8CF88C-8F05-49E4-9AE9-6B60B3CE6609}"/>
              </a:ext>
            </a:extLst>
          </p:cNvPr>
          <p:cNvSpPr txBox="1"/>
          <p:nvPr/>
        </p:nvSpPr>
        <p:spPr bwMode="gray">
          <a:xfrm>
            <a:off x="2989365" y="5181414"/>
            <a:ext cx="6130114" cy="695575"/>
          </a:xfrm>
          <a:prstGeom prst="rect">
            <a:avLst/>
          </a:prstGeom>
          <a:noFill/>
          <a:ln>
            <a:noFill/>
          </a:ln>
        </p:spPr>
        <p:txBody>
          <a:bodyPr wrap="square" rtlCol="0">
            <a:noAutofit/>
          </a:bodyPr>
          <a:lstStyle/>
          <a:p>
            <a:pPr marL="302279" indent="-302279" algn="just"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IS-IS: One IS-IS process is configured on the entire network, and an IS-IS level-2 area is configured in E2E mode.</a:t>
            </a:r>
          </a:p>
        </p:txBody>
      </p:sp>
      <p:pic>
        <p:nvPicPr>
          <p:cNvPr id="64" name="图片 48">
            <a:extLst>
              <a:ext uri="{FF2B5EF4-FFF2-40B4-BE49-F238E27FC236}">
                <a16:creationId xmlns="" xmlns:a16="http://schemas.microsoft.com/office/drawing/2014/main" id="{DA811025-FD8A-48A3-822E-A5104A517D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4630" y="3238952"/>
            <a:ext cx="378863" cy="310667"/>
          </a:xfrm>
          <a:prstGeom prst="rect">
            <a:avLst/>
          </a:prstGeom>
        </p:spPr>
      </p:pic>
      <p:pic>
        <p:nvPicPr>
          <p:cNvPr id="65" name="图片 48">
            <a:extLst>
              <a:ext uri="{FF2B5EF4-FFF2-40B4-BE49-F238E27FC236}">
                <a16:creationId xmlns="" xmlns:a16="http://schemas.microsoft.com/office/drawing/2014/main" id="{A056AA32-1D5C-40BC-8D7F-B1E1535A89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84630" y="4251213"/>
            <a:ext cx="378863" cy="310667"/>
          </a:xfrm>
          <a:prstGeom prst="rect">
            <a:avLst/>
          </a:prstGeom>
        </p:spPr>
      </p:pic>
      <p:pic>
        <p:nvPicPr>
          <p:cNvPr id="66" name="图片 48">
            <a:extLst>
              <a:ext uri="{FF2B5EF4-FFF2-40B4-BE49-F238E27FC236}">
                <a16:creationId xmlns="" xmlns:a16="http://schemas.microsoft.com/office/drawing/2014/main" id="{5F142565-58CF-4D4A-9960-CB722D0D67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25442" y="3240632"/>
            <a:ext cx="378863" cy="310667"/>
          </a:xfrm>
          <a:prstGeom prst="rect">
            <a:avLst/>
          </a:prstGeom>
        </p:spPr>
      </p:pic>
      <p:pic>
        <p:nvPicPr>
          <p:cNvPr id="67" name="图片 48">
            <a:extLst>
              <a:ext uri="{FF2B5EF4-FFF2-40B4-BE49-F238E27FC236}">
                <a16:creationId xmlns="" xmlns:a16="http://schemas.microsoft.com/office/drawing/2014/main" id="{CB130D61-9AD5-48DB-BDCE-1E57477DC2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25442" y="4252893"/>
            <a:ext cx="378863" cy="310667"/>
          </a:xfrm>
          <a:prstGeom prst="rect">
            <a:avLst/>
          </a:prstGeom>
        </p:spPr>
      </p:pic>
      <p:pic>
        <p:nvPicPr>
          <p:cNvPr id="68" name="图片 48">
            <a:extLst>
              <a:ext uri="{FF2B5EF4-FFF2-40B4-BE49-F238E27FC236}">
                <a16:creationId xmlns="" xmlns:a16="http://schemas.microsoft.com/office/drawing/2014/main" id="{CCD4553C-BC9D-4FB0-86D7-6BAC9316C2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7884" y="3242312"/>
            <a:ext cx="378863" cy="310667"/>
          </a:xfrm>
          <a:prstGeom prst="rect">
            <a:avLst/>
          </a:prstGeom>
        </p:spPr>
      </p:pic>
      <p:pic>
        <p:nvPicPr>
          <p:cNvPr id="69" name="图片 48">
            <a:extLst>
              <a:ext uri="{FF2B5EF4-FFF2-40B4-BE49-F238E27FC236}">
                <a16:creationId xmlns="" xmlns:a16="http://schemas.microsoft.com/office/drawing/2014/main" id="{72B591A4-58F7-4B7F-9F47-77A3F1B8F6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7884" y="4254573"/>
            <a:ext cx="378863" cy="310667"/>
          </a:xfrm>
          <a:prstGeom prst="rect">
            <a:avLst/>
          </a:prstGeom>
        </p:spPr>
      </p:pic>
      <p:sp>
        <p:nvSpPr>
          <p:cNvPr id="70" name="圆角矩形 75">
            <a:extLst>
              <a:ext uri="{FF2B5EF4-FFF2-40B4-BE49-F238E27FC236}">
                <a16:creationId xmlns="" xmlns:a16="http://schemas.microsoft.com/office/drawing/2014/main" id="{FABCEA1F-4542-4228-9183-6541A9542474}"/>
              </a:ext>
            </a:extLst>
          </p:cNvPr>
          <p:cNvSpPr/>
          <p:nvPr/>
        </p:nvSpPr>
        <p:spPr bwMode="gray">
          <a:xfrm>
            <a:off x="4028998" y="2796839"/>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71" name="Straight Connector 70">
            <a:extLst>
              <a:ext uri="{FF2B5EF4-FFF2-40B4-BE49-F238E27FC236}">
                <a16:creationId xmlns="" xmlns:a16="http://schemas.microsoft.com/office/drawing/2014/main" id="{1E0277DD-39D7-4B2A-BFB5-C2978BEAC74E}"/>
              </a:ext>
            </a:extLst>
          </p:cNvPr>
          <p:cNvCxnSpPr>
            <a:cxnSpLocks/>
            <a:stCxn id="65" idx="0"/>
            <a:endCxn id="64" idx="2"/>
          </p:cNvCxnSpPr>
          <p:nvPr/>
        </p:nvCxnSpPr>
        <p:spPr bwMode="gray">
          <a:xfrm flipV="1">
            <a:off x="4474062" y="354961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5D92C2DF-DD71-4CF8-9EC9-10295A8F02F5}"/>
              </a:ext>
            </a:extLst>
          </p:cNvPr>
          <p:cNvCxnSpPr>
            <a:cxnSpLocks/>
            <a:stCxn id="66" idx="1"/>
            <a:endCxn id="64" idx="3"/>
          </p:cNvCxnSpPr>
          <p:nvPr/>
        </p:nvCxnSpPr>
        <p:spPr bwMode="gray">
          <a:xfrm flipH="1" flipV="1">
            <a:off x="4663493" y="3394286"/>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A3A90B63-6A23-42B2-B1E1-23956D9333A9}"/>
              </a:ext>
            </a:extLst>
          </p:cNvPr>
          <p:cNvCxnSpPr>
            <a:cxnSpLocks/>
            <a:stCxn id="68" idx="1"/>
            <a:endCxn id="66" idx="3"/>
          </p:cNvCxnSpPr>
          <p:nvPr/>
        </p:nvCxnSpPr>
        <p:spPr bwMode="gray">
          <a:xfrm flipH="1" flipV="1">
            <a:off x="6304305" y="3395966"/>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 xmlns:a16="http://schemas.microsoft.com/office/drawing/2014/main" id="{04054A22-46DA-4E70-9489-1307D57A830B}"/>
              </a:ext>
            </a:extLst>
          </p:cNvPr>
          <p:cNvCxnSpPr>
            <a:cxnSpLocks/>
            <a:stCxn id="69" idx="1"/>
            <a:endCxn id="67" idx="3"/>
          </p:cNvCxnSpPr>
          <p:nvPr/>
        </p:nvCxnSpPr>
        <p:spPr bwMode="gray">
          <a:xfrm flipH="1" flipV="1">
            <a:off x="6304305" y="4408227"/>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0AFE8540-4C8A-4E8F-A304-01A1AB42EEF5}"/>
              </a:ext>
            </a:extLst>
          </p:cNvPr>
          <p:cNvCxnSpPr>
            <a:cxnSpLocks/>
            <a:stCxn id="67" idx="1"/>
            <a:endCxn id="65" idx="3"/>
          </p:cNvCxnSpPr>
          <p:nvPr/>
        </p:nvCxnSpPr>
        <p:spPr bwMode="gray">
          <a:xfrm flipH="1" flipV="1">
            <a:off x="4663493" y="4406547"/>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 xmlns:a16="http://schemas.microsoft.com/office/drawing/2014/main" id="{FEAF3CD5-2B93-46CF-B41E-DEB7F1BB4EB7}"/>
              </a:ext>
            </a:extLst>
          </p:cNvPr>
          <p:cNvCxnSpPr>
            <a:cxnSpLocks/>
            <a:stCxn id="67" idx="0"/>
            <a:endCxn id="66" idx="2"/>
          </p:cNvCxnSpPr>
          <p:nvPr/>
        </p:nvCxnSpPr>
        <p:spPr bwMode="gray">
          <a:xfrm flipV="1">
            <a:off x="6114874" y="355129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 xmlns:a16="http://schemas.microsoft.com/office/drawing/2014/main" id="{062D56C3-B11F-4563-A603-F7FB0042F1F3}"/>
              </a:ext>
            </a:extLst>
          </p:cNvPr>
          <p:cNvCxnSpPr>
            <a:cxnSpLocks/>
            <a:stCxn id="69" idx="0"/>
            <a:endCxn id="68" idx="2"/>
          </p:cNvCxnSpPr>
          <p:nvPr/>
        </p:nvCxnSpPr>
        <p:spPr bwMode="gray">
          <a:xfrm flipV="1">
            <a:off x="7757316" y="3552979"/>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 xmlns:a16="http://schemas.microsoft.com/office/drawing/2014/main" id="{5E0FEDC2-DCFD-4A82-8AB9-384D2318B31E}"/>
              </a:ext>
            </a:extLst>
          </p:cNvPr>
          <p:cNvCxnSpPr>
            <a:cxnSpLocks/>
            <a:stCxn id="79" idx="3"/>
            <a:endCxn id="64" idx="1"/>
          </p:cNvCxnSpPr>
          <p:nvPr/>
        </p:nvCxnSpPr>
        <p:spPr bwMode="gray">
          <a:xfrm>
            <a:off x="3368228" y="3394285"/>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9" name="图片 48">
            <a:extLst>
              <a:ext uri="{FF2B5EF4-FFF2-40B4-BE49-F238E27FC236}">
                <a16:creationId xmlns="" xmlns:a16="http://schemas.microsoft.com/office/drawing/2014/main" id="{A8984756-345A-4757-A74A-EAFCA8F291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9365" y="3238951"/>
            <a:ext cx="378863" cy="310667"/>
          </a:xfrm>
          <a:prstGeom prst="rect">
            <a:avLst/>
          </a:prstGeom>
        </p:spPr>
      </p:pic>
      <p:pic>
        <p:nvPicPr>
          <p:cNvPr id="80" name="图片 48">
            <a:extLst>
              <a:ext uri="{FF2B5EF4-FFF2-40B4-BE49-F238E27FC236}">
                <a16:creationId xmlns="" xmlns:a16="http://schemas.microsoft.com/office/drawing/2014/main" id="{16600278-7E5F-450E-95CA-FAD9B76092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9365" y="4253011"/>
            <a:ext cx="378863" cy="310667"/>
          </a:xfrm>
          <a:prstGeom prst="rect">
            <a:avLst/>
          </a:prstGeom>
        </p:spPr>
      </p:pic>
      <p:cxnSp>
        <p:nvCxnSpPr>
          <p:cNvPr id="81" name="Straight Connector 80">
            <a:extLst>
              <a:ext uri="{FF2B5EF4-FFF2-40B4-BE49-F238E27FC236}">
                <a16:creationId xmlns="" xmlns:a16="http://schemas.microsoft.com/office/drawing/2014/main" id="{40BDBBCF-7971-4B6E-BF8B-7C3A4EAF16B7}"/>
              </a:ext>
            </a:extLst>
          </p:cNvPr>
          <p:cNvCxnSpPr>
            <a:cxnSpLocks/>
            <a:stCxn id="80" idx="3"/>
            <a:endCxn id="65" idx="1"/>
          </p:cNvCxnSpPr>
          <p:nvPr/>
        </p:nvCxnSpPr>
        <p:spPr bwMode="gray">
          <a:xfrm flipV="1">
            <a:off x="3368228" y="4406547"/>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2" name="图片 48">
            <a:extLst>
              <a:ext uri="{FF2B5EF4-FFF2-40B4-BE49-F238E27FC236}">
                <a16:creationId xmlns="" xmlns:a16="http://schemas.microsoft.com/office/drawing/2014/main" id="{A8D91D58-E501-4EE9-BCDC-4ED34697BA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45145" y="3242312"/>
            <a:ext cx="378863" cy="310667"/>
          </a:xfrm>
          <a:prstGeom prst="rect">
            <a:avLst/>
          </a:prstGeom>
        </p:spPr>
      </p:pic>
      <p:pic>
        <p:nvPicPr>
          <p:cNvPr id="83" name="图片 48">
            <a:extLst>
              <a:ext uri="{FF2B5EF4-FFF2-40B4-BE49-F238E27FC236}">
                <a16:creationId xmlns="" xmlns:a16="http://schemas.microsoft.com/office/drawing/2014/main" id="{559C816F-FF07-420E-B390-1757CB5A7B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45145" y="4256372"/>
            <a:ext cx="378863" cy="310667"/>
          </a:xfrm>
          <a:prstGeom prst="rect">
            <a:avLst/>
          </a:prstGeom>
        </p:spPr>
      </p:pic>
      <p:cxnSp>
        <p:nvCxnSpPr>
          <p:cNvPr id="84" name="Straight Connector 83">
            <a:extLst>
              <a:ext uri="{FF2B5EF4-FFF2-40B4-BE49-F238E27FC236}">
                <a16:creationId xmlns="" xmlns:a16="http://schemas.microsoft.com/office/drawing/2014/main" id="{CC3A336B-B2F7-4CBB-964A-8AC6D2AA7D78}"/>
              </a:ext>
            </a:extLst>
          </p:cNvPr>
          <p:cNvCxnSpPr>
            <a:cxnSpLocks/>
            <a:stCxn id="69" idx="3"/>
            <a:endCxn id="83" idx="1"/>
          </p:cNvCxnSpPr>
          <p:nvPr/>
        </p:nvCxnSpPr>
        <p:spPr bwMode="gray">
          <a:xfrm>
            <a:off x="7946747" y="4409907"/>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 xmlns:a16="http://schemas.microsoft.com/office/drawing/2014/main" id="{A5C113E6-8B8C-48F2-BBBC-1B2A111122AF}"/>
              </a:ext>
            </a:extLst>
          </p:cNvPr>
          <p:cNvCxnSpPr>
            <a:cxnSpLocks/>
            <a:stCxn id="68" idx="3"/>
            <a:endCxn id="82" idx="1"/>
          </p:cNvCxnSpPr>
          <p:nvPr/>
        </p:nvCxnSpPr>
        <p:spPr bwMode="gray">
          <a:xfrm>
            <a:off x="7946747" y="3397646"/>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6" name="TextBox 271">
            <a:extLst>
              <a:ext uri="{FF2B5EF4-FFF2-40B4-BE49-F238E27FC236}">
                <a16:creationId xmlns="" xmlns:a16="http://schemas.microsoft.com/office/drawing/2014/main" id="{6BA5D632-7C3F-43B5-801E-3BA661108C42}"/>
              </a:ext>
            </a:extLst>
          </p:cNvPr>
          <p:cNvSpPr txBox="1"/>
          <p:nvPr/>
        </p:nvSpPr>
        <p:spPr bwMode="gray">
          <a:xfrm>
            <a:off x="4295382" y="302943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7" name="TextBox 271">
            <a:extLst>
              <a:ext uri="{FF2B5EF4-FFF2-40B4-BE49-F238E27FC236}">
                <a16:creationId xmlns="" xmlns:a16="http://schemas.microsoft.com/office/drawing/2014/main" id="{B3EB438C-720A-4488-BD52-CB2C2A6564F1}"/>
              </a:ext>
            </a:extLst>
          </p:cNvPr>
          <p:cNvSpPr txBox="1"/>
          <p:nvPr/>
        </p:nvSpPr>
        <p:spPr bwMode="gray">
          <a:xfrm>
            <a:off x="4295382" y="452234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8" name="TextBox 271">
            <a:extLst>
              <a:ext uri="{FF2B5EF4-FFF2-40B4-BE49-F238E27FC236}">
                <a16:creationId xmlns="" xmlns:a16="http://schemas.microsoft.com/office/drawing/2014/main" id="{867A5BE3-5C6C-4773-BE44-13E5DFEC47FC}"/>
              </a:ext>
            </a:extLst>
          </p:cNvPr>
          <p:cNvSpPr txBox="1"/>
          <p:nvPr/>
        </p:nvSpPr>
        <p:spPr bwMode="gray">
          <a:xfrm>
            <a:off x="7585342" y="4522347"/>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9" name="TextBox 271">
            <a:extLst>
              <a:ext uri="{FF2B5EF4-FFF2-40B4-BE49-F238E27FC236}">
                <a16:creationId xmlns="" xmlns:a16="http://schemas.microsoft.com/office/drawing/2014/main" id="{D31AF91B-6B41-42B4-AA51-525C09D532B1}"/>
              </a:ext>
            </a:extLst>
          </p:cNvPr>
          <p:cNvSpPr txBox="1"/>
          <p:nvPr/>
        </p:nvSpPr>
        <p:spPr bwMode="gray">
          <a:xfrm>
            <a:off x="5827813" y="3021800"/>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90" name="TextBox 271">
            <a:extLst>
              <a:ext uri="{FF2B5EF4-FFF2-40B4-BE49-F238E27FC236}">
                <a16:creationId xmlns="" xmlns:a16="http://schemas.microsoft.com/office/drawing/2014/main" id="{013E29AD-F852-4BD5-AC0E-C64E4829E0DD}"/>
              </a:ext>
            </a:extLst>
          </p:cNvPr>
          <p:cNvSpPr txBox="1"/>
          <p:nvPr/>
        </p:nvSpPr>
        <p:spPr bwMode="gray">
          <a:xfrm>
            <a:off x="5838281" y="4520203"/>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91" name="TextBox 271">
            <a:extLst>
              <a:ext uri="{FF2B5EF4-FFF2-40B4-BE49-F238E27FC236}">
                <a16:creationId xmlns="" xmlns:a16="http://schemas.microsoft.com/office/drawing/2014/main" id="{3B86E646-2A9E-4BBB-8859-39EC170373F8}"/>
              </a:ext>
            </a:extLst>
          </p:cNvPr>
          <p:cNvSpPr txBox="1"/>
          <p:nvPr/>
        </p:nvSpPr>
        <p:spPr bwMode="gray">
          <a:xfrm>
            <a:off x="2989364" y="452822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92" name="TextBox 271">
            <a:extLst>
              <a:ext uri="{FF2B5EF4-FFF2-40B4-BE49-F238E27FC236}">
                <a16:creationId xmlns="" xmlns:a16="http://schemas.microsoft.com/office/drawing/2014/main" id="{C93D704A-3EFA-4054-8F96-F2DBA464D5D6}"/>
              </a:ext>
            </a:extLst>
          </p:cNvPr>
          <p:cNvSpPr txBox="1"/>
          <p:nvPr/>
        </p:nvSpPr>
        <p:spPr bwMode="gray">
          <a:xfrm>
            <a:off x="2989364" y="302022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93" name="TextBox 271">
            <a:extLst>
              <a:ext uri="{FF2B5EF4-FFF2-40B4-BE49-F238E27FC236}">
                <a16:creationId xmlns="" xmlns:a16="http://schemas.microsoft.com/office/drawing/2014/main" id="{E9BD9764-845F-4B2D-83F4-E717050A10F1}"/>
              </a:ext>
            </a:extLst>
          </p:cNvPr>
          <p:cNvSpPr txBox="1"/>
          <p:nvPr/>
        </p:nvSpPr>
        <p:spPr bwMode="gray">
          <a:xfrm>
            <a:off x="8740615" y="303480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94" name="TextBox 271">
            <a:extLst>
              <a:ext uri="{FF2B5EF4-FFF2-40B4-BE49-F238E27FC236}">
                <a16:creationId xmlns="" xmlns:a16="http://schemas.microsoft.com/office/drawing/2014/main" id="{ABB4C2FD-3EF9-437A-9B5E-22228A5BC157}"/>
              </a:ext>
            </a:extLst>
          </p:cNvPr>
          <p:cNvSpPr txBox="1"/>
          <p:nvPr/>
        </p:nvSpPr>
        <p:spPr bwMode="gray">
          <a:xfrm>
            <a:off x="8740615" y="452822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95" name="TextBox 271">
            <a:extLst>
              <a:ext uri="{FF2B5EF4-FFF2-40B4-BE49-F238E27FC236}">
                <a16:creationId xmlns="" xmlns:a16="http://schemas.microsoft.com/office/drawing/2014/main" id="{CD6379D9-4696-4BB2-B795-4C43FCE7DBD0}"/>
              </a:ext>
            </a:extLst>
          </p:cNvPr>
          <p:cNvSpPr txBox="1"/>
          <p:nvPr/>
        </p:nvSpPr>
        <p:spPr bwMode="gray">
          <a:xfrm>
            <a:off x="7574515" y="301893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96" name="TextBox 271">
            <a:extLst>
              <a:ext uri="{FF2B5EF4-FFF2-40B4-BE49-F238E27FC236}">
                <a16:creationId xmlns="" xmlns:a16="http://schemas.microsoft.com/office/drawing/2014/main" id="{68766A44-E9E0-4019-8F8F-245C14477E0F}"/>
              </a:ext>
            </a:extLst>
          </p:cNvPr>
          <p:cNvSpPr txBox="1"/>
          <p:nvPr/>
        </p:nvSpPr>
        <p:spPr bwMode="gray">
          <a:xfrm>
            <a:off x="4112424" y="4796990"/>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cxnSp>
        <p:nvCxnSpPr>
          <p:cNvPr id="97" name="直接箭头连接符 84">
            <a:extLst>
              <a:ext uri="{FF2B5EF4-FFF2-40B4-BE49-F238E27FC236}">
                <a16:creationId xmlns="" xmlns:a16="http://schemas.microsoft.com/office/drawing/2014/main" id="{B915B836-0222-474F-B97F-007FC003F3A3}"/>
              </a:ext>
            </a:extLst>
          </p:cNvPr>
          <p:cNvCxnSpPr>
            <a:cxnSpLocks/>
          </p:cNvCxnSpPr>
          <p:nvPr/>
        </p:nvCxnSpPr>
        <p:spPr bwMode="gray">
          <a:xfrm flipH="1">
            <a:off x="4695502" y="3470766"/>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8" name="直接箭头连接符 84">
            <a:extLst>
              <a:ext uri="{FF2B5EF4-FFF2-40B4-BE49-F238E27FC236}">
                <a16:creationId xmlns="" xmlns:a16="http://schemas.microsoft.com/office/drawing/2014/main" id="{4E9B8ECD-BCDF-4925-9922-F684F43183BD}"/>
              </a:ext>
            </a:extLst>
          </p:cNvPr>
          <p:cNvCxnSpPr>
            <a:cxnSpLocks/>
          </p:cNvCxnSpPr>
          <p:nvPr/>
        </p:nvCxnSpPr>
        <p:spPr bwMode="gray">
          <a:xfrm flipH="1">
            <a:off x="6336315" y="3470766"/>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9" name="直接箭头连接符 84">
            <a:extLst>
              <a:ext uri="{FF2B5EF4-FFF2-40B4-BE49-F238E27FC236}">
                <a16:creationId xmlns="" xmlns:a16="http://schemas.microsoft.com/office/drawing/2014/main" id="{029A0AA3-5C7C-4D70-B80D-D287CBBEA6DD}"/>
              </a:ext>
            </a:extLst>
          </p:cNvPr>
          <p:cNvCxnSpPr>
            <a:cxnSpLocks/>
          </p:cNvCxnSpPr>
          <p:nvPr/>
        </p:nvCxnSpPr>
        <p:spPr bwMode="gray">
          <a:xfrm flipH="1">
            <a:off x="4689488" y="4327847"/>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0" name="直接箭头连接符 84">
            <a:extLst>
              <a:ext uri="{FF2B5EF4-FFF2-40B4-BE49-F238E27FC236}">
                <a16:creationId xmlns="" xmlns:a16="http://schemas.microsoft.com/office/drawing/2014/main" id="{BCFBAA79-F9A7-484F-A63A-8AAFFFA701ED}"/>
              </a:ext>
            </a:extLst>
          </p:cNvPr>
          <p:cNvCxnSpPr>
            <a:cxnSpLocks/>
          </p:cNvCxnSpPr>
          <p:nvPr/>
        </p:nvCxnSpPr>
        <p:spPr bwMode="gray">
          <a:xfrm flipH="1">
            <a:off x="6330301" y="4327847"/>
            <a:ext cx="1197930" cy="2067"/>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1" name="直接箭头连接符 84">
            <a:extLst>
              <a:ext uri="{FF2B5EF4-FFF2-40B4-BE49-F238E27FC236}">
                <a16:creationId xmlns="" xmlns:a16="http://schemas.microsoft.com/office/drawing/2014/main" id="{F73BFA03-B768-41A1-846D-C34F3FD66872}"/>
              </a:ext>
            </a:extLst>
          </p:cNvPr>
          <p:cNvCxnSpPr>
            <a:cxnSpLocks/>
          </p:cNvCxnSpPr>
          <p:nvPr/>
        </p:nvCxnSpPr>
        <p:spPr bwMode="gray">
          <a:xfrm flipV="1">
            <a:off x="4586250" y="3579720"/>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2" name="直接箭头连接符 84">
            <a:extLst>
              <a:ext uri="{FF2B5EF4-FFF2-40B4-BE49-F238E27FC236}">
                <a16:creationId xmlns="" xmlns:a16="http://schemas.microsoft.com/office/drawing/2014/main" id="{9BF24D8C-4231-4BAF-9A00-3E2C7C0834AD}"/>
              </a:ext>
            </a:extLst>
          </p:cNvPr>
          <p:cNvCxnSpPr>
            <a:cxnSpLocks/>
          </p:cNvCxnSpPr>
          <p:nvPr/>
        </p:nvCxnSpPr>
        <p:spPr bwMode="gray">
          <a:xfrm flipV="1">
            <a:off x="6029288" y="3588028"/>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3" name="直接箭头连接符 84">
            <a:extLst>
              <a:ext uri="{FF2B5EF4-FFF2-40B4-BE49-F238E27FC236}">
                <a16:creationId xmlns="" xmlns:a16="http://schemas.microsoft.com/office/drawing/2014/main" id="{A131EC22-FA9A-4366-89DA-F92BA3C431E8}"/>
              </a:ext>
            </a:extLst>
          </p:cNvPr>
          <p:cNvCxnSpPr>
            <a:cxnSpLocks/>
          </p:cNvCxnSpPr>
          <p:nvPr/>
        </p:nvCxnSpPr>
        <p:spPr bwMode="gray">
          <a:xfrm flipV="1">
            <a:off x="7662826" y="3588028"/>
            <a:ext cx="0" cy="624776"/>
          </a:xfrm>
          <a:prstGeom prst="straightConnector1">
            <a:avLst/>
          </a:prstGeom>
          <a:ln w="19050" cap="flat" cmpd="sng" algn="ctr">
            <a:solidFill>
              <a:srgbClr val="81C15F"/>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4" name="TextBox 271">
            <a:extLst>
              <a:ext uri="{FF2B5EF4-FFF2-40B4-BE49-F238E27FC236}">
                <a16:creationId xmlns="" xmlns:a16="http://schemas.microsoft.com/office/drawing/2014/main" id="{5D7B0D06-5EE4-4D81-826C-4EE3C3DC0D9C}"/>
              </a:ext>
            </a:extLst>
          </p:cNvPr>
          <p:cNvSpPr txBox="1"/>
          <p:nvPr/>
        </p:nvSpPr>
        <p:spPr bwMode="gray">
          <a:xfrm>
            <a:off x="4908865" y="3634652"/>
            <a:ext cx="659018" cy="523220"/>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IS-IS</a:t>
            </a:r>
          </a:p>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L2</a:t>
            </a:r>
          </a:p>
        </p:txBody>
      </p:sp>
      <p:sp>
        <p:nvSpPr>
          <p:cNvPr id="105" name="TextBox 271">
            <a:extLst>
              <a:ext uri="{FF2B5EF4-FFF2-40B4-BE49-F238E27FC236}">
                <a16:creationId xmlns="" xmlns:a16="http://schemas.microsoft.com/office/drawing/2014/main" id="{8FDB6576-CE3B-4669-8894-91A3317AB5BB}"/>
              </a:ext>
            </a:extLst>
          </p:cNvPr>
          <p:cNvSpPr txBox="1"/>
          <p:nvPr/>
        </p:nvSpPr>
        <p:spPr bwMode="gray">
          <a:xfrm>
            <a:off x="6657551" y="3623061"/>
            <a:ext cx="567469" cy="523220"/>
          </a:xfrm>
          <a:prstGeom prst="rect">
            <a:avLst/>
          </a:prstGeom>
          <a:noFill/>
        </p:spPr>
        <p:txBody>
          <a:bodyPr wrap="square" rtlCol="0">
            <a:noAutofit/>
          </a:bodyPr>
          <a:lstStyle/>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IS-IS</a:t>
            </a:r>
          </a:p>
          <a:p>
            <a:pPr algn="ctr" fontAlgn="ctr">
              <a:buFont typeface="Wingdings" pitchFamily="2" charset="2"/>
              <a:buNone/>
              <a:defRPr/>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L2</a:t>
            </a:r>
          </a:p>
        </p:txBody>
      </p:sp>
      <p:sp>
        <p:nvSpPr>
          <p:cNvPr id="49" name="五边形 2">
            <a:extLst>
              <a:ext uri="{FF2B5EF4-FFF2-40B4-BE49-F238E27FC236}">
                <a16:creationId xmlns="" xmlns:a16="http://schemas.microsoft.com/office/drawing/2014/main" id="{6E4EFE68-88C6-44E9-A30C-E4B7F930D68D}"/>
              </a:ext>
            </a:extLst>
          </p:cNvPr>
          <p:cNvSpPr/>
          <p:nvPr/>
        </p:nvSpPr>
        <p:spPr bwMode="gray">
          <a:xfrm>
            <a:off x="8130400" y="105688"/>
            <a:ext cx="173016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50" name="燕尾形 3">
            <a:extLst>
              <a:ext uri="{FF2B5EF4-FFF2-40B4-BE49-F238E27FC236}">
                <a16:creationId xmlns="" xmlns:a16="http://schemas.microsoft.com/office/drawing/2014/main" id="{81296FB3-9367-4C5D-95B1-6594557DC45D}"/>
              </a:ext>
            </a:extLst>
          </p:cNvPr>
          <p:cNvSpPr/>
          <p:nvPr/>
        </p:nvSpPr>
        <p:spPr bwMode="gray">
          <a:xfrm>
            <a:off x="9784005" y="105688"/>
            <a:ext cx="196508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42121014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CE24294-59B0-4E0D-BD03-917CDDBC6CD1}"/>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IGP Metric Planning</a:t>
            </a:r>
          </a:p>
        </p:txBody>
      </p:sp>
      <p:sp>
        <p:nvSpPr>
          <p:cNvPr id="3" name="Text Placeholder 2">
            <a:extLst>
              <a:ext uri="{FF2B5EF4-FFF2-40B4-BE49-F238E27FC236}">
                <a16:creationId xmlns="" xmlns:a16="http://schemas.microsoft.com/office/drawing/2014/main" id="{EEFAA08A-72DC-4975-B210-13340ADA32A4}"/>
              </a:ext>
            </a:extLst>
          </p:cNvPr>
          <p:cNvSpPr>
            <a:spLocks noGrp="1"/>
          </p:cNvSpPr>
          <p:nvPr>
            <p:ph type="body" sz="quarter" idx="10"/>
          </p:nvPr>
        </p:nvSpPr>
        <p:spPr bwMode="gray"/>
        <p:txBody>
          <a:bodyPr wrap="square">
            <a:noAutofit/>
          </a:bodyPr>
          <a:lstStyle/>
          <a:p>
            <a:r>
              <a:rPr lang="en-US" sz="1800" dirty="0">
                <a:latin typeface="Huawei Sans" panose="020C0503030203020204" pitchFamily="34" charset="0"/>
              </a:rPr>
              <a:t>The bearer network transmits different types of service traffic. When deploying an IGP on the bearer network, properly plan route metric to maximize bandwidth utilization, improve service quality, and ensure service reliability.</a:t>
            </a:r>
          </a:p>
          <a:p>
            <a:r>
              <a:rPr lang="en-US" sz="1800" dirty="0">
                <a:latin typeface="Huawei Sans" panose="020C0503030203020204" pitchFamily="34" charset="0"/>
              </a:rPr>
              <a:t>IGP metric design rules:</a:t>
            </a:r>
          </a:p>
          <a:p>
            <a:pPr marL="571500" lvl="1" indent="-250825"/>
            <a:r>
              <a:rPr lang="en-US" sz="1600" dirty="0">
                <a:latin typeface="Huawei Sans" panose="020C0503030203020204" pitchFamily="34" charset="0"/>
              </a:rPr>
              <a:t>Ensure that the metric of access-layer links is lower than that of aggregation-layer links.</a:t>
            </a:r>
          </a:p>
          <a:p>
            <a:pPr marL="571500" lvl="1" indent="-250825"/>
            <a:r>
              <a:rPr lang="en-US" sz="1600" dirty="0">
                <a:latin typeface="Huawei Sans" panose="020C0503030203020204" pitchFamily="34" charset="0"/>
              </a:rPr>
              <a:t>Ensure that the metric of aggregation-layer links is lower than that of core-layer links.</a:t>
            </a:r>
          </a:p>
          <a:p>
            <a:pPr marL="571500" lvl="1" indent="-250825"/>
            <a:r>
              <a:rPr lang="en-US" sz="1600" dirty="0">
                <a:latin typeface="Huawei Sans" panose="020C0503030203020204" pitchFamily="34" charset="0"/>
              </a:rPr>
              <a:t>Ensure that the metric of links between data centers is lower than that of WAN links between branches and data centers.</a:t>
            </a:r>
          </a:p>
          <a:p>
            <a:pPr marL="571500" lvl="1" indent="-250825"/>
            <a:r>
              <a:rPr lang="en-US" sz="1600" dirty="0">
                <a:latin typeface="Huawei Sans" panose="020C0503030203020204" pitchFamily="34" charset="0"/>
              </a:rPr>
              <a:t>Ensure that inter-plane traffic between data centers preferentially traverses across planes through core nodes.</a:t>
            </a:r>
          </a:p>
          <a:p>
            <a:pPr marL="571500" lvl="1" indent="-250825"/>
            <a:r>
              <a:rPr lang="en-US" sz="1600" dirty="0">
                <a:latin typeface="Huawei Sans" panose="020C0503030203020204" pitchFamily="34" charset="0"/>
              </a:rPr>
              <a:t>If a standalone RR is deployed, ensure that the metric of the link between the RR and core P is set to the maximum value (the RR only reflects routing information and does not forward data).</a:t>
            </a:r>
          </a:p>
        </p:txBody>
      </p:sp>
      <p:sp>
        <p:nvSpPr>
          <p:cNvPr id="6" name="五边形 2">
            <a:extLst>
              <a:ext uri="{FF2B5EF4-FFF2-40B4-BE49-F238E27FC236}">
                <a16:creationId xmlns="" xmlns:a16="http://schemas.microsoft.com/office/drawing/2014/main" id="{6E4EFE68-88C6-44E9-A30C-E4B7F930D68D}"/>
              </a:ext>
            </a:extLst>
          </p:cNvPr>
          <p:cNvSpPr/>
          <p:nvPr/>
        </p:nvSpPr>
        <p:spPr bwMode="gray">
          <a:xfrm>
            <a:off x="8130400" y="105688"/>
            <a:ext cx="173016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7" name="燕尾形 3">
            <a:extLst>
              <a:ext uri="{FF2B5EF4-FFF2-40B4-BE49-F238E27FC236}">
                <a16:creationId xmlns="" xmlns:a16="http://schemas.microsoft.com/office/drawing/2014/main" id="{81296FB3-9367-4C5D-95B1-6594557DC45D}"/>
              </a:ext>
            </a:extLst>
          </p:cNvPr>
          <p:cNvSpPr/>
          <p:nvPr/>
        </p:nvSpPr>
        <p:spPr bwMode="gray">
          <a:xfrm>
            <a:off x="9784005" y="105688"/>
            <a:ext cx="196508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411501477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IGP Metric Planning Suggestions</a:t>
            </a:r>
          </a:p>
        </p:txBody>
      </p:sp>
      <p:pic>
        <p:nvPicPr>
          <p:cNvPr id="4" name="图片 48">
            <a:extLst>
              <a:ext uri="{FF2B5EF4-FFF2-40B4-BE49-F238E27FC236}">
                <a16:creationId xmlns="" xmlns:a16="http://schemas.microsoft.com/office/drawing/2014/main" id="{AB9B69F7-844D-45E2-A743-6DAF1A795369}"/>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751385" y="1597951"/>
            <a:ext cx="378863" cy="310667"/>
          </a:xfrm>
          <a:prstGeom prst="rect">
            <a:avLst/>
          </a:prstGeom>
        </p:spPr>
      </p:pic>
      <p:pic>
        <p:nvPicPr>
          <p:cNvPr id="5" name="图片 48">
            <a:extLst>
              <a:ext uri="{FF2B5EF4-FFF2-40B4-BE49-F238E27FC236}">
                <a16:creationId xmlns="" xmlns:a16="http://schemas.microsoft.com/office/drawing/2014/main" id="{0F793B5F-E763-48EA-AF31-8B141DC53CAD}"/>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751385" y="2539588"/>
            <a:ext cx="378863" cy="310667"/>
          </a:xfrm>
          <a:prstGeom prst="rect">
            <a:avLst/>
          </a:prstGeom>
        </p:spPr>
      </p:pic>
      <p:pic>
        <p:nvPicPr>
          <p:cNvPr id="6" name="图片 48">
            <a:extLst>
              <a:ext uri="{FF2B5EF4-FFF2-40B4-BE49-F238E27FC236}">
                <a16:creationId xmlns="" xmlns:a16="http://schemas.microsoft.com/office/drawing/2014/main" id="{97D19F1E-C547-420F-82CC-544034FA06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53640" y="1597951"/>
            <a:ext cx="378863" cy="310667"/>
          </a:xfrm>
          <a:prstGeom prst="rect">
            <a:avLst/>
          </a:prstGeom>
        </p:spPr>
      </p:pic>
      <p:pic>
        <p:nvPicPr>
          <p:cNvPr id="7" name="图片 48">
            <a:extLst>
              <a:ext uri="{FF2B5EF4-FFF2-40B4-BE49-F238E27FC236}">
                <a16:creationId xmlns="" xmlns:a16="http://schemas.microsoft.com/office/drawing/2014/main" id="{FC0DB404-A25C-4259-9116-A9CEE2142A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53640" y="2539587"/>
            <a:ext cx="378863" cy="310667"/>
          </a:xfrm>
          <a:prstGeom prst="rect">
            <a:avLst/>
          </a:prstGeom>
        </p:spPr>
      </p:pic>
      <p:pic>
        <p:nvPicPr>
          <p:cNvPr id="8" name="图片 48">
            <a:extLst>
              <a:ext uri="{FF2B5EF4-FFF2-40B4-BE49-F238E27FC236}">
                <a16:creationId xmlns="" xmlns:a16="http://schemas.microsoft.com/office/drawing/2014/main" id="{8E5BB431-70BB-4783-8BF2-EA1E7D561F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55895" y="1602580"/>
            <a:ext cx="378863" cy="310667"/>
          </a:xfrm>
          <a:prstGeom prst="rect">
            <a:avLst/>
          </a:prstGeom>
        </p:spPr>
      </p:pic>
      <p:pic>
        <p:nvPicPr>
          <p:cNvPr id="9" name="图片 48">
            <a:extLst>
              <a:ext uri="{FF2B5EF4-FFF2-40B4-BE49-F238E27FC236}">
                <a16:creationId xmlns="" xmlns:a16="http://schemas.microsoft.com/office/drawing/2014/main" id="{1F86FF7D-E7B6-4DA5-B79E-2A2C776329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55895" y="2544216"/>
            <a:ext cx="378863" cy="310667"/>
          </a:xfrm>
          <a:prstGeom prst="rect">
            <a:avLst/>
          </a:prstGeom>
        </p:spPr>
      </p:pic>
      <p:pic>
        <p:nvPicPr>
          <p:cNvPr id="10" name="图片 48">
            <a:extLst>
              <a:ext uri="{FF2B5EF4-FFF2-40B4-BE49-F238E27FC236}">
                <a16:creationId xmlns="" xmlns:a16="http://schemas.microsoft.com/office/drawing/2014/main" id="{15CC8D6E-5568-4691-9119-9BF4ADDB2E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6299" y="3724668"/>
            <a:ext cx="378863" cy="310667"/>
          </a:xfrm>
          <a:prstGeom prst="rect">
            <a:avLst/>
          </a:prstGeom>
        </p:spPr>
      </p:pic>
      <p:pic>
        <p:nvPicPr>
          <p:cNvPr id="11" name="图片 48">
            <a:extLst>
              <a:ext uri="{FF2B5EF4-FFF2-40B4-BE49-F238E27FC236}">
                <a16:creationId xmlns="" xmlns:a16="http://schemas.microsoft.com/office/drawing/2014/main" id="{520FDBA8-0050-4EC2-9387-5B018C17B5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6299" y="4666304"/>
            <a:ext cx="378863" cy="310667"/>
          </a:xfrm>
          <a:prstGeom prst="rect">
            <a:avLst/>
          </a:prstGeom>
        </p:spPr>
      </p:pic>
      <p:pic>
        <p:nvPicPr>
          <p:cNvPr id="16" name="图片 48">
            <a:extLst>
              <a:ext uri="{FF2B5EF4-FFF2-40B4-BE49-F238E27FC236}">
                <a16:creationId xmlns="" xmlns:a16="http://schemas.microsoft.com/office/drawing/2014/main" id="{93EEC901-18B6-4B58-A126-7E64F37040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68488" y="1593322"/>
            <a:ext cx="378863" cy="310667"/>
          </a:xfrm>
          <a:prstGeom prst="rect">
            <a:avLst/>
          </a:prstGeom>
        </p:spPr>
      </p:pic>
      <p:pic>
        <p:nvPicPr>
          <p:cNvPr id="17" name="图片 48">
            <a:extLst>
              <a:ext uri="{FF2B5EF4-FFF2-40B4-BE49-F238E27FC236}">
                <a16:creationId xmlns="" xmlns:a16="http://schemas.microsoft.com/office/drawing/2014/main" id="{25F7BFD1-6C23-4918-A684-AC43456CBB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68488" y="2534959"/>
            <a:ext cx="378863" cy="310667"/>
          </a:xfrm>
          <a:prstGeom prst="rect">
            <a:avLst/>
          </a:prstGeom>
        </p:spPr>
      </p:pic>
      <p:pic>
        <p:nvPicPr>
          <p:cNvPr id="18" name="图片 48">
            <a:extLst>
              <a:ext uri="{FF2B5EF4-FFF2-40B4-BE49-F238E27FC236}">
                <a16:creationId xmlns="" xmlns:a16="http://schemas.microsoft.com/office/drawing/2014/main" id="{5588C4A2-E1AD-4654-9FF0-090ECF8887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70743" y="1593322"/>
            <a:ext cx="378863" cy="310667"/>
          </a:xfrm>
          <a:prstGeom prst="rect">
            <a:avLst/>
          </a:prstGeom>
        </p:spPr>
      </p:pic>
      <p:pic>
        <p:nvPicPr>
          <p:cNvPr id="19" name="图片 48">
            <a:extLst>
              <a:ext uri="{FF2B5EF4-FFF2-40B4-BE49-F238E27FC236}">
                <a16:creationId xmlns="" xmlns:a16="http://schemas.microsoft.com/office/drawing/2014/main" id="{06A188B9-A4DA-4B4C-A944-EF6561B9C1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70743" y="2534958"/>
            <a:ext cx="378863" cy="310667"/>
          </a:xfrm>
          <a:prstGeom prst="rect">
            <a:avLst/>
          </a:prstGeom>
        </p:spPr>
      </p:pic>
      <p:pic>
        <p:nvPicPr>
          <p:cNvPr id="20" name="图片 48">
            <a:extLst>
              <a:ext uri="{FF2B5EF4-FFF2-40B4-BE49-F238E27FC236}">
                <a16:creationId xmlns="" xmlns:a16="http://schemas.microsoft.com/office/drawing/2014/main" id="{0F497DE0-16BE-4093-948B-DE7E5BFAEE5C}"/>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072998" y="1597951"/>
            <a:ext cx="378863" cy="310667"/>
          </a:xfrm>
          <a:prstGeom prst="rect">
            <a:avLst/>
          </a:prstGeom>
        </p:spPr>
      </p:pic>
      <p:pic>
        <p:nvPicPr>
          <p:cNvPr id="21" name="图片 48">
            <a:extLst>
              <a:ext uri="{FF2B5EF4-FFF2-40B4-BE49-F238E27FC236}">
                <a16:creationId xmlns="" xmlns:a16="http://schemas.microsoft.com/office/drawing/2014/main" id="{40BF9FF3-96A1-4940-A066-301F343B99C6}"/>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072998" y="2539587"/>
            <a:ext cx="378863" cy="310667"/>
          </a:xfrm>
          <a:prstGeom prst="rect">
            <a:avLst/>
          </a:prstGeom>
        </p:spPr>
      </p:pic>
      <p:cxnSp>
        <p:nvCxnSpPr>
          <p:cNvPr id="26" name="Straight Connector 25">
            <a:extLst>
              <a:ext uri="{FF2B5EF4-FFF2-40B4-BE49-F238E27FC236}">
                <a16:creationId xmlns="" xmlns:a16="http://schemas.microsoft.com/office/drawing/2014/main" id="{3274A4AB-37BF-4667-8949-C407B93F7AB0}"/>
              </a:ext>
            </a:extLst>
          </p:cNvPr>
          <p:cNvCxnSpPr>
            <a:cxnSpLocks/>
            <a:stCxn id="6" idx="3"/>
            <a:endCxn id="8" idx="1"/>
          </p:cNvCxnSpPr>
          <p:nvPr/>
        </p:nvCxnSpPr>
        <p:spPr bwMode="gray">
          <a:xfrm>
            <a:off x="4132503" y="1753285"/>
            <a:ext cx="623392"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963E3CE0-E94A-4A50-9945-43C3144974F4}"/>
              </a:ext>
            </a:extLst>
          </p:cNvPr>
          <p:cNvCxnSpPr>
            <a:cxnSpLocks/>
            <a:stCxn id="7" idx="3"/>
            <a:endCxn id="9" idx="1"/>
          </p:cNvCxnSpPr>
          <p:nvPr/>
        </p:nvCxnSpPr>
        <p:spPr bwMode="gray">
          <a:xfrm>
            <a:off x="4132503" y="2694921"/>
            <a:ext cx="623392"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F09819A3-B7F5-479C-8ED4-4BD56E35C077}"/>
              </a:ext>
            </a:extLst>
          </p:cNvPr>
          <p:cNvCxnSpPr>
            <a:cxnSpLocks/>
            <a:stCxn id="10" idx="0"/>
            <a:endCxn id="8" idx="2"/>
          </p:cNvCxnSpPr>
          <p:nvPr/>
        </p:nvCxnSpPr>
        <p:spPr bwMode="gray">
          <a:xfrm flipH="1" flipV="1">
            <a:off x="4945327" y="1913247"/>
            <a:ext cx="1160404" cy="181142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50E2CDA8-90CC-49E0-B3CB-3271E2F9FC85}"/>
              </a:ext>
            </a:extLst>
          </p:cNvPr>
          <p:cNvCxnSpPr>
            <a:cxnSpLocks/>
            <a:stCxn id="11" idx="0"/>
            <a:endCxn id="9" idx="2"/>
          </p:cNvCxnSpPr>
          <p:nvPr/>
        </p:nvCxnSpPr>
        <p:spPr bwMode="gray">
          <a:xfrm flipH="1" flipV="1">
            <a:off x="4945327" y="2854883"/>
            <a:ext cx="1160404" cy="181142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264B882B-B36E-46CC-9C9B-3CF98ECB31E2}"/>
              </a:ext>
            </a:extLst>
          </p:cNvPr>
          <p:cNvCxnSpPr>
            <a:cxnSpLocks/>
            <a:stCxn id="10" idx="0"/>
            <a:endCxn id="16" idx="2"/>
          </p:cNvCxnSpPr>
          <p:nvPr/>
        </p:nvCxnSpPr>
        <p:spPr bwMode="gray">
          <a:xfrm flipV="1">
            <a:off x="6105731" y="1903989"/>
            <a:ext cx="1152189" cy="182067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ADF16FF1-FDBC-4C36-920C-E9BD30EDB3C5}"/>
              </a:ext>
            </a:extLst>
          </p:cNvPr>
          <p:cNvCxnSpPr>
            <a:cxnSpLocks/>
            <a:stCxn id="11" idx="0"/>
            <a:endCxn id="17" idx="2"/>
          </p:cNvCxnSpPr>
          <p:nvPr/>
        </p:nvCxnSpPr>
        <p:spPr bwMode="gray">
          <a:xfrm flipV="1">
            <a:off x="6105731" y="2845626"/>
            <a:ext cx="1152189" cy="18206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 xmlns:a16="http://schemas.microsoft.com/office/drawing/2014/main" id="{B5B7AD10-9D68-415A-8E8F-9D635E5CCDC6}"/>
              </a:ext>
            </a:extLst>
          </p:cNvPr>
          <p:cNvCxnSpPr>
            <a:cxnSpLocks/>
            <a:stCxn id="16" idx="3"/>
            <a:endCxn id="18" idx="1"/>
          </p:cNvCxnSpPr>
          <p:nvPr/>
        </p:nvCxnSpPr>
        <p:spPr bwMode="gray">
          <a:xfrm>
            <a:off x="7447351" y="1748656"/>
            <a:ext cx="62339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 xmlns:a16="http://schemas.microsoft.com/office/drawing/2014/main" id="{EC216BD3-4C14-43BE-99A9-EA9E4E726AE6}"/>
              </a:ext>
            </a:extLst>
          </p:cNvPr>
          <p:cNvCxnSpPr>
            <a:cxnSpLocks/>
            <a:stCxn id="17" idx="3"/>
            <a:endCxn id="19" idx="1"/>
          </p:cNvCxnSpPr>
          <p:nvPr/>
        </p:nvCxnSpPr>
        <p:spPr bwMode="gray">
          <a:xfrm flipV="1">
            <a:off x="7447351" y="2690292"/>
            <a:ext cx="62339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929FC88E-DFE1-4AEA-A969-28FDDBADFEEC}"/>
              </a:ext>
            </a:extLst>
          </p:cNvPr>
          <p:cNvCxnSpPr>
            <a:cxnSpLocks/>
            <a:stCxn id="18" idx="3"/>
            <a:endCxn id="20" idx="1"/>
          </p:cNvCxnSpPr>
          <p:nvPr/>
        </p:nvCxnSpPr>
        <p:spPr bwMode="gray">
          <a:xfrm>
            <a:off x="8449606" y="1748656"/>
            <a:ext cx="623392"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5" name="图片 48">
            <a:extLst>
              <a:ext uri="{FF2B5EF4-FFF2-40B4-BE49-F238E27FC236}">
                <a16:creationId xmlns="" xmlns:a16="http://schemas.microsoft.com/office/drawing/2014/main" id="{27B5B2FC-4FDA-458D-91D5-4762FA6F75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66134" y="4355637"/>
            <a:ext cx="378863" cy="310667"/>
          </a:xfrm>
          <a:prstGeom prst="rect">
            <a:avLst/>
          </a:prstGeom>
        </p:spPr>
      </p:pic>
      <p:pic>
        <p:nvPicPr>
          <p:cNvPr id="56" name="图片 48">
            <a:extLst>
              <a:ext uri="{FF2B5EF4-FFF2-40B4-BE49-F238E27FC236}">
                <a16:creationId xmlns="" xmlns:a16="http://schemas.microsoft.com/office/drawing/2014/main" id="{80177FA3-E424-4B7A-ABAC-CCF0771914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66134" y="5297273"/>
            <a:ext cx="378863" cy="310667"/>
          </a:xfrm>
          <a:prstGeom prst="rect">
            <a:avLst/>
          </a:prstGeom>
        </p:spPr>
      </p:pic>
      <p:pic>
        <p:nvPicPr>
          <p:cNvPr id="57" name="图片 48">
            <a:extLst>
              <a:ext uri="{FF2B5EF4-FFF2-40B4-BE49-F238E27FC236}">
                <a16:creationId xmlns="" xmlns:a16="http://schemas.microsoft.com/office/drawing/2014/main" id="{B6F0478B-2E40-4A3F-920B-61C09909469E}"/>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039914" y="4360266"/>
            <a:ext cx="378863" cy="310667"/>
          </a:xfrm>
          <a:prstGeom prst="rect">
            <a:avLst/>
          </a:prstGeom>
        </p:spPr>
      </p:pic>
      <p:cxnSp>
        <p:nvCxnSpPr>
          <p:cNvPr id="59" name="Straight Connector 58">
            <a:extLst>
              <a:ext uri="{FF2B5EF4-FFF2-40B4-BE49-F238E27FC236}">
                <a16:creationId xmlns="" xmlns:a16="http://schemas.microsoft.com/office/drawing/2014/main" id="{A72D0785-8A28-4691-8C02-FEF890398FF5}"/>
              </a:ext>
            </a:extLst>
          </p:cNvPr>
          <p:cNvCxnSpPr>
            <a:cxnSpLocks/>
            <a:stCxn id="55" idx="3"/>
            <a:endCxn id="57" idx="1"/>
          </p:cNvCxnSpPr>
          <p:nvPr/>
        </p:nvCxnSpPr>
        <p:spPr bwMode="gray">
          <a:xfrm>
            <a:off x="7644997" y="4510971"/>
            <a:ext cx="1394917"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 xmlns:a16="http://schemas.microsoft.com/office/drawing/2014/main" id="{FBC93C86-CF32-4801-8DFC-A720943F5397}"/>
              </a:ext>
            </a:extLst>
          </p:cNvPr>
          <p:cNvCxnSpPr>
            <a:cxnSpLocks/>
            <a:stCxn id="19" idx="3"/>
            <a:endCxn id="21" idx="1"/>
          </p:cNvCxnSpPr>
          <p:nvPr/>
        </p:nvCxnSpPr>
        <p:spPr bwMode="gray">
          <a:xfrm>
            <a:off x="8449606" y="2690292"/>
            <a:ext cx="623392"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8CF6964B-40FA-4131-9509-C797CA3817EF}"/>
              </a:ext>
            </a:extLst>
          </p:cNvPr>
          <p:cNvCxnSpPr>
            <a:cxnSpLocks/>
            <a:stCxn id="4" idx="3"/>
            <a:endCxn id="6" idx="1"/>
          </p:cNvCxnSpPr>
          <p:nvPr/>
        </p:nvCxnSpPr>
        <p:spPr bwMode="gray">
          <a:xfrm>
            <a:off x="3130248" y="1753285"/>
            <a:ext cx="62339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FCDFBB2F-164F-433E-BD23-8F8B9D0BF6B0}"/>
              </a:ext>
            </a:extLst>
          </p:cNvPr>
          <p:cNvCxnSpPr>
            <a:cxnSpLocks/>
            <a:stCxn id="5" idx="3"/>
            <a:endCxn id="7" idx="1"/>
          </p:cNvCxnSpPr>
          <p:nvPr/>
        </p:nvCxnSpPr>
        <p:spPr bwMode="gray">
          <a:xfrm flipV="1">
            <a:off x="3130248" y="2694921"/>
            <a:ext cx="62339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 xmlns:a16="http://schemas.microsoft.com/office/drawing/2014/main" id="{F1EF17AE-8A26-493B-9C6F-4EBC250979C4}"/>
              </a:ext>
            </a:extLst>
          </p:cNvPr>
          <p:cNvCxnSpPr>
            <a:cxnSpLocks/>
            <a:stCxn id="10" idx="3"/>
            <a:endCxn id="55" idx="1"/>
          </p:cNvCxnSpPr>
          <p:nvPr/>
        </p:nvCxnSpPr>
        <p:spPr bwMode="gray">
          <a:xfrm>
            <a:off x="6295162" y="3880002"/>
            <a:ext cx="970972"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 xmlns:a16="http://schemas.microsoft.com/office/drawing/2014/main" id="{F46A1BF7-93DF-4554-884C-6ACD50E74F2A}"/>
              </a:ext>
            </a:extLst>
          </p:cNvPr>
          <p:cNvCxnSpPr>
            <a:cxnSpLocks/>
            <a:stCxn id="11" idx="3"/>
            <a:endCxn id="56" idx="1"/>
          </p:cNvCxnSpPr>
          <p:nvPr/>
        </p:nvCxnSpPr>
        <p:spPr bwMode="gray">
          <a:xfrm>
            <a:off x="6295162" y="4821638"/>
            <a:ext cx="970972"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ABFCDDF9-BD5C-4874-A621-C0D7035F8B47}"/>
              </a:ext>
            </a:extLst>
          </p:cNvPr>
          <p:cNvCxnSpPr>
            <a:cxnSpLocks/>
            <a:stCxn id="56" idx="3"/>
            <a:endCxn id="58" idx="1"/>
          </p:cNvCxnSpPr>
          <p:nvPr/>
        </p:nvCxnSpPr>
        <p:spPr bwMode="gray">
          <a:xfrm>
            <a:off x="7644997" y="5452607"/>
            <a:ext cx="1394917" cy="46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2" name="图片 48">
            <a:extLst>
              <a:ext uri="{FF2B5EF4-FFF2-40B4-BE49-F238E27FC236}">
                <a16:creationId xmlns="" xmlns:a16="http://schemas.microsoft.com/office/drawing/2014/main" id="{83545C62-C80A-404D-82C0-792EAA0B7D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88026" y="2034170"/>
            <a:ext cx="378863" cy="310667"/>
          </a:xfrm>
          <a:prstGeom prst="rect">
            <a:avLst/>
          </a:prstGeom>
        </p:spPr>
      </p:pic>
      <p:cxnSp>
        <p:nvCxnSpPr>
          <p:cNvPr id="83" name="Straight Connector 82">
            <a:extLst>
              <a:ext uri="{FF2B5EF4-FFF2-40B4-BE49-F238E27FC236}">
                <a16:creationId xmlns="" xmlns:a16="http://schemas.microsoft.com/office/drawing/2014/main" id="{B01014EE-BE1F-436C-BEFD-50D01BC2BD25}"/>
              </a:ext>
            </a:extLst>
          </p:cNvPr>
          <p:cNvCxnSpPr>
            <a:cxnSpLocks/>
            <a:stCxn id="82" idx="0"/>
            <a:endCxn id="8" idx="3"/>
          </p:cNvCxnSpPr>
          <p:nvPr/>
        </p:nvCxnSpPr>
        <p:spPr bwMode="gray">
          <a:xfrm flipH="1" flipV="1">
            <a:off x="5134758" y="1757914"/>
            <a:ext cx="642700" cy="2762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 xmlns:a16="http://schemas.microsoft.com/office/drawing/2014/main" id="{D975BBAF-E772-4413-B5B0-B97D4BACB13F}"/>
              </a:ext>
            </a:extLst>
          </p:cNvPr>
          <p:cNvCxnSpPr>
            <a:cxnSpLocks/>
            <a:stCxn id="82" idx="2"/>
            <a:endCxn id="9" idx="3"/>
          </p:cNvCxnSpPr>
          <p:nvPr/>
        </p:nvCxnSpPr>
        <p:spPr bwMode="gray">
          <a:xfrm flipH="1">
            <a:off x="5134758" y="2344837"/>
            <a:ext cx="642700" cy="354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4E8D55FF-8017-44CB-9C74-D9D05B513DAE}"/>
              </a:ext>
            </a:extLst>
          </p:cNvPr>
          <p:cNvCxnSpPr>
            <a:cxnSpLocks/>
            <a:stCxn id="8" idx="2"/>
            <a:endCxn id="9" idx="0"/>
          </p:cNvCxnSpPr>
          <p:nvPr/>
        </p:nvCxnSpPr>
        <p:spPr bwMode="gray">
          <a:xfrm>
            <a:off x="4945327" y="1913247"/>
            <a:ext cx="0"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066647D1-64B6-4B2C-A828-37216964AB02}"/>
              </a:ext>
            </a:extLst>
          </p:cNvPr>
          <p:cNvCxnSpPr>
            <a:cxnSpLocks/>
            <a:stCxn id="6" idx="2"/>
            <a:endCxn id="7" idx="0"/>
          </p:cNvCxnSpPr>
          <p:nvPr/>
        </p:nvCxnSpPr>
        <p:spPr bwMode="gray">
          <a:xfrm>
            <a:off x="3943072" y="1908618"/>
            <a:ext cx="0"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5" name="图片 48">
            <a:extLst>
              <a:ext uri="{FF2B5EF4-FFF2-40B4-BE49-F238E27FC236}">
                <a16:creationId xmlns="" xmlns:a16="http://schemas.microsoft.com/office/drawing/2014/main" id="{596397C6-28CB-45C9-A3A7-96304848AB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246148" y="2034170"/>
            <a:ext cx="378863" cy="310667"/>
          </a:xfrm>
          <a:prstGeom prst="rect">
            <a:avLst/>
          </a:prstGeom>
        </p:spPr>
      </p:pic>
      <p:cxnSp>
        <p:nvCxnSpPr>
          <p:cNvPr id="106" name="Straight Connector 105">
            <a:extLst>
              <a:ext uri="{FF2B5EF4-FFF2-40B4-BE49-F238E27FC236}">
                <a16:creationId xmlns="" xmlns:a16="http://schemas.microsoft.com/office/drawing/2014/main" id="{7AC4CE2D-3FAE-4967-9500-F78C60D13F7B}"/>
              </a:ext>
            </a:extLst>
          </p:cNvPr>
          <p:cNvCxnSpPr>
            <a:cxnSpLocks/>
            <a:stCxn id="105" idx="0"/>
            <a:endCxn id="16" idx="1"/>
          </p:cNvCxnSpPr>
          <p:nvPr/>
        </p:nvCxnSpPr>
        <p:spPr bwMode="gray">
          <a:xfrm flipV="1">
            <a:off x="6435580" y="1748656"/>
            <a:ext cx="632908" cy="285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 xmlns:a16="http://schemas.microsoft.com/office/drawing/2014/main" id="{9A134D63-91AA-4393-9650-B1E70FBBE961}"/>
              </a:ext>
            </a:extLst>
          </p:cNvPr>
          <p:cNvCxnSpPr>
            <a:cxnSpLocks/>
            <a:stCxn id="105" idx="2"/>
            <a:endCxn id="17" idx="1"/>
          </p:cNvCxnSpPr>
          <p:nvPr/>
        </p:nvCxnSpPr>
        <p:spPr bwMode="gray">
          <a:xfrm>
            <a:off x="6435580" y="2344837"/>
            <a:ext cx="632908" cy="3454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9" name="图片 48">
            <a:extLst>
              <a:ext uri="{FF2B5EF4-FFF2-40B4-BE49-F238E27FC236}">
                <a16:creationId xmlns="" xmlns:a16="http://schemas.microsoft.com/office/drawing/2014/main" id="{BAB0CA89-E2D1-4075-814E-15F6E2BA33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899080" y="4178102"/>
            <a:ext cx="378863" cy="310667"/>
          </a:xfrm>
          <a:prstGeom prst="rect">
            <a:avLst/>
          </a:prstGeom>
        </p:spPr>
      </p:pic>
      <p:cxnSp>
        <p:nvCxnSpPr>
          <p:cNvPr id="120" name="Straight Connector 119">
            <a:extLst>
              <a:ext uri="{FF2B5EF4-FFF2-40B4-BE49-F238E27FC236}">
                <a16:creationId xmlns="" xmlns:a16="http://schemas.microsoft.com/office/drawing/2014/main" id="{AC217B46-684C-4157-80C0-F3720AF4402B}"/>
              </a:ext>
            </a:extLst>
          </p:cNvPr>
          <p:cNvCxnSpPr>
            <a:cxnSpLocks/>
            <a:stCxn id="10" idx="1"/>
            <a:endCxn id="119" idx="3"/>
          </p:cNvCxnSpPr>
          <p:nvPr/>
        </p:nvCxnSpPr>
        <p:spPr bwMode="gray">
          <a:xfrm flipH="1">
            <a:off x="5277943" y="3880002"/>
            <a:ext cx="638356" cy="4534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 xmlns:a16="http://schemas.microsoft.com/office/drawing/2014/main" id="{2977AE96-E85C-46E4-AA4D-69290504C6EB}"/>
              </a:ext>
            </a:extLst>
          </p:cNvPr>
          <p:cNvCxnSpPr>
            <a:cxnSpLocks/>
            <a:stCxn id="11" idx="1"/>
            <a:endCxn id="119" idx="3"/>
          </p:cNvCxnSpPr>
          <p:nvPr/>
        </p:nvCxnSpPr>
        <p:spPr bwMode="gray">
          <a:xfrm flipH="1" flipV="1">
            <a:off x="5277943" y="4333436"/>
            <a:ext cx="638356" cy="4882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4" name="TextBox 271">
            <a:extLst>
              <a:ext uri="{FF2B5EF4-FFF2-40B4-BE49-F238E27FC236}">
                <a16:creationId xmlns="" xmlns:a16="http://schemas.microsoft.com/office/drawing/2014/main" id="{9F4CE54A-C891-434E-A61B-983C7A0FD964}"/>
              </a:ext>
            </a:extLst>
          </p:cNvPr>
          <p:cNvSpPr txBox="1"/>
          <p:nvPr/>
        </p:nvSpPr>
        <p:spPr bwMode="gray">
          <a:xfrm>
            <a:off x="2751385" y="136349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5" name="TextBox 271">
            <a:extLst>
              <a:ext uri="{FF2B5EF4-FFF2-40B4-BE49-F238E27FC236}">
                <a16:creationId xmlns="" xmlns:a16="http://schemas.microsoft.com/office/drawing/2014/main" id="{7B0105D4-76FA-4B33-A81C-9AFC214BA518}"/>
              </a:ext>
            </a:extLst>
          </p:cNvPr>
          <p:cNvSpPr txBox="1"/>
          <p:nvPr/>
        </p:nvSpPr>
        <p:spPr bwMode="gray">
          <a:xfrm>
            <a:off x="2752587" y="28260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6" name="TextBox 271">
            <a:extLst>
              <a:ext uri="{FF2B5EF4-FFF2-40B4-BE49-F238E27FC236}">
                <a16:creationId xmlns="" xmlns:a16="http://schemas.microsoft.com/office/drawing/2014/main" id="{3DC8D369-1BC2-4C1F-9626-B973DC475817}"/>
              </a:ext>
            </a:extLst>
          </p:cNvPr>
          <p:cNvSpPr txBox="1"/>
          <p:nvPr/>
        </p:nvSpPr>
        <p:spPr bwMode="gray">
          <a:xfrm>
            <a:off x="3750772" y="136198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37" name="TextBox 271">
            <a:extLst>
              <a:ext uri="{FF2B5EF4-FFF2-40B4-BE49-F238E27FC236}">
                <a16:creationId xmlns="" xmlns:a16="http://schemas.microsoft.com/office/drawing/2014/main" id="{19F14E36-15D5-4EFE-BA79-6349238EDDD4}"/>
              </a:ext>
            </a:extLst>
          </p:cNvPr>
          <p:cNvSpPr txBox="1"/>
          <p:nvPr/>
        </p:nvSpPr>
        <p:spPr bwMode="gray">
          <a:xfrm>
            <a:off x="3753640" y="28260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58" name="图片 48">
            <a:extLst>
              <a:ext uri="{FF2B5EF4-FFF2-40B4-BE49-F238E27FC236}">
                <a16:creationId xmlns="" xmlns:a16="http://schemas.microsoft.com/office/drawing/2014/main" id="{9872AEF8-529D-4537-A383-26BEDE5B9368}"/>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039914" y="5301902"/>
            <a:ext cx="378863" cy="310667"/>
          </a:xfrm>
          <a:prstGeom prst="rect">
            <a:avLst/>
          </a:prstGeom>
        </p:spPr>
      </p:pic>
      <p:cxnSp>
        <p:nvCxnSpPr>
          <p:cNvPr id="159" name="Straight Connector 158">
            <a:extLst>
              <a:ext uri="{FF2B5EF4-FFF2-40B4-BE49-F238E27FC236}">
                <a16:creationId xmlns="" xmlns:a16="http://schemas.microsoft.com/office/drawing/2014/main" id="{1170BD8F-B7F0-4B3E-846F-BDBF727605BA}"/>
              </a:ext>
            </a:extLst>
          </p:cNvPr>
          <p:cNvCxnSpPr>
            <a:cxnSpLocks/>
            <a:stCxn id="16" idx="1"/>
            <a:endCxn id="8" idx="3"/>
          </p:cNvCxnSpPr>
          <p:nvPr/>
        </p:nvCxnSpPr>
        <p:spPr bwMode="gray">
          <a:xfrm flipH="1">
            <a:off x="5134758" y="1748656"/>
            <a:ext cx="1933730" cy="92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 xmlns:a16="http://schemas.microsoft.com/office/drawing/2014/main" id="{EAA7591C-2523-4B81-AE27-8BC6FF52BBF4}"/>
              </a:ext>
            </a:extLst>
          </p:cNvPr>
          <p:cNvCxnSpPr>
            <a:cxnSpLocks/>
            <a:stCxn id="17" idx="1"/>
            <a:endCxn id="9" idx="3"/>
          </p:cNvCxnSpPr>
          <p:nvPr/>
        </p:nvCxnSpPr>
        <p:spPr bwMode="gray">
          <a:xfrm flipH="1">
            <a:off x="5134758" y="2690293"/>
            <a:ext cx="1933730" cy="92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5" name="TextBox 271">
            <a:extLst>
              <a:ext uri="{FF2B5EF4-FFF2-40B4-BE49-F238E27FC236}">
                <a16:creationId xmlns="" xmlns:a16="http://schemas.microsoft.com/office/drawing/2014/main" id="{37F2D599-831E-4779-9AA4-B61C8860D57A}"/>
              </a:ext>
            </a:extLst>
          </p:cNvPr>
          <p:cNvSpPr txBox="1"/>
          <p:nvPr/>
        </p:nvSpPr>
        <p:spPr bwMode="gray">
          <a:xfrm>
            <a:off x="4755895" y="1371967"/>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66" name="TextBox 271">
            <a:extLst>
              <a:ext uri="{FF2B5EF4-FFF2-40B4-BE49-F238E27FC236}">
                <a16:creationId xmlns="" xmlns:a16="http://schemas.microsoft.com/office/drawing/2014/main" id="{7ABFF3C8-FDF6-473F-B4F3-1A3C79D5B763}"/>
              </a:ext>
            </a:extLst>
          </p:cNvPr>
          <p:cNvSpPr txBox="1"/>
          <p:nvPr/>
        </p:nvSpPr>
        <p:spPr bwMode="gray">
          <a:xfrm>
            <a:off x="4747681" y="2850255"/>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68" name="TextBox 271">
            <a:extLst>
              <a:ext uri="{FF2B5EF4-FFF2-40B4-BE49-F238E27FC236}">
                <a16:creationId xmlns="" xmlns:a16="http://schemas.microsoft.com/office/drawing/2014/main" id="{AB77B651-1D97-481A-B227-A7922B64CD70}"/>
              </a:ext>
            </a:extLst>
          </p:cNvPr>
          <p:cNvSpPr txBox="1"/>
          <p:nvPr/>
        </p:nvSpPr>
        <p:spPr bwMode="gray">
          <a:xfrm>
            <a:off x="7076702" y="1372776"/>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69" name="TextBox 271">
            <a:extLst>
              <a:ext uri="{FF2B5EF4-FFF2-40B4-BE49-F238E27FC236}">
                <a16:creationId xmlns="" xmlns:a16="http://schemas.microsoft.com/office/drawing/2014/main" id="{02D0806D-68C6-4220-9602-2B10A8CBE781}"/>
              </a:ext>
            </a:extLst>
          </p:cNvPr>
          <p:cNvSpPr txBox="1"/>
          <p:nvPr/>
        </p:nvSpPr>
        <p:spPr bwMode="gray">
          <a:xfrm>
            <a:off x="7068488" y="2851064"/>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70" name="TextBox 271">
            <a:extLst>
              <a:ext uri="{FF2B5EF4-FFF2-40B4-BE49-F238E27FC236}">
                <a16:creationId xmlns="" xmlns:a16="http://schemas.microsoft.com/office/drawing/2014/main" id="{DEFB621F-51FD-4CAA-8D04-DB6318A7841B}"/>
              </a:ext>
            </a:extLst>
          </p:cNvPr>
          <p:cNvSpPr txBox="1"/>
          <p:nvPr/>
        </p:nvSpPr>
        <p:spPr bwMode="gray">
          <a:xfrm>
            <a:off x="8072915" y="137588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1" name="TextBox 271">
            <a:extLst>
              <a:ext uri="{FF2B5EF4-FFF2-40B4-BE49-F238E27FC236}">
                <a16:creationId xmlns="" xmlns:a16="http://schemas.microsoft.com/office/drawing/2014/main" id="{272E0DC2-FC47-473E-816D-204188980709}"/>
              </a:ext>
            </a:extLst>
          </p:cNvPr>
          <p:cNvSpPr txBox="1"/>
          <p:nvPr/>
        </p:nvSpPr>
        <p:spPr bwMode="gray">
          <a:xfrm>
            <a:off x="8075783" y="28399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72" name="TextBox 271">
            <a:extLst>
              <a:ext uri="{FF2B5EF4-FFF2-40B4-BE49-F238E27FC236}">
                <a16:creationId xmlns="" xmlns:a16="http://schemas.microsoft.com/office/drawing/2014/main" id="{E1E1F14E-D767-48DD-AEC4-A5AC752E2078}"/>
              </a:ext>
            </a:extLst>
          </p:cNvPr>
          <p:cNvSpPr txBox="1"/>
          <p:nvPr/>
        </p:nvSpPr>
        <p:spPr bwMode="gray">
          <a:xfrm>
            <a:off x="9072703" y="136349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73" name="TextBox 271">
            <a:extLst>
              <a:ext uri="{FF2B5EF4-FFF2-40B4-BE49-F238E27FC236}">
                <a16:creationId xmlns="" xmlns:a16="http://schemas.microsoft.com/office/drawing/2014/main" id="{98409704-10A2-43B6-9DD0-5D513177D80C}"/>
              </a:ext>
            </a:extLst>
          </p:cNvPr>
          <p:cNvSpPr txBox="1"/>
          <p:nvPr/>
        </p:nvSpPr>
        <p:spPr bwMode="gray">
          <a:xfrm>
            <a:off x="9073905" y="28260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74" name="TextBox 271">
            <a:extLst>
              <a:ext uri="{FF2B5EF4-FFF2-40B4-BE49-F238E27FC236}">
                <a16:creationId xmlns="" xmlns:a16="http://schemas.microsoft.com/office/drawing/2014/main" id="{009C1AE0-BA8E-4A20-AEBB-FD222E1B48AD}"/>
              </a:ext>
            </a:extLst>
          </p:cNvPr>
          <p:cNvSpPr txBox="1"/>
          <p:nvPr/>
        </p:nvSpPr>
        <p:spPr bwMode="gray">
          <a:xfrm>
            <a:off x="5588026" y="1805464"/>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75" name="TextBox 271">
            <a:extLst>
              <a:ext uri="{FF2B5EF4-FFF2-40B4-BE49-F238E27FC236}">
                <a16:creationId xmlns="" xmlns:a16="http://schemas.microsoft.com/office/drawing/2014/main" id="{A8A941B3-809A-42DE-AFA6-2D7E337E3426}"/>
              </a:ext>
            </a:extLst>
          </p:cNvPr>
          <p:cNvSpPr txBox="1"/>
          <p:nvPr/>
        </p:nvSpPr>
        <p:spPr bwMode="gray">
          <a:xfrm>
            <a:off x="6243976" y="1805464"/>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76" name="TextBox 271">
            <a:extLst>
              <a:ext uri="{FF2B5EF4-FFF2-40B4-BE49-F238E27FC236}">
                <a16:creationId xmlns="" xmlns:a16="http://schemas.microsoft.com/office/drawing/2014/main" id="{59926D64-A77B-4BD9-88F0-7C3F6FC1906B}"/>
              </a:ext>
            </a:extLst>
          </p:cNvPr>
          <p:cNvSpPr txBox="1"/>
          <p:nvPr/>
        </p:nvSpPr>
        <p:spPr bwMode="gray">
          <a:xfrm>
            <a:off x="4899080" y="3924047"/>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77" name="TextBox 271">
            <a:extLst>
              <a:ext uri="{FF2B5EF4-FFF2-40B4-BE49-F238E27FC236}">
                <a16:creationId xmlns="" xmlns:a16="http://schemas.microsoft.com/office/drawing/2014/main" id="{1214ADA7-762C-4604-9369-4A0D957DBF2B}"/>
              </a:ext>
            </a:extLst>
          </p:cNvPr>
          <p:cNvSpPr txBox="1"/>
          <p:nvPr/>
        </p:nvSpPr>
        <p:spPr bwMode="gray">
          <a:xfrm>
            <a:off x="6105731" y="3516601"/>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78" name="TextBox 271">
            <a:extLst>
              <a:ext uri="{FF2B5EF4-FFF2-40B4-BE49-F238E27FC236}">
                <a16:creationId xmlns="" xmlns:a16="http://schemas.microsoft.com/office/drawing/2014/main" id="{5687A3B0-DC85-43E6-A039-18FBAC7D7E9E}"/>
              </a:ext>
            </a:extLst>
          </p:cNvPr>
          <p:cNvSpPr txBox="1"/>
          <p:nvPr/>
        </p:nvSpPr>
        <p:spPr bwMode="gray">
          <a:xfrm>
            <a:off x="5924533" y="4976971"/>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79" name="TextBox 271">
            <a:extLst>
              <a:ext uri="{FF2B5EF4-FFF2-40B4-BE49-F238E27FC236}">
                <a16:creationId xmlns="" xmlns:a16="http://schemas.microsoft.com/office/drawing/2014/main" id="{6934B517-4419-4BB9-9783-D8194259C078}"/>
              </a:ext>
            </a:extLst>
          </p:cNvPr>
          <p:cNvSpPr txBox="1"/>
          <p:nvPr/>
        </p:nvSpPr>
        <p:spPr bwMode="gray">
          <a:xfrm>
            <a:off x="7272332" y="41280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80" name="TextBox 271">
            <a:extLst>
              <a:ext uri="{FF2B5EF4-FFF2-40B4-BE49-F238E27FC236}">
                <a16:creationId xmlns="" xmlns:a16="http://schemas.microsoft.com/office/drawing/2014/main" id="{D36FA3B7-DAED-4309-B08B-AB52C3C90532}"/>
              </a:ext>
            </a:extLst>
          </p:cNvPr>
          <p:cNvSpPr txBox="1"/>
          <p:nvPr/>
        </p:nvSpPr>
        <p:spPr bwMode="gray">
          <a:xfrm>
            <a:off x="7275200" y="5592122"/>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81" name="TextBox 271">
            <a:extLst>
              <a:ext uri="{FF2B5EF4-FFF2-40B4-BE49-F238E27FC236}">
                <a16:creationId xmlns="" xmlns:a16="http://schemas.microsoft.com/office/drawing/2014/main" id="{92F168BB-9213-4DCF-8D2D-95D9E4C08B51}"/>
              </a:ext>
            </a:extLst>
          </p:cNvPr>
          <p:cNvSpPr txBox="1"/>
          <p:nvPr/>
        </p:nvSpPr>
        <p:spPr bwMode="gray">
          <a:xfrm>
            <a:off x="9023636" y="413141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82" name="TextBox 271">
            <a:extLst>
              <a:ext uri="{FF2B5EF4-FFF2-40B4-BE49-F238E27FC236}">
                <a16:creationId xmlns="" xmlns:a16="http://schemas.microsoft.com/office/drawing/2014/main" id="{D27D8954-2CED-48CF-A65D-F8697226AC73}"/>
              </a:ext>
            </a:extLst>
          </p:cNvPr>
          <p:cNvSpPr txBox="1"/>
          <p:nvPr/>
        </p:nvSpPr>
        <p:spPr bwMode="gray">
          <a:xfrm>
            <a:off x="9044847" y="5578222"/>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84" name="Rectangle: Rounded Corners 183">
            <a:extLst>
              <a:ext uri="{FF2B5EF4-FFF2-40B4-BE49-F238E27FC236}">
                <a16:creationId xmlns="" xmlns:a16="http://schemas.microsoft.com/office/drawing/2014/main" id="{EB5E33DD-BDF8-4BFD-A7E0-0CD819CE3943}"/>
              </a:ext>
            </a:extLst>
          </p:cNvPr>
          <p:cNvSpPr/>
          <p:nvPr/>
        </p:nvSpPr>
        <p:spPr bwMode="gray">
          <a:xfrm>
            <a:off x="1828274" y="1358011"/>
            <a:ext cx="1454908" cy="1745042"/>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85" name="图片 14" descr="交换机.png">
            <a:extLst>
              <a:ext uri="{FF2B5EF4-FFF2-40B4-BE49-F238E27FC236}">
                <a16:creationId xmlns="" xmlns:a16="http://schemas.microsoft.com/office/drawing/2014/main" id="{58FDC91B-3451-489E-9EF7-45B363699A39}"/>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026991" y="2610058"/>
            <a:ext cx="378070" cy="309329"/>
          </a:xfrm>
          <a:prstGeom prst="rect">
            <a:avLst/>
          </a:prstGeom>
        </p:spPr>
      </p:pic>
      <p:pic>
        <p:nvPicPr>
          <p:cNvPr id="186" name="图片 14" descr="交换机.png">
            <a:extLst>
              <a:ext uri="{FF2B5EF4-FFF2-40B4-BE49-F238E27FC236}">
                <a16:creationId xmlns="" xmlns:a16="http://schemas.microsoft.com/office/drawing/2014/main" id="{2D09A8B4-8782-4A8F-8A8A-AF70A9132AA0}"/>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024113" y="1582084"/>
            <a:ext cx="378070" cy="309329"/>
          </a:xfrm>
          <a:prstGeom prst="rect">
            <a:avLst/>
          </a:prstGeom>
        </p:spPr>
      </p:pic>
      <p:pic>
        <p:nvPicPr>
          <p:cNvPr id="187" name="图片 14" descr="交换机.png">
            <a:extLst>
              <a:ext uri="{FF2B5EF4-FFF2-40B4-BE49-F238E27FC236}">
                <a16:creationId xmlns="" xmlns:a16="http://schemas.microsoft.com/office/drawing/2014/main" id="{8B9012FB-BE4D-4585-91C2-63E7B6F8AB4A}"/>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024113" y="2096071"/>
            <a:ext cx="378070" cy="309329"/>
          </a:xfrm>
          <a:prstGeom prst="rect">
            <a:avLst/>
          </a:prstGeom>
        </p:spPr>
      </p:pic>
      <p:sp>
        <p:nvSpPr>
          <p:cNvPr id="188" name="Rectangle 187">
            <a:extLst>
              <a:ext uri="{FF2B5EF4-FFF2-40B4-BE49-F238E27FC236}">
                <a16:creationId xmlns="" xmlns:a16="http://schemas.microsoft.com/office/drawing/2014/main" id="{66D87F6C-DF06-413A-BBF4-7BA746C0FB78}"/>
              </a:ext>
            </a:extLst>
          </p:cNvPr>
          <p:cNvSpPr/>
          <p:nvPr/>
        </p:nvSpPr>
        <p:spPr bwMode="gray">
          <a:xfrm rot="16200000">
            <a:off x="1117939" y="2271300"/>
            <a:ext cx="1147954" cy="294737"/>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Data center A</a:t>
            </a:r>
          </a:p>
        </p:txBody>
      </p:sp>
      <p:sp>
        <p:nvSpPr>
          <p:cNvPr id="189" name="Rectangle: Rounded Corners 188">
            <a:extLst>
              <a:ext uri="{FF2B5EF4-FFF2-40B4-BE49-F238E27FC236}">
                <a16:creationId xmlns="" xmlns:a16="http://schemas.microsoft.com/office/drawing/2014/main" id="{10C11A06-E4AB-43A8-AFA4-9E821B9D8280}"/>
              </a:ext>
            </a:extLst>
          </p:cNvPr>
          <p:cNvSpPr/>
          <p:nvPr/>
        </p:nvSpPr>
        <p:spPr bwMode="gray">
          <a:xfrm>
            <a:off x="8923918" y="1350391"/>
            <a:ext cx="1454908" cy="1745042"/>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90" name="图片 14" descr="交换机.png">
            <a:extLst>
              <a:ext uri="{FF2B5EF4-FFF2-40B4-BE49-F238E27FC236}">
                <a16:creationId xmlns="" xmlns:a16="http://schemas.microsoft.com/office/drawing/2014/main" id="{06829FA5-E96C-402B-899E-C06506FE949F}"/>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840061" y="2579920"/>
            <a:ext cx="378070" cy="309329"/>
          </a:xfrm>
          <a:prstGeom prst="rect">
            <a:avLst/>
          </a:prstGeom>
        </p:spPr>
      </p:pic>
      <p:pic>
        <p:nvPicPr>
          <p:cNvPr id="191" name="图片 14" descr="交换机.png">
            <a:extLst>
              <a:ext uri="{FF2B5EF4-FFF2-40B4-BE49-F238E27FC236}">
                <a16:creationId xmlns="" xmlns:a16="http://schemas.microsoft.com/office/drawing/2014/main" id="{203BBE5C-20D3-40E7-A7FF-B43BB031C899}"/>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837183" y="1551946"/>
            <a:ext cx="378070" cy="309329"/>
          </a:xfrm>
          <a:prstGeom prst="rect">
            <a:avLst/>
          </a:prstGeom>
        </p:spPr>
      </p:pic>
      <p:pic>
        <p:nvPicPr>
          <p:cNvPr id="192" name="图片 14" descr="交换机.png">
            <a:extLst>
              <a:ext uri="{FF2B5EF4-FFF2-40B4-BE49-F238E27FC236}">
                <a16:creationId xmlns="" xmlns:a16="http://schemas.microsoft.com/office/drawing/2014/main" id="{3B126608-3BC2-40D9-93B8-2896C534D183}"/>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837183" y="2065933"/>
            <a:ext cx="378070" cy="309329"/>
          </a:xfrm>
          <a:prstGeom prst="rect">
            <a:avLst/>
          </a:prstGeom>
        </p:spPr>
      </p:pic>
      <p:sp>
        <p:nvSpPr>
          <p:cNvPr id="194" name="Rectangle: Rounded Corners 193">
            <a:extLst>
              <a:ext uri="{FF2B5EF4-FFF2-40B4-BE49-F238E27FC236}">
                <a16:creationId xmlns="" xmlns:a16="http://schemas.microsoft.com/office/drawing/2014/main" id="{3163C41C-41CD-4137-A9E4-9B78DBA4968D}"/>
              </a:ext>
            </a:extLst>
          </p:cNvPr>
          <p:cNvSpPr/>
          <p:nvPr/>
        </p:nvSpPr>
        <p:spPr bwMode="gray">
          <a:xfrm>
            <a:off x="8925800" y="4100418"/>
            <a:ext cx="1454908" cy="1745042"/>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96" name="图片 67">
            <a:extLst>
              <a:ext uri="{FF2B5EF4-FFF2-40B4-BE49-F238E27FC236}">
                <a16:creationId xmlns="" xmlns:a16="http://schemas.microsoft.com/office/drawing/2014/main" id="{B2293BF3-0FC1-4AB9-A3D9-737EB84766F9}"/>
              </a:ext>
            </a:extLst>
          </p:cNvPr>
          <p:cNvPicPr>
            <a:picLocks/>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739126" y="5325328"/>
            <a:ext cx="375447" cy="307867"/>
          </a:xfrm>
          <a:prstGeom prst="rect">
            <a:avLst/>
          </a:prstGeom>
        </p:spPr>
      </p:pic>
      <p:pic>
        <p:nvPicPr>
          <p:cNvPr id="197" name="图片 67">
            <a:extLst>
              <a:ext uri="{FF2B5EF4-FFF2-40B4-BE49-F238E27FC236}">
                <a16:creationId xmlns="" xmlns:a16="http://schemas.microsoft.com/office/drawing/2014/main" id="{C09FD24A-FE1D-4C89-80C9-25C99060678C}"/>
              </a:ext>
            </a:extLst>
          </p:cNvPr>
          <p:cNvPicPr>
            <a:picLocks/>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739125" y="4350226"/>
            <a:ext cx="375447" cy="307867"/>
          </a:xfrm>
          <a:prstGeom prst="rect">
            <a:avLst/>
          </a:prstGeom>
        </p:spPr>
      </p:pic>
      <p:pic>
        <p:nvPicPr>
          <p:cNvPr id="198" name="图片 67">
            <a:extLst>
              <a:ext uri="{FF2B5EF4-FFF2-40B4-BE49-F238E27FC236}">
                <a16:creationId xmlns="" xmlns:a16="http://schemas.microsoft.com/office/drawing/2014/main" id="{BCE4086B-7C3B-40A7-B46D-41F31435CE3F}"/>
              </a:ext>
            </a:extLst>
          </p:cNvPr>
          <p:cNvPicPr>
            <a:picLocks/>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739126" y="4837777"/>
            <a:ext cx="375447" cy="307867"/>
          </a:xfrm>
          <a:prstGeom prst="rect">
            <a:avLst/>
          </a:prstGeom>
        </p:spPr>
      </p:pic>
      <p:cxnSp>
        <p:nvCxnSpPr>
          <p:cNvPr id="199" name="Straight Connector 198">
            <a:extLst>
              <a:ext uri="{FF2B5EF4-FFF2-40B4-BE49-F238E27FC236}">
                <a16:creationId xmlns="" xmlns:a16="http://schemas.microsoft.com/office/drawing/2014/main" id="{92A5BCC2-182C-4A05-BA3C-A3081A32AB66}"/>
              </a:ext>
            </a:extLst>
          </p:cNvPr>
          <p:cNvCxnSpPr>
            <a:cxnSpLocks/>
            <a:stCxn id="18" idx="2"/>
            <a:endCxn id="19" idx="0"/>
          </p:cNvCxnSpPr>
          <p:nvPr/>
        </p:nvCxnSpPr>
        <p:spPr bwMode="gray">
          <a:xfrm>
            <a:off x="8260175" y="1903989"/>
            <a:ext cx="0"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 xmlns:a16="http://schemas.microsoft.com/office/drawing/2014/main" id="{78DC2D87-21E5-47F6-912B-2FD77731B627}"/>
              </a:ext>
            </a:extLst>
          </p:cNvPr>
          <p:cNvCxnSpPr>
            <a:cxnSpLocks/>
            <a:stCxn id="16" idx="2"/>
            <a:endCxn id="17" idx="0"/>
          </p:cNvCxnSpPr>
          <p:nvPr/>
        </p:nvCxnSpPr>
        <p:spPr bwMode="gray">
          <a:xfrm>
            <a:off x="7257920" y="1903989"/>
            <a:ext cx="0" cy="6309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 xmlns:a16="http://schemas.microsoft.com/office/drawing/2014/main" id="{C2A3EE8A-B799-41F9-B9FF-36EA6B5CD562}"/>
              </a:ext>
            </a:extLst>
          </p:cNvPr>
          <p:cNvCxnSpPr>
            <a:cxnSpLocks/>
            <a:stCxn id="55" idx="2"/>
            <a:endCxn id="56" idx="0"/>
          </p:cNvCxnSpPr>
          <p:nvPr/>
        </p:nvCxnSpPr>
        <p:spPr bwMode="gray">
          <a:xfrm>
            <a:off x="7455566" y="4666304"/>
            <a:ext cx="0"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 xmlns:a16="http://schemas.microsoft.com/office/drawing/2014/main" id="{24AEAF57-188C-4A03-951F-3D5B7BA45978}"/>
              </a:ext>
            </a:extLst>
          </p:cNvPr>
          <p:cNvCxnSpPr>
            <a:cxnSpLocks/>
            <a:stCxn id="10" idx="2"/>
            <a:endCxn id="11" idx="0"/>
          </p:cNvCxnSpPr>
          <p:nvPr/>
        </p:nvCxnSpPr>
        <p:spPr bwMode="gray">
          <a:xfrm>
            <a:off x="6105731" y="4035335"/>
            <a:ext cx="0" cy="6309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1" name="圆角矩形 75">
            <a:extLst>
              <a:ext uri="{FF2B5EF4-FFF2-40B4-BE49-F238E27FC236}">
                <a16:creationId xmlns="" xmlns:a16="http://schemas.microsoft.com/office/drawing/2014/main" id="{49227D4B-D097-407F-A665-0448E391C05B}"/>
              </a:ext>
            </a:extLst>
          </p:cNvPr>
          <p:cNvSpPr/>
          <p:nvPr/>
        </p:nvSpPr>
        <p:spPr bwMode="gray">
          <a:xfrm>
            <a:off x="3593328" y="1188353"/>
            <a:ext cx="5072656" cy="481742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2" name="TextBox 271">
            <a:extLst>
              <a:ext uri="{FF2B5EF4-FFF2-40B4-BE49-F238E27FC236}">
                <a16:creationId xmlns="" xmlns:a16="http://schemas.microsoft.com/office/drawing/2014/main" id="{45088269-41CD-4893-8DE5-91FEB9503259}"/>
              </a:ext>
            </a:extLst>
          </p:cNvPr>
          <p:cNvSpPr txBox="1"/>
          <p:nvPr/>
        </p:nvSpPr>
        <p:spPr bwMode="gray">
          <a:xfrm rot="16200000">
            <a:off x="2724637" y="4958926"/>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213" name="TextBox 271">
            <a:extLst>
              <a:ext uri="{FF2B5EF4-FFF2-40B4-BE49-F238E27FC236}">
                <a16:creationId xmlns="" xmlns:a16="http://schemas.microsoft.com/office/drawing/2014/main" id="{7335B8C4-4A26-454B-9135-08D7B628D351}"/>
              </a:ext>
            </a:extLst>
          </p:cNvPr>
          <p:cNvSpPr txBox="1"/>
          <p:nvPr/>
        </p:nvSpPr>
        <p:spPr bwMode="gray">
          <a:xfrm>
            <a:off x="3708078" y="5624346"/>
            <a:ext cx="1879947" cy="338554"/>
          </a:xfrm>
          <a:prstGeom prst="rect">
            <a:avLst/>
          </a:prstGeom>
          <a:noFill/>
        </p:spPr>
        <p:txBody>
          <a:bodyPr wrap="square" rtlCol="0">
            <a:noAutofit/>
          </a:bodyPr>
          <a:lstStyle/>
          <a:p>
            <a:pPr fontAlgn="ctr">
              <a:buFont typeface="Wingdings" pitchFamily="2" charset="2"/>
              <a:buNone/>
              <a:defRPr/>
            </a:pPr>
            <a:r>
              <a:rPr lang="en-US" sz="16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IGP: IS-IS/OSPF</a:t>
            </a:r>
          </a:p>
        </p:txBody>
      </p:sp>
      <p:sp>
        <p:nvSpPr>
          <p:cNvPr id="214" name="TextBox 271">
            <a:extLst>
              <a:ext uri="{FF2B5EF4-FFF2-40B4-BE49-F238E27FC236}">
                <a16:creationId xmlns="" xmlns:a16="http://schemas.microsoft.com/office/drawing/2014/main" id="{03701EFD-3F79-4569-880D-147C352111C0}"/>
              </a:ext>
            </a:extLst>
          </p:cNvPr>
          <p:cNvSpPr txBox="1"/>
          <p:nvPr/>
        </p:nvSpPr>
        <p:spPr bwMode="gray">
          <a:xfrm>
            <a:off x="4254768" y="1514386"/>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15" name="TextBox 271">
            <a:extLst>
              <a:ext uri="{FF2B5EF4-FFF2-40B4-BE49-F238E27FC236}">
                <a16:creationId xmlns="" xmlns:a16="http://schemas.microsoft.com/office/drawing/2014/main" id="{BBAC2189-5D37-445A-B952-95B7B3EB9E1D}"/>
              </a:ext>
            </a:extLst>
          </p:cNvPr>
          <p:cNvSpPr txBox="1"/>
          <p:nvPr/>
        </p:nvSpPr>
        <p:spPr bwMode="gray">
          <a:xfrm>
            <a:off x="3899044" y="2086921"/>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20</a:t>
            </a:r>
          </a:p>
        </p:txBody>
      </p:sp>
      <p:sp>
        <p:nvSpPr>
          <p:cNvPr id="216" name="TextBox 271">
            <a:extLst>
              <a:ext uri="{FF2B5EF4-FFF2-40B4-BE49-F238E27FC236}">
                <a16:creationId xmlns="" xmlns:a16="http://schemas.microsoft.com/office/drawing/2014/main" id="{3DFC4EFB-0C7A-41FC-8599-A9379A087287}"/>
              </a:ext>
            </a:extLst>
          </p:cNvPr>
          <p:cNvSpPr txBox="1"/>
          <p:nvPr/>
        </p:nvSpPr>
        <p:spPr bwMode="gray">
          <a:xfrm>
            <a:off x="4254768" y="2457585"/>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17" name="TextBox 271">
            <a:extLst>
              <a:ext uri="{FF2B5EF4-FFF2-40B4-BE49-F238E27FC236}">
                <a16:creationId xmlns="" xmlns:a16="http://schemas.microsoft.com/office/drawing/2014/main" id="{82F62079-E7F1-4242-A877-D731CE61FF06}"/>
              </a:ext>
            </a:extLst>
          </p:cNvPr>
          <p:cNvSpPr txBox="1"/>
          <p:nvPr/>
        </p:nvSpPr>
        <p:spPr bwMode="gray">
          <a:xfrm>
            <a:off x="4606315" y="2096071"/>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18" name="TextBox 271">
            <a:extLst>
              <a:ext uri="{FF2B5EF4-FFF2-40B4-BE49-F238E27FC236}">
                <a16:creationId xmlns="" xmlns:a16="http://schemas.microsoft.com/office/drawing/2014/main" id="{DCC05A2C-CB20-44D3-8174-8F291CAE3B1B}"/>
              </a:ext>
            </a:extLst>
          </p:cNvPr>
          <p:cNvSpPr txBox="1"/>
          <p:nvPr/>
        </p:nvSpPr>
        <p:spPr bwMode="gray">
          <a:xfrm>
            <a:off x="5871429" y="1486177"/>
            <a:ext cx="495340"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219" name="TextBox 271">
            <a:extLst>
              <a:ext uri="{FF2B5EF4-FFF2-40B4-BE49-F238E27FC236}">
                <a16:creationId xmlns="" xmlns:a16="http://schemas.microsoft.com/office/drawing/2014/main" id="{A7CFBFE8-39AF-49C4-9C77-20B16FA391A1}"/>
              </a:ext>
            </a:extLst>
          </p:cNvPr>
          <p:cNvSpPr txBox="1"/>
          <p:nvPr/>
        </p:nvSpPr>
        <p:spPr bwMode="gray">
          <a:xfrm>
            <a:off x="5871429" y="2439385"/>
            <a:ext cx="495340"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220" name="TextBox 271">
            <a:extLst>
              <a:ext uri="{FF2B5EF4-FFF2-40B4-BE49-F238E27FC236}">
                <a16:creationId xmlns="" xmlns:a16="http://schemas.microsoft.com/office/drawing/2014/main" id="{82099E86-DA76-4B6A-8903-3190672C605E}"/>
              </a:ext>
            </a:extLst>
          </p:cNvPr>
          <p:cNvSpPr txBox="1"/>
          <p:nvPr/>
        </p:nvSpPr>
        <p:spPr bwMode="gray">
          <a:xfrm rot="3424056">
            <a:off x="4968291" y="3374099"/>
            <a:ext cx="5791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a:t>
            </a:r>
          </a:p>
        </p:txBody>
      </p:sp>
      <p:sp>
        <p:nvSpPr>
          <p:cNvPr id="221" name="TextBox 271">
            <a:extLst>
              <a:ext uri="{FF2B5EF4-FFF2-40B4-BE49-F238E27FC236}">
                <a16:creationId xmlns="" xmlns:a16="http://schemas.microsoft.com/office/drawing/2014/main" id="{FD169DCD-CE95-4D19-B2FB-416D146F807E}"/>
              </a:ext>
            </a:extLst>
          </p:cNvPr>
          <p:cNvSpPr txBox="1"/>
          <p:nvPr/>
        </p:nvSpPr>
        <p:spPr bwMode="gray">
          <a:xfrm rot="3424056">
            <a:off x="5387403" y="3087980"/>
            <a:ext cx="5791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a:t>
            </a:r>
          </a:p>
        </p:txBody>
      </p:sp>
      <p:sp>
        <p:nvSpPr>
          <p:cNvPr id="222" name="TextBox 271">
            <a:extLst>
              <a:ext uri="{FF2B5EF4-FFF2-40B4-BE49-F238E27FC236}">
                <a16:creationId xmlns="" xmlns:a16="http://schemas.microsoft.com/office/drawing/2014/main" id="{9119936F-A3D5-4989-98B5-E1C2C9F86EB5}"/>
              </a:ext>
            </a:extLst>
          </p:cNvPr>
          <p:cNvSpPr txBox="1"/>
          <p:nvPr/>
        </p:nvSpPr>
        <p:spPr bwMode="gray">
          <a:xfrm rot="18194646">
            <a:off x="6045836" y="3083571"/>
            <a:ext cx="5791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a:t>
            </a:r>
          </a:p>
        </p:txBody>
      </p:sp>
      <p:sp>
        <p:nvSpPr>
          <p:cNvPr id="223" name="TextBox 271">
            <a:extLst>
              <a:ext uri="{FF2B5EF4-FFF2-40B4-BE49-F238E27FC236}">
                <a16:creationId xmlns="" xmlns:a16="http://schemas.microsoft.com/office/drawing/2014/main" id="{3BFAD939-33F8-494A-8E98-BC1551FEFA28}"/>
              </a:ext>
            </a:extLst>
          </p:cNvPr>
          <p:cNvSpPr txBox="1"/>
          <p:nvPr/>
        </p:nvSpPr>
        <p:spPr bwMode="gray">
          <a:xfrm rot="18194646">
            <a:off x="6502843" y="3285235"/>
            <a:ext cx="579161"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a:t>
            </a:r>
          </a:p>
        </p:txBody>
      </p:sp>
      <p:sp>
        <p:nvSpPr>
          <p:cNvPr id="224" name="TextBox 271">
            <a:extLst>
              <a:ext uri="{FF2B5EF4-FFF2-40B4-BE49-F238E27FC236}">
                <a16:creationId xmlns="" xmlns:a16="http://schemas.microsoft.com/office/drawing/2014/main" id="{F74F2B58-05FD-4F93-B326-D50EFDBA60AB}"/>
              </a:ext>
            </a:extLst>
          </p:cNvPr>
          <p:cNvSpPr txBox="1"/>
          <p:nvPr/>
        </p:nvSpPr>
        <p:spPr bwMode="gray">
          <a:xfrm rot="1459690">
            <a:off x="5056654" y="1831672"/>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25" name="TextBox 271">
            <a:extLst>
              <a:ext uri="{FF2B5EF4-FFF2-40B4-BE49-F238E27FC236}">
                <a16:creationId xmlns="" xmlns:a16="http://schemas.microsoft.com/office/drawing/2014/main" id="{B7D5FB83-3BDC-494E-92BE-A4AE0E32340F}"/>
              </a:ext>
            </a:extLst>
          </p:cNvPr>
          <p:cNvSpPr txBox="1"/>
          <p:nvPr/>
        </p:nvSpPr>
        <p:spPr bwMode="gray">
          <a:xfrm rot="19900455">
            <a:off x="5056655" y="2335051"/>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26" name="TextBox 271">
            <a:extLst>
              <a:ext uri="{FF2B5EF4-FFF2-40B4-BE49-F238E27FC236}">
                <a16:creationId xmlns="" xmlns:a16="http://schemas.microsoft.com/office/drawing/2014/main" id="{C1D726FC-2917-4E6E-926A-791D19D4A5A8}"/>
              </a:ext>
            </a:extLst>
          </p:cNvPr>
          <p:cNvSpPr txBox="1"/>
          <p:nvPr/>
        </p:nvSpPr>
        <p:spPr bwMode="gray">
          <a:xfrm rot="20095768">
            <a:off x="6534071" y="1809268"/>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27" name="TextBox 271">
            <a:extLst>
              <a:ext uri="{FF2B5EF4-FFF2-40B4-BE49-F238E27FC236}">
                <a16:creationId xmlns="" xmlns:a16="http://schemas.microsoft.com/office/drawing/2014/main" id="{885C4676-2AE9-42F8-A193-3FCDF359367C}"/>
              </a:ext>
            </a:extLst>
          </p:cNvPr>
          <p:cNvSpPr txBox="1"/>
          <p:nvPr/>
        </p:nvSpPr>
        <p:spPr bwMode="gray">
          <a:xfrm rot="1745342">
            <a:off x="6534498" y="2325793"/>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28" name="TextBox 271">
            <a:extLst>
              <a:ext uri="{FF2B5EF4-FFF2-40B4-BE49-F238E27FC236}">
                <a16:creationId xmlns="" xmlns:a16="http://schemas.microsoft.com/office/drawing/2014/main" id="{C9977880-85F3-461C-9380-0624A234A3FC}"/>
              </a:ext>
            </a:extLst>
          </p:cNvPr>
          <p:cNvSpPr txBox="1"/>
          <p:nvPr/>
        </p:nvSpPr>
        <p:spPr bwMode="gray">
          <a:xfrm rot="19529473">
            <a:off x="5263247" y="3885345"/>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29" name="TextBox 271">
            <a:extLst>
              <a:ext uri="{FF2B5EF4-FFF2-40B4-BE49-F238E27FC236}">
                <a16:creationId xmlns="" xmlns:a16="http://schemas.microsoft.com/office/drawing/2014/main" id="{4EDEE3CD-09C8-4967-887A-88B96B92DB72}"/>
              </a:ext>
            </a:extLst>
          </p:cNvPr>
          <p:cNvSpPr txBox="1"/>
          <p:nvPr/>
        </p:nvSpPr>
        <p:spPr bwMode="gray">
          <a:xfrm rot="2188704">
            <a:off x="5263624" y="4571848"/>
            <a:ext cx="621012"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10000</a:t>
            </a:r>
          </a:p>
        </p:txBody>
      </p:sp>
      <p:sp>
        <p:nvSpPr>
          <p:cNvPr id="230" name="TextBox 271">
            <a:extLst>
              <a:ext uri="{FF2B5EF4-FFF2-40B4-BE49-F238E27FC236}">
                <a16:creationId xmlns="" xmlns:a16="http://schemas.microsoft.com/office/drawing/2014/main" id="{7D9A782D-7FA4-4AA5-89F0-9904D5ECAAAF}"/>
              </a:ext>
            </a:extLst>
          </p:cNvPr>
          <p:cNvSpPr txBox="1"/>
          <p:nvPr/>
        </p:nvSpPr>
        <p:spPr bwMode="gray">
          <a:xfrm>
            <a:off x="6029026" y="4199608"/>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31" name="TextBox 271">
            <a:extLst>
              <a:ext uri="{FF2B5EF4-FFF2-40B4-BE49-F238E27FC236}">
                <a16:creationId xmlns="" xmlns:a16="http://schemas.microsoft.com/office/drawing/2014/main" id="{74695E3C-D8A4-489F-BEA2-4005CF4F86EA}"/>
              </a:ext>
            </a:extLst>
          </p:cNvPr>
          <p:cNvSpPr txBox="1"/>
          <p:nvPr/>
        </p:nvSpPr>
        <p:spPr bwMode="gray">
          <a:xfrm rot="1968429">
            <a:off x="6624870" y="4194936"/>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32" name="TextBox 271">
            <a:extLst>
              <a:ext uri="{FF2B5EF4-FFF2-40B4-BE49-F238E27FC236}">
                <a16:creationId xmlns="" xmlns:a16="http://schemas.microsoft.com/office/drawing/2014/main" id="{5CEAE91C-31AA-488F-A82F-481A4F7E7136}"/>
              </a:ext>
            </a:extLst>
          </p:cNvPr>
          <p:cNvSpPr txBox="1"/>
          <p:nvPr/>
        </p:nvSpPr>
        <p:spPr bwMode="gray">
          <a:xfrm rot="1968429">
            <a:off x="6575843" y="4891155"/>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233" name="TextBox 271">
            <a:extLst>
              <a:ext uri="{FF2B5EF4-FFF2-40B4-BE49-F238E27FC236}">
                <a16:creationId xmlns="" xmlns:a16="http://schemas.microsoft.com/office/drawing/2014/main" id="{B6F0F34A-DDFA-4242-8A57-395DB27DFCDE}"/>
              </a:ext>
            </a:extLst>
          </p:cNvPr>
          <p:cNvSpPr txBox="1"/>
          <p:nvPr/>
        </p:nvSpPr>
        <p:spPr bwMode="gray">
          <a:xfrm>
            <a:off x="7160424" y="4853210"/>
            <a:ext cx="378863"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20</a:t>
            </a:r>
          </a:p>
        </p:txBody>
      </p:sp>
      <p:sp>
        <p:nvSpPr>
          <p:cNvPr id="117" name="Rectangle 116">
            <a:extLst>
              <a:ext uri="{FF2B5EF4-FFF2-40B4-BE49-F238E27FC236}">
                <a16:creationId xmlns="" xmlns:a16="http://schemas.microsoft.com/office/drawing/2014/main" id="{9CDBFAEE-D349-46B0-B4A0-8CE338DC40C3}"/>
              </a:ext>
            </a:extLst>
          </p:cNvPr>
          <p:cNvSpPr/>
          <p:nvPr/>
        </p:nvSpPr>
        <p:spPr bwMode="gray">
          <a:xfrm rot="5400000">
            <a:off x="9959517" y="2310217"/>
            <a:ext cx="1147954" cy="294737"/>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Data center B</a:t>
            </a:r>
          </a:p>
        </p:txBody>
      </p:sp>
      <p:sp>
        <p:nvSpPr>
          <p:cNvPr id="118" name="Rectangle 117">
            <a:extLst>
              <a:ext uri="{FF2B5EF4-FFF2-40B4-BE49-F238E27FC236}">
                <a16:creationId xmlns="" xmlns:a16="http://schemas.microsoft.com/office/drawing/2014/main" id="{486C5B8F-6CA9-4BBE-8D88-B4A4A8A82FB2}"/>
              </a:ext>
            </a:extLst>
          </p:cNvPr>
          <p:cNvSpPr/>
          <p:nvPr/>
        </p:nvSpPr>
        <p:spPr bwMode="gray">
          <a:xfrm rot="5400000">
            <a:off x="9815926" y="4936372"/>
            <a:ext cx="1424952" cy="294737"/>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Enterprise branch</a:t>
            </a:r>
          </a:p>
        </p:txBody>
      </p:sp>
      <p:sp>
        <p:nvSpPr>
          <p:cNvPr id="121" name="五边形 2">
            <a:extLst>
              <a:ext uri="{FF2B5EF4-FFF2-40B4-BE49-F238E27FC236}">
                <a16:creationId xmlns="" xmlns:a16="http://schemas.microsoft.com/office/drawing/2014/main" id="{6E4EFE68-88C6-44E9-A30C-E4B7F930D68D}"/>
              </a:ext>
            </a:extLst>
          </p:cNvPr>
          <p:cNvSpPr/>
          <p:nvPr/>
        </p:nvSpPr>
        <p:spPr bwMode="gray">
          <a:xfrm>
            <a:off x="8130400" y="105688"/>
            <a:ext cx="1730166"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122" name="燕尾形 3">
            <a:extLst>
              <a:ext uri="{FF2B5EF4-FFF2-40B4-BE49-F238E27FC236}">
                <a16:creationId xmlns="" xmlns:a16="http://schemas.microsoft.com/office/drawing/2014/main" id="{81296FB3-9367-4C5D-95B1-6594557DC45D}"/>
              </a:ext>
            </a:extLst>
          </p:cNvPr>
          <p:cNvSpPr/>
          <p:nvPr/>
        </p:nvSpPr>
        <p:spPr bwMode="gray">
          <a:xfrm>
            <a:off x="9784005" y="105688"/>
            <a:ext cx="196508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236452385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Overall BGP Planning</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After an enterprise bearer WAN is used to carry services that were used to be carried by multiple networks, it needs to use BGP/MPLS IP VPN to isolate these services.</a:t>
            </a:r>
          </a:p>
          <a:p>
            <a:pPr>
              <a:lnSpc>
                <a:spcPct val="100000"/>
              </a:lnSpc>
            </a:pPr>
            <a:r>
              <a:rPr lang="en-US" sz="1600" dirty="0">
                <a:latin typeface="Huawei Sans" panose="020C0503030203020204" pitchFamily="34" charset="0"/>
              </a:rPr>
              <a:t>Generally, IBGP runs on the bearer network, and EBGP runs between the bearer network and other ASs (such as data centers and enterprise branches). PEs use BGP policies to control the transmission of VPN routes between ASs, achieving complex access control.</a:t>
            </a:r>
          </a:p>
          <a:p>
            <a:pPr>
              <a:lnSpc>
                <a:spcPct val="100000"/>
              </a:lnSpc>
            </a:pPr>
            <a:r>
              <a:rPr lang="en-US" sz="1600" dirty="0">
                <a:latin typeface="Huawei Sans" panose="020C0503030203020204" pitchFamily="34" charset="0"/>
              </a:rPr>
              <a:t>If a controller is deployed on the bearer WAN, BGP-LS must be deployed between the controller and RR.</a:t>
            </a:r>
          </a:p>
        </p:txBody>
      </p:sp>
      <p:grpSp>
        <p:nvGrpSpPr>
          <p:cNvPr id="249" name="Group 248">
            <a:extLst>
              <a:ext uri="{FF2B5EF4-FFF2-40B4-BE49-F238E27FC236}">
                <a16:creationId xmlns="" xmlns:a16="http://schemas.microsoft.com/office/drawing/2014/main" id="{007A6E7A-C1C8-4299-BE22-D87C3C4D540C}"/>
              </a:ext>
            </a:extLst>
          </p:cNvPr>
          <p:cNvGrpSpPr/>
          <p:nvPr/>
        </p:nvGrpSpPr>
        <p:grpSpPr bwMode="gray">
          <a:xfrm>
            <a:off x="2660650" y="3032868"/>
            <a:ext cx="7016750" cy="2941581"/>
            <a:chOff x="2660650" y="3032868"/>
            <a:chExt cx="7016750" cy="2941581"/>
          </a:xfrm>
        </p:grpSpPr>
        <p:grpSp>
          <p:nvGrpSpPr>
            <p:cNvPr id="246" name="Group 245">
              <a:extLst>
                <a:ext uri="{FF2B5EF4-FFF2-40B4-BE49-F238E27FC236}">
                  <a16:creationId xmlns="" xmlns:a16="http://schemas.microsoft.com/office/drawing/2014/main" id="{3B43731B-906F-4751-8A17-8D47E5F0C583}"/>
                </a:ext>
              </a:extLst>
            </p:cNvPr>
            <p:cNvGrpSpPr/>
            <p:nvPr/>
          </p:nvGrpSpPr>
          <p:grpSpPr bwMode="gray">
            <a:xfrm>
              <a:off x="2660650" y="3032868"/>
              <a:ext cx="7016750" cy="2941581"/>
              <a:chOff x="2660650" y="3032868"/>
              <a:chExt cx="7016750" cy="2941581"/>
            </a:xfrm>
          </p:grpSpPr>
          <p:grpSp>
            <p:nvGrpSpPr>
              <p:cNvPr id="238" name="Group 237">
                <a:extLst>
                  <a:ext uri="{FF2B5EF4-FFF2-40B4-BE49-F238E27FC236}">
                    <a16:creationId xmlns="" xmlns:a16="http://schemas.microsoft.com/office/drawing/2014/main" id="{5ADA3F5E-0E3D-4807-833A-36F405F55857}"/>
                  </a:ext>
                </a:extLst>
              </p:cNvPr>
              <p:cNvGrpSpPr/>
              <p:nvPr/>
            </p:nvGrpSpPr>
            <p:grpSpPr bwMode="gray">
              <a:xfrm>
                <a:off x="2660650" y="3032868"/>
                <a:ext cx="7016750" cy="2941581"/>
                <a:chOff x="2660650" y="3032868"/>
                <a:chExt cx="7016750" cy="2941581"/>
              </a:xfrm>
            </p:grpSpPr>
            <p:grpSp>
              <p:nvGrpSpPr>
                <p:cNvPr id="237" name="Group 236">
                  <a:extLst>
                    <a:ext uri="{FF2B5EF4-FFF2-40B4-BE49-F238E27FC236}">
                      <a16:creationId xmlns="" xmlns:a16="http://schemas.microsoft.com/office/drawing/2014/main" id="{4EDAEA79-E75C-4CEF-B5E7-209F351D6BBD}"/>
                    </a:ext>
                  </a:extLst>
                </p:cNvPr>
                <p:cNvGrpSpPr/>
                <p:nvPr/>
              </p:nvGrpSpPr>
              <p:grpSpPr bwMode="gray">
                <a:xfrm>
                  <a:off x="2660650" y="3032868"/>
                  <a:ext cx="7016750" cy="2941581"/>
                  <a:chOff x="2660650" y="2804268"/>
                  <a:chExt cx="7016750" cy="2941581"/>
                </a:xfrm>
              </p:grpSpPr>
              <p:sp>
                <p:nvSpPr>
                  <p:cNvPr id="116" name="Rectangle: Rounded Corners 115">
                    <a:extLst>
                      <a:ext uri="{FF2B5EF4-FFF2-40B4-BE49-F238E27FC236}">
                        <a16:creationId xmlns="" xmlns:a16="http://schemas.microsoft.com/office/drawing/2014/main" id="{B9D95C9E-7513-46EF-B9BB-99AAC3DD7EC9}"/>
                      </a:ext>
                    </a:extLst>
                  </p:cNvPr>
                  <p:cNvSpPr/>
                  <p:nvPr/>
                </p:nvSpPr>
                <p:spPr bwMode="gray">
                  <a:xfrm>
                    <a:off x="2660650" y="3850374"/>
                    <a:ext cx="9906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Data center</a:t>
                    </a:r>
                  </a:p>
                </p:txBody>
              </p:sp>
              <p:sp>
                <p:nvSpPr>
                  <p:cNvPr id="117" name="圆角矩形 75">
                    <a:extLst>
                      <a:ext uri="{FF2B5EF4-FFF2-40B4-BE49-F238E27FC236}">
                        <a16:creationId xmlns="" xmlns:a16="http://schemas.microsoft.com/office/drawing/2014/main" id="{C235651E-4FAF-4746-9BD9-49F837C4DB4F}"/>
                      </a:ext>
                    </a:extLst>
                  </p:cNvPr>
                  <p:cNvSpPr/>
                  <p:nvPr/>
                </p:nvSpPr>
                <p:spPr bwMode="gray">
                  <a:xfrm>
                    <a:off x="4529738" y="3821799"/>
                    <a:ext cx="3132524"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Bearer network</a:t>
                    </a:r>
                  </a:p>
                </p:txBody>
              </p:sp>
              <p:sp>
                <p:nvSpPr>
                  <p:cNvPr id="118" name="Rectangle: Rounded Corners 117">
                    <a:extLst>
                      <a:ext uri="{FF2B5EF4-FFF2-40B4-BE49-F238E27FC236}">
                        <a16:creationId xmlns="" xmlns:a16="http://schemas.microsoft.com/office/drawing/2014/main" id="{B03A0903-857C-411A-B574-90715E4F5131}"/>
                      </a:ext>
                    </a:extLst>
                  </p:cNvPr>
                  <p:cNvSpPr/>
                  <p:nvPr/>
                </p:nvSpPr>
                <p:spPr bwMode="gray">
                  <a:xfrm>
                    <a:off x="2660650" y="4903252"/>
                    <a:ext cx="9906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Data center</a:t>
                    </a:r>
                  </a:p>
                </p:txBody>
              </p:sp>
              <p:pic>
                <p:nvPicPr>
                  <p:cNvPr id="122" name="图片 48">
                    <a:extLst>
                      <a:ext uri="{FF2B5EF4-FFF2-40B4-BE49-F238E27FC236}">
                        <a16:creationId xmlns="" xmlns:a16="http://schemas.microsoft.com/office/drawing/2014/main" id="{1B7659F7-E572-4E4A-BD75-ADB70F19BCB3}"/>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4058127"/>
                    <a:ext cx="378863" cy="310667"/>
                  </a:xfrm>
                  <a:prstGeom prst="rect">
                    <a:avLst/>
                  </a:prstGeom>
                </p:spPr>
              </p:pic>
              <p:pic>
                <p:nvPicPr>
                  <p:cNvPr id="124" name="图片 48">
                    <a:extLst>
                      <a:ext uri="{FF2B5EF4-FFF2-40B4-BE49-F238E27FC236}">
                        <a16:creationId xmlns="" xmlns:a16="http://schemas.microsoft.com/office/drawing/2014/main" id="{7B693230-7BDA-4E49-9F1B-1E19C0537A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4058126"/>
                    <a:ext cx="378863" cy="310667"/>
                  </a:xfrm>
                  <a:prstGeom prst="rect">
                    <a:avLst/>
                  </a:prstGeom>
                </p:spPr>
              </p:pic>
              <p:pic>
                <p:nvPicPr>
                  <p:cNvPr id="125" name="图片 48">
                    <a:extLst>
                      <a:ext uri="{FF2B5EF4-FFF2-40B4-BE49-F238E27FC236}">
                        <a16:creationId xmlns="" xmlns:a16="http://schemas.microsoft.com/office/drawing/2014/main" id="{C37C927C-DC60-4E96-806A-63A5465CFE6A}"/>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5111005"/>
                    <a:ext cx="378863" cy="310667"/>
                  </a:xfrm>
                  <a:prstGeom prst="rect">
                    <a:avLst/>
                  </a:prstGeom>
                </p:spPr>
              </p:pic>
              <p:pic>
                <p:nvPicPr>
                  <p:cNvPr id="126" name="图片 48">
                    <a:extLst>
                      <a:ext uri="{FF2B5EF4-FFF2-40B4-BE49-F238E27FC236}">
                        <a16:creationId xmlns="" xmlns:a16="http://schemas.microsoft.com/office/drawing/2014/main" id="{26ACF5A2-C051-4324-AC06-8194B75544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5111004"/>
                    <a:ext cx="378863" cy="310667"/>
                  </a:xfrm>
                  <a:prstGeom prst="rect">
                    <a:avLst/>
                  </a:prstGeom>
                </p:spPr>
              </p:pic>
              <p:sp>
                <p:nvSpPr>
                  <p:cNvPr id="127" name="Rectangle: Rounded Corners 126">
                    <a:extLst>
                      <a:ext uri="{FF2B5EF4-FFF2-40B4-BE49-F238E27FC236}">
                        <a16:creationId xmlns="" xmlns:a16="http://schemas.microsoft.com/office/drawing/2014/main" id="{2C3FB04C-5064-4568-ADF9-9C71D0620FC8}"/>
                      </a:ext>
                    </a:extLst>
                  </p:cNvPr>
                  <p:cNvSpPr/>
                  <p:nvPr/>
                </p:nvSpPr>
                <p:spPr bwMode="gray">
                  <a:xfrm>
                    <a:off x="8562328" y="3879314"/>
                    <a:ext cx="1115072"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400" dirty="0">
                        <a:solidFill>
                          <a:schemeClr val="tx1"/>
                        </a:solidFill>
                        <a:latin typeface="Huawei Sans" panose="020C0503030203020204" pitchFamily="34" charset="0"/>
                      </a:rPr>
                      <a:t>Enterprise branch</a:t>
                    </a:r>
                  </a:p>
                </p:txBody>
              </p:sp>
              <p:pic>
                <p:nvPicPr>
                  <p:cNvPr id="128" name="图片 48">
                    <a:extLst>
                      <a:ext uri="{FF2B5EF4-FFF2-40B4-BE49-F238E27FC236}">
                        <a16:creationId xmlns="" xmlns:a16="http://schemas.microsoft.com/office/drawing/2014/main" id="{38125C87-B4F2-45BB-B493-79F4966C13F8}"/>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4058125"/>
                    <a:ext cx="378863" cy="310667"/>
                  </a:xfrm>
                  <a:prstGeom prst="rect">
                    <a:avLst/>
                  </a:prstGeom>
                </p:spPr>
              </p:pic>
              <p:sp>
                <p:nvSpPr>
                  <p:cNvPr id="129" name="Rectangle: Rounded Corners 128">
                    <a:extLst>
                      <a:ext uri="{FF2B5EF4-FFF2-40B4-BE49-F238E27FC236}">
                        <a16:creationId xmlns="" xmlns:a16="http://schemas.microsoft.com/office/drawing/2014/main" id="{2EA52577-448A-4770-8F34-A5C1142CE5DD}"/>
                      </a:ext>
                    </a:extLst>
                  </p:cNvPr>
                  <p:cNvSpPr/>
                  <p:nvPr/>
                </p:nvSpPr>
                <p:spPr bwMode="gray">
                  <a:xfrm>
                    <a:off x="8562328" y="4905891"/>
                    <a:ext cx="1115072"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400" dirty="0">
                        <a:solidFill>
                          <a:schemeClr val="tx1"/>
                        </a:solidFill>
                        <a:latin typeface="Huawei Sans" panose="020C0503030203020204" pitchFamily="34" charset="0"/>
                      </a:rPr>
                      <a:t>Enterprise branch</a:t>
                    </a:r>
                  </a:p>
                </p:txBody>
              </p:sp>
              <p:pic>
                <p:nvPicPr>
                  <p:cNvPr id="130" name="图片 48">
                    <a:extLst>
                      <a:ext uri="{FF2B5EF4-FFF2-40B4-BE49-F238E27FC236}">
                        <a16:creationId xmlns="" xmlns:a16="http://schemas.microsoft.com/office/drawing/2014/main" id="{FC23E84B-F969-4214-B56B-EC12BF879A4C}"/>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5104810"/>
                    <a:ext cx="378863" cy="310667"/>
                  </a:xfrm>
                  <a:prstGeom prst="rect">
                    <a:avLst/>
                  </a:prstGeom>
                </p:spPr>
              </p:pic>
              <p:pic>
                <p:nvPicPr>
                  <p:cNvPr id="131" name="图片 48">
                    <a:extLst>
                      <a:ext uri="{FF2B5EF4-FFF2-40B4-BE49-F238E27FC236}">
                        <a16:creationId xmlns="" xmlns:a16="http://schemas.microsoft.com/office/drawing/2014/main" id="{41C53DAD-AFF2-4593-A40F-81A85323276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4055192"/>
                    <a:ext cx="378863" cy="310667"/>
                  </a:xfrm>
                  <a:prstGeom prst="rect">
                    <a:avLst/>
                  </a:prstGeom>
                </p:spPr>
              </p:pic>
              <p:pic>
                <p:nvPicPr>
                  <p:cNvPr id="132" name="图片 48">
                    <a:extLst>
                      <a:ext uri="{FF2B5EF4-FFF2-40B4-BE49-F238E27FC236}">
                        <a16:creationId xmlns="" xmlns:a16="http://schemas.microsoft.com/office/drawing/2014/main" id="{B298DEDD-8AF3-4610-BA5F-9C6B52E933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5108070"/>
                    <a:ext cx="378863" cy="310667"/>
                  </a:xfrm>
                  <a:prstGeom prst="rect">
                    <a:avLst/>
                  </a:prstGeom>
                </p:spPr>
              </p:pic>
              <p:cxnSp>
                <p:nvCxnSpPr>
                  <p:cNvPr id="133" name="Straight Connector 132">
                    <a:extLst>
                      <a:ext uri="{FF2B5EF4-FFF2-40B4-BE49-F238E27FC236}">
                        <a16:creationId xmlns="" xmlns:a16="http://schemas.microsoft.com/office/drawing/2014/main" id="{50A3EF84-C2F3-4B20-9903-99F02A20651D}"/>
                      </a:ext>
                    </a:extLst>
                  </p:cNvPr>
                  <p:cNvCxnSpPr>
                    <a:cxnSpLocks/>
                    <a:stCxn id="122" idx="3"/>
                    <a:endCxn id="124" idx="1"/>
                  </p:cNvCxnSpPr>
                  <p:nvPr/>
                </p:nvCxnSpPr>
                <p:spPr bwMode="gray">
                  <a:xfrm flipV="1">
                    <a:off x="3928568" y="4213460"/>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 xmlns:a16="http://schemas.microsoft.com/office/drawing/2014/main" id="{CE3F0CBF-7307-4C35-A031-F43341725736}"/>
                      </a:ext>
                    </a:extLst>
                  </p:cNvPr>
                  <p:cNvCxnSpPr>
                    <a:cxnSpLocks/>
                    <a:stCxn id="125" idx="3"/>
                    <a:endCxn id="126" idx="1"/>
                  </p:cNvCxnSpPr>
                  <p:nvPr/>
                </p:nvCxnSpPr>
                <p:spPr bwMode="gray">
                  <a:xfrm flipV="1">
                    <a:off x="3928568" y="5266338"/>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 xmlns:a16="http://schemas.microsoft.com/office/drawing/2014/main" id="{642B4D49-1A2B-4CC1-AD89-D93F84979454}"/>
                      </a:ext>
                    </a:extLst>
                  </p:cNvPr>
                  <p:cNvCxnSpPr>
                    <a:cxnSpLocks/>
                    <a:stCxn id="131" idx="3"/>
                    <a:endCxn id="128" idx="1"/>
                  </p:cNvCxnSpPr>
                  <p:nvPr/>
                </p:nvCxnSpPr>
                <p:spPr bwMode="gray">
                  <a:xfrm>
                    <a:off x="7886425" y="4210526"/>
                    <a:ext cx="376204" cy="29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 xmlns:a16="http://schemas.microsoft.com/office/drawing/2014/main" id="{3308260C-A20B-454A-9434-61F7ACFBBDC1}"/>
                      </a:ext>
                    </a:extLst>
                  </p:cNvPr>
                  <p:cNvCxnSpPr>
                    <a:cxnSpLocks/>
                    <a:stCxn id="132" idx="3"/>
                    <a:endCxn id="130" idx="1"/>
                  </p:cNvCxnSpPr>
                  <p:nvPr/>
                </p:nvCxnSpPr>
                <p:spPr bwMode="gray">
                  <a:xfrm flipV="1">
                    <a:off x="7886425" y="5260144"/>
                    <a:ext cx="376204" cy="32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4" name="图片 24">
                    <a:extLst>
                      <a:ext uri="{FF2B5EF4-FFF2-40B4-BE49-F238E27FC236}">
                        <a16:creationId xmlns="" xmlns:a16="http://schemas.microsoft.com/office/drawing/2014/main" id="{9AC3CA57-DCD4-42A3-BD3D-68CAF661EF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347221" y="2822994"/>
                    <a:ext cx="1502493" cy="277100"/>
                  </a:xfrm>
                  <a:prstGeom prst="rect">
                    <a:avLst/>
                  </a:prstGeom>
                </p:spPr>
              </p:pic>
              <p:sp>
                <p:nvSpPr>
                  <p:cNvPr id="145" name="圆角矩形 75">
                    <a:extLst>
                      <a:ext uri="{FF2B5EF4-FFF2-40B4-BE49-F238E27FC236}">
                        <a16:creationId xmlns="" xmlns:a16="http://schemas.microsoft.com/office/drawing/2014/main" id="{F61CD098-6498-4A67-835D-42019A7DC334}"/>
                      </a:ext>
                    </a:extLst>
                  </p:cNvPr>
                  <p:cNvSpPr/>
                  <p:nvPr/>
                </p:nvSpPr>
                <p:spPr bwMode="gray">
                  <a:xfrm>
                    <a:off x="5288748" y="2804268"/>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46" name="Straight Connector 145">
                    <a:extLst>
                      <a:ext uri="{FF2B5EF4-FFF2-40B4-BE49-F238E27FC236}">
                        <a16:creationId xmlns="" xmlns:a16="http://schemas.microsoft.com/office/drawing/2014/main" id="{00C1FA8D-7961-494A-98C0-3D86BF184D7A}"/>
                      </a:ext>
                    </a:extLst>
                  </p:cNvPr>
                  <p:cNvCxnSpPr>
                    <a:cxnSpLocks/>
                    <a:stCxn id="145" idx="2"/>
                    <a:endCxn id="117" idx="0"/>
                  </p:cNvCxnSpPr>
                  <p:nvPr/>
                </p:nvCxnSpPr>
                <p:spPr bwMode="gray">
                  <a:xfrm>
                    <a:off x="6092690" y="3110720"/>
                    <a:ext cx="3310" cy="71107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9" name="Freeform: Shape 148">
                    <a:extLst>
                      <a:ext uri="{FF2B5EF4-FFF2-40B4-BE49-F238E27FC236}">
                        <a16:creationId xmlns="" xmlns:a16="http://schemas.microsoft.com/office/drawing/2014/main" id="{596A26F1-F980-4510-82E4-26933F59A917}"/>
                      </a:ext>
                    </a:extLst>
                  </p:cNvPr>
                  <p:cNvSpPr/>
                  <p:nvPr/>
                </p:nvSpPr>
                <p:spPr bwMode="gray">
                  <a:xfrm>
                    <a:off x="3728404" y="385037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0" name="TextBox 271">
                    <a:extLst>
                      <a:ext uri="{FF2B5EF4-FFF2-40B4-BE49-F238E27FC236}">
                        <a16:creationId xmlns="" xmlns:a16="http://schemas.microsoft.com/office/drawing/2014/main" id="{85264A93-86EE-44F3-9910-0892887E05E7}"/>
                      </a:ext>
                    </a:extLst>
                  </p:cNvPr>
                  <p:cNvSpPr txBox="1"/>
                  <p:nvPr/>
                </p:nvSpPr>
                <p:spPr bwMode="gray">
                  <a:xfrm>
                    <a:off x="3847090" y="360374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151" name="Freeform: Shape 150">
                    <a:extLst>
                      <a:ext uri="{FF2B5EF4-FFF2-40B4-BE49-F238E27FC236}">
                        <a16:creationId xmlns="" xmlns:a16="http://schemas.microsoft.com/office/drawing/2014/main" id="{54AF15BC-63D7-4D00-B87A-3DFCE2F1C45F}"/>
                      </a:ext>
                    </a:extLst>
                  </p:cNvPr>
                  <p:cNvSpPr/>
                  <p:nvPr/>
                </p:nvSpPr>
                <p:spPr bwMode="gray">
                  <a:xfrm>
                    <a:off x="3710136" y="4894242"/>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3" name="TextBox 271">
                    <a:extLst>
                      <a:ext uri="{FF2B5EF4-FFF2-40B4-BE49-F238E27FC236}">
                        <a16:creationId xmlns="" xmlns:a16="http://schemas.microsoft.com/office/drawing/2014/main" id="{47973281-C9C7-413E-806D-4D76132BAE1C}"/>
                      </a:ext>
                    </a:extLst>
                  </p:cNvPr>
                  <p:cNvSpPr txBox="1"/>
                  <p:nvPr/>
                </p:nvSpPr>
                <p:spPr bwMode="gray">
                  <a:xfrm>
                    <a:off x="3841597" y="4674724"/>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154" name="Freeform: Shape 153">
                    <a:extLst>
                      <a:ext uri="{FF2B5EF4-FFF2-40B4-BE49-F238E27FC236}">
                        <a16:creationId xmlns="" xmlns:a16="http://schemas.microsoft.com/office/drawing/2014/main" id="{799B219A-2382-4B8C-826D-1D5C890F8FD3}"/>
                      </a:ext>
                    </a:extLst>
                  </p:cNvPr>
                  <p:cNvSpPr/>
                  <p:nvPr/>
                </p:nvSpPr>
                <p:spPr bwMode="gray">
                  <a:xfrm>
                    <a:off x="7729753" y="385037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5" name="TextBox 271">
                    <a:extLst>
                      <a:ext uri="{FF2B5EF4-FFF2-40B4-BE49-F238E27FC236}">
                        <a16:creationId xmlns="" xmlns:a16="http://schemas.microsoft.com/office/drawing/2014/main" id="{CC350E7A-E123-4979-8E5A-4718A59A915F}"/>
                      </a:ext>
                    </a:extLst>
                  </p:cNvPr>
                  <p:cNvSpPr txBox="1"/>
                  <p:nvPr/>
                </p:nvSpPr>
                <p:spPr bwMode="gray">
                  <a:xfrm>
                    <a:off x="7848439" y="360374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156" name="Freeform: Shape 155">
                    <a:extLst>
                      <a:ext uri="{FF2B5EF4-FFF2-40B4-BE49-F238E27FC236}">
                        <a16:creationId xmlns="" xmlns:a16="http://schemas.microsoft.com/office/drawing/2014/main" id="{3518BA23-31E0-4B83-B492-44307EC8BB69}"/>
                      </a:ext>
                    </a:extLst>
                  </p:cNvPr>
                  <p:cNvSpPr/>
                  <p:nvPr/>
                </p:nvSpPr>
                <p:spPr bwMode="gray">
                  <a:xfrm>
                    <a:off x="7723588" y="4905891"/>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7" name="TextBox 271">
                    <a:extLst>
                      <a:ext uri="{FF2B5EF4-FFF2-40B4-BE49-F238E27FC236}">
                        <a16:creationId xmlns="" xmlns:a16="http://schemas.microsoft.com/office/drawing/2014/main" id="{D3A481AB-2718-4916-A124-23D372C7B6AD}"/>
                      </a:ext>
                    </a:extLst>
                  </p:cNvPr>
                  <p:cNvSpPr txBox="1"/>
                  <p:nvPr/>
                </p:nvSpPr>
                <p:spPr bwMode="gray">
                  <a:xfrm>
                    <a:off x="7842274" y="4659265"/>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158" name="Freeform: Shape 157">
                    <a:extLst>
                      <a:ext uri="{FF2B5EF4-FFF2-40B4-BE49-F238E27FC236}">
                        <a16:creationId xmlns="" xmlns:a16="http://schemas.microsoft.com/office/drawing/2014/main" id="{4BA9607E-82AC-40F3-ADCA-FB72378BFED8}"/>
                      </a:ext>
                    </a:extLst>
                  </p:cNvPr>
                  <p:cNvSpPr/>
                  <p:nvPr/>
                </p:nvSpPr>
                <p:spPr bwMode="gray">
                  <a:xfrm rot="20692293">
                    <a:off x="4717848" y="3905325"/>
                    <a:ext cx="1157390"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61" name="Freeform: Shape 160">
                    <a:extLst>
                      <a:ext uri="{FF2B5EF4-FFF2-40B4-BE49-F238E27FC236}">
                        <a16:creationId xmlns="" xmlns:a16="http://schemas.microsoft.com/office/drawing/2014/main" id="{608C0D21-AE08-4FA8-9261-2B96664BBF81}"/>
                      </a:ext>
                    </a:extLst>
                  </p:cNvPr>
                  <p:cNvSpPr/>
                  <p:nvPr/>
                </p:nvSpPr>
                <p:spPr bwMode="gray">
                  <a:xfrm rot="19235733">
                    <a:off x="4308704" y="4357432"/>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63" name="TextBox 271">
                    <a:extLst>
                      <a:ext uri="{FF2B5EF4-FFF2-40B4-BE49-F238E27FC236}">
                        <a16:creationId xmlns="" xmlns:a16="http://schemas.microsoft.com/office/drawing/2014/main" id="{135CFFB3-9D15-4DFD-8885-06C429B37D79}"/>
                      </a:ext>
                    </a:extLst>
                  </p:cNvPr>
                  <p:cNvSpPr txBox="1"/>
                  <p:nvPr/>
                </p:nvSpPr>
                <p:spPr bwMode="gray">
                  <a:xfrm rot="20059517">
                    <a:off x="4772056" y="3954704"/>
                    <a:ext cx="82288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MP-IBGP</a:t>
                    </a:r>
                  </a:p>
                </p:txBody>
              </p:sp>
              <p:sp>
                <p:nvSpPr>
                  <p:cNvPr id="164" name="Freeform: Shape 163">
                    <a:extLst>
                      <a:ext uri="{FF2B5EF4-FFF2-40B4-BE49-F238E27FC236}">
                        <a16:creationId xmlns="" xmlns:a16="http://schemas.microsoft.com/office/drawing/2014/main" id="{5136E748-71D7-441A-A199-F9994AFB147B}"/>
                      </a:ext>
                    </a:extLst>
                  </p:cNvPr>
                  <p:cNvSpPr/>
                  <p:nvPr/>
                </p:nvSpPr>
                <p:spPr bwMode="gray">
                  <a:xfrm rot="16200000">
                    <a:off x="5709161" y="3397758"/>
                    <a:ext cx="597779" cy="4612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56C4D2"/>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67" name="TextBox 271">
                    <a:extLst>
                      <a:ext uri="{FF2B5EF4-FFF2-40B4-BE49-F238E27FC236}">
                        <a16:creationId xmlns="" xmlns:a16="http://schemas.microsoft.com/office/drawing/2014/main" id="{4FB37AA7-69F4-428A-B371-96527D0B2F53}"/>
                      </a:ext>
                    </a:extLst>
                  </p:cNvPr>
                  <p:cNvSpPr txBox="1"/>
                  <p:nvPr/>
                </p:nvSpPr>
                <p:spPr bwMode="gray">
                  <a:xfrm>
                    <a:off x="5347221" y="3288534"/>
                    <a:ext cx="709208"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grpSp>
            <p:sp>
              <p:nvSpPr>
                <p:cNvPr id="183" name="TextBox 271">
                  <a:extLst>
                    <a:ext uri="{FF2B5EF4-FFF2-40B4-BE49-F238E27FC236}">
                      <a16:creationId xmlns="" xmlns:a16="http://schemas.microsoft.com/office/drawing/2014/main" id="{FF18A56A-2BE3-4CD7-B136-7A794470756D}"/>
                    </a:ext>
                  </a:extLst>
                </p:cNvPr>
                <p:cNvSpPr txBox="1"/>
                <p:nvPr/>
              </p:nvSpPr>
              <p:spPr bwMode="gray">
                <a:xfrm>
                  <a:off x="3553088" y="457455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200" name="TextBox 271">
                  <a:extLst>
                    <a:ext uri="{FF2B5EF4-FFF2-40B4-BE49-F238E27FC236}">
                      <a16:creationId xmlns="" xmlns:a16="http://schemas.microsoft.com/office/drawing/2014/main" id="{7D91F9C3-3683-406B-9EF8-D2DAD1170ED9}"/>
                    </a:ext>
                  </a:extLst>
                </p:cNvPr>
                <p:cNvSpPr txBox="1"/>
                <p:nvPr/>
              </p:nvSpPr>
              <p:spPr bwMode="gray">
                <a:xfrm>
                  <a:off x="4361884" y="457304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01" name="TextBox 271">
                  <a:extLst>
                    <a:ext uri="{FF2B5EF4-FFF2-40B4-BE49-F238E27FC236}">
                      <a16:creationId xmlns="" xmlns:a16="http://schemas.microsoft.com/office/drawing/2014/main" id="{5670D506-BD14-4FF2-99B7-DEFF7C511921}"/>
                    </a:ext>
                  </a:extLst>
                </p:cNvPr>
                <p:cNvSpPr txBox="1"/>
                <p:nvPr/>
              </p:nvSpPr>
              <p:spPr bwMode="gray">
                <a:xfrm>
                  <a:off x="3534765" y="563585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203" name="TextBox 271">
                  <a:extLst>
                    <a:ext uri="{FF2B5EF4-FFF2-40B4-BE49-F238E27FC236}">
                      <a16:creationId xmlns="" xmlns:a16="http://schemas.microsoft.com/office/drawing/2014/main" id="{4CA4B856-0DA4-4985-97AA-D082D22E8032}"/>
                    </a:ext>
                  </a:extLst>
                </p:cNvPr>
                <p:cNvSpPr txBox="1"/>
                <p:nvPr/>
              </p:nvSpPr>
              <p:spPr bwMode="gray">
                <a:xfrm>
                  <a:off x="4343561" y="563434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04" name="TextBox 271">
                  <a:extLst>
                    <a:ext uri="{FF2B5EF4-FFF2-40B4-BE49-F238E27FC236}">
                      <a16:creationId xmlns="" xmlns:a16="http://schemas.microsoft.com/office/drawing/2014/main" id="{3DE7FCA4-0A27-46FA-A16B-D485FB55BE25}"/>
                    </a:ext>
                  </a:extLst>
                </p:cNvPr>
                <p:cNvSpPr txBox="1"/>
                <p:nvPr/>
              </p:nvSpPr>
              <p:spPr bwMode="gray">
                <a:xfrm>
                  <a:off x="8260049" y="565318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206" name="TextBox 271">
                  <a:extLst>
                    <a:ext uri="{FF2B5EF4-FFF2-40B4-BE49-F238E27FC236}">
                      <a16:creationId xmlns="" xmlns:a16="http://schemas.microsoft.com/office/drawing/2014/main" id="{C61235E4-F08F-4FD8-86B2-3E759B2B3822}"/>
                    </a:ext>
                  </a:extLst>
                </p:cNvPr>
                <p:cNvSpPr txBox="1"/>
                <p:nvPr/>
              </p:nvSpPr>
              <p:spPr bwMode="gray">
                <a:xfrm>
                  <a:off x="7495476" y="563434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07" name="TextBox 271">
                  <a:extLst>
                    <a:ext uri="{FF2B5EF4-FFF2-40B4-BE49-F238E27FC236}">
                      <a16:creationId xmlns="" xmlns:a16="http://schemas.microsoft.com/office/drawing/2014/main" id="{3FC9B4EA-D72E-4DC0-BC42-8C3B71DCA904}"/>
                    </a:ext>
                  </a:extLst>
                </p:cNvPr>
                <p:cNvSpPr txBox="1"/>
                <p:nvPr/>
              </p:nvSpPr>
              <p:spPr bwMode="gray">
                <a:xfrm>
                  <a:off x="8278372" y="457627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209" name="TextBox 271">
                  <a:extLst>
                    <a:ext uri="{FF2B5EF4-FFF2-40B4-BE49-F238E27FC236}">
                      <a16:creationId xmlns="" xmlns:a16="http://schemas.microsoft.com/office/drawing/2014/main" id="{70231FA6-EA40-4DEC-BE75-D2C54D3E84B0}"/>
                    </a:ext>
                  </a:extLst>
                </p:cNvPr>
                <p:cNvSpPr txBox="1"/>
                <p:nvPr/>
              </p:nvSpPr>
              <p:spPr bwMode="gray">
                <a:xfrm>
                  <a:off x="7513799" y="455743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grpSp>
          <p:pic>
            <p:nvPicPr>
              <p:cNvPr id="210" name="图片 48">
                <a:extLst>
                  <a:ext uri="{FF2B5EF4-FFF2-40B4-BE49-F238E27FC236}">
                    <a16:creationId xmlns="" xmlns:a16="http://schemas.microsoft.com/office/drawing/2014/main" id="{415B1D48-8B53-4A5F-91C9-8E0BA1146D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95766" y="3942582"/>
                <a:ext cx="378863" cy="310667"/>
              </a:xfrm>
              <a:prstGeom prst="rect">
                <a:avLst/>
              </a:prstGeom>
            </p:spPr>
          </p:pic>
          <p:sp>
            <p:nvSpPr>
              <p:cNvPr id="240" name="TextBox 271">
                <a:extLst>
                  <a:ext uri="{FF2B5EF4-FFF2-40B4-BE49-F238E27FC236}">
                    <a16:creationId xmlns="" xmlns:a16="http://schemas.microsoft.com/office/drawing/2014/main" id="{4A360FA4-4E00-4933-BA67-0FAA8EA52F32}"/>
                  </a:ext>
                </a:extLst>
              </p:cNvPr>
              <p:cNvSpPr txBox="1"/>
              <p:nvPr/>
            </p:nvSpPr>
            <p:spPr bwMode="gray">
              <a:xfrm>
                <a:off x="5903258" y="422256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242" name="TextBox 271">
                <a:extLst>
                  <a:ext uri="{FF2B5EF4-FFF2-40B4-BE49-F238E27FC236}">
                    <a16:creationId xmlns="" xmlns:a16="http://schemas.microsoft.com/office/drawing/2014/main" id="{45C32ACF-B3D1-448B-9EC1-1ABCB40C6976}"/>
                  </a:ext>
                </a:extLst>
              </p:cNvPr>
              <p:cNvSpPr txBox="1"/>
              <p:nvPr/>
            </p:nvSpPr>
            <p:spPr bwMode="gray">
              <a:xfrm rot="18598943">
                <a:off x="4491332" y="4890263"/>
                <a:ext cx="808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MP-IBGP</a:t>
                </a:r>
              </a:p>
            </p:txBody>
          </p:sp>
        </p:grpSp>
        <p:sp>
          <p:nvSpPr>
            <p:cNvPr id="247" name="Freeform: Shape 246">
              <a:extLst>
                <a:ext uri="{FF2B5EF4-FFF2-40B4-BE49-F238E27FC236}">
                  <a16:creationId xmlns="" xmlns:a16="http://schemas.microsoft.com/office/drawing/2014/main" id="{5EC045A6-36D8-4CCD-8812-6BD53EFF6831}"/>
                </a:ext>
              </a:extLst>
            </p:cNvPr>
            <p:cNvSpPr/>
            <p:nvPr/>
          </p:nvSpPr>
          <p:spPr bwMode="gray">
            <a:xfrm rot="907707" flipH="1">
              <a:off x="6297537" y="4154653"/>
              <a:ext cx="1233223"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248" name="Freeform: Shape 247">
              <a:extLst>
                <a:ext uri="{FF2B5EF4-FFF2-40B4-BE49-F238E27FC236}">
                  <a16:creationId xmlns="" xmlns:a16="http://schemas.microsoft.com/office/drawing/2014/main" id="{40AD1C96-5DB8-4553-B75F-343926F1F91F}"/>
                </a:ext>
              </a:extLst>
            </p:cNvPr>
            <p:cNvSpPr/>
            <p:nvPr/>
          </p:nvSpPr>
          <p:spPr bwMode="gray">
            <a:xfrm rot="2364267" flipH="1">
              <a:off x="6155325" y="4575570"/>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grpSp>
      <p:sp>
        <p:nvSpPr>
          <p:cNvPr id="56" name="五边形 2">
            <a:extLst>
              <a:ext uri="{FF2B5EF4-FFF2-40B4-BE49-F238E27FC236}">
                <a16:creationId xmlns="" xmlns:a16="http://schemas.microsoft.com/office/drawing/2014/main" id="{6E4EFE68-88C6-44E9-A30C-E4B7F930D68D}"/>
              </a:ext>
            </a:extLst>
          </p:cNvPr>
          <p:cNvSpPr/>
          <p:nvPr/>
        </p:nvSpPr>
        <p:spPr bwMode="gray">
          <a:xfrm>
            <a:off x="8130400" y="105688"/>
            <a:ext cx="173016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57" name="燕尾形 3">
            <a:extLst>
              <a:ext uri="{FF2B5EF4-FFF2-40B4-BE49-F238E27FC236}">
                <a16:creationId xmlns="" xmlns:a16="http://schemas.microsoft.com/office/drawing/2014/main" id="{81296FB3-9367-4C5D-95B1-6594557DC45D}"/>
              </a:ext>
            </a:extLst>
          </p:cNvPr>
          <p:cNvSpPr/>
          <p:nvPr/>
        </p:nvSpPr>
        <p:spPr bwMode="gray">
          <a:xfrm>
            <a:off x="9784005" y="105688"/>
            <a:ext cx="196508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6487502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b="1">
                <a:latin typeface="Huawei Sans" panose="020C0503030203020204" pitchFamily="34" charset="0"/>
              </a:rPr>
              <a:t>Current Situation and Challenges of the Enterprise Bearer WAN</a:t>
            </a:r>
          </a:p>
          <a:p>
            <a:r>
              <a:rPr lang="en-US">
                <a:solidFill>
                  <a:schemeClr val="bg1">
                    <a:lumMod val="50000"/>
                  </a:schemeClr>
                </a:solidFill>
                <a:latin typeface="Huawei Sans" panose="020C0503030203020204" pitchFamily="34" charset="0"/>
              </a:rPr>
              <a:t>Huawei CloudWAN Solution Overview</a:t>
            </a:r>
          </a:p>
          <a:p>
            <a:r>
              <a:rPr lang="en-US">
                <a:solidFill>
                  <a:schemeClr val="bg1">
                    <a:lumMod val="50000"/>
                  </a:schemeClr>
                </a:solidFill>
                <a:latin typeface="Huawei Sans" panose="020C0503030203020204" pitchFamily="34" charset="0"/>
              </a:rPr>
              <a:t>Basic Design for the Enterprise Bearer WAN</a:t>
            </a:r>
          </a:p>
          <a:p>
            <a:r>
              <a:rPr lang="en-US">
                <a:solidFill>
                  <a:schemeClr val="bg1">
                    <a:lumMod val="50000"/>
                  </a:schemeClr>
                </a:solidFill>
                <a:latin typeface="Huawei Sans" panose="020C0503030203020204" pitchFamily="34" charset="0"/>
              </a:rPr>
              <a:t>Tunnel and VPN Design for the Enterprise Bearer WAN</a:t>
            </a:r>
          </a:p>
          <a:p>
            <a:r>
              <a:rPr lang="en-US">
                <a:solidFill>
                  <a:schemeClr val="bg1">
                    <a:lumMod val="50000"/>
                  </a:schemeClr>
                </a:solidFill>
                <a:latin typeface="Huawei Sans" panose="020C0503030203020204" pitchFamily="34" charset="0"/>
              </a:rPr>
              <a:t>SLA and Reliability Design for the Enterprise Bearer WAN</a:t>
            </a:r>
          </a:p>
          <a:p>
            <a:r>
              <a:rPr lang="en-US">
                <a:solidFill>
                  <a:schemeClr val="bg1">
                    <a:lumMod val="50000"/>
                  </a:schemeClr>
                </a:solidFill>
                <a:latin typeface="Huawei Sans" panose="020C0503030203020204" pitchFamily="34" charset="0"/>
              </a:rPr>
              <a:t>Optimization and O&amp;M Design for the Enterprise Bearer WAN</a:t>
            </a:r>
          </a:p>
          <a:p>
            <a:endParaRPr lang="en-US" altLang="zh-CN" dirty="0">
              <a:latin typeface="Huawei Sans" panose="020C0503030203020204" pitchFamily="34" charset="0"/>
            </a:endParaRPr>
          </a:p>
        </p:txBody>
      </p:sp>
    </p:spTree>
    <p:extLst>
      <p:ext uri="{BB962C8B-B14F-4D97-AF65-F5344CB8AC3E}">
        <p14:creationId xmlns:p14="http://schemas.microsoft.com/office/powerpoint/2010/main" val="38315439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BGP AS Planning</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p:txBody>
          <a:bodyPr wrap="square">
            <a:noAutofit/>
          </a:bodyPr>
          <a:lstStyle/>
          <a:p>
            <a:pPr algn="l">
              <a:lnSpc>
                <a:spcPct val="100000"/>
              </a:lnSpc>
            </a:pPr>
            <a:r>
              <a:rPr lang="en-US" sz="1800" dirty="0">
                <a:latin typeface="Huawei Sans" panose="020C0503030203020204" pitchFamily="34" charset="0"/>
              </a:rPr>
              <a:t>An enterprise network usually uses a private AS number ranging from 64512 to 65534 during BGP deployment.</a:t>
            </a:r>
          </a:p>
          <a:p>
            <a:pPr algn="l">
              <a:lnSpc>
                <a:spcPct val="100000"/>
              </a:lnSpc>
            </a:pPr>
            <a:r>
              <a:rPr lang="en-US" sz="1800" dirty="0">
                <a:latin typeface="Huawei Sans" panose="020C0503030203020204" pitchFamily="34" charset="0"/>
              </a:rPr>
              <a:t>It is recommended that one AS be deployed as the high-speed forwarding core </a:t>
            </a:r>
            <a:r>
              <a:rPr lang="en-US" altLang="zh-CN" sz="1800" dirty="0"/>
              <a:t>of the entire bearer network</a:t>
            </a:r>
            <a:r>
              <a:rPr lang="en-US" sz="1800" dirty="0">
                <a:latin typeface="Huawei Sans" panose="020C0503030203020204" pitchFamily="34" charset="0"/>
              </a:rPr>
              <a:t>, independent ASs be deployed for data centers and enterprise branches in different regions, and EBGP peer relationships be established between these ASs and the bearer network AS.</a:t>
            </a:r>
          </a:p>
        </p:txBody>
      </p:sp>
      <p:grpSp>
        <p:nvGrpSpPr>
          <p:cNvPr id="6" name="Group 5">
            <a:extLst>
              <a:ext uri="{FF2B5EF4-FFF2-40B4-BE49-F238E27FC236}">
                <a16:creationId xmlns="" xmlns:a16="http://schemas.microsoft.com/office/drawing/2014/main" id="{0C180A4D-50AE-43A5-BCC8-61588EDC9F0E}"/>
              </a:ext>
            </a:extLst>
          </p:cNvPr>
          <p:cNvGrpSpPr/>
          <p:nvPr/>
        </p:nvGrpSpPr>
        <p:grpSpPr bwMode="gray">
          <a:xfrm>
            <a:off x="2457450" y="3254298"/>
            <a:ext cx="7305674" cy="2142101"/>
            <a:chOff x="2457450" y="3254298"/>
            <a:chExt cx="7305674" cy="2142101"/>
          </a:xfrm>
        </p:grpSpPr>
        <p:sp>
          <p:nvSpPr>
            <p:cNvPr id="67" name="Rectangle: Rounded Corners 66">
              <a:extLst>
                <a:ext uri="{FF2B5EF4-FFF2-40B4-BE49-F238E27FC236}">
                  <a16:creationId xmlns="" xmlns:a16="http://schemas.microsoft.com/office/drawing/2014/main" id="{0E4D4D1C-0511-4719-B0BA-5E17C1DB7C85}"/>
                </a:ext>
              </a:extLst>
            </p:cNvPr>
            <p:cNvSpPr/>
            <p:nvPr/>
          </p:nvSpPr>
          <p:spPr bwMode="gray">
            <a:xfrm>
              <a:off x="2457450" y="3500924"/>
              <a:ext cx="11938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Data center</a:t>
              </a:r>
            </a:p>
          </p:txBody>
        </p:sp>
        <p:sp>
          <p:nvSpPr>
            <p:cNvPr id="68" name="圆角矩形 75">
              <a:extLst>
                <a:ext uri="{FF2B5EF4-FFF2-40B4-BE49-F238E27FC236}">
                  <a16:creationId xmlns="" xmlns:a16="http://schemas.microsoft.com/office/drawing/2014/main" id="{6E3CFF93-4D57-4C1B-A14E-75E703F3A7DE}"/>
                </a:ext>
              </a:extLst>
            </p:cNvPr>
            <p:cNvSpPr/>
            <p:nvPr/>
          </p:nvSpPr>
          <p:spPr bwMode="gray">
            <a:xfrm>
              <a:off x="4529738" y="3472349"/>
              <a:ext cx="3132524"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r>
                <a:rPr kumimoji="0" lang="en-US" b="0"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Bearer network</a:t>
              </a:r>
            </a:p>
          </p:txBody>
        </p:sp>
        <p:sp>
          <p:nvSpPr>
            <p:cNvPr id="69" name="Rectangle: Rounded Corners 68">
              <a:extLst>
                <a:ext uri="{FF2B5EF4-FFF2-40B4-BE49-F238E27FC236}">
                  <a16:creationId xmlns="" xmlns:a16="http://schemas.microsoft.com/office/drawing/2014/main" id="{EFBA9306-EE31-4B21-8625-FA561E6C20CD}"/>
                </a:ext>
              </a:extLst>
            </p:cNvPr>
            <p:cNvSpPr/>
            <p:nvPr/>
          </p:nvSpPr>
          <p:spPr bwMode="gray">
            <a:xfrm>
              <a:off x="2457450" y="4553802"/>
              <a:ext cx="1193800"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Data center</a:t>
              </a:r>
            </a:p>
          </p:txBody>
        </p:sp>
        <p:pic>
          <p:nvPicPr>
            <p:cNvPr id="70" name="图片 48">
              <a:extLst>
                <a:ext uri="{FF2B5EF4-FFF2-40B4-BE49-F238E27FC236}">
                  <a16:creationId xmlns="" xmlns:a16="http://schemas.microsoft.com/office/drawing/2014/main" id="{E8978A31-80D5-4F15-8397-4FA462554968}"/>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3708677"/>
              <a:ext cx="378863" cy="310667"/>
            </a:xfrm>
            <a:prstGeom prst="rect">
              <a:avLst/>
            </a:prstGeom>
          </p:spPr>
        </p:pic>
        <p:pic>
          <p:nvPicPr>
            <p:cNvPr id="71" name="图片 48">
              <a:extLst>
                <a:ext uri="{FF2B5EF4-FFF2-40B4-BE49-F238E27FC236}">
                  <a16:creationId xmlns="" xmlns:a16="http://schemas.microsoft.com/office/drawing/2014/main" id="{0531B264-A125-4196-B589-FBA6529CA0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3708676"/>
              <a:ext cx="378863" cy="310667"/>
            </a:xfrm>
            <a:prstGeom prst="rect">
              <a:avLst/>
            </a:prstGeom>
          </p:spPr>
        </p:pic>
        <p:pic>
          <p:nvPicPr>
            <p:cNvPr id="72" name="图片 48">
              <a:extLst>
                <a:ext uri="{FF2B5EF4-FFF2-40B4-BE49-F238E27FC236}">
                  <a16:creationId xmlns="" xmlns:a16="http://schemas.microsoft.com/office/drawing/2014/main" id="{A0712959-8BC6-4EA4-AF1F-A21585194AEA}"/>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49705" y="4761555"/>
              <a:ext cx="378863" cy="310667"/>
            </a:xfrm>
            <a:prstGeom prst="rect">
              <a:avLst/>
            </a:prstGeom>
          </p:spPr>
        </p:pic>
        <p:pic>
          <p:nvPicPr>
            <p:cNvPr id="73" name="图片 48">
              <a:extLst>
                <a:ext uri="{FF2B5EF4-FFF2-40B4-BE49-F238E27FC236}">
                  <a16:creationId xmlns="" xmlns:a16="http://schemas.microsoft.com/office/drawing/2014/main" id="{88A3D428-3C9A-46E6-8AA9-3C89084C01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873" y="4761554"/>
              <a:ext cx="378863" cy="310667"/>
            </a:xfrm>
            <a:prstGeom prst="rect">
              <a:avLst/>
            </a:prstGeom>
          </p:spPr>
        </p:pic>
        <p:sp>
          <p:nvSpPr>
            <p:cNvPr id="74" name="Rectangle: Rounded Corners 73">
              <a:extLst>
                <a:ext uri="{FF2B5EF4-FFF2-40B4-BE49-F238E27FC236}">
                  <a16:creationId xmlns="" xmlns:a16="http://schemas.microsoft.com/office/drawing/2014/main" id="{90A28414-352A-49D6-8176-D59D19999051}"/>
                </a:ext>
              </a:extLst>
            </p:cNvPr>
            <p:cNvSpPr/>
            <p:nvPr/>
          </p:nvSpPr>
          <p:spPr bwMode="gray">
            <a:xfrm>
              <a:off x="8562327" y="3529864"/>
              <a:ext cx="1200797"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r" fontAlgn="ctr"/>
              <a:r>
                <a:rPr lang="en-US" sz="1400" dirty="0">
                  <a:solidFill>
                    <a:schemeClr val="tx1"/>
                  </a:solidFill>
                  <a:latin typeface="Huawei Sans" panose="020C0503030203020204" pitchFamily="34" charset="0"/>
                </a:rPr>
                <a:t>Enterprise branch</a:t>
              </a:r>
            </a:p>
          </p:txBody>
        </p:sp>
        <p:pic>
          <p:nvPicPr>
            <p:cNvPr id="75" name="图片 48">
              <a:extLst>
                <a:ext uri="{FF2B5EF4-FFF2-40B4-BE49-F238E27FC236}">
                  <a16:creationId xmlns="" xmlns:a16="http://schemas.microsoft.com/office/drawing/2014/main" id="{EF417534-66FC-4909-874D-E242F537D742}"/>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3708675"/>
              <a:ext cx="378863" cy="310667"/>
            </a:xfrm>
            <a:prstGeom prst="rect">
              <a:avLst/>
            </a:prstGeom>
          </p:spPr>
        </p:pic>
        <p:sp>
          <p:nvSpPr>
            <p:cNvPr id="76" name="Rectangle: Rounded Corners 75">
              <a:extLst>
                <a:ext uri="{FF2B5EF4-FFF2-40B4-BE49-F238E27FC236}">
                  <a16:creationId xmlns="" xmlns:a16="http://schemas.microsoft.com/office/drawing/2014/main" id="{A5FA7894-AAAF-4DBE-89F1-1807F029311C}"/>
                </a:ext>
              </a:extLst>
            </p:cNvPr>
            <p:cNvSpPr/>
            <p:nvPr/>
          </p:nvSpPr>
          <p:spPr bwMode="gray">
            <a:xfrm>
              <a:off x="8562327" y="4556441"/>
              <a:ext cx="1200797" cy="726174"/>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r" fontAlgn="ctr"/>
              <a:r>
                <a:rPr lang="en-US" sz="1400" dirty="0">
                  <a:solidFill>
                    <a:schemeClr val="tx1"/>
                  </a:solidFill>
                  <a:latin typeface="Huawei Sans" panose="020C0503030203020204" pitchFamily="34" charset="0"/>
                </a:rPr>
                <a:t>Enterprise branch</a:t>
              </a:r>
            </a:p>
          </p:txBody>
        </p:sp>
        <p:pic>
          <p:nvPicPr>
            <p:cNvPr id="77" name="图片 48">
              <a:extLst>
                <a:ext uri="{FF2B5EF4-FFF2-40B4-BE49-F238E27FC236}">
                  <a16:creationId xmlns="" xmlns:a16="http://schemas.microsoft.com/office/drawing/2014/main" id="{794D4084-61EB-4622-ACDB-D9301BB7E8E6}"/>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62629" y="4755360"/>
              <a:ext cx="378863" cy="310667"/>
            </a:xfrm>
            <a:prstGeom prst="rect">
              <a:avLst/>
            </a:prstGeom>
          </p:spPr>
        </p:pic>
        <p:pic>
          <p:nvPicPr>
            <p:cNvPr id="78" name="图片 48">
              <a:extLst>
                <a:ext uri="{FF2B5EF4-FFF2-40B4-BE49-F238E27FC236}">
                  <a16:creationId xmlns="" xmlns:a16="http://schemas.microsoft.com/office/drawing/2014/main" id="{D5C377EA-F84E-475B-8C21-D92C03324A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3705742"/>
              <a:ext cx="378863" cy="310667"/>
            </a:xfrm>
            <a:prstGeom prst="rect">
              <a:avLst/>
            </a:prstGeom>
          </p:spPr>
        </p:pic>
        <p:pic>
          <p:nvPicPr>
            <p:cNvPr id="79" name="图片 48">
              <a:extLst>
                <a:ext uri="{FF2B5EF4-FFF2-40B4-BE49-F238E27FC236}">
                  <a16:creationId xmlns="" xmlns:a16="http://schemas.microsoft.com/office/drawing/2014/main" id="{2BF47C21-A9A6-4780-805B-9AE4ECBEB8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07562" y="4758620"/>
              <a:ext cx="378863" cy="310667"/>
            </a:xfrm>
            <a:prstGeom prst="rect">
              <a:avLst/>
            </a:prstGeom>
          </p:spPr>
        </p:pic>
        <p:cxnSp>
          <p:nvCxnSpPr>
            <p:cNvPr id="80" name="Straight Connector 79">
              <a:extLst>
                <a:ext uri="{FF2B5EF4-FFF2-40B4-BE49-F238E27FC236}">
                  <a16:creationId xmlns="" xmlns:a16="http://schemas.microsoft.com/office/drawing/2014/main" id="{7E8B7003-5F2B-45F4-8ADA-C9FD1BB3C108}"/>
                </a:ext>
              </a:extLst>
            </p:cNvPr>
            <p:cNvCxnSpPr>
              <a:cxnSpLocks/>
              <a:stCxn id="70" idx="3"/>
              <a:endCxn id="71" idx="1"/>
            </p:cNvCxnSpPr>
            <p:nvPr/>
          </p:nvCxnSpPr>
          <p:spPr bwMode="gray">
            <a:xfrm flipV="1">
              <a:off x="3928568" y="3864010"/>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 xmlns:a16="http://schemas.microsoft.com/office/drawing/2014/main" id="{B4A35F08-E95C-4389-AF4E-412487BC2D29}"/>
                </a:ext>
              </a:extLst>
            </p:cNvPr>
            <p:cNvCxnSpPr>
              <a:cxnSpLocks/>
              <a:stCxn id="72" idx="3"/>
              <a:endCxn id="73" idx="1"/>
            </p:cNvCxnSpPr>
            <p:nvPr/>
          </p:nvCxnSpPr>
          <p:spPr bwMode="gray">
            <a:xfrm flipV="1">
              <a:off x="3928568" y="4916888"/>
              <a:ext cx="42230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 xmlns:a16="http://schemas.microsoft.com/office/drawing/2014/main" id="{68C6B914-56C7-4AE3-968D-B09A3ACE4DCA}"/>
                </a:ext>
              </a:extLst>
            </p:cNvPr>
            <p:cNvCxnSpPr>
              <a:cxnSpLocks/>
              <a:stCxn id="78" idx="3"/>
              <a:endCxn id="75" idx="1"/>
            </p:cNvCxnSpPr>
            <p:nvPr/>
          </p:nvCxnSpPr>
          <p:spPr bwMode="gray">
            <a:xfrm>
              <a:off x="7886425" y="3861076"/>
              <a:ext cx="376204" cy="29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 xmlns:a16="http://schemas.microsoft.com/office/drawing/2014/main" id="{84294FBF-DF56-4192-938F-DF78A2219AEF}"/>
                </a:ext>
              </a:extLst>
            </p:cNvPr>
            <p:cNvCxnSpPr>
              <a:cxnSpLocks/>
              <a:stCxn id="79" idx="3"/>
              <a:endCxn id="77" idx="1"/>
            </p:cNvCxnSpPr>
            <p:nvPr/>
          </p:nvCxnSpPr>
          <p:spPr bwMode="gray">
            <a:xfrm flipV="1">
              <a:off x="7886425" y="4910694"/>
              <a:ext cx="376204" cy="32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7" name="Freeform: Shape 86">
              <a:extLst>
                <a:ext uri="{FF2B5EF4-FFF2-40B4-BE49-F238E27FC236}">
                  <a16:creationId xmlns="" xmlns:a16="http://schemas.microsoft.com/office/drawing/2014/main" id="{BD33F62C-8E84-4150-883E-2F3FA218DF31}"/>
                </a:ext>
              </a:extLst>
            </p:cNvPr>
            <p:cNvSpPr/>
            <p:nvPr/>
          </p:nvSpPr>
          <p:spPr bwMode="gray">
            <a:xfrm>
              <a:off x="3728404" y="350092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8" name="TextBox 271">
              <a:extLst>
                <a:ext uri="{FF2B5EF4-FFF2-40B4-BE49-F238E27FC236}">
                  <a16:creationId xmlns="" xmlns:a16="http://schemas.microsoft.com/office/drawing/2014/main" id="{F48EC620-132B-48CE-9B0E-16A0B7F8A0B0}"/>
                </a:ext>
              </a:extLst>
            </p:cNvPr>
            <p:cNvSpPr txBox="1"/>
            <p:nvPr/>
          </p:nvSpPr>
          <p:spPr bwMode="gray">
            <a:xfrm>
              <a:off x="3847090" y="325429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89" name="Freeform: Shape 88">
              <a:extLst>
                <a:ext uri="{FF2B5EF4-FFF2-40B4-BE49-F238E27FC236}">
                  <a16:creationId xmlns="" xmlns:a16="http://schemas.microsoft.com/office/drawing/2014/main" id="{17D05F99-215E-43E7-AF52-184FFE7AF1E4}"/>
                </a:ext>
              </a:extLst>
            </p:cNvPr>
            <p:cNvSpPr/>
            <p:nvPr/>
          </p:nvSpPr>
          <p:spPr bwMode="gray">
            <a:xfrm>
              <a:off x="3710136" y="4544792"/>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0" name="TextBox 271">
              <a:extLst>
                <a:ext uri="{FF2B5EF4-FFF2-40B4-BE49-F238E27FC236}">
                  <a16:creationId xmlns="" xmlns:a16="http://schemas.microsoft.com/office/drawing/2014/main" id="{E9A57182-AA79-4AB3-A6F5-B64B3AA78D10}"/>
                </a:ext>
              </a:extLst>
            </p:cNvPr>
            <p:cNvSpPr txBox="1"/>
            <p:nvPr/>
          </p:nvSpPr>
          <p:spPr bwMode="gray">
            <a:xfrm>
              <a:off x="3841597" y="4325274"/>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91" name="Freeform: Shape 90">
              <a:extLst>
                <a:ext uri="{FF2B5EF4-FFF2-40B4-BE49-F238E27FC236}">
                  <a16:creationId xmlns="" xmlns:a16="http://schemas.microsoft.com/office/drawing/2014/main" id="{BF2B7200-8D62-4C18-AE10-6B9F87B50574}"/>
                </a:ext>
              </a:extLst>
            </p:cNvPr>
            <p:cNvSpPr/>
            <p:nvPr/>
          </p:nvSpPr>
          <p:spPr bwMode="gray">
            <a:xfrm>
              <a:off x="7729753" y="3500924"/>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2" name="TextBox 271">
              <a:extLst>
                <a:ext uri="{FF2B5EF4-FFF2-40B4-BE49-F238E27FC236}">
                  <a16:creationId xmlns="" xmlns:a16="http://schemas.microsoft.com/office/drawing/2014/main" id="{E2E2F14A-CA6F-487A-AE1D-E4310A26B838}"/>
                </a:ext>
              </a:extLst>
            </p:cNvPr>
            <p:cNvSpPr txBox="1"/>
            <p:nvPr/>
          </p:nvSpPr>
          <p:spPr bwMode="gray">
            <a:xfrm>
              <a:off x="7848439" y="3254298"/>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93" name="Freeform: Shape 92">
              <a:extLst>
                <a:ext uri="{FF2B5EF4-FFF2-40B4-BE49-F238E27FC236}">
                  <a16:creationId xmlns="" xmlns:a16="http://schemas.microsoft.com/office/drawing/2014/main" id="{C523B7CB-D3A9-4868-8BA8-6BAE4C6B0C85}"/>
                </a:ext>
              </a:extLst>
            </p:cNvPr>
            <p:cNvSpPr/>
            <p:nvPr/>
          </p:nvSpPr>
          <p:spPr bwMode="gray">
            <a:xfrm>
              <a:off x="7723588" y="4556441"/>
              <a:ext cx="791027" cy="18563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4" name="TextBox 271">
              <a:extLst>
                <a:ext uri="{FF2B5EF4-FFF2-40B4-BE49-F238E27FC236}">
                  <a16:creationId xmlns="" xmlns:a16="http://schemas.microsoft.com/office/drawing/2014/main" id="{295D38D0-E5CE-4AA5-861E-449A81B3EFA9}"/>
                </a:ext>
              </a:extLst>
            </p:cNvPr>
            <p:cNvSpPr txBox="1"/>
            <p:nvPr/>
          </p:nvSpPr>
          <p:spPr bwMode="gray">
            <a:xfrm>
              <a:off x="7842274" y="4309815"/>
              <a:ext cx="564639"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95" name="Freeform: Shape 94">
              <a:extLst>
                <a:ext uri="{FF2B5EF4-FFF2-40B4-BE49-F238E27FC236}">
                  <a16:creationId xmlns="" xmlns:a16="http://schemas.microsoft.com/office/drawing/2014/main" id="{903AA866-E988-4790-896C-2CE3C24078D1}"/>
                </a:ext>
              </a:extLst>
            </p:cNvPr>
            <p:cNvSpPr/>
            <p:nvPr/>
          </p:nvSpPr>
          <p:spPr bwMode="gray">
            <a:xfrm rot="20692293">
              <a:off x="4717848" y="3555875"/>
              <a:ext cx="1157390"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6" name="Freeform: Shape 95">
              <a:extLst>
                <a:ext uri="{FF2B5EF4-FFF2-40B4-BE49-F238E27FC236}">
                  <a16:creationId xmlns="" xmlns:a16="http://schemas.microsoft.com/office/drawing/2014/main" id="{BF3591A5-9EC3-400B-A9F7-F5CFA20A87FB}"/>
                </a:ext>
              </a:extLst>
            </p:cNvPr>
            <p:cNvSpPr/>
            <p:nvPr/>
          </p:nvSpPr>
          <p:spPr bwMode="gray">
            <a:xfrm rot="19235733">
              <a:off x="4308704" y="4007982"/>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97" name="TextBox 271">
              <a:extLst>
                <a:ext uri="{FF2B5EF4-FFF2-40B4-BE49-F238E27FC236}">
                  <a16:creationId xmlns="" xmlns:a16="http://schemas.microsoft.com/office/drawing/2014/main" id="{EDDF6C5A-51DA-4BB5-8040-8AFAAE004604}"/>
                </a:ext>
              </a:extLst>
            </p:cNvPr>
            <p:cNvSpPr txBox="1"/>
            <p:nvPr/>
          </p:nvSpPr>
          <p:spPr bwMode="gray">
            <a:xfrm rot="20059517">
              <a:off x="4772056" y="3605254"/>
              <a:ext cx="82288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MP-IBGP</a:t>
              </a:r>
            </a:p>
          </p:txBody>
        </p:sp>
        <p:sp>
          <p:nvSpPr>
            <p:cNvPr id="59" name="TextBox 271">
              <a:extLst>
                <a:ext uri="{FF2B5EF4-FFF2-40B4-BE49-F238E27FC236}">
                  <a16:creationId xmlns="" xmlns:a16="http://schemas.microsoft.com/office/drawing/2014/main" id="{44799491-3C9A-4C38-9607-4EA7C738BFB4}"/>
                </a:ext>
              </a:extLst>
            </p:cNvPr>
            <p:cNvSpPr txBox="1"/>
            <p:nvPr/>
          </p:nvSpPr>
          <p:spPr bwMode="gray">
            <a:xfrm>
              <a:off x="3553088" y="399650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0" name="TextBox 271">
              <a:extLst>
                <a:ext uri="{FF2B5EF4-FFF2-40B4-BE49-F238E27FC236}">
                  <a16:creationId xmlns="" xmlns:a16="http://schemas.microsoft.com/office/drawing/2014/main" id="{14519428-35F5-49E1-8D9E-B5E04B4D586A}"/>
                </a:ext>
              </a:extLst>
            </p:cNvPr>
            <p:cNvSpPr txBox="1"/>
            <p:nvPr/>
          </p:nvSpPr>
          <p:spPr bwMode="gray">
            <a:xfrm>
              <a:off x="4361884" y="399499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61" name="TextBox 271">
              <a:extLst>
                <a:ext uri="{FF2B5EF4-FFF2-40B4-BE49-F238E27FC236}">
                  <a16:creationId xmlns="" xmlns:a16="http://schemas.microsoft.com/office/drawing/2014/main" id="{4FDDA859-2771-4098-9AF9-582229B803CF}"/>
                </a:ext>
              </a:extLst>
            </p:cNvPr>
            <p:cNvSpPr txBox="1"/>
            <p:nvPr/>
          </p:nvSpPr>
          <p:spPr bwMode="gray">
            <a:xfrm>
              <a:off x="3534765" y="505780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2" name="TextBox 271">
              <a:extLst>
                <a:ext uri="{FF2B5EF4-FFF2-40B4-BE49-F238E27FC236}">
                  <a16:creationId xmlns="" xmlns:a16="http://schemas.microsoft.com/office/drawing/2014/main" id="{000EBE12-6F20-4D4A-86B6-6404F0B9093D}"/>
                </a:ext>
              </a:extLst>
            </p:cNvPr>
            <p:cNvSpPr txBox="1"/>
            <p:nvPr/>
          </p:nvSpPr>
          <p:spPr bwMode="gray">
            <a:xfrm>
              <a:off x="4343561" y="505629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63" name="TextBox 271">
              <a:extLst>
                <a:ext uri="{FF2B5EF4-FFF2-40B4-BE49-F238E27FC236}">
                  <a16:creationId xmlns="" xmlns:a16="http://schemas.microsoft.com/office/drawing/2014/main" id="{9E8EA621-FE3B-4813-9A42-80D2A54449C6}"/>
                </a:ext>
              </a:extLst>
            </p:cNvPr>
            <p:cNvSpPr txBox="1"/>
            <p:nvPr/>
          </p:nvSpPr>
          <p:spPr bwMode="gray">
            <a:xfrm>
              <a:off x="8260049" y="507513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4" name="TextBox 271">
              <a:extLst>
                <a:ext uri="{FF2B5EF4-FFF2-40B4-BE49-F238E27FC236}">
                  <a16:creationId xmlns="" xmlns:a16="http://schemas.microsoft.com/office/drawing/2014/main" id="{012A499B-10AF-4726-9882-1904BA41F6E2}"/>
                </a:ext>
              </a:extLst>
            </p:cNvPr>
            <p:cNvSpPr txBox="1"/>
            <p:nvPr/>
          </p:nvSpPr>
          <p:spPr bwMode="gray">
            <a:xfrm>
              <a:off x="7495476" y="505629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65" name="TextBox 271">
              <a:extLst>
                <a:ext uri="{FF2B5EF4-FFF2-40B4-BE49-F238E27FC236}">
                  <a16:creationId xmlns="" xmlns:a16="http://schemas.microsoft.com/office/drawing/2014/main" id="{8EB54C6A-51CC-49F7-A7CC-8B78FE7C3261}"/>
                </a:ext>
              </a:extLst>
            </p:cNvPr>
            <p:cNvSpPr txBox="1"/>
            <p:nvPr/>
          </p:nvSpPr>
          <p:spPr bwMode="gray">
            <a:xfrm>
              <a:off x="8278372" y="399822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6" name="TextBox 271">
              <a:extLst>
                <a:ext uri="{FF2B5EF4-FFF2-40B4-BE49-F238E27FC236}">
                  <a16:creationId xmlns="" xmlns:a16="http://schemas.microsoft.com/office/drawing/2014/main" id="{3D069897-9A34-4121-ACA7-FD89E934391C}"/>
                </a:ext>
              </a:extLst>
            </p:cNvPr>
            <p:cNvSpPr txBox="1"/>
            <p:nvPr/>
          </p:nvSpPr>
          <p:spPr bwMode="gray">
            <a:xfrm>
              <a:off x="7513799" y="397938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55" name="图片 48">
              <a:extLst>
                <a:ext uri="{FF2B5EF4-FFF2-40B4-BE49-F238E27FC236}">
                  <a16:creationId xmlns="" xmlns:a16="http://schemas.microsoft.com/office/drawing/2014/main" id="{6E04658A-1894-4EA9-9E21-42CC734944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95766" y="3364532"/>
              <a:ext cx="378863" cy="310667"/>
            </a:xfrm>
            <a:prstGeom prst="rect">
              <a:avLst/>
            </a:prstGeom>
          </p:spPr>
        </p:pic>
        <p:sp>
          <p:nvSpPr>
            <p:cNvPr id="56" name="TextBox 271">
              <a:extLst>
                <a:ext uri="{FF2B5EF4-FFF2-40B4-BE49-F238E27FC236}">
                  <a16:creationId xmlns="" xmlns:a16="http://schemas.microsoft.com/office/drawing/2014/main" id="{CA4A7547-80BA-400A-895C-A7EF288C52C5}"/>
                </a:ext>
              </a:extLst>
            </p:cNvPr>
            <p:cNvSpPr txBox="1"/>
            <p:nvPr/>
          </p:nvSpPr>
          <p:spPr bwMode="gray">
            <a:xfrm>
              <a:off x="5903258" y="3644516"/>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57" name="TextBox 271">
              <a:extLst>
                <a:ext uri="{FF2B5EF4-FFF2-40B4-BE49-F238E27FC236}">
                  <a16:creationId xmlns="" xmlns:a16="http://schemas.microsoft.com/office/drawing/2014/main" id="{B4101D17-1E02-4964-B5EC-1EEB0C7C015B}"/>
                </a:ext>
              </a:extLst>
            </p:cNvPr>
            <p:cNvSpPr txBox="1"/>
            <p:nvPr/>
          </p:nvSpPr>
          <p:spPr bwMode="gray">
            <a:xfrm rot="18598943">
              <a:off x="4491332" y="4312213"/>
              <a:ext cx="808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MP-IBGP</a:t>
              </a:r>
            </a:p>
          </p:txBody>
        </p:sp>
        <p:sp>
          <p:nvSpPr>
            <p:cNvPr id="52" name="Freeform: Shape 51">
              <a:extLst>
                <a:ext uri="{FF2B5EF4-FFF2-40B4-BE49-F238E27FC236}">
                  <a16:creationId xmlns="" xmlns:a16="http://schemas.microsoft.com/office/drawing/2014/main" id="{288770BA-77CE-47FD-9B24-278B09A035AA}"/>
                </a:ext>
              </a:extLst>
            </p:cNvPr>
            <p:cNvSpPr/>
            <p:nvPr/>
          </p:nvSpPr>
          <p:spPr bwMode="gray">
            <a:xfrm rot="907707" flipH="1">
              <a:off x="6297537" y="3576603"/>
              <a:ext cx="1233223" cy="17813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3" name="Freeform: Shape 52">
              <a:extLst>
                <a:ext uri="{FF2B5EF4-FFF2-40B4-BE49-F238E27FC236}">
                  <a16:creationId xmlns="" xmlns:a16="http://schemas.microsoft.com/office/drawing/2014/main" id="{66D7CC9A-CA58-4EE8-A3E0-BF1628AF3F4D}"/>
                </a:ext>
              </a:extLst>
            </p:cNvPr>
            <p:cNvSpPr/>
            <p:nvPr/>
          </p:nvSpPr>
          <p:spPr bwMode="gray">
            <a:xfrm rot="2364267" flipH="1">
              <a:off x="6155325" y="3997520"/>
              <a:ext cx="1705988" cy="211417"/>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4" name="TextBox 3">
              <a:extLst>
                <a:ext uri="{FF2B5EF4-FFF2-40B4-BE49-F238E27FC236}">
                  <a16:creationId xmlns="" xmlns:a16="http://schemas.microsoft.com/office/drawing/2014/main" id="{3C55AA24-1C09-4902-878C-1BC0ED7EFA35}"/>
                </a:ext>
              </a:extLst>
            </p:cNvPr>
            <p:cNvSpPr txBox="1"/>
            <p:nvPr/>
          </p:nvSpPr>
          <p:spPr bwMode="gray">
            <a:xfrm>
              <a:off x="5499237" y="4968422"/>
              <a:ext cx="1180131" cy="369332"/>
            </a:xfrm>
            <a:prstGeom prst="rect">
              <a:avLst/>
            </a:prstGeom>
            <a:noFill/>
          </p:spPr>
          <p:txBody>
            <a:bodyPr wrap="square" rtlCol="0">
              <a:noAutofit/>
            </a:bodyPr>
            <a:lstStyle/>
            <a:p>
              <a:pPr fontAlgn="ctr"/>
              <a:r>
                <a:rPr lang="en-US" dirty="0">
                  <a:solidFill>
                    <a:srgbClr val="C7000B"/>
                  </a:solidFill>
                  <a:latin typeface="Huawei Sans" panose="020C0503030203020204" pitchFamily="34" charset="0"/>
                </a:rPr>
                <a:t>AS 65000</a:t>
              </a:r>
            </a:p>
          </p:txBody>
        </p:sp>
        <p:sp>
          <p:nvSpPr>
            <p:cNvPr id="101" name="TextBox 100">
              <a:extLst>
                <a:ext uri="{FF2B5EF4-FFF2-40B4-BE49-F238E27FC236}">
                  <a16:creationId xmlns="" xmlns:a16="http://schemas.microsoft.com/office/drawing/2014/main" id="{E4AD576E-2441-4DB0-88FD-71B669ACE916}"/>
                </a:ext>
              </a:extLst>
            </p:cNvPr>
            <p:cNvSpPr txBox="1"/>
            <p:nvPr/>
          </p:nvSpPr>
          <p:spPr bwMode="gray">
            <a:xfrm>
              <a:off x="2673972" y="3957726"/>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65001</a:t>
              </a:r>
            </a:p>
          </p:txBody>
        </p:sp>
        <p:sp>
          <p:nvSpPr>
            <p:cNvPr id="102" name="TextBox 101">
              <a:extLst>
                <a:ext uri="{FF2B5EF4-FFF2-40B4-BE49-F238E27FC236}">
                  <a16:creationId xmlns="" xmlns:a16="http://schemas.microsoft.com/office/drawing/2014/main" id="{EE1456A4-A4D4-426D-84B4-C23857FD799B}"/>
                </a:ext>
              </a:extLst>
            </p:cNvPr>
            <p:cNvSpPr txBox="1"/>
            <p:nvPr/>
          </p:nvSpPr>
          <p:spPr bwMode="gray">
            <a:xfrm>
              <a:off x="2663515" y="4999199"/>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65002</a:t>
              </a:r>
            </a:p>
          </p:txBody>
        </p:sp>
        <p:sp>
          <p:nvSpPr>
            <p:cNvPr id="103" name="TextBox 102">
              <a:extLst>
                <a:ext uri="{FF2B5EF4-FFF2-40B4-BE49-F238E27FC236}">
                  <a16:creationId xmlns="" xmlns:a16="http://schemas.microsoft.com/office/drawing/2014/main" id="{7BB721CE-1A7F-4CAE-B199-3AC3598ADB4F}"/>
                </a:ext>
              </a:extLst>
            </p:cNvPr>
            <p:cNvSpPr txBox="1"/>
            <p:nvPr/>
          </p:nvSpPr>
          <p:spPr bwMode="gray">
            <a:xfrm>
              <a:off x="8594011" y="3979384"/>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65003</a:t>
              </a:r>
            </a:p>
          </p:txBody>
        </p:sp>
        <p:sp>
          <p:nvSpPr>
            <p:cNvPr id="104" name="TextBox 103">
              <a:extLst>
                <a:ext uri="{FF2B5EF4-FFF2-40B4-BE49-F238E27FC236}">
                  <a16:creationId xmlns="" xmlns:a16="http://schemas.microsoft.com/office/drawing/2014/main" id="{B5AAB73E-2E0A-4A8B-811F-4EDBD7C2B9D8}"/>
                </a:ext>
              </a:extLst>
            </p:cNvPr>
            <p:cNvSpPr txBox="1"/>
            <p:nvPr/>
          </p:nvSpPr>
          <p:spPr bwMode="gray">
            <a:xfrm>
              <a:off x="8627768" y="5001402"/>
              <a:ext cx="95891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rPr>
                <a:t>AS 65004</a:t>
              </a:r>
            </a:p>
          </p:txBody>
        </p:sp>
      </p:grpSp>
      <p:sp>
        <p:nvSpPr>
          <p:cNvPr id="54" name="五边形 2">
            <a:extLst>
              <a:ext uri="{FF2B5EF4-FFF2-40B4-BE49-F238E27FC236}">
                <a16:creationId xmlns="" xmlns:a16="http://schemas.microsoft.com/office/drawing/2014/main" id="{6E4EFE68-88C6-44E9-A30C-E4B7F930D68D}"/>
              </a:ext>
            </a:extLst>
          </p:cNvPr>
          <p:cNvSpPr/>
          <p:nvPr/>
        </p:nvSpPr>
        <p:spPr bwMode="gray">
          <a:xfrm>
            <a:off x="8130400" y="105688"/>
            <a:ext cx="173016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58" name="燕尾形 3">
            <a:extLst>
              <a:ext uri="{FF2B5EF4-FFF2-40B4-BE49-F238E27FC236}">
                <a16:creationId xmlns="" xmlns:a16="http://schemas.microsoft.com/office/drawing/2014/main" id="{81296FB3-9367-4C5D-95B1-6594557DC45D}"/>
              </a:ext>
            </a:extLst>
          </p:cNvPr>
          <p:cNvSpPr/>
          <p:nvPr/>
        </p:nvSpPr>
        <p:spPr bwMode="gray">
          <a:xfrm>
            <a:off x="9784005" y="105688"/>
            <a:ext cx="196508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123540097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BGP Route Control Planning</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p:txBody>
          <a:bodyPr wrap="square">
            <a:noAutofit/>
          </a:bodyPr>
          <a:lstStyle/>
          <a:p>
            <a:pPr>
              <a:lnSpc>
                <a:spcPct val="100000"/>
              </a:lnSpc>
            </a:pPr>
            <a:r>
              <a:rPr lang="en-US" sz="1400" dirty="0">
                <a:latin typeface="Huawei Sans" panose="020C0503030203020204" pitchFamily="34" charset="0"/>
              </a:rPr>
              <a:t>To ensure network reliability, dual planes working in active/standby mode are generally deployed on the bearer network.</a:t>
            </a:r>
          </a:p>
          <a:p>
            <a:pPr>
              <a:lnSpc>
                <a:spcPct val="100000"/>
              </a:lnSpc>
            </a:pPr>
            <a:r>
              <a:rPr lang="en-US" sz="1400" dirty="0">
                <a:latin typeface="Huawei Sans" panose="020C0503030203020204" pitchFamily="34" charset="0"/>
              </a:rPr>
              <a:t>Route control is required to ensure that the active plane carries traffic in normal cases, and the standby plane takes over traffic when the active plane fails.</a:t>
            </a:r>
          </a:p>
          <a:p>
            <a:pPr lvl="1">
              <a:lnSpc>
                <a:spcPct val="100000"/>
              </a:lnSpc>
            </a:pPr>
            <a:r>
              <a:rPr lang="en-US" sz="1200" dirty="0">
                <a:latin typeface="Huawei Sans" panose="020C0503030203020204" pitchFamily="34" charset="0"/>
              </a:rPr>
              <a:t>Generally, community attributes are added to routes between CEs and PEs, and the MED values of specific routes are changed based on community attributes.</a:t>
            </a:r>
          </a:p>
          <a:p>
            <a:pPr lvl="1">
              <a:lnSpc>
                <a:spcPct val="100000"/>
              </a:lnSpc>
            </a:pPr>
            <a:r>
              <a:rPr lang="en-US" sz="1200" dirty="0">
                <a:latin typeface="Huawei Sans" panose="020C0503030203020204" pitchFamily="34" charset="0"/>
              </a:rPr>
              <a:t>Generally, PEs and RRs change the MED values of specific routes based on community attributes.</a:t>
            </a:r>
          </a:p>
          <a:p>
            <a:pPr lvl="1">
              <a:lnSpc>
                <a:spcPct val="100000"/>
              </a:lnSpc>
            </a:pPr>
            <a:r>
              <a:rPr lang="en-US" sz="1200" dirty="0">
                <a:latin typeface="Huawei Sans" panose="020C0503030203020204" pitchFamily="34" charset="0"/>
              </a:rPr>
              <a:t>Changing the MED values of specific routes ensures that traffic is sent from the local PE on the active plane to the remote PE on the active plane in normal cases.</a:t>
            </a:r>
          </a:p>
        </p:txBody>
      </p:sp>
      <p:grpSp>
        <p:nvGrpSpPr>
          <p:cNvPr id="241" name="Group 240">
            <a:extLst>
              <a:ext uri="{FF2B5EF4-FFF2-40B4-BE49-F238E27FC236}">
                <a16:creationId xmlns="" xmlns:a16="http://schemas.microsoft.com/office/drawing/2014/main" id="{22F8AC38-AA50-4F7F-A47F-B70BCDBAE4EF}"/>
              </a:ext>
            </a:extLst>
          </p:cNvPr>
          <p:cNvGrpSpPr/>
          <p:nvPr/>
        </p:nvGrpSpPr>
        <p:grpSpPr bwMode="gray">
          <a:xfrm>
            <a:off x="536687" y="2938604"/>
            <a:ext cx="10693288" cy="3213287"/>
            <a:chOff x="536687" y="3143759"/>
            <a:chExt cx="10693288" cy="3213287"/>
          </a:xfrm>
        </p:grpSpPr>
        <p:sp>
          <p:nvSpPr>
            <p:cNvPr id="121" name="Rectangle: Rounded Corners 120">
              <a:extLst>
                <a:ext uri="{FF2B5EF4-FFF2-40B4-BE49-F238E27FC236}">
                  <a16:creationId xmlns="" xmlns:a16="http://schemas.microsoft.com/office/drawing/2014/main" id="{27297CD5-3E52-4A0F-A417-12FF9BACA394}"/>
                </a:ext>
              </a:extLst>
            </p:cNvPr>
            <p:cNvSpPr/>
            <p:nvPr/>
          </p:nvSpPr>
          <p:spPr bwMode="gray">
            <a:xfrm>
              <a:off x="1987528" y="3921221"/>
              <a:ext cx="1154469" cy="1924049"/>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en-US" sz="1200" dirty="0">
                <a:solidFill>
                  <a:schemeClr val="tx1"/>
                </a:solidFill>
                <a:latin typeface="Huawei Sans" panose="020C0503030203020204" pitchFamily="34" charset="0"/>
              </a:endParaRPr>
            </a:p>
          </p:txBody>
        </p:sp>
        <p:sp>
          <p:nvSpPr>
            <p:cNvPr id="122" name="圆角矩形 75">
              <a:extLst>
                <a:ext uri="{FF2B5EF4-FFF2-40B4-BE49-F238E27FC236}">
                  <a16:creationId xmlns="" xmlns:a16="http://schemas.microsoft.com/office/drawing/2014/main" id="{C3E8A03C-B99B-4C8E-8B20-460048203C77}"/>
                </a:ext>
              </a:extLst>
            </p:cNvPr>
            <p:cNvSpPr/>
            <p:nvPr/>
          </p:nvSpPr>
          <p:spPr bwMode="gray">
            <a:xfrm>
              <a:off x="4430410" y="3921221"/>
              <a:ext cx="3331179"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24" name="图片 48">
              <a:extLst>
                <a:ext uri="{FF2B5EF4-FFF2-40B4-BE49-F238E27FC236}">
                  <a16:creationId xmlns="" xmlns:a16="http://schemas.microsoft.com/office/drawing/2014/main" id="{C29A2278-EA17-46B5-9BB0-D02D48A9240D}"/>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876584" y="4157549"/>
              <a:ext cx="378863" cy="310667"/>
            </a:xfrm>
            <a:prstGeom prst="rect">
              <a:avLst/>
            </a:prstGeom>
          </p:spPr>
        </p:pic>
        <p:pic>
          <p:nvPicPr>
            <p:cNvPr id="125" name="图片 48">
              <a:extLst>
                <a:ext uri="{FF2B5EF4-FFF2-40B4-BE49-F238E27FC236}">
                  <a16:creationId xmlns="" xmlns:a16="http://schemas.microsoft.com/office/drawing/2014/main" id="{06516B2E-288C-4B4E-9360-F8A300BBBC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12455" y="4157548"/>
              <a:ext cx="378863" cy="310667"/>
            </a:xfrm>
            <a:prstGeom prst="rect">
              <a:avLst/>
            </a:prstGeom>
          </p:spPr>
        </p:pic>
        <p:pic>
          <p:nvPicPr>
            <p:cNvPr id="126" name="图片 48">
              <a:extLst>
                <a:ext uri="{FF2B5EF4-FFF2-40B4-BE49-F238E27FC236}">
                  <a16:creationId xmlns="" xmlns:a16="http://schemas.microsoft.com/office/drawing/2014/main" id="{450F255E-EFFD-405C-A974-38AE0EE6A502}"/>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876584" y="5210427"/>
              <a:ext cx="378863" cy="310667"/>
            </a:xfrm>
            <a:prstGeom prst="rect">
              <a:avLst/>
            </a:prstGeom>
          </p:spPr>
        </p:pic>
        <p:pic>
          <p:nvPicPr>
            <p:cNvPr id="127" name="图片 48">
              <a:extLst>
                <a:ext uri="{FF2B5EF4-FFF2-40B4-BE49-F238E27FC236}">
                  <a16:creationId xmlns="" xmlns:a16="http://schemas.microsoft.com/office/drawing/2014/main" id="{0ACF8C15-B570-43D3-B93E-4E9726F059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12455" y="5210426"/>
              <a:ext cx="378863" cy="310667"/>
            </a:xfrm>
            <a:prstGeom prst="rect">
              <a:avLst/>
            </a:prstGeom>
          </p:spPr>
        </p:pic>
        <p:sp>
          <p:nvSpPr>
            <p:cNvPr id="128" name="Rectangle: Rounded Corners 127">
              <a:extLst>
                <a:ext uri="{FF2B5EF4-FFF2-40B4-BE49-F238E27FC236}">
                  <a16:creationId xmlns="" xmlns:a16="http://schemas.microsoft.com/office/drawing/2014/main" id="{09DC56C5-6C89-4C18-9C01-7FC96A401674}"/>
                </a:ext>
              </a:extLst>
            </p:cNvPr>
            <p:cNvSpPr/>
            <p:nvPr/>
          </p:nvSpPr>
          <p:spPr bwMode="gray">
            <a:xfrm>
              <a:off x="9026151" y="3921220"/>
              <a:ext cx="1176850" cy="1924050"/>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endParaRPr lang="en-US" sz="1200" dirty="0">
                <a:solidFill>
                  <a:schemeClr val="tx1"/>
                </a:solidFill>
                <a:latin typeface="Huawei Sans" panose="020C0503030203020204" pitchFamily="34" charset="0"/>
              </a:endParaRPr>
            </a:p>
          </p:txBody>
        </p:sp>
        <p:pic>
          <p:nvPicPr>
            <p:cNvPr id="129" name="图片 48">
              <a:extLst>
                <a:ext uri="{FF2B5EF4-FFF2-40B4-BE49-F238E27FC236}">
                  <a16:creationId xmlns="" xmlns:a16="http://schemas.microsoft.com/office/drawing/2014/main" id="{0B15D9DB-B829-4AF0-AB23-5EA3451196FD}"/>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2702" y="4157547"/>
              <a:ext cx="378863" cy="310667"/>
            </a:xfrm>
            <a:prstGeom prst="rect">
              <a:avLst/>
            </a:prstGeom>
          </p:spPr>
        </p:pic>
        <p:pic>
          <p:nvPicPr>
            <p:cNvPr id="131" name="图片 48">
              <a:extLst>
                <a:ext uri="{FF2B5EF4-FFF2-40B4-BE49-F238E27FC236}">
                  <a16:creationId xmlns="" xmlns:a16="http://schemas.microsoft.com/office/drawing/2014/main" id="{C63EEE1A-D2FE-4248-8752-03C4423ABAA6}"/>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2702" y="5204232"/>
              <a:ext cx="378863" cy="310667"/>
            </a:xfrm>
            <a:prstGeom prst="rect">
              <a:avLst/>
            </a:prstGeom>
          </p:spPr>
        </p:pic>
        <p:pic>
          <p:nvPicPr>
            <p:cNvPr id="132" name="图片 48">
              <a:extLst>
                <a:ext uri="{FF2B5EF4-FFF2-40B4-BE49-F238E27FC236}">
                  <a16:creationId xmlns="" xmlns:a16="http://schemas.microsoft.com/office/drawing/2014/main" id="{F600C24D-6CB0-46F4-826A-2D445EE5C3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69144" y="4154614"/>
              <a:ext cx="378863" cy="310667"/>
            </a:xfrm>
            <a:prstGeom prst="rect">
              <a:avLst/>
            </a:prstGeom>
          </p:spPr>
        </p:pic>
        <p:pic>
          <p:nvPicPr>
            <p:cNvPr id="133" name="图片 48">
              <a:extLst>
                <a:ext uri="{FF2B5EF4-FFF2-40B4-BE49-F238E27FC236}">
                  <a16:creationId xmlns="" xmlns:a16="http://schemas.microsoft.com/office/drawing/2014/main" id="{06165129-F372-4223-9889-E2D5F1ADB9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69144" y="5207492"/>
              <a:ext cx="378863" cy="310667"/>
            </a:xfrm>
            <a:prstGeom prst="rect">
              <a:avLst/>
            </a:prstGeom>
          </p:spPr>
        </p:pic>
        <p:cxnSp>
          <p:nvCxnSpPr>
            <p:cNvPr id="134" name="Straight Connector 133">
              <a:extLst>
                <a:ext uri="{FF2B5EF4-FFF2-40B4-BE49-F238E27FC236}">
                  <a16:creationId xmlns="" xmlns:a16="http://schemas.microsoft.com/office/drawing/2014/main" id="{849D7B4E-2FE3-4CDD-B25B-5067BC113049}"/>
                </a:ext>
              </a:extLst>
            </p:cNvPr>
            <p:cNvCxnSpPr>
              <a:cxnSpLocks/>
              <a:stCxn id="124" idx="3"/>
              <a:endCxn id="125" idx="1"/>
            </p:cNvCxnSpPr>
            <p:nvPr/>
          </p:nvCxnSpPr>
          <p:spPr bwMode="gray">
            <a:xfrm flipV="1">
              <a:off x="3255447" y="4312882"/>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 xmlns:a16="http://schemas.microsoft.com/office/drawing/2014/main" id="{95622B5B-254C-424F-8608-7D72537FB811}"/>
                </a:ext>
              </a:extLst>
            </p:cNvPr>
            <p:cNvCxnSpPr>
              <a:cxnSpLocks/>
              <a:stCxn id="126" idx="3"/>
              <a:endCxn id="127" idx="1"/>
            </p:cNvCxnSpPr>
            <p:nvPr/>
          </p:nvCxnSpPr>
          <p:spPr bwMode="gray">
            <a:xfrm flipV="1">
              <a:off x="3255447" y="5365760"/>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 xmlns:a16="http://schemas.microsoft.com/office/drawing/2014/main" id="{02778D04-B115-4F8C-AA61-5802223A912B}"/>
                </a:ext>
              </a:extLst>
            </p:cNvPr>
            <p:cNvCxnSpPr>
              <a:cxnSpLocks/>
              <a:stCxn id="132" idx="3"/>
              <a:endCxn id="129" idx="1"/>
            </p:cNvCxnSpPr>
            <p:nvPr/>
          </p:nvCxnSpPr>
          <p:spPr bwMode="gray">
            <a:xfrm>
              <a:off x="7848007" y="4309948"/>
              <a:ext cx="1064695" cy="29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 xmlns:a16="http://schemas.microsoft.com/office/drawing/2014/main" id="{267FBF83-F505-4378-9FDF-E852CE0AFAE5}"/>
                </a:ext>
              </a:extLst>
            </p:cNvPr>
            <p:cNvCxnSpPr>
              <a:cxnSpLocks/>
              <a:stCxn id="133" idx="3"/>
              <a:endCxn id="131" idx="1"/>
            </p:cNvCxnSpPr>
            <p:nvPr/>
          </p:nvCxnSpPr>
          <p:spPr bwMode="gray">
            <a:xfrm flipV="1">
              <a:off x="7848007" y="5359566"/>
              <a:ext cx="1064695" cy="32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3" name="TextBox 271">
              <a:extLst>
                <a:ext uri="{FF2B5EF4-FFF2-40B4-BE49-F238E27FC236}">
                  <a16:creationId xmlns="" xmlns:a16="http://schemas.microsoft.com/office/drawing/2014/main" id="{A2BA8F61-3EB1-4526-AA3F-09421C6CB2FE}"/>
                </a:ext>
              </a:extLst>
            </p:cNvPr>
            <p:cNvSpPr txBox="1"/>
            <p:nvPr/>
          </p:nvSpPr>
          <p:spPr bwMode="gray">
            <a:xfrm>
              <a:off x="2847452" y="3921220"/>
              <a:ext cx="4545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14" name="TextBox 271">
              <a:extLst>
                <a:ext uri="{FF2B5EF4-FFF2-40B4-BE49-F238E27FC236}">
                  <a16:creationId xmlns="" xmlns:a16="http://schemas.microsoft.com/office/drawing/2014/main" id="{47A13DFD-B0EE-4179-9A5B-50760807CFC0}"/>
                </a:ext>
              </a:extLst>
            </p:cNvPr>
            <p:cNvSpPr txBox="1"/>
            <p:nvPr/>
          </p:nvSpPr>
          <p:spPr bwMode="gray">
            <a:xfrm>
              <a:off x="4297818" y="3926675"/>
              <a:ext cx="44133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15" name="TextBox 271">
              <a:extLst>
                <a:ext uri="{FF2B5EF4-FFF2-40B4-BE49-F238E27FC236}">
                  <a16:creationId xmlns="" xmlns:a16="http://schemas.microsoft.com/office/drawing/2014/main" id="{B00DBA18-7E96-4694-8396-7D1D03DFDAD1}"/>
                </a:ext>
              </a:extLst>
            </p:cNvPr>
            <p:cNvSpPr txBox="1"/>
            <p:nvPr/>
          </p:nvSpPr>
          <p:spPr bwMode="gray">
            <a:xfrm>
              <a:off x="2847452" y="5506676"/>
              <a:ext cx="4545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16" name="TextBox 271">
              <a:extLst>
                <a:ext uri="{FF2B5EF4-FFF2-40B4-BE49-F238E27FC236}">
                  <a16:creationId xmlns="" xmlns:a16="http://schemas.microsoft.com/office/drawing/2014/main" id="{8E22FAC9-7DF5-4B68-AAE0-EE0E6A05A99D}"/>
                </a:ext>
              </a:extLst>
            </p:cNvPr>
            <p:cNvSpPr txBox="1"/>
            <p:nvPr/>
          </p:nvSpPr>
          <p:spPr bwMode="gray">
            <a:xfrm>
              <a:off x="4280403" y="5505166"/>
              <a:ext cx="45454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17" name="TextBox 271">
              <a:extLst>
                <a:ext uri="{FF2B5EF4-FFF2-40B4-BE49-F238E27FC236}">
                  <a16:creationId xmlns="" xmlns:a16="http://schemas.microsoft.com/office/drawing/2014/main" id="{85CC2FEA-9F34-4037-97D1-C22D2DE69E32}"/>
                </a:ext>
              </a:extLst>
            </p:cNvPr>
            <p:cNvSpPr txBox="1"/>
            <p:nvPr/>
          </p:nvSpPr>
          <p:spPr bwMode="gray">
            <a:xfrm>
              <a:off x="8885171" y="5524009"/>
              <a:ext cx="44776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118" name="TextBox 271">
              <a:extLst>
                <a:ext uri="{FF2B5EF4-FFF2-40B4-BE49-F238E27FC236}">
                  <a16:creationId xmlns="" xmlns:a16="http://schemas.microsoft.com/office/drawing/2014/main" id="{F7DCFA12-EEC9-4C60-95CE-D2F329571609}"/>
                </a:ext>
              </a:extLst>
            </p:cNvPr>
            <p:cNvSpPr txBox="1"/>
            <p:nvPr/>
          </p:nvSpPr>
          <p:spPr bwMode="gray">
            <a:xfrm>
              <a:off x="7426677" y="5505166"/>
              <a:ext cx="44776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119" name="TextBox 271">
              <a:extLst>
                <a:ext uri="{FF2B5EF4-FFF2-40B4-BE49-F238E27FC236}">
                  <a16:creationId xmlns="" xmlns:a16="http://schemas.microsoft.com/office/drawing/2014/main" id="{4750961B-C4B0-422A-B31A-0C628521FBE4}"/>
                </a:ext>
              </a:extLst>
            </p:cNvPr>
            <p:cNvSpPr txBox="1"/>
            <p:nvPr/>
          </p:nvSpPr>
          <p:spPr bwMode="gray">
            <a:xfrm>
              <a:off x="8890006" y="3908481"/>
              <a:ext cx="44776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120" name="TextBox 271">
              <a:extLst>
                <a:ext uri="{FF2B5EF4-FFF2-40B4-BE49-F238E27FC236}">
                  <a16:creationId xmlns="" xmlns:a16="http://schemas.microsoft.com/office/drawing/2014/main" id="{8257E7B3-4E8F-4B8C-8116-0F18CDEABF32}"/>
                </a:ext>
              </a:extLst>
            </p:cNvPr>
            <p:cNvSpPr txBox="1"/>
            <p:nvPr/>
          </p:nvSpPr>
          <p:spPr bwMode="gray">
            <a:xfrm>
              <a:off x="7431523" y="3921221"/>
              <a:ext cx="447768"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109" name="图片 48">
              <a:extLst>
                <a:ext uri="{FF2B5EF4-FFF2-40B4-BE49-F238E27FC236}">
                  <a16:creationId xmlns="" xmlns:a16="http://schemas.microsoft.com/office/drawing/2014/main" id="{716537F6-5501-4F1C-BFE7-9963902411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2322" y="3806921"/>
              <a:ext cx="378863" cy="310667"/>
            </a:xfrm>
            <a:prstGeom prst="rect">
              <a:avLst/>
            </a:prstGeom>
          </p:spPr>
        </p:pic>
        <p:sp>
          <p:nvSpPr>
            <p:cNvPr id="110" name="TextBox 271">
              <a:extLst>
                <a:ext uri="{FF2B5EF4-FFF2-40B4-BE49-F238E27FC236}">
                  <a16:creationId xmlns="" xmlns:a16="http://schemas.microsoft.com/office/drawing/2014/main" id="{CDEA1F32-3A3F-40C3-A41A-79812B32EBF9}"/>
                </a:ext>
              </a:extLst>
            </p:cNvPr>
            <p:cNvSpPr txBox="1"/>
            <p:nvPr/>
          </p:nvSpPr>
          <p:spPr bwMode="gray">
            <a:xfrm>
              <a:off x="5903272" y="3566280"/>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151" name="Straight Connector 150">
              <a:extLst>
                <a:ext uri="{FF2B5EF4-FFF2-40B4-BE49-F238E27FC236}">
                  <a16:creationId xmlns="" xmlns:a16="http://schemas.microsoft.com/office/drawing/2014/main" id="{F40CDF97-25DC-4C3C-A230-4FEDDB2DA8B0}"/>
                </a:ext>
              </a:extLst>
            </p:cNvPr>
            <p:cNvCxnSpPr>
              <a:cxnSpLocks/>
              <a:stCxn id="124" idx="2"/>
              <a:endCxn id="126" idx="0"/>
            </p:cNvCxnSpPr>
            <p:nvPr/>
          </p:nvCxnSpPr>
          <p:spPr bwMode="gray">
            <a:xfrm>
              <a:off x="3066016" y="4468216"/>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17B7826F-B131-4AF7-B0D0-E7C3A6B8307E}"/>
                </a:ext>
              </a:extLst>
            </p:cNvPr>
            <p:cNvCxnSpPr>
              <a:cxnSpLocks/>
              <a:stCxn id="125" idx="2"/>
              <a:endCxn id="127" idx="0"/>
            </p:cNvCxnSpPr>
            <p:nvPr/>
          </p:nvCxnSpPr>
          <p:spPr bwMode="gray">
            <a:xfrm>
              <a:off x="4501887" y="4468215"/>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 xmlns:a16="http://schemas.microsoft.com/office/drawing/2014/main" id="{6DA7188D-AFED-45A5-9964-1E9ADA9CC7D7}"/>
                </a:ext>
              </a:extLst>
            </p:cNvPr>
            <p:cNvCxnSpPr>
              <a:cxnSpLocks/>
              <a:stCxn id="132" idx="2"/>
              <a:endCxn id="133" idx="0"/>
            </p:cNvCxnSpPr>
            <p:nvPr/>
          </p:nvCxnSpPr>
          <p:spPr bwMode="gray">
            <a:xfrm>
              <a:off x="7658576" y="4465281"/>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B2EE2C97-A051-40D4-9556-5A35966634A6}"/>
                </a:ext>
              </a:extLst>
            </p:cNvPr>
            <p:cNvCxnSpPr>
              <a:cxnSpLocks/>
              <a:stCxn id="129" idx="2"/>
              <a:endCxn id="131" idx="0"/>
            </p:cNvCxnSpPr>
            <p:nvPr/>
          </p:nvCxnSpPr>
          <p:spPr bwMode="gray">
            <a:xfrm>
              <a:off x="9102134" y="4468214"/>
              <a:ext cx="0" cy="7360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7" name="Freeform: Shape 156">
              <a:extLst>
                <a:ext uri="{FF2B5EF4-FFF2-40B4-BE49-F238E27FC236}">
                  <a16:creationId xmlns="" xmlns:a16="http://schemas.microsoft.com/office/drawing/2014/main" id="{8FB162DF-754C-4CB6-828A-8D293FC9B325}"/>
                </a:ext>
              </a:extLst>
            </p:cNvPr>
            <p:cNvSpPr/>
            <p:nvPr/>
          </p:nvSpPr>
          <p:spPr bwMode="gray">
            <a:xfrm>
              <a:off x="3289064" y="5159013"/>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58" name="Freeform: Shape 157">
              <a:extLst>
                <a:ext uri="{FF2B5EF4-FFF2-40B4-BE49-F238E27FC236}">
                  <a16:creationId xmlns="" xmlns:a16="http://schemas.microsoft.com/office/drawing/2014/main" id="{FC1BF5FD-E7E7-4310-9C2E-CAF1EC485F79}"/>
                </a:ext>
              </a:extLst>
            </p:cNvPr>
            <p:cNvSpPr/>
            <p:nvPr/>
          </p:nvSpPr>
          <p:spPr bwMode="gray">
            <a:xfrm flipH="1" flipV="1">
              <a:off x="3289064" y="5439909"/>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59" name="Freeform: Shape 158">
              <a:extLst>
                <a:ext uri="{FF2B5EF4-FFF2-40B4-BE49-F238E27FC236}">
                  <a16:creationId xmlns="" xmlns:a16="http://schemas.microsoft.com/office/drawing/2014/main" id="{D6727804-4C79-481E-BBE2-5717392CC213}"/>
                </a:ext>
              </a:extLst>
            </p:cNvPr>
            <p:cNvSpPr/>
            <p:nvPr/>
          </p:nvSpPr>
          <p:spPr bwMode="gray">
            <a:xfrm>
              <a:off x="7879291" y="4105272"/>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1" name="Freeform: Shape 160">
              <a:extLst>
                <a:ext uri="{FF2B5EF4-FFF2-40B4-BE49-F238E27FC236}">
                  <a16:creationId xmlns="" xmlns:a16="http://schemas.microsoft.com/office/drawing/2014/main" id="{3F463E96-6C68-41A3-A86C-3BA5FD216FAF}"/>
                </a:ext>
              </a:extLst>
            </p:cNvPr>
            <p:cNvSpPr/>
            <p:nvPr/>
          </p:nvSpPr>
          <p:spPr bwMode="gray">
            <a:xfrm>
              <a:off x="7886856" y="5159013"/>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3" name="Freeform: Shape 162">
              <a:extLst>
                <a:ext uri="{FF2B5EF4-FFF2-40B4-BE49-F238E27FC236}">
                  <a16:creationId xmlns="" xmlns:a16="http://schemas.microsoft.com/office/drawing/2014/main" id="{78AD7632-33E4-4611-B237-667C3FAAFB4C}"/>
                </a:ext>
              </a:extLst>
            </p:cNvPr>
            <p:cNvSpPr/>
            <p:nvPr/>
          </p:nvSpPr>
          <p:spPr bwMode="gray">
            <a:xfrm rot="20752397">
              <a:off x="4662238" y="3999843"/>
              <a:ext cx="1235616"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4" name="Freeform: Shape 163">
              <a:extLst>
                <a:ext uri="{FF2B5EF4-FFF2-40B4-BE49-F238E27FC236}">
                  <a16:creationId xmlns="" xmlns:a16="http://schemas.microsoft.com/office/drawing/2014/main" id="{350C7738-4738-4283-AC9C-0C561B2B7B2A}"/>
                </a:ext>
              </a:extLst>
            </p:cNvPr>
            <p:cNvSpPr/>
            <p:nvPr/>
          </p:nvSpPr>
          <p:spPr bwMode="gray">
            <a:xfrm rot="847603" flipH="1">
              <a:off x="6281505" y="4002511"/>
              <a:ext cx="1209148"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7" name="Freeform: Shape 166">
              <a:extLst>
                <a:ext uri="{FF2B5EF4-FFF2-40B4-BE49-F238E27FC236}">
                  <a16:creationId xmlns="" xmlns:a16="http://schemas.microsoft.com/office/drawing/2014/main" id="{0B544005-9DDD-4876-967B-F9D87D770CCD}"/>
                </a:ext>
              </a:extLst>
            </p:cNvPr>
            <p:cNvSpPr/>
            <p:nvPr/>
          </p:nvSpPr>
          <p:spPr bwMode="gray">
            <a:xfrm rot="11727704" flipH="1">
              <a:off x="6248214" y="4181773"/>
              <a:ext cx="1235616"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8" name="Rectangular Callout 26">
              <a:extLst>
                <a:ext uri="{FF2B5EF4-FFF2-40B4-BE49-F238E27FC236}">
                  <a16:creationId xmlns="" xmlns:a16="http://schemas.microsoft.com/office/drawing/2014/main" id="{8251C84E-B142-40E7-AD99-03139618F6C9}"/>
                </a:ext>
              </a:extLst>
            </p:cNvPr>
            <p:cNvSpPr/>
            <p:nvPr/>
          </p:nvSpPr>
          <p:spPr bwMode="gray">
            <a:xfrm>
              <a:off x="3174589" y="3276651"/>
              <a:ext cx="2211628" cy="612544"/>
            </a:xfrm>
            <a:prstGeom prst="wedgeRectCallout">
              <a:avLst>
                <a:gd name="adj1" fmla="val -691"/>
                <a:gd name="adj2" fmla="val 8561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the PE to add a community attribute to routes received from the CE.</a:t>
              </a:r>
            </a:p>
          </p:txBody>
        </p:sp>
        <p:sp>
          <p:nvSpPr>
            <p:cNvPr id="169" name="Oval 41">
              <a:extLst>
                <a:ext uri="{FF2B5EF4-FFF2-40B4-BE49-F238E27FC236}">
                  <a16:creationId xmlns="" xmlns:a16="http://schemas.microsoft.com/office/drawing/2014/main" id="{4DCD03A0-D220-49A8-B77F-F5FE2D3621C2}"/>
                </a:ext>
              </a:extLst>
            </p:cNvPr>
            <p:cNvSpPr>
              <a:spLocks noChangeAspect="1"/>
            </p:cNvSpPr>
            <p:nvPr/>
          </p:nvSpPr>
          <p:spPr bwMode="gray">
            <a:xfrm>
              <a:off x="4248669" y="414003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170" name="Oval 41">
              <a:extLst>
                <a:ext uri="{FF2B5EF4-FFF2-40B4-BE49-F238E27FC236}">
                  <a16:creationId xmlns="" xmlns:a16="http://schemas.microsoft.com/office/drawing/2014/main" id="{2ADF0760-77E5-4647-A8DF-900D8982342B}"/>
                </a:ext>
              </a:extLst>
            </p:cNvPr>
            <p:cNvSpPr>
              <a:spLocks noChangeAspect="1"/>
            </p:cNvSpPr>
            <p:nvPr/>
          </p:nvSpPr>
          <p:spPr bwMode="gray">
            <a:xfrm>
              <a:off x="7743286" y="428417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pic>
          <p:nvPicPr>
            <p:cNvPr id="171" name="图片 140" descr="通用交换机.png">
              <a:extLst>
                <a:ext uri="{FF2B5EF4-FFF2-40B4-BE49-F238E27FC236}">
                  <a16:creationId xmlns="" xmlns:a16="http://schemas.microsoft.com/office/drawing/2014/main" id="{C51A5B61-336C-4077-8C90-D2256CA06D3B}"/>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164494" y="4154615"/>
              <a:ext cx="378863" cy="309980"/>
            </a:xfrm>
            <a:prstGeom prst="rect">
              <a:avLst/>
            </a:prstGeom>
          </p:spPr>
        </p:pic>
        <p:pic>
          <p:nvPicPr>
            <p:cNvPr id="172" name="图片 140" descr="通用交换机.png">
              <a:extLst>
                <a:ext uri="{FF2B5EF4-FFF2-40B4-BE49-F238E27FC236}">
                  <a16:creationId xmlns="" xmlns:a16="http://schemas.microsoft.com/office/drawing/2014/main" id="{C2EC2CF1-E3DA-4BBC-BB59-E362ECEE124F}"/>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2164494" y="5205259"/>
              <a:ext cx="378863" cy="309980"/>
            </a:xfrm>
            <a:prstGeom prst="rect">
              <a:avLst/>
            </a:prstGeom>
          </p:spPr>
        </p:pic>
        <p:cxnSp>
          <p:nvCxnSpPr>
            <p:cNvPr id="173" name="Straight Connector 172">
              <a:extLst>
                <a:ext uri="{FF2B5EF4-FFF2-40B4-BE49-F238E27FC236}">
                  <a16:creationId xmlns="" xmlns:a16="http://schemas.microsoft.com/office/drawing/2014/main" id="{A1512A30-8DE7-4C20-AB34-EACF92ACEF8F}"/>
                </a:ext>
              </a:extLst>
            </p:cNvPr>
            <p:cNvCxnSpPr>
              <a:cxnSpLocks/>
              <a:stCxn id="171" idx="3"/>
              <a:endCxn id="124" idx="1"/>
            </p:cNvCxnSpPr>
            <p:nvPr/>
          </p:nvCxnSpPr>
          <p:spPr bwMode="gray">
            <a:xfrm>
              <a:off x="2543357" y="4309605"/>
              <a:ext cx="333227" cy="32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 xmlns:a16="http://schemas.microsoft.com/office/drawing/2014/main" id="{DE0EC20F-F9DC-4D4D-AD92-297F6F8F14C6}"/>
                </a:ext>
              </a:extLst>
            </p:cNvPr>
            <p:cNvCxnSpPr>
              <a:cxnSpLocks/>
              <a:stCxn id="172" idx="0"/>
              <a:endCxn id="124" idx="2"/>
            </p:cNvCxnSpPr>
            <p:nvPr/>
          </p:nvCxnSpPr>
          <p:spPr bwMode="gray">
            <a:xfrm flipV="1">
              <a:off x="2353926" y="4468216"/>
              <a:ext cx="712090" cy="7370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 xmlns:a16="http://schemas.microsoft.com/office/drawing/2014/main" id="{8C497F12-BB12-4A8A-A48B-0B7F8E45E6BA}"/>
                </a:ext>
              </a:extLst>
            </p:cNvPr>
            <p:cNvCxnSpPr>
              <a:cxnSpLocks/>
              <a:stCxn id="171" idx="2"/>
              <a:endCxn id="172" idx="0"/>
            </p:cNvCxnSpPr>
            <p:nvPr/>
          </p:nvCxnSpPr>
          <p:spPr bwMode="gray">
            <a:xfrm>
              <a:off x="2353926" y="4464595"/>
              <a:ext cx="0" cy="7406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 xmlns:a16="http://schemas.microsoft.com/office/drawing/2014/main" id="{97822D30-DAFE-4F6F-8694-FEDD2995A1BE}"/>
                </a:ext>
              </a:extLst>
            </p:cNvPr>
            <p:cNvCxnSpPr>
              <a:cxnSpLocks/>
              <a:stCxn id="171" idx="2"/>
              <a:endCxn id="126" idx="0"/>
            </p:cNvCxnSpPr>
            <p:nvPr/>
          </p:nvCxnSpPr>
          <p:spPr bwMode="gray">
            <a:xfrm>
              <a:off x="2353926" y="4464595"/>
              <a:ext cx="712090" cy="74583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 xmlns:a16="http://schemas.microsoft.com/office/drawing/2014/main" id="{78E9E4CC-206A-485D-8221-22ED43757AAC}"/>
                </a:ext>
              </a:extLst>
            </p:cNvPr>
            <p:cNvCxnSpPr>
              <a:cxnSpLocks/>
              <a:stCxn id="172" idx="3"/>
              <a:endCxn id="126" idx="1"/>
            </p:cNvCxnSpPr>
            <p:nvPr/>
          </p:nvCxnSpPr>
          <p:spPr bwMode="gray">
            <a:xfrm>
              <a:off x="2543357" y="5360249"/>
              <a:ext cx="333227" cy="55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78" name="图片 140" descr="通用交换机.png">
              <a:extLst>
                <a:ext uri="{FF2B5EF4-FFF2-40B4-BE49-F238E27FC236}">
                  <a16:creationId xmlns="" xmlns:a16="http://schemas.microsoft.com/office/drawing/2014/main" id="{3CCE1D0D-B5C4-4151-A1BD-3D65FC4E4246}"/>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670956" y="4154615"/>
              <a:ext cx="378863" cy="309980"/>
            </a:xfrm>
            <a:prstGeom prst="rect">
              <a:avLst/>
            </a:prstGeom>
          </p:spPr>
        </p:pic>
        <p:pic>
          <p:nvPicPr>
            <p:cNvPr id="179" name="图片 140" descr="通用交换机.png">
              <a:extLst>
                <a:ext uri="{FF2B5EF4-FFF2-40B4-BE49-F238E27FC236}">
                  <a16:creationId xmlns="" xmlns:a16="http://schemas.microsoft.com/office/drawing/2014/main" id="{58F4812C-224A-40EB-9D7D-40D4D435CAFE}"/>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9670956" y="5205259"/>
              <a:ext cx="378863" cy="309980"/>
            </a:xfrm>
            <a:prstGeom prst="rect">
              <a:avLst/>
            </a:prstGeom>
          </p:spPr>
        </p:pic>
        <p:cxnSp>
          <p:nvCxnSpPr>
            <p:cNvPr id="180" name="Straight Connector 179">
              <a:extLst>
                <a:ext uri="{FF2B5EF4-FFF2-40B4-BE49-F238E27FC236}">
                  <a16:creationId xmlns="" xmlns:a16="http://schemas.microsoft.com/office/drawing/2014/main" id="{99CD383C-5A38-4098-92CA-710E107A7309}"/>
                </a:ext>
              </a:extLst>
            </p:cNvPr>
            <p:cNvCxnSpPr>
              <a:cxnSpLocks/>
              <a:stCxn id="178" idx="2"/>
              <a:endCxn id="179" idx="0"/>
            </p:cNvCxnSpPr>
            <p:nvPr/>
          </p:nvCxnSpPr>
          <p:spPr bwMode="gray">
            <a:xfrm>
              <a:off x="9860388" y="4464595"/>
              <a:ext cx="0" cy="7406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 xmlns:a16="http://schemas.microsoft.com/office/drawing/2014/main" id="{24D2088A-6DAA-4051-988A-984186517D12}"/>
                </a:ext>
              </a:extLst>
            </p:cNvPr>
            <p:cNvCxnSpPr>
              <a:cxnSpLocks/>
              <a:stCxn id="179" idx="1"/>
              <a:endCxn id="131" idx="3"/>
            </p:cNvCxnSpPr>
            <p:nvPr/>
          </p:nvCxnSpPr>
          <p:spPr bwMode="gray">
            <a:xfrm flipH="1" flipV="1">
              <a:off x="9291565" y="5359566"/>
              <a:ext cx="379391" cy="6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 xmlns:a16="http://schemas.microsoft.com/office/drawing/2014/main" id="{F3B798D0-6F22-4F65-ACE2-B836A5B98F91}"/>
                </a:ext>
              </a:extLst>
            </p:cNvPr>
            <p:cNvCxnSpPr>
              <a:cxnSpLocks/>
              <a:stCxn id="178" idx="1"/>
              <a:endCxn id="129" idx="3"/>
            </p:cNvCxnSpPr>
            <p:nvPr/>
          </p:nvCxnSpPr>
          <p:spPr bwMode="gray">
            <a:xfrm flipH="1">
              <a:off x="9291565" y="4309605"/>
              <a:ext cx="379391" cy="32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 xmlns:a16="http://schemas.microsoft.com/office/drawing/2014/main" id="{410333C8-7FEA-4306-A389-7F54F4B27CD3}"/>
                </a:ext>
              </a:extLst>
            </p:cNvPr>
            <p:cNvCxnSpPr>
              <a:cxnSpLocks/>
              <a:stCxn id="179" idx="0"/>
              <a:endCxn id="129" idx="2"/>
            </p:cNvCxnSpPr>
            <p:nvPr/>
          </p:nvCxnSpPr>
          <p:spPr bwMode="gray">
            <a:xfrm flipH="1" flipV="1">
              <a:off x="9102134" y="4468214"/>
              <a:ext cx="758254" cy="7370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 xmlns:a16="http://schemas.microsoft.com/office/drawing/2014/main" id="{0C3C8FAD-14F2-447A-83EE-6F42A81DF08E}"/>
                </a:ext>
              </a:extLst>
            </p:cNvPr>
            <p:cNvCxnSpPr>
              <a:cxnSpLocks/>
              <a:stCxn id="178" idx="2"/>
              <a:endCxn id="131" idx="0"/>
            </p:cNvCxnSpPr>
            <p:nvPr/>
          </p:nvCxnSpPr>
          <p:spPr bwMode="gray">
            <a:xfrm flipH="1">
              <a:off x="9102134" y="4464595"/>
              <a:ext cx="758254" cy="7396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5" name="Rectangle 184">
              <a:extLst>
                <a:ext uri="{FF2B5EF4-FFF2-40B4-BE49-F238E27FC236}">
                  <a16:creationId xmlns="" xmlns:a16="http://schemas.microsoft.com/office/drawing/2014/main" id="{A746B846-E1D7-41BE-9C65-53BB492ED06C}"/>
                </a:ext>
              </a:extLst>
            </p:cNvPr>
            <p:cNvSpPr/>
            <p:nvPr/>
          </p:nvSpPr>
          <p:spPr bwMode="gray">
            <a:xfrm rot="16200000">
              <a:off x="1409106" y="5183949"/>
              <a:ext cx="802965" cy="363622"/>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Data center</a:t>
              </a:r>
            </a:p>
          </p:txBody>
        </p:sp>
        <p:sp>
          <p:nvSpPr>
            <p:cNvPr id="186" name="TextBox 271">
              <a:extLst>
                <a:ext uri="{FF2B5EF4-FFF2-40B4-BE49-F238E27FC236}">
                  <a16:creationId xmlns="" xmlns:a16="http://schemas.microsoft.com/office/drawing/2014/main" id="{1697708C-7351-4504-A845-0F58D26BAE5D}"/>
                </a:ext>
              </a:extLst>
            </p:cNvPr>
            <p:cNvSpPr txBox="1"/>
            <p:nvPr/>
          </p:nvSpPr>
          <p:spPr bwMode="gray">
            <a:xfrm>
              <a:off x="4518485" y="5830195"/>
              <a:ext cx="1338519" cy="307777"/>
            </a:xfrm>
            <a:prstGeom prst="rect">
              <a:avLst/>
            </a:prstGeom>
            <a:solidFill>
              <a:srgbClr val="56C4D2"/>
            </a:solidFill>
          </p:spPr>
          <p:txBody>
            <a:bodyPr wrap="square" rtlCol="0">
              <a:noAutofit/>
            </a:bodyPr>
            <a:lstStyle/>
            <a:p>
              <a:pPr algn="ctr" fontAlgn="ctr">
                <a:buFont typeface="Wingdings" pitchFamily="2" charset="2"/>
                <a:buNone/>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187" name="Rectangle 186">
              <a:extLst>
                <a:ext uri="{FF2B5EF4-FFF2-40B4-BE49-F238E27FC236}">
                  <a16:creationId xmlns="" xmlns:a16="http://schemas.microsoft.com/office/drawing/2014/main" id="{B919C5ED-8DB8-48BD-A9EF-81047AE17852}"/>
                </a:ext>
              </a:extLst>
            </p:cNvPr>
            <p:cNvSpPr/>
            <p:nvPr/>
          </p:nvSpPr>
          <p:spPr bwMode="gray">
            <a:xfrm rot="16200000">
              <a:off x="9921183" y="5148737"/>
              <a:ext cx="966597" cy="412736"/>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Enterprise branch</a:t>
              </a:r>
            </a:p>
          </p:txBody>
        </p:sp>
        <p:sp>
          <p:nvSpPr>
            <p:cNvPr id="233" name="Arc 232">
              <a:extLst>
                <a:ext uri="{FF2B5EF4-FFF2-40B4-BE49-F238E27FC236}">
                  <a16:creationId xmlns="" xmlns:a16="http://schemas.microsoft.com/office/drawing/2014/main" id="{97950BA3-00AF-43BA-801F-ECF4AB5CA217}"/>
                </a:ext>
              </a:extLst>
            </p:cNvPr>
            <p:cNvSpPr/>
            <p:nvPr/>
          </p:nvSpPr>
          <p:spPr bwMode="gray">
            <a:xfrm rot="9900000">
              <a:off x="2724923" y="4054796"/>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88" name="Arc 187">
              <a:extLst>
                <a:ext uri="{FF2B5EF4-FFF2-40B4-BE49-F238E27FC236}">
                  <a16:creationId xmlns="" xmlns:a16="http://schemas.microsoft.com/office/drawing/2014/main" id="{C08B75CC-F605-4449-832F-B5ABE63BD593}"/>
                </a:ext>
              </a:extLst>
            </p:cNvPr>
            <p:cNvSpPr/>
            <p:nvPr/>
          </p:nvSpPr>
          <p:spPr bwMode="gray">
            <a:xfrm rot="5400000">
              <a:off x="2755027" y="5439770"/>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89" name="Arc 188">
              <a:extLst>
                <a:ext uri="{FF2B5EF4-FFF2-40B4-BE49-F238E27FC236}">
                  <a16:creationId xmlns="" xmlns:a16="http://schemas.microsoft.com/office/drawing/2014/main" id="{E56758BC-2253-4D53-99C6-CE196A57FB46}"/>
                </a:ext>
              </a:extLst>
            </p:cNvPr>
            <p:cNvSpPr/>
            <p:nvPr/>
          </p:nvSpPr>
          <p:spPr bwMode="gray">
            <a:xfrm rot="11700000" flipH="1">
              <a:off x="9230139" y="4074841"/>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0" name="Arc 189">
              <a:extLst>
                <a:ext uri="{FF2B5EF4-FFF2-40B4-BE49-F238E27FC236}">
                  <a16:creationId xmlns="" xmlns:a16="http://schemas.microsoft.com/office/drawing/2014/main" id="{E50ABC88-51F3-410C-8BDF-2F533E9FE83F}"/>
                </a:ext>
              </a:extLst>
            </p:cNvPr>
            <p:cNvSpPr/>
            <p:nvPr/>
          </p:nvSpPr>
          <p:spPr bwMode="gray">
            <a:xfrm rot="16200000" flipH="1">
              <a:off x="9242284" y="5459815"/>
              <a:ext cx="190980" cy="190980"/>
            </a:xfrm>
            <a:prstGeom prst="arc">
              <a:avLst>
                <a:gd name="adj1" fmla="val 16200000"/>
                <a:gd name="adj2" fmla="val 11074435"/>
              </a:avLst>
            </a:prstGeom>
            <a:ln w="28575">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1" name="Rectangular Callout 26">
              <a:extLst>
                <a:ext uri="{FF2B5EF4-FFF2-40B4-BE49-F238E27FC236}">
                  <a16:creationId xmlns="" xmlns:a16="http://schemas.microsoft.com/office/drawing/2014/main" id="{C5C61E30-4075-4137-8FC0-F92B30CB4B91}"/>
                </a:ext>
              </a:extLst>
            </p:cNvPr>
            <p:cNvSpPr/>
            <p:nvPr/>
          </p:nvSpPr>
          <p:spPr bwMode="gray">
            <a:xfrm>
              <a:off x="1235947" y="3286125"/>
              <a:ext cx="1714934" cy="583986"/>
            </a:xfrm>
            <a:prstGeom prst="wedgeRectCallout">
              <a:avLst>
                <a:gd name="adj1" fmla="val 34083"/>
                <a:gd name="adj2" fmla="val 8059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bidirectional route import between CEs.</a:t>
              </a:r>
            </a:p>
          </p:txBody>
        </p:sp>
        <p:cxnSp>
          <p:nvCxnSpPr>
            <p:cNvPr id="237" name="Straight Connector 236">
              <a:extLst>
                <a:ext uri="{FF2B5EF4-FFF2-40B4-BE49-F238E27FC236}">
                  <a16:creationId xmlns="" xmlns:a16="http://schemas.microsoft.com/office/drawing/2014/main" id="{A13FC0AE-FD22-45F4-A162-5924B5AF96C0}"/>
                </a:ext>
              </a:extLst>
            </p:cNvPr>
            <p:cNvCxnSpPr>
              <a:cxnSpLocks/>
            </p:cNvCxnSpPr>
            <p:nvPr/>
          </p:nvCxnSpPr>
          <p:spPr bwMode="gray">
            <a:xfrm>
              <a:off x="586484" y="4834413"/>
              <a:ext cx="10643491" cy="0"/>
            </a:xfrm>
            <a:prstGeom prst="line">
              <a:avLst/>
            </a:prstGeom>
            <a:ln w="19050">
              <a:solidFill>
                <a:srgbClr val="FFC000"/>
              </a:solidFill>
              <a:prstDash val="dashDot"/>
            </a:ln>
          </p:spPr>
          <p:style>
            <a:lnRef idx="1">
              <a:schemeClr val="accent1"/>
            </a:lnRef>
            <a:fillRef idx="0">
              <a:schemeClr val="accent1"/>
            </a:fillRef>
            <a:effectRef idx="0">
              <a:schemeClr val="accent1"/>
            </a:effectRef>
            <a:fontRef idx="minor">
              <a:schemeClr val="tx1"/>
            </a:fontRef>
          </p:style>
        </p:cxnSp>
        <p:sp>
          <p:nvSpPr>
            <p:cNvPr id="193" name="TextBox 271">
              <a:extLst>
                <a:ext uri="{FF2B5EF4-FFF2-40B4-BE49-F238E27FC236}">
                  <a16:creationId xmlns="" xmlns:a16="http://schemas.microsoft.com/office/drawing/2014/main" id="{240EFC70-389E-49C1-B031-E640299737BF}"/>
                </a:ext>
              </a:extLst>
            </p:cNvPr>
            <p:cNvSpPr txBox="1"/>
            <p:nvPr/>
          </p:nvSpPr>
          <p:spPr bwMode="gray">
            <a:xfrm>
              <a:off x="536687" y="4022675"/>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Plane A (active)</a:t>
              </a:r>
            </a:p>
          </p:txBody>
        </p:sp>
        <p:sp>
          <p:nvSpPr>
            <p:cNvPr id="194" name="TextBox 271">
              <a:extLst>
                <a:ext uri="{FF2B5EF4-FFF2-40B4-BE49-F238E27FC236}">
                  <a16:creationId xmlns="" xmlns:a16="http://schemas.microsoft.com/office/drawing/2014/main" id="{06F3375D-8614-4CE2-AF49-541EDFB77C9C}"/>
                </a:ext>
              </a:extLst>
            </p:cNvPr>
            <p:cNvSpPr txBox="1"/>
            <p:nvPr/>
          </p:nvSpPr>
          <p:spPr bwMode="gray">
            <a:xfrm>
              <a:off x="536687" y="4986825"/>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Plane B (standby)</a:t>
              </a:r>
            </a:p>
          </p:txBody>
        </p:sp>
        <p:sp>
          <p:nvSpPr>
            <p:cNvPr id="195" name="Freeform: Shape 194">
              <a:extLst>
                <a:ext uri="{FF2B5EF4-FFF2-40B4-BE49-F238E27FC236}">
                  <a16:creationId xmlns="" xmlns:a16="http://schemas.microsoft.com/office/drawing/2014/main" id="{C164ADD2-3DBE-45DB-B46C-E45EC5FEB591}"/>
                </a:ext>
              </a:extLst>
            </p:cNvPr>
            <p:cNvSpPr/>
            <p:nvPr/>
          </p:nvSpPr>
          <p:spPr bwMode="gray">
            <a:xfrm rot="19216490">
              <a:off x="4499403" y="4624711"/>
              <a:ext cx="1693626" cy="59089"/>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6" name="Freeform: Shape 195">
              <a:extLst>
                <a:ext uri="{FF2B5EF4-FFF2-40B4-BE49-F238E27FC236}">
                  <a16:creationId xmlns="" xmlns:a16="http://schemas.microsoft.com/office/drawing/2014/main" id="{4436D446-CB47-45F5-867F-5D56896C2DE3}"/>
                </a:ext>
              </a:extLst>
            </p:cNvPr>
            <p:cNvSpPr/>
            <p:nvPr/>
          </p:nvSpPr>
          <p:spPr bwMode="gray">
            <a:xfrm rot="2383510" flipH="1">
              <a:off x="5995043" y="4610761"/>
              <a:ext cx="1693626" cy="59089"/>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7" name="Freeform: Shape 196">
              <a:extLst>
                <a:ext uri="{FF2B5EF4-FFF2-40B4-BE49-F238E27FC236}">
                  <a16:creationId xmlns="" xmlns:a16="http://schemas.microsoft.com/office/drawing/2014/main" id="{8CEB4525-3127-46B2-99DE-E3954C1DA805}"/>
                </a:ext>
              </a:extLst>
            </p:cNvPr>
            <p:cNvSpPr/>
            <p:nvPr/>
          </p:nvSpPr>
          <p:spPr bwMode="gray">
            <a:xfrm rot="19216490" flipV="1">
              <a:off x="4563887" y="4719854"/>
              <a:ext cx="1693626" cy="8298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8" name="Freeform: Shape 197">
              <a:extLst>
                <a:ext uri="{FF2B5EF4-FFF2-40B4-BE49-F238E27FC236}">
                  <a16:creationId xmlns="" xmlns:a16="http://schemas.microsoft.com/office/drawing/2014/main" id="{6C0870D7-A88F-4EB3-AAE1-E5C70030236E}"/>
                </a:ext>
              </a:extLst>
            </p:cNvPr>
            <p:cNvSpPr/>
            <p:nvPr/>
          </p:nvSpPr>
          <p:spPr bwMode="gray">
            <a:xfrm rot="2383510" flipH="1" flipV="1">
              <a:off x="5929856" y="4710231"/>
              <a:ext cx="1693626" cy="82985"/>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99" name="Oval 41">
              <a:extLst>
                <a:ext uri="{FF2B5EF4-FFF2-40B4-BE49-F238E27FC236}">
                  <a16:creationId xmlns="" xmlns:a16="http://schemas.microsoft.com/office/drawing/2014/main" id="{D5219950-2C23-4918-8AC3-9F87172C429D}"/>
                </a:ext>
              </a:extLst>
            </p:cNvPr>
            <p:cNvSpPr>
              <a:spLocks noChangeAspect="1"/>
            </p:cNvSpPr>
            <p:nvPr/>
          </p:nvSpPr>
          <p:spPr bwMode="gray">
            <a:xfrm>
              <a:off x="7354098" y="429814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192" name="Rectangular Callout 26">
              <a:extLst>
                <a:ext uri="{FF2B5EF4-FFF2-40B4-BE49-F238E27FC236}">
                  <a16:creationId xmlns="" xmlns:a16="http://schemas.microsoft.com/office/drawing/2014/main" id="{FEEAB609-508A-43EA-815C-D68BC9D5BEF2}"/>
                </a:ext>
              </a:extLst>
            </p:cNvPr>
            <p:cNvSpPr/>
            <p:nvPr/>
          </p:nvSpPr>
          <p:spPr bwMode="gray">
            <a:xfrm>
              <a:off x="5025656" y="4482132"/>
              <a:ext cx="2245418" cy="1031540"/>
            </a:xfrm>
            <a:prstGeom prst="wedgeRectCallout">
              <a:avLst>
                <a:gd name="adj1" fmla="val 55829"/>
                <a:gd name="adj2" fmla="val -4897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PEs to change the MED value of routes received from the RR to ensure that traffic is forwarded on the same plane.</a:t>
              </a:r>
            </a:p>
          </p:txBody>
        </p:sp>
        <p:sp>
          <p:nvSpPr>
            <p:cNvPr id="166" name="Freeform: Shape 165">
              <a:extLst>
                <a:ext uri="{FF2B5EF4-FFF2-40B4-BE49-F238E27FC236}">
                  <a16:creationId xmlns="" xmlns:a16="http://schemas.microsoft.com/office/drawing/2014/main" id="{1E4048C4-ABE7-415B-A775-C4EA2E94A9F9}"/>
                </a:ext>
              </a:extLst>
            </p:cNvPr>
            <p:cNvSpPr/>
            <p:nvPr/>
          </p:nvSpPr>
          <p:spPr bwMode="gray">
            <a:xfrm rot="9872296">
              <a:off x="4691323" y="4195423"/>
              <a:ext cx="1235616" cy="144660"/>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E28189"/>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55" name="Freeform: Shape 154">
              <a:extLst>
                <a:ext uri="{FF2B5EF4-FFF2-40B4-BE49-F238E27FC236}">
                  <a16:creationId xmlns="" xmlns:a16="http://schemas.microsoft.com/office/drawing/2014/main" id="{E3DD5965-A24D-4402-81BD-A0197B37A091}"/>
                </a:ext>
              </a:extLst>
            </p:cNvPr>
            <p:cNvSpPr/>
            <p:nvPr/>
          </p:nvSpPr>
          <p:spPr bwMode="gray">
            <a:xfrm>
              <a:off x="3270916" y="4104702"/>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56" name="Freeform: Shape 155">
              <a:extLst>
                <a:ext uri="{FF2B5EF4-FFF2-40B4-BE49-F238E27FC236}">
                  <a16:creationId xmlns="" xmlns:a16="http://schemas.microsoft.com/office/drawing/2014/main" id="{99D6F677-5D07-422F-ABD8-769CA2775948}"/>
                </a:ext>
              </a:extLst>
            </p:cNvPr>
            <p:cNvSpPr/>
            <p:nvPr/>
          </p:nvSpPr>
          <p:spPr bwMode="gray">
            <a:xfrm flipH="1" flipV="1">
              <a:off x="3270916" y="4385598"/>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200" name="Rectangular Callout 26">
              <a:extLst>
                <a:ext uri="{FF2B5EF4-FFF2-40B4-BE49-F238E27FC236}">
                  <a16:creationId xmlns="" xmlns:a16="http://schemas.microsoft.com/office/drawing/2014/main" id="{35DE9E95-31A2-4E36-8F5A-ACB0102CDBF0}"/>
                </a:ext>
              </a:extLst>
            </p:cNvPr>
            <p:cNvSpPr/>
            <p:nvPr/>
          </p:nvSpPr>
          <p:spPr bwMode="gray">
            <a:xfrm>
              <a:off x="7546811" y="3143759"/>
              <a:ext cx="2503008" cy="772532"/>
            </a:xfrm>
            <a:prstGeom prst="wedgeRectCallout">
              <a:avLst>
                <a:gd name="adj1" fmla="val -36387"/>
                <a:gd name="adj2" fmla="val 973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the active-plane PE to increase the MED value of a route by 10 before advertising the route to the CE.</a:t>
              </a:r>
            </a:p>
          </p:txBody>
        </p:sp>
        <p:sp>
          <p:nvSpPr>
            <p:cNvPr id="201" name="Rectangular Callout 26">
              <a:extLst>
                <a:ext uri="{FF2B5EF4-FFF2-40B4-BE49-F238E27FC236}">
                  <a16:creationId xmlns="" xmlns:a16="http://schemas.microsoft.com/office/drawing/2014/main" id="{15DB3A47-DDCD-4F7D-91A4-48FC489A3E64}"/>
                </a:ext>
              </a:extLst>
            </p:cNvPr>
            <p:cNvSpPr/>
            <p:nvPr/>
          </p:nvSpPr>
          <p:spPr bwMode="gray">
            <a:xfrm>
              <a:off x="7233306" y="5775836"/>
              <a:ext cx="3003373" cy="581210"/>
            </a:xfrm>
            <a:prstGeom prst="wedgeRectCallout">
              <a:avLst>
                <a:gd name="adj1" fmla="val -27283"/>
                <a:gd name="adj2" fmla="val -935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the standby-plane PE to increase the MED value of a route by 20 before advertising the route to the CE.</a:t>
              </a:r>
            </a:p>
          </p:txBody>
        </p:sp>
        <p:sp>
          <p:nvSpPr>
            <p:cNvPr id="202" name="Oval 41">
              <a:extLst>
                <a:ext uri="{FF2B5EF4-FFF2-40B4-BE49-F238E27FC236}">
                  <a16:creationId xmlns="" xmlns:a16="http://schemas.microsoft.com/office/drawing/2014/main" id="{C59FBAAE-D564-48D4-8125-3A35908E992A}"/>
                </a:ext>
              </a:extLst>
            </p:cNvPr>
            <p:cNvSpPr>
              <a:spLocks noChangeAspect="1"/>
            </p:cNvSpPr>
            <p:nvPr/>
          </p:nvSpPr>
          <p:spPr bwMode="gray">
            <a:xfrm>
              <a:off x="7733584" y="533969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endParaRPr>
            </a:p>
          </p:txBody>
        </p:sp>
        <p:sp>
          <p:nvSpPr>
            <p:cNvPr id="160" name="Freeform: Shape 159">
              <a:extLst>
                <a:ext uri="{FF2B5EF4-FFF2-40B4-BE49-F238E27FC236}">
                  <a16:creationId xmlns="" xmlns:a16="http://schemas.microsoft.com/office/drawing/2014/main" id="{53030811-C40B-41F1-896D-430F88AB3CE8}"/>
                </a:ext>
              </a:extLst>
            </p:cNvPr>
            <p:cNvSpPr/>
            <p:nvPr/>
          </p:nvSpPr>
          <p:spPr bwMode="gray">
            <a:xfrm flipH="1" flipV="1">
              <a:off x="7879291" y="4386168"/>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sp>
          <p:nvSpPr>
            <p:cNvPr id="162" name="Freeform: Shape 161">
              <a:extLst>
                <a:ext uri="{FF2B5EF4-FFF2-40B4-BE49-F238E27FC236}">
                  <a16:creationId xmlns="" xmlns:a16="http://schemas.microsoft.com/office/drawing/2014/main" id="{D55D4CFF-A0BA-4D8F-88A0-05E61E6E165E}"/>
                </a:ext>
              </a:extLst>
            </p:cNvPr>
            <p:cNvSpPr/>
            <p:nvPr/>
          </p:nvSpPr>
          <p:spPr bwMode="gray">
            <a:xfrm flipH="1" flipV="1">
              <a:off x="7886856" y="5439909"/>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ndParaRPr>
            </a:p>
          </p:txBody>
        </p:sp>
      </p:grpSp>
      <p:sp>
        <p:nvSpPr>
          <p:cNvPr id="87" name="五边形 2">
            <a:extLst>
              <a:ext uri="{FF2B5EF4-FFF2-40B4-BE49-F238E27FC236}">
                <a16:creationId xmlns="" xmlns:a16="http://schemas.microsoft.com/office/drawing/2014/main" id="{6E4EFE68-88C6-44E9-A30C-E4B7F930D68D}"/>
              </a:ext>
            </a:extLst>
          </p:cNvPr>
          <p:cNvSpPr/>
          <p:nvPr/>
        </p:nvSpPr>
        <p:spPr bwMode="gray">
          <a:xfrm>
            <a:off x="8130400" y="105688"/>
            <a:ext cx="173016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88" name="燕尾形 3">
            <a:extLst>
              <a:ext uri="{FF2B5EF4-FFF2-40B4-BE49-F238E27FC236}">
                <a16:creationId xmlns="" xmlns:a16="http://schemas.microsoft.com/office/drawing/2014/main" id="{81296FB3-9367-4C5D-95B1-6594557DC45D}"/>
              </a:ext>
            </a:extLst>
          </p:cNvPr>
          <p:cNvSpPr/>
          <p:nvPr/>
        </p:nvSpPr>
        <p:spPr bwMode="gray">
          <a:xfrm>
            <a:off x="9784005" y="105688"/>
            <a:ext cx="196508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39779011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1D5894-3C35-4850-9357-40EA8A87579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Design for BGP Routing Loop Prevention and Sub-optimal Route Prevention</a:t>
            </a:r>
          </a:p>
        </p:txBody>
      </p:sp>
      <p:sp>
        <p:nvSpPr>
          <p:cNvPr id="3" name="Text Placeholder 2">
            <a:extLst>
              <a:ext uri="{FF2B5EF4-FFF2-40B4-BE49-F238E27FC236}">
                <a16:creationId xmlns="" xmlns:a16="http://schemas.microsoft.com/office/drawing/2014/main" id="{EA4E3343-87EA-4219-8771-FCDE1BDF1B2C}"/>
              </a:ext>
            </a:extLst>
          </p:cNvPr>
          <p:cNvSpPr>
            <a:spLocks noGrp="1"/>
          </p:cNvSpPr>
          <p:nvPr>
            <p:ph type="body" sz="quarter" idx="10"/>
          </p:nvPr>
        </p:nvSpPr>
        <p:spPr bwMode="gray"/>
        <p:txBody>
          <a:bodyPr wrap="square">
            <a:noAutofit/>
          </a:bodyPr>
          <a:lstStyle/>
          <a:p>
            <a:r>
              <a:rPr lang="en-US" sz="1600" dirty="0">
                <a:latin typeface="Huawei Sans" panose="020C0503030203020204" pitchFamily="34" charset="0"/>
              </a:rPr>
              <a:t>Generally, data center networks and branch networks do not run BGP. Their IGPs need to import routes learned by EBGP.</a:t>
            </a:r>
          </a:p>
          <a:p>
            <a:r>
              <a:rPr lang="en-US" sz="1600" dirty="0">
                <a:latin typeface="Huawei Sans" panose="020C0503030203020204" pitchFamily="34" charset="0"/>
              </a:rPr>
              <a:t>When an IGP imports EBGP routes, it needs to add a tag to the routes, so that the IBGP peer can filter out imported BGP routes based on tags when importing local IGP routes to BGP.</a:t>
            </a:r>
          </a:p>
        </p:txBody>
      </p:sp>
      <p:sp>
        <p:nvSpPr>
          <p:cNvPr id="85" name="Rectangle: Rounded Corners 84">
            <a:extLst>
              <a:ext uri="{FF2B5EF4-FFF2-40B4-BE49-F238E27FC236}">
                <a16:creationId xmlns="" xmlns:a16="http://schemas.microsoft.com/office/drawing/2014/main" id="{F72B2E68-DA59-4977-873B-978342A2974A}"/>
              </a:ext>
            </a:extLst>
          </p:cNvPr>
          <p:cNvSpPr/>
          <p:nvPr/>
        </p:nvSpPr>
        <p:spPr bwMode="gray">
          <a:xfrm>
            <a:off x="3266962" y="3660523"/>
            <a:ext cx="2225915" cy="1924049"/>
          </a:xfrm>
          <a:prstGeom prst="roundRect">
            <a:avLst>
              <a:gd name="adj" fmla="val 3573"/>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en-US" sz="1400" dirty="0">
              <a:solidFill>
                <a:schemeClr val="tx1"/>
              </a:solidFill>
              <a:latin typeface="Huawei Sans" panose="020C0503030203020204" pitchFamily="34" charset="0"/>
            </a:endParaRPr>
          </a:p>
        </p:txBody>
      </p:sp>
      <p:sp>
        <p:nvSpPr>
          <p:cNvPr id="86" name="圆角矩形 75">
            <a:extLst>
              <a:ext uri="{FF2B5EF4-FFF2-40B4-BE49-F238E27FC236}">
                <a16:creationId xmlns="" xmlns:a16="http://schemas.microsoft.com/office/drawing/2014/main" id="{6154432D-5B71-4FF1-B98D-0EE4AF0FBB81}"/>
              </a:ext>
            </a:extLst>
          </p:cNvPr>
          <p:cNvSpPr/>
          <p:nvPr/>
        </p:nvSpPr>
        <p:spPr bwMode="gray">
          <a:xfrm>
            <a:off x="6781291" y="3660523"/>
            <a:ext cx="1749326" cy="192405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87" name="图片 48">
            <a:extLst>
              <a:ext uri="{FF2B5EF4-FFF2-40B4-BE49-F238E27FC236}">
                <a16:creationId xmlns="" xmlns:a16="http://schemas.microsoft.com/office/drawing/2014/main" id="{DFA2CC83-2422-4E70-AE81-0819A54C2575}"/>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227464" y="3896851"/>
            <a:ext cx="378863" cy="310667"/>
          </a:xfrm>
          <a:prstGeom prst="rect">
            <a:avLst/>
          </a:prstGeom>
        </p:spPr>
      </p:pic>
      <p:pic>
        <p:nvPicPr>
          <p:cNvPr id="88" name="图片 48">
            <a:extLst>
              <a:ext uri="{FF2B5EF4-FFF2-40B4-BE49-F238E27FC236}">
                <a16:creationId xmlns="" xmlns:a16="http://schemas.microsoft.com/office/drawing/2014/main" id="{91FA6B18-3BD0-4751-A61E-FB6413FEEE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663335" y="3896850"/>
            <a:ext cx="378863" cy="310667"/>
          </a:xfrm>
          <a:prstGeom prst="rect">
            <a:avLst/>
          </a:prstGeom>
        </p:spPr>
      </p:pic>
      <p:pic>
        <p:nvPicPr>
          <p:cNvPr id="89" name="图片 48">
            <a:extLst>
              <a:ext uri="{FF2B5EF4-FFF2-40B4-BE49-F238E27FC236}">
                <a16:creationId xmlns="" xmlns:a16="http://schemas.microsoft.com/office/drawing/2014/main" id="{89E99F17-321A-434C-BA4A-6536D27B8D04}"/>
              </a:ext>
            </a:extLst>
          </p:cNvPr>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227464" y="4949729"/>
            <a:ext cx="378863" cy="310667"/>
          </a:xfrm>
          <a:prstGeom prst="rect">
            <a:avLst/>
          </a:prstGeom>
        </p:spPr>
      </p:pic>
      <p:pic>
        <p:nvPicPr>
          <p:cNvPr id="90" name="图片 48">
            <a:extLst>
              <a:ext uri="{FF2B5EF4-FFF2-40B4-BE49-F238E27FC236}">
                <a16:creationId xmlns="" xmlns:a16="http://schemas.microsoft.com/office/drawing/2014/main" id="{FCFE4ED6-0FEB-4A4D-A09F-AA33A1A536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663335" y="4949728"/>
            <a:ext cx="378863" cy="310667"/>
          </a:xfrm>
          <a:prstGeom prst="rect">
            <a:avLst/>
          </a:prstGeom>
        </p:spPr>
      </p:pic>
      <p:cxnSp>
        <p:nvCxnSpPr>
          <p:cNvPr id="96" name="Straight Connector 95">
            <a:extLst>
              <a:ext uri="{FF2B5EF4-FFF2-40B4-BE49-F238E27FC236}">
                <a16:creationId xmlns="" xmlns:a16="http://schemas.microsoft.com/office/drawing/2014/main" id="{3776CAA0-6598-42F3-9E42-FB47F2B9D49A}"/>
              </a:ext>
            </a:extLst>
          </p:cNvPr>
          <p:cNvCxnSpPr>
            <a:cxnSpLocks/>
            <a:stCxn id="87" idx="3"/>
            <a:endCxn id="88" idx="1"/>
          </p:cNvCxnSpPr>
          <p:nvPr/>
        </p:nvCxnSpPr>
        <p:spPr bwMode="gray">
          <a:xfrm flipV="1">
            <a:off x="5606327" y="4052184"/>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D7B1CFAE-40B2-479C-91AC-A7015E6905D9}"/>
              </a:ext>
            </a:extLst>
          </p:cNvPr>
          <p:cNvCxnSpPr>
            <a:cxnSpLocks/>
            <a:stCxn id="89" idx="3"/>
            <a:endCxn id="90" idx="1"/>
          </p:cNvCxnSpPr>
          <p:nvPr/>
        </p:nvCxnSpPr>
        <p:spPr bwMode="gray">
          <a:xfrm flipV="1">
            <a:off x="5606327" y="5105062"/>
            <a:ext cx="1057008"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0" name="TextBox 271">
            <a:extLst>
              <a:ext uri="{FF2B5EF4-FFF2-40B4-BE49-F238E27FC236}">
                <a16:creationId xmlns="" xmlns:a16="http://schemas.microsoft.com/office/drawing/2014/main" id="{37C7CC77-CB3A-490D-9461-0FB2EFC9A784}"/>
              </a:ext>
            </a:extLst>
          </p:cNvPr>
          <p:cNvSpPr txBox="1"/>
          <p:nvPr/>
        </p:nvSpPr>
        <p:spPr bwMode="gray">
          <a:xfrm>
            <a:off x="5198332" y="3660522"/>
            <a:ext cx="4545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1" name="TextBox 271">
            <a:extLst>
              <a:ext uri="{FF2B5EF4-FFF2-40B4-BE49-F238E27FC236}">
                <a16:creationId xmlns="" xmlns:a16="http://schemas.microsoft.com/office/drawing/2014/main" id="{5803C96B-98E1-4F1D-B79F-57F7E7A13C5D}"/>
              </a:ext>
            </a:extLst>
          </p:cNvPr>
          <p:cNvSpPr txBox="1"/>
          <p:nvPr/>
        </p:nvSpPr>
        <p:spPr bwMode="gray">
          <a:xfrm>
            <a:off x="6648698" y="3665977"/>
            <a:ext cx="441334"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02" name="TextBox 271">
            <a:extLst>
              <a:ext uri="{FF2B5EF4-FFF2-40B4-BE49-F238E27FC236}">
                <a16:creationId xmlns="" xmlns:a16="http://schemas.microsoft.com/office/drawing/2014/main" id="{C776819A-26E6-4419-90BF-3FE065052663}"/>
              </a:ext>
            </a:extLst>
          </p:cNvPr>
          <p:cNvSpPr txBox="1"/>
          <p:nvPr/>
        </p:nvSpPr>
        <p:spPr bwMode="gray">
          <a:xfrm>
            <a:off x="5198332" y="5245978"/>
            <a:ext cx="4545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3" name="TextBox 271">
            <a:extLst>
              <a:ext uri="{FF2B5EF4-FFF2-40B4-BE49-F238E27FC236}">
                <a16:creationId xmlns="" xmlns:a16="http://schemas.microsoft.com/office/drawing/2014/main" id="{4A02A5BA-277D-42ED-B8A4-56C221C971CA}"/>
              </a:ext>
            </a:extLst>
          </p:cNvPr>
          <p:cNvSpPr txBox="1"/>
          <p:nvPr/>
        </p:nvSpPr>
        <p:spPr bwMode="gray">
          <a:xfrm>
            <a:off x="6631283" y="5244468"/>
            <a:ext cx="45454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cxnSp>
        <p:nvCxnSpPr>
          <p:cNvPr id="112" name="Straight Connector 111">
            <a:extLst>
              <a:ext uri="{FF2B5EF4-FFF2-40B4-BE49-F238E27FC236}">
                <a16:creationId xmlns="" xmlns:a16="http://schemas.microsoft.com/office/drawing/2014/main" id="{CF699818-E1A8-49D2-9E45-809480223CC3}"/>
              </a:ext>
            </a:extLst>
          </p:cNvPr>
          <p:cNvCxnSpPr>
            <a:cxnSpLocks/>
            <a:stCxn id="87" idx="2"/>
            <a:endCxn id="89" idx="0"/>
          </p:cNvCxnSpPr>
          <p:nvPr/>
        </p:nvCxnSpPr>
        <p:spPr bwMode="gray">
          <a:xfrm>
            <a:off x="5416896" y="4207518"/>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 xmlns:a16="http://schemas.microsoft.com/office/drawing/2014/main" id="{BEBEEA25-22AC-4C3D-B1EC-70140213CA69}"/>
              </a:ext>
            </a:extLst>
          </p:cNvPr>
          <p:cNvCxnSpPr>
            <a:cxnSpLocks/>
            <a:stCxn id="88" idx="2"/>
            <a:endCxn id="90" idx="0"/>
          </p:cNvCxnSpPr>
          <p:nvPr/>
        </p:nvCxnSpPr>
        <p:spPr bwMode="gray">
          <a:xfrm>
            <a:off x="6852767" y="4207517"/>
            <a:ext cx="0" cy="742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0" name="Freeform: Shape 139">
            <a:extLst>
              <a:ext uri="{FF2B5EF4-FFF2-40B4-BE49-F238E27FC236}">
                <a16:creationId xmlns="" xmlns:a16="http://schemas.microsoft.com/office/drawing/2014/main" id="{CEBC13E7-1A4A-4F4C-B7D1-C41AAC551CB2}"/>
              </a:ext>
            </a:extLst>
          </p:cNvPr>
          <p:cNvSpPr/>
          <p:nvPr/>
        </p:nvSpPr>
        <p:spPr bwMode="gray">
          <a:xfrm flipH="1" flipV="1">
            <a:off x="5639944" y="5179211"/>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149" name="图片 140" descr="通用交换机.png">
            <a:extLst>
              <a:ext uri="{FF2B5EF4-FFF2-40B4-BE49-F238E27FC236}">
                <a16:creationId xmlns="" xmlns:a16="http://schemas.microsoft.com/office/drawing/2014/main" id="{6E9E78D7-9982-4AF3-9852-6C59DC3784FE}"/>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3433334" y="3893917"/>
            <a:ext cx="378863" cy="309980"/>
          </a:xfrm>
          <a:prstGeom prst="rect">
            <a:avLst/>
          </a:prstGeom>
        </p:spPr>
      </p:pic>
      <p:pic>
        <p:nvPicPr>
          <p:cNvPr id="150" name="图片 140" descr="通用交换机.png">
            <a:extLst>
              <a:ext uri="{FF2B5EF4-FFF2-40B4-BE49-F238E27FC236}">
                <a16:creationId xmlns="" xmlns:a16="http://schemas.microsoft.com/office/drawing/2014/main" id="{905863AE-9D3C-4E6F-925C-BC9BE8FC4444}"/>
              </a:ext>
            </a:extLst>
          </p:cNvPr>
          <p:cNvPicPr>
            <a:picLocks noChangeAspect="1"/>
          </p:cNvPicPr>
          <p:nvPr/>
        </p:nvPicPr>
        <p:blipFill>
          <a:blip r:embed="rId4" cstate="print">
            <a:duotone>
              <a:schemeClr val="accent3">
                <a:shade val="45000"/>
                <a:satMod val="135000"/>
              </a:schemeClr>
              <a:prstClr val="white"/>
            </a:duotone>
          </a:blip>
          <a:stretch>
            <a:fillRect/>
          </a:stretch>
        </p:blipFill>
        <p:spPr bwMode="gray">
          <a:xfrm>
            <a:off x="3433334" y="4944561"/>
            <a:ext cx="378863" cy="309980"/>
          </a:xfrm>
          <a:prstGeom prst="rect">
            <a:avLst/>
          </a:prstGeom>
        </p:spPr>
      </p:pic>
      <p:cxnSp>
        <p:nvCxnSpPr>
          <p:cNvPr id="165" name="Straight Connector 164">
            <a:extLst>
              <a:ext uri="{FF2B5EF4-FFF2-40B4-BE49-F238E27FC236}">
                <a16:creationId xmlns="" xmlns:a16="http://schemas.microsoft.com/office/drawing/2014/main" id="{C5E456FE-CB8C-485F-92C7-EF0CFF6E512C}"/>
              </a:ext>
            </a:extLst>
          </p:cNvPr>
          <p:cNvCxnSpPr>
            <a:cxnSpLocks/>
            <a:stCxn id="149" idx="3"/>
            <a:endCxn id="87" idx="1"/>
          </p:cNvCxnSpPr>
          <p:nvPr/>
        </p:nvCxnSpPr>
        <p:spPr bwMode="gray">
          <a:xfrm>
            <a:off x="3812197" y="4048907"/>
            <a:ext cx="1415267" cy="32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 xmlns:a16="http://schemas.microsoft.com/office/drawing/2014/main" id="{0252D838-7803-4D13-8FB5-1017CA1E6B09}"/>
              </a:ext>
            </a:extLst>
          </p:cNvPr>
          <p:cNvCxnSpPr>
            <a:cxnSpLocks/>
            <a:stCxn id="150" idx="0"/>
            <a:endCxn id="87" idx="2"/>
          </p:cNvCxnSpPr>
          <p:nvPr/>
        </p:nvCxnSpPr>
        <p:spPr bwMode="gray">
          <a:xfrm flipV="1">
            <a:off x="3622766" y="4207518"/>
            <a:ext cx="1794130" cy="73704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a:extLst>
              <a:ext uri="{FF2B5EF4-FFF2-40B4-BE49-F238E27FC236}">
                <a16:creationId xmlns="" xmlns:a16="http://schemas.microsoft.com/office/drawing/2014/main" id="{CE36300E-7012-412E-8231-7817DE0F4E3A}"/>
              </a:ext>
            </a:extLst>
          </p:cNvPr>
          <p:cNvCxnSpPr>
            <a:cxnSpLocks/>
            <a:stCxn id="149" idx="2"/>
            <a:endCxn id="150" idx="0"/>
          </p:cNvCxnSpPr>
          <p:nvPr/>
        </p:nvCxnSpPr>
        <p:spPr bwMode="gray">
          <a:xfrm>
            <a:off x="3622766" y="4203897"/>
            <a:ext cx="0" cy="7406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 xmlns:a16="http://schemas.microsoft.com/office/drawing/2014/main" id="{48FE904E-B770-48A9-A96D-48DD6FF27EF8}"/>
              </a:ext>
            </a:extLst>
          </p:cNvPr>
          <p:cNvCxnSpPr>
            <a:cxnSpLocks/>
            <a:stCxn id="149" idx="2"/>
            <a:endCxn id="89" idx="0"/>
          </p:cNvCxnSpPr>
          <p:nvPr/>
        </p:nvCxnSpPr>
        <p:spPr bwMode="gray">
          <a:xfrm>
            <a:off x="3622766" y="4203897"/>
            <a:ext cx="1794130" cy="74583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 xmlns:a16="http://schemas.microsoft.com/office/drawing/2014/main" id="{8CE4203B-D1A7-448B-9F6D-98053965DAEB}"/>
              </a:ext>
            </a:extLst>
          </p:cNvPr>
          <p:cNvCxnSpPr>
            <a:cxnSpLocks/>
            <a:stCxn id="150" idx="3"/>
            <a:endCxn id="89" idx="1"/>
          </p:cNvCxnSpPr>
          <p:nvPr/>
        </p:nvCxnSpPr>
        <p:spPr bwMode="gray">
          <a:xfrm>
            <a:off x="3812197" y="5099551"/>
            <a:ext cx="1415267" cy="55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4" name="Rectangle 213">
            <a:extLst>
              <a:ext uri="{FF2B5EF4-FFF2-40B4-BE49-F238E27FC236}">
                <a16:creationId xmlns="" xmlns:a16="http://schemas.microsoft.com/office/drawing/2014/main" id="{19900D79-59F6-4E92-BB9A-7D0657CAE3D6}"/>
              </a:ext>
            </a:extLst>
          </p:cNvPr>
          <p:cNvSpPr/>
          <p:nvPr/>
        </p:nvSpPr>
        <p:spPr bwMode="gray">
          <a:xfrm>
            <a:off x="3902688" y="5573262"/>
            <a:ext cx="1510439" cy="383016"/>
          </a:xfrm>
          <a:prstGeom prst="rect">
            <a:avLst/>
          </a:prstGeom>
          <a:solidFill>
            <a:schemeClr val="bg1">
              <a:lumMod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latin typeface="Huawei Sans" panose="020C0503030203020204" pitchFamily="34" charset="0"/>
              </a:rPr>
              <a:t>Data center/</a:t>
            </a:r>
          </a:p>
          <a:p>
            <a:pPr algn="ctr" fontAlgn="ctr"/>
            <a:r>
              <a:rPr lang="en-US" sz="1200" dirty="0">
                <a:latin typeface="Huawei Sans" panose="020C0503030203020204" pitchFamily="34" charset="0"/>
              </a:rPr>
              <a:t>Enterprise branch</a:t>
            </a:r>
          </a:p>
        </p:txBody>
      </p:sp>
      <p:sp>
        <p:nvSpPr>
          <p:cNvPr id="215" name="TextBox 271">
            <a:extLst>
              <a:ext uri="{FF2B5EF4-FFF2-40B4-BE49-F238E27FC236}">
                <a16:creationId xmlns="" xmlns:a16="http://schemas.microsoft.com/office/drawing/2014/main" id="{4CE4D697-7318-4204-A235-507F2A56F509}"/>
              </a:ext>
            </a:extLst>
          </p:cNvPr>
          <p:cNvSpPr txBox="1"/>
          <p:nvPr/>
        </p:nvSpPr>
        <p:spPr bwMode="gray">
          <a:xfrm>
            <a:off x="7034465" y="5574782"/>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cxnSp>
        <p:nvCxnSpPr>
          <p:cNvPr id="222" name="Straight Connector 221">
            <a:extLst>
              <a:ext uri="{FF2B5EF4-FFF2-40B4-BE49-F238E27FC236}">
                <a16:creationId xmlns="" xmlns:a16="http://schemas.microsoft.com/office/drawing/2014/main" id="{CAD45827-A8AC-4FC7-9E64-5B2737A8E13B}"/>
              </a:ext>
            </a:extLst>
          </p:cNvPr>
          <p:cNvCxnSpPr>
            <a:cxnSpLocks/>
          </p:cNvCxnSpPr>
          <p:nvPr/>
        </p:nvCxnSpPr>
        <p:spPr bwMode="gray">
          <a:xfrm>
            <a:off x="2937364" y="4573715"/>
            <a:ext cx="6851221" cy="0"/>
          </a:xfrm>
          <a:prstGeom prst="line">
            <a:avLst/>
          </a:prstGeom>
          <a:ln w="19050">
            <a:solidFill>
              <a:srgbClr val="FFC000"/>
            </a:solidFill>
            <a:prstDash val="dashDot"/>
          </a:ln>
        </p:spPr>
        <p:style>
          <a:lnRef idx="1">
            <a:schemeClr val="accent1"/>
          </a:lnRef>
          <a:fillRef idx="0">
            <a:schemeClr val="accent1"/>
          </a:fillRef>
          <a:effectRef idx="0">
            <a:schemeClr val="accent1"/>
          </a:effectRef>
          <a:fontRef idx="minor">
            <a:schemeClr val="tx1"/>
          </a:fontRef>
        </p:style>
      </p:cxnSp>
      <p:sp>
        <p:nvSpPr>
          <p:cNvPr id="223" name="TextBox 271">
            <a:extLst>
              <a:ext uri="{FF2B5EF4-FFF2-40B4-BE49-F238E27FC236}">
                <a16:creationId xmlns="" xmlns:a16="http://schemas.microsoft.com/office/drawing/2014/main" id="{51BFE78D-5462-405D-808B-E3BD9053D22E}"/>
              </a:ext>
            </a:extLst>
          </p:cNvPr>
          <p:cNvSpPr txBox="1"/>
          <p:nvPr/>
        </p:nvSpPr>
        <p:spPr bwMode="gray">
          <a:xfrm>
            <a:off x="8634116" y="3896917"/>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Plane A (active)</a:t>
            </a:r>
          </a:p>
        </p:txBody>
      </p:sp>
      <p:sp>
        <p:nvSpPr>
          <p:cNvPr id="224" name="TextBox 271">
            <a:extLst>
              <a:ext uri="{FF2B5EF4-FFF2-40B4-BE49-F238E27FC236}">
                <a16:creationId xmlns="" xmlns:a16="http://schemas.microsoft.com/office/drawing/2014/main" id="{86E86777-B90D-4E44-AB90-C24A34DE2539}"/>
              </a:ext>
            </a:extLst>
          </p:cNvPr>
          <p:cNvSpPr txBox="1"/>
          <p:nvPr/>
        </p:nvSpPr>
        <p:spPr bwMode="gray">
          <a:xfrm>
            <a:off x="8634116" y="4861067"/>
            <a:ext cx="1154469" cy="584775"/>
          </a:xfrm>
          <a:prstGeom prst="rect">
            <a:avLst/>
          </a:prstGeom>
          <a:noFill/>
        </p:spPr>
        <p:txBody>
          <a:bodyPr wrap="square" rtlCol="0">
            <a:noAutofit/>
          </a:bodyPr>
          <a:lstStyle/>
          <a:p>
            <a:pPr fontAlgn="ctr">
              <a:buFont typeface="Wingdings" pitchFamily="2" charset="2"/>
              <a:buNone/>
              <a:defRPr/>
            </a:pPr>
            <a:r>
              <a:rPr lang="en-US" sz="16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Plane B (standby)</a:t>
            </a:r>
          </a:p>
        </p:txBody>
      </p:sp>
      <p:sp>
        <p:nvSpPr>
          <p:cNvPr id="232" name="Freeform: Shape 231">
            <a:extLst>
              <a:ext uri="{FF2B5EF4-FFF2-40B4-BE49-F238E27FC236}">
                <a16:creationId xmlns="" xmlns:a16="http://schemas.microsoft.com/office/drawing/2014/main" id="{1814F7C6-689B-475F-B352-6B2EB8FC1C90}"/>
              </a:ext>
            </a:extLst>
          </p:cNvPr>
          <p:cNvSpPr/>
          <p:nvPr/>
        </p:nvSpPr>
        <p:spPr bwMode="gray">
          <a:xfrm>
            <a:off x="5621796" y="3844004"/>
            <a:ext cx="996058" cy="130513"/>
          </a:xfrm>
          <a:custGeom>
            <a:avLst/>
            <a:gdLst>
              <a:gd name="connsiteX0" fmla="*/ 0 w 2743200"/>
              <a:gd name="connsiteY0" fmla="*/ 266708 h 274328"/>
              <a:gd name="connsiteX1" fmla="*/ 1402080 w 2743200"/>
              <a:gd name="connsiteY1" fmla="*/ 8 h 274328"/>
              <a:gd name="connsiteX2" fmla="*/ 2743200 w 2743200"/>
              <a:gd name="connsiteY2" fmla="*/ 274328 h 274328"/>
            </a:gdLst>
            <a:ahLst/>
            <a:cxnLst>
              <a:cxn ang="0">
                <a:pos x="connsiteX0" y="connsiteY0"/>
              </a:cxn>
              <a:cxn ang="0">
                <a:pos x="connsiteX1" y="connsiteY1"/>
              </a:cxn>
              <a:cxn ang="0">
                <a:pos x="connsiteX2" y="connsiteY2"/>
              </a:cxn>
            </a:cxnLst>
            <a:rect l="l" t="t" r="r" b="b"/>
            <a:pathLst>
              <a:path w="2743200" h="274328">
                <a:moveTo>
                  <a:pt x="0" y="266708"/>
                </a:moveTo>
                <a:cubicBezTo>
                  <a:pt x="472440" y="132723"/>
                  <a:pt x="944880" y="-1262"/>
                  <a:pt x="1402080" y="8"/>
                </a:cubicBezTo>
                <a:cubicBezTo>
                  <a:pt x="1859280" y="1278"/>
                  <a:pt x="2301240" y="137803"/>
                  <a:pt x="2743200" y="274328"/>
                </a:cubicBezTo>
              </a:path>
            </a:pathLst>
          </a:custGeom>
          <a:noFill/>
          <a:ln w="1905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217" name="Arc 216">
            <a:extLst>
              <a:ext uri="{FF2B5EF4-FFF2-40B4-BE49-F238E27FC236}">
                <a16:creationId xmlns="" xmlns:a16="http://schemas.microsoft.com/office/drawing/2014/main" id="{5E8F35A0-AD83-4BC0-8D2D-6D70BED30ACA}"/>
              </a:ext>
            </a:extLst>
          </p:cNvPr>
          <p:cNvSpPr/>
          <p:nvPr/>
        </p:nvSpPr>
        <p:spPr bwMode="gray">
          <a:xfrm rot="9900000">
            <a:off x="5075803" y="3794098"/>
            <a:ext cx="190980" cy="190980"/>
          </a:xfrm>
          <a:prstGeom prst="arc">
            <a:avLst>
              <a:gd name="adj1" fmla="val 16200000"/>
              <a:gd name="adj2" fmla="val 11074435"/>
            </a:avLst>
          </a:prstGeom>
          <a:ln w="28575">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dirty="0">
              <a:latin typeface="Huawei Sans" panose="020C0503030203020204" pitchFamily="34" charset="0"/>
            </a:endParaRPr>
          </a:p>
        </p:txBody>
      </p:sp>
      <p:sp>
        <p:nvSpPr>
          <p:cNvPr id="218" name="Arc 217">
            <a:extLst>
              <a:ext uri="{FF2B5EF4-FFF2-40B4-BE49-F238E27FC236}">
                <a16:creationId xmlns="" xmlns:a16="http://schemas.microsoft.com/office/drawing/2014/main" id="{BC868BFB-A7FA-4B48-ADAD-DD58899D2A13}"/>
              </a:ext>
            </a:extLst>
          </p:cNvPr>
          <p:cNvSpPr/>
          <p:nvPr/>
        </p:nvSpPr>
        <p:spPr bwMode="gray">
          <a:xfrm rot="5400000">
            <a:off x="5105907" y="5179072"/>
            <a:ext cx="190980" cy="190980"/>
          </a:xfrm>
          <a:prstGeom prst="arc">
            <a:avLst>
              <a:gd name="adj1" fmla="val 16200000"/>
              <a:gd name="adj2" fmla="val 11074435"/>
            </a:avLst>
          </a:prstGeom>
          <a:ln w="28575">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dirty="0">
              <a:latin typeface="Huawei Sans" panose="020C0503030203020204" pitchFamily="34" charset="0"/>
            </a:endParaRPr>
          </a:p>
        </p:txBody>
      </p:sp>
      <p:sp>
        <p:nvSpPr>
          <p:cNvPr id="244" name="Rectangular Callout 26">
            <a:extLst>
              <a:ext uri="{FF2B5EF4-FFF2-40B4-BE49-F238E27FC236}">
                <a16:creationId xmlns="" xmlns:a16="http://schemas.microsoft.com/office/drawing/2014/main" id="{2095AEFE-E6B8-4636-B6D8-5E69D7AC9A1C}"/>
              </a:ext>
            </a:extLst>
          </p:cNvPr>
          <p:cNvSpPr/>
          <p:nvPr/>
        </p:nvSpPr>
        <p:spPr bwMode="gray">
          <a:xfrm>
            <a:off x="3763960" y="4891893"/>
            <a:ext cx="1226831" cy="572328"/>
          </a:xfrm>
          <a:prstGeom prst="wedgeRectCallout">
            <a:avLst>
              <a:gd name="adj1" fmla="val 55740"/>
              <a:gd name="adj2" fmla="val -59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IGP adds a tag to imported BGP routes.</a:t>
            </a:r>
          </a:p>
        </p:txBody>
      </p:sp>
      <p:sp>
        <p:nvSpPr>
          <p:cNvPr id="245" name="Rectangular Callout 26">
            <a:extLst>
              <a:ext uri="{FF2B5EF4-FFF2-40B4-BE49-F238E27FC236}">
                <a16:creationId xmlns="" xmlns:a16="http://schemas.microsoft.com/office/drawing/2014/main" id="{0777F9A9-E83D-46DD-B1C0-DC41BBE4ADA7}"/>
              </a:ext>
            </a:extLst>
          </p:cNvPr>
          <p:cNvSpPr/>
          <p:nvPr/>
        </p:nvSpPr>
        <p:spPr bwMode="gray">
          <a:xfrm>
            <a:off x="3223305" y="3219876"/>
            <a:ext cx="1693249" cy="655872"/>
          </a:xfrm>
          <a:prstGeom prst="wedgeRectCallout">
            <a:avLst>
              <a:gd name="adj1" fmla="val 57961"/>
              <a:gd name="adj2" fmla="val 4541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BGP filters out tagged routes when importing IGP routes.</a:t>
            </a:r>
          </a:p>
        </p:txBody>
      </p:sp>
      <p:sp>
        <p:nvSpPr>
          <p:cNvPr id="40" name="五边形 2">
            <a:extLst>
              <a:ext uri="{FF2B5EF4-FFF2-40B4-BE49-F238E27FC236}">
                <a16:creationId xmlns="" xmlns:a16="http://schemas.microsoft.com/office/drawing/2014/main" id="{6E4EFE68-88C6-44E9-A30C-E4B7F930D68D}"/>
              </a:ext>
            </a:extLst>
          </p:cNvPr>
          <p:cNvSpPr/>
          <p:nvPr/>
        </p:nvSpPr>
        <p:spPr bwMode="gray">
          <a:xfrm>
            <a:off x="8130400" y="105688"/>
            <a:ext cx="173016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IGP Route Planning</a:t>
            </a:r>
          </a:p>
        </p:txBody>
      </p:sp>
      <p:sp>
        <p:nvSpPr>
          <p:cNvPr id="41" name="燕尾形 3">
            <a:extLst>
              <a:ext uri="{FF2B5EF4-FFF2-40B4-BE49-F238E27FC236}">
                <a16:creationId xmlns="" xmlns:a16="http://schemas.microsoft.com/office/drawing/2014/main" id="{81296FB3-9367-4C5D-95B1-6594557DC45D}"/>
              </a:ext>
            </a:extLst>
          </p:cNvPr>
          <p:cNvSpPr/>
          <p:nvPr/>
        </p:nvSpPr>
        <p:spPr bwMode="gray">
          <a:xfrm>
            <a:off x="9784005" y="105688"/>
            <a:ext cx="196508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BGP Route Planning</a:t>
            </a:r>
          </a:p>
        </p:txBody>
      </p:sp>
    </p:spTree>
    <p:extLst>
      <p:ext uri="{BB962C8B-B14F-4D97-AF65-F5344CB8AC3E}">
        <p14:creationId xmlns:p14="http://schemas.microsoft.com/office/powerpoint/2010/main" val="42473836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Current Situation and Challenges of the Enterprise Bearer WAN</a:t>
            </a:r>
          </a:p>
          <a:p>
            <a:r>
              <a:rPr lang="en-US" dirty="0">
                <a:solidFill>
                  <a:schemeClr val="bg1">
                    <a:lumMod val="50000"/>
                  </a:schemeClr>
                </a:solidFill>
                <a:latin typeface="Huawei Sans" panose="020C0503030203020204" pitchFamily="34" charset="0"/>
              </a:rPr>
              <a:t>Huawei </a:t>
            </a:r>
            <a:r>
              <a:rPr lang="en-US" dirty="0" err="1">
                <a:solidFill>
                  <a:schemeClr val="bg1">
                    <a:lumMod val="50000"/>
                  </a:schemeClr>
                </a:solidFill>
                <a:latin typeface="Huawei Sans" panose="020C0503030203020204" pitchFamily="34" charset="0"/>
              </a:rPr>
              <a:t>CloudWAN</a:t>
            </a:r>
            <a:r>
              <a:rPr lang="en-US" dirty="0">
                <a:solidFill>
                  <a:schemeClr val="bg1">
                    <a:lumMod val="50000"/>
                  </a:schemeClr>
                </a:solidFill>
                <a:latin typeface="Huawei Sans" panose="020C0503030203020204" pitchFamily="34" charset="0"/>
              </a:rPr>
              <a:t> Solution Overview</a:t>
            </a:r>
          </a:p>
          <a:p>
            <a:r>
              <a:rPr lang="en-US" dirty="0">
                <a:solidFill>
                  <a:schemeClr val="bg1">
                    <a:lumMod val="50000"/>
                  </a:schemeClr>
                </a:solidFill>
                <a:latin typeface="Huawei Sans" panose="020C0503030203020204" pitchFamily="34" charset="0"/>
              </a:rPr>
              <a:t>Basic Design for the Enterprise Bearer WAN</a:t>
            </a:r>
          </a:p>
          <a:p>
            <a:r>
              <a:rPr lang="en-US" b="1" dirty="0">
                <a:latin typeface="Huawei Sans" panose="020C0503030203020204" pitchFamily="34" charset="0"/>
              </a:rPr>
              <a:t>Tunnel and VPN Design for the Enterprise Bearer WAN</a:t>
            </a:r>
          </a:p>
          <a:p>
            <a:r>
              <a:rPr lang="en-US" dirty="0">
                <a:solidFill>
                  <a:schemeClr val="bg1">
                    <a:lumMod val="50000"/>
                  </a:schemeClr>
                </a:solidFill>
                <a:latin typeface="Huawei Sans" panose="020C0503030203020204" pitchFamily="34" charset="0"/>
              </a:rPr>
              <a:t>SLA and Reliability Design for the Enterprise Bearer WAN</a:t>
            </a:r>
          </a:p>
          <a:p>
            <a:r>
              <a:rPr lang="en-US" dirty="0">
                <a:solidFill>
                  <a:schemeClr val="bg1">
                    <a:lumMod val="50000"/>
                  </a:schemeClr>
                </a:solidFill>
                <a:latin typeface="Huawei Sans" panose="020C0503030203020204" pitchFamily="34" charset="0"/>
              </a:rPr>
              <a:t>Optimization and O&amp;M Design for the Enterprise Bearer WAN</a:t>
            </a:r>
          </a:p>
        </p:txBody>
      </p:sp>
    </p:spTree>
    <p:extLst>
      <p:ext uri="{BB962C8B-B14F-4D97-AF65-F5344CB8AC3E}">
        <p14:creationId xmlns:p14="http://schemas.microsoft.com/office/powerpoint/2010/main" val="12069733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Tunnel and VPN Design Overview for the Enterprise Bearer WAN</a:t>
            </a:r>
          </a:p>
        </p:txBody>
      </p:sp>
      <p:sp>
        <p:nvSpPr>
          <p:cNvPr id="4" name="Text Placeholder 3">
            <a:extLst>
              <a:ext uri="{FF2B5EF4-FFF2-40B4-BE49-F238E27FC236}">
                <a16:creationId xmlns="" xmlns:a16="http://schemas.microsoft.com/office/drawing/2014/main" id="{D67DBC69-70DE-44BC-A30C-5AA6E2C10C5C}"/>
              </a:ext>
            </a:extLst>
          </p:cNvPr>
          <p:cNvSpPr>
            <a:spLocks noGrp="1"/>
          </p:cNvSpPr>
          <p:nvPr>
            <p:ph type="body" sz="quarter" idx="10"/>
          </p:nvPr>
        </p:nvSpPr>
        <p:spPr bwMode="gray"/>
        <p:txBody>
          <a:bodyPr wrap="square">
            <a:noAutofit/>
          </a:bodyPr>
          <a:lstStyle/>
          <a:p>
            <a:pPr algn="l">
              <a:lnSpc>
                <a:spcPct val="100000"/>
              </a:lnSpc>
              <a:spcBef>
                <a:spcPts val="0"/>
              </a:spcBef>
            </a:pPr>
            <a:r>
              <a:rPr lang="en-US" sz="1800" dirty="0">
                <a:latin typeface="Huawei Sans" panose="020C0503030203020204" pitchFamily="34" charset="0"/>
              </a:rPr>
              <a:t>Enterprises usually use VPN to isolate services and SR to establish tunnels for traffic optimization and path planning.</a:t>
            </a:r>
          </a:p>
          <a:p>
            <a:pPr algn="l">
              <a:lnSpc>
                <a:spcPct val="100000"/>
              </a:lnSpc>
              <a:spcBef>
                <a:spcPts val="0"/>
              </a:spcBef>
            </a:pPr>
            <a:r>
              <a:rPr lang="en-US" sz="1800" dirty="0">
                <a:latin typeface="Huawei Sans" panose="020C0503030203020204" pitchFamily="34" charset="0"/>
              </a:rPr>
              <a:t>VPN traffic is carried over tunnels to isolate enterprise services while ensuring service quality.</a:t>
            </a:r>
          </a:p>
        </p:txBody>
      </p:sp>
      <p:sp>
        <p:nvSpPr>
          <p:cNvPr id="68" name="梯形 41">
            <a:extLst>
              <a:ext uri="{FF2B5EF4-FFF2-40B4-BE49-F238E27FC236}">
                <a16:creationId xmlns="" xmlns:a16="http://schemas.microsoft.com/office/drawing/2014/main" id="{0B46D320-F22F-47FE-B2C5-27B0278315E8}"/>
              </a:ext>
            </a:extLst>
          </p:cNvPr>
          <p:cNvSpPr/>
          <p:nvPr/>
        </p:nvSpPr>
        <p:spPr bwMode="gray">
          <a:xfrm>
            <a:off x="2768303" y="3835832"/>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31">
            <a:extLst>
              <a:ext uri="{FF2B5EF4-FFF2-40B4-BE49-F238E27FC236}">
                <a16:creationId xmlns="" xmlns:a16="http://schemas.microsoft.com/office/drawing/2014/main" id="{D87C2E1D-2540-4F79-B6B4-64A804FD6EA9}"/>
              </a:ext>
            </a:extLst>
          </p:cNvPr>
          <p:cNvPicPr>
            <a:picLocks noChangeAspect="1"/>
          </p:cNvPicPr>
          <p:nvPr/>
        </p:nvPicPr>
        <p:blipFill>
          <a:blip r:embed="rId3"/>
          <a:stretch>
            <a:fillRect/>
          </a:stretch>
        </p:blipFill>
        <p:spPr bwMode="gray">
          <a:xfrm>
            <a:off x="4367008" y="4117244"/>
            <a:ext cx="466668" cy="389308"/>
          </a:xfrm>
          <a:prstGeom prst="rect">
            <a:avLst/>
          </a:prstGeom>
        </p:spPr>
      </p:pic>
      <p:pic>
        <p:nvPicPr>
          <p:cNvPr id="81" name="图片 31">
            <a:extLst>
              <a:ext uri="{FF2B5EF4-FFF2-40B4-BE49-F238E27FC236}">
                <a16:creationId xmlns="" xmlns:a16="http://schemas.microsoft.com/office/drawing/2014/main" id="{55C8968D-B1FD-4785-B86C-7AE096E560FB}"/>
              </a:ext>
            </a:extLst>
          </p:cNvPr>
          <p:cNvPicPr>
            <a:picLocks noChangeAspect="1"/>
          </p:cNvPicPr>
          <p:nvPr/>
        </p:nvPicPr>
        <p:blipFill>
          <a:blip r:embed="rId3"/>
          <a:stretch>
            <a:fillRect/>
          </a:stretch>
        </p:blipFill>
        <p:spPr bwMode="gray">
          <a:xfrm>
            <a:off x="3695325" y="5243533"/>
            <a:ext cx="466668" cy="389308"/>
          </a:xfrm>
          <a:prstGeom prst="rect">
            <a:avLst/>
          </a:prstGeom>
        </p:spPr>
      </p:pic>
      <p:pic>
        <p:nvPicPr>
          <p:cNvPr id="82" name="图片 25">
            <a:extLst>
              <a:ext uri="{FF2B5EF4-FFF2-40B4-BE49-F238E27FC236}">
                <a16:creationId xmlns="" xmlns:a16="http://schemas.microsoft.com/office/drawing/2014/main" id="{2A188EBA-A493-47AD-8E7E-13191D75AA83}"/>
              </a:ext>
            </a:extLst>
          </p:cNvPr>
          <p:cNvPicPr>
            <a:picLocks noChangeAspect="1"/>
          </p:cNvPicPr>
          <p:nvPr/>
        </p:nvPicPr>
        <p:blipFill>
          <a:blip r:embed="rId3"/>
          <a:stretch>
            <a:fillRect/>
          </a:stretch>
        </p:blipFill>
        <p:spPr bwMode="gray">
          <a:xfrm>
            <a:off x="7941675" y="5245807"/>
            <a:ext cx="466668" cy="389308"/>
          </a:xfrm>
          <a:prstGeom prst="rect">
            <a:avLst/>
          </a:prstGeom>
        </p:spPr>
      </p:pic>
      <p:pic>
        <p:nvPicPr>
          <p:cNvPr id="83" name="图片 31">
            <a:extLst>
              <a:ext uri="{FF2B5EF4-FFF2-40B4-BE49-F238E27FC236}">
                <a16:creationId xmlns="" xmlns:a16="http://schemas.microsoft.com/office/drawing/2014/main" id="{8529291B-253C-47EC-AD45-714213BA9DA0}"/>
              </a:ext>
            </a:extLst>
          </p:cNvPr>
          <p:cNvPicPr>
            <a:picLocks noChangeAspect="1"/>
          </p:cNvPicPr>
          <p:nvPr/>
        </p:nvPicPr>
        <p:blipFill>
          <a:blip r:embed="rId3"/>
          <a:stretch>
            <a:fillRect/>
          </a:stretch>
        </p:blipFill>
        <p:spPr bwMode="gray">
          <a:xfrm>
            <a:off x="7149686" y="4117244"/>
            <a:ext cx="466668" cy="389308"/>
          </a:xfrm>
          <a:prstGeom prst="rect">
            <a:avLst/>
          </a:prstGeom>
        </p:spPr>
      </p:pic>
      <p:sp>
        <p:nvSpPr>
          <p:cNvPr id="84" name="TextBox 83">
            <a:extLst>
              <a:ext uri="{FF2B5EF4-FFF2-40B4-BE49-F238E27FC236}">
                <a16:creationId xmlns="" xmlns:a16="http://schemas.microsoft.com/office/drawing/2014/main" id="{68859E7A-CCD2-486C-B238-8E24A26C6E85}"/>
              </a:ext>
            </a:extLst>
          </p:cNvPr>
          <p:cNvSpPr txBox="1"/>
          <p:nvPr/>
        </p:nvSpPr>
        <p:spPr bwMode="gray">
          <a:xfrm>
            <a:off x="7350834" y="5708364"/>
            <a:ext cx="175080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87" name="Straight Connector 86">
            <a:extLst>
              <a:ext uri="{FF2B5EF4-FFF2-40B4-BE49-F238E27FC236}">
                <a16:creationId xmlns="" xmlns:a16="http://schemas.microsoft.com/office/drawing/2014/main" id="{DA15037D-BFE8-4A91-B4D4-6F4CC81199BA}"/>
              </a:ext>
            </a:extLst>
          </p:cNvPr>
          <p:cNvCxnSpPr>
            <a:cxnSpLocks/>
            <a:stCxn id="80" idx="3"/>
            <a:endCxn id="93" idx="1"/>
          </p:cNvCxnSpPr>
          <p:nvPr/>
        </p:nvCxnSpPr>
        <p:spPr bwMode="gray">
          <a:xfrm flipV="1">
            <a:off x="4833676" y="4309624"/>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36CAE65D-7D3A-42CD-8CFE-3E2BD7826BB9}"/>
              </a:ext>
            </a:extLst>
          </p:cNvPr>
          <p:cNvCxnSpPr>
            <a:cxnSpLocks/>
            <a:stCxn id="81" idx="3"/>
            <a:endCxn id="93" idx="1"/>
          </p:cNvCxnSpPr>
          <p:nvPr/>
        </p:nvCxnSpPr>
        <p:spPr bwMode="gray">
          <a:xfrm flipV="1">
            <a:off x="4161993" y="4309624"/>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 xmlns:a16="http://schemas.microsoft.com/office/drawing/2014/main" id="{1307FF04-7AD2-4CEB-933E-850EEC935A67}"/>
              </a:ext>
            </a:extLst>
          </p:cNvPr>
          <p:cNvCxnSpPr>
            <a:cxnSpLocks/>
            <a:stCxn id="81" idx="0"/>
            <a:endCxn id="80" idx="2"/>
          </p:cNvCxnSpPr>
          <p:nvPr/>
        </p:nvCxnSpPr>
        <p:spPr bwMode="gray">
          <a:xfrm flipV="1">
            <a:off x="3928659" y="4506552"/>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52F2F7C8-3A83-4EC7-ACB9-5DAA0B7BE3BA}"/>
              </a:ext>
            </a:extLst>
          </p:cNvPr>
          <p:cNvCxnSpPr>
            <a:cxnSpLocks/>
            <a:stCxn id="81" idx="3"/>
            <a:endCxn id="94" idx="1"/>
          </p:cNvCxnSpPr>
          <p:nvPr/>
        </p:nvCxnSpPr>
        <p:spPr bwMode="gray">
          <a:xfrm>
            <a:off x="4161993" y="5438187"/>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D82FBA6E-6D1E-44E9-AD2D-821E43BDE8F6}"/>
              </a:ext>
            </a:extLst>
          </p:cNvPr>
          <p:cNvCxnSpPr>
            <a:cxnSpLocks/>
            <a:stCxn id="82" idx="0"/>
            <a:endCxn id="83" idx="2"/>
          </p:cNvCxnSpPr>
          <p:nvPr/>
        </p:nvCxnSpPr>
        <p:spPr bwMode="gray">
          <a:xfrm flipH="1" flipV="1">
            <a:off x="7383020" y="4506552"/>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D684959B-9FAA-487E-B68F-E9F2A5F6E652}"/>
              </a:ext>
            </a:extLst>
          </p:cNvPr>
          <p:cNvCxnSpPr>
            <a:cxnSpLocks/>
            <a:stCxn id="94" idx="1"/>
            <a:endCxn id="80" idx="3"/>
          </p:cNvCxnSpPr>
          <p:nvPr/>
        </p:nvCxnSpPr>
        <p:spPr bwMode="gray">
          <a:xfrm flipH="1" flipV="1">
            <a:off x="4833676" y="4311898"/>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3" name="图片 31">
            <a:extLst>
              <a:ext uri="{FF2B5EF4-FFF2-40B4-BE49-F238E27FC236}">
                <a16:creationId xmlns="" xmlns:a16="http://schemas.microsoft.com/office/drawing/2014/main" id="{61D616B0-27D7-4BE5-9276-84A9E89B84DA}"/>
              </a:ext>
            </a:extLst>
          </p:cNvPr>
          <p:cNvPicPr>
            <a:picLocks noChangeAspect="1"/>
          </p:cNvPicPr>
          <p:nvPr/>
        </p:nvPicPr>
        <p:blipFill>
          <a:blip r:embed="rId3"/>
          <a:stretch>
            <a:fillRect/>
          </a:stretch>
        </p:blipFill>
        <p:spPr bwMode="gray">
          <a:xfrm>
            <a:off x="5848135" y="4114970"/>
            <a:ext cx="466668" cy="389308"/>
          </a:xfrm>
          <a:prstGeom prst="rect">
            <a:avLst/>
          </a:prstGeom>
        </p:spPr>
      </p:pic>
      <p:pic>
        <p:nvPicPr>
          <p:cNvPr id="94" name="图片 31">
            <a:extLst>
              <a:ext uri="{FF2B5EF4-FFF2-40B4-BE49-F238E27FC236}">
                <a16:creationId xmlns="" xmlns:a16="http://schemas.microsoft.com/office/drawing/2014/main" id="{1167EAE2-1CD9-4143-8045-9B4206F4620A}"/>
              </a:ext>
            </a:extLst>
          </p:cNvPr>
          <p:cNvPicPr>
            <a:picLocks noChangeAspect="1"/>
          </p:cNvPicPr>
          <p:nvPr/>
        </p:nvPicPr>
        <p:blipFill>
          <a:blip r:embed="rId3"/>
          <a:stretch>
            <a:fillRect/>
          </a:stretch>
        </p:blipFill>
        <p:spPr bwMode="gray">
          <a:xfrm>
            <a:off x="5843425" y="5252135"/>
            <a:ext cx="466668" cy="389308"/>
          </a:xfrm>
          <a:prstGeom prst="rect">
            <a:avLst/>
          </a:prstGeom>
        </p:spPr>
      </p:pic>
      <p:cxnSp>
        <p:nvCxnSpPr>
          <p:cNvPr id="95" name="Straight Connector 94">
            <a:extLst>
              <a:ext uri="{FF2B5EF4-FFF2-40B4-BE49-F238E27FC236}">
                <a16:creationId xmlns="" xmlns:a16="http://schemas.microsoft.com/office/drawing/2014/main" id="{CCD97E1C-7767-4D55-AD83-1D2816D21E74}"/>
              </a:ext>
            </a:extLst>
          </p:cNvPr>
          <p:cNvCxnSpPr>
            <a:cxnSpLocks/>
            <a:stCxn id="94" idx="3"/>
            <a:endCxn id="82" idx="1"/>
          </p:cNvCxnSpPr>
          <p:nvPr/>
        </p:nvCxnSpPr>
        <p:spPr bwMode="gray">
          <a:xfrm flipV="1">
            <a:off x="6310093" y="5440461"/>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0E57A6F3-04D1-4A63-91A7-520427DCA7D2}"/>
              </a:ext>
            </a:extLst>
          </p:cNvPr>
          <p:cNvCxnSpPr>
            <a:cxnSpLocks/>
            <a:stCxn id="83" idx="1"/>
            <a:endCxn id="93" idx="3"/>
          </p:cNvCxnSpPr>
          <p:nvPr/>
        </p:nvCxnSpPr>
        <p:spPr bwMode="gray">
          <a:xfrm flipH="1" flipV="1">
            <a:off x="6314803" y="4309624"/>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78A57C7E-DB91-4202-97CD-D3B11513DB5B}"/>
              </a:ext>
            </a:extLst>
          </p:cNvPr>
          <p:cNvCxnSpPr>
            <a:cxnSpLocks/>
            <a:stCxn id="94" idx="0"/>
            <a:endCxn id="93" idx="2"/>
          </p:cNvCxnSpPr>
          <p:nvPr/>
        </p:nvCxnSpPr>
        <p:spPr bwMode="gray">
          <a:xfrm flipV="1">
            <a:off x="6076759" y="4504278"/>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FB80CDDA-E929-463A-8897-36478C9A4C36}"/>
              </a:ext>
            </a:extLst>
          </p:cNvPr>
          <p:cNvCxnSpPr>
            <a:cxnSpLocks/>
            <a:stCxn id="94" idx="3"/>
            <a:endCxn id="83" idx="1"/>
          </p:cNvCxnSpPr>
          <p:nvPr/>
        </p:nvCxnSpPr>
        <p:spPr bwMode="gray">
          <a:xfrm flipV="1">
            <a:off x="6310093" y="4311898"/>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71F05610-BBAD-47DC-8676-77FF8EBB5A59}"/>
              </a:ext>
            </a:extLst>
          </p:cNvPr>
          <p:cNvCxnSpPr>
            <a:cxnSpLocks/>
            <a:stCxn id="82" idx="1"/>
            <a:endCxn id="93" idx="3"/>
          </p:cNvCxnSpPr>
          <p:nvPr/>
        </p:nvCxnSpPr>
        <p:spPr bwMode="gray">
          <a:xfrm flipH="1" flipV="1">
            <a:off x="6314803" y="4309624"/>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ED87ACD7-0844-45A4-B2DF-815574C327C9}"/>
              </a:ext>
            </a:extLst>
          </p:cNvPr>
          <p:cNvCxnSpPr>
            <a:cxnSpLocks/>
          </p:cNvCxnSpPr>
          <p:nvPr/>
        </p:nvCxnSpPr>
        <p:spPr bwMode="gray">
          <a:xfrm flipV="1">
            <a:off x="4042685" y="4180712"/>
            <a:ext cx="1886118" cy="126181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CABEF893-BD13-47D9-B2B9-CEC46E5E4476}"/>
              </a:ext>
            </a:extLst>
          </p:cNvPr>
          <p:cNvCxnSpPr>
            <a:cxnSpLocks/>
          </p:cNvCxnSpPr>
          <p:nvPr/>
        </p:nvCxnSpPr>
        <p:spPr bwMode="gray">
          <a:xfrm>
            <a:off x="5928803" y="4204215"/>
            <a:ext cx="1498327" cy="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 xmlns:a16="http://schemas.microsoft.com/office/drawing/2014/main" id="{36193B2E-B918-4AA2-B0FA-D2D8662464B7}"/>
              </a:ext>
            </a:extLst>
          </p:cNvPr>
          <p:cNvCxnSpPr>
            <a:cxnSpLocks/>
          </p:cNvCxnSpPr>
          <p:nvPr/>
        </p:nvCxnSpPr>
        <p:spPr bwMode="gray">
          <a:xfrm>
            <a:off x="4096527" y="5537715"/>
            <a:ext cx="2319948" cy="0"/>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B7C12D6C-FFDC-468C-B468-E8833A2650B6}"/>
              </a:ext>
            </a:extLst>
          </p:cNvPr>
          <p:cNvCxnSpPr>
            <a:cxnSpLocks/>
          </p:cNvCxnSpPr>
          <p:nvPr/>
        </p:nvCxnSpPr>
        <p:spPr bwMode="gray">
          <a:xfrm flipV="1">
            <a:off x="6437349" y="4276595"/>
            <a:ext cx="881058" cy="1254418"/>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4" name="TextBox 416">
            <a:extLst>
              <a:ext uri="{FF2B5EF4-FFF2-40B4-BE49-F238E27FC236}">
                <a16:creationId xmlns="" xmlns:a16="http://schemas.microsoft.com/office/drawing/2014/main" id="{690FB3DF-171B-4D1E-B2DC-6C83B05B0DF2}"/>
              </a:ext>
            </a:extLst>
          </p:cNvPr>
          <p:cNvSpPr txBox="1"/>
          <p:nvPr/>
        </p:nvSpPr>
        <p:spPr bwMode="gray">
          <a:xfrm rot="19590761">
            <a:off x="4169610" y="4505638"/>
            <a:ext cx="1307422"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125" name="TextBox 416">
            <a:extLst>
              <a:ext uri="{FF2B5EF4-FFF2-40B4-BE49-F238E27FC236}">
                <a16:creationId xmlns="" xmlns:a16="http://schemas.microsoft.com/office/drawing/2014/main" id="{1714A9B0-2BB0-4559-B2C9-3C4299B01D8E}"/>
              </a:ext>
            </a:extLst>
          </p:cNvPr>
          <p:cNvSpPr txBox="1"/>
          <p:nvPr/>
        </p:nvSpPr>
        <p:spPr bwMode="gray">
          <a:xfrm>
            <a:off x="4183267" y="5495371"/>
            <a:ext cx="1256858"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sp>
        <p:nvSpPr>
          <p:cNvPr id="72" name="Parallelogram 71">
            <a:extLst>
              <a:ext uri="{FF2B5EF4-FFF2-40B4-BE49-F238E27FC236}">
                <a16:creationId xmlns="" xmlns:a16="http://schemas.microsoft.com/office/drawing/2014/main" id="{1E0D9053-3A83-4E46-A0EC-947ED912E0FE}"/>
              </a:ext>
            </a:extLst>
          </p:cNvPr>
          <p:cNvSpPr/>
          <p:nvPr/>
        </p:nvSpPr>
        <p:spPr bwMode="gray">
          <a:xfrm>
            <a:off x="1259652" y="3644593"/>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59">
            <a:extLst>
              <a:ext uri="{FF2B5EF4-FFF2-40B4-BE49-F238E27FC236}">
                <a16:creationId xmlns="" xmlns:a16="http://schemas.microsoft.com/office/drawing/2014/main" id="{208A0967-8362-46F2-BD86-F59E02E072D3}"/>
              </a:ext>
            </a:extLst>
          </p:cNvPr>
          <p:cNvSpPr/>
          <p:nvPr/>
        </p:nvSpPr>
        <p:spPr bwMode="gray">
          <a:xfrm flipH="1">
            <a:off x="1510102" y="382303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74" name="图片 51" descr="交换机.png">
            <a:extLst>
              <a:ext uri="{FF2B5EF4-FFF2-40B4-BE49-F238E27FC236}">
                <a16:creationId xmlns="" xmlns:a16="http://schemas.microsoft.com/office/drawing/2014/main" id="{C4FDE4AD-BC8A-44A7-ABD5-FFA8E53B2CD4}"/>
              </a:ext>
            </a:extLst>
          </p:cNvPr>
          <p:cNvPicPr>
            <a:picLocks noChangeAspect="1"/>
          </p:cNvPicPr>
          <p:nvPr/>
        </p:nvPicPr>
        <p:blipFill>
          <a:blip r:embed="rId4" cstate="print"/>
          <a:stretch>
            <a:fillRect/>
          </a:stretch>
        </p:blipFill>
        <p:spPr bwMode="gray">
          <a:xfrm>
            <a:off x="1754989" y="3509715"/>
            <a:ext cx="417163" cy="341314"/>
          </a:xfrm>
          <a:prstGeom prst="rect">
            <a:avLst/>
          </a:prstGeom>
        </p:spPr>
      </p:pic>
      <p:pic>
        <p:nvPicPr>
          <p:cNvPr id="75" name="图片 31">
            <a:extLst>
              <a:ext uri="{FF2B5EF4-FFF2-40B4-BE49-F238E27FC236}">
                <a16:creationId xmlns="" xmlns:a16="http://schemas.microsoft.com/office/drawing/2014/main" id="{1659B3E4-FFB2-45D1-B60A-3F236F2E541D}"/>
              </a:ext>
            </a:extLst>
          </p:cNvPr>
          <p:cNvPicPr>
            <a:picLocks noChangeAspect="1"/>
          </p:cNvPicPr>
          <p:nvPr/>
        </p:nvPicPr>
        <p:blipFill>
          <a:blip r:embed="rId3"/>
          <a:stretch>
            <a:fillRect/>
          </a:stretch>
        </p:blipFill>
        <p:spPr bwMode="gray">
          <a:xfrm>
            <a:off x="2329119" y="3894276"/>
            <a:ext cx="466668" cy="389308"/>
          </a:xfrm>
          <a:prstGeom prst="rect">
            <a:avLst/>
          </a:prstGeom>
        </p:spPr>
      </p:pic>
      <p:sp>
        <p:nvSpPr>
          <p:cNvPr id="76" name="Parallelogram 75">
            <a:extLst>
              <a:ext uri="{FF2B5EF4-FFF2-40B4-BE49-F238E27FC236}">
                <a16:creationId xmlns="" xmlns:a16="http://schemas.microsoft.com/office/drawing/2014/main" id="{B4D36402-FB3D-4B1F-935C-A11E087FFC98}"/>
              </a:ext>
            </a:extLst>
          </p:cNvPr>
          <p:cNvSpPr/>
          <p:nvPr/>
        </p:nvSpPr>
        <p:spPr bwMode="gray">
          <a:xfrm flipH="1">
            <a:off x="7811146" y="2522433"/>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59">
            <a:extLst>
              <a:ext uri="{FF2B5EF4-FFF2-40B4-BE49-F238E27FC236}">
                <a16:creationId xmlns="" xmlns:a16="http://schemas.microsoft.com/office/drawing/2014/main" id="{469A614B-25C7-4126-B6FD-7AB84D73C937}"/>
              </a:ext>
            </a:extLst>
          </p:cNvPr>
          <p:cNvSpPr/>
          <p:nvPr/>
        </p:nvSpPr>
        <p:spPr bwMode="gray">
          <a:xfrm flipH="1">
            <a:off x="8729691" y="268506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pic>
        <p:nvPicPr>
          <p:cNvPr id="78" name="图片 31">
            <a:extLst>
              <a:ext uri="{FF2B5EF4-FFF2-40B4-BE49-F238E27FC236}">
                <a16:creationId xmlns="" xmlns:a16="http://schemas.microsoft.com/office/drawing/2014/main" id="{5E33F8A1-00D3-4FB9-8D04-5410CD4EA532}"/>
              </a:ext>
            </a:extLst>
          </p:cNvPr>
          <p:cNvPicPr>
            <a:picLocks noChangeAspect="1"/>
          </p:cNvPicPr>
          <p:nvPr/>
        </p:nvPicPr>
        <p:blipFill>
          <a:blip r:embed="rId3"/>
          <a:stretch>
            <a:fillRect/>
          </a:stretch>
        </p:blipFill>
        <p:spPr bwMode="gray">
          <a:xfrm>
            <a:off x="8397511" y="2772116"/>
            <a:ext cx="466668" cy="389308"/>
          </a:xfrm>
          <a:prstGeom prst="rect">
            <a:avLst/>
          </a:prstGeom>
        </p:spPr>
      </p:pic>
      <p:pic>
        <p:nvPicPr>
          <p:cNvPr id="79" name="图片 67">
            <a:extLst>
              <a:ext uri="{FF2B5EF4-FFF2-40B4-BE49-F238E27FC236}">
                <a16:creationId xmlns="" xmlns:a16="http://schemas.microsoft.com/office/drawing/2014/main" id="{6337097B-7BED-4639-95E4-404D7924B40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973706" y="2482712"/>
            <a:ext cx="417163" cy="342074"/>
          </a:xfrm>
          <a:prstGeom prst="rect">
            <a:avLst/>
          </a:prstGeom>
        </p:spPr>
      </p:pic>
      <p:cxnSp>
        <p:nvCxnSpPr>
          <p:cNvPr id="143" name="Straight Connector 142">
            <a:extLst>
              <a:ext uri="{FF2B5EF4-FFF2-40B4-BE49-F238E27FC236}">
                <a16:creationId xmlns="" xmlns:a16="http://schemas.microsoft.com/office/drawing/2014/main" id="{E26D37A1-E054-40B9-A95F-691729629AA9}"/>
              </a:ext>
            </a:extLst>
          </p:cNvPr>
          <p:cNvCxnSpPr>
            <a:cxnSpLocks/>
            <a:stCxn id="81" idx="0"/>
            <a:endCxn id="134" idx="2"/>
          </p:cNvCxnSpPr>
          <p:nvPr/>
        </p:nvCxnSpPr>
        <p:spPr bwMode="gray">
          <a:xfrm flipV="1">
            <a:off x="3928659" y="4287713"/>
            <a:ext cx="0" cy="95582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 xmlns:a16="http://schemas.microsoft.com/office/drawing/2014/main" id="{30C32AA7-BC53-4A11-9069-632EF74C0648}"/>
              </a:ext>
            </a:extLst>
          </p:cNvPr>
          <p:cNvCxnSpPr>
            <a:cxnSpLocks/>
            <a:stCxn id="83" idx="0"/>
            <a:endCxn id="135" idx="2"/>
          </p:cNvCxnSpPr>
          <p:nvPr/>
        </p:nvCxnSpPr>
        <p:spPr bwMode="gray">
          <a:xfrm flipV="1">
            <a:off x="7383020" y="3161424"/>
            <a:ext cx="0" cy="95582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3" name="梯形 41">
            <a:extLst>
              <a:ext uri="{FF2B5EF4-FFF2-40B4-BE49-F238E27FC236}">
                <a16:creationId xmlns="" xmlns:a16="http://schemas.microsoft.com/office/drawing/2014/main" id="{212E369D-95D4-4A02-974F-378B5BC0161F}"/>
              </a:ext>
            </a:extLst>
          </p:cNvPr>
          <p:cNvSpPr/>
          <p:nvPr/>
        </p:nvSpPr>
        <p:spPr bwMode="gray">
          <a:xfrm>
            <a:off x="2768303" y="2479906"/>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4" name="图片 31">
            <a:extLst>
              <a:ext uri="{FF2B5EF4-FFF2-40B4-BE49-F238E27FC236}">
                <a16:creationId xmlns="" xmlns:a16="http://schemas.microsoft.com/office/drawing/2014/main" id="{DB8863FF-821B-4A8E-B176-0C0B3DBEF2C1}"/>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3695325" y="3898405"/>
            <a:ext cx="466668" cy="389308"/>
          </a:xfrm>
          <a:prstGeom prst="rect">
            <a:avLst/>
          </a:prstGeom>
        </p:spPr>
      </p:pic>
      <p:pic>
        <p:nvPicPr>
          <p:cNvPr id="135" name="图片 31">
            <a:extLst>
              <a:ext uri="{FF2B5EF4-FFF2-40B4-BE49-F238E27FC236}">
                <a16:creationId xmlns="" xmlns:a16="http://schemas.microsoft.com/office/drawing/2014/main" id="{2E496E93-17A0-4CEF-BEB6-018F1D9EBF4A}"/>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7149686" y="2772116"/>
            <a:ext cx="466668" cy="389308"/>
          </a:xfrm>
          <a:prstGeom prst="rect">
            <a:avLst/>
          </a:prstGeom>
        </p:spPr>
      </p:pic>
      <p:cxnSp>
        <p:nvCxnSpPr>
          <p:cNvPr id="85" name="Straight Connector 84">
            <a:extLst>
              <a:ext uri="{FF2B5EF4-FFF2-40B4-BE49-F238E27FC236}">
                <a16:creationId xmlns="" xmlns:a16="http://schemas.microsoft.com/office/drawing/2014/main" id="{5008ED2E-AC3B-48F6-8784-45911603F88A}"/>
              </a:ext>
            </a:extLst>
          </p:cNvPr>
          <p:cNvCxnSpPr>
            <a:cxnSpLocks/>
            <a:stCxn id="75" idx="3"/>
            <a:endCxn id="134" idx="1"/>
          </p:cNvCxnSpPr>
          <p:nvPr/>
        </p:nvCxnSpPr>
        <p:spPr bwMode="gray">
          <a:xfrm>
            <a:off x="2795787" y="4088930"/>
            <a:ext cx="899538" cy="41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 xmlns:a16="http://schemas.microsoft.com/office/drawing/2014/main" id="{E77CA632-9CBF-4F57-9CFC-2CB150D826BF}"/>
              </a:ext>
            </a:extLst>
          </p:cNvPr>
          <p:cNvCxnSpPr>
            <a:cxnSpLocks/>
            <a:stCxn id="135" idx="3"/>
            <a:endCxn id="78" idx="1"/>
          </p:cNvCxnSpPr>
          <p:nvPr/>
        </p:nvCxnSpPr>
        <p:spPr bwMode="gray">
          <a:xfrm>
            <a:off x="7616354" y="2966770"/>
            <a:ext cx="7811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Freeform: Shape 18">
            <a:extLst>
              <a:ext uri="{FF2B5EF4-FFF2-40B4-BE49-F238E27FC236}">
                <a16:creationId xmlns="" xmlns:a16="http://schemas.microsoft.com/office/drawing/2014/main" id="{1511A809-0601-4930-B284-8D396FF4659E}"/>
              </a:ext>
            </a:extLst>
          </p:cNvPr>
          <p:cNvSpPr/>
          <p:nvPr/>
        </p:nvSpPr>
        <p:spPr bwMode="gray">
          <a:xfrm>
            <a:off x="2800350" y="4032250"/>
            <a:ext cx="1397000" cy="92075"/>
          </a:xfrm>
          <a:custGeom>
            <a:avLst/>
            <a:gdLst>
              <a:gd name="connsiteX0" fmla="*/ 1397000 w 1397000"/>
              <a:gd name="connsiteY0" fmla="*/ 0 h 92075"/>
              <a:gd name="connsiteX1" fmla="*/ 1111250 w 1397000"/>
              <a:gd name="connsiteY1" fmla="*/ 73025 h 92075"/>
              <a:gd name="connsiteX2" fmla="*/ 0 w 1397000"/>
              <a:gd name="connsiteY2" fmla="*/ 92075 h 92075"/>
            </a:gdLst>
            <a:ahLst/>
            <a:cxnLst>
              <a:cxn ang="0">
                <a:pos x="connsiteX0" y="connsiteY0"/>
              </a:cxn>
              <a:cxn ang="0">
                <a:pos x="connsiteX1" y="connsiteY1"/>
              </a:cxn>
              <a:cxn ang="0">
                <a:pos x="connsiteX2" y="connsiteY2"/>
              </a:cxn>
            </a:cxnLst>
            <a:rect l="l" t="t" r="r" b="b"/>
            <a:pathLst>
              <a:path w="1397000" h="92075">
                <a:moveTo>
                  <a:pt x="1397000" y="0"/>
                </a:moveTo>
                <a:cubicBezTo>
                  <a:pt x="1370541" y="28839"/>
                  <a:pt x="1344083" y="57679"/>
                  <a:pt x="1111250" y="73025"/>
                </a:cubicBezTo>
                <a:cubicBezTo>
                  <a:pt x="878417" y="88371"/>
                  <a:pt x="439208" y="90223"/>
                  <a:pt x="0" y="92075"/>
                </a:cubicBez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2" name="Can 225">
            <a:extLst>
              <a:ext uri="{FF2B5EF4-FFF2-40B4-BE49-F238E27FC236}">
                <a16:creationId xmlns="" xmlns:a16="http://schemas.microsoft.com/office/drawing/2014/main" id="{AA2E61C3-2946-4E42-9E89-B63CDEDAF75F}"/>
              </a:ext>
            </a:extLst>
          </p:cNvPr>
          <p:cNvSpPr/>
          <p:nvPr/>
        </p:nvSpPr>
        <p:spPr bwMode="gray">
          <a:xfrm rot="4241248">
            <a:off x="5555081" y="1945857"/>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Freeform: Shape 19">
            <a:extLst>
              <a:ext uri="{FF2B5EF4-FFF2-40B4-BE49-F238E27FC236}">
                <a16:creationId xmlns="" xmlns:a16="http://schemas.microsoft.com/office/drawing/2014/main" id="{461AFE8B-3FEA-484C-AA54-FF135D81EB9E}"/>
              </a:ext>
            </a:extLst>
          </p:cNvPr>
          <p:cNvSpPr/>
          <p:nvPr/>
        </p:nvSpPr>
        <p:spPr bwMode="gray">
          <a:xfrm>
            <a:off x="7092950" y="2879472"/>
            <a:ext cx="1282700" cy="133350"/>
          </a:xfrm>
          <a:custGeom>
            <a:avLst/>
            <a:gdLst>
              <a:gd name="connsiteX0" fmla="*/ 0 w 1282700"/>
              <a:gd name="connsiteY0" fmla="*/ 133350 h 133350"/>
              <a:gd name="connsiteX1" fmla="*/ 203200 w 1282700"/>
              <a:gd name="connsiteY1" fmla="*/ 38100 h 133350"/>
              <a:gd name="connsiteX2" fmla="*/ 425450 w 1282700"/>
              <a:gd name="connsiteY2" fmla="*/ 6350 h 133350"/>
              <a:gd name="connsiteX3" fmla="*/ 1282700 w 1282700"/>
              <a:gd name="connsiteY3" fmla="*/ 0 h 133350"/>
            </a:gdLst>
            <a:ahLst/>
            <a:cxnLst>
              <a:cxn ang="0">
                <a:pos x="connsiteX0" y="connsiteY0"/>
              </a:cxn>
              <a:cxn ang="0">
                <a:pos x="connsiteX1" y="connsiteY1"/>
              </a:cxn>
              <a:cxn ang="0">
                <a:pos x="connsiteX2" y="connsiteY2"/>
              </a:cxn>
              <a:cxn ang="0">
                <a:pos x="connsiteX3" y="connsiteY3"/>
              </a:cxn>
            </a:cxnLst>
            <a:rect l="l" t="t" r="r" b="b"/>
            <a:pathLst>
              <a:path w="1282700" h="133350">
                <a:moveTo>
                  <a:pt x="0" y="133350"/>
                </a:moveTo>
                <a:cubicBezTo>
                  <a:pt x="66146" y="96308"/>
                  <a:pt x="132292" y="59267"/>
                  <a:pt x="203200" y="38100"/>
                </a:cubicBezTo>
                <a:cubicBezTo>
                  <a:pt x="274108" y="16933"/>
                  <a:pt x="245533" y="12700"/>
                  <a:pt x="425450" y="6350"/>
                </a:cubicBezTo>
                <a:cubicBezTo>
                  <a:pt x="605367" y="0"/>
                  <a:pt x="944033" y="0"/>
                  <a:pt x="1282700" y="0"/>
                </a:cubicBez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6" name="TextBox 416">
            <a:extLst>
              <a:ext uri="{FF2B5EF4-FFF2-40B4-BE49-F238E27FC236}">
                <a16:creationId xmlns="" xmlns:a16="http://schemas.microsoft.com/office/drawing/2014/main" id="{AE1C64A1-EEBF-4D62-9603-7B8F49AE9879}"/>
              </a:ext>
            </a:extLst>
          </p:cNvPr>
          <p:cNvSpPr txBox="1"/>
          <p:nvPr/>
        </p:nvSpPr>
        <p:spPr bwMode="gray">
          <a:xfrm rot="20418515">
            <a:off x="5224784" y="3420266"/>
            <a:ext cx="797736" cy="215444"/>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Tunnel</a:t>
            </a:r>
          </a:p>
        </p:txBody>
      </p:sp>
      <p:sp>
        <p:nvSpPr>
          <p:cNvPr id="157" name="圆角矩形 75">
            <a:extLst>
              <a:ext uri="{FF2B5EF4-FFF2-40B4-BE49-F238E27FC236}">
                <a16:creationId xmlns="" xmlns:a16="http://schemas.microsoft.com/office/drawing/2014/main" id="{BA7DC3BC-0C9F-4A34-9A8A-45DD7A95BE12}"/>
              </a:ext>
            </a:extLst>
          </p:cNvPr>
          <p:cNvSpPr/>
          <p:nvPr/>
        </p:nvSpPr>
        <p:spPr bwMode="gray">
          <a:xfrm>
            <a:off x="2776096" y="3389443"/>
            <a:ext cx="1247469"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VPN design</a:t>
            </a:r>
          </a:p>
        </p:txBody>
      </p:sp>
      <p:sp>
        <p:nvSpPr>
          <p:cNvPr id="174" name="圆角矩形 75">
            <a:extLst>
              <a:ext uri="{FF2B5EF4-FFF2-40B4-BE49-F238E27FC236}">
                <a16:creationId xmlns="" xmlns:a16="http://schemas.microsoft.com/office/drawing/2014/main" id="{8BD71BA3-FFDC-47FB-8752-F85EF6795760}"/>
              </a:ext>
            </a:extLst>
          </p:cNvPr>
          <p:cNvSpPr/>
          <p:nvPr/>
        </p:nvSpPr>
        <p:spPr bwMode="gray">
          <a:xfrm>
            <a:off x="5440125" y="5682362"/>
            <a:ext cx="1436925"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Tunnel design</a:t>
            </a:r>
          </a:p>
        </p:txBody>
      </p:sp>
    </p:spTree>
    <p:extLst>
      <p:ext uri="{BB962C8B-B14F-4D97-AF65-F5344CB8AC3E}">
        <p14:creationId xmlns:p14="http://schemas.microsoft.com/office/powerpoint/2010/main" val="162087856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Tunnel Design Roadmap for the Enterprise Bearer WAN </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3165000"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Tunnel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3165000" y="220551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3362611" y="2360214"/>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6208569" y="1714690"/>
            <a:ext cx="2789367" cy="364249"/>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VPN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6208569" y="220551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3362611" y="2850093"/>
            <a:ext cx="2366130" cy="488333"/>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SR-MPLS tunnel planning</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6426538" y="2360213"/>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6426538" y="284917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 type selection</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3362611" y="3443201"/>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SRv6 tunnel planning</a:t>
            </a:r>
          </a:p>
        </p:txBody>
      </p:sp>
      <p:sp>
        <p:nvSpPr>
          <p:cNvPr id="13" name="Arrow: Down 12">
            <a:extLst>
              <a:ext uri="{FF2B5EF4-FFF2-40B4-BE49-F238E27FC236}">
                <a16:creationId xmlns="" xmlns:a16="http://schemas.microsoft.com/office/drawing/2014/main" id="{B83173B9-A935-4358-842E-3DD2C7BF6710}"/>
              </a:ext>
            </a:extLst>
          </p:cNvPr>
          <p:cNvSpPr/>
          <p:nvPr/>
        </p:nvSpPr>
        <p:spPr bwMode="gray">
          <a:xfrm>
            <a:off x="4397758"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195236086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EB076AD-7300-4943-A07B-EC319F6BE87E}"/>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Tunneling Technology Overview</a:t>
            </a:r>
          </a:p>
        </p:txBody>
      </p:sp>
      <p:sp>
        <p:nvSpPr>
          <p:cNvPr id="4" name="Text Placeholder 3">
            <a:extLst>
              <a:ext uri="{FF2B5EF4-FFF2-40B4-BE49-F238E27FC236}">
                <a16:creationId xmlns="" xmlns:a16="http://schemas.microsoft.com/office/drawing/2014/main" id="{C1B53192-1778-4013-834C-B35104FAE071}"/>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The tunneling technology uses one protocol to encapsulate the packets of another protocol, and the carrier protocol itself can be encapsulated or carried by other protocols.</a:t>
            </a:r>
          </a:p>
          <a:p>
            <a:pPr algn="l"/>
            <a:r>
              <a:rPr lang="en-US" sz="1800" dirty="0">
                <a:latin typeface="Huawei Sans" panose="020C0503030203020204" pitchFamily="34" charset="0"/>
              </a:rPr>
              <a:t>For example, BGP/MPLS IP VPN commonly used on enterprise networks uses MPLS LDP or MPLS TE tunnels to carry VPN services.</a:t>
            </a:r>
          </a:p>
        </p:txBody>
      </p:sp>
      <p:sp>
        <p:nvSpPr>
          <p:cNvPr id="5"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6"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7"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grpSp>
        <p:nvGrpSpPr>
          <p:cNvPr id="46" name="Group 45">
            <a:extLst>
              <a:ext uri="{FF2B5EF4-FFF2-40B4-BE49-F238E27FC236}">
                <a16:creationId xmlns="" xmlns:a16="http://schemas.microsoft.com/office/drawing/2014/main" id="{59A4BF9A-AC4C-4458-A0E3-20932064D289}"/>
              </a:ext>
            </a:extLst>
          </p:cNvPr>
          <p:cNvGrpSpPr/>
          <p:nvPr/>
        </p:nvGrpSpPr>
        <p:grpSpPr bwMode="gray">
          <a:xfrm>
            <a:off x="2050039" y="3138364"/>
            <a:ext cx="7865249" cy="1852401"/>
            <a:chOff x="2050039" y="3138364"/>
            <a:chExt cx="7865249" cy="1852401"/>
          </a:xfrm>
        </p:grpSpPr>
        <p:pic>
          <p:nvPicPr>
            <p:cNvPr id="8" name="图片 31">
              <a:extLst>
                <a:ext uri="{FF2B5EF4-FFF2-40B4-BE49-F238E27FC236}">
                  <a16:creationId xmlns="" xmlns:a16="http://schemas.microsoft.com/office/drawing/2014/main" id="{8495CAA2-22A6-41FC-8E0D-9D515CA5423E}"/>
                </a:ext>
              </a:extLst>
            </p:cNvPr>
            <p:cNvPicPr>
              <a:picLocks noChangeAspect="1"/>
            </p:cNvPicPr>
            <p:nvPr/>
          </p:nvPicPr>
          <p:blipFill>
            <a:blip r:embed="rId3"/>
            <a:stretch>
              <a:fillRect/>
            </a:stretch>
          </p:blipFill>
          <p:spPr bwMode="gray">
            <a:xfrm>
              <a:off x="3966730" y="4008411"/>
              <a:ext cx="466668" cy="389308"/>
            </a:xfrm>
            <a:prstGeom prst="rect">
              <a:avLst/>
            </a:prstGeom>
          </p:spPr>
        </p:pic>
        <p:pic>
          <p:nvPicPr>
            <p:cNvPr id="9" name="图片 31">
              <a:extLst>
                <a:ext uri="{FF2B5EF4-FFF2-40B4-BE49-F238E27FC236}">
                  <a16:creationId xmlns="" xmlns:a16="http://schemas.microsoft.com/office/drawing/2014/main" id="{97099961-029B-47FD-B1AA-9CB26073619F}"/>
                </a:ext>
              </a:extLst>
            </p:cNvPr>
            <p:cNvPicPr>
              <a:picLocks noChangeAspect="1"/>
            </p:cNvPicPr>
            <p:nvPr/>
          </p:nvPicPr>
          <p:blipFill>
            <a:blip r:embed="rId3"/>
            <a:stretch>
              <a:fillRect/>
            </a:stretch>
          </p:blipFill>
          <p:spPr bwMode="gray">
            <a:xfrm>
              <a:off x="7619142" y="4008411"/>
              <a:ext cx="466668" cy="389308"/>
            </a:xfrm>
            <a:prstGeom prst="rect">
              <a:avLst/>
            </a:prstGeom>
          </p:spPr>
        </p:pic>
        <p:sp>
          <p:nvSpPr>
            <p:cNvPr id="10" name="Can 225">
              <a:extLst>
                <a:ext uri="{FF2B5EF4-FFF2-40B4-BE49-F238E27FC236}">
                  <a16:creationId xmlns="" xmlns:a16="http://schemas.microsoft.com/office/drawing/2014/main" id="{B8DC5C60-BB4D-4E33-993D-38DE436DF55C}"/>
                </a:ext>
              </a:extLst>
            </p:cNvPr>
            <p:cNvSpPr/>
            <p:nvPr/>
          </p:nvSpPr>
          <p:spPr bwMode="gray">
            <a:xfrm rot="5400000">
              <a:off x="5924831" y="2501135"/>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Can 41">
              <a:extLst>
                <a:ext uri="{FF2B5EF4-FFF2-40B4-BE49-F238E27FC236}">
                  <a16:creationId xmlns="" xmlns:a16="http://schemas.microsoft.com/office/drawing/2014/main" id="{01081262-C25A-43C7-A81B-EED72B279C3F}"/>
                </a:ext>
              </a:extLst>
            </p:cNvPr>
            <p:cNvSpPr/>
            <p:nvPr/>
          </p:nvSpPr>
          <p:spPr bwMode="gray">
            <a:xfrm rot="5400000">
              <a:off x="5924830" y="2745000"/>
              <a:ext cx="193926" cy="315596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416">
              <a:extLst>
                <a:ext uri="{FF2B5EF4-FFF2-40B4-BE49-F238E27FC236}">
                  <a16:creationId xmlns="" xmlns:a16="http://schemas.microsoft.com/office/drawing/2014/main" id="{420052F3-B6D3-40D8-B61D-CF8A954FC2B7}"/>
                </a:ext>
              </a:extLst>
            </p:cNvPr>
            <p:cNvSpPr txBox="1"/>
            <p:nvPr/>
          </p:nvSpPr>
          <p:spPr bwMode="gray">
            <a:xfrm>
              <a:off x="5184673" y="3868246"/>
              <a:ext cx="2003008"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MPLS LDP tunnel</a:t>
              </a:r>
            </a:p>
          </p:txBody>
        </p:sp>
        <p:sp>
          <p:nvSpPr>
            <p:cNvPr id="14" name="TextBox 416">
              <a:extLst>
                <a:ext uri="{FF2B5EF4-FFF2-40B4-BE49-F238E27FC236}">
                  <a16:creationId xmlns="" xmlns:a16="http://schemas.microsoft.com/office/drawing/2014/main" id="{B29A3B53-6322-4B90-8470-05993EDC0985}"/>
                </a:ext>
              </a:extLst>
            </p:cNvPr>
            <p:cNvSpPr txBox="1"/>
            <p:nvPr/>
          </p:nvSpPr>
          <p:spPr bwMode="gray">
            <a:xfrm>
              <a:off x="5173617" y="4118843"/>
              <a:ext cx="1846308"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MPLS TE tunnel</a:t>
              </a:r>
            </a:p>
          </p:txBody>
        </p:sp>
        <p:cxnSp>
          <p:nvCxnSpPr>
            <p:cNvPr id="15" name="Straight Connector 14">
              <a:extLst>
                <a:ext uri="{FF2B5EF4-FFF2-40B4-BE49-F238E27FC236}">
                  <a16:creationId xmlns="" xmlns:a16="http://schemas.microsoft.com/office/drawing/2014/main" id="{08CAB646-980C-421F-AABA-EF3C8DAE2C3A}"/>
                </a:ext>
              </a:extLst>
            </p:cNvPr>
            <p:cNvCxnSpPr>
              <a:cxnSpLocks/>
              <a:stCxn id="9" idx="1"/>
              <a:endCxn id="8" idx="3"/>
            </p:cNvCxnSpPr>
            <p:nvPr/>
          </p:nvCxnSpPr>
          <p:spPr bwMode="gray">
            <a:xfrm flipH="1">
              <a:off x="4433398" y="4203065"/>
              <a:ext cx="318574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Freeform 159">
              <a:extLst>
                <a:ext uri="{FF2B5EF4-FFF2-40B4-BE49-F238E27FC236}">
                  <a16:creationId xmlns="" xmlns:a16="http://schemas.microsoft.com/office/drawing/2014/main" id="{F90CC1A5-70F0-48A7-A1A6-22F2E6EFFF2C}"/>
                </a:ext>
              </a:extLst>
            </p:cNvPr>
            <p:cNvSpPr/>
            <p:nvPr/>
          </p:nvSpPr>
          <p:spPr bwMode="gray">
            <a:xfrm flipH="1">
              <a:off x="2050039" y="340377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pic>
          <p:nvPicPr>
            <p:cNvPr id="25" name="图片 31">
              <a:extLst>
                <a:ext uri="{FF2B5EF4-FFF2-40B4-BE49-F238E27FC236}">
                  <a16:creationId xmlns="" xmlns:a16="http://schemas.microsoft.com/office/drawing/2014/main" id="{6AA77C34-2523-4C86-8313-1199EE77C7A6}"/>
                </a:ext>
              </a:extLst>
            </p:cNvPr>
            <p:cNvPicPr>
              <a:picLocks noChangeAspect="1"/>
            </p:cNvPicPr>
            <p:nvPr/>
          </p:nvPicPr>
          <p:blipFill>
            <a:blip r:embed="rId3"/>
            <a:stretch>
              <a:fillRect/>
            </a:stretch>
          </p:blipFill>
          <p:spPr bwMode="gray">
            <a:xfrm>
              <a:off x="2876978" y="3475011"/>
              <a:ext cx="466668" cy="389308"/>
            </a:xfrm>
            <a:prstGeom prst="rect">
              <a:avLst/>
            </a:prstGeom>
          </p:spPr>
        </p:pic>
        <p:cxnSp>
          <p:nvCxnSpPr>
            <p:cNvPr id="26" name="Straight Connector 25">
              <a:extLst>
                <a:ext uri="{FF2B5EF4-FFF2-40B4-BE49-F238E27FC236}">
                  <a16:creationId xmlns="" xmlns:a16="http://schemas.microsoft.com/office/drawing/2014/main" id="{CC6B7C4F-074C-47D4-B79A-DD678B1A8C67}"/>
                </a:ext>
              </a:extLst>
            </p:cNvPr>
            <p:cNvCxnSpPr>
              <a:cxnSpLocks/>
              <a:stCxn id="8" idx="1"/>
              <a:endCxn id="25" idx="3"/>
            </p:cNvCxnSpPr>
            <p:nvPr/>
          </p:nvCxnSpPr>
          <p:spPr bwMode="gray">
            <a:xfrm flipH="1" flipV="1">
              <a:off x="3343646" y="3669665"/>
              <a:ext cx="623084" cy="5334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Freeform 159">
              <a:extLst>
                <a:ext uri="{FF2B5EF4-FFF2-40B4-BE49-F238E27FC236}">
                  <a16:creationId xmlns="" xmlns:a16="http://schemas.microsoft.com/office/drawing/2014/main" id="{8278E068-DFBE-40CE-8639-23CE58C7552B}"/>
                </a:ext>
              </a:extLst>
            </p:cNvPr>
            <p:cNvSpPr/>
            <p:nvPr/>
          </p:nvSpPr>
          <p:spPr bwMode="gray">
            <a:xfrm flipH="1">
              <a:off x="2127016" y="4516682"/>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VPN2</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pic>
          <p:nvPicPr>
            <p:cNvPr id="31" name="图片 31">
              <a:extLst>
                <a:ext uri="{FF2B5EF4-FFF2-40B4-BE49-F238E27FC236}">
                  <a16:creationId xmlns="" xmlns:a16="http://schemas.microsoft.com/office/drawing/2014/main" id="{4922E3A5-4C92-47AA-824C-7577D30657CF}"/>
                </a:ext>
              </a:extLst>
            </p:cNvPr>
            <p:cNvPicPr>
              <a:picLocks noChangeAspect="1"/>
            </p:cNvPicPr>
            <p:nvPr/>
          </p:nvPicPr>
          <p:blipFill>
            <a:blip r:embed="rId3"/>
            <a:stretch>
              <a:fillRect/>
            </a:stretch>
          </p:blipFill>
          <p:spPr bwMode="gray">
            <a:xfrm>
              <a:off x="2876978" y="4587923"/>
              <a:ext cx="466668" cy="389308"/>
            </a:xfrm>
            <a:prstGeom prst="rect">
              <a:avLst/>
            </a:prstGeom>
          </p:spPr>
        </p:pic>
        <p:cxnSp>
          <p:nvCxnSpPr>
            <p:cNvPr id="32" name="Straight Connector 31">
              <a:extLst>
                <a:ext uri="{FF2B5EF4-FFF2-40B4-BE49-F238E27FC236}">
                  <a16:creationId xmlns="" xmlns:a16="http://schemas.microsoft.com/office/drawing/2014/main" id="{B5F0C68A-DC8D-41FC-AE98-838785AAD61B}"/>
                </a:ext>
              </a:extLst>
            </p:cNvPr>
            <p:cNvCxnSpPr>
              <a:cxnSpLocks/>
              <a:stCxn id="8" idx="1"/>
              <a:endCxn id="31" idx="3"/>
            </p:cNvCxnSpPr>
            <p:nvPr/>
          </p:nvCxnSpPr>
          <p:spPr bwMode="gray">
            <a:xfrm flipH="1">
              <a:off x="3343646" y="4203065"/>
              <a:ext cx="623084" cy="5795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Freeform 159">
              <a:extLst>
                <a:ext uri="{FF2B5EF4-FFF2-40B4-BE49-F238E27FC236}">
                  <a16:creationId xmlns="" xmlns:a16="http://schemas.microsoft.com/office/drawing/2014/main" id="{DFD43114-13A7-434E-B348-8D1AC7ED74BD}"/>
                </a:ext>
              </a:extLst>
            </p:cNvPr>
            <p:cNvSpPr/>
            <p:nvPr/>
          </p:nvSpPr>
          <p:spPr bwMode="gray">
            <a:xfrm flipH="1">
              <a:off x="9008350" y="343262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p:txBody>
        </p:sp>
        <p:pic>
          <p:nvPicPr>
            <p:cNvPr id="36" name="图片 31">
              <a:extLst>
                <a:ext uri="{FF2B5EF4-FFF2-40B4-BE49-F238E27FC236}">
                  <a16:creationId xmlns="" xmlns:a16="http://schemas.microsoft.com/office/drawing/2014/main" id="{7197D861-6470-4ACB-B8C5-CF4FBABA7C13}"/>
                </a:ext>
              </a:extLst>
            </p:cNvPr>
            <p:cNvPicPr>
              <a:picLocks noChangeAspect="1"/>
            </p:cNvPicPr>
            <p:nvPr/>
          </p:nvPicPr>
          <p:blipFill>
            <a:blip r:embed="rId3"/>
            <a:stretch>
              <a:fillRect/>
            </a:stretch>
          </p:blipFill>
          <p:spPr bwMode="gray">
            <a:xfrm>
              <a:off x="8696732" y="3511192"/>
              <a:ext cx="466668" cy="389308"/>
            </a:xfrm>
            <a:prstGeom prst="rect">
              <a:avLst/>
            </a:prstGeom>
          </p:spPr>
        </p:pic>
        <p:cxnSp>
          <p:nvCxnSpPr>
            <p:cNvPr id="37" name="Straight Connector 36">
              <a:extLst>
                <a:ext uri="{FF2B5EF4-FFF2-40B4-BE49-F238E27FC236}">
                  <a16:creationId xmlns="" xmlns:a16="http://schemas.microsoft.com/office/drawing/2014/main" id="{60EECFE0-24A3-47F3-8178-AF8B72259C7E}"/>
                </a:ext>
              </a:extLst>
            </p:cNvPr>
            <p:cNvCxnSpPr>
              <a:cxnSpLocks/>
              <a:stCxn id="36" idx="1"/>
              <a:endCxn id="9" idx="3"/>
            </p:cNvCxnSpPr>
            <p:nvPr/>
          </p:nvCxnSpPr>
          <p:spPr bwMode="gray">
            <a:xfrm flipH="1">
              <a:off x="8085810" y="3705846"/>
              <a:ext cx="610922" cy="49721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Freeform 159">
              <a:extLst>
                <a:ext uri="{FF2B5EF4-FFF2-40B4-BE49-F238E27FC236}">
                  <a16:creationId xmlns="" xmlns:a16="http://schemas.microsoft.com/office/drawing/2014/main" id="{49410518-2CE0-498C-940A-501C0562A6C4}"/>
                </a:ext>
              </a:extLst>
            </p:cNvPr>
            <p:cNvSpPr/>
            <p:nvPr/>
          </p:nvSpPr>
          <p:spPr bwMode="gray">
            <a:xfrm flipH="1">
              <a:off x="9008350" y="442273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VPN2</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p:txBody>
        </p:sp>
        <p:pic>
          <p:nvPicPr>
            <p:cNvPr id="41" name="图片 31">
              <a:extLst>
                <a:ext uri="{FF2B5EF4-FFF2-40B4-BE49-F238E27FC236}">
                  <a16:creationId xmlns="" xmlns:a16="http://schemas.microsoft.com/office/drawing/2014/main" id="{03BC4FD6-C4BE-440C-B440-CDC66B756CCD}"/>
                </a:ext>
              </a:extLst>
            </p:cNvPr>
            <p:cNvPicPr>
              <a:picLocks noChangeAspect="1"/>
            </p:cNvPicPr>
            <p:nvPr/>
          </p:nvPicPr>
          <p:blipFill>
            <a:blip r:embed="rId3"/>
            <a:stretch>
              <a:fillRect/>
            </a:stretch>
          </p:blipFill>
          <p:spPr bwMode="gray">
            <a:xfrm>
              <a:off x="8696732" y="4501305"/>
              <a:ext cx="466668" cy="389308"/>
            </a:xfrm>
            <a:prstGeom prst="rect">
              <a:avLst/>
            </a:prstGeom>
          </p:spPr>
        </p:pic>
        <p:cxnSp>
          <p:nvCxnSpPr>
            <p:cNvPr id="42" name="Straight Connector 41">
              <a:extLst>
                <a:ext uri="{FF2B5EF4-FFF2-40B4-BE49-F238E27FC236}">
                  <a16:creationId xmlns="" xmlns:a16="http://schemas.microsoft.com/office/drawing/2014/main" id="{F260545C-5840-42AA-B8FB-6F4F2A929E1B}"/>
                </a:ext>
              </a:extLst>
            </p:cNvPr>
            <p:cNvCxnSpPr>
              <a:cxnSpLocks/>
              <a:stCxn id="41" idx="1"/>
              <a:endCxn id="9" idx="3"/>
            </p:cNvCxnSpPr>
            <p:nvPr/>
          </p:nvCxnSpPr>
          <p:spPr bwMode="gray">
            <a:xfrm flipH="1" flipV="1">
              <a:off x="8085810" y="4203065"/>
              <a:ext cx="610922" cy="4928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Freeform: Shape 17">
              <a:extLst>
                <a:ext uri="{FF2B5EF4-FFF2-40B4-BE49-F238E27FC236}">
                  <a16:creationId xmlns="" xmlns:a16="http://schemas.microsoft.com/office/drawing/2014/main" id="{AA4F7E17-30E5-4877-A41E-8F273E2CFBA0}"/>
                </a:ext>
              </a:extLst>
            </p:cNvPr>
            <p:cNvSpPr/>
            <p:nvPr/>
          </p:nvSpPr>
          <p:spPr bwMode="gray">
            <a:xfrm>
              <a:off x="3110954" y="3669665"/>
              <a:ext cx="1333500" cy="403860"/>
            </a:xfrm>
            <a:custGeom>
              <a:avLst/>
              <a:gdLst>
                <a:gd name="connsiteX0" fmla="*/ 0 w 1333500"/>
                <a:gd name="connsiteY0" fmla="*/ 0 h 403860"/>
                <a:gd name="connsiteX1" fmla="*/ 548640 w 1333500"/>
                <a:gd name="connsiteY1" fmla="*/ 335280 h 403860"/>
                <a:gd name="connsiteX2" fmla="*/ 1333500 w 1333500"/>
                <a:gd name="connsiteY2" fmla="*/ 403860 h 403860"/>
              </a:gdLst>
              <a:ahLst/>
              <a:cxnLst>
                <a:cxn ang="0">
                  <a:pos x="connsiteX0" y="connsiteY0"/>
                </a:cxn>
                <a:cxn ang="0">
                  <a:pos x="connsiteX1" y="connsiteY1"/>
                </a:cxn>
                <a:cxn ang="0">
                  <a:pos x="connsiteX2" y="connsiteY2"/>
                </a:cxn>
              </a:cxnLst>
              <a:rect l="l" t="t" r="r" b="b"/>
              <a:pathLst>
                <a:path w="1333500" h="403860">
                  <a:moveTo>
                    <a:pt x="0" y="0"/>
                  </a:moveTo>
                  <a:cubicBezTo>
                    <a:pt x="163195" y="133985"/>
                    <a:pt x="326390" y="267970"/>
                    <a:pt x="548640" y="335280"/>
                  </a:cubicBezTo>
                  <a:cubicBezTo>
                    <a:pt x="770890" y="402590"/>
                    <a:pt x="1052195" y="403225"/>
                    <a:pt x="1333500" y="40386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n w="38100">
                  <a:solidFill>
                    <a:schemeClr val="tx1"/>
                  </a:solidFill>
                </a:ln>
                <a:latin typeface="Huawei Sans" panose="020C0503030203020204" pitchFamily="34" charset="0"/>
              </a:endParaRPr>
            </a:p>
          </p:txBody>
        </p:sp>
        <p:sp>
          <p:nvSpPr>
            <p:cNvPr id="19" name="Freeform: Shape 18">
              <a:extLst>
                <a:ext uri="{FF2B5EF4-FFF2-40B4-BE49-F238E27FC236}">
                  <a16:creationId xmlns="" xmlns:a16="http://schemas.microsoft.com/office/drawing/2014/main" id="{8395250C-BC16-47C8-85EA-3A3F671E8A12}"/>
                </a:ext>
              </a:extLst>
            </p:cNvPr>
            <p:cNvSpPr/>
            <p:nvPr/>
          </p:nvSpPr>
          <p:spPr bwMode="gray">
            <a:xfrm flipV="1">
              <a:off x="3110312" y="4332605"/>
              <a:ext cx="1333500" cy="403860"/>
            </a:xfrm>
            <a:custGeom>
              <a:avLst/>
              <a:gdLst>
                <a:gd name="connsiteX0" fmla="*/ 0 w 1333500"/>
                <a:gd name="connsiteY0" fmla="*/ 0 h 403860"/>
                <a:gd name="connsiteX1" fmla="*/ 548640 w 1333500"/>
                <a:gd name="connsiteY1" fmla="*/ 335280 h 403860"/>
                <a:gd name="connsiteX2" fmla="*/ 1333500 w 1333500"/>
                <a:gd name="connsiteY2" fmla="*/ 403860 h 403860"/>
              </a:gdLst>
              <a:ahLst/>
              <a:cxnLst>
                <a:cxn ang="0">
                  <a:pos x="connsiteX0" y="connsiteY0"/>
                </a:cxn>
                <a:cxn ang="0">
                  <a:pos x="connsiteX1" y="connsiteY1"/>
                </a:cxn>
                <a:cxn ang="0">
                  <a:pos x="connsiteX2" y="connsiteY2"/>
                </a:cxn>
              </a:cxnLst>
              <a:rect l="l" t="t" r="r" b="b"/>
              <a:pathLst>
                <a:path w="1333500" h="403860">
                  <a:moveTo>
                    <a:pt x="0" y="0"/>
                  </a:moveTo>
                  <a:cubicBezTo>
                    <a:pt x="163195" y="133985"/>
                    <a:pt x="326390" y="267970"/>
                    <a:pt x="548640" y="335280"/>
                  </a:cubicBezTo>
                  <a:cubicBezTo>
                    <a:pt x="770890" y="402590"/>
                    <a:pt x="1052195" y="403225"/>
                    <a:pt x="1333500" y="403860"/>
                  </a:cubicBezTo>
                </a:path>
              </a:pathLst>
            </a:custGeom>
            <a:noFill/>
            <a:ln w="28575">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n w="38100">
                  <a:solidFill>
                    <a:schemeClr val="tx1"/>
                  </a:solidFill>
                </a:ln>
                <a:latin typeface="Huawei Sans" panose="020C0503030203020204" pitchFamily="34" charset="0"/>
              </a:endParaRPr>
            </a:p>
          </p:txBody>
        </p:sp>
        <p:sp>
          <p:nvSpPr>
            <p:cNvPr id="20" name="Freeform: Shape 19">
              <a:extLst>
                <a:ext uri="{FF2B5EF4-FFF2-40B4-BE49-F238E27FC236}">
                  <a16:creationId xmlns="" xmlns:a16="http://schemas.microsoft.com/office/drawing/2014/main" id="{95C9251B-54AC-4D0A-AB17-B1A42AB3C69F}"/>
                </a:ext>
              </a:extLst>
            </p:cNvPr>
            <p:cNvSpPr/>
            <p:nvPr/>
          </p:nvSpPr>
          <p:spPr bwMode="gray">
            <a:xfrm flipH="1">
              <a:off x="7558982" y="3669665"/>
              <a:ext cx="1333500" cy="403860"/>
            </a:xfrm>
            <a:custGeom>
              <a:avLst/>
              <a:gdLst>
                <a:gd name="connsiteX0" fmla="*/ 0 w 1333500"/>
                <a:gd name="connsiteY0" fmla="*/ 0 h 403860"/>
                <a:gd name="connsiteX1" fmla="*/ 548640 w 1333500"/>
                <a:gd name="connsiteY1" fmla="*/ 335280 h 403860"/>
                <a:gd name="connsiteX2" fmla="*/ 1333500 w 1333500"/>
                <a:gd name="connsiteY2" fmla="*/ 403860 h 403860"/>
              </a:gdLst>
              <a:ahLst/>
              <a:cxnLst>
                <a:cxn ang="0">
                  <a:pos x="connsiteX0" y="connsiteY0"/>
                </a:cxn>
                <a:cxn ang="0">
                  <a:pos x="connsiteX1" y="connsiteY1"/>
                </a:cxn>
                <a:cxn ang="0">
                  <a:pos x="connsiteX2" y="connsiteY2"/>
                </a:cxn>
              </a:cxnLst>
              <a:rect l="l" t="t" r="r" b="b"/>
              <a:pathLst>
                <a:path w="1333500" h="403860">
                  <a:moveTo>
                    <a:pt x="0" y="0"/>
                  </a:moveTo>
                  <a:cubicBezTo>
                    <a:pt x="163195" y="133985"/>
                    <a:pt x="326390" y="267970"/>
                    <a:pt x="548640" y="335280"/>
                  </a:cubicBezTo>
                  <a:cubicBezTo>
                    <a:pt x="770890" y="402590"/>
                    <a:pt x="1052195" y="403225"/>
                    <a:pt x="1333500" y="403860"/>
                  </a:cubicBezTo>
                </a:path>
              </a:pathLst>
            </a:custGeom>
            <a:noFill/>
            <a:ln w="28575">
              <a:solidFill>
                <a:srgbClr val="E28189"/>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n w="38100">
                  <a:solidFill>
                    <a:schemeClr val="tx1"/>
                  </a:solidFill>
                </a:ln>
                <a:latin typeface="Huawei Sans" panose="020C0503030203020204" pitchFamily="34" charset="0"/>
              </a:endParaRPr>
            </a:p>
          </p:txBody>
        </p:sp>
        <p:sp>
          <p:nvSpPr>
            <p:cNvPr id="21" name="Freeform: Shape 20">
              <a:extLst>
                <a:ext uri="{FF2B5EF4-FFF2-40B4-BE49-F238E27FC236}">
                  <a16:creationId xmlns="" xmlns:a16="http://schemas.microsoft.com/office/drawing/2014/main" id="{27326E54-01FF-4373-AE63-C286A2BD5C53}"/>
                </a:ext>
              </a:extLst>
            </p:cNvPr>
            <p:cNvSpPr/>
            <p:nvPr/>
          </p:nvSpPr>
          <p:spPr bwMode="gray">
            <a:xfrm flipH="1" flipV="1">
              <a:off x="7558340" y="4332605"/>
              <a:ext cx="1333500" cy="403860"/>
            </a:xfrm>
            <a:custGeom>
              <a:avLst/>
              <a:gdLst>
                <a:gd name="connsiteX0" fmla="*/ 0 w 1333500"/>
                <a:gd name="connsiteY0" fmla="*/ 0 h 403860"/>
                <a:gd name="connsiteX1" fmla="*/ 548640 w 1333500"/>
                <a:gd name="connsiteY1" fmla="*/ 335280 h 403860"/>
                <a:gd name="connsiteX2" fmla="*/ 1333500 w 1333500"/>
                <a:gd name="connsiteY2" fmla="*/ 403860 h 403860"/>
              </a:gdLst>
              <a:ahLst/>
              <a:cxnLst>
                <a:cxn ang="0">
                  <a:pos x="connsiteX0" y="connsiteY0"/>
                </a:cxn>
                <a:cxn ang="0">
                  <a:pos x="connsiteX1" y="connsiteY1"/>
                </a:cxn>
                <a:cxn ang="0">
                  <a:pos x="connsiteX2" y="connsiteY2"/>
                </a:cxn>
              </a:cxnLst>
              <a:rect l="l" t="t" r="r" b="b"/>
              <a:pathLst>
                <a:path w="1333500" h="403860">
                  <a:moveTo>
                    <a:pt x="0" y="0"/>
                  </a:moveTo>
                  <a:cubicBezTo>
                    <a:pt x="163195" y="133985"/>
                    <a:pt x="326390" y="267970"/>
                    <a:pt x="548640" y="335280"/>
                  </a:cubicBezTo>
                  <a:cubicBezTo>
                    <a:pt x="770890" y="402590"/>
                    <a:pt x="1052195" y="403225"/>
                    <a:pt x="1333500" y="403860"/>
                  </a:cubicBezTo>
                </a:path>
              </a:pathLst>
            </a:custGeom>
            <a:noFill/>
            <a:ln w="28575">
              <a:solidFill>
                <a:srgbClr val="F28944"/>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n w="38100">
                  <a:solidFill>
                    <a:schemeClr val="tx1"/>
                  </a:solidFill>
                </a:ln>
                <a:latin typeface="Huawei Sans" panose="020C0503030203020204" pitchFamily="34" charset="0"/>
              </a:endParaRPr>
            </a:p>
          </p:txBody>
        </p:sp>
        <p:sp>
          <p:nvSpPr>
            <p:cNvPr id="45" name="Rectangular Callout 26">
              <a:extLst>
                <a:ext uri="{FF2B5EF4-FFF2-40B4-BE49-F238E27FC236}">
                  <a16:creationId xmlns="" xmlns:a16="http://schemas.microsoft.com/office/drawing/2014/main" id="{6999B9CD-751E-4618-BC4E-E0BD821C698C}"/>
                </a:ext>
              </a:extLst>
            </p:cNvPr>
            <p:cNvSpPr/>
            <p:nvPr/>
          </p:nvSpPr>
          <p:spPr bwMode="gray">
            <a:xfrm>
              <a:off x="5705475" y="3138364"/>
              <a:ext cx="1775155" cy="588517"/>
            </a:xfrm>
            <a:prstGeom prst="wedgeRectCallout">
              <a:avLst>
                <a:gd name="adj1" fmla="val 9310"/>
                <a:gd name="adj2" fmla="val 10206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MPLS LDP or MPLS TE is used to establish MPLS tunnels.</a:t>
              </a:r>
            </a:p>
          </p:txBody>
        </p:sp>
      </p:grpSp>
    </p:spTree>
    <p:extLst>
      <p:ext uri="{BB962C8B-B14F-4D97-AF65-F5344CB8AC3E}">
        <p14:creationId xmlns:p14="http://schemas.microsoft.com/office/powerpoint/2010/main" val="370596267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6" name="直接连接符 95"/>
          <p:cNvCxnSpPr/>
          <p:nvPr/>
        </p:nvCxnSpPr>
        <p:spPr bwMode="gray">
          <a:xfrm rot="5400000">
            <a:off x="3842653" y="3047184"/>
            <a:ext cx="662814" cy="1266975"/>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bwMode="gray">
          <a:xfrm rot="16200000" flipH="1">
            <a:off x="3769315" y="2023194"/>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bwMode="gray">
          <a:xfrm rot="5400000">
            <a:off x="3777364" y="2790519"/>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rot="16200000" flipH="1">
            <a:off x="1957058" y="2692827"/>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rot="16200000">
            <a:off x="1852143" y="1652314"/>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wrap="square">
            <a:noAutofit/>
          </a:bodyPr>
          <a:lstStyle/>
          <a:p>
            <a:pPr fontAlgn="ctr"/>
            <a:r>
              <a:rPr lang="en-US" dirty="0">
                <a:latin typeface="Huawei Sans" panose="020C0503030203020204" pitchFamily="34" charset="0"/>
              </a:rPr>
              <a:t>Issues with MPLS LDP and RSVP-TE</a:t>
            </a:r>
          </a:p>
        </p:txBody>
      </p:sp>
      <p:grpSp>
        <p:nvGrpSpPr>
          <p:cNvPr id="11" name="组合 10"/>
          <p:cNvGrpSpPr/>
          <p:nvPr/>
        </p:nvGrpSpPr>
        <p:grpSpPr bwMode="gray">
          <a:xfrm rot="5400000">
            <a:off x="5250027" y="2818951"/>
            <a:ext cx="438911" cy="301085"/>
            <a:chOff x="674588" y="6196215"/>
            <a:chExt cx="399010" cy="226210"/>
          </a:xfrm>
        </p:grpSpPr>
        <p:cxnSp>
          <p:nvCxnSpPr>
            <p:cNvPr id="12" name="直接连接符 11"/>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bwMode="gray">
          <a:xfrm rot="16200000">
            <a:off x="1231463" y="2131646"/>
            <a:ext cx="1764410" cy="1686342"/>
            <a:chOff x="6600056" y="4353447"/>
            <a:chExt cx="1296144" cy="833967"/>
          </a:xfrm>
        </p:grpSpPr>
        <p:cxnSp>
          <p:nvCxnSpPr>
            <p:cNvPr id="15" name="直接连接符 14"/>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gray">
          <a:xfrm rot="5400000">
            <a:off x="3388642" y="2131646"/>
            <a:ext cx="1764410" cy="1686342"/>
            <a:chOff x="6600056" y="4353447"/>
            <a:chExt cx="1296144" cy="833967"/>
          </a:xfrm>
        </p:grpSpPr>
        <p:cxnSp>
          <p:nvCxnSpPr>
            <p:cNvPr id="18" name="直接连接符 1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圆角矩形 19"/>
          <p:cNvSpPr/>
          <p:nvPr/>
        </p:nvSpPr>
        <p:spPr bwMode="gray">
          <a:xfrm>
            <a:off x="587041" y="1067913"/>
            <a:ext cx="529771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21" name="圆角矩形 20"/>
          <p:cNvSpPr/>
          <p:nvPr/>
        </p:nvSpPr>
        <p:spPr bwMode="gray">
          <a:xfrm>
            <a:off x="587041" y="1529329"/>
            <a:ext cx="5297710"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325031" y="1067913"/>
            <a:ext cx="529920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RSVP-TE</a:t>
            </a:r>
          </a:p>
        </p:txBody>
      </p:sp>
      <p:sp>
        <p:nvSpPr>
          <p:cNvPr id="23" name="圆角矩形 22"/>
          <p:cNvSpPr/>
          <p:nvPr/>
        </p:nvSpPr>
        <p:spPr bwMode="gray">
          <a:xfrm>
            <a:off x="6325030" y="1529329"/>
            <a:ext cx="5299201"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961" y="2748094"/>
            <a:ext cx="540000" cy="442800"/>
          </a:xfrm>
          <a:prstGeom prst="rect">
            <a:avLst/>
          </a:prstGeom>
        </p:spPr>
      </p:pic>
      <p:grpSp>
        <p:nvGrpSpPr>
          <p:cNvPr id="25" name="组合 24"/>
          <p:cNvGrpSpPr/>
          <p:nvPr/>
        </p:nvGrpSpPr>
        <p:grpSpPr bwMode="gray">
          <a:xfrm>
            <a:off x="2944169" y="1847994"/>
            <a:ext cx="540000" cy="2243000"/>
            <a:chOff x="3071664" y="2780928"/>
            <a:chExt cx="540000" cy="2243000"/>
          </a:xfrm>
        </p:grpSpPr>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16377" y="2748094"/>
            <a:ext cx="540000" cy="442800"/>
          </a:xfrm>
          <a:prstGeom prst="rect">
            <a:avLst/>
          </a:prstGeom>
        </p:spPr>
      </p:pic>
      <p:sp>
        <p:nvSpPr>
          <p:cNvPr id="29" name="文本框 28"/>
          <p:cNvSpPr txBox="1"/>
          <p:nvPr/>
        </p:nvSpPr>
        <p:spPr bwMode="gray">
          <a:xfrm>
            <a:off x="678801"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0" name="文本框 29"/>
          <p:cNvSpPr txBox="1"/>
          <p:nvPr/>
        </p:nvSpPr>
        <p:spPr bwMode="gray">
          <a:xfrm>
            <a:off x="3007221"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1" name="文本框 30"/>
          <p:cNvSpPr txBox="1"/>
          <p:nvPr/>
        </p:nvSpPr>
        <p:spPr bwMode="gray">
          <a:xfrm>
            <a:off x="3007221"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2" name="文本框 31"/>
          <p:cNvSpPr txBox="1"/>
          <p:nvPr/>
        </p:nvSpPr>
        <p:spPr bwMode="gray">
          <a:xfrm>
            <a:off x="4878021"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6" name="文本框 35"/>
          <p:cNvSpPr txBox="1"/>
          <p:nvPr/>
        </p:nvSpPr>
        <p:spPr bwMode="gray">
          <a:xfrm rot="19912812">
            <a:off x="1899831" y="221138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42" name="文本框 41"/>
          <p:cNvSpPr txBox="1"/>
          <p:nvPr/>
        </p:nvSpPr>
        <p:spPr bwMode="gray">
          <a:xfrm>
            <a:off x="628001" y="4340238"/>
            <a:ext cx="5205950" cy="1348784"/>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itself does not have the path computation capability and requires an IGP for path computation.</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Both the IGP and LDP need to be deployed for the control plane, and devices need to exchange a large number of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LDP-IGP synchronization is not achieved, data forwarding may fail.</a:t>
            </a:r>
          </a:p>
        </p:txBody>
      </p:sp>
      <p:sp>
        <p:nvSpPr>
          <p:cNvPr id="72" name="文本框 71"/>
          <p:cNvSpPr txBox="1"/>
          <p:nvPr/>
        </p:nvSpPr>
        <p:spPr bwMode="gray">
          <a:xfrm>
            <a:off x="6325030" y="4251337"/>
            <a:ext cx="5299201" cy="1511288"/>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is complex to configure and does not support load balancing.</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To implement TE, devices need to exchange a large number of RSVP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uses a distributed architecture, so that each device only knows its own state and needs to exchange signaling packets with other devices.</a:t>
            </a:r>
          </a:p>
        </p:txBody>
      </p:sp>
      <p:sp>
        <p:nvSpPr>
          <p:cNvPr id="80" name="文本框 79"/>
          <p:cNvSpPr txBox="1"/>
          <p:nvPr/>
        </p:nvSpPr>
        <p:spPr bwMode="gray">
          <a:xfrm rot="1670758">
            <a:off x="3834576" y="2550089"/>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1" name="文本框 80"/>
          <p:cNvSpPr txBox="1"/>
          <p:nvPr/>
        </p:nvSpPr>
        <p:spPr bwMode="gray">
          <a:xfrm rot="1660865">
            <a:off x="2026513" y="3238762"/>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2" name="文本框 81"/>
          <p:cNvSpPr txBox="1"/>
          <p:nvPr/>
        </p:nvSpPr>
        <p:spPr bwMode="gray">
          <a:xfrm rot="19997381">
            <a:off x="3815854" y="3297931"/>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6" name="直接连接符 85"/>
          <p:cNvCxnSpPr/>
          <p:nvPr/>
        </p:nvCxnSpPr>
        <p:spPr bwMode="gray">
          <a:xfrm rot="16200000">
            <a:off x="1986665" y="2026812"/>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rot="19912812">
            <a:off x="2016948" y="255104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8" name="直接连接符 87"/>
          <p:cNvCxnSpPr/>
          <p:nvPr/>
        </p:nvCxnSpPr>
        <p:spPr bwMode="gray">
          <a:xfrm rot="16200000" flipH="1">
            <a:off x="1797603" y="2928761"/>
            <a:ext cx="729095" cy="1393671"/>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bwMode="gray">
          <a:xfrm rot="1679142">
            <a:off x="1863224" y="355183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97" name="文本框 96"/>
          <p:cNvSpPr txBox="1"/>
          <p:nvPr/>
        </p:nvSpPr>
        <p:spPr bwMode="gray">
          <a:xfrm rot="19882353">
            <a:off x="3939709" y="3588788"/>
            <a:ext cx="537807" cy="161866"/>
          </a:xfrm>
          <a:prstGeom prst="rect">
            <a:avLst/>
          </a:prstGeom>
          <a:solidFill>
            <a:schemeClr val="bg1"/>
          </a:solidFill>
        </p:spPr>
        <p:txBody>
          <a:bodyPr wrap="square" lIns="0" tIns="0" rIns="0" bIns="0" rtlCol="0" anchor="ctr" anchorCtr="0">
            <a:noAutofit/>
          </a:bodyPr>
          <a:lstStyle>
            <a:defPPr>
              <a:defRPr lang="zh-CN"/>
            </a:defPPr>
            <a:lvl1pPr algn="ctr">
              <a:defRPr sz="1400">
                <a:solidFill>
                  <a:srgbClr val="C00000"/>
                </a:solidFill>
              </a:defRPr>
            </a:lvl1pPr>
          </a:lstStyle>
          <a:p>
            <a:pPr fontAlgn="ctr"/>
            <a:r>
              <a:rPr lang="en-US"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98" name="直接连接符 97"/>
          <p:cNvCxnSpPr/>
          <p:nvPr/>
        </p:nvCxnSpPr>
        <p:spPr bwMode="gray">
          <a:xfrm rot="16200000" flipH="1">
            <a:off x="3871776" y="1661277"/>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bwMode="gray">
          <a:xfrm rot="1670758">
            <a:off x="3940472" y="223593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grpSp>
        <p:nvGrpSpPr>
          <p:cNvPr id="113" name="组合 112"/>
          <p:cNvGrpSpPr/>
          <p:nvPr/>
        </p:nvGrpSpPr>
        <p:grpSpPr bwMode="gray">
          <a:xfrm rot="5400000">
            <a:off x="11149168" y="2818951"/>
            <a:ext cx="438911" cy="301085"/>
            <a:chOff x="674588" y="6196215"/>
            <a:chExt cx="399010" cy="226210"/>
          </a:xfrm>
        </p:grpSpPr>
        <p:cxnSp>
          <p:nvCxnSpPr>
            <p:cNvPr id="114" name="直接连接符 113"/>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bwMode="gray">
          <a:xfrm rot="16200000">
            <a:off x="7130604" y="2131646"/>
            <a:ext cx="1764410" cy="1686342"/>
            <a:chOff x="6600056" y="4353447"/>
            <a:chExt cx="1296144" cy="833967"/>
          </a:xfrm>
        </p:grpSpPr>
        <p:cxnSp>
          <p:nvCxnSpPr>
            <p:cNvPr id="117" name="直接连接符 11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bwMode="gray">
          <a:xfrm rot="5400000">
            <a:off x="9287783" y="2131646"/>
            <a:ext cx="1764410" cy="1686342"/>
            <a:chOff x="6600056" y="4353447"/>
            <a:chExt cx="1296144" cy="833967"/>
          </a:xfrm>
        </p:grpSpPr>
        <p:cxnSp>
          <p:nvCxnSpPr>
            <p:cNvPr id="120" name="直接连接符 11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2" name="图片 1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1102" y="2748094"/>
            <a:ext cx="540000" cy="442800"/>
          </a:xfrm>
          <a:prstGeom prst="rect">
            <a:avLst/>
          </a:prstGeom>
        </p:spPr>
      </p:pic>
      <p:grpSp>
        <p:nvGrpSpPr>
          <p:cNvPr id="123" name="组合 122"/>
          <p:cNvGrpSpPr/>
          <p:nvPr/>
        </p:nvGrpSpPr>
        <p:grpSpPr bwMode="gray">
          <a:xfrm>
            <a:off x="8843310" y="1847994"/>
            <a:ext cx="540000" cy="2243000"/>
            <a:chOff x="3071664" y="2780928"/>
            <a:chExt cx="540000" cy="2243000"/>
          </a:xfrm>
        </p:grpSpPr>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125" name="图片 1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126" name="图片 1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5518" y="2748094"/>
            <a:ext cx="540000" cy="442800"/>
          </a:xfrm>
          <a:prstGeom prst="rect">
            <a:avLst/>
          </a:prstGeom>
        </p:spPr>
      </p:pic>
      <p:sp>
        <p:nvSpPr>
          <p:cNvPr id="127" name="文本框 126"/>
          <p:cNvSpPr txBox="1"/>
          <p:nvPr/>
        </p:nvSpPr>
        <p:spPr bwMode="gray">
          <a:xfrm>
            <a:off x="6577942"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8" name="文本框 127"/>
          <p:cNvSpPr txBox="1"/>
          <p:nvPr/>
        </p:nvSpPr>
        <p:spPr bwMode="gray">
          <a:xfrm>
            <a:off x="8906362"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29" name="文本框 128"/>
          <p:cNvSpPr txBox="1"/>
          <p:nvPr/>
        </p:nvSpPr>
        <p:spPr bwMode="gray">
          <a:xfrm>
            <a:off x="8906362"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30" name="文本框 129"/>
          <p:cNvSpPr txBox="1"/>
          <p:nvPr/>
        </p:nvSpPr>
        <p:spPr bwMode="gray">
          <a:xfrm>
            <a:off x="10777162"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42" name="直接箭头连接符 141"/>
          <p:cNvCxnSpPr/>
          <p:nvPr/>
        </p:nvCxnSpPr>
        <p:spPr bwMode="gray">
          <a:xfrm>
            <a:off x="9447513" y="1942820"/>
            <a:ext cx="1382295" cy="71911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3" name="直接箭头连接符 142"/>
          <p:cNvCxnSpPr/>
          <p:nvPr/>
        </p:nvCxnSpPr>
        <p:spPr bwMode="gray">
          <a:xfrm flipV="1">
            <a:off x="7384441" y="1945148"/>
            <a:ext cx="1369969" cy="72299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文本框 145"/>
          <p:cNvSpPr txBox="1"/>
          <p:nvPr/>
        </p:nvSpPr>
        <p:spPr bwMode="gray">
          <a:xfrm rot="1670758">
            <a:off x="9560381" y="2089175"/>
            <a:ext cx="1376338" cy="12563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sp>
        <p:nvSpPr>
          <p:cNvPr id="147" name="文本框 146"/>
          <p:cNvSpPr txBox="1"/>
          <p:nvPr/>
        </p:nvSpPr>
        <p:spPr bwMode="gray">
          <a:xfrm rot="20055180">
            <a:off x="7391933" y="1992605"/>
            <a:ext cx="1322204" cy="246483"/>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cxnSp>
        <p:nvCxnSpPr>
          <p:cNvPr id="74" name="直接箭头连接符 73"/>
          <p:cNvCxnSpPr/>
          <p:nvPr/>
        </p:nvCxnSpPr>
        <p:spPr bwMode="gray">
          <a:xfrm flipV="1">
            <a:off x="7560771" y="2343880"/>
            <a:ext cx="1245426" cy="657267"/>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bwMode="gray">
          <a:xfrm>
            <a:off x="9324537" y="2307027"/>
            <a:ext cx="1256632" cy="653739"/>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rot="20055180">
            <a:off x="7670922" y="2753530"/>
            <a:ext cx="1088800" cy="114828"/>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
        <p:nvSpPr>
          <p:cNvPr id="77" name="文本框 76"/>
          <p:cNvSpPr txBox="1"/>
          <p:nvPr/>
        </p:nvSpPr>
        <p:spPr bwMode="gray">
          <a:xfrm rot="1672281">
            <a:off x="9309120" y="2646838"/>
            <a:ext cx="1182710" cy="338331"/>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
        <p:nvSpPr>
          <p:cNvPr id="73"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78"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79"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350148643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a:extLst>
              <a:ext uri="{FF2B5EF4-FFF2-40B4-BE49-F238E27FC236}">
                <a16:creationId xmlns="" xmlns:a16="http://schemas.microsoft.com/office/drawing/2014/main" id="{229E43AC-E30A-4E22-8AD7-64F0E2198317}"/>
              </a:ext>
            </a:extLst>
          </p:cNvPr>
          <p:cNvSpPr txBox="1"/>
          <p:nvPr/>
        </p:nvSpPr>
        <p:spPr bwMode="gray">
          <a:xfrm>
            <a:off x="2872110" y="1438396"/>
            <a:ext cx="1471893" cy="466571"/>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Service-defined network</a:t>
            </a:r>
          </a:p>
        </p:txBody>
      </p:sp>
      <p:sp>
        <p:nvSpPr>
          <p:cNvPr id="2" name="标题 1"/>
          <p:cNvSpPr>
            <a:spLocks noGrp="1"/>
          </p:cNvSpPr>
          <p:nvPr>
            <p:ph type="title"/>
          </p:nvPr>
        </p:nvSpPr>
        <p:spPr bwMode="gray"/>
        <p:txBody>
          <a:bodyPr wrap="square">
            <a:noAutofit/>
          </a:bodyPr>
          <a:lstStyle/>
          <a:p>
            <a:pPr fontAlgn="ctr"/>
            <a:r>
              <a:rPr lang="en-US" dirty="0">
                <a:latin typeface="Huawei Sans" panose="020C0503030203020204" pitchFamily="34" charset="0"/>
              </a:rPr>
              <a:t>Solution Provided by SR</a:t>
            </a:r>
          </a:p>
        </p:txBody>
      </p:sp>
      <p:sp>
        <p:nvSpPr>
          <p:cNvPr id="3" name="文本占位符 2"/>
          <p:cNvSpPr>
            <a:spLocks noGrp="1"/>
          </p:cNvSpPr>
          <p:nvPr>
            <p:ph type="body" sz="quarter" idx="10"/>
          </p:nvPr>
        </p:nvSpPr>
        <p:spPr bwMode="gray">
          <a:xfrm>
            <a:off x="5524510" y="1052514"/>
            <a:ext cx="6224577" cy="4875042"/>
          </a:xfrm>
        </p:spPr>
        <p:txBody>
          <a:bodyPr wrap="square">
            <a:noAutofit/>
          </a:bodyPr>
          <a:lstStyle/>
          <a:p>
            <a:pPr algn="l">
              <a:lnSpc>
                <a:spcPct val="100000"/>
              </a:lnSpc>
            </a:pPr>
            <a:r>
              <a:rPr lang="en-US" sz="1600" dirty="0">
                <a:latin typeface="Huawei Sans" panose="020C0503030203020204" pitchFamily="34" charset="0"/>
                <a:sym typeface="Huawei Sans" panose="020C0503030203020204" pitchFamily="34" charset="0"/>
              </a:rPr>
              <a:t>Simplifying protocols and extending existing protocols</a:t>
            </a:r>
          </a:p>
          <a:p>
            <a:pPr lvl="1">
              <a:lnSpc>
                <a:spcPct val="100000"/>
              </a:lnSpc>
            </a:pPr>
            <a:r>
              <a:rPr lang="en-US" sz="1400" dirty="0">
                <a:latin typeface="Huawei Sans" panose="020C0503030203020204" pitchFamily="34" charset="0"/>
                <a:sym typeface="Huawei Sans" panose="020C0503030203020204" pitchFamily="34" charset="0"/>
              </a:rPr>
              <a:t>The extended IGP/BGP supports label distribution. Therefore, LDP is not required on the network, achieving protocol simplification. In addition, devices require only software upgrades instead of hardware replacement, protecting investments on the live network.</a:t>
            </a:r>
          </a:p>
          <a:p>
            <a:pPr lvl="1">
              <a:lnSpc>
                <a:spcPct val="100000"/>
              </a:lnSpc>
            </a:pPr>
            <a:r>
              <a:rPr lang="en-US" sz="1400" dirty="0">
                <a:latin typeface="Huawei Sans" panose="020C0503030203020204" pitchFamily="34" charset="0"/>
                <a:sym typeface="Huawei Sans" panose="020C0503030203020204" pitchFamily="34" charset="0"/>
              </a:rPr>
              <a:t>The source routing mechanism is introduced. The forwarding policy is instantiated into a segment list on the ingress to control the forwarding path of service traffic.</a:t>
            </a:r>
          </a:p>
          <a:p>
            <a:pPr algn="l">
              <a:lnSpc>
                <a:spcPct val="100000"/>
              </a:lnSpc>
            </a:pPr>
            <a:r>
              <a:rPr lang="en-US" sz="1600" dirty="0">
                <a:latin typeface="Huawei Sans" panose="020C0503030203020204" pitchFamily="34" charset="0"/>
                <a:sym typeface="Huawei Sans" panose="020C0503030203020204" pitchFamily="34" charset="0"/>
              </a:rPr>
              <a:t>Enabling networks to be defined by services</a:t>
            </a:r>
          </a:p>
          <a:p>
            <a:pPr lvl="1">
              <a:lnSpc>
                <a:spcPct val="100000"/>
              </a:lnSpc>
            </a:pPr>
            <a:r>
              <a:rPr lang="en-US" sz="1400" dirty="0">
                <a:latin typeface="Huawei Sans" panose="020C0503030203020204" pitchFamily="34" charset="0"/>
                <a:sym typeface="Huawei Sans" panose="020C0503030203020204" pitchFamily="34" charset="0"/>
              </a:rPr>
              <a:t>After an application raises requirements (e.g. delay, bandwidth, and packet loss rate), the controller collects information (e.g. network topology, bandwidth usage, and delay) and computes an explicit path according to the requirements.</a:t>
            </a:r>
          </a:p>
          <a:p>
            <a:pPr algn="l">
              <a:lnSpc>
                <a:spcPct val="100000"/>
              </a:lnSpc>
            </a:pPr>
            <a:endParaRPr lang="en-US" altLang="zh-CN" sz="1600" dirty="0">
              <a:latin typeface="Huawei Sans" panose="020C0503030203020204" pitchFamily="34" charset="0"/>
              <a:sym typeface="Huawei Sans" panose="020C0503030203020204" pitchFamily="34" charset="0"/>
            </a:endParaRPr>
          </a:p>
        </p:txBody>
      </p:sp>
      <p:grpSp>
        <p:nvGrpSpPr>
          <p:cNvPr id="34" name="组合 33"/>
          <p:cNvGrpSpPr/>
          <p:nvPr/>
        </p:nvGrpSpPr>
        <p:grpSpPr bwMode="gray">
          <a:xfrm>
            <a:off x="1448581" y="3380369"/>
            <a:ext cx="4131022" cy="2134936"/>
            <a:chOff x="1214671" y="2730327"/>
            <a:chExt cx="4544124" cy="2134936"/>
          </a:xfrm>
        </p:grpSpPr>
        <p:cxnSp>
          <p:nvCxnSpPr>
            <p:cNvPr id="7" name="直接连接符 6"/>
            <p:cNvCxnSpPr/>
            <p:nvPr/>
          </p:nvCxnSpPr>
          <p:spPr bwMode="gray">
            <a:xfrm rot="16200000" flipH="1">
              <a:off x="1701174" y="3311292"/>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rot="16200000">
              <a:off x="1701174" y="2243824"/>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rot="5400000" flipH="1">
              <a:off x="4204824" y="2243824"/>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rot="5400000">
              <a:off x="4204824" y="3311292"/>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66004" y="3110672"/>
            <a:ext cx="540000" cy="442800"/>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66004" y="5328937"/>
            <a:ext cx="540000" cy="442800"/>
          </a:xfrm>
          <a:prstGeom prst="rect">
            <a:avLst/>
          </a:prstGeom>
        </p:spPr>
      </p:pic>
      <p:sp>
        <p:nvSpPr>
          <p:cNvPr id="18" name="文本框 17"/>
          <p:cNvSpPr txBox="1"/>
          <p:nvPr/>
        </p:nvSpPr>
        <p:spPr bwMode="gray">
          <a:xfrm>
            <a:off x="3329056" y="3564119"/>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9" name="文本框 18"/>
          <p:cNvSpPr txBox="1"/>
          <p:nvPr/>
        </p:nvSpPr>
        <p:spPr bwMode="gray">
          <a:xfrm>
            <a:off x="3329056" y="498974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52452" y="4219804"/>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96521" y="4221114"/>
            <a:ext cx="540000" cy="442800"/>
          </a:xfrm>
          <a:prstGeom prst="rect">
            <a:avLst/>
          </a:prstGeom>
        </p:spPr>
      </p:pic>
      <p:sp>
        <p:nvSpPr>
          <p:cNvPr id="20" name="文本框 19"/>
          <p:cNvSpPr txBox="1"/>
          <p:nvPr/>
        </p:nvSpPr>
        <p:spPr bwMode="gray">
          <a:xfrm>
            <a:off x="5258165" y="466391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5" name="文本框 24"/>
          <p:cNvSpPr txBox="1"/>
          <p:nvPr/>
        </p:nvSpPr>
        <p:spPr bwMode="gray">
          <a:xfrm>
            <a:off x="1139349" y="1551333"/>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26" name="图片 25" descr="通用网管-蓝.png"/>
          <p:cNvPicPr>
            <a:picLocks noChangeAspect="1"/>
          </p:cNvPicPr>
          <p:nvPr/>
        </p:nvPicPr>
        <p:blipFill>
          <a:blip r:embed="rId4" cstate="print"/>
          <a:stretch>
            <a:fillRect/>
          </a:stretch>
        </p:blipFill>
        <p:spPr bwMode="gray">
          <a:xfrm>
            <a:off x="2331288" y="1484313"/>
            <a:ext cx="540000" cy="441818"/>
          </a:xfrm>
          <a:prstGeom prst="rect">
            <a:avLst/>
          </a:prstGeom>
        </p:spPr>
      </p:pic>
      <p:sp>
        <p:nvSpPr>
          <p:cNvPr id="32" name="文本框 31"/>
          <p:cNvSpPr txBox="1"/>
          <p:nvPr/>
        </p:nvSpPr>
        <p:spPr bwMode="gray">
          <a:xfrm>
            <a:off x="2793938" y="4187560"/>
            <a:ext cx="1504078" cy="452688"/>
          </a:xfrm>
          <a:prstGeom prst="rect">
            <a:avLst/>
          </a:prstGeom>
          <a:solidFill>
            <a:schemeClr val="bg1"/>
          </a:solidFill>
        </p:spPr>
        <p:txBody>
          <a:bodyPr wrap="square" lIns="0" tIns="0" rIns="0" bIns="0" rtlCol="0" anchor="ctr" anchorCtr="0">
            <a:noAutofit/>
          </a:bodyPr>
          <a:lstStyle/>
          <a:p>
            <a:pPr algn="ct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IGP/BGP</a:t>
            </a:r>
          </a:p>
        </p:txBody>
      </p:sp>
      <p:sp>
        <p:nvSpPr>
          <p:cNvPr id="35" name="文本框 34"/>
          <p:cNvSpPr txBox="1"/>
          <p:nvPr/>
        </p:nvSpPr>
        <p:spPr bwMode="gray">
          <a:xfrm>
            <a:off x="1287898" y="466391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4" name="直接箭头连接符 3">
            <a:extLst>
              <a:ext uri="{FF2B5EF4-FFF2-40B4-BE49-F238E27FC236}">
                <a16:creationId xmlns="" xmlns:a16="http://schemas.microsoft.com/office/drawing/2014/main" id="{208D46D0-1A04-4359-A090-4B977676CDFF}"/>
              </a:ext>
            </a:extLst>
          </p:cNvPr>
          <p:cNvCxnSpPr>
            <a:cxnSpLocks/>
            <a:stCxn id="26" idx="2"/>
            <a:endCxn id="12" idx="0"/>
          </p:cNvCxnSpPr>
          <p:nvPr/>
        </p:nvCxnSpPr>
        <p:spPr bwMode="gray">
          <a:xfrm flipH="1">
            <a:off x="1522452" y="1926131"/>
            <a:ext cx="1078836" cy="2293673"/>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 xmlns:a16="http://schemas.microsoft.com/office/drawing/2014/main" id="{45D76DB3-4737-446D-9CCB-5EEE450F421A}"/>
              </a:ext>
            </a:extLst>
          </p:cNvPr>
          <p:cNvCxnSpPr>
            <a:cxnSpLocks/>
            <a:stCxn id="26" idx="2"/>
            <a:endCxn id="14" idx="0"/>
          </p:cNvCxnSpPr>
          <p:nvPr/>
        </p:nvCxnSpPr>
        <p:spPr bwMode="gray">
          <a:xfrm>
            <a:off x="2601288" y="1926131"/>
            <a:ext cx="934716" cy="1184541"/>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 xmlns:a16="http://schemas.microsoft.com/office/drawing/2014/main" id="{A2983288-6F2F-47E9-9DAD-0084DD68DB6C}"/>
              </a:ext>
            </a:extLst>
          </p:cNvPr>
          <p:cNvCxnSpPr>
            <a:cxnSpLocks/>
            <a:stCxn id="26" idx="2"/>
            <a:endCxn id="16" idx="0"/>
          </p:cNvCxnSpPr>
          <p:nvPr/>
        </p:nvCxnSpPr>
        <p:spPr bwMode="gray">
          <a:xfrm>
            <a:off x="2601288" y="1926131"/>
            <a:ext cx="2865233" cy="2294983"/>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 xmlns:a16="http://schemas.microsoft.com/office/drawing/2014/main" id="{AE02CF03-3B00-4D6D-9C74-A9EE9DF85203}"/>
              </a:ext>
            </a:extLst>
          </p:cNvPr>
          <p:cNvCxnSpPr>
            <a:cxnSpLocks/>
            <a:stCxn id="26" idx="2"/>
            <a:endCxn id="15" idx="0"/>
          </p:cNvCxnSpPr>
          <p:nvPr/>
        </p:nvCxnSpPr>
        <p:spPr bwMode="gray">
          <a:xfrm>
            <a:off x="2601288" y="1926131"/>
            <a:ext cx="934716" cy="3402806"/>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36"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37"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228376769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AAFA95A-BDCD-4034-8E0F-41C4B68423F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 Classification</a:t>
            </a:r>
          </a:p>
        </p:txBody>
      </p:sp>
      <p:sp>
        <p:nvSpPr>
          <p:cNvPr id="8" name="圆角矩形 19">
            <a:extLst>
              <a:ext uri="{FF2B5EF4-FFF2-40B4-BE49-F238E27FC236}">
                <a16:creationId xmlns="" xmlns:a16="http://schemas.microsoft.com/office/drawing/2014/main" id="{337F61A6-0693-416C-A7CF-0C9C74B63243}"/>
              </a:ext>
            </a:extLst>
          </p:cNvPr>
          <p:cNvSpPr/>
          <p:nvPr/>
        </p:nvSpPr>
        <p:spPr bwMode="gray">
          <a:xfrm>
            <a:off x="560811" y="1179592"/>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SR-MPLS BE</a:t>
            </a:r>
          </a:p>
        </p:txBody>
      </p:sp>
      <p:sp>
        <p:nvSpPr>
          <p:cNvPr id="9" name="圆角矩形 20">
            <a:extLst>
              <a:ext uri="{FF2B5EF4-FFF2-40B4-BE49-F238E27FC236}">
                <a16:creationId xmlns="" xmlns:a16="http://schemas.microsoft.com/office/drawing/2014/main" id="{8DC655A3-D300-4061-90A0-A2C26AC112ED}"/>
              </a:ext>
            </a:extLst>
          </p:cNvPr>
          <p:cNvSpPr/>
          <p:nvPr/>
        </p:nvSpPr>
        <p:spPr bwMode="gray">
          <a:xfrm>
            <a:off x="560811" y="1638675"/>
            <a:ext cx="5402200" cy="4403180"/>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rPr>
              <a:t>An extended IGP has the label distribution capability. An LSDB can be formed based on the SRGB, prefix SID, link state, and other information distributed through the IGP, and the SPF algorithm can be used to compute the shortest forwarding paths based on labels. Therefore, LDP is no longer required on the network.</a:t>
            </a:r>
          </a:p>
          <a:p>
            <a:pPr marL="285750" indent="-200025" fontAlgn="ctr">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rPr>
              <a:t>Because only the IGP/BGP is used, the network does not have traffic </a:t>
            </a:r>
            <a:r>
              <a:rPr lang="en-US" sz="1200" dirty="0" err="1">
                <a:solidFill>
                  <a:prstClr val="black"/>
                </a:solidFill>
                <a:latin typeface="Huawei Sans" panose="020C0503030203020204" pitchFamily="34" charset="0"/>
                <a:ea typeface="方正兰亭黑简体" panose="02000000000000000000" pitchFamily="2" charset="-122"/>
              </a:rPr>
              <a:t>blackholes</a:t>
            </a:r>
            <a:r>
              <a:rPr lang="en-US" sz="1200" dirty="0">
                <a:solidFill>
                  <a:prstClr val="black"/>
                </a:solidFill>
                <a:latin typeface="Huawei Sans" panose="020C0503030203020204" pitchFamily="34" charset="0"/>
                <a:ea typeface="方正兰亭黑简体" panose="02000000000000000000" pitchFamily="2" charset="-122"/>
              </a:rPr>
              <a:t> and does not need to maintain LDP peer relationships.</a:t>
            </a:r>
          </a:p>
        </p:txBody>
      </p:sp>
      <p:grpSp>
        <p:nvGrpSpPr>
          <p:cNvPr id="10" name="Group 9">
            <a:extLst>
              <a:ext uri="{FF2B5EF4-FFF2-40B4-BE49-F238E27FC236}">
                <a16:creationId xmlns="" xmlns:a16="http://schemas.microsoft.com/office/drawing/2014/main" id="{5C1BDC36-891B-4FF3-948A-460C21275774}"/>
              </a:ext>
            </a:extLst>
          </p:cNvPr>
          <p:cNvGrpSpPr/>
          <p:nvPr/>
        </p:nvGrpSpPr>
        <p:grpSpPr bwMode="gray">
          <a:xfrm>
            <a:off x="702351" y="1814172"/>
            <a:ext cx="4941224" cy="2528033"/>
            <a:chOff x="6369726" y="1941879"/>
            <a:chExt cx="4941224" cy="2528033"/>
          </a:xfrm>
        </p:grpSpPr>
        <p:cxnSp>
          <p:nvCxnSpPr>
            <p:cNvPr id="11" name="直接连接符 95">
              <a:extLst>
                <a:ext uri="{FF2B5EF4-FFF2-40B4-BE49-F238E27FC236}">
                  <a16:creationId xmlns="" xmlns:a16="http://schemas.microsoft.com/office/drawing/2014/main" id="{6F89CC4F-4062-4233-BCF9-FC4EE0A49E5C}"/>
                </a:ext>
              </a:extLst>
            </p:cNvPr>
            <p:cNvCxnSpPr/>
            <p:nvPr/>
          </p:nvCxnSpPr>
          <p:spPr bwMode="gray">
            <a:xfrm rot="5400000">
              <a:off x="9493605" y="2950147"/>
              <a:ext cx="662814" cy="1266975"/>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84">
              <a:extLst>
                <a:ext uri="{FF2B5EF4-FFF2-40B4-BE49-F238E27FC236}">
                  <a16:creationId xmlns="" xmlns:a16="http://schemas.microsoft.com/office/drawing/2014/main" id="{F1EC5D2C-228D-4D64-A157-70EFB30DAEA3}"/>
                </a:ext>
              </a:extLst>
            </p:cNvPr>
            <p:cNvCxnSpPr/>
            <p:nvPr/>
          </p:nvCxnSpPr>
          <p:spPr bwMode="gray">
            <a:xfrm flipV="1">
              <a:off x="7382583" y="2457249"/>
              <a:ext cx="1206469" cy="631161"/>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3" name="组合 10">
              <a:extLst>
                <a:ext uri="{FF2B5EF4-FFF2-40B4-BE49-F238E27FC236}">
                  <a16:creationId xmlns="" xmlns:a16="http://schemas.microsoft.com/office/drawing/2014/main" id="{10A88944-40C8-4CA4-8DFF-25DAA37BB1BD}"/>
                </a:ext>
              </a:extLst>
            </p:cNvPr>
            <p:cNvGrpSpPr/>
            <p:nvPr/>
          </p:nvGrpSpPr>
          <p:grpSpPr bwMode="gray">
            <a:xfrm rot="5400000">
              <a:off x="10940952" y="3054853"/>
              <a:ext cx="438911" cy="301085"/>
              <a:chOff x="674588" y="6196215"/>
              <a:chExt cx="399010" cy="226210"/>
            </a:xfrm>
          </p:grpSpPr>
          <p:cxnSp>
            <p:nvCxnSpPr>
              <p:cNvPr id="43" name="直接连接符 11">
                <a:extLst>
                  <a:ext uri="{FF2B5EF4-FFF2-40B4-BE49-F238E27FC236}">
                    <a16:creationId xmlns="" xmlns:a16="http://schemas.microsoft.com/office/drawing/2014/main" id="{E9FD9AAC-51A6-40A2-AB9A-4CE43080316B}"/>
                  </a:ext>
                </a:extLst>
              </p:cNvPr>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12">
                <a:extLst>
                  <a:ext uri="{FF2B5EF4-FFF2-40B4-BE49-F238E27FC236}">
                    <a16:creationId xmlns="" xmlns:a16="http://schemas.microsoft.com/office/drawing/2014/main" id="{A0DA32E6-71D0-4474-9EEF-C4ADF4513FAB}"/>
                  </a:ext>
                </a:extLst>
              </p:cNvPr>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652276E5-16B3-4E95-96A6-D220FD970DB4}"/>
                </a:ext>
              </a:extLst>
            </p:cNvPr>
            <p:cNvGrpSpPr/>
            <p:nvPr/>
          </p:nvGrpSpPr>
          <p:grpSpPr bwMode="gray">
            <a:xfrm rot="16200000">
              <a:off x="6922388" y="2367548"/>
              <a:ext cx="1764410" cy="1686342"/>
              <a:chOff x="6600056" y="4353447"/>
              <a:chExt cx="1296144" cy="833967"/>
            </a:xfrm>
          </p:grpSpPr>
          <p:cxnSp>
            <p:nvCxnSpPr>
              <p:cNvPr id="41" name="直接连接符 14">
                <a:extLst>
                  <a:ext uri="{FF2B5EF4-FFF2-40B4-BE49-F238E27FC236}">
                    <a16:creationId xmlns="" xmlns:a16="http://schemas.microsoft.com/office/drawing/2014/main" id="{3978AD79-1FB5-4BC1-BB3D-43D874D17AF5}"/>
                  </a:ext>
                </a:extLst>
              </p:cNvPr>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15">
                <a:extLst>
                  <a:ext uri="{FF2B5EF4-FFF2-40B4-BE49-F238E27FC236}">
                    <a16:creationId xmlns="" xmlns:a16="http://schemas.microsoft.com/office/drawing/2014/main" id="{0EE685A6-CDCC-4291-A3CB-C3875BF5E71D}"/>
                  </a:ext>
                </a:extLst>
              </p:cNvPr>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6">
              <a:extLst>
                <a:ext uri="{FF2B5EF4-FFF2-40B4-BE49-F238E27FC236}">
                  <a16:creationId xmlns="" xmlns:a16="http://schemas.microsoft.com/office/drawing/2014/main" id="{0CC09646-2750-4A5E-9DE7-831B7BCDDD30}"/>
                </a:ext>
              </a:extLst>
            </p:cNvPr>
            <p:cNvGrpSpPr/>
            <p:nvPr/>
          </p:nvGrpSpPr>
          <p:grpSpPr bwMode="gray">
            <a:xfrm rot="5400000">
              <a:off x="9079567" y="2367548"/>
              <a:ext cx="1764410" cy="1686342"/>
              <a:chOff x="6600056" y="4353447"/>
              <a:chExt cx="1296144" cy="833967"/>
            </a:xfrm>
          </p:grpSpPr>
          <p:cxnSp>
            <p:nvCxnSpPr>
              <p:cNvPr id="39" name="直接连接符 17">
                <a:extLst>
                  <a:ext uri="{FF2B5EF4-FFF2-40B4-BE49-F238E27FC236}">
                    <a16:creationId xmlns="" xmlns:a16="http://schemas.microsoft.com/office/drawing/2014/main" id="{F6C90113-ABA0-48D0-9895-BA80A6519DFC}"/>
                  </a:ext>
                </a:extLst>
              </p:cNvPr>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18">
                <a:extLst>
                  <a:ext uri="{FF2B5EF4-FFF2-40B4-BE49-F238E27FC236}">
                    <a16:creationId xmlns="" xmlns:a16="http://schemas.microsoft.com/office/drawing/2014/main" id="{F42D506C-E4D5-4E5F-8152-BCCEDC265163}"/>
                  </a:ext>
                </a:extLst>
              </p:cNvPr>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6" name="图片 23">
              <a:extLst>
                <a:ext uri="{FF2B5EF4-FFF2-40B4-BE49-F238E27FC236}">
                  <a16:creationId xmlns="" xmlns:a16="http://schemas.microsoft.com/office/drawing/2014/main" id="{09FE14B2-C577-4795-BA6A-1EAD2BD6869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62886" y="2983996"/>
              <a:ext cx="540000" cy="442800"/>
            </a:xfrm>
            <a:prstGeom prst="rect">
              <a:avLst/>
            </a:prstGeom>
          </p:spPr>
        </p:pic>
        <p:grpSp>
          <p:nvGrpSpPr>
            <p:cNvPr id="17" name="组合 24">
              <a:extLst>
                <a:ext uri="{FF2B5EF4-FFF2-40B4-BE49-F238E27FC236}">
                  <a16:creationId xmlns="" xmlns:a16="http://schemas.microsoft.com/office/drawing/2014/main" id="{CA4311DA-08FA-428F-87A5-CD4C080B8FDD}"/>
                </a:ext>
              </a:extLst>
            </p:cNvPr>
            <p:cNvGrpSpPr/>
            <p:nvPr/>
          </p:nvGrpSpPr>
          <p:grpSpPr bwMode="gray">
            <a:xfrm>
              <a:off x="8635094" y="2083896"/>
              <a:ext cx="540000" cy="2243000"/>
              <a:chOff x="3071664" y="2780928"/>
              <a:chExt cx="540000" cy="2243000"/>
            </a:xfrm>
          </p:grpSpPr>
          <p:pic>
            <p:nvPicPr>
              <p:cNvPr id="37" name="图片 25">
                <a:extLst>
                  <a:ext uri="{FF2B5EF4-FFF2-40B4-BE49-F238E27FC236}">
                    <a16:creationId xmlns="" xmlns:a16="http://schemas.microsoft.com/office/drawing/2014/main" id="{DE583E40-18D5-465A-A97F-C8DD7CAEF22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38" name="图片 26">
                <a:extLst>
                  <a:ext uri="{FF2B5EF4-FFF2-40B4-BE49-F238E27FC236}">
                    <a16:creationId xmlns="" xmlns:a16="http://schemas.microsoft.com/office/drawing/2014/main" id="{A7D5A117-9988-4BA0-A5C3-4254C6261CC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18" name="图片 27">
              <a:extLst>
                <a:ext uri="{FF2B5EF4-FFF2-40B4-BE49-F238E27FC236}">
                  <a16:creationId xmlns="" xmlns:a16="http://schemas.microsoft.com/office/drawing/2014/main" id="{3206ADF9-33EA-4DE7-96D2-21E32B1687C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07302" y="2983996"/>
              <a:ext cx="540000" cy="442800"/>
            </a:xfrm>
            <a:prstGeom prst="rect">
              <a:avLst/>
            </a:prstGeom>
          </p:spPr>
        </p:pic>
        <p:sp>
          <p:nvSpPr>
            <p:cNvPr id="19" name="文本框 28">
              <a:extLst>
                <a:ext uri="{FF2B5EF4-FFF2-40B4-BE49-F238E27FC236}">
                  <a16:creationId xmlns="" xmlns:a16="http://schemas.microsoft.com/office/drawing/2014/main" id="{D2FF18A0-720A-4E9E-AF93-D575E2AACEBA}"/>
                </a:ext>
              </a:extLst>
            </p:cNvPr>
            <p:cNvSpPr txBox="1"/>
            <p:nvPr/>
          </p:nvSpPr>
          <p:spPr bwMode="gray">
            <a:xfrm>
              <a:off x="6369726" y="3051507"/>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R1</a:t>
              </a:r>
            </a:p>
          </p:txBody>
        </p:sp>
        <p:sp>
          <p:nvSpPr>
            <p:cNvPr id="20" name="文本框 29">
              <a:extLst>
                <a:ext uri="{FF2B5EF4-FFF2-40B4-BE49-F238E27FC236}">
                  <a16:creationId xmlns="" xmlns:a16="http://schemas.microsoft.com/office/drawing/2014/main" id="{A7047B6B-369F-4931-9F48-5528D3FD4FAD}"/>
                </a:ext>
              </a:extLst>
            </p:cNvPr>
            <p:cNvSpPr txBox="1"/>
            <p:nvPr/>
          </p:nvSpPr>
          <p:spPr bwMode="gray">
            <a:xfrm>
              <a:off x="8698146" y="2537343"/>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R2</a:t>
              </a:r>
            </a:p>
          </p:txBody>
        </p:sp>
        <p:sp>
          <p:nvSpPr>
            <p:cNvPr id="21" name="文本框 30">
              <a:extLst>
                <a:ext uri="{FF2B5EF4-FFF2-40B4-BE49-F238E27FC236}">
                  <a16:creationId xmlns="" xmlns:a16="http://schemas.microsoft.com/office/drawing/2014/main" id="{4A6A2582-D283-48D0-9672-60627F5D38BA}"/>
                </a:ext>
              </a:extLst>
            </p:cNvPr>
            <p:cNvSpPr txBox="1"/>
            <p:nvPr/>
          </p:nvSpPr>
          <p:spPr bwMode="gray">
            <a:xfrm>
              <a:off x="8698146" y="3544905"/>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R4</a:t>
              </a:r>
            </a:p>
          </p:txBody>
        </p:sp>
        <p:sp>
          <p:nvSpPr>
            <p:cNvPr id="22" name="文本框 31">
              <a:extLst>
                <a:ext uri="{FF2B5EF4-FFF2-40B4-BE49-F238E27FC236}">
                  <a16:creationId xmlns="" xmlns:a16="http://schemas.microsoft.com/office/drawing/2014/main" id="{4FDEDC1A-C77E-42EB-B37E-27784210AF98}"/>
                </a:ext>
              </a:extLst>
            </p:cNvPr>
            <p:cNvSpPr txBox="1"/>
            <p:nvPr/>
          </p:nvSpPr>
          <p:spPr bwMode="gray">
            <a:xfrm>
              <a:off x="10568946" y="3426796"/>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R3</a:t>
              </a:r>
            </a:p>
          </p:txBody>
        </p:sp>
        <p:sp>
          <p:nvSpPr>
            <p:cNvPr id="23" name="文本框 35">
              <a:extLst>
                <a:ext uri="{FF2B5EF4-FFF2-40B4-BE49-F238E27FC236}">
                  <a16:creationId xmlns="" xmlns:a16="http://schemas.microsoft.com/office/drawing/2014/main" id="{A65F4A21-DB70-41E4-B445-51079987EBA8}"/>
                </a:ext>
              </a:extLst>
            </p:cNvPr>
            <p:cNvSpPr txBox="1"/>
            <p:nvPr/>
          </p:nvSpPr>
          <p:spPr bwMode="gray">
            <a:xfrm rot="19912812">
              <a:off x="7534898" y="2696808"/>
              <a:ext cx="986137" cy="239585"/>
            </a:xfrm>
            <a:prstGeom prst="rect">
              <a:avLst/>
            </a:prstGeom>
            <a:solidFill>
              <a:schemeClr val="bg1"/>
            </a:solidFill>
            <a:ln>
              <a:noFill/>
            </a:ln>
          </p:spPr>
          <p:txBody>
            <a:bodyPr wrap="square" lIns="0" tIns="0" rIns="0" bIns="0" rtlCol="0" anchor="ctr" anchorCtr="0">
              <a:noAutofit/>
            </a:bodyPr>
            <a:lstStyle/>
            <a:p>
              <a:pPr algn="ctr" fontAlgn="ctr"/>
              <a:r>
                <a:rPr lang="en-US" sz="1200" dirty="0">
                  <a:solidFill>
                    <a:srgbClr val="8BC9A0"/>
                  </a:solidFill>
                  <a:latin typeface="Huawei Sans" panose="020C0503030203020204" pitchFamily="34" charset="0"/>
                </a:rPr>
                <a:t>Extended IGP</a:t>
              </a:r>
            </a:p>
          </p:txBody>
        </p:sp>
        <p:cxnSp>
          <p:nvCxnSpPr>
            <p:cNvPr id="24" name="直接连接符 87">
              <a:extLst>
                <a:ext uri="{FF2B5EF4-FFF2-40B4-BE49-F238E27FC236}">
                  <a16:creationId xmlns="" xmlns:a16="http://schemas.microsoft.com/office/drawing/2014/main" id="{BAAA8850-8013-48B1-9616-B52CFC9E45D4}"/>
                </a:ext>
              </a:extLst>
            </p:cNvPr>
            <p:cNvCxnSpPr/>
            <p:nvPr/>
          </p:nvCxnSpPr>
          <p:spPr bwMode="gray">
            <a:xfrm>
              <a:off x="7325242" y="3276312"/>
              <a:ext cx="1288621" cy="674138"/>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文本框 88">
              <a:extLst>
                <a:ext uri="{FF2B5EF4-FFF2-40B4-BE49-F238E27FC236}">
                  <a16:creationId xmlns="" xmlns:a16="http://schemas.microsoft.com/office/drawing/2014/main" id="{E7CADED4-3EBB-4022-B5AC-4D188214665A}"/>
                </a:ext>
              </a:extLst>
            </p:cNvPr>
            <p:cNvSpPr txBox="1"/>
            <p:nvPr/>
          </p:nvSpPr>
          <p:spPr bwMode="gray">
            <a:xfrm rot="1679142">
              <a:off x="7469529" y="3490123"/>
              <a:ext cx="1061418" cy="190515"/>
            </a:xfrm>
            <a:prstGeom prst="rect">
              <a:avLst/>
            </a:prstGeom>
            <a:solidFill>
              <a:schemeClr val="bg1"/>
            </a:solidFill>
            <a:ln>
              <a:noFill/>
            </a:ln>
          </p:spPr>
          <p:txBody>
            <a:bodyPr wrap="square" lIns="0" tIns="0" rIns="0" bIns="0" rtlCol="0" anchor="ctr" anchorCtr="0">
              <a:noAutofit/>
            </a:bodyPr>
            <a:lstStyle/>
            <a:p>
              <a:pPr algn="ctr" fontAlgn="ctr"/>
              <a:r>
                <a:rPr lang="en-US" sz="1200" dirty="0">
                  <a:solidFill>
                    <a:srgbClr val="8BC9A0"/>
                  </a:solidFill>
                  <a:latin typeface="Huawei Sans" panose="020C0503030203020204" pitchFamily="34" charset="0"/>
                </a:rPr>
                <a:t>Extended IGP</a:t>
              </a:r>
            </a:p>
          </p:txBody>
        </p:sp>
        <p:sp>
          <p:nvSpPr>
            <p:cNvPr id="26" name="文本框 96">
              <a:extLst>
                <a:ext uri="{FF2B5EF4-FFF2-40B4-BE49-F238E27FC236}">
                  <a16:creationId xmlns="" xmlns:a16="http://schemas.microsoft.com/office/drawing/2014/main" id="{88D7B869-F379-4A90-81C3-548F1CE0703A}"/>
                </a:ext>
              </a:extLst>
            </p:cNvPr>
            <p:cNvSpPr txBox="1"/>
            <p:nvPr/>
          </p:nvSpPr>
          <p:spPr bwMode="gray">
            <a:xfrm rot="19882353">
              <a:off x="9354591" y="3408470"/>
              <a:ext cx="986137" cy="239585"/>
            </a:xfrm>
            <a:prstGeom prst="rect">
              <a:avLst/>
            </a:prstGeom>
            <a:solidFill>
              <a:schemeClr val="bg1"/>
            </a:solidFill>
            <a:ln>
              <a:noFill/>
            </a:ln>
          </p:spPr>
          <p:txBody>
            <a:bodyPr wrap="square" lIns="0" tIns="0" rIns="0" bIns="0" rtlCol="0" anchor="ctr" anchorCtr="0">
              <a:noAutofit/>
            </a:bodyPr>
            <a:lstStyle>
              <a:defPPr>
                <a:defRPr lang="zh-CN"/>
              </a:defPPr>
              <a:lvl1pPr algn="ctr">
                <a:defRPr sz="1400">
                  <a:solidFill>
                    <a:srgbClr val="C00000"/>
                  </a:solidFill>
                </a:defRPr>
              </a:lvl1pPr>
            </a:lstStyle>
            <a:p>
              <a:pPr fontAlgn="ctr"/>
              <a:r>
                <a:rPr lang="en-US" sz="1200" dirty="0">
                  <a:solidFill>
                    <a:srgbClr val="8BC9A0"/>
                  </a:solidFill>
                  <a:latin typeface="Huawei Sans" panose="020C0503030203020204" pitchFamily="34" charset="0"/>
                </a:rPr>
                <a:t>Extended IGP</a:t>
              </a:r>
            </a:p>
          </p:txBody>
        </p:sp>
        <p:cxnSp>
          <p:nvCxnSpPr>
            <p:cNvPr id="27" name="直接连接符 97">
              <a:extLst>
                <a:ext uri="{FF2B5EF4-FFF2-40B4-BE49-F238E27FC236}">
                  <a16:creationId xmlns="" xmlns:a16="http://schemas.microsoft.com/office/drawing/2014/main" id="{6459A30F-8774-4A00-9B2D-78DD723633E3}"/>
                </a:ext>
              </a:extLst>
            </p:cNvPr>
            <p:cNvCxnSpPr/>
            <p:nvPr/>
          </p:nvCxnSpPr>
          <p:spPr bwMode="gray">
            <a:xfrm>
              <a:off x="9231032" y="2516749"/>
              <a:ext cx="1163839" cy="608859"/>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文本框 98">
              <a:extLst>
                <a:ext uri="{FF2B5EF4-FFF2-40B4-BE49-F238E27FC236}">
                  <a16:creationId xmlns="" xmlns:a16="http://schemas.microsoft.com/office/drawing/2014/main" id="{02F65033-6DFD-4C5C-8904-307B7FD3B58E}"/>
                </a:ext>
              </a:extLst>
            </p:cNvPr>
            <p:cNvSpPr txBox="1"/>
            <p:nvPr/>
          </p:nvSpPr>
          <p:spPr bwMode="gray">
            <a:xfrm rot="1670758">
              <a:off x="9222229" y="2730498"/>
              <a:ext cx="1065347" cy="296802"/>
            </a:xfrm>
            <a:prstGeom prst="rect">
              <a:avLst/>
            </a:prstGeom>
            <a:solidFill>
              <a:schemeClr val="bg1"/>
            </a:solidFill>
            <a:ln>
              <a:noFill/>
            </a:ln>
          </p:spPr>
          <p:txBody>
            <a:bodyPr wrap="square" lIns="0" tIns="0" rIns="0" bIns="0" rtlCol="0" anchor="ctr" anchorCtr="0">
              <a:noAutofit/>
            </a:bodyPr>
            <a:lstStyle/>
            <a:p>
              <a:pPr algn="ctr" fontAlgn="ctr"/>
              <a:r>
                <a:rPr lang="en-US" sz="1200" dirty="0">
                  <a:solidFill>
                    <a:srgbClr val="8BC9A0"/>
                  </a:solidFill>
                  <a:latin typeface="Huawei Sans" panose="020C0503030203020204" pitchFamily="34" charset="0"/>
                </a:rPr>
                <a:t>Extended IGP</a:t>
              </a:r>
            </a:p>
          </p:txBody>
        </p:sp>
        <p:pic>
          <p:nvPicPr>
            <p:cNvPr id="29" name="图片 44" descr="数据库.png">
              <a:extLst>
                <a:ext uri="{FF2B5EF4-FFF2-40B4-BE49-F238E27FC236}">
                  <a16:creationId xmlns="" xmlns:a16="http://schemas.microsoft.com/office/drawing/2014/main" id="{39B8A976-1160-43A7-AD99-91FD87CB6E00}"/>
                </a:ext>
              </a:extLst>
            </p:cNvPr>
            <p:cNvPicPr>
              <a:picLocks noChangeAspect="1"/>
            </p:cNvPicPr>
            <p:nvPr/>
          </p:nvPicPr>
          <p:blipFill>
            <a:blip r:embed="rId4" cstate="print"/>
            <a:stretch>
              <a:fillRect/>
            </a:stretch>
          </p:blipFill>
          <p:spPr bwMode="gray">
            <a:xfrm>
              <a:off x="8932010" y="1941879"/>
              <a:ext cx="373179" cy="305328"/>
            </a:xfrm>
            <a:prstGeom prst="rect">
              <a:avLst/>
            </a:prstGeom>
          </p:spPr>
        </p:pic>
        <p:pic>
          <p:nvPicPr>
            <p:cNvPr id="30" name="图片 44" descr="数据库.png">
              <a:extLst>
                <a:ext uri="{FF2B5EF4-FFF2-40B4-BE49-F238E27FC236}">
                  <a16:creationId xmlns="" xmlns:a16="http://schemas.microsoft.com/office/drawing/2014/main" id="{E287C3D8-EA9D-4086-A108-24B2D70865E3}"/>
                </a:ext>
              </a:extLst>
            </p:cNvPr>
            <p:cNvPicPr>
              <a:picLocks noChangeAspect="1"/>
            </p:cNvPicPr>
            <p:nvPr/>
          </p:nvPicPr>
          <p:blipFill>
            <a:blip r:embed="rId4" cstate="print"/>
            <a:stretch>
              <a:fillRect/>
            </a:stretch>
          </p:blipFill>
          <p:spPr bwMode="gray">
            <a:xfrm>
              <a:off x="6640279" y="3266795"/>
              <a:ext cx="373179" cy="305328"/>
            </a:xfrm>
            <a:prstGeom prst="rect">
              <a:avLst/>
            </a:prstGeom>
          </p:spPr>
        </p:pic>
        <p:pic>
          <p:nvPicPr>
            <p:cNvPr id="31" name="图片 44" descr="数据库.png">
              <a:extLst>
                <a:ext uri="{FF2B5EF4-FFF2-40B4-BE49-F238E27FC236}">
                  <a16:creationId xmlns="" xmlns:a16="http://schemas.microsoft.com/office/drawing/2014/main" id="{9C119CAC-4A4B-4EEF-BB56-ADCDB6FA7489}"/>
                </a:ext>
              </a:extLst>
            </p:cNvPr>
            <p:cNvPicPr>
              <a:picLocks noChangeAspect="1"/>
            </p:cNvPicPr>
            <p:nvPr/>
          </p:nvPicPr>
          <p:blipFill>
            <a:blip r:embed="rId4" cstate="print"/>
            <a:stretch>
              <a:fillRect/>
            </a:stretch>
          </p:blipFill>
          <p:spPr bwMode="gray">
            <a:xfrm>
              <a:off x="8988504" y="4164584"/>
              <a:ext cx="373179" cy="305328"/>
            </a:xfrm>
            <a:prstGeom prst="rect">
              <a:avLst/>
            </a:prstGeom>
          </p:spPr>
        </p:pic>
        <p:pic>
          <p:nvPicPr>
            <p:cNvPr id="32" name="图片 44" descr="数据库.png">
              <a:extLst>
                <a:ext uri="{FF2B5EF4-FFF2-40B4-BE49-F238E27FC236}">
                  <a16:creationId xmlns="" xmlns:a16="http://schemas.microsoft.com/office/drawing/2014/main" id="{22F228D8-0A9F-4AB4-BBCD-D90440DAF9D9}"/>
                </a:ext>
              </a:extLst>
            </p:cNvPr>
            <p:cNvPicPr>
              <a:picLocks noChangeAspect="1"/>
            </p:cNvPicPr>
            <p:nvPr/>
          </p:nvPicPr>
          <p:blipFill>
            <a:blip r:embed="rId4" cstate="print"/>
            <a:stretch>
              <a:fillRect/>
            </a:stretch>
          </p:blipFill>
          <p:spPr bwMode="gray">
            <a:xfrm>
              <a:off x="10745737" y="2836655"/>
              <a:ext cx="373179" cy="305328"/>
            </a:xfrm>
            <a:prstGeom prst="rect">
              <a:avLst/>
            </a:prstGeom>
          </p:spPr>
        </p:pic>
        <p:sp>
          <p:nvSpPr>
            <p:cNvPr id="33" name="文本框 98">
              <a:extLst>
                <a:ext uri="{FF2B5EF4-FFF2-40B4-BE49-F238E27FC236}">
                  <a16:creationId xmlns="" xmlns:a16="http://schemas.microsoft.com/office/drawing/2014/main" id="{EDD085F5-FF5C-4AD3-B1E5-154428D644C2}"/>
                </a:ext>
              </a:extLst>
            </p:cNvPr>
            <p:cNvSpPr txBox="1"/>
            <p:nvPr/>
          </p:nvSpPr>
          <p:spPr bwMode="gray">
            <a:xfrm>
              <a:off x="9346271" y="2033680"/>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34" name="文本框 98">
              <a:extLst>
                <a:ext uri="{FF2B5EF4-FFF2-40B4-BE49-F238E27FC236}">
                  <a16:creationId xmlns="" xmlns:a16="http://schemas.microsoft.com/office/drawing/2014/main" id="{18A53281-E375-4E60-B98E-39B7329396EB}"/>
                </a:ext>
              </a:extLst>
            </p:cNvPr>
            <p:cNvSpPr txBox="1"/>
            <p:nvPr/>
          </p:nvSpPr>
          <p:spPr bwMode="gray">
            <a:xfrm>
              <a:off x="10675557" y="2667527"/>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35" name="文本框 98">
              <a:extLst>
                <a:ext uri="{FF2B5EF4-FFF2-40B4-BE49-F238E27FC236}">
                  <a16:creationId xmlns="" xmlns:a16="http://schemas.microsoft.com/office/drawing/2014/main" id="{A8E20016-283B-4850-AA02-834B025D3E5F}"/>
                </a:ext>
              </a:extLst>
            </p:cNvPr>
            <p:cNvSpPr txBox="1"/>
            <p:nvPr/>
          </p:nvSpPr>
          <p:spPr bwMode="gray">
            <a:xfrm>
              <a:off x="6557272" y="359915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36" name="文本框 98">
              <a:extLst>
                <a:ext uri="{FF2B5EF4-FFF2-40B4-BE49-F238E27FC236}">
                  <a16:creationId xmlns="" xmlns:a16="http://schemas.microsoft.com/office/drawing/2014/main" id="{8B4E993C-3615-415C-A23E-D05C47A64AF0}"/>
                </a:ext>
              </a:extLst>
            </p:cNvPr>
            <p:cNvSpPr txBox="1"/>
            <p:nvPr/>
          </p:nvSpPr>
          <p:spPr bwMode="gray">
            <a:xfrm>
              <a:off x="9361683" y="4236315"/>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grpSp>
      <p:sp>
        <p:nvSpPr>
          <p:cNvPr id="45" name="Rectangle 44">
            <a:extLst>
              <a:ext uri="{FF2B5EF4-FFF2-40B4-BE49-F238E27FC236}">
                <a16:creationId xmlns="" xmlns:a16="http://schemas.microsoft.com/office/drawing/2014/main" id="{C02BC657-8C87-418D-971B-2097104C60BF}"/>
              </a:ext>
            </a:extLst>
          </p:cNvPr>
          <p:cNvSpPr/>
          <p:nvPr/>
        </p:nvSpPr>
        <p:spPr bwMode="gray">
          <a:xfrm>
            <a:off x="574524" y="1652790"/>
            <a:ext cx="1785790" cy="67621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r>
              <a:rPr kumimoji="0" lang="en-US" sz="1200" b="1" i="0" u="none" strike="noStrike" cap="none" normalizeH="0" dirty="0">
                <a:ln>
                  <a:noFill/>
                </a:ln>
                <a:solidFill>
                  <a:srgbClr val="C7000B"/>
                </a:solidFill>
                <a:latin typeface="Huawei Sans" panose="020C0503030203020204" pitchFamily="34" charset="0"/>
                <a:ea typeface="微软雅黑" panose="020B0503020204020204" pitchFamily="34" charset="-122"/>
              </a:rPr>
              <a:t>The IGP is used to distribute labels, and LDP is not required.</a:t>
            </a:r>
          </a:p>
        </p:txBody>
      </p:sp>
      <p:sp>
        <p:nvSpPr>
          <p:cNvPr id="46" name="圆角矩形 19">
            <a:extLst>
              <a:ext uri="{FF2B5EF4-FFF2-40B4-BE49-F238E27FC236}">
                <a16:creationId xmlns="" xmlns:a16="http://schemas.microsoft.com/office/drawing/2014/main" id="{BD2B076C-26B3-4B6B-A72A-DF5B122C0CFF}"/>
              </a:ext>
            </a:extLst>
          </p:cNvPr>
          <p:cNvSpPr/>
          <p:nvPr/>
        </p:nvSpPr>
        <p:spPr bwMode="gray">
          <a:xfrm>
            <a:off x="6228186" y="1179592"/>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SR-MPLS Policy</a:t>
            </a:r>
          </a:p>
        </p:txBody>
      </p:sp>
      <p:sp>
        <p:nvSpPr>
          <p:cNvPr id="47" name="圆角矩形 20">
            <a:extLst>
              <a:ext uri="{FF2B5EF4-FFF2-40B4-BE49-F238E27FC236}">
                <a16:creationId xmlns="" xmlns:a16="http://schemas.microsoft.com/office/drawing/2014/main" id="{69871D36-1B51-446C-B8EE-3676F157857C}"/>
              </a:ext>
            </a:extLst>
          </p:cNvPr>
          <p:cNvSpPr/>
          <p:nvPr/>
        </p:nvSpPr>
        <p:spPr bwMode="gray">
          <a:xfrm>
            <a:off x="6228186" y="1628622"/>
            <a:ext cx="5402200" cy="4417379"/>
          </a:xfrm>
          <a:prstGeom prst="roundRect">
            <a:avLst>
              <a:gd name="adj" fmla="val 1085"/>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ndParaRPr>
          </a:p>
          <a:p>
            <a:pPr marL="285750" indent="-200025" fontAlgn="ctr">
              <a:spcAft>
                <a:spcPts val="600"/>
              </a:spcAft>
              <a:buFont typeface="Arial" panose="020B0604020202020204" pitchFamily="34" charset="0"/>
              <a:buChar char="•"/>
            </a:pPr>
            <a:r>
              <a:rPr lang="en-US" sz="1200" dirty="0">
                <a:solidFill>
                  <a:schemeClr val="tx1"/>
                </a:solidFill>
                <a:latin typeface="Huawei Sans" panose="020C0503030203020204" pitchFamily="34" charset="0"/>
              </a:rPr>
              <a:t>Extended BGP/IGP sends the LSDB that carries label information to the controller, which then globally computes paths. There is no need to use RSVP-TE packets to apply for paths or maintain path status.</a:t>
            </a:r>
          </a:p>
          <a:p>
            <a:pPr marL="285750" indent="-200025" fontAlgn="ctr">
              <a:spcAft>
                <a:spcPts val="600"/>
              </a:spcAft>
              <a:buFont typeface="Arial" panose="020B0604020202020204" pitchFamily="34" charset="0"/>
              <a:buChar char="•"/>
            </a:pPr>
            <a:r>
              <a:rPr lang="en-US" sz="1200" dirty="0">
                <a:solidFill>
                  <a:schemeClr val="tx1"/>
                </a:solidFill>
                <a:latin typeface="Huawei Sans" panose="020C0503030203020204" pitchFamily="34" charset="0"/>
              </a:rPr>
              <a:t>Node SIDs and adjacency SIDs are used to implement load balancing and strict explicit paths.</a:t>
            </a:r>
          </a:p>
          <a:p>
            <a:pPr marL="285750" indent="-200025" fontAlgn="ctr">
              <a:spcAft>
                <a:spcPts val="600"/>
              </a:spcAft>
              <a:buFont typeface="Arial" panose="020B0604020202020204" pitchFamily="34" charset="0"/>
              <a:buChar char="•"/>
            </a:pPr>
            <a:r>
              <a:rPr lang="en-US" sz="1200" dirty="0">
                <a:solidFill>
                  <a:schemeClr val="tx1"/>
                </a:solidFill>
                <a:latin typeface="Huawei Sans" panose="020C0503030203020204" pitchFamily="34" charset="0"/>
              </a:rPr>
              <a:t>Path computation and service delivery are performed by the controller, simplifying configuration.</a:t>
            </a:r>
          </a:p>
        </p:txBody>
      </p:sp>
      <p:grpSp>
        <p:nvGrpSpPr>
          <p:cNvPr id="48" name="Group 47">
            <a:extLst>
              <a:ext uri="{FF2B5EF4-FFF2-40B4-BE49-F238E27FC236}">
                <a16:creationId xmlns="" xmlns:a16="http://schemas.microsoft.com/office/drawing/2014/main" id="{73D5F05E-5A51-4372-ABAF-FCA57466F10F}"/>
              </a:ext>
            </a:extLst>
          </p:cNvPr>
          <p:cNvGrpSpPr/>
          <p:nvPr/>
        </p:nvGrpSpPr>
        <p:grpSpPr bwMode="gray">
          <a:xfrm>
            <a:off x="6290906" y="1812767"/>
            <a:ext cx="5193362" cy="2550660"/>
            <a:chOff x="6231230" y="1881868"/>
            <a:chExt cx="5193362" cy="2550660"/>
          </a:xfrm>
        </p:grpSpPr>
        <p:cxnSp>
          <p:nvCxnSpPr>
            <p:cNvPr id="49" name="直接连接符 95">
              <a:extLst>
                <a:ext uri="{FF2B5EF4-FFF2-40B4-BE49-F238E27FC236}">
                  <a16:creationId xmlns="" xmlns:a16="http://schemas.microsoft.com/office/drawing/2014/main" id="{59716BCC-9011-473C-A952-3AB31167D714}"/>
                </a:ext>
              </a:extLst>
            </p:cNvPr>
            <p:cNvCxnSpPr/>
            <p:nvPr/>
          </p:nvCxnSpPr>
          <p:spPr bwMode="gray">
            <a:xfrm rot="5400000">
              <a:off x="9607247" y="2890136"/>
              <a:ext cx="662814" cy="1266975"/>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直接连接符 84">
              <a:extLst>
                <a:ext uri="{FF2B5EF4-FFF2-40B4-BE49-F238E27FC236}">
                  <a16:creationId xmlns="" xmlns:a16="http://schemas.microsoft.com/office/drawing/2014/main" id="{C62EA1B4-294F-484D-83F1-AE10DC936BFB}"/>
                </a:ext>
              </a:extLst>
            </p:cNvPr>
            <p:cNvCxnSpPr>
              <a:stCxn id="80" idx="1"/>
              <a:endCxn id="76" idx="3"/>
            </p:cNvCxnSpPr>
            <p:nvPr/>
          </p:nvCxnSpPr>
          <p:spPr bwMode="gray">
            <a:xfrm flipH="1">
              <a:off x="7804933" y="4045485"/>
              <a:ext cx="943803" cy="131455"/>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51" name="组合 10">
              <a:extLst>
                <a:ext uri="{FF2B5EF4-FFF2-40B4-BE49-F238E27FC236}">
                  <a16:creationId xmlns="" xmlns:a16="http://schemas.microsoft.com/office/drawing/2014/main" id="{AC307C1A-B734-455E-8578-0C249BFAA536}"/>
                </a:ext>
              </a:extLst>
            </p:cNvPr>
            <p:cNvGrpSpPr/>
            <p:nvPr/>
          </p:nvGrpSpPr>
          <p:grpSpPr bwMode="gray">
            <a:xfrm rot="5400000">
              <a:off x="11054594" y="2994842"/>
              <a:ext cx="438911" cy="301085"/>
              <a:chOff x="674588" y="6196215"/>
              <a:chExt cx="399010" cy="226210"/>
            </a:xfrm>
          </p:grpSpPr>
          <p:cxnSp>
            <p:nvCxnSpPr>
              <p:cNvPr id="85" name="直接连接符 11">
                <a:extLst>
                  <a:ext uri="{FF2B5EF4-FFF2-40B4-BE49-F238E27FC236}">
                    <a16:creationId xmlns="" xmlns:a16="http://schemas.microsoft.com/office/drawing/2014/main" id="{24E76FEB-0AC8-48B8-99F5-AE882C99AA19}"/>
                  </a:ext>
                </a:extLst>
              </p:cNvPr>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12">
                <a:extLst>
                  <a:ext uri="{FF2B5EF4-FFF2-40B4-BE49-F238E27FC236}">
                    <a16:creationId xmlns="" xmlns:a16="http://schemas.microsoft.com/office/drawing/2014/main" id="{9DD9B0E3-1906-42A9-A9C6-8015C1DC4B1D}"/>
                  </a:ext>
                </a:extLst>
              </p:cNvPr>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组合 13">
              <a:extLst>
                <a:ext uri="{FF2B5EF4-FFF2-40B4-BE49-F238E27FC236}">
                  <a16:creationId xmlns="" xmlns:a16="http://schemas.microsoft.com/office/drawing/2014/main" id="{A7679028-7406-4B21-9192-6D3B9E6C7E32}"/>
                </a:ext>
              </a:extLst>
            </p:cNvPr>
            <p:cNvGrpSpPr/>
            <p:nvPr/>
          </p:nvGrpSpPr>
          <p:grpSpPr bwMode="gray">
            <a:xfrm rot="16200000">
              <a:off x="7036030" y="2307537"/>
              <a:ext cx="1764410" cy="1686342"/>
              <a:chOff x="6600056" y="4353447"/>
              <a:chExt cx="1296144" cy="833967"/>
            </a:xfrm>
          </p:grpSpPr>
          <p:cxnSp>
            <p:nvCxnSpPr>
              <p:cNvPr id="83" name="直接连接符 14">
                <a:extLst>
                  <a:ext uri="{FF2B5EF4-FFF2-40B4-BE49-F238E27FC236}">
                    <a16:creationId xmlns="" xmlns:a16="http://schemas.microsoft.com/office/drawing/2014/main" id="{FC5B8426-8045-479D-B384-1D5F8E5AF02A}"/>
                  </a:ext>
                </a:extLst>
              </p:cNvPr>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15">
                <a:extLst>
                  <a:ext uri="{FF2B5EF4-FFF2-40B4-BE49-F238E27FC236}">
                    <a16:creationId xmlns="" xmlns:a16="http://schemas.microsoft.com/office/drawing/2014/main" id="{3B6EF085-9E3C-41C2-87EB-00359A51EDA1}"/>
                  </a:ext>
                </a:extLst>
              </p:cNvPr>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3" name="组合 16">
              <a:extLst>
                <a:ext uri="{FF2B5EF4-FFF2-40B4-BE49-F238E27FC236}">
                  <a16:creationId xmlns="" xmlns:a16="http://schemas.microsoft.com/office/drawing/2014/main" id="{EEB48168-D75A-4D5F-9F7B-E53BAD9945E6}"/>
                </a:ext>
              </a:extLst>
            </p:cNvPr>
            <p:cNvGrpSpPr/>
            <p:nvPr/>
          </p:nvGrpSpPr>
          <p:grpSpPr bwMode="gray">
            <a:xfrm rot="5400000">
              <a:off x="9193209" y="2307537"/>
              <a:ext cx="1764410" cy="1686342"/>
              <a:chOff x="6600056" y="4353447"/>
              <a:chExt cx="1296144" cy="833967"/>
            </a:xfrm>
          </p:grpSpPr>
          <p:cxnSp>
            <p:nvCxnSpPr>
              <p:cNvPr id="81" name="直接连接符 17">
                <a:extLst>
                  <a:ext uri="{FF2B5EF4-FFF2-40B4-BE49-F238E27FC236}">
                    <a16:creationId xmlns="" xmlns:a16="http://schemas.microsoft.com/office/drawing/2014/main" id="{855375B8-E899-4072-9D3F-3BEF6AACF7E9}"/>
                  </a:ext>
                </a:extLst>
              </p:cNvPr>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18">
                <a:extLst>
                  <a:ext uri="{FF2B5EF4-FFF2-40B4-BE49-F238E27FC236}">
                    <a16:creationId xmlns="" xmlns:a16="http://schemas.microsoft.com/office/drawing/2014/main" id="{64957862-0A8D-49E0-A7A3-63E1821CD4D3}"/>
                  </a:ext>
                </a:extLst>
              </p:cNvPr>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4" name="图片 23">
              <a:extLst>
                <a:ext uri="{FF2B5EF4-FFF2-40B4-BE49-F238E27FC236}">
                  <a16:creationId xmlns="" xmlns:a16="http://schemas.microsoft.com/office/drawing/2014/main" id="{28CB6898-8478-4A21-BA2F-6D3150A78DE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76528" y="2923985"/>
              <a:ext cx="540000" cy="442800"/>
            </a:xfrm>
            <a:prstGeom prst="rect">
              <a:avLst/>
            </a:prstGeom>
          </p:spPr>
        </p:pic>
        <p:grpSp>
          <p:nvGrpSpPr>
            <p:cNvPr id="55" name="组合 24">
              <a:extLst>
                <a:ext uri="{FF2B5EF4-FFF2-40B4-BE49-F238E27FC236}">
                  <a16:creationId xmlns="" xmlns:a16="http://schemas.microsoft.com/office/drawing/2014/main" id="{88CB13F9-6EE0-4C54-AEAD-8A720DE61798}"/>
                </a:ext>
              </a:extLst>
            </p:cNvPr>
            <p:cNvGrpSpPr/>
            <p:nvPr/>
          </p:nvGrpSpPr>
          <p:grpSpPr bwMode="gray">
            <a:xfrm>
              <a:off x="8748736" y="2023885"/>
              <a:ext cx="540000" cy="2243000"/>
              <a:chOff x="3071664" y="2780928"/>
              <a:chExt cx="540000" cy="2243000"/>
            </a:xfrm>
          </p:grpSpPr>
          <p:pic>
            <p:nvPicPr>
              <p:cNvPr id="79" name="图片 25">
                <a:extLst>
                  <a:ext uri="{FF2B5EF4-FFF2-40B4-BE49-F238E27FC236}">
                    <a16:creationId xmlns="" xmlns:a16="http://schemas.microsoft.com/office/drawing/2014/main" id="{CA40F644-9546-4260-971F-9839E09DA7E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80" name="图片 26">
                <a:extLst>
                  <a:ext uri="{FF2B5EF4-FFF2-40B4-BE49-F238E27FC236}">
                    <a16:creationId xmlns="" xmlns:a16="http://schemas.microsoft.com/office/drawing/2014/main" id="{5BD8CCBD-5190-4FBC-A2A9-D680F2BF30A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56" name="图片 27">
              <a:extLst>
                <a:ext uri="{FF2B5EF4-FFF2-40B4-BE49-F238E27FC236}">
                  <a16:creationId xmlns="" xmlns:a16="http://schemas.microsoft.com/office/drawing/2014/main" id="{C793F979-0FF4-43A8-8072-00254A95AB8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620944" y="2923985"/>
              <a:ext cx="540000" cy="442800"/>
            </a:xfrm>
            <a:prstGeom prst="rect">
              <a:avLst/>
            </a:prstGeom>
          </p:spPr>
        </p:pic>
        <p:sp>
          <p:nvSpPr>
            <p:cNvPr id="57" name="文本框 28">
              <a:extLst>
                <a:ext uri="{FF2B5EF4-FFF2-40B4-BE49-F238E27FC236}">
                  <a16:creationId xmlns="" xmlns:a16="http://schemas.microsoft.com/office/drawing/2014/main" id="{DF8E3F6F-124C-4676-9E80-3A73BE77CDB0}"/>
                </a:ext>
              </a:extLst>
            </p:cNvPr>
            <p:cNvSpPr txBox="1"/>
            <p:nvPr/>
          </p:nvSpPr>
          <p:spPr bwMode="gray">
            <a:xfrm>
              <a:off x="6483368" y="2991496"/>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R1</a:t>
              </a:r>
            </a:p>
          </p:txBody>
        </p:sp>
        <p:sp>
          <p:nvSpPr>
            <p:cNvPr id="58" name="文本框 29">
              <a:extLst>
                <a:ext uri="{FF2B5EF4-FFF2-40B4-BE49-F238E27FC236}">
                  <a16:creationId xmlns="" xmlns:a16="http://schemas.microsoft.com/office/drawing/2014/main" id="{4A61939E-B29D-447A-BBC4-29475E47C160}"/>
                </a:ext>
              </a:extLst>
            </p:cNvPr>
            <p:cNvSpPr txBox="1"/>
            <p:nvPr/>
          </p:nvSpPr>
          <p:spPr bwMode="gray">
            <a:xfrm>
              <a:off x="8811788" y="2477332"/>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R2</a:t>
              </a:r>
            </a:p>
          </p:txBody>
        </p:sp>
        <p:sp>
          <p:nvSpPr>
            <p:cNvPr id="59" name="文本框 30">
              <a:extLst>
                <a:ext uri="{FF2B5EF4-FFF2-40B4-BE49-F238E27FC236}">
                  <a16:creationId xmlns="" xmlns:a16="http://schemas.microsoft.com/office/drawing/2014/main" id="{7AD13836-21EC-49E8-8D97-4980CA7B54A1}"/>
                </a:ext>
              </a:extLst>
            </p:cNvPr>
            <p:cNvSpPr txBox="1"/>
            <p:nvPr/>
          </p:nvSpPr>
          <p:spPr bwMode="gray">
            <a:xfrm>
              <a:off x="8811788" y="3484894"/>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R4</a:t>
              </a:r>
            </a:p>
          </p:txBody>
        </p:sp>
        <p:sp>
          <p:nvSpPr>
            <p:cNvPr id="60" name="文本框 31">
              <a:extLst>
                <a:ext uri="{FF2B5EF4-FFF2-40B4-BE49-F238E27FC236}">
                  <a16:creationId xmlns="" xmlns:a16="http://schemas.microsoft.com/office/drawing/2014/main" id="{35A468E5-048E-4B1E-98EA-DA3C5A08B135}"/>
                </a:ext>
              </a:extLst>
            </p:cNvPr>
            <p:cNvSpPr txBox="1"/>
            <p:nvPr/>
          </p:nvSpPr>
          <p:spPr bwMode="gray">
            <a:xfrm>
              <a:off x="10682588" y="3366785"/>
              <a:ext cx="413896" cy="307777"/>
            </a:xfrm>
            <a:prstGeom prst="rect">
              <a:avLst/>
            </a:prstGeom>
            <a:noFill/>
          </p:spPr>
          <p:txBody>
            <a:bodyPr wrap="square" rtlCol="0">
              <a:noAutofit/>
            </a:bodyPr>
            <a:lstStyle/>
            <a:p>
              <a:pPr fontAlgn="ctr"/>
              <a:r>
                <a:rPr lang="en-US" sz="1400" b="1" dirty="0">
                  <a:latin typeface="Huawei Sans" panose="020C0503030203020204" pitchFamily="34" charset="0"/>
                </a:rPr>
                <a:t>R3</a:t>
              </a:r>
            </a:p>
          </p:txBody>
        </p:sp>
        <p:sp>
          <p:nvSpPr>
            <p:cNvPr id="61" name="文本框 35">
              <a:extLst>
                <a:ext uri="{FF2B5EF4-FFF2-40B4-BE49-F238E27FC236}">
                  <a16:creationId xmlns="" xmlns:a16="http://schemas.microsoft.com/office/drawing/2014/main" id="{44FF9C92-97FB-49CC-BD9E-7F62CD48F839}"/>
                </a:ext>
              </a:extLst>
            </p:cNvPr>
            <p:cNvSpPr txBox="1"/>
            <p:nvPr/>
          </p:nvSpPr>
          <p:spPr bwMode="gray">
            <a:xfrm rot="21195657">
              <a:off x="8003350" y="4139777"/>
              <a:ext cx="684736" cy="292751"/>
            </a:xfrm>
            <a:prstGeom prst="rect">
              <a:avLst/>
            </a:prstGeom>
            <a:solidFill>
              <a:schemeClr val="bg1"/>
            </a:solidFill>
            <a:ln>
              <a:noFill/>
            </a:ln>
          </p:spPr>
          <p:txBody>
            <a:bodyPr wrap="square" lIns="0" tIns="0" rIns="0" bIns="0" rtlCol="0" anchor="ctr" anchorCtr="0">
              <a:noAutofit/>
            </a:bodyPr>
            <a:lstStyle/>
            <a:p>
              <a:pPr algn="ctr" fontAlgn="ctr"/>
              <a:r>
                <a:rPr lang="en-US" sz="1400" dirty="0">
                  <a:solidFill>
                    <a:srgbClr val="8BC9A0"/>
                  </a:solidFill>
                  <a:latin typeface="Huawei Sans" panose="020C0503030203020204" pitchFamily="34" charset="0"/>
                </a:rPr>
                <a:t>BGP LS</a:t>
              </a:r>
            </a:p>
          </p:txBody>
        </p:sp>
        <p:cxnSp>
          <p:nvCxnSpPr>
            <p:cNvPr id="62" name="直接连接符 87">
              <a:extLst>
                <a:ext uri="{FF2B5EF4-FFF2-40B4-BE49-F238E27FC236}">
                  <a16:creationId xmlns="" xmlns:a16="http://schemas.microsoft.com/office/drawing/2014/main" id="{226CA836-F1E4-4A8F-AA1C-DD1EFBBA56C3}"/>
                </a:ext>
              </a:extLst>
            </p:cNvPr>
            <p:cNvCxnSpPr/>
            <p:nvPr/>
          </p:nvCxnSpPr>
          <p:spPr bwMode="gray">
            <a:xfrm>
              <a:off x="7438884" y="3216301"/>
              <a:ext cx="1288621" cy="674138"/>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文本框 88">
              <a:extLst>
                <a:ext uri="{FF2B5EF4-FFF2-40B4-BE49-F238E27FC236}">
                  <a16:creationId xmlns="" xmlns:a16="http://schemas.microsoft.com/office/drawing/2014/main" id="{5393415D-D1B1-4B6E-BBE2-5C2A5E8C9ED7}"/>
                </a:ext>
              </a:extLst>
            </p:cNvPr>
            <p:cNvSpPr txBox="1"/>
            <p:nvPr/>
          </p:nvSpPr>
          <p:spPr bwMode="gray">
            <a:xfrm rot="1679142">
              <a:off x="7460365" y="3419167"/>
              <a:ext cx="1238588" cy="203163"/>
            </a:xfrm>
            <a:prstGeom prst="rect">
              <a:avLst/>
            </a:prstGeom>
            <a:solidFill>
              <a:schemeClr val="bg1"/>
            </a:solidFill>
            <a:ln>
              <a:noFill/>
            </a:ln>
          </p:spPr>
          <p:txBody>
            <a:bodyPr wrap="square" lIns="0" tIns="0" rIns="0" bIns="0" rtlCol="0" anchor="ctr" anchorCtr="0">
              <a:noAutofit/>
            </a:bodyPr>
            <a:lstStyle/>
            <a:p>
              <a:pPr algn="ctr" fontAlgn="ctr"/>
              <a:r>
                <a:rPr lang="en-US" sz="1400" dirty="0">
                  <a:solidFill>
                    <a:srgbClr val="8BC9A0"/>
                  </a:solidFill>
                  <a:latin typeface="Huawei Sans" panose="020C0503030203020204" pitchFamily="34" charset="0"/>
                </a:rPr>
                <a:t>Extended IGP</a:t>
              </a:r>
            </a:p>
          </p:txBody>
        </p:sp>
        <p:sp>
          <p:nvSpPr>
            <p:cNvPr id="64" name="文本框 96">
              <a:extLst>
                <a:ext uri="{FF2B5EF4-FFF2-40B4-BE49-F238E27FC236}">
                  <a16:creationId xmlns="" xmlns:a16="http://schemas.microsoft.com/office/drawing/2014/main" id="{E194CC31-3E17-4289-84E8-EAE8A89A38CD}"/>
                </a:ext>
              </a:extLst>
            </p:cNvPr>
            <p:cNvSpPr txBox="1"/>
            <p:nvPr/>
          </p:nvSpPr>
          <p:spPr bwMode="gray">
            <a:xfrm rot="19882353">
              <a:off x="9339833" y="3417768"/>
              <a:ext cx="1147654" cy="153332"/>
            </a:xfrm>
            <a:prstGeom prst="rect">
              <a:avLst/>
            </a:prstGeom>
            <a:solidFill>
              <a:schemeClr val="bg1"/>
            </a:solidFill>
            <a:ln>
              <a:noFill/>
            </a:ln>
          </p:spPr>
          <p:txBody>
            <a:bodyPr wrap="square" lIns="0" tIns="0" rIns="0" bIns="0" rtlCol="0" anchor="ctr" anchorCtr="0">
              <a:noAutofit/>
            </a:bodyPr>
            <a:lstStyle>
              <a:defPPr>
                <a:defRPr lang="zh-CN"/>
              </a:defPPr>
              <a:lvl1pPr algn="ctr">
                <a:defRPr sz="1400">
                  <a:solidFill>
                    <a:srgbClr val="C00000"/>
                  </a:solidFill>
                </a:defRPr>
              </a:lvl1pPr>
            </a:lstStyle>
            <a:p>
              <a:pPr fontAlgn="ctr"/>
              <a:r>
                <a:rPr lang="en-US" dirty="0">
                  <a:solidFill>
                    <a:srgbClr val="8BC9A0"/>
                  </a:solidFill>
                  <a:latin typeface="Huawei Sans" panose="020C0503030203020204" pitchFamily="34" charset="0"/>
                </a:rPr>
                <a:t>Extended IGP</a:t>
              </a:r>
            </a:p>
          </p:txBody>
        </p:sp>
        <p:cxnSp>
          <p:nvCxnSpPr>
            <p:cNvPr id="65" name="直接连接符 97">
              <a:extLst>
                <a:ext uri="{FF2B5EF4-FFF2-40B4-BE49-F238E27FC236}">
                  <a16:creationId xmlns="" xmlns:a16="http://schemas.microsoft.com/office/drawing/2014/main" id="{DAEF69FB-978F-4482-9B02-96A4D1FBA448}"/>
                </a:ext>
              </a:extLst>
            </p:cNvPr>
            <p:cNvCxnSpPr/>
            <p:nvPr/>
          </p:nvCxnSpPr>
          <p:spPr bwMode="gray">
            <a:xfrm>
              <a:off x="9344674" y="2456738"/>
              <a:ext cx="1163839" cy="608859"/>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66" name="文本框 98">
              <a:extLst>
                <a:ext uri="{FF2B5EF4-FFF2-40B4-BE49-F238E27FC236}">
                  <a16:creationId xmlns="" xmlns:a16="http://schemas.microsoft.com/office/drawing/2014/main" id="{45D0F882-CAF6-4C20-9CB9-D98784C4B476}"/>
                </a:ext>
              </a:extLst>
            </p:cNvPr>
            <p:cNvSpPr txBox="1"/>
            <p:nvPr/>
          </p:nvSpPr>
          <p:spPr bwMode="gray">
            <a:xfrm rot="1670758">
              <a:off x="9351509" y="2656598"/>
              <a:ext cx="1082238" cy="276851"/>
            </a:xfrm>
            <a:prstGeom prst="rect">
              <a:avLst/>
            </a:prstGeom>
            <a:solidFill>
              <a:schemeClr val="bg1"/>
            </a:solidFill>
            <a:ln>
              <a:noFill/>
            </a:ln>
          </p:spPr>
          <p:txBody>
            <a:bodyPr wrap="square" lIns="0" tIns="0" rIns="0" bIns="0" rtlCol="0" anchor="ctr" anchorCtr="0">
              <a:noAutofit/>
            </a:bodyPr>
            <a:lstStyle/>
            <a:p>
              <a:pPr algn="ctr" fontAlgn="ctr"/>
              <a:r>
                <a:rPr lang="en-US" sz="1400" dirty="0">
                  <a:solidFill>
                    <a:srgbClr val="8BC9A0"/>
                  </a:solidFill>
                  <a:latin typeface="Huawei Sans" panose="020C0503030203020204" pitchFamily="34" charset="0"/>
                </a:rPr>
                <a:t>Extended IGP</a:t>
              </a:r>
            </a:p>
          </p:txBody>
        </p:sp>
        <p:pic>
          <p:nvPicPr>
            <p:cNvPr id="67" name="图片 44" descr="数据库.png">
              <a:extLst>
                <a:ext uri="{FF2B5EF4-FFF2-40B4-BE49-F238E27FC236}">
                  <a16:creationId xmlns="" xmlns:a16="http://schemas.microsoft.com/office/drawing/2014/main" id="{361A2754-03EF-49B8-A6CF-F3A072244D23}"/>
                </a:ext>
              </a:extLst>
            </p:cNvPr>
            <p:cNvPicPr>
              <a:picLocks noChangeAspect="1"/>
            </p:cNvPicPr>
            <p:nvPr/>
          </p:nvPicPr>
          <p:blipFill>
            <a:blip r:embed="rId4" cstate="print"/>
            <a:stretch>
              <a:fillRect/>
            </a:stretch>
          </p:blipFill>
          <p:spPr bwMode="gray">
            <a:xfrm>
              <a:off x="9045652" y="1881868"/>
              <a:ext cx="373179" cy="305328"/>
            </a:xfrm>
            <a:prstGeom prst="rect">
              <a:avLst/>
            </a:prstGeom>
          </p:spPr>
        </p:pic>
        <p:pic>
          <p:nvPicPr>
            <p:cNvPr id="68" name="图片 44" descr="数据库.png">
              <a:extLst>
                <a:ext uri="{FF2B5EF4-FFF2-40B4-BE49-F238E27FC236}">
                  <a16:creationId xmlns="" xmlns:a16="http://schemas.microsoft.com/office/drawing/2014/main" id="{08ADF531-2104-487A-B389-C2BC422725AC}"/>
                </a:ext>
              </a:extLst>
            </p:cNvPr>
            <p:cNvPicPr>
              <a:picLocks noChangeAspect="1"/>
            </p:cNvPicPr>
            <p:nvPr/>
          </p:nvPicPr>
          <p:blipFill>
            <a:blip r:embed="rId4" cstate="print"/>
            <a:stretch>
              <a:fillRect/>
            </a:stretch>
          </p:blipFill>
          <p:spPr bwMode="gray">
            <a:xfrm>
              <a:off x="6753921" y="3206784"/>
              <a:ext cx="373179" cy="305328"/>
            </a:xfrm>
            <a:prstGeom prst="rect">
              <a:avLst/>
            </a:prstGeom>
          </p:spPr>
        </p:pic>
        <p:pic>
          <p:nvPicPr>
            <p:cNvPr id="69" name="图片 44" descr="数据库.png">
              <a:extLst>
                <a:ext uri="{FF2B5EF4-FFF2-40B4-BE49-F238E27FC236}">
                  <a16:creationId xmlns="" xmlns:a16="http://schemas.microsoft.com/office/drawing/2014/main" id="{08F4CA5C-C6D2-4F6E-B9B9-D24FB7A84485}"/>
                </a:ext>
              </a:extLst>
            </p:cNvPr>
            <p:cNvPicPr>
              <a:picLocks noChangeAspect="1"/>
            </p:cNvPicPr>
            <p:nvPr/>
          </p:nvPicPr>
          <p:blipFill>
            <a:blip r:embed="rId4" cstate="print"/>
            <a:stretch>
              <a:fillRect/>
            </a:stretch>
          </p:blipFill>
          <p:spPr bwMode="gray">
            <a:xfrm>
              <a:off x="9102146" y="4104573"/>
              <a:ext cx="373179" cy="305328"/>
            </a:xfrm>
            <a:prstGeom prst="rect">
              <a:avLst/>
            </a:prstGeom>
          </p:spPr>
        </p:pic>
        <p:pic>
          <p:nvPicPr>
            <p:cNvPr id="70" name="图片 44" descr="数据库.png">
              <a:extLst>
                <a:ext uri="{FF2B5EF4-FFF2-40B4-BE49-F238E27FC236}">
                  <a16:creationId xmlns="" xmlns:a16="http://schemas.microsoft.com/office/drawing/2014/main" id="{D9718E63-7FDC-4E23-964C-D10AEF2D7000}"/>
                </a:ext>
              </a:extLst>
            </p:cNvPr>
            <p:cNvPicPr>
              <a:picLocks noChangeAspect="1"/>
            </p:cNvPicPr>
            <p:nvPr/>
          </p:nvPicPr>
          <p:blipFill>
            <a:blip r:embed="rId4" cstate="print"/>
            <a:stretch>
              <a:fillRect/>
            </a:stretch>
          </p:blipFill>
          <p:spPr bwMode="gray">
            <a:xfrm>
              <a:off x="10859379" y="2776644"/>
              <a:ext cx="373179" cy="305328"/>
            </a:xfrm>
            <a:prstGeom prst="rect">
              <a:avLst/>
            </a:prstGeom>
          </p:spPr>
        </p:pic>
        <p:sp>
          <p:nvSpPr>
            <p:cNvPr id="71" name="文本框 98">
              <a:extLst>
                <a:ext uri="{FF2B5EF4-FFF2-40B4-BE49-F238E27FC236}">
                  <a16:creationId xmlns="" xmlns:a16="http://schemas.microsoft.com/office/drawing/2014/main" id="{D81A33D3-C40F-4EBE-AA37-33DEA7BCD47D}"/>
                </a:ext>
              </a:extLst>
            </p:cNvPr>
            <p:cNvSpPr txBox="1"/>
            <p:nvPr/>
          </p:nvSpPr>
          <p:spPr bwMode="gray">
            <a:xfrm>
              <a:off x="9459913" y="1973669"/>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72" name="文本框 98">
              <a:extLst>
                <a:ext uri="{FF2B5EF4-FFF2-40B4-BE49-F238E27FC236}">
                  <a16:creationId xmlns="" xmlns:a16="http://schemas.microsoft.com/office/drawing/2014/main" id="{58A7ADA7-023B-4E38-9803-CA7CF8FC6736}"/>
                </a:ext>
              </a:extLst>
            </p:cNvPr>
            <p:cNvSpPr txBox="1"/>
            <p:nvPr/>
          </p:nvSpPr>
          <p:spPr bwMode="gray">
            <a:xfrm>
              <a:off x="10789199" y="260751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73" name="文本框 98">
              <a:extLst>
                <a:ext uri="{FF2B5EF4-FFF2-40B4-BE49-F238E27FC236}">
                  <a16:creationId xmlns="" xmlns:a16="http://schemas.microsoft.com/office/drawing/2014/main" id="{6348B211-461B-4993-A985-D7C7BC1288FA}"/>
                </a:ext>
              </a:extLst>
            </p:cNvPr>
            <p:cNvSpPr txBox="1"/>
            <p:nvPr/>
          </p:nvSpPr>
          <p:spPr bwMode="gray">
            <a:xfrm>
              <a:off x="6670914" y="3539140"/>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74" name="文本框 98">
              <a:extLst>
                <a:ext uri="{FF2B5EF4-FFF2-40B4-BE49-F238E27FC236}">
                  <a16:creationId xmlns="" xmlns:a16="http://schemas.microsoft.com/office/drawing/2014/main" id="{E60605BE-ED95-485D-AEB4-D92864421CAD}"/>
                </a:ext>
              </a:extLst>
            </p:cNvPr>
            <p:cNvSpPr txBox="1"/>
            <p:nvPr/>
          </p:nvSpPr>
          <p:spPr bwMode="gray">
            <a:xfrm>
              <a:off x="9475325" y="4176304"/>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latin typeface="Huawei Sans" panose="020C0503030203020204" pitchFamily="34" charset="0"/>
                </a:rPr>
                <a:t>LSDB</a:t>
              </a:r>
            </a:p>
          </p:txBody>
        </p:sp>
        <p:sp>
          <p:nvSpPr>
            <p:cNvPr id="75" name="文本框 24">
              <a:extLst>
                <a:ext uri="{FF2B5EF4-FFF2-40B4-BE49-F238E27FC236}">
                  <a16:creationId xmlns="" xmlns:a16="http://schemas.microsoft.com/office/drawing/2014/main" id="{4D8F270D-093E-4A76-B65F-34B4FEB3EAF1}"/>
                </a:ext>
              </a:extLst>
            </p:cNvPr>
            <p:cNvSpPr txBox="1"/>
            <p:nvPr/>
          </p:nvSpPr>
          <p:spPr bwMode="gray">
            <a:xfrm>
              <a:off x="6231230" y="4030375"/>
              <a:ext cx="1061509" cy="307777"/>
            </a:xfrm>
            <a:prstGeom prst="rect">
              <a:avLst/>
            </a:prstGeom>
            <a:noFill/>
          </p:spPr>
          <p:txBody>
            <a:bodyPr wrap="square" rtlCol="0">
              <a:noAutofit/>
            </a:bodyPr>
            <a:lstStyle/>
            <a:p>
              <a:pPr fontAlgn="ctr"/>
              <a:r>
                <a:rPr lang="en-US" sz="1400" b="1" dirty="0">
                  <a:latin typeface="Huawei Sans" panose="020C0503030203020204" pitchFamily="34" charset="0"/>
                </a:rPr>
                <a:t>Controller</a:t>
              </a:r>
            </a:p>
          </p:txBody>
        </p:sp>
        <p:pic>
          <p:nvPicPr>
            <p:cNvPr id="76" name="图片 25" descr="通用网管-蓝.png">
              <a:extLst>
                <a:ext uri="{FF2B5EF4-FFF2-40B4-BE49-F238E27FC236}">
                  <a16:creationId xmlns="" xmlns:a16="http://schemas.microsoft.com/office/drawing/2014/main" id="{571223C2-0010-423D-85D1-B28DA56A4272}"/>
                </a:ext>
              </a:extLst>
            </p:cNvPr>
            <p:cNvPicPr>
              <a:picLocks noChangeAspect="1"/>
            </p:cNvPicPr>
            <p:nvPr/>
          </p:nvPicPr>
          <p:blipFill>
            <a:blip r:embed="rId5" cstate="print"/>
            <a:stretch>
              <a:fillRect/>
            </a:stretch>
          </p:blipFill>
          <p:spPr bwMode="gray">
            <a:xfrm>
              <a:off x="7264933" y="3956031"/>
              <a:ext cx="540000" cy="441818"/>
            </a:xfrm>
            <a:prstGeom prst="rect">
              <a:avLst/>
            </a:prstGeom>
          </p:spPr>
        </p:pic>
        <p:cxnSp>
          <p:nvCxnSpPr>
            <p:cNvPr id="77" name="直接连接符 84">
              <a:extLst>
                <a:ext uri="{FF2B5EF4-FFF2-40B4-BE49-F238E27FC236}">
                  <a16:creationId xmlns="" xmlns:a16="http://schemas.microsoft.com/office/drawing/2014/main" id="{7EC7933F-B311-41C5-B85A-BDF43C65F90F}"/>
                </a:ext>
              </a:extLst>
            </p:cNvPr>
            <p:cNvCxnSpPr/>
            <p:nvPr/>
          </p:nvCxnSpPr>
          <p:spPr bwMode="gray">
            <a:xfrm flipV="1">
              <a:off x="7496225" y="2397238"/>
              <a:ext cx="1206469" cy="631161"/>
            </a:xfrm>
            <a:prstGeom prst="line">
              <a:avLst/>
            </a:prstGeom>
            <a:ln w="19050">
              <a:solidFill>
                <a:srgbClr val="8BC9A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78" name="文本框 35">
              <a:extLst>
                <a:ext uri="{FF2B5EF4-FFF2-40B4-BE49-F238E27FC236}">
                  <a16:creationId xmlns="" xmlns:a16="http://schemas.microsoft.com/office/drawing/2014/main" id="{5375D028-E8B4-4E99-ADC1-11C17E1EBE02}"/>
                </a:ext>
              </a:extLst>
            </p:cNvPr>
            <p:cNvSpPr txBox="1"/>
            <p:nvPr/>
          </p:nvSpPr>
          <p:spPr bwMode="gray">
            <a:xfrm rot="19912812">
              <a:off x="7604336" y="2636825"/>
              <a:ext cx="1155662" cy="136833"/>
            </a:xfrm>
            <a:prstGeom prst="rect">
              <a:avLst/>
            </a:prstGeom>
            <a:solidFill>
              <a:schemeClr val="bg1"/>
            </a:solidFill>
            <a:ln>
              <a:noFill/>
            </a:ln>
          </p:spPr>
          <p:txBody>
            <a:bodyPr wrap="square" lIns="0" tIns="0" rIns="0" bIns="0" rtlCol="0" anchor="ctr" anchorCtr="0">
              <a:noAutofit/>
            </a:bodyPr>
            <a:lstStyle/>
            <a:p>
              <a:pPr algn="ctr" fontAlgn="ctr"/>
              <a:r>
                <a:rPr lang="en-US" sz="1400" dirty="0">
                  <a:solidFill>
                    <a:srgbClr val="8BC9A0"/>
                  </a:solidFill>
                  <a:latin typeface="Huawei Sans" panose="020C0503030203020204" pitchFamily="34" charset="0"/>
                </a:rPr>
                <a:t>Extended IGP</a:t>
              </a:r>
            </a:p>
          </p:txBody>
        </p:sp>
      </p:grpSp>
      <p:sp>
        <p:nvSpPr>
          <p:cNvPr id="87" name="Rectangle 86">
            <a:extLst>
              <a:ext uri="{FF2B5EF4-FFF2-40B4-BE49-F238E27FC236}">
                <a16:creationId xmlns="" xmlns:a16="http://schemas.microsoft.com/office/drawing/2014/main" id="{39719081-09D5-4DF5-9BE5-A6E1F3A60A15}"/>
              </a:ext>
            </a:extLst>
          </p:cNvPr>
          <p:cNvSpPr/>
          <p:nvPr/>
        </p:nvSpPr>
        <p:spPr bwMode="gray">
          <a:xfrm>
            <a:off x="6237420" y="1638675"/>
            <a:ext cx="2499320" cy="100796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r>
              <a:rPr lang="en-US" sz="1200" b="1" dirty="0">
                <a:solidFill>
                  <a:srgbClr val="C7000B"/>
                </a:solidFill>
                <a:latin typeface="Huawei Sans" panose="020C0503030203020204" pitchFamily="34" charset="0"/>
                <a:ea typeface="微软雅黑" panose="020B0503020204020204" pitchFamily="34" charset="-122"/>
              </a:rPr>
              <a:t>RSVP-TE is no longer needed, simplifying the configuration.</a:t>
            </a:r>
          </a:p>
          <a:p>
            <a:pPr fontAlgn="ctr"/>
            <a:r>
              <a:rPr kumimoji="0" lang="en-US" sz="1200" b="1" i="0" u="none" strike="noStrike" cap="none" normalizeH="0" dirty="0">
                <a:ln>
                  <a:noFill/>
                </a:ln>
                <a:solidFill>
                  <a:srgbClr val="C7000B"/>
                </a:solidFill>
                <a:latin typeface="Huawei Sans" panose="020C0503030203020204" pitchFamily="34" charset="0"/>
                <a:ea typeface="微软雅黑" panose="020B0503020204020204" pitchFamily="34" charset="-122"/>
              </a:rPr>
              <a:t>Moreover, load balancing and strict explicit paths are supported.</a:t>
            </a:r>
          </a:p>
        </p:txBody>
      </p:sp>
      <p:sp>
        <p:nvSpPr>
          <p:cNvPr id="88"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89"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90"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28616722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梯形 41">
            <a:extLst>
              <a:ext uri="{FF2B5EF4-FFF2-40B4-BE49-F238E27FC236}">
                <a16:creationId xmlns="" xmlns:a16="http://schemas.microsoft.com/office/drawing/2014/main" id="{81850ED7-C827-42B4-B56B-3EF3508CDAC0}"/>
              </a:ext>
            </a:extLst>
          </p:cNvPr>
          <p:cNvSpPr/>
          <p:nvPr/>
        </p:nvSpPr>
        <p:spPr bwMode="gray">
          <a:xfrm>
            <a:off x="3484038" y="3949596"/>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椭圆 53">
            <a:extLst>
              <a:ext uri="{FF2B5EF4-FFF2-40B4-BE49-F238E27FC236}">
                <a16:creationId xmlns="" xmlns:a16="http://schemas.microsoft.com/office/drawing/2014/main" id="{4F009996-247B-4382-B576-6EEB0C3BFB87}"/>
              </a:ext>
            </a:extLst>
          </p:cNvPr>
          <p:cNvSpPr/>
          <p:nvPr/>
        </p:nvSpPr>
        <p:spPr bwMode="gray">
          <a:xfrm>
            <a:off x="4466130" y="4351437"/>
            <a:ext cx="3293341" cy="1529980"/>
          </a:xfrm>
          <a:prstGeom prst="ellips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wrap="square" rtlCol="0" anchor="ctr">
            <a:noAutofit/>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algn="ctr" fontAlgn="ctr">
              <a:buNone/>
            </a:pPr>
            <a:endParaRPr lang="en-US" sz="1800" dirty="0">
              <a:latin typeface="Huawei Sans" panose="020C0503030203020204" pitchFamily="34" charset="0"/>
              <a:ea typeface="方正兰亭黑简体" panose="02000000000000000000" pitchFamily="2" charset="-122"/>
            </a:endParaRPr>
          </a:p>
        </p:txBody>
      </p:sp>
      <p:pic>
        <p:nvPicPr>
          <p:cNvPr id="14" name="图片 1118">
            <a:extLst>
              <a:ext uri="{FF2B5EF4-FFF2-40B4-BE49-F238E27FC236}">
                <a16:creationId xmlns="" xmlns:a16="http://schemas.microsoft.com/office/drawing/2014/main" id="{CA98DBD8-C84D-471A-9B86-0A768C289DF7}"/>
              </a:ext>
            </a:extLst>
          </p:cNvPr>
          <p:cNvPicPr>
            <a:picLocks noChangeAspect="1"/>
          </p:cNvPicPr>
          <p:nvPr/>
        </p:nvPicPr>
        <p:blipFill>
          <a:blip r:embed="rId3"/>
          <a:stretch>
            <a:fillRect/>
          </a:stretch>
        </p:blipFill>
        <p:spPr bwMode="gray">
          <a:xfrm>
            <a:off x="4457226" y="5392537"/>
            <a:ext cx="450745" cy="361743"/>
          </a:xfrm>
          <a:prstGeom prst="rect">
            <a:avLst/>
          </a:prstGeom>
        </p:spPr>
      </p:pic>
      <p:pic>
        <p:nvPicPr>
          <p:cNvPr id="58" name="图片 1118">
            <a:extLst>
              <a:ext uri="{FF2B5EF4-FFF2-40B4-BE49-F238E27FC236}">
                <a16:creationId xmlns="" xmlns:a16="http://schemas.microsoft.com/office/drawing/2014/main" id="{7B6E71C0-7AAE-4988-AF7E-AE368FD81F01}"/>
              </a:ext>
            </a:extLst>
          </p:cNvPr>
          <p:cNvPicPr>
            <a:picLocks noChangeAspect="1"/>
          </p:cNvPicPr>
          <p:nvPr/>
        </p:nvPicPr>
        <p:blipFill>
          <a:blip r:embed="rId3"/>
          <a:stretch>
            <a:fillRect/>
          </a:stretch>
        </p:blipFill>
        <p:spPr bwMode="gray">
          <a:xfrm>
            <a:off x="5129006" y="4266264"/>
            <a:ext cx="450745" cy="361743"/>
          </a:xfrm>
          <a:prstGeom prst="rect">
            <a:avLst/>
          </a:prstGeom>
        </p:spPr>
      </p:pic>
      <p:pic>
        <p:nvPicPr>
          <p:cNvPr id="59" name="图片 1118">
            <a:extLst>
              <a:ext uri="{FF2B5EF4-FFF2-40B4-BE49-F238E27FC236}">
                <a16:creationId xmlns="" xmlns:a16="http://schemas.microsoft.com/office/drawing/2014/main" id="{AE0D3CB2-7F6A-4EF9-86B4-BD8604C94055}"/>
              </a:ext>
            </a:extLst>
          </p:cNvPr>
          <p:cNvPicPr>
            <a:picLocks noChangeAspect="1"/>
          </p:cNvPicPr>
          <p:nvPr/>
        </p:nvPicPr>
        <p:blipFill>
          <a:blip r:embed="rId3"/>
          <a:stretch>
            <a:fillRect/>
          </a:stretch>
        </p:blipFill>
        <p:spPr bwMode="gray">
          <a:xfrm>
            <a:off x="6646985" y="4264241"/>
            <a:ext cx="450745" cy="361743"/>
          </a:xfrm>
          <a:prstGeom prst="rect">
            <a:avLst/>
          </a:prstGeom>
        </p:spPr>
      </p:pic>
      <p:pic>
        <p:nvPicPr>
          <p:cNvPr id="60" name="图片 1118">
            <a:extLst>
              <a:ext uri="{FF2B5EF4-FFF2-40B4-BE49-F238E27FC236}">
                <a16:creationId xmlns="" xmlns:a16="http://schemas.microsoft.com/office/drawing/2014/main" id="{84166063-AF17-499D-899E-98AD308087D6}"/>
              </a:ext>
            </a:extLst>
          </p:cNvPr>
          <p:cNvPicPr>
            <a:picLocks noChangeAspect="1"/>
          </p:cNvPicPr>
          <p:nvPr/>
        </p:nvPicPr>
        <p:blipFill>
          <a:blip r:embed="rId3"/>
          <a:stretch>
            <a:fillRect/>
          </a:stretch>
        </p:blipFill>
        <p:spPr bwMode="gray">
          <a:xfrm>
            <a:off x="7426145" y="5387716"/>
            <a:ext cx="450745" cy="361743"/>
          </a:xfrm>
          <a:prstGeom prst="rect">
            <a:avLst/>
          </a:prstGeom>
        </p:spPr>
      </p:pic>
      <p:sp>
        <p:nvSpPr>
          <p:cNvPr id="3" name="Title 2">
            <a:extLst>
              <a:ext uri="{FF2B5EF4-FFF2-40B4-BE49-F238E27FC236}">
                <a16:creationId xmlns="" xmlns:a16="http://schemas.microsoft.com/office/drawing/2014/main" id="{A4CD10D7-58D3-4612-8B78-40900D31CE75}"/>
              </a:ext>
            </a:extLst>
          </p:cNvPr>
          <p:cNvSpPr>
            <a:spLocks noGrp="1"/>
          </p:cNvSpPr>
          <p:nvPr>
            <p:ph type="title"/>
          </p:nvPr>
        </p:nvSpPr>
        <p:spPr bwMode="gray"/>
        <p:txBody>
          <a:bodyPr wrap="square">
            <a:noAutofit/>
          </a:bodyPr>
          <a:lstStyle/>
          <a:p>
            <a:pPr fontAlgn="ctr"/>
            <a:r>
              <a:rPr lang="en-US" smtClean="0">
                <a:latin typeface="Huawei Sans" panose="020C0503030203020204" pitchFamily="34" charset="0"/>
              </a:rPr>
              <a:t>Enterprise Bearer WAN Overview</a:t>
            </a:r>
            <a:endParaRPr lang="en-US" dirty="0">
              <a:latin typeface="Huawei Sans" panose="020C0503030203020204" pitchFamily="34" charset="0"/>
            </a:endParaRPr>
          </a:p>
        </p:txBody>
      </p:sp>
      <p:sp>
        <p:nvSpPr>
          <p:cNvPr id="116" name="Text Placeholder 115">
            <a:extLst>
              <a:ext uri="{FF2B5EF4-FFF2-40B4-BE49-F238E27FC236}">
                <a16:creationId xmlns="" xmlns:a16="http://schemas.microsoft.com/office/drawing/2014/main" id="{A194A222-2089-4CFC-BAE4-7B6219E81931}"/>
              </a:ext>
            </a:extLst>
          </p:cNvPr>
          <p:cNvSpPr>
            <a:spLocks noGrp="1"/>
          </p:cNvSpPr>
          <p:nvPr>
            <p:ph type="body" sz="quarter" idx="10"/>
          </p:nvPr>
        </p:nvSpPr>
        <p:spPr bwMode="gray"/>
        <p:txBody>
          <a:bodyPr wrap="square">
            <a:noAutofit/>
          </a:bodyPr>
          <a:lstStyle/>
          <a:p>
            <a:pPr algn="l">
              <a:lnSpc>
                <a:spcPct val="100000"/>
              </a:lnSpc>
            </a:pPr>
            <a:r>
              <a:rPr lang="en-US" sz="1400" dirty="0" smtClean="0">
                <a:latin typeface="Huawei Sans" panose="020C0503030203020204" pitchFamily="34" charset="0"/>
              </a:rPr>
              <a:t>Bearer WANs can be classified into IP bearer networks and transmission bearer networks by network layer. For most enterprises, transmission bearer networks cannot be built by themselves (optical fiber layout requires qualification certificates). Therefore, they usually lease transmission lines from carriers. An enterprise can build its own IP bearer network over the transmission bearer network.</a:t>
            </a:r>
          </a:p>
          <a:p>
            <a:pPr algn="l">
              <a:lnSpc>
                <a:spcPct val="100000"/>
              </a:lnSpc>
            </a:pPr>
            <a:r>
              <a:rPr lang="en-US" sz="1400" dirty="0" smtClean="0">
                <a:latin typeface="Huawei Sans" panose="020C0503030203020204" pitchFamily="34" charset="0"/>
              </a:rPr>
              <a:t>The IP bearer network built by an enterprise is called the enterprise bearer WAN, which is also called the enterprise backbone network or enterprise core network.</a:t>
            </a:r>
          </a:p>
          <a:p>
            <a:pPr algn="l">
              <a:lnSpc>
                <a:spcPct val="100000"/>
              </a:lnSpc>
            </a:pPr>
            <a:r>
              <a:rPr lang="en-US" sz="1400" dirty="0" smtClean="0">
                <a:latin typeface="Huawei Sans" panose="020C0503030203020204" pitchFamily="34" charset="0"/>
              </a:rPr>
              <a:t>The enterprise bearer WAN carries the enterprise's internal cross-region interconnection services, such as synchronization services between data centers and voice services between enterprise branches and the HQ.</a:t>
            </a:r>
            <a:endParaRPr lang="en-US" sz="1400" dirty="0">
              <a:latin typeface="Huawei Sans" panose="020C0503030203020204" pitchFamily="34" charset="0"/>
            </a:endParaRPr>
          </a:p>
        </p:txBody>
      </p:sp>
      <p:sp>
        <p:nvSpPr>
          <p:cNvPr id="42" name="TextBox 41">
            <a:extLst>
              <a:ext uri="{FF2B5EF4-FFF2-40B4-BE49-F238E27FC236}">
                <a16:creationId xmlns="" xmlns:a16="http://schemas.microsoft.com/office/drawing/2014/main" id="{A948373B-414A-47A9-B4A3-2C9793D208EC}"/>
              </a:ext>
            </a:extLst>
          </p:cNvPr>
          <p:cNvSpPr txBox="1"/>
          <p:nvPr/>
        </p:nvSpPr>
        <p:spPr bwMode="gray">
          <a:xfrm>
            <a:off x="7150117" y="5678999"/>
            <a:ext cx="1563058" cy="499354"/>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Transmission bearer network</a:t>
            </a:r>
          </a:p>
        </p:txBody>
      </p:sp>
      <p:sp>
        <p:nvSpPr>
          <p:cNvPr id="2" name="Parallelogram 1">
            <a:extLst>
              <a:ext uri="{FF2B5EF4-FFF2-40B4-BE49-F238E27FC236}">
                <a16:creationId xmlns="" xmlns:a16="http://schemas.microsoft.com/office/drawing/2014/main" id="{3D6A7C60-9D22-42DC-8943-125D2C5D896B}"/>
              </a:ext>
            </a:extLst>
          </p:cNvPr>
          <p:cNvSpPr/>
          <p:nvPr/>
        </p:nvSpPr>
        <p:spPr bwMode="gray">
          <a:xfrm>
            <a:off x="1694623" y="4197397"/>
            <a:ext cx="2439006"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159">
            <a:extLst>
              <a:ext uri="{FF2B5EF4-FFF2-40B4-BE49-F238E27FC236}">
                <a16:creationId xmlns="" xmlns:a16="http://schemas.microsoft.com/office/drawing/2014/main" id="{D6C730AA-2528-47E9-B26A-B30F1AD3264B}"/>
              </a:ext>
            </a:extLst>
          </p:cNvPr>
          <p:cNvSpPr/>
          <p:nvPr/>
        </p:nvSpPr>
        <p:spPr bwMode="gray">
          <a:xfrm flipH="1">
            <a:off x="2258119" y="4265311"/>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30" name="图片 51" descr="交换机.png">
            <a:extLst>
              <a:ext uri="{FF2B5EF4-FFF2-40B4-BE49-F238E27FC236}">
                <a16:creationId xmlns="" xmlns:a16="http://schemas.microsoft.com/office/drawing/2014/main" id="{F0668237-8B99-4428-8023-FE41489A9E24}"/>
              </a:ext>
            </a:extLst>
          </p:cNvPr>
          <p:cNvPicPr>
            <a:picLocks noChangeAspect="1"/>
          </p:cNvPicPr>
          <p:nvPr/>
        </p:nvPicPr>
        <p:blipFill>
          <a:blip r:embed="rId4" cstate="print"/>
          <a:stretch>
            <a:fillRect/>
          </a:stretch>
        </p:blipFill>
        <p:spPr bwMode="gray">
          <a:xfrm>
            <a:off x="2098077" y="4521255"/>
            <a:ext cx="417163" cy="341314"/>
          </a:xfrm>
          <a:prstGeom prst="rect">
            <a:avLst/>
          </a:prstGeom>
        </p:spPr>
      </p:pic>
      <p:pic>
        <p:nvPicPr>
          <p:cNvPr id="43" name="图片 31">
            <a:extLst>
              <a:ext uri="{FF2B5EF4-FFF2-40B4-BE49-F238E27FC236}">
                <a16:creationId xmlns="" xmlns:a16="http://schemas.microsoft.com/office/drawing/2014/main" id="{01146AC3-E4F2-46E1-9EBC-5B0947C6648B}"/>
              </a:ext>
            </a:extLst>
          </p:cNvPr>
          <p:cNvPicPr>
            <a:picLocks noChangeAspect="1"/>
          </p:cNvPicPr>
          <p:nvPr/>
        </p:nvPicPr>
        <p:blipFill>
          <a:blip r:embed="rId5"/>
          <a:stretch>
            <a:fillRect/>
          </a:stretch>
        </p:blipFill>
        <p:spPr bwMode="gray">
          <a:xfrm>
            <a:off x="3077136" y="4336552"/>
            <a:ext cx="466668" cy="389308"/>
          </a:xfrm>
          <a:prstGeom prst="rect">
            <a:avLst/>
          </a:prstGeom>
        </p:spPr>
      </p:pic>
      <p:sp>
        <p:nvSpPr>
          <p:cNvPr id="44" name="Parallelogram 43">
            <a:extLst>
              <a:ext uri="{FF2B5EF4-FFF2-40B4-BE49-F238E27FC236}">
                <a16:creationId xmlns="" xmlns:a16="http://schemas.microsoft.com/office/drawing/2014/main" id="{A525D7DF-540D-4BA2-892B-FE17CC40738A}"/>
              </a:ext>
            </a:extLst>
          </p:cNvPr>
          <p:cNvSpPr/>
          <p:nvPr/>
        </p:nvSpPr>
        <p:spPr bwMode="gray">
          <a:xfrm>
            <a:off x="2546219" y="3068834"/>
            <a:ext cx="2439006"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59">
            <a:extLst>
              <a:ext uri="{FF2B5EF4-FFF2-40B4-BE49-F238E27FC236}">
                <a16:creationId xmlns="" xmlns:a16="http://schemas.microsoft.com/office/drawing/2014/main" id="{6197284E-E20E-4849-B6FE-330FC3B46BDF}"/>
              </a:ext>
            </a:extLst>
          </p:cNvPr>
          <p:cNvSpPr/>
          <p:nvPr/>
        </p:nvSpPr>
        <p:spPr bwMode="gray">
          <a:xfrm flipH="1">
            <a:off x="3064480" y="312417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46" name="图片 51" descr="交换机.png">
            <a:extLst>
              <a:ext uri="{FF2B5EF4-FFF2-40B4-BE49-F238E27FC236}">
                <a16:creationId xmlns="" xmlns:a16="http://schemas.microsoft.com/office/drawing/2014/main" id="{EE649125-E14E-4CAB-B6F1-8EB79CD80380}"/>
              </a:ext>
            </a:extLst>
          </p:cNvPr>
          <p:cNvPicPr>
            <a:picLocks noChangeAspect="1"/>
          </p:cNvPicPr>
          <p:nvPr/>
        </p:nvPicPr>
        <p:blipFill>
          <a:blip r:embed="rId4" cstate="print"/>
          <a:stretch>
            <a:fillRect/>
          </a:stretch>
        </p:blipFill>
        <p:spPr bwMode="gray">
          <a:xfrm>
            <a:off x="2882372" y="3360215"/>
            <a:ext cx="417163" cy="341314"/>
          </a:xfrm>
          <a:prstGeom prst="rect">
            <a:avLst/>
          </a:prstGeom>
        </p:spPr>
      </p:pic>
      <p:pic>
        <p:nvPicPr>
          <p:cNvPr id="47" name="图片 31">
            <a:extLst>
              <a:ext uri="{FF2B5EF4-FFF2-40B4-BE49-F238E27FC236}">
                <a16:creationId xmlns="" xmlns:a16="http://schemas.microsoft.com/office/drawing/2014/main" id="{444485FA-DB74-4DCD-B97E-E202D9DB7565}"/>
              </a:ext>
            </a:extLst>
          </p:cNvPr>
          <p:cNvPicPr>
            <a:picLocks noChangeAspect="1"/>
          </p:cNvPicPr>
          <p:nvPr/>
        </p:nvPicPr>
        <p:blipFill>
          <a:blip r:embed="rId5"/>
          <a:stretch>
            <a:fillRect/>
          </a:stretch>
        </p:blipFill>
        <p:spPr bwMode="gray">
          <a:xfrm>
            <a:off x="3915867" y="3205924"/>
            <a:ext cx="466668" cy="389308"/>
          </a:xfrm>
          <a:prstGeom prst="rect">
            <a:avLst/>
          </a:prstGeom>
        </p:spPr>
      </p:pic>
      <p:sp>
        <p:nvSpPr>
          <p:cNvPr id="48" name="Parallelogram 47">
            <a:extLst>
              <a:ext uri="{FF2B5EF4-FFF2-40B4-BE49-F238E27FC236}">
                <a16:creationId xmlns="" xmlns:a16="http://schemas.microsoft.com/office/drawing/2014/main" id="{739F80F8-3D6F-4954-B027-E31E02030FC5}"/>
              </a:ext>
            </a:extLst>
          </p:cNvPr>
          <p:cNvSpPr/>
          <p:nvPr/>
        </p:nvSpPr>
        <p:spPr bwMode="gray">
          <a:xfrm flipH="1">
            <a:off x="7208368" y="3068834"/>
            <a:ext cx="2439006"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59">
            <a:extLst>
              <a:ext uri="{FF2B5EF4-FFF2-40B4-BE49-F238E27FC236}">
                <a16:creationId xmlns="" xmlns:a16="http://schemas.microsoft.com/office/drawing/2014/main" id="{6F687B55-4628-4749-BEF0-D61043B33951}"/>
              </a:ext>
            </a:extLst>
          </p:cNvPr>
          <p:cNvSpPr/>
          <p:nvPr/>
        </p:nvSpPr>
        <p:spPr bwMode="gray">
          <a:xfrm flipH="1">
            <a:off x="8156912" y="3143439"/>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a:t>
            </a:r>
          </a:p>
        </p:txBody>
      </p:sp>
      <p:pic>
        <p:nvPicPr>
          <p:cNvPr id="51" name="图片 31">
            <a:extLst>
              <a:ext uri="{FF2B5EF4-FFF2-40B4-BE49-F238E27FC236}">
                <a16:creationId xmlns="" xmlns:a16="http://schemas.microsoft.com/office/drawing/2014/main" id="{ABDF11F6-D2DF-459A-8F09-B61271F28B17}"/>
              </a:ext>
            </a:extLst>
          </p:cNvPr>
          <p:cNvPicPr>
            <a:picLocks noChangeAspect="1"/>
          </p:cNvPicPr>
          <p:nvPr/>
        </p:nvPicPr>
        <p:blipFill>
          <a:blip r:embed="rId5"/>
          <a:stretch>
            <a:fillRect/>
          </a:stretch>
        </p:blipFill>
        <p:spPr bwMode="gray">
          <a:xfrm>
            <a:off x="7788776" y="3208951"/>
            <a:ext cx="466668" cy="389308"/>
          </a:xfrm>
          <a:prstGeom prst="rect">
            <a:avLst/>
          </a:prstGeom>
        </p:spPr>
      </p:pic>
      <p:sp>
        <p:nvSpPr>
          <p:cNvPr id="53" name="Parallelogram 52">
            <a:extLst>
              <a:ext uri="{FF2B5EF4-FFF2-40B4-BE49-F238E27FC236}">
                <a16:creationId xmlns="" xmlns:a16="http://schemas.microsoft.com/office/drawing/2014/main" id="{A4D2E81A-3429-450F-B902-41CD9C0281C3}"/>
              </a:ext>
            </a:extLst>
          </p:cNvPr>
          <p:cNvSpPr/>
          <p:nvPr/>
        </p:nvSpPr>
        <p:spPr bwMode="gray">
          <a:xfrm flipH="1">
            <a:off x="8076837" y="4197397"/>
            <a:ext cx="2439006"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159">
            <a:extLst>
              <a:ext uri="{FF2B5EF4-FFF2-40B4-BE49-F238E27FC236}">
                <a16:creationId xmlns="" xmlns:a16="http://schemas.microsoft.com/office/drawing/2014/main" id="{50AAD1F3-53BD-471B-91E5-FD2429161C1E}"/>
              </a:ext>
            </a:extLst>
          </p:cNvPr>
          <p:cNvSpPr/>
          <p:nvPr/>
        </p:nvSpPr>
        <p:spPr bwMode="gray">
          <a:xfrm flipH="1">
            <a:off x="8995382" y="424950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pic>
        <p:nvPicPr>
          <p:cNvPr id="56" name="图片 31">
            <a:extLst>
              <a:ext uri="{FF2B5EF4-FFF2-40B4-BE49-F238E27FC236}">
                <a16:creationId xmlns="" xmlns:a16="http://schemas.microsoft.com/office/drawing/2014/main" id="{0CAE35CC-87E6-4FB6-A687-0F4AFD0BF11A}"/>
              </a:ext>
            </a:extLst>
          </p:cNvPr>
          <p:cNvPicPr>
            <a:picLocks noChangeAspect="1"/>
          </p:cNvPicPr>
          <p:nvPr/>
        </p:nvPicPr>
        <p:blipFill>
          <a:blip r:embed="rId5"/>
          <a:stretch>
            <a:fillRect/>
          </a:stretch>
        </p:blipFill>
        <p:spPr bwMode="gray">
          <a:xfrm>
            <a:off x="8663202" y="4336552"/>
            <a:ext cx="466668" cy="389308"/>
          </a:xfrm>
          <a:prstGeom prst="rect">
            <a:avLst/>
          </a:prstGeom>
        </p:spPr>
      </p:pic>
      <p:pic>
        <p:nvPicPr>
          <p:cNvPr id="33" name="图片 67">
            <a:extLst>
              <a:ext uri="{FF2B5EF4-FFF2-40B4-BE49-F238E27FC236}">
                <a16:creationId xmlns="" xmlns:a16="http://schemas.microsoft.com/office/drawing/2014/main" id="{3691447B-FF74-4DE5-9958-9C2854F56EBE}"/>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612574" y="4533180"/>
            <a:ext cx="417163" cy="342074"/>
          </a:xfrm>
          <a:prstGeom prst="rect">
            <a:avLst/>
          </a:prstGeom>
        </p:spPr>
      </p:pic>
      <p:pic>
        <p:nvPicPr>
          <p:cNvPr id="34" name="图片 14" descr="交换机.png">
            <a:extLst>
              <a:ext uri="{FF2B5EF4-FFF2-40B4-BE49-F238E27FC236}">
                <a16:creationId xmlns="" xmlns:a16="http://schemas.microsoft.com/office/drawing/2014/main" id="{149477C5-1CFF-4093-BA07-329E43D4EDF9}"/>
              </a:ext>
            </a:extLst>
          </p:cNvPr>
          <p:cNvPicPr>
            <a:picLocks noChangeAspect="1"/>
          </p:cNvPicPr>
          <p:nvPr/>
        </p:nvPicPr>
        <p:blipFill>
          <a:blip r:embed="rId7" cstate="print"/>
          <a:stretch>
            <a:fillRect/>
          </a:stretch>
        </p:blipFill>
        <p:spPr bwMode="gray">
          <a:xfrm>
            <a:off x="8865022" y="3425448"/>
            <a:ext cx="420077" cy="343698"/>
          </a:xfrm>
          <a:prstGeom prst="rect">
            <a:avLst/>
          </a:prstGeom>
        </p:spPr>
      </p:pic>
      <p:cxnSp>
        <p:nvCxnSpPr>
          <p:cNvPr id="63" name="Straight Connector 62">
            <a:extLst>
              <a:ext uri="{FF2B5EF4-FFF2-40B4-BE49-F238E27FC236}">
                <a16:creationId xmlns="" xmlns:a16="http://schemas.microsoft.com/office/drawing/2014/main" id="{078CACB1-6934-4D34-B2F2-A09A42AA89E5}"/>
              </a:ext>
            </a:extLst>
          </p:cNvPr>
          <p:cNvCxnSpPr>
            <a:cxnSpLocks/>
            <a:stCxn id="29" idx="2"/>
            <a:endCxn id="14" idx="0"/>
          </p:cNvCxnSpPr>
          <p:nvPr/>
        </p:nvCxnSpPr>
        <p:spPr bwMode="gray">
          <a:xfrm>
            <a:off x="4682599" y="4723586"/>
            <a:ext cx="0" cy="668951"/>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65" name="Straight Connector 64">
            <a:extLst>
              <a:ext uri="{FF2B5EF4-FFF2-40B4-BE49-F238E27FC236}">
                <a16:creationId xmlns="" xmlns:a16="http://schemas.microsoft.com/office/drawing/2014/main" id="{FC7B1897-C75E-488F-B149-2F29A72BE944}"/>
              </a:ext>
            </a:extLst>
          </p:cNvPr>
          <p:cNvCxnSpPr>
            <a:cxnSpLocks/>
            <a:stCxn id="26" idx="2"/>
            <a:endCxn id="58" idx="0"/>
          </p:cNvCxnSpPr>
          <p:nvPr/>
        </p:nvCxnSpPr>
        <p:spPr bwMode="gray">
          <a:xfrm>
            <a:off x="5354282" y="3597297"/>
            <a:ext cx="97" cy="668967"/>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70" name="Straight Connector 69">
            <a:extLst>
              <a:ext uri="{FF2B5EF4-FFF2-40B4-BE49-F238E27FC236}">
                <a16:creationId xmlns="" xmlns:a16="http://schemas.microsoft.com/office/drawing/2014/main" id="{9D2EE74F-312C-407C-99D4-765954DEB5C4}"/>
              </a:ext>
            </a:extLst>
          </p:cNvPr>
          <p:cNvCxnSpPr>
            <a:cxnSpLocks/>
            <a:stCxn id="36" idx="2"/>
            <a:endCxn id="59" idx="0"/>
          </p:cNvCxnSpPr>
          <p:nvPr/>
        </p:nvCxnSpPr>
        <p:spPr bwMode="gray">
          <a:xfrm>
            <a:off x="6872358" y="3597297"/>
            <a:ext cx="0" cy="666944"/>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73" name="Straight Connector 72">
            <a:extLst>
              <a:ext uri="{FF2B5EF4-FFF2-40B4-BE49-F238E27FC236}">
                <a16:creationId xmlns="" xmlns:a16="http://schemas.microsoft.com/office/drawing/2014/main" id="{A1989645-D4A8-437F-A474-E535A3C163A5}"/>
              </a:ext>
            </a:extLst>
          </p:cNvPr>
          <p:cNvCxnSpPr>
            <a:cxnSpLocks/>
            <a:stCxn id="32" idx="2"/>
            <a:endCxn id="60" idx="0"/>
          </p:cNvCxnSpPr>
          <p:nvPr/>
        </p:nvCxnSpPr>
        <p:spPr bwMode="gray">
          <a:xfrm flipH="1">
            <a:off x="7651518" y="4725860"/>
            <a:ext cx="12829" cy="661856"/>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24" name="梯形 41">
            <a:extLst>
              <a:ext uri="{FF2B5EF4-FFF2-40B4-BE49-F238E27FC236}">
                <a16:creationId xmlns="" xmlns:a16="http://schemas.microsoft.com/office/drawing/2014/main" id="{AEBFC4D1-59EF-4717-88C6-E52A57DA1425}"/>
              </a:ext>
            </a:extLst>
          </p:cNvPr>
          <p:cNvSpPr/>
          <p:nvPr/>
        </p:nvSpPr>
        <p:spPr bwMode="gray">
          <a:xfrm>
            <a:off x="3494157" y="3038456"/>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31">
            <a:extLst>
              <a:ext uri="{FF2B5EF4-FFF2-40B4-BE49-F238E27FC236}">
                <a16:creationId xmlns="" xmlns:a16="http://schemas.microsoft.com/office/drawing/2014/main" id="{0D362248-1F30-4AA0-AB48-A439D87639C3}"/>
              </a:ext>
            </a:extLst>
          </p:cNvPr>
          <p:cNvPicPr>
            <a:picLocks noChangeAspect="1"/>
          </p:cNvPicPr>
          <p:nvPr/>
        </p:nvPicPr>
        <p:blipFill>
          <a:blip r:embed="rId5"/>
          <a:stretch>
            <a:fillRect/>
          </a:stretch>
        </p:blipFill>
        <p:spPr bwMode="gray">
          <a:xfrm>
            <a:off x="5120948" y="3207989"/>
            <a:ext cx="466668" cy="389308"/>
          </a:xfrm>
          <a:prstGeom prst="rect">
            <a:avLst/>
          </a:prstGeom>
        </p:spPr>
      </p:pic>
      <p:pic>
        <p:nvPicPr>
          <p:cNvPr id="29" name="图片 31">
            <a:extLst>
              <a:ext uri="{FF2B5EF4-FFF2-40B4-BE49-F238E27FC236}">
                <a16:creationId xmlns="" xmlns:a16="http://schemas.microsoft.com/office/drawing/2014/main" id="{B6543E04-B236-452A-9FA2-CCC1434A8588}"/>
              </a:ext>
            </a:extLst>
          </p:cNvPr>
          <p:cNvPicPr>
            <a:picLocks noChangeAspect="1"/>
          </p:cNvPicPr>
          <p:nvPr/>
        </p:nvPicPr>
        <p:blipFill>
          <a:blip r:embed="rId5"/>
          <a:stretch>
            <a:fillRect/>
          </a:stretch>
        </p:blipFill>
        <p:spPr bwMode="gray">
          <a:xfrm>
            <a:off x="4449265" y="4334278"/>
            <a:ext cx="466668" cy="389308"/>
          </a:xfrm>
          <a:prstGeom prst="rect">
            <a:avLst/>
          </a:prstGeom>
        </p:spPr>
      </p:pic>
      <p:pic>
        <p:nvPicPr>
          <p:cNvPr id="32" name="图片 25">
            <a:extLst>
              <a:ext uri="{FF2B5EF4-FFF2-40B4-BE49-F238E27FC236}">
                <a16:creationId xmlns="" xmlns:a16="http://schemas.microsoft.com/office/drawing/2014/main" id="{C1AD0A3C-297B-4A47-A92E-2284BF57A928}"/>
              </a:ext>
            </a:extLst>
          </p:cNvPr>
          <p:cNvPicPr>
            <a:picLocks noChangeAspect="1"/>
          </p:cNvPicPr>
          <p:nvPr/>
        </p:nvPicPr>
        <p:blipFill>
          <a:blip r:embed="rId5"/>
          <a:stretch>
            <a:fillRect/>
          </a:stretch>
        </p:blipFill>
        <p:spPr bwMode="gray">
          <a:xfrm>
            <a:off x="7431013" y="4336552"/>
            <a:ext cx="466668" cy="389308"/>
          </a:xfrm>
          <a:prstGeom prst="rect">
            <a:avLst/>
          </a:prstGeom>
        </p:spPr>
      </p:pic>
      <p:pic>
        <p:nvPicPr>
          <p:cNvPr id="36" name="图片 31">
            <a:extLst>
              <a:ext uri="{FF2B5EF4-FFF2-40B4-BE49-F238E27FC236}">
                <a16:creationId xmlns="" xmlns:a16="http://schemas.microsoft.com/office/drawing/2014/main" id="{845777BF-0B5F-4DBD-9C20-F5D3D97CCAC5}"/>
              </a:ext>
            </a:extLst>
          </p:cNvPr>
          <p:cNvPicPr>
            <a:picLocks noChangeAspect="1"/>
          </p:cNvPicPr>
          <p:nvPr/>
        </p:nvPicPr>
        <p:blipFill>
          <a:blip r:embed="rId5"/>
          <a:stretch>
            <a:fillRect/>
          </a:stretch>
        </p:blipFill>
        <p:spPr bwMode="gray">
          <a:xfrm>
            <a:off x="6639024" y="3207989"/>
            <a:ext cx="466668" cy="389308"/>
          </a:xfrm>
          <a:prstGeom prst="rect">
            <a:avLst/>
          </a:prstGeom>
        </p:spPr>
      </p:pic>
      <p:sp>
        <p:nvSpPr>
          <p:cNvPr id="41" name="TextBox 40">
            <a:extLst>
              <a:ext uri="{FF2B5EF4-FFF2-40B4-BE49-F238E27FC236}">
                <a16:creationId xmlns="" xmlns:a16="http://schemas.microsoft.com/office/drawing/2014/main" id="{930F2CDD-C95B-4183-9BD2-97EAE73AA83B}"/>
              </a:ext>
            </a:extLst>
          </p:cNvPr>
          <p:cNvSpPr txBox="1"/>
          <p:nvPr/>
        </p:nvSpPr>
        <p:spPr bwMode="gray">
          <a:xfrm>
            <a:off x="7498187" y="4739394"/>
            <a:ext cx="978144" cy="480955"/>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78" name="Straight Connector 77">
            <a:extLst>
              <a:ext uri="{FF2B5EF4-FFF2-40B4-BE49-F238E27FC236}">
                <a16:creationId xmlns="" xmlns:a16="http://schemas.microsoft.com/office/drawing/2014/main" id="{8F29383A-2508-47CF-BF3C-110EF6D28027}"/>
              </a:ext>
            </a:extLst>
          </p:cNvPr>
          <p:cNvCxnSpPr>
            <a:cxnSpLocks/>
            <a:stCxn id="43" idx="3"/>
            <a:endCxn id="29" idx="1"/>
          </p:cNvCxnSpPr>
          <p:nvPr/>
        </p:nvCxnSpPr>
        <p:spPr bwMode="gray">
          <a:xfrm flipV="1">
            <a:off x="3543804" y="4528932"/>
            <a:ext cx="905461"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 xmlns:a16="http://schemas.microsoft.com/office/drawing/2014/main" id="{3C8C5AC4-2857-40B0-A5DC-3F3D84BB6B5E}"/>
              </a:ext>
            </a:extLst>
          </p:cNvPr>
          <p:cNvCxnSpPr>
            <a:cxnSpLocks/>
            <a:stCxn id="47" idx="3"/>
            <a:endCxn id="26" idx="1"/>
          </p:cNvCxnSpPr>
          <p:nvPr/>
        </p:nvCxnSpPr>
        <p:spPr bwMode="gray">
          <a:xfrm>
            <a:off x="4382535" y="3400578"/>
            <a:ext cx="738413" cy="206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B5D7E267-97D0-49F6-9E7E-92E1507D1ECA}"/>
              </a:ext>
            </a:extLst>
          </p:cNvPr>
          <p:cNvCxnSpPr>
            <a:cxnSpLocks/>
            <a:stCxn id="36" idx="3"/>
            <a:endCxn id="51" idx="1"/>
          </p:cNvCxnSpPr>
          <p:nvPr/>
        </p:nvCxnSpPr>
        <p:spPr bwMode="gray">
          <a:xfrm>
            <a:off x="7105692" y="3402643"/>
            <a:ext cx="683084" cy="9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8A78B874-5D98-4278-8AC4-010C92797418}"/>
              </a:ext>
            </a:extLst>
          </p:cNvPr>
          <p:cNvCxnSpPr>
            <a:cxnSpLocks/>
            <a:stCxn id="32" idx="3"/>
            <a:endCxn id="56" idx="1"/>
          </p:cNvCxnSpPr>
          <p:nvPr/>
        </p:nvCxnSpPr>
        <p:spPr bwMode="gray">
          <a:xfrm>
            <a:off x="7897681" y="4531206"/>
            <a:ext cx="76552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4161F34F-9813-4EB1-9316-BFC4F0EFB867}"/>
              </a:ext>
            </a:extLst>
          </p:cNvPr>
          <p:cNvCxnSpPr>
            <a:cxnSpLocks/>
            <a:stCxn id="26" idx="3"/>
            <a:endCxn id="36" idx="1"/>
          </p:cNvCxnSpPr>
          <p:nvPr/>
        </p:nvCxnSpPr>
        <p:spPr bwMode="gray">
          <a:xfrm>
            <a:off x="5587616" y="3402643"/>
            <a:ext cx="105140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29F25A3F-1271-48A5-A754-14FC840CC18D}"/>
              </a:ext>
            </a:extLst>
          </p:cNvPr>
          <p:cNvCxnSpPr>
            <a:cxnSpLocks/>
            <a:stCxn id="29" idx="3"/>
            <a:endCxn id="36" idx="1"/>
          </p:cNvCxnSpPr>
          <p:nvPr/>
        </p:nvCxnSpPr>
        <p:spPr bwMode="gray">
          <a:xfrm flipV="1">
            <a:off x="4915933" y="3402643"/>
            <a:ext cx="1723091" cy="112628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 xmlns:a16="http://schemas.microsoft.com/office/drawing/2014/main" id="{20CE5ECF-C717-4D1E-ACD6-BA7A7ECECFC4}"/>
              </a:ext>
            </a:extLst>
          </p:cNvPr>
          <p:cNvCxnSpPr>
            <a:cxnSpLocks/>
            <a:stCxn id="29" idx="0"/>
            <a:endCxn id="26" idx="2"/>
          </p:cNvCxnSpPr>
          <p:nvPr/>
        </p:nvCxnSpPr>
        <p:spPr bwMode="gray">
          <a:xfrm flipV="1">
            <a:off x="4682599" y="3597297"/>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 xmlns:a16="http://schemas.microsoft.com/office/drawing/2014/main" id="{4A4A7C05-5468-4D2B-A122-8704A0FCAB7D}"/>
              </a:ext>
            </a:extLst>
          </p:cNvPr>
          <p:cNvCxnSpPr>
            <a:cxnSpLocks/>
            <a:stCxn id="29" idx="3"/>
            <a:endCxn id="32" idx="1"/>
          </p:cNvCxnSpPr>
          <p:nvPr/>
        </p:nvCxnSpPr>
        <p:spPr bwMode="gray">
          <a:xfrm>
            <a:off x="4915933" y="4528932"/>
            <a:ext cx="2515080"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A3880BD1-4814-4C3E-9D4B-556BF8CC41B8}"/>
              </a:ext>
            </a:extLst>
          </p:cNvPr>
          <p:cNvCxnSpPr>
            <a:cxnSpLocks/>
            <a:stCxn id="32" idx="0"/>
            <a:endCxn id="36" idx="2"/>
          </p:cNvCxnSpPr>
          <p:nvPr/>
        </p:nvCxnSpPr>
        <p:spPr bwMode="gray">
          <a:xfrm flipH="1" flipV="1">
            <a:off x="6872358" y="3597297"/>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 xmlns:a16="http://schemas.microsoft.com/office/drawing/2014/main" id="{3356701A-E83D-48BD-9B2B-5AEAE7B35158}"/>
              </a:ext>
            </a:extLst>
          </p:cNvPr>
          <p:cNvCxnSpPr>
            <a:cxnSpLocks/>
            <a:stCxn id="32" idx="1"/>
            <a:endCxn id="26" idx="3"/>
          </p:cNvCxnSpPr>
          <p:nvPr/>
        </p:nvCxnSpPr>
        <p:spPr bwMode="gray">
          <a:xfrm flipH="1" flipV="1">
            <a:off x="5587616" y="3402643"/>
            <a:ext cx="1843397"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38962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159">
            <a:extLst>
              <a:ext uri="{FF2B5EF4-FFF2-40B4-BE49-F238E27FC236}">
                <a16:creationId xmlns="" xmlns:a16="http://schemas.microsoft.com/office/drawing/2014/main" id="{43124F72-C461-42C9-BC98-463198DE0CA8}"/>
              </a:ext>
            </a:extLst>
          </p:cNvPr>
          <p:cNvSpPr/>
          <p:nvPr/>
        </p:nvSpPr>
        <p:spPr bwMode="gray">
          <a:xfrm flipH="1">
            <a:off x="10460973" y="219327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p:txBody>
      </p:sp>
      <p:sp>
        <p:nvSpPr>
          <p:cNvPr id="28" name="Freeform 159">
            <a:extLst>
              <a:ext uri="{FF2B5EF4-FFF2-40B4-BE49-F238E27FC236}">
                <a16:creationId xmlns="" xmlns:a16="http://schemas.microsoft.com/office/drawing/2014/main" id="{E7481F37-D18C-4D6D-B1E1-193FC94A3344}"/>
              </a:ext>
            </a:extLst>
          </p:cNvPr>
          <p:cNvSpPr/>
          <p:nvPr/>
        </p:nvSpPr>
        <p:spPr bwMode="gray">
          <a:xfrm flipH="1">
            <a:off x="2202351" y="218402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sp>
        <p:nvSpPr>
          <p:cNvPr id="2" name="Title 1">
            <a:extLst>
              <a:ext uri="{FF2B5EF4-FFF2-40B4-BE49-F238E27FC236}">
                <a16:creationId xmlns="" xmlns:a16="http://schemas.microsoft.com/office/drawing/2014/main" id="{6D3CEBDE-EE9A-47D7-AC9C-C299C14B654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SR-MPLS-based VPN Traffic Transmission</a:t>
            </a:r>
          </a:p>
        </p:txBody>
      </p:sp>
      <p:pic>
        <p:nvPicPr>
          <p:cNvPr id="4" name="图片 48">
            <a:extLst>
              <a:ext uri="{FF2B5EF4-FFF2-40B4-BE49-F238E27FC236}">
                <a16:creationId xmlns="" xmlns:a16="http://schemas.microsoft.com/office/drawing/2014/main" id="{ED4FA540-B971-4EEE-A783-056CC064D3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63518" y="2343337"/>
            <a:ext cx="378863" cy="310667"/>
          </a:xfrm>
          <a:prstGeom prst="rect">
            <a:avLst/>
          </a:prstGeom>
        </p:spPr>
      </p:pic>
      <p:pic>
        <p:nvPicPr>
          <p:cNvPr id="5" name="图片 48">
            <a:extLst>
              <a:ext uri="{FF2B5EF4-FFF2-40B4-BE49-F238E27FC236}">
                <a16:creationId xmlns="" xmlns:a16="http://schemas.microsoft.com/office/drawing/2014/main" id="{9E81F24A-31D8-4858-9DA6-A5B094378F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6568" y="2340403"/>
            <a:ext cx="378863" cy="310667"/>
          </a:xfrm>
          <a:prstGeom prst="rect">
            <a:avLst/>
          </a:prstGeom>
        </p:spPr>
      </p:pic>
      <p:pic>
        <p:nvPicPr>
          <p:cNvPr id="6" name="图片 48">
            <a:extLst>
              <a:ext uri="{FF2B5EF4-FFF2-40B4-BE49-F238E27FC236}">
                <a16:creationId xmlns="" xmlns:a16="http://schemas.microsoft.com/office/drawing/2014/main" id="{D1E85D9C-107A-4BC8-87C1-F9111DC64B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49618" y="2337469"/>
            <a:ext cx="378863" cy="310667"/>
          </a:xfrm>
          <a:prstGeom prst="rect">
            <a:avLst/>
          </a:prstGeom>
        </p:spPr>
      </p:pic>
      <p:cxnSp>
        <p:nvCxnSpPr>
          <p:cNvPr id="7" name="Straight Connector 6">
            <a:extLst>
              <a:ext uri="{FF2B5EF4-FFF2-40B4-BE49-F238E27FC236}">
                <a16:creationId xmlns="" xmlns:a16="http://schemas.microsoft.com/office/drawing/2014/main" id="{1E2DD63E-0684-4132-A166-B6EBA0B82EDC}"/>
              </a:ext>
            </a:extLst>
          </p:cNvPr>
          <p:cNvCxnSpPr>
            <a:cxnSpLocks/>
            <a:stCxn id="4" idx="3"/>
            <a:endCxn id="5" idx="1"/>
          </p:cNvCxnSpPr>
          <p:nvPr/>
        </p:nvCxnSpPr>
        <p:spPr bwMode="gray">
          <a:xfrm flipV="1">
            <a:off x="4742381" y="2495737"/>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2BC62B70-6DB9-4892-841E-AC7166F08DA9}"/>
              </a:ext>
            </a:extLst>
          </p:cNvPr>
          <p:cNvCxnSpPr>
            <a:cxnSpLocks/>
            <a:stCxn id="5" idx="3"/>
            <a:endCxn id="6" idx="1"/>
          </p:cNvCxnSpPr>
          <p:nvPr/>
        </p:nvCxnSpPr>
        <p:spPr bwMode="gray">
          <a:xfrm flipV="1">
            <a:off x="6285431" y="2492803"/>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48">
            <a:extLst>
              <a:ext uri="{FF2B5EF4-FFF2-40B4-BE49-F238E27FC236}">
                <a16:creationId xmlns="" xmlns:a16="http://schemas.microsoft.com/office/drawing/2014/main" id="{AE84C0C8-AC02-4766-97BA-62F13C5D81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7675" y="2337468"/>
            <a:ext cx="378863" cy="310667"/>
          </a:xfrm>
          <a:prstGeom prst="rect">
            <a:avLst/>
          </a:prstGeom>
        </p:spPr>
      </p:pic>
      <p:cxnSp>
        <p:nvCxnSpPr>
          <p:cNvPr id="14" name="Straight Connector 13">
            <a:extLst>
              <a:ext uri="{FF2B5EF4-FFF2-40B4-BE49-F238E27FC236}">
                <a16:creationId xmlns="" xmlns:a16="http://schemas.microsoft.com/office/drawing/2014/main" id="{3FDC14F8-30E1-42E9-AF15-F10DE43075A9}"/>
              </a:ext>
            </a:extLst>
          </p:cNvPr>
          <p:cNvCxnSpPr>
            <a:cxnSpLocks/>
            <a:stCxn id="13" idx="3"/>
            <a:endCxn id="4" idx="1"/>
          </p:cNvCxnSpPr>
          <p:nvPr/>
        </p:nvCxnSpPr>
        <p:spPr bwMode="gray">
          <a:xfrm>
            <a:off x="3366538" y="2492802"/>
            <a:ext cx="996980" cy="58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8" name="图片 48">
            <a:extLst>
              <a:ext uri="{FF2B5EF4-FFF2-40B4-BE49-F238E27FC236}">
                <a16:creationId xmlns="" xmlns:a16="http://schemas.microsoft.com/office/drawing/2014/main" id="{BA9B9593-9AAA-420E-BE53-8CD981A753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5462" y="2337467"/>
            <a:ext cx="378863" cy="310667"/>
          </a:xfrm>
          <a:prstGeom prst="rect">
            <a:avLst/>
          </a:prstGeom>
        </p:spPr>
      </p:pic>
      <p:cxnSp>
        <p:nvCxnSpPr>
          <p:cNvPr id="19" name="Straight Connector 18">
            <a:extLst>
              <a:ext uri="{FF2B5EF4-FFF2-40B4-BE49-F238E27FC236}">
                <a16:creationId xmlns="" xmlns:a16="http://schemas.microsoft.com/office/drawing/2014/main" id="{B46F0A4D-461D-443F-A7A3-F20A42E8F01F}"/>
              </a:ext>
            </a:extLst>
          </p:cNvPr>
          <p:cNvCxnSpPr>
            <a:cxnSpLocks/>
            <a:stCxn id="6" idx="3"/>
            <a:endCxn id="18" idx="1"/>
          </p:cNvCxnSpPr>
          <p:nvPr/>
        </p:nvCxnSpPr>
        <p:spPr bwMode="gray">
          <a:xfrm flipV="1">
            <a:off x="7828481" y="2492801"/>
            <a:ext cx="996981" cy="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文本框 98">
            <a:extLst>
              <a:ext uri="{FF2B5EF4-FFF2-40B4-BE49-F238E27FC236}">
                <a16:creationId xmlns="" xmlns:a16="http://schemas.microsoft.com/office/drawing/2014/main" id="{8C737BF4-0FF8-4182-87AF-EA7CCAF3FE12}"/>
              </a:ext>
            </a:extLst>
          </p:cNvPr>
          <p:cNvSpPr txBox="1"/>
          <p:nvPr/>
        </p:nvSpPr>
        <p:spPr bwMode="gray">
          <a:xfrm>
            <a:off x="4363517" y="2654004"/>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PE1</a:t>
            </a:r>
          </a:p>
        </p:txBody>
      </p:sp>
      <p:sp>
        <p:nvSpPr>
          <p:cNvPr id="24" name="文本框 98">
            <a:extLst>
              <a:ext uri="{FF2B5EF4-FFF2-40B4-BE49-F238E27FC236}">
                <a16:creationId xmlns="" xmlns:a16="http://schemas.microsoft.com/office/drawing/2014/main" id="{E9BF1A65-39CF-4E7C-9DAD-693F82FF57B9}"/>
              </a:ext>
            </a:extLst>
          </p:cNvPr>
          <p:cNvSpPr txBox="1"/>
          <p:nvPr/>
        </p:nvSpPr>
        <p:spPr bwMode="gray">
          <a:xfrm>
            <a:off x="7449618" y="26815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P2</a:t>
            </a:r>
          </a:p>
        </p:txBody>
      </p:sp>
      <p:sp>
        <p:nvSpPr>
          <p:cNvPr id="25" name="文本框 98">
            <a:extLst>
              <a:ext uri="{FF2B5EF4-FFF2-40B4-BE49-F238E27FC236}">
                <a16:creationId xmlns="" xmlns:a16="http://schemas.microsoft.com/office/drawing/2014/main" id="{B85694F8-F5C1-462C-946A-CEC0D9B96EB1}"/>
              </a:ext>
            </a:extLst>
          </p:cNvPr>
          <p:cNvSpPr txBox="1"/>
          <p:nvPr/>
        </p:nvSpPr>
        <p:spPr bwMode="gray">
          <a:xfrm>
            <a:off x="5912917" y="265811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P1</a:t>
            </a:r>
          </a:p>
        </p:txBody>
      </p:sp>
      <p:sp>
        <p:nvSpPr>
          <p:cNvPr id="26" name="文本框 98">
            <a:extLst>
              <a:ext uri="{FF2B5EF4-FFF2-40B4-BE49-F238E27FC236}">
                <a16:creationId xmlns="" xmlns:a16="http://schemas.microsoft.com/office/drawing/2014/main" id="{B811C322-CAA4-4C39-9A2C-2398ACBA2F0D}"/>
              </a:ext>
            </a:extLst>
          </p:cNvPr>
          <p:cNvSpPr txBox="1"/>
          <p:nvPr/>
        </p:nvSpPr>
        <p:spPr bwMode="gray">
          <a:xfrm>
            <a:off x="2987674" y="265811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CE1</a:t>
            </a:r>
          </a:p>
        </p:txBody>
      </p:sp>
      <p:sp>
        <p:nvSpPr>
          <p:cNvPr id="27" name="文本框 98">
            <a:extLst>
              <a:ext uri="{FF2B5EF4-FFF2-40B4-BE49-F238E27FC236}">
                <a16:creationId xmlns="" xmlns:a16="http://schemas.microsoft.com/office/drawing/2014/main" id="{3323714C-0874-4AC1-86BE-1244B368FE5B}"/>
              </a:ext>
            </a:extLst>
          </p:cNvPr>
          <p:cNvSpPr txBox="1"/>
          <p:nvPr/>
        </p:nvSpPr>
        <p:spPr bwMode="gray">
          <a:xfrm>
            <a:off x="8831811" y="265107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PE2</a:t>
            </a:r>
          </a:p>
        </p:txBody>
      </p:sp>
      <p:sp>
        <p:nvSpPr>
          <p:cNvPr id="30" name="圆角矩形 75">
            <a:extLst>
              <a:ext uri="{FF2B5EF4-FFF2-40B4-BE49-F238E27FC236}">
                <a16:creationId xmlns="" xmlns:a16="http://schemas.microsoft.com/office/drawing/2014/main" id="{CE1B8882-1313-43F7-9B08-FC50FC7011C9}"/>
              </a:ext>
            </a:extLst>
          </p:cNvPr>
          <p:cNvSpPr/>
          <p:nvPr/>
        </p:nvSpPr>
        <p:spPr bwMode="gray">
          <a:xfrm>
            <a:off x="4151860" y="1218413"/>
            <a:ext cx="5287212"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TextBox 271">
            <a:extLst>
              <a:ext uri="{FF2B5EF4-FFF2-40B4-BE49-F238E27FC236}">
                <a16:creationId xmlns="" xmlns:a16="http://schemas.microsoft.com/office/drawing/2014/main" id="{9556AF14-71F3-4B1B-B22B-23B690834AAE}"/>
              </a:ext>
            </a:extLst>
          </p:cNvPr>
          <p:cNvSpPr txBox="1"/>
          <p:nvPr/>
        </p:nvSpPr>
        <p:spPr bwMode="gray">
          <a:xfrm>
            <a:off x="4220806" y="3117884"/>
            <a:ext cx="1091966"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 Domain</a:t>
            </a:r>
          </a:p>
        </p:txBody>
      </p:sp>
      <p:graphicFrame>
        <p:nvGraphicFramePr>
          <p:cNvPr id="35" name="Table 35">
            <a:extLst>
              <a:ext uri="{FF2B5EF4-FFF2-40B4-BE49-F238E27FC236}">
                <a16:creationId xmlns="" xmlns:a16="http://schemas.microsoft.com/office/drawing/2014/main" id="{D7AF502E-F164-41B1-B785-C58783BF46DF}"/>
              </a:ext>
            </a:extLst>
          </p:cNvPr>
          <p:cNvGraphicFramePr>
            <a:graphicFrameLocks noGrp="1"/>
          </p:cNvGraphicFramePr>
          <p:nvPr>
            <p:extLst>
              <p:ext uri="{D42A27DB-BD31-4B8C-83A1-F6EECF244321}">
                <p14:modId xmlns:p14="http://schemas.microsoft.com/office/powerpoint/2010/main" val="2643115089"/>
              </p:ext>
            </p:extLst>
          </p:nvPr>
        </p:nvGraphicFramePr>
        <p:xfrm>
          <a:off x="4824005" y="1507470"/>
          <a:ext cx="647145" cy="82296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0">
                <a:tc>
                  <a:txBody>
                    <a:bodyPr/>
                    <a:lstStyle/>
                    <a:p>
                      <a:pPr algn="ctr" fontAlgn="ctr"/>
                      <a:r>
                        <a:rPr lang="en-US" sz="1200" b="0" dirty="0">
                          <a:solidFill>
                            <a:schemeClr val="tx1"/>
                          </a:solidFill>
                          <a:latin typeface="Huawei Sans" panose="020C0503030203020204" pitchFamily="34" charset="0"/>
                        </a:rPr>
                        <a:t>1036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822609249"/>
                  </a:ext>
                </a:extLst>
              </a:tr>
              <a:tr h="130261">
                <a:tc>
                  <a:txBody>
                    <a:bodyPr/>
                    <a:lstStyle/>
                    <a:p>
                      <a:pPr algn="ctr" fontAlgn="ctr"/>
                      <a:r>
                        <a:rPr lang="en-US" sz="1200" dirty="0">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36" name="Table 35">
            <a:extLst>
              <a:ext uri="{FF2B5EF4-FFF2-40B4-BE49-F238E27FC236}">
                <a16:creationId xmlns="" xmlns:a16="http://schemas.microsoft.com/office/drawing/2014/main" id="{121D1617-58BE-4EFB-81CE-E515E24C2070}"/>
              </a:ext>
            </a:extLst>
          </p:cNvPr>
          <p:cNvGraphicFramePr>
            <a:graphicFrameLocks noGrp="1"/>
          </p:cNvGraphicFramePr>
          <p:nvPr>
            <p:extLst>
              <p:ext uri="{D42A27DB-BD31-4B8C-83A1-F6EECF244321}">
                <p14:modId xmlns:p14="http://schemas.microsoft.com/office/powerpoint/2010/main" val="3934035668"/>
              </p:ext>
            </p:extLst>
          </p:nvPr>
        </p:nvGraphicFramePr>
        <p:xfrm>
          <a:off x="6317077" y="1507470"/>
          <a:ext cx="647145" cy="82296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0">
                <a:tc>
                  <a:txBody>
                    <a:bodyPr/>
                    <a:lstStyle/>
                    <a:p>
                      <a:pPr algn="ctr" fontAlgn="ctr"/>
                      <a:r>
                        <a:rPr lang="en-US" sz="1200" b="0" dirty="0">
                          <a:solidFill>
                            <a:schemeClr val="tx1"/>
                          </a:solidFill>
                          <a:latin typeface="Huawei Sans" panose="020C0503030203020204" pitchFamily="34" charset="0"/>
                        </a:rPr>
                        <a:t>1031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822609249"/>
                  </a:ext>
                </a:extLst>
              </a:tr>
              <a:tr h="130261">
                <a:tc>
                  <a:txBody>
                    <a:bodyPr/>
                    <a:lstStyle/>
                    <a:p>
                      <a:pPr algn="ctr" fontAlgn="ctr"/>
                      <a:r>
                        <a:rPr lang="en-US" sz="1200" dirty="0">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37" name="Table 35">
            <a:extLst>
              <a:ext uri="{FF2B5EF4-FFF2-40B4-BE49-F238E27FC236}">
                <a16:creationId xmlns="" xmlns:a16="http://schemas.microsoft.com/office/drawing/2014/main" id="{4F987ECA-8F6E-4E5A-8A56-00E75E92B2AE}"/>
              </a:ext>
            </a:extLst>
          </p:cNvPr>
          <p:cNvGraphicFramePr>
            <a:graphicFrameLocks noGrp="1"/>
          </p:cNvGraphicFramePr>
          <p:nvPr>
            <p:extLst>
              <p:ext uri="{D42A27DB-BD31-4B8C-83A1-F6EECF244321}">
                <p14:modId xmlns:p14="http://schemas.microsoft.com/office/powerpoint/2010/main" val="2627822757"/>
              </p:ext>
            </p:extLst>
          </p:nvPr>
        </p:nvGraphicFramePr>
        <p:xfrm>
          <a:off x="3401762" y="2048192"/>
          <a:ext cx="647145" cy="27432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ea typeface="+mn-ea"/>
                          <a:cs typeface="+mn-cs"/>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38" name="Table 35">
            <a:extLst>
              <a:ext uri="{FF2B5EF4-FFF2-40B4-BE49-F238E27FC236}">
                <a16:creationId xmlns="" xmlns:a16="http://schemas.microsoft.com/office/drawing/2014/main" id="{804E4915-AD08-4EC6-952B-1958DC72DE8C}"/>
              </a:ext>
            </a:extLst>
          </p:cNvPr>
          <p:cNvGraphicFramePr>
            <a:graphicFrameLocks noGrp="1"/>
          </p:cNvGraphicFramePr>
          <p:nvPr>
            <p:extLst>
              <p:ext uri="{D42A27DB-BD31-4B8C-83A1-F6EECF244321}">
                <p14:modId xmlns:p14="http://schemas.microsoft.com/office/powerpoint/2010/main" val="3541051343"/>
              </p:ext>
            </p:extLst>
          </p:nvPr>
        </p:nvGraphicFramePr>
        <p:xfrm>
          <a:off x="9308374" y="2048192"/>
          <a:ext cx="647145" cy="27432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ea typeface="+mn-ea"/>
                          <a:cs typeface="+mn-cs"/>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cxnSp>
        <p:nvCxnSpPr>
          <p:cNvPr id="40" name="Straight Arrow Connector 39">
            <a:extLst>
              <a:ext uri="{FF2B5EF4-FFF2-40B4-BE49-F238E27FC236}">
                <a16:creationId xmlns="" xmlns:a16="http://schemas.microsoft.com/office/drawing/2014/main" id="{E5B5623E-D572-4B6C-99F9-C6E3F18E459E}"/>
              </a:ext>
            </a:extLst>
          </p:cNvPr>
          <p:cNvCxnSpPr>
            <a:cxnSpLocks/>
          </p:cNvCxnSpPr>
          <p:nvPr/>
        </p:nvCxnSpPr>
        <p:spPr bwMode="gray">
          <a:xfrm>
            <a:off x="3443288" y="2419725"/>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 xmlns:a16="http://schemas.microsoft.com/office/drawing/2014/main" id="{EC412962-A897-49B4-BCFC-7BCF9F2D1C36}"/>
              </a:ext>
            </a:extLst>
          </p:cNvPr>
          <p:cNvCxnSpPr>
            <a:cxnSpLocks/>
          </p:cNvCxnSpPr>
          <p:nvPr/>
        </p:nvCxnSpPr>
        <p:spPr bwMode="gray">
          <a:xfrm>
            <a:off x="4786313" y="2419725"/>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 xmlns:a16="http://schemas.microsoft.com/office/drawing/2014/main" id="{3C170721-F38B-4355-936D-EFE4CF23AAB3}"/>
              </a:ext>
            </a:extLst>
          </p:cNvPr>
          <p:cNvCxnSpPr>
            <a:cxnSpLocks/>
          </p:cNvCxnSpPr>
          <p:nvPr/>
        </p:nvCxnSpPr>
        <p:spPr bwMode="gray">
          <a:xfrm>
            <a:off x="6317077" y="2419725"/>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 xmlns:a16="http://schemas.microsoft.com/office/drawing/2014/main" id="{AC15F8F7-D6FB-40F6-A65D-1776D8F75C08}"/>
              </a:ext>
            </a:extLst>
          </p:cNvPr>
          <p:cNvCxnSpPr>
            <a:cxnSpLocks/>
          </p:cNvCxnSpPr>
          <p:nvPr/>
        </p:nvCxnSpPr>
        <p:spPr bwMode="gray">
          <a:xfrm>
            <a:off x="7890669" y="2419725"/>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72" name="图片 24">
            <a:extLst>
              <a:ext uri="{FF2B5EF4-FFF2-40B4-BE49-F238E27FC236}">
                <a16:creationId xmlns="" xmlns:a16="http://schemas.microsoft.com/office/drawing/2014/main" id="{51785BD0-90E5-404F-B46F-1ADB816C2B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061364" y="3930628"/>
            <a:ext cx="1502493" cy="277100"/>
          </a:xfrm>
          <a:prstGeom prst="rect">
            <a:avLst/>
          </a:prstGeom>
        </p:spPr>
      </p:pic>
      <p:sp>
        <p:nvSpPr>
          <p:cNvPr id="73" name="圆角矩形 75">
            <a:extLst>
              <a:ext uri="{FF2B5EF4-FFF2-40B4-BE49-F238E27FC236}">
                <a16:creationId xmlns="" xmlns:a16="http://schemas.microsoft.com/office/drawing/2014/main" id="{1FD73CE5-0A23-4DCB-8564-C75122ADAA8B}"/>
              </a:ext>
            </a:extLst>
          </p:cNvPr>
          <p:cNvSpPr/>
          <p:nvPr/>
        </p:nvSpPr>
        <p:spPr bwMode="gray">
          <a:xfrm>
            <a:off x="10002891" y="3911902"/>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74" name="Straight Connector 73">
            <a:extLst>
              <a:ext uri="{FF2B5EF4-FFF2-40B4-BE49-F238E27FC236}">
                <a16:creationId xmlns="" xmlns:a16="http://schemas.microsoft.com/office/drawing/2014/main" id="{05004B01-DB8C-4E6D-8A5E-5368F58F048D}"/>
              </a:ext>
            </a:extLst>
          </p:cNvPr>
          <p:cNvCxnSpPr>
            <a:cxnSpLocks/>
            <a:endCxn id="73" idx="1"/>
          </p:cNvCxnSpPr>
          <p:nvPr/>
        </p:nvCxnSpPr>
        <p:spPr bwMode="gray">
          <a:xfrm>
            <a:off x="9439699" y="4065128"/>
            <a:ext cx="56319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7" name="图片 48">
            <a:extLst>
              <a:ext uri="{FF2B5EF4-FFF2-40B4-BE49-F238E27FC236}">
                <a16:creationId xmlns="" xmlns:a16="http://schemas.microsoft.com/office/drawing/2014/main" id="{AA8E65AF-C7A6-4E7B-8808-9139852076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4061" y="2340403"/>
            <a:ext cx="378863" cy="310667"/>
          </a:xfrm>
          <a:prstGeom prst="rect">
            <a:avLst/>
          </a:prstGeom>
        </p:spPr>
      </p:pic>
      <p:cxnSp>
        <p:nvCxnSpPr>
          <p:cNvPr id="78" name="Straight Connector 77">
            <a:extLst>
              <a:ext uri="{FF2B5EF4-FFF2-40B4-BE49-F238E27FC236}">
                <a16:creationId xmlns="" xmlns:a16="http://schemas.microsoft.com/office/drawing/2014/main" id="{E50FAD32-5A48-4F31-829B-F4601F5BADB1}"/>
              </a:ext>
            </a:extLst>
          </p:cNvPr>
          <p:cNvCxnSpPr>
            <a:cxnSpLocks/>
            <a:stCxn id="18" idx="3"/>
            <a:endCxn id="77" idx="1"/>
          </p:cNvCxnSpPr>
          <p:nvPr/>
        </p:nvCxnSpPr>
        <p:spPr bwMode="gray">
          <a:xfrm>
            <a:off x="9204325" y="2492801"/>
            <a:ext cx="1009736"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文本框 98">
            <a:extLst>
              <a:ext uri="{FF2B5EF4-FFF2-40B4-BE49-F238E27FC236}">
                <a16:creationId xmlns="" xmlns:a16="http://schemas.microsoft.com/office/drawing/2014/main" id="{D28AEE9F-02FF-49DC-AD7C-87A6EA31C2E8}"/>
              </a:ext>
            </a:extLst>
          </p:cNvPr>
          <p:cNvSpPr txBox="1"/>
          <p:nvPr/>
        </p:nvSpPr>
        <p:spPr bwMode="gray">
          <a:xfrm>
            <a:off x="10214060" y="265107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CE2</a:t>
            </a:r>
          </a:p>
        </p:txBody>
      </p:sp>
      <p:cxnSp>
        <p:nvCxnSpPr>
          <p:cNvPr id="83" name="Straight Arrow Connector 82">
            <a:extLst>
              <a:ext uri="{FF2B5EF4-FFF2-40B4-BE49-F238E27FC236}">
                <a16:creationId xmlns="" xmlns:a16="http://schemas.microsoft.com/office/drawing/2014/main" id="{FEACC621-937C-47BA-AE6F-D491578C59B7}"/>
              </a:ext>
            </a:extLst>
          </p:cNvPr>
          <p:cNvCxnSpPr>
            <a:cxnSpLocks/>
          </p:cNvCxnSpPr>
          <p:nvPr/>
        </p:nvCxnSpPr>
        <p:spPr bwMode="gray">
          <a:xfrm>
            <a:off x="9272891" y="2430311"/>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graphicFrame>
        <p:nvGraphicFramePr>
          <p:cNvPr id="84" name="Table 83">
            <a:extLst>
              <a:ext uri="{FF2B5EF4-FFF2-40B4-BE49-F238E27FC236}">
                <a16:creationId xmlns="" xmlns:a16="http://schemas.microsoft.com/office/drawing/2014/main" id="{C31E5BAD-73E3-4175-93A8-133BDE7708C8}"/>
              </a:ext>
            </a:extLst>
          </p:cNvPr>
          <p:cNvGraphicFramePr>
            <a:graphicFrameLocks noGrp="1"/>
          </p:cNvGraphicFramePr>
          <p:nvPr>
            <p:extLst>
              <p:ext uri="{D42A27DB-BD31-4B8C-83A1-F6EECF244321}">
                <p14:modId xmlns:p14="http://schemas.microsoft.com/office/powerpoint/2010/main" val="940647227"/>
              </p:ext>
            </p:extLst>
          </p:nvPr>
        </p:nvGraphicFramePr>
        <p:xfrm>
          <a:off x="7925590" y="1507470"/>
          <a:ext cx="647145" cy="82296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0">
                <a:tc>
                  <a:txBody>
                    <a:bodyPr/>
                    <a:lstStyle/>
                    <a:p>
                      <a:pPr algn="ctr" fontAlgn="ctr"/>
                      <a:r>
                        <a:rPr lang="en-US" sz="1200" b="0" dirty="0">
                          <a:solidFill>
                            <a:schemeClr val="tx1"/>
                          </a:solidFill>
                          <a:latin typeface="Huawei Sans" panose="020C0503030203020204" pitchFamily="34" charset="0"/>
                        </a:rPr>
                        <a:t>1036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822609249"/>
                  </a:ext>
                </a:extLst>
              </a:tr>
              <a:tr h="130261">
                <a:tc>
                  <a:txBody>
                    <a:bodyPr/>
                    <a:lstStyle/>
                    <a:p>
                      <a:pPr algn="ctr" fontAlgn="ctr"/>
                      <a:r>
                        <a:rPr lang="en-US" sz="1200" dirty="0">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sp>
        <p:nvSpPr>
          <p:cNvPr id="85" name="Freeform 159">
            <a:extLst>
              <a:ext uri="{FF2B5EF4-FFF2-40B4-BE49-F238E27FC236}">
                <a16:creationId xmlns="" xmlns:a16="http://schemas.microsoft.com/office/drawing/2014/main" id="{0F2781B2-9D34-495A-B800-2E0B079EC966}"/>
              </a:ext>
            </a:extLst>
          </p:cNvPr>
          <p:cNvSpPr/>
          <p:nvPr/>
        </p:nvSpPr>
        <p:spPr bwMode="gray">
          <a:xfrm flipH="1">
            <a:off x="10460973" y="482430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p:txBody>
      </p:sp>
      <p:sp>
        <p:nvSpPr>
          <p:cNvPr id="86" name="Freeform 159">
            <a:extLst>
              <a:ext uri="{FF2B5EF4-FFF2-40B4-BE49-F238E27FC236}">
                <a16:creationId xmlns="" xmlns:a16="http://schemas.microsoft.com/office/drawing/2014/main" id="{4CB38E65-2A68-4F3F-BE46-B90BF6FD6146}"/>
              </a:ext>
            </a:extLst>
          </p:cNvPr>
          <p:cNvSpPr/>
          <p:nvPr/>
        </p:nvSpPr>
        <p:spPr bwMode="gray">
          <a:xfrm flipH="1">
            <a:off x="2202351" y="481506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pic>
        <p:nvPicPr>
          <p:cNvPr id="87" name="图片 48">
            <a:extLst>
              <a:ext uri="{FF2B5EF4-FFF2-40B4-BE49-F238E27FC236}">
                <a16:creationId xmlns="" xmlns:a16="http://schemas.microsoft.com/office/drawing/2014/main" id="{AA213C64-3C3B-4746-B87C-CEC4F3D804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63518" y="4974370"/>
            <a:ext cx="378863" cy="310667"/>
          </a:xfrm>
          <a:prstGeom prst="rect">
            <a:avLst/>
          </a:prstGeom>
        </p:spPr>
      </p:pic>
      <p:pic>
        <p:nvPicPr>
          <p:cNvPr id="88" name="图片 48">
            <a:extLst>
              <a:ext uri="{FF2B5EF4-FFF2-40B4-BE49-F238E27FC236}">
                <a16:creationId xmlns="" xmlns:a16="http://schemas.microsoft.com/office/drawing/2014/main" id="{9C9D9E5C-2BF3-420A-AE02-3B76EBAF59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6568" y="4971436"/>
            <a:ext cx="378863" cy="310667"/>
          </a:xfrm>
          <a:prstGeom prst="rect">
            <a:avLst/>
          </a:prstGeom>
        </p:spPr>
      </p:pic>
      <p:pic>
        <p:nvPicPr>
          <p:cNvPr id="89" name="图片 48">
            <a:extLst>
              <a:ext uri="{FF2B5EF4-FFF2-40B4-BE49-F238E27FC236}">
                <a16:creationId xmlns="" xmlns:a16="http://schemas.microsoft.com/office/drawing/2014/main" id="{114477C8-0553-48C8-9722-ACFEE20985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49618" y="4968502"/>
            <a:ext cx="378863" cy="310667"/>
          </a:xfrm>
          <a:prstGeom prst="rect">
            <a:avLst/>
          </a:prstGeom>
        </p:spPr>
      </p:pic>
      <p:cxnSp>
        <p:nvCxnSpPr>
          <p:cNvPr id="90" name="Straight Connector 89">
            <a:extLst>
              <a:ext uri="{FF2B5EF4-FFF2-40B4-BE49-F238E27FC236}">
                <a16:creationId xmlns="" xmlns:a16="http://schemas.microsoft.com/office/drawing/2014/main" id="{6C05EF6E-AC38-477E-A5C6-B3500D6E56C4}"/>
              </a:ext>
            </a:extLst>
          </p:cNvPr>
          <p:cNvCxnSpPr>
            <a:cxnSpLocks/>
            <a:stCxn id="87" idx="3"/>
            <a:endCxn id="88" idx="1"/>
          </p:cNvCxnSpPr>
          <p:nvPr/>
        </p:nvCxnSpPr>
        <p:spPr bwMode="gray">
          <a:xfrm flipV="1">
            <a:off x="4742381" y="5126770"/>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9FB10784-7059-41B8-8F3B-C719239F17E4}"/>
              </a:ext>
            </a:extLst>
          </p:cNvPr>
          <p:cNvCxnSpPr>
            <a:cxnSpLocks/>
            <a:stCxn id="88" idx="3"/>
            <a:endCxn id="89" idx="1"/>
          </p:cNvCxnSpPr>
          <p:nvPr/>
        </p:nvCxnSpPr>
        <p:spPr bwMode="gray">
          <a:xfrm flipV="1">
            <a:off x="6285431" y="5123836"/>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2" name="图片 48">
            <a:extLst>
              <a:ext uri="{FF2B5EF4-FFF2-40B4-BE49-F238E27FC236}">
                <a16:creationId xmlns="" xmlns:a16="http://schemas.microsoft.com/office/drawing/2014/main" id="{4A7A07A3-2E1B-4008-BD31-4E9B974D6D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7675" y="4968501"/>
            <a:ext cx="378863" cy="310667"/>
          </a:xfrm>
          <a:prstGeom prst="rect">
            <a:avLst/>
          </a:prstGeom>
        </p:spPr>
      </p:pic>
      <p:cxnSp>
        <p:nvCxnSpPr>
          <p:cNvPr id="93" name="Straight Connector 92">
            <a:extLst>
              <a:ext uri="{FF2B5EF4-FFF2-40B4-BE49-F238E27FC236}">
                <a16:creationId xmlns="" xmlns:a16="http://schemas.microsoft.com/office/drawing/2014/main" id="{BB08465E-2AA2-4263-8C23-05858EC525C8}"/>
              </a:ext>
            </a:extLst>
          </p:cNvPr>
          <p:cNvCxnSpPr>
            <a:cxnSpLocks/>
            <a:stCxn id="92" idx="3"/>
            <a:endCxn id="87" idx="1"/>
          </p:cNvCxnSpPr>
          <p:nvPr/>
        </p:nvCxnSpPr>
        <p:spPr bwMode="gray">
          <a:xfrm>
            <a:off x="3366538" y="5123835"/>
            <a:ext cx="996980" cy="58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4" name="图片 48">
            <a:extLst>
              <a:ext uri="{FF2B5EF4-FFF2-40B4-BE49-F238E27FC236}">
                <a16:creationId xmlns="" xmlns:a16="http://schemas.microsoft.com/office/drawing/2014/main" id="{51A8BBA9-11A8-455F-9094-6DFD125AAA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5462" y="4968500"/>
            <a:ext cx="378863" cy="310667"/>
          </a:xfrm>
          <a:prstGeom prst="rect">
            <a:avLst/>
          </a:prstGeom>
        </p:spPr>
      </p:pic>
      <p:cxnSp>
        <p:nvCxnSpPr>
          <p:cNvPr id="95" name="Straight Connector 94">
            <a:extLst>
              <a:ext uri="{FF2B5EF4-FFF2-40B4-BE49-F238E27FC236}">
                <a16:creationId xmlns="" xmlns:a16="http://schemas.microsoft.com/office/drawing/2014/main" id="{0226DAC4-C26A-4C4D-90BC-42680CA9A5F9}"/>
              </a:ext>
            </a:extLst>
          </p:cNvPr>
          <p:cNvCxnSpPr>
            <a:cxnSpLocks/>
            <a:stCxn id="89" idx="3"/>
            <a:endCxn id="94" idx="1"/>
          </p:cNvCxnSpPr>
          <p:nvPr/>
        </p:nvCxnSpPr>
        <p:spPr bwMode="gray">
          <a:xfrm flipV="1">
            <a:off x="7828481" y="5123834"/>
            <a:ext cx="996981" cy="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6" name="文本框 98">
            <a:extLst>
              <a:ext uri="{FF2B5EF4-FFF2-40B4-BE49-F238E27FC236}">
                <a16:creationId xmlns="" xmlns:a16="http://schemas.microsoft.com/office/drawing/2014/main" id="{030521E8-8FBF-41F1-A54D-753B05B63739}"/>
              </a:ext>
            </a:extLst>
          </p:cNvPr>
          <p:cNvSpPr txBox="1"/>
          <p:nvPr/>
        </p:nvSpPr>
        <p:spPr bwMode="gray">
          <a:xfrm>
            <a:off x="4363517" y="5285037"/>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PE1</a:t>
            </a:r>
          </a:p>
        </p:txBody>
      </p:sp>
      <p:sp>
        <p:nvSpPr>
          <p:cNvPr id="97" name="文本框 98">
            <a:extLst>
              <a:ext uri="{FF2B5EF4-FFF2-40B4-BE49-F238E27FC236}">
                <a16:creationId xmlns="" xmlns:a16="http://schemas.microsoft.com/office/drawing/2014/main" id="{52256ECB-282F-4AB6-BD6B-066CB6FC3AFC}"/>
              </a:ext>
            </a:extLst>
          </p:cNvPr>
          <p:cNvSpPr txBox="1"/>
          <p:nvPr/>
        </p:nvSpPr>
        <p:spPr bwMode="gray">
          <a:xfrm>
            <a:off x="7449618" y="5312536"/>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P2</a:t>
            </a:r>
          </a:p>
        </p:txBody>
      </p:sp>
      <p:sp>
        <p:nvSpPr>
          <p:cNvPr id="98" name="文本框 98">
            <a:extLst>
              <a:ext uri="{FF2B5EF4-FFF2-40B4-BE49-F238E27FC236}">
                <a16:creationId xmlns="" xmlns:a16="http://schemas.microsoft.com/office/drawing/2014/main" id="{1F182459-9251-4B06-8C27-9BE530DAD30B}"/>
              </a:ext>
            </a:extLst>
          </p:cNvPr>
          <p:cNvSpPr txBox="1"/>
          <p:nvPr/>
        </p:nvSpPr>
        <p:spPr bwMode="gray">
          <a:xfrm>
            <a:off x="5912917" y="528914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P1</a:t>
            </a:r>
          </a:p>
        </p:txBody>
      </p:sp>
      <p:sp>
        <p:nvSpPr>
          <p:cNvPr id="99" name="文本框 98">
            <a:extLst>
              <a:ext uri="{FF2B5EF4-FFF2-40B4-BE49-F238E27FC236}">
                <a16:creationId xmlns="" xmlns:a16="http://schemas.microsoft.com/office/drawing/2014/main" id="{A84073E5-7B6F-45E5-BA36-7AA6530729B2}"/>
              </a:ext>
            </a:extLst>
          </p:cNvPr>
          <p:cNvSpPr txBox="1"/>
          <p:nvPr/>
        </p:nvSpPr>
        <p:spPr bwMode="gray">
          <a:xfrm>
            <a:off x="2987674" y="528914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CE1</a:t>
            </a:r>
          </a:p>
        </p:txBody>
      </p:sp>
      <p:sp>
        <p:nvSpPr>
          <p:cNvPr id="100" name="文本框 98">
            <a:extLst>
              <a:ext uri="{FF2B5EF4-FFF2-40B4-BE49-F238E27FC236}">
                <a16:creationId xmlns="" xmlns:a16="http://schemas.microsoft.com/office/drawing/2014/main" id="{8A197915-E2B3-46BB-82DA-52790BB12848}"/>
              </a:ext>
            </a:extLst>
          </p:cNvPr>
          <p:cNvSpPr txBox="1"/>
          <p:nvPr/>
        </p:nvSpPr>
        <p:spPr bwMode="gray">
          <a:xfrm>
            <a:off x="8831811" y="52821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PE2</a:t>
            </a:r>
          </a:p>
        </p:txBody>
      </p:sp>
      <p:sp>
        <p:nvSpPr>
          <p:cNvPr id="101" name="圆角矩形 75">
            <a:extLst>
              <a:ext uri="{FF2B5EF4-FFF2-40B4-BE49-F238E27FC236}">
                <a16:creationId xmlns="" xmlns:a16="http://schemas.microsoft.com/office/drawing/2014/main" id="{609F662C-1EDB-4E83-AAC7-6D7C4190B187}"/>
              </a:ext>
            </a:extLst>
          </p:cNvPr>
          <p:cNvSpPr/>
          <p:nvPr/>
        </p:nvSpPr>
        <p:spPr bwMode="gray">
          <a:xfrm>
            <a:off x="4151860" y="3849446"/>
            <a:ext cx="5287212"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2" name="TextBox 271">
            <a:extLst>
              <a:ext uri="{FF2B5EF4-FFF2-40B4-BE49-F238E27FC236}">
                <a16:creationId xmlns="" xmlns:a16="http://schemas.microsoft.com/office/drawing/2014/main" id="{2A2CC9FA-0E51-466F-8E76-9D1C3EE39978}"/>
              </a:ext>
            </a:extLst>
          </p:cNvPr>
          <p:cNvSpPr txBox="1"/>
          <p:nvPr/>
        </p:nvSpPr>
        <p:spPr bwMode="gray">
          <a:xfrm>
            <a:off x="4220806" y="5748917"/>
            <a:ext cx="1091966"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 Domain</a:t>
            </a:r>
          </a:p>
        </p:txBody>
      </p:sp>
      <p:graphicFrame>
        <p:nvGraphicFramePr>
          <p:cNvPr id="103" name="Table 35">
            <a:extLst>
              <a:ext uri="{FF2B5EF4-FFF2-40B4-BE49-F238E27FC236}">
                <a16:creationId xmlns="" xmlns:a16="http://schemas.microsoft.com/office/drawing/2014/main" id="{0DA70199-D817-4BA0-84D6-F5604B42E91B}"/>
              </a:ext>
            </a:extLst>
          </p:cNvPr>
          <p:cNvGraphicFramePr>
            <a:graphicFrameLocks noGrp="1"/>
          </p:cNvGraphicFramePr>
          <p:nvPr>
            <p:extLst>
              <p:ext uri="{D42A27DB-BD31-4B8C-83A1-F6EECF244321}">
                <p14:modId xmlns:p14="http://schemas.microsoft.com/office/powerpoint/2010/main" val="3108656392"/>
              </p:ext>
            </p:extLst>
          </p:nvPr>
        </p:nvGraphicFramePr>
        <p:xfrm>
          <a:off x="4786303" y="3891105"/>
          <a:ext cx="647145" cy="109728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0">
                <a:tc>
                  <a:txBody>
                    <a:bodyPr/>
                    <a:lstStyle/>
                    <a:p>
                      <a:pPr algn="ctr" fontAlgn="ctr"/>
                      <a:r>
                        <a:rPr lang="en-US" sz="1200" b="0" dirty="0">
                          <a:solidFill>
                            <a:schemeClr val="tx1"/>
                          </a:solidFill>
                          <a:latin typeface="Huawei Sans" panose="020C0503030203020204" pitchFamily="34" charset="0"/>
                        </a:rPr>
                        <a:t>16001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3049574782"/>
                  </a:ext>
                </a:extLst>
              </a:tr>
              <a:tr h="0">
                <a:tc>
                  <a:txBody>
                    <a:bodyPr/>
                    <a:lstStyle/>
                    <a:p>
                      <a:pPr algn="ctr" fontAlgn="ctr"/>
                      <a:r>
                        <a:rPr lang="en-US" sz="1200" b="0" dirty="0">
                          <a:solidFill>
                            <a:schemeClr val="tx1"/>
                          </a:solidFill>
                          <a:latin typeface="Huawei Sans" panose="020C0503030203020204" pitchFamily="34" charset="0"/>
                        </a:rPr>
                        <a:t>16002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822609249"/>
                  </a:ext>
                </a:extLst>
              </a:tr>
              <a:tr h="130261">
                <a:tc>
                  <a:txBody>
                    <a:bodyPr/>
                    <a:lstStyle/>
                    <a:p>
                      <a:pPr algn="ctr" fontAlgn="ctr"/>
                      <a:r>
                        <a:rPr lang="en-US" sz="1200" dirty="0">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05" name="Table 35">
            <a:extLst>
              <a:ext uri="{FF2B5EF4-FFF2-40B4-BE49-F238E27FC236}">
                <a16:creationId xmlns="" xmlns:a16="http://schemas.microsoft.com/office/drawing/2014/main" id="{A0534339-EF84-4760-903F-41B1E3B89D67}"/>
              </a:ext>
            </a:extLst>
          </p:cNvPr>
          <p:cNvGraphicFramePr>
            <a:graphicFrameLocks noGrp="1"/>
          </p:cNvGraphicFramePr>
          <p:nvPr>
            <p:extLst>
              <p:ext uri="{D42A27DB-BD31-4B8C-83A1-F6EECF244321}">
                <p14:modId xmlns:p14="http://schemas.microsoft.com/office/powerpoint/2010/main" val="2356751572"/>
              </p:ext>
            </p:extLst>
          </p:nvPr>
        </p:nvGraphicFramePr>
        <p:xfrm>
          <a:off x="3401762" y="4679225"/>
          <a:ext cx="647145" cy="27432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ea typeface="+mn-ea"/>
                          <a:cs typeface="+mn-cs"/>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06" name="Table 35">
            <a:extLst>
              <a:ext uri="{FF2B5EF4-FFF2-40B4-BE49-F238E27FC236}">
                <a16:creationId xmlns="" xmlns:a16="http://schemas.microsoft.com/office/drawing/2014/main" id="{7D8C9A59-C68F-4529-ABDC-69D0FE1D45A4}"/>
              </a:ext>
            </a:extLst>
          </p:cNvPr>
          <p:cNvGraphicFramePr>
            <a:graphicFrameLocks noGrp="1"/>
          </p:cNvGraphicFramePr>
          <p:nvPr>
            <p:extLst>
              <p:ext uri="{D42A27DB-BD31-4B8C-83A1-F6EECF244321}">
                <p14:modId xmlns:p14="http://schemas.microsoft.com/office/powerpoint/2010/main" val="1649727966"/>
              </p:ext>
            </p:extLst>
          </p:nvPr>
        </p:nvGraphicFramePr>
        <p:xfrm>
          <a:off x="9308374" y="4679225"/>
          <a:ext cx="647145" cy="27432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ea typeface="+mn-ea"/>
                          <a:cs typeface="+mn-cs"/>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cxnSp>
        <p:nvCxnSpPr>
          <p:cNvPr id="107" name="Straight Arrow Connector 106">
            <a:extLst>
              <a:ext uri="{FF2B5EF4-FFF2-40B4-BE49-F238E27FC236}">
                <a16:creationId xmlns="" xmlns:a16="http://schemas.microsoft.com/office/drawing/2014/main" id="{2C3E8BD3-6380-4BE4-A6C1-95CECB6477AC}"/>
              </a:ext>
            </a:extLst>
          </p:cNvPr>
          <p:cNvCxnSpPr>
            <a:cxnSpLocks/>
          </p:cNvCxnSpPr>
          <p:nvPr/>
        </p:nvCxnSpPr>
        <p:spPr bwMode="gray">
          <a:xfrm>
            <a:off x="3443288" y="5050758"/>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 xmlns:a16="http://schemas.microsoft.com/office/drawing/2014/main" id="{2F77A861-8E08-43BD-A820-E98CC73744F5}"/>
              </a:ext>
            </a:extLst>
          </p:cNvPr>
          <p:cNvCxnSpPr>
            <a:cxnSpLocks/>
          </p:cNvCxnSpPr>
          <p:nvPr/>
        </p:nvCxnSpPr>
        <p:spPr bwMode="gray">
          <a:xfrm>
            <a:off x="4786313" y="5050758"/>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 xmlns:a16="http://schemas.microsoft.com/office/drawing/2014/main" id="{A5CD1679-C141-401F-A296-3C82EA488900}"/>
              </a:ext>
            </a:extLst>
          </p:cNvPr>
          <p:cNvCxnSpPr>
            <a:cxnSpLocks/>
          </p:cNvCxnSpPr>
          <p:nvPr/>
        </p:nvCxnSpPr>
        <p:spPr bwMode="gray">
          <a:xfrm>
            <a:off x="6317077" y="5050758"/>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 xmlns:a16="http://schemas.microsoft.com/office/drawing/2014/main" id="{CBEF6E87-A1C7-41AF-9935-87ACDC76F41B}"/>
              </a:ext>
            </a:extLst>
          </p:cNvPr>
          <p:cNvCxnSpPr>
            <a:cxnSpLocks/>
          </p:cNvCxnSpPr>
          <p:nvPr/>
        </p:nvCxnSpPr>
        <p:spPr bwMode="gray">
          <a:xfrm>
            <a:off x="7890669" y="5050758"/>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111" name="图片 48">
            <a:extLst>
              <a:ext uri="{FF2B5EF4-FFF2-40B4-BE49-F238E27FC236}">
                <a16:creationId xmlns="" xmlns:a16="http://schemas.microsoft.com/office/drawing/2014/main" id="{4A09DA22-22F3-42B2-9BB7-B30CBF0D25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4061" y="4971436"/>
            <a:ext cx="378863" cy="310667"/>
          </a:xfrm>
          <a:prstGeom prst="rect">
            <a:avLst/>
          </a:prstGeom>
        </p:spPr>
      </p:pic>
      <p:cxnSp>
        <p:nvCxnSpPr>
          <p:cNvPr id="112" name="Straight Connector 111">
            <a:extLst>
              <a:ext uri="{FF2B5EF4-FFF2-40B4-BE49-F238E27FC236}">
                <a16:creationId xmlns="" xmlns:a16="http://schemas.microsoft.com/office/drawing/2014/main" id="{16DF51E1-BF29-4DD4-A6E0-A0828F6271C8}"/>
              </a:ext>
            </a:extLst>
          </p:cNvPr>
          <p:cNvCxnSpPr>
            <a:cxnSpLocks/>
            <a:stCxn id="94" idx="3"/>
            <a:endCxn id="111" idx="1"/>
          </p:cNvCxnSpPr>
          <p:nvPr/>
        </p:nvCxnSpPr>
        <p:spPr bwMode="gray">
          <a:xfrm>
            <a:off x="9204325" y="5123834"/>
            <a:ext cx="1009736"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3" name="文本框 98">
            <a:extLst>
              <a:ext uri="{FF2B5EF4-FFF2-40B4-BE49-F238E27FC236}">
                <a16:creationId xmlns="" xmlns:a16="http://schemas.microsoft.com/office/drawing/2014/main" id="{A44AD2A4-C7B6-4D4D-A696-F6410A1C6F95}"/>
              </a:ext>
            </a:extLst>
          </p:cNvPr>
          <p:cNvSpPr txBox="1"/>
          <p:nvPr/>
        </p:nvSpPr>
        <p:spPr bwMode="gray">
          <a:xfrm>
            <a:off x="10214060" y="52821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CE2</a:t>
            </a:r>
          </a:p>
        </p:txBody>
      </p:sp>
      <p:cxnSp>
        <p:nvCxnSpPr>
          <p:cNvPr id="114" name="Straight Arrow Connector 113">
            <a:extLst>
              <a:ext uri="{FF2B5EF4-FFF2-40B4-BE49-F238E27FC236}">
                <a16:creationId xmlns="" xmlns:a16="http://schemas.microsoft.com/office/drawing/2014/main" id="{D43E8F67-B748-4630-B503-EFD680A91FDC}"/>
              </a:ext>
            </a:extLst>
          </p:cNvPr>
          <p:cNvCxnSpPr>
            <a:cxnSpLocks/>
          </p:cNvCxnSpPr>
          <p:nvPr/>
        </p:nvCxnSpPr>
        <p:spPr bwMode="gray">
          <a:xfrm>
            <a:off x="9272891" y="5061344"/>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graphicFrame>
        <p:nvGraphicFramePr>
          <p:cNvPr id="116" name="Table 35">
            <a:extLst>
              <a:ext uri="{FF2B5EF4-FFF2-40B4-BE49-F238E27FC236}">
                <a16:creationId xmlns="" xmlns:a16="http://schemas.microsoft.com/office/drawing/2014/main" id="{9093808E-4F96-442B-AEC8-47F7886ED13E}"/>
              </a:ext>
            </a:extLst>
          </p:cNvPr>
          <p:cNvGraphicFramePr>
            <a:graphicFrameLocks noGrp="1"/>
          </p:cNvGraphicFramePr>
          <p:nvPr>
            <p:extLst>
              <p:ext uri="{D42A27DB-BD31-4B8C-83A1-F6EECF244321}">
                <p14:modId xmlns:p14="http://schemas.microsoft.com/office/powerpoint/2010/main" val="1942259310"/>
              </p:ext>
            </p:extLst>
          </p:nvPr>
        </p:nvGraphicFramePr>
        <p:xfrm>
          <a:off x="6303982" y="4138503"/>
          <a:ext cx="647145" cy="82296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0">
                <a:tc>
                  <a:txBody>
                    <a:bodyPr/>
                    <a:lstStyle/>
                    <a:p>
                      <a:pPr algn="ctr" fontAlgn="ctr"/>
                      <a:r>
                        <a:rPr lang="en-US" sz="1200" b="0" dirty="0">
                          <a:solidFill>
                            <a:schemeClr val="tx1"/>
                          </a:solidFill>
                          <a:latin typeface="Huawei Sans" panose="020C0503030203020204" pitchFamily="34" charset="0"/>
                        </a:rPr>
                        <a:t>16002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822609249"/>
                  </a:ext>
                </a:extLst>
              </a:tr>
              <a:tr h="130261">
                <a:tc>
                  <a:txBody>
                    <a:bodyPr/>
                    <a:lstStyle/>
                    <a:p>
                      <a:pPr algn="ctr" fontAlgn="ctr"/>
                      <a:r>
                        <a:rPr lang="en-US" sz="1200" dirty="0">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sp>
        <p:nvSpPr>
          <p:cNvPr id="117" name="文本框 98">
            <a:extLst>
              <a:ext uri="{FF2B5EF4-FFF2-40B4-BE49-F238E27FC236}">
                <a16:creationId xmlns="" xmlns:a16="http://schemas.microsoft.com/office/drawing/2014/main" id="{BA3B55DC-C006-49BD-A66F-A97EE23CEA24}"/>
              </a:ext>
            </a:extLst>
          </p:cNvPr>
          <p:cNvSpPr txBox="1"/>
          <p:nvPr/>
        </p:nvSpPr>
        <p:spPr bwMode="gray">
          <a:xfrm>
            <a:off x="6299230" y="5171780"/>
            <a:ext cx="536454" cy="207600"/>
          </a:xfrm>
          <a:prstGeom prst="rect">
            <a:avLst/>
          </a:prstGeom>
          <a:noFill/>
        </p:spPr>
        <p:txBody>
          <a:bodyPr wrap="square" lIns="0" tIns="0" rIns="0" bIns="0" rtlCol="0" anchor="ctr" anchorCtr="0">
            <a:noAutofit/>
          </a:bodyPr>
          <a:lstStyle/>
          <a:p>
            <a:pPr algn="ctr" fontAlgn="ctr"/>
            <a:r>
              <a:rPr lang="en-US" sz="1400" dirty="0">
                <a:solidFill>
                  <a:srgbClr val="56C4D2"/>
                </a:solidFill>
                <a:latin typeface="Huawei Sans" panose="020C0503030203020204" pitchFamily="34" charset="0"/>
              </a:rPr>
              <a:t>16001</a:t>
            </a:r>
          </a:p>
        </p:txBody>
      </p:sp>
      <p:sp>
        <p:nvSpPr>
          <p:cNvPr id="118" name="文本框 98">
            <a:extLst>
              <a:ext uri="{FF2B5EF4-FFF2-40B4-BE49-F238E27FC236}">
                <a16:creationId xmlns="" xmlns:a16="http://schemas.microsoft.com/office/drawing/2014/main" id="{B6F1D4B6-33F3-4ADB-9D03-A0032C6042E1}"/>
              </a:ext>
            </a:extLst>
          </p:cNvPr>
          <p:cNvSpPr txBox="1"/>
          <p:nvPr/>
        </p:nvSpPr>
        <p:spPr bwMode="gray">
          <a:xfrm>
            <a:off x="7857585" y="5155262"/>
            <a:ext cx="584830" cy="207598"/>
          </a:xfrm>
          <a:prstGeom prst="rect">
            <a:avLst/>
          </a:prstGeom>
          <a:noFill/>
        </p:spPr>
        <p:txBody>
          <a:bodyPr wrap="square" lIns="0" tIns="0" rIns="0" bIns="0" rtlCol="0" anchor="ctr" anchorCtr="0">
            <a:noAutofit/>
          </a:bodyPr>
          <a:lstStyle/>
          <a:p>
            <a:pPr algn="ctr" fontAlgn="ctr"/>
            <a:r>
              <a:rPr lang="en-US" sz="1400" dirty="0">
                <a:solidFill>
                  <a:srgbClr val="56C4D2"/>
                </a:solidFill>
                <a:latin typeface="Huawei Sans" panose="020C0503030203020204" pitchFamily="34" charset="0"/>
              </a:rPr>
              <a:t>16002</a:t>
            </a:r>
          </a:p>
        </p:txBody>
      </p:sp>
      <p:graphicFrame>
        <p:nvGraphicFramePr>
          <p:cNvPr id="119" name="Table 35">
            <a:extLst>
              <a:ext uri="{FF2B5EF4-FFF2-40B4-BE49-F238E27FC236}">
                <a16:creationId xmlns="" xmlns:a16="http://schemas.microsoft.com/office/drawing/2014/main" id="{F22DCF84-F66E-4C62-9584-969EFABEE41F}"/>
              </a:ext>
            </a:extLst>
          </p:cNvPr>
          <p:cNvGraphicFramePr>
            <a:graphicFrameLocks noGrp="1"/>
          </p:cNvGraphicFramePr>
          <p:nvPr>
            <p:extLst>
              <p:ext uri="{D42A27DB-BD31-4B8C-83A1-F6EECF244321}">
                <p14:modId xmlns:p14="http://schemas.microsoft.com/office/powerpoint/2010/main" val="481892002"/>
              </p:ext>
            </p:extLst>
          </p:nvPr>
        </p:nvGraphicFramePr>
        <p:xfrm>
          <a:off x="7892830" y="4414646"/>
          <a:ext cx="647145" cy="548640"/>
        </p:xfrm>
        <a:graphic>
          <a:graphicData uri="http://schemas.openxmlformats.org/drawingml/2006/table">
            <a:tbl>
              <a:tblPr firstRow="1" bandRow="1">
                <a:tableStyleId>{72833802-FEF1-4C79-8D5D-14CF1EAF98D9}</a:tableStyleId>
              </a:tblPr>
              <a:tblGrid>
                <a:gridCol w="647145">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rPr>
                        <a:t>1024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sp>
        <p:nvSpPr>
          <p:cNvPr id="120" name="文本框 24">
            <a:extLst>
              <a:ext uri="{FF2B5EF4-FFF2-40B4-BE49-F238E27FC236}">
                <a16:creationId xmlns="" xmlns:a16="http://schemas.microsoft.com/office/drawing/2014/main" id="{3A5EE791-49F4-4306-B1AE-6F79C94D5CC2}"/>
              </a:ext>
            </a:extLst>
          </p:cNvPr>
          <p:cNvSpPr txBox="1"/>
          <p:nvPr/>
        </p:nvSpPr>
        <p:spPr bwMode="gray">
          <a:xfrm>
            <a:off x="550553" y="1311238"/>
            <a:ext cx="277602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SR-MPLS BE-based VPN traffic transmission</a:t>
            </a:r>
          </a:p>
        </p:txBody>
      </p:sp>
      <p:sp>
        <p:nvSpPr>
          <p:cNvPr id="121" name="文本框 24">
            <a:extLst>
              <a:ext uri="{FF2B5EF4-FFF2-40B4-BE49-F238E27FC236}">
                <a16:creationId xmlns="" xmlns:a16="http://schemas.microsoft.com/office/drawing/2014/main" id="{320CF851-091E-4658-B94B-82D3335F4BD4}"/>
              </a:ext>
            </a:extLst>
          </p:cNvPr>
          <p:cNvSpPr txBox="1"/>
          <p:nvPr/>
        </p:nvSpPr>
        <p:spPr bwMode="gray">
          <a:xfrm>
            <a:off x="550553" y="3860911"/>
            <a:ext cx="2973698"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SR-MPLS Policy-based VPN traffic transmission</a:t>
            </a:r>
          </a:p>
        </p:txBody>
      </p:sp>
      <p:sp>
        <p:nvSpPr>
          <p:cNvPr id="75"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76"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79"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117624941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A220518-276F-4004-841D-1906FFB99BC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Overview</a:t>
            </a:r>
          </a:p>
        </p:txBody>
      </p:sp>
      <p:sp>
        <p:nvSpPr>
          <p:cNvPr id="3" name="Text Placeholder 2">
            <a:extLst>
              <a:ext uri="{FF2B5EF4-FFF2-40B4-BE49-F238E27FC236}">
                <a16:creationId xmlns="" xmlns:a16="http://schemas.microsoft.com/office/drawing/2014/main" id="{F6039EAC-E96E-4583-AB5D-AA38AB055B78}"/>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SRv6, or Segment Routing IPv6, is designed to forward IPv6 data packets on a network based on the source routing paradigm.</a:t>
            </a:r>
          </a:p>
          <a:p>
            <a:pPr algn="l">
              <a:lnSpc>
                <a:spcPct val="100000"/>
              </a:lnSpc>
            </a:pPr>
            <a:r>
              <a:rPr lang="en-US" sz="1600" dirty="0">
                <a:latin typeface="Huawei Sans" panose="020C0503030203020204" pitchFamily="34" charset="0"/>
              </a:rPr>
              <a:t>SRv6 forwarding is no longer based on MPLS, simplifying the forwarding plane. SRv6 implements hop-by-hop forwarding by adding a Segment Routing header (SRH) into IPv6 packets, encapsulating an explicit IPv6 address stack into the SRH, and continuously updating destination addresses on transit nodes.</a:t>
            </a:r>
          </a:p>
        </p:txBody>
      </p:sp>
      <p:graphicFrame>
        <p:nvGraphicFramePr>
          <p:cNvPr id="7" name="表格 16">
            <a:extLst>
              <a:ext uri="{FF2B5EF4-FFF2-40B4-BE49-F238E27FC236}">
                <a16:creationId xmlns="" xmlns:a16="http://schemas.microsoft.com/office/drawing/2014/main" id="{15DDA94F-3996-4A93-895F-341FB9AA0AD3}"/>
              </a:ext>
            </a:extLst>
          </p:cNvPr>
          <p:cNvGraphicFramePr>
            <a:graphicFrameLocks noGrp="1"/>
          </p:cNvGraphicFramePr>
          <p:nvPr>
            <p:extLst>
              <p:ext uri="{D42A27DB-BD31-4B8C-83A1-F6EECF244321}">
                <p14:modId xmlns:p14="http://schemas.microsoft.com/office/powerpoint/2010/main" val="4160299227"/>
              </p:ext>
            </p:extLst>
          </p:nvPr>
        </p:nvGraphicFramePr>
        <p:xfrm>
          <a:off x="3872117" y="2979812"/>
          <a:ext cx="4447765" cy="2738076"/>
        </p:xfrm>
        <a:graphic>
          <a:graphicData uri="http://schemas.openxmlformats.org/drawingml/2006/table">
            <a:tbl>
              <a:tblPr/>
              <a:tblGrid>
                <a:gridCol w="1111941">
                  <a:extLst>
                    <a:ext uri="{9D8B030D-6E8A-4147-A177-3AD203B41FA5}">
                      <a16:colId xmlns="" xmlns:a16="http://schemas.microsoft.com/office/drawing/2014/main" val="20000"/>
                    </a:ext>
                  </a:extLst>
                </a:gridCol>
                <a:gridCol w="1111941">
                  <a:extLst>
                    <a:ext uri="{9D8B030D-6E8A-4147-A177-3AD203B41FA5}">
                      <a16:colId xmlns="" xmlns:a16="http://schemas.microsoft.com/office/drawing/2014/main" val="20001"/>
                    </a:ext>
                  </a:extLst>
                </a:gridCol>
                <a:gridCol w="277985">
                  <a:extLst>
                    <a:ext uri="{9D8B030D-6E8A-4147-A177-3AD203B41FA5}">
                      <a16:colId xmlns="" xmlns:a16="http://schemas.microsoft.com/office/drawing/2014/main" val="20002"/>
                    </a:ext>
                  </a:extLst>
                </a:gridCol>
                <a:gridCol w="833957">
                  <a:extLst>
                    <a:ext uri="{9D8B030D-6E8A-4147-A177-3AD203B41FA5}">
                      <a16:colId xmlns="" xmlns:a16="http://schemas.microsoft.com/office/drawing/2014/main" val="20003"/>
                    </a:ext>
                  </a:extLst>
                </a:gridCol>
                <a:gridCol w="1111941">
                  <a:extLst>
                    <a:ext uri="{9D8B030D-6E8A-4147-A177-3AD203B41FA5}">
                      <a16:colId xmlns="" xmlns:a16="http://schemas.microsoft.com/office/drawing/2014/main" val="20004"/>
                    </a:ext>
                  </a:extLst>
                </a:gridCol>
              </a:tblGrid>
              <a:tr h="24891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Version</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Traffic Class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Flow Label</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0"/>
                  </a:ext>
                </a:extLst>
              </a:tr>
              <a:tr h="248916">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Payload</a:t>
                      </a:r>
                      <a:r>
                        <a:rPr lang="en-US" sz="1200" b="0" i="0" u="none" strike="noStrike" baseline="0" dirty="0">
                          <a:solidFill>
                            <a:schemeClr val="tx1"/>
                          </a:solidFill>
                          <a:latin typeface="Huawei Sans" panose="020C0503030203020204" pitchFamily="34" charset="0"/>
                          <a:ea typeface="宋体" panose="02010600030101010101" pitchFamily="2" charset="-122"/>
                          <a:cs typeface="Arial" panose="020B0604020202020204" pitchFamily="34" charset="0"/>
                        </a:rPr>
                        <a:t> Length</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Next=43</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Hop Limit</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Source Address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2"/>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Destination Address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3"/>
                  </a:ext>
                </a:extLst>
              </a:tr>
              <a:tr h="24891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Next Header</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err="1">
                          <a:solidFill>
                            <a:schemeClr val="tx1"/>
                          </a:solidFill>
                          <a:latin typeface="Huawei Sans" panose="020C0503030203020204" pitchFamily="34" charset="0"/>
                          <a:ea typeface="宋体" panose="02010600030101010101" pitchFamily="2" charset="-122"/>
                          <a:cs typeface="Arial" panose="020B0604020202020204" pitchFamily="34" charset="0"/>
                        </a:rPr>
                        <a:t>Hdr</a:t>
                      </a: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 Ext Len</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Routing Type=4 </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Segments Left</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 xmlns:a16="http://schemas.microsoft.com/office/drawing/2014/main" val="10004"/>
                  </a:ext>
                </a:extLst>
              </a:tr>
              <a:tr h="24891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Last Entry</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Flags </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Tag </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5"/>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Segment List[0] (128-bit IPv6 address)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6"/>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Segment List[1] (128-bit IPv6 address)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7"/>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200" b="0" i="0" u="none" strike="noStrike" dirty="0">
                          <a:solidFill>
                            <a:schemeClr val="bg1"/>
                          </a:solidFill>
                          <a:latin typeface="Huawei Sans" panose="020C0503030203020204" pitchFamily="34" charset="0"/>
                          <a:ea typeface="宋体" panose="02010600030101010101" pitchFamily="2" charset="-122"/>
                          <a:cs typeface="Arial" panose="020B0604020202020204" pitchFamily="34" charset="0"/>
                        </a:rPr>
                        <a:t>Segment List[2] (128-bit IPv6 address)</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8"/>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Optional TLV objects (variable)</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9"/>
                  </a:ext>
                </a:extLst>
              </a:tr>
              <a:tr h="24891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IP</a:t>
                      </a:r>
                      <a:r>
                        <a:rPr lang="en-US" sz="1200" b="0" i="0" u="none" strike="noStrike" baseline="0" dirty="0">
                          <a:solidFill>
                            <a:schemeClr val="tx1"/>
                          </a:solidFill>
                          <a:latin typeface="Huawei Sans" panose="020C0503030203020204" pitchFamily="34" charset="0"/>
                          <a:ea typeface="宋体" panose="02010600030101010101" pitchFamily="2" charset="-122"/>
                          <a:cs typeface="Arial" panose="020B0604020202020204" pitchFamily="34" charset="0"/>
                        </a:rPr>
                        <a:t>v6 </a:t>
                      </a:r>
                      <a:r>
                        <a:rPr lang="en-US" sz="1200" b="0" i="0" u="none" strike="noStrike" dirty="0">
                          <a:solidFill>
                            <a:schemeClr val="tx1"/>
                          </a:solidFill>
                          <a:latin typeface="Huawei Sans" panose="020C0503030203020204" pitchFamily="34" charset="0"/>
                          <a:ea typeface="宋体" panose="02010600030101010101" pitchFamily="2" charset="-122"/>
                          <a:cs typeface="Arial" panose="020B0604020202020204" pitchFamily="34" charset="0"/>
                        </a:rPr>
                        <a:t>Payload</a:t>
                      </a:r>
                    </a:p>
                  </a:txBody>
                  <a:tcPr marL="9523" marR="9523" marT="9523" marB="0" anchor="ctr" anchorCtr="1">
                    <a:lnL w="12700" cap="flat" cmpd="sng" algn="ctr">
                      <a:solidFill>
                        <a:srgbClr val="66CCFF"/>
                      </a:solidFill>
                      <a:prstDash val="solid"/>
                      <a:round/>
                      <a:headEnd type="none" w="med" len="med"/>
                      <a:tailEnd type="none" w="med" len="med"/>
                    </a:lnL>
                    <a:lnR w="12700" cap="flat" cmpd="sng" algn="ctr">
                      <a:solidFill>
                        <a:srgbClr val="66CCFF"/>
                      </a:solidFill>
                      <a:prstDash val="solid"/>
                      <a:round/>
                      <a:headEnd type="none" w="med" len="med"/>
                      <a:tailEnd type="none" w="med" len="med"/>
                    </a:lnR>
                    <a:lnT w="12700" cap="flat" cmpd="sng" algn="ctr">
                      <a:solidFill>
                        <a:srgbClr val="66CCFF"/>
                      </a:solidFill>
                      <a:prstDash val="solid"/>
                      <a:round/>
                      <a:headEnd type="none" w="med" len="med"/>
                      <a:tailEnd type="none" w="med" len="med"/>
                    </a:lnT>
                    <a:lnB w="12700" cap="flat" cmpd="sng" algn="ctr">
                      <a:solidFill>
                        <a:srgbClr val="66CCFF"/>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10"/>
                  </a:ext>
                </a:extLst>
              </a:tr>
            </a:tbl>
          </a:graphicData>
        </a:graphic>
      </p:graphicFrame>
      <p:sp>
        <p:nvSpPr>
          <p:cNvPr id="8" name="Left Brace 7">
            <a:extLst>
              <a:ext uri="{FF2B5EF4-FFF2-40B4-BE49-F238E27FC236}">
                <a16:creationId xmlns="" xmlns:a16="http://schemas.microsoft.com/office/drawing/2014/main" id="{AC86035E-B85D-4A70-B946-5347231BEB6F}"/>
              </a:ext>
            </a:extLst>
          </p:cNvPr>
          <p:cNvSpPr/>
          <p:nvPr/>
        </p:nvSpPr>
        <p:spPr bwMode="gray">
          <a:xfrm>
            <a:off x="3675366" y="2979812"/>
            <a:ext cx="159851" cy="972108"/>
          </a:xfrm>
          <a:prstGeom prst="leftBrac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9" name="Left Brace 8">
            <a:extLst>
              <a:ext uri="{FF2B5EF4-FFF2-40B4-BE49-F238E27FC236}">
                <a16:creationId xmlns="" xmlns:a16="http://schemas.microsoft.com/office/drawing/2014/main" id="{81F718EA-9354-4B36-B526-5D36DC8AB98B}"/>
              </a:ext>
            </a:extLst>
          </p:cNvPr>
          <p:cNvSpPr/>
          <p:nvPr/>
        </p:nvSpPr>
        <p:spPr bwMode="gray">
          <a:xfrm>
            <a:off x="3672516" y="3975434"/>
            <a:ext cx="159851" cy="1742454"/>
          </a:xfrm>
          <a:prstGeom prst="leftBrace">
            <a:avLst/>
          </a:prstGeom>
          <a:ln w="19050">
            <a:solidFill>
              <a:srgbClr val="56C4D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0" name="TextBox 9">
            <a:extLst>
              <a:ext uri="{FF2B5EF4-FFF2-40B4-BE49-F238E27FC236}">
                <a16:creationId xmlns="" xmlns:a16="http://schemas.microsoft.com/office/drawing/2014/main" id="{742AA244-5BE5-49A4-AC07-CC5D8B4E17C3}"/>
              </a:ext>
            </a:extLst>
          </p:cNvPr>
          <p:cNvSpPr txBox="1"/>
          <p:nvPr/>
        </p:nvSpPr>
        <p:spPr bwMode="gray">
          <a:xfrm>
            <a:off x="2381250" y="3164119"/>
            <a:ext cx="1291266" cy="455496"/>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rPr>
              <a:t>Standard IPv6 header</a:t>
            </a:r>
          </a:p>
        </p:txBody>
      </p:sp>
      <p:sp>
        <p:nvSpPr>
          <p:cNvPr id="11" name="TextBox 10">
            <a:extLst>
              <a:ext uri="{FF2B5EF4-FFF2-40B4-BE49-F238E27FC236}">
                <a16:creationId xmlns="" xmlns:a16="http://schemas.microsoft.com/office/drawing/2014/main" id="{1FD19F40-E335-4896-A563-4FECE318D58F}"/>
              </a:ext>
            </a:extLst>
          </p:cNvPr>
          <p:cNvSpPr txBox="1"/>
          <p:nvPr/>
        </p:nvSpPr>
        <p:spPr bwMode="gray">
          <a:xfrm>
            <a:off x="2381250" y="4369607"/>
            <a:ext cx="1291266" cy="707218"/>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rPr>
              <a:t>IPv6 extension header (SRH)</a:t>
            </a:r>
          </a:p>
        </p:txBody>
      </p:sp>
      <p:sp>
        <p:nvSpPr>
          <p:cNvPr id="12"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13"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14"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319853354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159">
            <a:extLst>
              <a:ext uri="{FF2B5EF4-FFF2-40B4-BE49-F238E27FC236}">
                <a16:creationId xmlns="" xmlns:a16="http://schemas.microsoft.com/office/drawing/2014/main" id="{43124F72-C461-42C9-BC98-463198DE0CA8}"/>
              </a:ext>
            </a:extLst>
          </p:cNvPr>
          <p:cNvSpPr/>
          <p:nvPr/>
        </p:nvSpPr>
        <p:spPr bwMode="gray">
          <a:xfrm flipH="1">
            <a:off x="10421912" y="2086015"/>
            <a:ext cx="1276798" cy="66742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a:p>
            <a:pPr algn="ctr" fontAlgn="ctr"/>
            <a:r>
              <a:rPr lang="en-US" sz="1200" dirty="0">
                <a:solidFill>
                  <a:srgbClr val="000000"/>
                </a:solidFill>
                <a:latin typeface="Huawei Sans" panose="020C0503030203020204" pitchFamily="34" charset="0"/>
                <a:ea typeface="方正兰亭黑简体" panose="02000000000000000000" pitchFamily="2" charset="-122"/>
              </a:rPr>
              <a:t>2001:: 64</a:t>
            </a:r>
          </a:p>
        </p:txBody>
      </p:sp>
      <p:sp>
        <p:nvSpPr>
          <p:cNvPr id="28" name="Freeform 159">
            <a:extLst>
              <a:ext uri="{FF2B5EF4-FFF2-40B4-BE49-F238E27FC236}">
                <a16:creationId xmlns="" xmlns:a16="http://schemas.microsoft.com/office/drawing/2014/main" id="{E7481F37-D18C-4D6D-B1E1-193FC94A3344}"/>
              </a:ext>
            </a:extLst>
          </p:cNvPr>
          <p:cNvSpPr/>
          <p:nvPr/>
        </p:nvSpPr>
        <p:spPr bwMode="gray">
          <a:xfrm flipH="1">
            <a:off x="2202351" y="218402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sp>
        <p:nvSpPr>
          <p:cNvPr id="2" name="Title 1">
            <a:extLst>
              <a:ext uri="{FF2B5EF4-FFF2-40B4-BE49-F238E27FC236}">
                <a16:creationId xmlns="" xmlns:a16="http://schemas.microsoft.com/office/drawing/2014/main" id="{6D3CEBDE-EE9A-47D7-AC9C-C299C14B654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SRv6-based VPN Traffic Transmission</a:t>
            </a:r>
          </a:p>
        </p:txBody>
      </p:sp>
      <p:pic>
        <p:nvPicPr>
          <p:cNvPr id="4" name="图片 48">
            <a:extLst>
              <a:ext uri="{FF2B5EF4-FFF2-40B4-BE49-F238E27FC236}">
                <a16:creationId xmlns="" xmlns:a16="http://schemas.microsoft.com/office/drawing/2014/main" id="{ED4FA540-B971-4EEE-A783-056CC064D3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63518" y="2343337"/>
            <a:ext cx="378863" cy="310667"/>
          </a:xfrm>
          <a:prstGeom prst="rect">
            <a:avLst/>
          </a:prstGeom>
        </p:spPr>
      </p:pic>
      <p:pic>
        <p:nvPicPr>
          <p:cNvPr id="5" name="图片 48">
            <a:extLst>
              <a:ext uri="{FF2B5EF4-FFF2-40B4-BE49-F238E27FC236}">
                <a16:creationId xmlns="" xmlns:a16="http://schemas.microsoft.com/office/drawing/2014/main" id="{9E81F24A-31D8-4858-9DA6-A5B094378F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6568" y="2340403"/>
            <a:ext cx="378863" cy="310667"/>
          </a:xfrm>
          <a:prstGeom prst="rect">
            <a:avLst/>
          </a:prstGeom>
        </p:spPr>
      </p:pic>
      <p:pic>
        <p:nvPicPr>
          <p:cNvPr id="6" name="图片 48">
            <a:extLst>
              <a:ext uri="{FF2B5EF4-FFF2-40B4-BE49-F238E27FC236}">
                <a16:creationId xmlns="" xmlns:a16="http://schemas.microsoft.com/office/drawing/2014/main" id="{D1E85D9C-107A-4BC8-87C1-F9111DC64B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49618" y="2337469"/>
            <a:ext cx="378863" cy="310667"/>
          </a:xfrm>
          <a:prstGeom prst="rect">
            <a:avLst/>
          </a:prstGeom>
        </p:spPr>
      </p:pic>
      <p:cxnSp>
        <p:nvCxnSpPr>
          <p:cNvPr id="7" name="Straight Connector 6">
            <a:extLst>
              <a:ext uri="{FF2B5EF4-FFF2-40B4-BE49-F238E27FC236}">
                <a16:creationId xmlns="" xmlns:a16="http://schemas.microsoft.com/office/drawing/2014/main" id="{1E2DD63E-0684-4132-A166-B6EBA0B82EDC}"/>
              </a:ext>
            </a:extLst>
          </p:cNvPr>
          <p:cNvCxnSpPr>
            <a:cxnSpLocks/>
            <a:stCxn id="4" idx="3"/>
            <a:endCxn id="5" idx="1"/>
          </p:cNvCxnSpPr>
          <p:nvPr/>
        </p:nvCxnSpPr>
        <p:spPr bwMode="gray">
          <a:xfrm flipV="1">
            <a:off x="4742381" y="2495737"/>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2BC62B70-6DB9-4892-841E-AC7166F08DA9}"/>
              </a:ext>
            </a:extLst>
          </p:cNvPr>
          <p:cNvCxnSpPr>
            <a:cxnSpLocks/>
            <a:stCxn id="5" idx="3"/>
            <a:endCxn id="6" idx="1"/>
          </p:cNvCxnSpPr>
          <p:nvPr/>
        </p:nvCxnSpPr>
        <p:spPr bwMode="gray">
          <a:xfrm flipV="1">
            <a:off x="6285431" y="2492803"/>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48">
            <a:extLst>
              <a:ext uri="{FF2B5EF4-FFF2-40B4-BE49-F238E27FC236}">
                <a16:creationId xmlns="" xmlns:a16="http://schemas.microsoft.com/office/drawing/2014/main" id="{AE84C0C8-AC02-4766-97BA-62F13C5D81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7675" y="2337468"/>
            <a:ext cx="378863" cy="310667"/>
          </a:xfrm>
          <a:prstGeom prst="rect">
            <a:avLst/>
          </a:prstGeom>
        </p:spPr>
      </p:pic>
      <p:cxnSp>
        <p:nvCxnSpPr>
          <p:cNvPr id="14" name="Straight Connector 13">
            <a:extLst>
              <a:ext uri="{FF2B5EF4-FFF2-40B4-BE49-F238E27FC236}">
                <a16:creationId xmlns="" xmlns:a16="http://schemas.microsoft.com/office/drawing/2014/main" id="{3FDC14F8-30E1-42E9-AF15-F10DE43075A9}"/>
              </a:ext>
            </a:extLst>
          </p:cNvPr>
          <p:cNvCxnSpPr>
            <a:cxnSpLocks/>
            <a:stCxn id="13" idx="3"/>
            <a:endCxn id="4" idx="1"/>
          </p:cNvCxnSpPr>
          <p:nvPr/>
        </p:nvCxnSpPr>
        <p:spPr bwMode="gray">
          <a:xfrm>
            <a:off x="3366538" y="2492802"/>
            <a:ext cx="996980" cy="58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8" name="图片 48">
            <a:extLst>
              <a:ext uri="{FF2B5EF4-FFF2-40B4-BE49-F238E27FC236}">
                <a16:creationId xmlns="" xmlns:a16="http://schemas.microsoft.com/office/drawing/2014/main" id="{BA9B9593-9AAA-420E-BE53-8CD981A753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5462" y="2337467"/>
            <a:ext cx="378863" cy="310667"/>
          </a:xfrm>
          <a:prstGeom prst="rect">
            <a:avLst/>
          </a:prstGeom>
        </p:spPr>
      </p:pic>
      <p:cxnSp>
        <p:nvCxnSpPr>
          <p:cNvPr id="19" name="Straight Connector 18">
            <a:extLst>
              <a:ext uri="{FF2B5EF4-FFF2-40B4-BE49-F238E27FC236}">
                <a16:creationId xmlns="" xmlns:a16="http://schemas.microsoft.com/office/drawing/2014/main" id="{B46F0A4D-461D-443F-A7A3-F20A42E8F01F}"/>
              </a:ext>
            </a:extLst>
          </p:cNvPr>
          <p:cNvCxnSpPr>
            <a:cxnSpLocks/>
            <a:stCxn id="6" idx="3"/>
            <a:endCxn id="18" idx="1"/>
          </p:cNvCxnSpPr>
          <p:nvPr/>
        </p:nvCxnSpPr>
        <p:spPr bwMode="gray">
          <a:xfrm flipV="1">
            <a:off x="7828481" y="2492801"/>
            <a:ext cx="996981" cy="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文本框 98">
            <a:extLst>
              <a:ext uri="{FF2B5EF4-FFF2-40B4-BE49-F238E27FC236}">
                <a16:creationId xmlns="" xmlns:a16="http://schemas.microsoft.com/office/drawing/2014/main" id="{8C737BF4-0FF8-4182-87AF-EA7CCAF3FE12}"/>
              </a:ext>
            </a:extLst>
          </p:cNvPr>
          <p:cNvSpPr txBox="1"/>
          <p:nvPr/>
        </p:nvSpPr>
        <p:spPr bwMode="gray">
          <a:xfrm>
            <a:off x="4363517" y="2654004"/>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PE1</a:t>
            </a:r>
          </a:p>
        </p:txBody>
      </p:sp>
      <p:sp>
        <p:nvSpPr>
          <p:cNvPr id="24" name="文本框 98">
            <a:extLst>
              <a:ext uri="{FF2B5EF4-FFF2-40B4-BE49-F238E27FC236}">
                <a16:creationId xmlns="" xmlns:a16="http://schemas.microsoft.com/office/drawing/2014/main" id="{E9BF1A65-39CF-4E7C-9DAD-693F82FF57B9}"/>
              </a:ext>
            </a:extLst>
          </p:cNvPr>
          <p:cNvSpPr txBox="1"/>
          <p:nvPr/>
        </p:nvSpPr>
        <p:spPr bwMode="gray">
          <a:xfrm>
            <a:off x="7449618" y="26815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P2</a:t>
            </a:r>
          </a:p>
        </p:txBody>
      </p:sp>
      <p:sp>
        <p:nvSpPr>
          <p:cNvPr id="25" name="文本框 98">
            <a:extLst>
              <a:ext uri="{FF2B5EF4-FFF2-40B4-BE49-F238E27FC236}">
                <a16:creationId xmlns="" xmlns:a16="http://schemas.microsoft.com/office/drawing/2014/main" id="{B85694F8-F5C1-462C-946A-CEC0D9B96EB1}"/>
              </a:ext>
            </a:extLst>
          </p:cNvPr>
          <p:cNvSpPr txBox="1"/>
          <p:nvPr/>
        </p:nvSpPr>
        <p:spPr bwMode="gray">
          <a:xfrm>
            <a:off x="5912917" y="265811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P1</a:t>
            </a:r>
          </a:p>
        </p:txBody>
      </p:sp>
      <p:sp>
        <p:nvSpPr>
          <p:cNvPr id="26" name="文本框 98">
            <a:extLst>
              <a:ext uri="{FF2B5EF4-FFF2-40B4-BE49-F238E27FC236}">
                <a16:creationId xmlns="" xmlns:a16="http://schemas.microsoft.com/office/drawing/2014/main" id="{B811C322-CAA4-4C39-9A2C-2398ACBA2F0D}"/>
              </a:ext>
            </a:extLst>
          </p:cNvPr>
          <p:cNvSpPr txBox="1"/>
          <p:nvPr/>
        </p:nvSpPr>
        <p:spPr bwMode="gray">
          <a:xfrm>
            <a:off x="2987674" y="265811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CE1</a:t>
            </a:r>
          </a:p>
        </p:txBody>
      </p:sp>
      <p:sp>
        <p:nvSpPr>
          <p:cNvPr id="27" name="文本框 98">
            <a:extLst>
              <a:ext uri="{FF2B5EF4-FFF2-40B4-BE49-F238E27FC236}">
                <a16:creationId xmlns="" xmlns:a16="http://schemas.microsoft.com/office/drawing/2014/main" id="{3323714C-0874-4AC1-86BE-1244B368FE5B}"/>
              </a:ext>
            </a:extLst>
          </p:cNvPr>
          <p:cNvSpPr txBox="1"/>
          <p:nvPr/>
        </p:nvSpPr>
        <p:spPr bwMode="gray">
          <a:xfrm>
            <a:off x="8831811" y="265107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PE2</a:t>
            </a:r>
          </a:p>
        </p:txBody>
      </p:sp>
      <p:sp>
        <p:nvSpPr>
          <p:cNvPr id="30" name="圆角矩形 75">
            <a:extLst>
              <a:ext uri="{FF2B5EF4-FFF2-40B4-BE49-F238E27FC236}">
                <a16:creationId xmlns="" xmlns:a16="http://schemas.microsoft.com/office/drawing/2014/main" id="{CE1B8882-1313-43F7-9B08-FC50FC7011C9}"/>
              </a:ext>
            </a:extLst>
          </p:cNvPr>
          <p:cNvSpPr/>
          <p:nvPr/>
        </p:nvSpPr>
        <p:spPr bwMode="gray">
          <a:xfrm>
            <a:off x="4151860" y="1218413"/>
            <a:ext cx="5287212"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TextBox 271">
            <a:extLst>
              <a:ext uri="{FF2B5EF4-FFF2-40B4-BE49-F238E27FC236}">
                <a16:creationId xmlns="" xmlns:a16="http://schemas.microsoft.com/office/drawing/2014/main" id="{9556AF14-71F3-4B1B-B22B-23B690834AAE}"/>
              </a:ext>
            </a:extLst>
          </p:cNvPr>
          <p:cNvSpPr txBox="1"/>
          <p:nvPr/>
        </p:nvSpPr>
        <p:spPr bwMode="gray">
          <a:xfrm>
            <a:off x="4191310" y="3117884"/>
            <a:ext cx="12298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Domain</a:t>
            </a:r>
          </a:p>
        </p:txBody>
      </p:sp>
      <p:graphicFrame>
        <p:nvGraphicFramePr>
          <p:cNvPr id="35" name="Table 35">
            <a:extLst>
              <a:ext uri="{FF2B5EF4-FFF2-40B4-BE49-F238E27FC236}">
                <a16:creationId xmlns="" xmlns:a16="http://schemas.microsoft.com/office/drawing/2014/main" id="{D7AF502E-F164-41B1-B785-C58783BF46DF}"/>
              </a:ext>
            </a:extLst>
          </p:cNvPr>
          <p:cNvGraphicFramePr>
            <a:graphicFrameLocks noGrp="1"/>
          </p:cNvGraphicFramePr>
          <p:nvPr>
            <p:extLst>
              <p:ext uri="{D42A27DB-BD31-4B8C-83A1-F6EECF244321}">
                <p14:modId xmlns:p14="http://schemas.microsoft.com/office/powerpoint/2010/main" val="3357665755"/>
              </p:ext>
            </p:extLst>
          </p:nvPr>
        </p:nvGraphicFramePr>
        <p:xfrm>
          <a:off x="4805657" y="1508775"/>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rPr>
                        <a:t>FC01::1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658348728"/>
                  </a:ext>
                </a:extLst>
              </a:tr>
              <a:tr h="130261">
                <a:tc>
                  <a:txBody>
                    <a:bodyPr/>
                    <a:lstStyle/>
                    <a:p>
                      <a:pPr algn="ctr" fontAlgn="ctr"/>
                      <a:r>
                        <a:rPr lang="en-US" sz="1200" dirty="0">
                          <a:latin typeface="Huawei Sans" panose="020C0503030203020204" pitchFamily="34" charset="0"/>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cxnSp>
        <p:nvCxnSpPr>
          <p:cNvPr id="40" name="Straight Arrow Connector 39">
            <a:extLst>
              <a:ext uri="{FF2B5EF4-FFF2-40B4-BE49-F238E27FC236}">
                <a16:creationId xmlns="" xmlns:a16="http://schemas.microsoft.com/office/drawing/2014/main" id="{E5B5623E-D572-4B6C-99F9-C6E3F18E459E}"/>
              </a:ext>
            </a:extLst>
          </p:cNvPr>
          <p:cNvCxnSpPr>
            <a:cxnSpLocks/>
          </p:cNvCxnSpPr>
          <p:nvPr/>
        </p:nvCxnSpPr>
        <p:spPr bwMode="gray">
          <a:xfrm>
            <a:off x="3443288" y="2419725"/>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 xmlns:a16="http://schemas.microsoft.com/office/drawing/2014/main" id="{EC412962-A897-49B4-BCFC-7BCF9F2D1C36}"/>
              </a:ext>
            </a:extLst>
          </p:cNvPr>
          <p:cNvCxnSpPr>
            <a:cxnSpLocks/>
          </p:cNvCxnSpPr>
          <p:nvPr/>
        </p:nvCxnSpPr>
        <p:spPr bwMode="gray">
          <a:xfrm>
            <a:off x="4786313" y="2419725"/>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 xmlns:a16="http://schemas.microsoft.com/office/drawing/2014/main" id="{3C170721-F38B-4355-936D-EFE4CF23AAB3}"/>
              </a:ext>
            </a:extLst>
          </p:cNvPr>
          <p:cNvCxnSpPr>
            <a:cxnSpLocks/>
          </p:cNvCxnSpPr>
          <p:nvPr/>
        </p:nvCxnSpPr>
        <p:spPr bwMode="gray">
          <a:xfrm>
            <a:off x="6317077" y="2419725"/>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 xmlns:a16="http://schemas.microsoft.com/office/drawing/2014/main" id="{AC15F8F7-D6FB-40F6-A65D-1776D8F75C08}"/>
              </a:ext>
            </a:extLst>
          </p:cNvPr>
          <p:cNvCxnSpPr>
            <a:cxnSpLocks/>
          </p:cNvCxnSpPr>
          <p:nvPr/>
        </p:nvCxnSpPr>
        <p:spPr bwMode="gray">
          <a:xfrm>
            <a:off x="7890669" y="2419725"/>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72" name="图片 24">
            <a:extLst>
              <a:ext uri="{FF2B5EF4-FFF2-40B4-BE49-F238E27FC236}">
                <a16:creationId xmlns="" xmlns:a16="http://schemas.microsoft.com/office/drawing/2014/main" id="{51785BD0-90E5-404F-B46F-1ADB816C2B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061364" y="3930628"/>
            <a:ext cx="1502493" cy="277100"/>
          </a:xfrm>
          <a:prstGeom prst="rect">
            <a:avLst/>
          </a:prstGeom>
        </p:spPr>
      </p:pic>
      <p:sp>
        <p:nvSpPr>
          <p:cNvPr id="73" name="圆角矩形 75">
            <a:extLst>
              <a:ext uri="{FF2B5EF4-FFF2-40B4-BE49-F238E27FC236}">
                <a16:creationId xmlns="" xmlns:a16="http://schemas.microsoft.com/office/drawing/2014/main" id="{1FD73CE5-0A23-4DCB-8564-C75122ADAA8B}"/>
              </a:ext>
            </a:extLst>
          </p:cNvPr>
          <p:cNvSpPr/>
          <p:nvPr/>
        </p:nvSpPr>
        <p:spPr bwMode="gray">
          <a:xfrm>
            <a:off x="10002891" y="3911902"/>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74" name="Straight Connector 73">
            <a:extLst>
              <a:ext uri="{FF2B5EF4-FFF2-40B4-BE49-F238E27FC236}">
                <a16:creationId xmlns="" xmlns:a16="http://schemas.microsoft.com/office/drawing/2014/main" id="{05004B01-DB8C-4E6D-8A5E-5368F58F048D}"/>
              </a:ext>
            </a:extLst>
          </p:cNvPr>
          <p:cNvCxnSpPr>
            <a:cxnSpLocks/>
            <a:endCxn id="73" idx="1"/>
          </p:cNvCxnSpPr>
          <p:nvPr/>
        </p:nvCxnSpPr>
        <p:spPr bwMode="gray">
          <a:xfrm>
            <a:off x="9439699" y="4065128"/>
            <a:ext cx="56319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7" name="图片 48">
            <a:extLst>
              <a:ext uri="{FF2B5EF4-FFF2-40B4-BE49-F238E27FC236}">
                <a16:creationId xmlns="" xmlns:a16="http://schemas.microsoft.com/office/drawing/2014/main" id="{AA8E65AF-C7A6-4E7B-8808-9139852076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4061" y="2340403"/>
            <a:ext cx="378863" cy="310667"/>
          </a:xfrm>
          <a:prstGeom prst="rect">
            <a:avLst/>
          </a:prstGeom>
        </p:spPr>
      </p:pic>
      <p:cxnSp>
        <p:nvCxnSpPr>
          <p:cNvPr id="78" name="Straight Connector 77">
            <a:extLst>
              <a:ext uri="{FF2B5EF4-FFF2-40B4-BE49-F238E27FC236}">
                <a16:creationId xmlns="" xmlns:a16="http://schemas.microsoft.com/office/drawing/2014/main" id="{E50FAD32-5A48-4F31-829B-F4601F5BADB1}"/>
              </a:ext>
            </a:extLst>
          </p:cNvPr>
          <p:cNvCxnSpPr>
            <a:cxnSpLocks/>
            <a:stCxn id="18" idx="3"/>
            <a:endCxn id="77" idx="1"/>
          </p:cNvCxnSpPr>
          <p:nvPr/>
        </p:nvCxnSpPr>
        <p:spPr bwMode="gray">
          <a:xfrm>
            <a:off x="9204325" y="2492801"/>
            <a:ext cx="1009736"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文本框 98">
            <a:extLst>
              <a:ext uri="{FF2B5EF4-FFF2-40B4-BE49-F238E27FC236}">
                <a16:creationId xmlns="" xmlns:a16="http://schemas.microsoft.com/office/drawing/2014/main" id="{D28AEE9F-02FF-49DC-AD7C-87A6EA31C2E8}"/>
              </a:ext>
            </a:extLst>
          </p:cNvPr>
          <p:cNvSpPr txBox="1"/>
          <p:nvPr/>
        </p:nvSpPr>
        <p:spPr bwMode="gray">
          <a:xfrm>
            <a:off x="10214060" y="2651070"/>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CE2</a:t>
            </a:r>
          </a:p>
        </p:txBody>
      </p:sp>
      <p:cxnSp>
        <p:nvCxnSpPr>
          <p:cNvPr id="83" name="Straight Arrow Connector 82">
            <a:extLst>
              <a:ext uri="{FF2B5EF4-FFF2-40B4-BE49-F238E27FC236}">
                <a16:creationId xmlns="" xmlns:a16="http://schemas.microsoft.com/office/drawing/2014/main" id="{FEACC621-937C-47BA-AE6F-D491578C59B7}"/>
              </a:ext>
            </a:extLst>
          </p:cNvPr>
          <p:cNvCxnSpPr>
            <a:cxnSpLocks/>
          </p:cNvCxnSpPr>
          <p:nvPr/>
        </p:nvCxnSpPr>
        <p:spPr bwMode="gray">
          <a:xfrm>
            <a:off x="9272891" y="2430311"/>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5" name="Freeform 159">
            <a:extLst>
              <a:ext uri="{FF2B5EF4-FFF2-40B4-BE49-F238E27FC236}">
                <a16:creationId xmlns="" xmlns:a16="http://schemas.microsoft.com/office/drawing/2014/main" id="{0F2781B2-9D34-495A-B800-2E0B079EC966}"/>
              </a:ext>
            </a:extLst>
          </p:cNvPr>
          <p:cNvSpPr/>
          <p:nvPr/>
        </p:nvSpPr>
        <p:spPr bwMode="gray">
          <a:xfrm flipH="1">
            <a:off x="10396523" y="4655773"/>
            <a:ext cx="1214251" cy="6615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a:p>
            <a:pPr algn="ctr" fontAlgn="ctr"/>
            <a:r>
              <a:rPr lang="en-US" sz="1200" dirty="0">
                <a:solidFill>
                  <a:srgbClr val="000000"/>
                </a:solidFill>
                <a:latin typeface="Huawei Sans" panose="020C0503030203020204" pitchFamily="34" charset="0"/>
                <a:ea typeface="方正兰亭黑简体" panose="02000000000000000000" pitchFamily="2" charset="-122"/>
              </a:rPr>
              <a:t>2001:: 64</a:t>
            </a:r>
          </a:p>
        </p:txBody>
      </p:sp>
      <p:sp>
        <p:nvSpPr>
          <p:cNvPr id="86" name="Freeform 159">
            <a:extLst>
              <a:ext uri="{FF2B5EF4-FFF2-40B4-BE49-F238E27FC236}">
                <a16:creationId xmlns="" xmlns:a16="http://schemas.microsoft.com/office/drawing/2014/main" id="{4CB38E65-2A68-4F3F-BE46-B90BF6FD6146}"/>
              </a:ext>
            </a:extLst>
          </p:cNvPr>
          <p:cNvSpPr/>
          <p:nvPr/>
        </p:nvSpPr>
        <p:spPr bwMode="gray">
          <a:xfrm flipH="1">
            <a:off x="2202351" y="481506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pic>
        <p:nvPicPr>
          <p:cNvPr id="87" name="图片 48">
            <a:extLst>
              <a:ext uri="{FF2B5EF4-FFF2-40B4-BE49-F238E27FC236}">
                <a16:creationId xmlns="" xmlns:a16="http://schemas.microsoft.com/office/drawing/2014/main" id="{AA213C64-3C3B-4746-B87C-CEC4F3D804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63518" y="4974370"/>
            <a:ext cx="378863" cy="310667"/>
          </a:xfrm>
          <a:prstGeom prst="rect">
            <a:avLst/>
          </a:prstGeom>
        </p:spPr>
      </p:pic>
      <p:pic>
        <p:nvPicPr>
          <p:cNvPr id="88" name="图片 48">
            <a:extLst>
              <a:ext uri="{FF2B5EF4-FFF2-40B4-BE49-F238E27FC236}">
                <a16:creationId xmlns="" xmlns:a16="http://schemas.microsoft.com/office/drawing/2014/main" id="{9C9D9E5C-2BF3-420A-AE02-3B76EBAF59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6568" y="4971436"/>
            <a:ext cx="378863" cy="310667"/>
          </a:xfrm>
          <a:prstGeom prst="rect">
            <a:avLst/>
          </a:prstGeom>
        </p:spPr>
      </p:pic>
      <p:pic>
        <p:nvPicPr>
          <p:cNvPr id="89" name="图片 48">
            <a:extLst>
              <a:ext uri="{FF2B5EF4-FFF2-40B4-BE49-F238E27FC236}">
                <a16:creationId xmlns="" xmlns:a16="http://schemas.microsoft.com/office/drawing/2014/main" id="{114477C8-0553-48C8-9722-ACFEE20985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49618" y="4968502"/>
            <a:ext cx="378863" cy="310667"/>
          </a:xfrm>
          <a:prstGeom prst="rect">
            <a:avLst/>
          </a:prstGeom>
        </p:spPr>
      </p:pic>
      <p:cxnSp>
        <p:nvCxnSpPr>
          <p:cNvPr id="90" name="Straight Connector 89">
            <a:extLst>
              <a:ext uri="{FF2B5EF4-FFF2-40B4-BE49-F238E27FC236}">
                <a16:creationId xmlns="" xmlns:a16="http://schemas.microsoft.com/office/drawing/2014/main" id="{6C05EF6E-AC38-477E-A5C6-B3500D6E56C4}"/>
              </a:ext>
            </a:extLst>
          </p:cNvPr>
          <p:cNvCxnSpPr>
            <a:cxnSpLocks/>
            <a:stCxn id="87" idx="3"/>
            <a:endCxn id="88" idx="1"/>
          </p:cNvCxnSpPr>
          <p:nvPr/>
        </p:nvCxnSpPr>
        <p:spPr bwMode="gray">
          <a:xfrm flipV="1">
            <a:off x="4742381" y="5126770"/>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9FB10784-7059-41B8-8F3B-C719239F17E4}"/>
              </a:ext>
            </a:extLst>
          </p:cNvPr>
          <p:cNvCxnSpPr>
            <a:cxnSpLocks/>
            <a:stCxn id="88" idx="3"/>
            <a:endCxn id="89" idx="1"/>
          </p:cNvCxnSpPr>
          <p:nvPr/>
        </p:nvCxnSpPr>
        <p:spPr bwMode="gray">
          <a:xfrm flipV="1">
            <a:off x="6285431" y="5123836"/>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2" name="图片 48">
            <a:extLst>
              <a:ext uri="{FF2B5EF4-FFF2-40B4-BE49-F238E27FC236}">
                <a16:creationId xmlns="" xmlns:a16="http://schemas.microsoft.com/office/drawing/2014/main" id="{4A7A07A3-2E1B-4008-BD31-4E9B974D6D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7675" y="4968501"/>
            <a:ext cx="378863" cy="310667"/>
          </a:xfrm>
          <a:prstGeom prst="rect">
            <a:avLst/>
          </a:prstGeom>
        </p:spPr>
      </p:pic>
      <p:cxnSp>
        <p:nvCxnSpPr>
          <p:cNvPr id="93" name="Straight Connector 92">
            <a:extLst>
              <a:ext uri="{FF2B5EF4-FFF2-40B4-BE49-F238E27FC236}">
                <a16:creationId xmlns="" xmlns:a16="http://schemas.microsoft.com/office/drawing/2014/main" id="{BB08465E-2AA2-4263-8C23-05858EC525C8}"/>
              </a:ext>
            </a:extLst>
          </p:cNvPr>
          <p:cNvCxnSpPr>
            <a:cxnSpLocks/>
            <a:stCxn id="92" idx="3"/>
            <a:endCxn id="87" idx="1"/>
          </p:cNvCxnSpPr>
          <p:nvPr/>
        </p:nvCxnSpPr>
        <p:spPr bwMode="gray">
          <a:xfrm>
            <a:off x="3366538" y="5123835"/>
            <a:ext cx="996980" cy="58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4" name="图片 48">
            <a:extLst>
              <a:ext uri="{FF2B5EF4-FFF2-40B4-BE49-F238E27FC236}">
                <a16:creationId xmlns="" xmlns:a16="http://schemas.microsoft.com/office/drawing/2014/main" id="{51A8BBA9-11A8-455F-9094-6DFD125AAA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25462" y="4968500"/>
            <a:ext cx="378863" cy="310667"/>
          </a:xfrm>
          <a:prstGeom prst="rect">
            <a:avLst/>
          </a:prstGeom>
        </p:spPr>
      </p:pic>
      <p:cxnSp>
        <p:nvCxnSpPr>
          <p:cNvPr id="95" name="Straight Connector 94">
            <a:extLst>
              <a:ext uri="{FF2B5EF4-FFF2-40B4-BE49-F238E27FC236}">
                <a16:creationId xmlns="" xmlns:a16="http://schemas.microsoft.com/office/drawing/2014/main" id="{0226DAC4-C26A-4C4D-90BC-42680CA9A5F9}"/>
              </a:ext>
            </a:extLst>
          </p:cNvPr>
          <p:cNvCxnSpPr>
            <a:cxnSpLocks/>
            <a:stCxn id="89" idx="3"/>
            <a:endCxn id="94" idx="1"/>
          </p:cNvCxnSpPr>
          <p:nvPr/>
        </p:nvCxnSpPr>
        <p:spPr bwMode="gray">
          <a:xfrm flipV="1">
            <a:off x="7828481" y="5123834"/>
            <a:ext cx="996981" cy="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6" name="文本框 98">
            <a:extLst>
              <a:ext uri="{FF2B5EF4-FFF2-40B4-BE49-F238E27FC236}">
                <a16:creationId xmlns="" xmlns:a16="http://schemas.microsoft.com/office/drawing/2014/main" id="{030521E8-8FBF-41F1-A54D-753B05B63739}"/>
              </a:ext>
            </a:extLst>
          </p:cNvPr>
          <p:cNvSpPr txBox="1"/>
          <p:nvPr/>
        </p:nvSpPr>
        <p:spPr bwMode="gray">
          <a:xfrm>
            <a:off x="4363517" y="5285037"/>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PE1</a:t>
            </a:r>
          </a:p>
        </p:txBody>
      </p:sp>
      <p:sp>
        <p:nvSpPr>
          <p:cNvPr id="97" name="文本框 98">
            <a:extLst>
              <a:ext uri="{FF2B5EF4-FFF2-40B4-BE49-F238E27FC236}">
                <a16:creationId xmlns="" xmlns:a16="http://schemas.microsoft.com/office/drawing/2014/main" id="{52256ECB-282F-4AB6-BD6B-066CB6FC3AFC}"/>
              </a:ext>
            </a:extLst>
          </p:cNvPr>
          <p:cNvSpPr txBox="1"/>
          <p:nvPr/>
        </p:nvSpPr>
        <p:spPr bwMode="gray">
          <a:xfrm>
            <a:off x="7449618" y="5312536"/>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P2</a:t>
            </a:r>
          </a:p>
        </p:txBody>
      </p:sp>
      <p:sp>
        <p:nvSpPr>
          <p:cNvPr id="98" name="文本框 98">
            <a:extLst>
              <a:ext uri="{FF2B5EF4-FFF2-40B4-BE49-F238E27FC236}">
                <a16:creationId xmlns="" xmlns:a16="http://schemas.microsoft.com/office/drawing/2014/main" id="{1F182459-9251-4B06-8C27-9BE530DAD30B}"/>
              </a:ext>
            </a:extLst>
          </p:cNvPr>
          <p:cNvSpPr txBox="1"/>
          <p:nvPr/>
        </p:nvSpPr>
        <p:spPr bwMode="gray">
          <a:xfrm>
            <a:off x="5912917" y="528914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P1</a:t>
            </a:r>
          </a:p>
        </p:txBody>
      </p:sp>
      <p:sp>
        <p:nvSpPr>
          <p:cNvPr id="99" name="文本框 98">
            <a:extLst>
              <a:ext uri="{FF2B5EF4-FFF2-40B4-BE49-F238E27FC236}">
                <a16:creationId xmlns="" xmlns:a16="http://schemas.microsoft.com/office/drawing/2014/main" id="{A84073E5-7B6F-45E5-BA36-7AA6530729B2}"/>
              </a:ext>
            </a:extLst>
          </p:cNvPr>
          <p:cNvSpPr txBox="1"/>
          <p:nvPr/>
        </p:nvSpPr>
        <p:spPr bwMode="gray">
          <a:xfrm>
            <a:off x="2987674" y="528914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CE1</a:t>
            </a:r>
          </a:p>
        </p:txBody>
      </p:sp>
      <p:sp>
        <p:nvSpPr>
          <p:cNvPr id="100" name="文本框 98">
            <a:extLst>
              <a:ext uri="{FF2B5EF4-FFF2-40B4-BE49-F238E27FC236}">
                <a16:creationId xmlns="" xmlns:a16="http://schemas.microsoft.com/office/drawing/2014/main" id="{8A197915-E2B3-46BB-82DA-52790BB12848}"/>
              </a:ext>
            </a:extLst>
          </p:cNvPr>
          <p:cNvSpPr txBox="1"/>
          <p:nvPr/>
        </p:nvSpPr>
        <p:spPr bwMode="gray">
          <a:xfrm>
            <a:off x="8831811" y="52821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PE2</a:t>
            </a:r>
          </a:p>
        </p:txBody>
      </p:sp>
      <p:sp>
        <p:nvSpPr>
          <p:cNvPr id="101" name="圆角矩形 75">
            <a:extLst>
              <a:ext uri="{FF2B5EF4-FFF2-40B4-BE49-F238E27FC236}">
                <a16:creationId xmlns="" xmlns:a16="http://schemas.microsoft.com/office/drawing/2014/main" id="{609F662C-1EDB-4E83-AAC7-6D7C4190B187}"/>
              </a:ext>
            </a:extLst>
          </p:cNvPr>
          <p:cNvSpPr/>
          <p:nvPr/>
        </p:nvSpPr>
        <p:spPr bwMode="gray">
          <a:xfrm>
            <a:off x="4151860" y="3849446"/>
            <a:ext cx="5287212"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2" name="TextBox 271">
            <a:extLst>
              <a:ext uri="{FF2B5EF4-FFF2-40B4-BE49-F238E27FC236}">
                <a16:creationId xmlns="" xmlns:a16="http://schemas.microsoft.com/office/drawing/2014/main" id="{2A2CC9FA-0E51-466F-8E76-9D1C3EE39978}"/>
              </a:ext>
            </a:extLst>
          </p:cNvPr>
          <p:cNvSpPr txBox="1"/>
          <p:nvPr/>
        </p:nvSpPr>
        <p:spPr bwMode="gray">
          <a:xfrm>
            <a:off x="4191310" y="5748917"/>
            <a:ext cx="12298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Domain</a:t>
            </a:r>
          </a:p>
        </p:txBody>
      </p:sp>
      <p:cxnSp>
        <p:nvCxnSpPr>
          <p:cNvPr id="107" name="Straight Arrow Connector 106">
            <a:extLst>
              <a:ext uri="{FF2B5EF4-FFF2-40B4-BE49-F238E27FC236}">
                <a16:creationId xmlns="" xmlns:a16="http://schemas.microsoft.com/office/drawing/2014/main" id="{2C3E8BD3-6380-4BE4-A6C1-95CECB6477AC}"/>
              </a:ext>
            </a:extLst>
          </p:cNvPr>
          <p:cNvCxnSpPr>
            <a:cxnSpLocks/>
          </p:cNvCxnSpPr>
          <p:nvPr/>
        </p:nvCxnSpPr>
        <p:spPr bwMode="gray">
          <a:xfrm>
            <a:off x="3443288" y="5050758"/>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 xmlns:a16="http://schemas.microsoft.com/office/drawing/2014/main" id="{2F77A861-8E08-43BD-A820-E98CC73744F5}"/>
              </a:ext>
            </a:extLst>
          </p:cNvPr>
          <p:cNvCxnSpPr>
            <a:cxnSpLocks/>
          </p:cNvCxnSpPr>
          <p:nvPr/>
        </p:nvCxnSpPr>
        <p:spPr bwMode="gray">
          <a:xfrm>
            <a:off x="4786313" y="5050758"/>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 xmlns:a16="http://schemas.microsoft.com/office/drawing/2014/main" id="{A5CD1679-C141-401F-A296-3C82EA488900}"/>
              </a:ext>
            </a:extLst>
          </p:cNvPr>
          <p:cNvCxnSpPr>
            <a:cxnSpLocks/>
          </p:cNvCxnSpPr>
          <p:nvPr/>
        </p:nvCxnSpPr>
        <p:spPr bwMode="gray">
          <a:xfrm>
            <a:off x="6317077" y="5050758"/>
            <a:ext cx="1076325"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 xmlns:a16="http://schemas.microsoft.com/office/drawing/2014/main" id="{CBEF6E87-A1C7-41AF-9935-87ACDC76F41B}"/>
              </a:ext>
            </a:extLst>
          </p:cNvPr>
          <p:cNvCxnSpPr>
            <a:cxnSpLocks/>
          </p:cNvCxnSpPr>
          <p:nvPr/>
        </p:nvCxnSpPr>
        <p:spPr bwMode="gray">
          <a:xfrm>
            <a:off x="7890669" y="5050758"/>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111" name="图片 48">
            <a:extLst>
              <a:ext uri="{FF2B5EF4-FFF2-40B4-BE49-F238E27FC236}">
                <a16:creationId xmlns="" xmlns:a16="http://schemas.microsoft.com/office/drawing/2014/main" id="{4A09DA22-22F3-42B2-9BB7-B30CBF0D25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4061" y="4971436"/>
            <a:ext cx="378863" cy="310667"/>
          </a:xfrm>
          <a:prstGeom prst="rect">
            <a:avLst/>
          </a:prstGeom>
        </p:spPr>
      </p:pic>
      <p:cxnSp>
        <p:nvCxnSpPr>
          <p:cNvPr id="112" name="Straight Connector 111">
            <a:extLst>
              <a:ext uri="{FF2B5EF4-FFF2-40B4-BE49-F238E27FC236}">
                <a16:creationId xmlns="" xmlns:a16="http://schemas.microsoft.com/office/drawing/2014/main" id="{16DF51E1-BF29-4DD4-A6E0-A0828F6271C8}"/>
              </a:ext>
            </a:extLst>
          </p:cNvPr>
          <p:cNvCxnSpPr>
            <a:cxnSpLocks/>
            <a:stCxn id="94" idx="3"/>
            <a:endCxn id="111" idx="1"/>
          </p:cNvCxnSpPr>
          <p:nvPr/>
        </p:nvCxnSpPr>
        <p:spPr bwMode="gray">
          <a:xfrm>
            <a:off x="9204325" y="5123834"/>
            <a:ext cx="1009736"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3" name="文本框 98">
            <a:extLst>
              <a:ext uri="{FF2B5EF4-FFF2-40B4-BE49-F238E27FC236}">
                <a16:creationId xmlns="" xmlns:a16="http://schemas.microsoft.com/office/drawing/2014/main" id="{A44AD2A4-C7B6-4D4D-A696-F6410A1C6F95}"/>
              </a:ext>
            </a:extLst>
          </p:cNvPr>
          <p:cNvSpPr txBox="1"/>
          <p:nvPr/>
        </p:nvSpPr>
        <p:spPr bwMode="gray">
          <a:xfrm>
            <a:off x="10214060" y="5282103"/>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CE2</a:t>
            </a:r>
          </a:p>
        </p:txBody>
      </p:sp>
      <p:cxnSp>
        <p:nvCxnSpPr>
          <p:cNvPr id="114" name="Straight Arrow Connector 113">
            <a:extLst>
              <a:ext uri="{FF2B5EF4-FFF2-40B4-BE49-F238E27FC236}">
                <a16:creationId xmlns="" xmlns:a16="http://schemas.microsoft.com/office/drawing/2014/main" id="{D43E8F67-B748-4630-B503-EFD680A91FDC}"/>
              </a:ext>
            </a:extLst>
          </p:cNvPr>
          <p:cNvCxnSpPr>
            <a:cxnSpLocks/>
          </p:cNvCxnSpPr>
          <p:nvPr/>
        </p:nvCxnSpPr>
        <p:spPr bwMode="gray">
          <a:xfrm>
            <a:off x="9272891" y="5061344"/>
            <a:ext cx="872604" cy="0"/>
          </a:xfrm>
          <a:prstGeom prst="straightConnector1">
            <a:avLst/>
          </a:prstGeom>
          <a:ln w="19050">
            <a:solidFill>
              <a:srgbClr val="E28189"/>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0" name="文本框 24">
            <a:extLst>
              <a:ext uri="{FF2B5EF4-FFF2-40B4-BE49-F238E27FC236}">
                <a16:creationId xmlns="" xmlns:a16="http://schemas.microsoft.com/office/drawing/2014/main" id="{3A5EE791-49F4-4306-B1AE-6F79C94D5CC2}"/>
              </a:ext>
            </a:extLst>
          </p:cNvPr>
          <p:cNvSpPr txBox="1"/>
          <p:nvPr/>
        </p:nvSpPr>
        <p:spPr bwMode="gray">
          <a:xfrm>
            <a:off x="550553" y="1311238"/>
            <a:ext cx="261163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SRv6 BE-based VPN traffic transmission</a:t>
            </a:r>
          </a:p>
        </p:txBody>
      </p:sp>
      <p:sp>
        <p:nvSpPr>
          <p:cNvPr id="121" name="文本框 24">
            <a:extLst>
              <a:ext uri="{FF2B5EF4-FFF2-40B4-BE49-F238E27FC236}">
                <a16:creationId xmlns="" xmlns:a16="http://schemas.microsoft.com/office/drawing/2014/main" id="{320CF851-091E-4658-B94B-82D3335F4BD4}"/>
              </a:ext>
            </a:extLst>
          </p:cNvPr>
          <p:cNvSpPr txBox="1"/>
          <p:nvPr/>
        </p:nvSpPr>
        <p:spPr bwMode="gray">
          <a:xfrm>
            <a:off x="550552" y="3860911"/>
            <a:ext cx="281598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SRv6 Policy-based VPN traffic transmission</a:t>
            </a:r>
          </a:p>
        </p:txBody>
      </p:sp>
      <p:graphicFrame>
        <p:nvGraphicFramePr>
          <p:cNvPr id="79" name="Table 35">
            <a:extLst>
              <a:ext uri="{FF2B5EF4-FFF2-40B4-BE49-F238E27FC236}">
                <a16:creationId xmlns="" xmlns:a16="http://schemas.microsoft.com/office/drawing/2014/main" id="{DB6C3980-DAA4-45E9-86D2-DD7A550F6FE9}"/>
              </a:ext>
            </a:extLst>
          </p:cNvPr>
          <p:cNvGraphicFramePr>
            <a:graphicFrameLocks noGrp="1"/>
          </p:cNvGraphicFramePr>
          <p:nvPr>
            <p:extLst>
              <p:ext uri="{D42A27DB-BD31-4B8C-83A1-F6EECF244321}">
                <p14:modId xmlns:p14="http://schemas.microsoft.com/office/powerpoint/2010/main" val="3097801152"/>
              </p:ext>
            </p:extLst>
          </p:nvPr>
        </p:nvGraphicFramePr>
        <p:xfrm>
          <a:off x="6339501" y="1508775"/>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rPr>
                        <a:t>FC01::1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658348728"/>
                  </a:ext>
                </a:extLst>
              </a:tr>
              <a:tr h="130261">
                <a:tc>
                  <a:txBody>
                    <a:bodyPr/>
                    <a:lstStyle/>
                    <a:p>
                      <a:pPr algn="ctr" fontAlgn="ctr"/>
                      <a:r>
                        <a:rPr lang="en-US" sz="1200" dirty="0">
                          <a:latin typeface="Huawei Sans" panose="020C0503030203020204" pitchFamily="34" charset="0"/>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80" name="Table 35">
            <a:extLst>
              <a:ext uri="{FF2B5EF4-FFF2-40B4-BE49-F238E27FC236}">
                <a16:creationId xmlns="" xmlns:a16="http://schemas.microsoft.com/office/drawing/2014/main" id="{F71415D7-E100-4257-B331-9500B26308D2}"/>
              </a:ext>
            </a:extLst>
          </p:cNvPr>
          <p:cNvGraphicFramePr>
            <a:graphicFrameLocks noGrp="1"/>
          </p:cNvGraphicFramePr>
          <p:nvPr>
            <p:extLst>
              <p:ext uri="{D42A27DB-BD31-4B8C-83A1-F6EECF244321}">
                <p14:modId xmlns:p14="http://schemas.microsoft.com/office/powerpoint/2010/main" val="274001986"/>
              </p:ext>
            </p:extLst>
          </p:nvPr>
        </p:nvGraphicFramePr>
        <p:xfrm>
          <a:off x="7881716" y="1508775"/>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algn="ctr" fontAlgn="ctr"/>
                      <a:r>
                        <a:rPr lang="en-US" sz="1200" b="0" dirty="0">
                          <a:solidFill>
                            <a:schemeClr val="tx1"/>
                          </a:solidFill>
                          <a:latin typeface="Huawei Sans" panose="020C0503030203020204" pitchFamily="34" charset="0"/>
                        </a:rPr>
                        <a:t>FC01::1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658348728"/>
                  </a:ext>
                </a:extLst>
              </a:tr>
              <a:tr h="130261">
                <a:tc>
                  <a:txBody>
                    <a:bodyPr/>
                    <a:lstStyle/>
                    <a:p>
                      <a:pPr algn="ctr" fontAlgn="ctr"/>
                      <a:r>
                        <a:rPr lang="en-US" sz="1200" dirty="0">
                          <a:latin typeface="Huawei Sans" panose="020C0503030203020204" pitchFamily="34" charset="0"/>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81" name="Table 35">
            <a:extLst>
              <a:ext uri="{FF2B5EF4-FFF2-40B4-BE49-F238E27FC236}">
                <a16:creationId xmlns="" xmlns:a16="http://schemas.microsoft.com/office/drawing/2014/main" id="{8123AF3F-8B84-4742-B21E-F7D806C48A2A}"/>
              </a:ext>
            </a:extLst>
          </p:cNvPr>
          <p:cNvGraphicFramePr>
            <a:graphicFrameLocks noGrp="1"/>
          </p:cNvGraphicFramePr>
          <p:nvPr>
            <p:extLst>
              <p:ext uri="{D42A27DB-BD31-4B8C-83A1-F6EECF244321}">
                <p14:modId xmlns:p14="http://schemas.microsoft.com/office/powerpoint/2010/main" val="1384172928"/>
              </p:ext>
            </p:extLst>
          </p:nvPr>
        </p:nvGraphicFramePr>
        <p:xfrm>
          <a:off x="3394978" y="1785940"/>
          <a:ext cx="725787" cy="54864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04" name="Table 35">
            <a:extLst>
              <a:ext uri="{FF2B5EF4-FFF2-40B4-BE49-F238E27FC236}">
                <a16:creationId xmlns="" xmlns:a16="http://schemas.microsoft.com/office/drawing/2014/main" id="{BBD6910F-3FF7-4686-AEB2-6515BE13CFB2}"/>
              </a:ext>
            </a:extLst>
          </p:cNvPr>
          <p:cNvGraphicFramePr>
            <a:graphicFrameLocks noGrp="1"/>
          </p:cNvGraphicFramePr>
          <p:nvPr>
            <p:extLst>
              <p:ext uri="{D42A27DB-BD31-4B8C-83A1-F6EECF244321}">
                <p14:modId xmlns:p14="http://schemas.microsoft.com/office/powerpoint/2010/main" val="75912974"/>
              </p:ext>
            </p:extLst>
          </p:nvPr>
        </p:nvGraphicFramePr>
        <p:xfrm>
          <a:off x="9309145" y="1778086"/>
          <a:ext cx="725787" cy="54864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15" name="Table 35">
            <a:extLst>
              <a:ext uri="{FF2B5EF4-FFF2-40B4-BE49-F238E27FC236}">
                <a16:creationId xmlns="" xmlns:a16="http://schemas.microsoft.com/office/drawing/2014/main" id="{ABF208A9-71AD-47DD-AB4B-2BE3FB9A14ED}"/>
              </a:ext>
            </a:extLst>
          </p:cNvPr>
          <p:cNvGraphicFramePr>
            <a:graphicFrameLocks noGrp="1"/>
          </p:cNvGraphicFramePr>
          <p:nvPr>
            <p:extLst>
              <p:ext uri="{D42A27DB-BD31-4B8C-83A1-F6EECF244321}">
                <p14:modId xmlns:p14="http://schemas.microsoft.com/office/powerpoint/2010/main" val="3376469405"/>
              </p:ext>
            </p:extLst>
          </p:nvPr>
        </p:nvGraphicFramePr>
        <p:xfrm>
          <a:off x="3394978" y="4452149"/>
          <a:ext cx="725787" cy="54864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22" name="Table 35">
            <a:extLst>
              <a:ext uri="{FF2B5EF4-FFF2-40B4-BE49-F238E27FC236}">
                <a16:creationId xmlns="" xmlns:a16="http://schemas.microsoft.com/office/drawing/2014/main" id="{588D3E0E-B842-4437-9BEC-2246D3C285CC}"/>
              </a:ext>
            </a:extLst>
          </p:cNvPr>
          <p:cNvGraphicFramePr>
            <a:graphicFrameLocks noGrp="1"/>
          </p:cNvGraphicFramePr>
          <p:nvPr>
            <p:extLst>
              <p:ext uri="{D42A27DB-BD31-4B8C-83A1-F6EECF244321}">
                <p14:modId xmlns:p14="http://schemas.microsoft.com/office/powerpoint/2010/main" val="4220052467"/>
              </p:ext>
            </p:extLst>
          </p:nvPr>
        </p:nvGraphicFramePr>
        <p:xfrm>
          <a:off x="9309145" y="4444295"/>
          <a:ext cx="725787" cy="54864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26" name="Table 35">
            <a:extLst>
              <a:ext uri="{FF2B5EF4-FFF2-40B4-BE49-F238E27FC236}">
                <a16:creationId xmlns="" xmlns:a16="http://schemas.microsoft.com/office/drawing/2014/main" id="{0FE619DF-9194-4D68-95BC-22082E08FC52}"/>
              </a:ext>
            </a:extLst>
          </p:cNvPr>
          <p:cNvGraphicFramePr>
            <a:graphicFrameLocks noGrp="1"/>
          </p:cNvGraphicFramePr>
          <p:nvPr>
            <p:extLst>
              <p:ext uri="{D42A27DB-BD31-4B8C-83A1-F6EECF244321}">
                <p14:modId xmlns:p14="http://schemas.microsoft.com/office/powerpoint/2010/main" val="308449556"/>
              </p:ext>
            </p:extLst>
          </p:nvPr>
        </p:nvGraphicFramePr>
        <p:xfrm>
          <a:off x="4805657" y="4177829"/>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FC02::1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4138347974"/>
                  </a:ext>
                </a:extLst>
              </a:tr>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graphicFrame>
        <p:nvGraphicFramePr>
          <p:cNvPr id="127" name="Table 35">
            <a:extLst>
              <a:ext uri="{FF2B5EF4-FFF2-40B4-BE49-F238E27FC236}">
                <a16:creationId xmlns="" xmlns:a16="http://schemas.microsoft.com/office/drawing/2014/main" id="{A1A3ADEE-2A62-4390-AF30-C80CF81C29EC}"/>
              </a:ext>
            </a:extLst>
          </p:cNvPr>
          <p:cNvGraphicFramePr>
            <a:graphicFrameLocks noGrp="1"/>
          </p:cNvGraphicFramePr>
          <p:nvPr>
            <p:extLst>
              <p:ext uri="{D42A27DB-BD31-4B8C-83A1-F6EECF244321}">
                <p14:modId xmlns:p14="http://schemas.microsoft.com/office/powerpoint/2010/main" val="3630178337"/>
              </p:ext>
            </p:extLst>
          </p:nvPr>
        </p:nvGraphicFramePr>
        <p:xfrm>
          <a:off x="6329361" y="4176872"/>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FC03::1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4138347974"/>
                  </a:ext>
                </a:extLst>
              </a:tr>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sp>
        <p:nvSpPr>
          <p:cNvPr id="134" name="矩形: 圆角 52">
            <a:extLst>
              <a:ext uri="{FF2B5EF4-FFF2-40B4-BE49-F238E27FC236}">
                <a16:creationId xmlns="" xmlns:a16="http://schemas.microsoft.com/office/drawing/2014/main" id="{A70960E8-6EBA-4576-B6E4-88FC0E966D55}"/>
              </a:ext>
            </a:extLst>
          </p:cNvPr>
          <p:cNvSpPr/>
          <p:nvPr/>
        </p:nvSpPr>
        <p:spPr bwMode="gray">
          <a:xfrm>
            <a:off x="3914353" y="3515057"/>
            <a:ext cx="740038" cy="858147"/>
          </a:xfrm>
          <a:prstGeom prst="wedgeRectCallout">
            <a:avLst>
              <a:gd name="adj1" fmla="val 70412"/>
              <a:gd name="adj2" fmla="val 31476"/>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(SL=3)</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FC10::1</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FC03::1</a:t>
            </a:r>
          </a:p>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FC02::1</a:t>
            </a:r>
          </a:p>
        </p:txBody>
      </p:sp>
      <p:sp>
        <p:nvSpPr>
          <p:cNvPr id="135" name="矩形: 圆角 52">
            <a:extLst>
              <a:ext uri="{FF2B5EF4-FFF2-40B4-BE49-F238E27FC236}">
                <a16:creationId xmlns="" xmlns:a16="http://schemas.microsoft.com/office/drawing/2014/main" id="{0D1ABC95-D987-44A9-8075-4785CE462352}"/>
              </a:ext>
            </a:extLst>
          </p:cNvPr>
          <p:cNvSpPr/>
          <p:nvPr/>
        </p:nvSpPr>
        <p:spPr bwMode="gray">
          <a:xfrm>
            <a:off x="5551999" y="3551589"/>
            <a:ext cx="740038" cy="858147"/>
          </a:xfrm>
          <a:prstGeom prst="wedgeRectCallout">
            <a:avLst>
              <a:gd name="adj1" fmla="val 61402"/>
              <a:gd name="adj2" fmla="val 31476"/>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(SL=2)</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FC10::1</a:t>
            </a:r>
          </a:p>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FC03::1</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FC02::1</a:t>
            </a:r>
          </a:p>
        </p:txBody>
      </p:sp>
      <p:graphicFrame>
        <p:nvGraphicFramePr>
          <p:cNvPr id="137" name="Table 35">
            <a:extLst>
              <a:ext uri="{FF2B5EF4-FFF2-40B4-BE49-F238E27FC236}">
                <a16:creationId xmlns="" xmlns:a16="http://schemas.microsoft.com/office/drawing/2014/main" id="{FAACC7E6-DFD0-4AAE-BA25-B467B838D86E}"/>
              </a:ext>
            </a:extLst>
          </p:cNvPr>
          <p:cNvGraphicFramePr>
            <a:graphicFrameLocks noGrp="1"/>
          </p:cNvGraphicFramePr>
          <p:nvPr>
            <p:extLst>
              <p:ext uri="{D42A27DB-BD31-4B8C-83A1-F6EECF244321}">
                <p14:modId xmlns:p14="http://schemas.microsoft.com/office/powerpoint/2010/main" val="3322764103"/>
              </p:ext>
            </p:extLst>
          </p:nvPr>
        </p:nvGraphicFramePr>
        <p:xfrm>
          <a:off x="7860270" y="4148476"/>
          <a:ext cx="725787" cy="822960"/>
        </p:xfrm>
        <a:graphic>
          <a:graphicData uri="http://schemas.openxmlformats.org/drawingml/2006/table">
            <a:tbl>
              <a:tblPr firstRow="1" bandRow="1">
                <a:tableStyleId>{72833802-FEF1-4C79-8D5D-14CF1EAF98D9}</a:tableStyleId>
              </a:tblPr>
              <a:tblGrid>
                <a:gridCol w="725787">
                  <a:extLst>
                    <a:ext uri="{9D8B030D-6E8A-4147-A177-3AD203B41FA5}">
                      <a16:colId xmlns="" xmlns:a16="http://schemas.microsoft.com/office/drawing/2014/main" val="4262586327"/>
                    </a:ext>
                  </a:extLst>
                </a:gridCol>
              </a:tblGrid>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FC10::1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FD89C"/>
                    </a:solidFill>
                  </a:tcPr>
                </a:tc>
                <a:extLst>
                  <a:ext uri="{0D108BD9-81ED-4DB2-BD59-A6C34878D82A}">
                    <a16:rowId xmlns="" xmlns:a16="http://schemas.microsoft.com/office/drawing/2014/main" val="4138347974"/>
                  </a:ext>
                </a:extLst>
              </a:tr>
              <a:tr h="130261">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mn-ea"/>
                          <a:cs typeface="+mn-cs"/>
                        </a:rPr>
                        <a:t>2001::1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extLst>
                  <a:ext uri="{0D108BD9-81ED-4DB2-BD59-A6C34878D82A}">
                    <a16:rowId xmlns="" xmlns:a16="http://schemas.microsoft.com/office/drawing/2014/main" val="139777900"/>
                  </a:ext>
                </a:extLst>
              </a:tr>
              <a:tr h="130261">
                <a:tc>
                  <a:txBody>
                    <a:bodyPr/>
                    <a:lstStyle/>
                    <a:p>
                      <a:pPr algn="ctr" fontAlgn="ctr"/>
                      <a:r>
                        <a:rPr lang="en-US" sz="1200" dirty="0">
                          <a:latin typeface="Huawei Sans" panose="020C0503030203020204" pitchFamily="34" charset="0"/>
                        </a:rPr>
                        <a:t>Data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28944"/>
                    </a:solidFill>
                  </a:tcPr>
                </a:tc>
                <a:extLst>
                  <a:ext uri="{0D108BD9-81ED-4DB2-BD59-A6C34878D82A}">
                    <a16:rowId xmlns="" xmlns:a16="http://schemas.microsoft.com/office/drawing/2014/main" val="4144228430"/>
                  </a:ext>
                </a:extLst>
              </a:tr>
            </a:tbl>
          </a:graphicData>
        </a:graphic>
      </p:graphicFrame>
      <p:sp>
        <p:nvSpPr>
          <p:cNvPr id="136" name="矩形: 圆角 52">
            <a:extLst>
              <a:ext uri="{FF2B5EF4-FFF2-40B4-BE49-F238E27FC236}">
                <a16:creationId xmlns="" xmlns:a16="http://schemas.microsoft.com/office/drawing/2014/main" id="{EA95C2DF-7044-4611-B7A6-564019429B4D}"/>
              </a:ext>
            </a:extLst>
          </p:cNvPr>
          <p:cNvSpPr/>
          <p:nvPr/>
        </p:nvSpPr>
        <p:spPr bwMode="gray">
          <a:xfrm>
            <a:off x="7099077" y="3551589"/>
            <a:ext cx="740038" cy="858147"/>
          </a:xfrm>
          <a:prstGeom prst="wedgeRectCallout">
            <a:avLst>
              <a:gd name="adj1" fmla="val 61402"/>
              <a:gd name="adj2" fmla="val 31476"/>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(SL=1)</a:t>
            </a:r>
          </a:p>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FC10::1</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FC03::1</a:t>
            </a:r>
          </a:p>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FC02::1</a:t>
            </a:r>
          </a:p>
        </p:txBody>
      </p:sp>
      <p:sp>
        <p:nvSpPr>
          <p:cNvPr id="138" name="文本框 98">
            <a:extLst>
              <a:ext uri="{FF2B5EF4-FFF2-40B4-BE49-F238E27FC236}">
                <a16:creationId xmlns="" xmlns:a16="http://schemas.microsoft.com/office/drawing/2014/main" id="{0F478DA5-4C76-4D25-B6C5-009319726C40}"/>
              </a:ext>
            </a:extLst>
          </p:cNvPr>
          <p:cNvSpPr txBox="1"/>
          <p:nvPr/>
        </p:nvSpPr>
        <p:spPr bwMode="gray">
          <a:xfrm>
            <a:off x="6337533" y="5171780"/>
            <a:ext cx="717615" cy="213368"/>
          </a:xfrm>
          <a:prstGeom prst="rect">
            <a:avLst/>
          </a:prstGeom>
          <a:noFill/>
        </p:spPr>
        <p:txBody>
          <a:bodyPr wrap="square" lIns="0" tIns="0" rIns="0" bIns="0" rtlCol="0" anchor="ctr" anchorCtr="0">
            <a:noAutofit/>
          </a:bodyPr>
          <a:lstStyle/>
          <a:p>
            <a:pPr algn="ctr" fontAlgn="ctr"/>
            <a:r>
              <a:rPr lang="en-US" sz="1400" dirty="0">
                <a:solidFill>
                  <a:srgbClr val="56C4D2"/>
                </a:solidFill>
                <a:latin typeface="Huawei Sans" panose="020C0503030203020204" pitchFamily="34" charset="0"/>
              </a:rPr>
              <a:t>FC02::1</a:t>
            </a:r>
          </a:p>
        </p:txBody>
      </p:sp>
      <p:sp>
        <p:nvSpPr>
          <p:cNvPr id="139" name="文本框 98">
            <a:extLst>
              <a:ext uri="{FF2B5EF4-FFF2-40B4-BE49-F238E27FC236}">
                <a16:creationId xmlns="" xmlns:a16="http://schemas.microsoft.com/office/drawing/2014/main" id="{DC1BEFC7-7673-4E0B-A3FF-59FFFADBA5C3}"/>
              </a:ext>
            </a:extLst>
          </p:cNvPr>
          <p:cNvSpPr txBox="1"/>
          <p:nvPr/>
        </p:nvSpPr>
        <p:spPr bwMode="gray">
          <a:xfrm>
            <a:off x="7908944" y="5171779"/>
            <a:ext cx="628109" cy="249913"/>
          </a:xfrm>
          <a:prstGeom prst="rect">
            <a:avLst/>
          </a:prstGeom>
          <a:noFill/>
        </p:spPr>
        <p:txBody>
          <a:bodyPr wrap="square" lIns="0" tIns="0" rIns="0" bIns="0" rtlCol="0" anchor="ctr" anchorCtr="0">
            <a:noAutofit/>
          </a:bodyPr>
          <a:lstStyle/>
          <a:p>
            <a:pPr algn="ctr" fontAlgn="ctr"/>
            <a:r>
              <a:rPr lang="en-US" sz="1400" dirty="0">
                <a:solidFill>
                  <a:srgbClr val="56C4D2"/>
                </a:solidFill>
                <a:latin typeface="Huawei Sans" panose="020C0503030203020204" pitchFamily="34" charset="0"/>
              </a:rPr>
              <a:t>FC03::1</a:t>
            </a:r>
          </a:p>
        </p:txBody>
      </p:sp>
      <p:sp>
        <p:nvSpPr>
          <p:cNvPr id="105"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106"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116"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298504845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03873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6A1E57E-AF33-4BD6-A7AB-C030E7DE2572}"/>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 Tunnel Design Principles</a:t>
            </a:r>
          </a:p>
        </p:txBody>
      </p:sp>
      <p:sp>
        <p:nvSpPr>
          <p:cNvPr id="3" name="Text Placeholder 2">
            <a:extLst>
              <a:ext uri="{FF2B5EF4-FFF2-40B4-BE49-F238E27FC236}">
                <a16:creationId xmlns="" xmlns:a16="http://schemas.microsoft.com/office/drawing/2014/main" id="{B3447204-C070-43C3-BFB1-56B4D96B931C}"/>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Tunnels are intended to better serve services and focus on optimization requirements under the prerequisite that VPN bearer requirements are met. Comply with the following principles to achieve a balance among aspects such as service path visualization, service protection, network maintainability, and network scalability:</a:t>
            </a:r>
          </a:p>
          <a:p>
            <a:pPr lvl="1"/>
            <a:r>
              <a:rPr lang="en-US" sz="1600" dirty="0">
                <a:latin typeface="Huawei Sans" panose="020C0503030203020204" pitchFamily="34" charset="0"/>
              </a:rPr>
              <a:t>Service path visualization: Associate service traffic with tunnels to achieve some degree of path visualization.</a:t>
            </a:r>
          </a:p>
          <a:p>
            <a:pPr lvl="1"/>
            <a:r>
              <a:rPr lang="en-US" sz="1600" dirty="0">
                <a:latin typeface="Huawei Sans" panose="020C0503030203020204" pitchFamily="34" charset="0"/>
              </a:rPr>
              <a:t>Maintainability: Keep the total number of tunnels at an appropriate level to reduce live network maintenance pressure and shorten the optimization time.</a:t>
            </a:r>
          </a:p>
          <a:p>
            <a:pPr lvl="1"/>
            <a:r>
              <a:rPr lang="en-US" sz="1600" dirty="0">
                <a:latin typeface="Huawei Sans" panose="020C0503030203020204" pitchFamily="34" charset="0"/>
              </a:rPr>
              <a:t>Ease of optimization: Ensure that the traffic on each tunnel is not too heavy. Otherwise, bandwidth optimization will be difficult.</a:t>
            </a:r>
          </a:p>
          <a:p>
            <a:pPr lvl="1"/>
            <a:r>
              <a:rPr lang="en-US" sz="1600" dirty="0">
                <a:latin typeface="Huawei Sans" panose="020C0503030203020204" pitchFamily="34" charset="0"/>
              </a:rPr>
              <a:t>Reliability: Ensure that main services are under protection, and key services can be quickly converged.</a:t>
            </a:r>
          </a:p>
          <a:p>
            <a:pPr lvl="1"/>
            <a:r>
              <a:rPr lang="en-US" sz="1600" dirty="0">
                <a:latin typeface="Huawei Sans" panose="020C0503030203020204" pitchFamily="34" charset="0"/>
              </a:rPr>
              <a:t>Scalability: Consider possible network expansion in the future.</a:t>
            </a:r>
          </a:p>
        </p:txBody>
      </p:sp>
      <p:sp>
        <p:nvSpPr>
          <p:cNvPr id="10"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11"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12"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367545361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 Policy Deployment Design</a:t>
            </a:r>
          </a:p>
        </p:txBody>
      </p:sp>
      <p:sp>
        <p:nvSpPr>
          <p:cNvPr id="3" name="Text Placeholder 2">
            <a:extLst>
              <a:ext uri="{FF2B5EF4-FFF2-40B4-BE49-F238E27FC236}">
                <a16:creationId xmlns="" xmlns:a16="http://schemas.microsoft.com/office/drawing/2014/main" id="{D82F289C-95A4-4878-AA82-AB405453504C}"/>
              </a:ext>
            </a:extLst>
          </p:cNvPr>
          <p:cNvSpPr>
            <a:spLocks noGrp="1"/>
          </p:cNvSpPr>
          <p:nvPr>
            <p:ph type="body" sz="quarter" idx="10"/>
          </p:nvPr>
        </p:nvSpPr>
        <p:spPr bwMode="gray"/>
        <p:txBody>
          <a:bodyPr wrap="square">
            <a:noAutofit/>
          </a:bodyPr>
          <a:lstStyle/>
          <a:p>
            <a:pPr algn="l">
              <a:lnSpc>
                <a:spcPct val="100000"/>
              </a:lnSpc>
            </a:pPr>
            <a:r>
              <a:rPr lang="en-US" sz="1800" dirty="0">
                <a:latin typeface="Huawei Sans" panose="020C0503030203020204" pitchFamily="34" charset="0"/>
              </a:rPr>
              <a:t>Generally, an enterprise bearer network belongs to an independent AS. Therefore, E2E SR-MPLS Policies can be deployed.</a:t>
            </a:r>
          </a:p>
          <a:p>
            <a:pPr algn="l">
              <a:lnSpc>
                <a:spcPct val="100000"/>
              </a:lnSpc>
            </a:pPr>
            <a:r>
              <a:rPr lang="en-US" sz="1800" dirty="0">
                <a:latin typeface="Huawei Sans" panose="020C0503030203020204" pitchFamily="34" charset="0"/>
              </a:rPr>
              <a:t>An E2E tunnel can be deployed between the ingress (PE) where service traffic enters the bearer network and the egress (PE) where service traffic leaves the backbone network.</a:t>
            </a:r>
          </a:p>
        </p:txBody>
      </p:sp>
      <p:sp>
        <p:nvSpPr>
          <p:cNvPr id="38" name="Freeform 159">
            <a:extLst>
              <a:ext uri="{FF2B5EF4-FFF2-40B4-BE49-F238E27FC236}">
                <a16:creationId xmlns="" xmlns:a16="http://schemas.microsoft.com/office/drawing/2014/main" id="{B3CF27D1-4257-4A6B-9DBE-8D8F5D9D8C0D}"/>
              </a:ext>
            </a:extLst>
          </p:cNvPr>
          <p:cNvSpPr/>
          <p:nvPr/>
        </p:nvSpPr>
        <p:spPr bwMode="gray">
          <a:xfrm flipH="1">
            <a:off x="9755157" y="308490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B</a:t>
            </a:r>
          </a:p>
        </p:txBody>
      </p:sp>
      <p:sp>
        <p:nvSpPr>
          <p:cNvPr id="39" name="Freeform 159">
            <a:extLst>
              <a:ext uri="{FF2B5EF4-FFF2-40B4-BE49-F238E27FC236}">
                <a16:creationId xmlns="" xmlns:a16="http://schemas.microsoft.com/office/drawing/2014/main" id="{F330B5F5-4676-4B50-B0C0-78FF87392936}"/>
              </a:ext>
            </a:extLst>
          </p:cNvPr>
          <p:cNvSpPr/>
          <p:nvPr/>
        </p:nvSpPr>
        <p:spPr bwMode="gray">
          <a:xfrm flipH="1">
            <a:off x="1496535" y="307566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VPN1</a:t>
            </a:r>
          </a:p>
          <a:p>
            <a:pPr algn="ctr" fontAlgn="ctr"/>
            <a:r>
              <a:rPr lang="en-US" sz="1200" dirty="0">
                <a:solidFill>
                  <a:srgbClr val="000000"/>
                </a:solidFill>
                <a:latin typeface="Huawei Sans" panose="020C0503030203020204" pitchFamily="34" charset="0"/>
                <a:ea typeface="方正兰亭黑简体" panose="02000000000000000000" pitchFamily="2" charset="-122"/>
              </a:rPr>
              <a:t>Site A</a:t>
            </a:r>
          </a:p>
        </p:txBody>
      </p:sp>
      <p:pic>
        <p:nvPicPr>
          <p:cNvPr id="40" name="图片 48">
            <a:extLst>
              <a:ext uri="{FF2B5EF4-FFF2-40B4-BE49-F238E27FC236}">
                <a16:creationId xmlns="" xmlns:a16="http://schemas.microsoft.com/office/drawing/2014/main" id="{5CA0F4FF-183B-43D3-9030-6AE2F8C7D5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57702" y="3234973"/>
            <a:ext cx="378863" cy="310667"/>
          </a:xfrm>
          <a:prstGeom prst="rect">
            <a:avLst/>
          </a:prstGeom>
        </p:spPr>
      </p:pic>
      <p:pic>
        <p:nvPicPr>
          <p:cNvPr id="41" name="图片 48">
            <a:extLst>
              <a:ext uri="{FF2B5EF4-FFF2-40B4-BE49-F238E27FC236}">
                <a16:creationId xmlns="" xmlns:a16="http://schemas.microsoft.com/office/drawing/2014/main" id="{AF2515D5-C983-4798-BAB8-FE6D2D5848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00752" y="3232039"/>
            <a:ext cx="378863" cy="310667"/>
          </a:xfrm>
          <a:prstGeom prst="rect">
            <a:avLst/>
          </a:prstGeom>
        </p:spPr>
      </p:pic>
      <p:pic>
        <p:nvPicPr>
          <p:cNvPr id="42" name="图片 48">
            <a:extLst>
              <a:ext uri="{FF2B5EF4-FFF2-40B4-BE49-F238E27FC236}">
                <a16:creationId xmlns="" xmlns:a16="http://schemas.microsoft.com/office/drawing/2014/main" id="{6E67C3F1-93C6-4DD7-BD67-D45D626B71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743802" y="3229105"/>
            <a:ext cx="378863" cy="310667"/>
          </a:xfrm>
          <a:prstGeom prst="rect">
            <a:avLst/>
          </a:prstGeom>
        </p:spPr>
      </p:pic>
      <p:cxnSp>
        <p:nvCxnSpPr>
          <p:cNvPr id="43" name="Straight Connector 42">
            <a:extLst>
              <a:ext uri="{FF2B5EF4-FFF2-40B4-BE49-F238E27FC236}">
                <a16:creationId xmlns="" xmlns:a16="http://schemas.microsoft.com/office/drawing/2014/main" id="{EBB70A8E-85D0-4E76-AE8C-5E29C1C12108}"/>
              </a:ext>
            </a:extLst>
          </p:cNvPr>
          <p:cNvCxnSpPr>
            <a:cxnSpLocks/>
            <a:stCxn id="40" idx="3"/>
            <a:endCxn id="41" idx="1"/>
          </p:cNvCxnSpPr>
          <p:nvPr/>
        </p:nvCxnSpPr>
        <p:spPr bwMode="gray">
          <a:xfrm flipV="1">
            <a:off x="4036565" y="3387373"/>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 xmlns:a16="http://schemas.microsoft.com/office/drawing/2014/main" id="{A39C2F48-3BC6-4DC3-B37F-C5D49D0C7904}"/>
              </a:ext>
            </a:extLst>
          </p:cNvPr>
          <p:cNvCxnSpPr>
            <a:cxnSpLocks/>
            <a:stCxn id="41" idx="3"/>
            <a:endCxn id="42" idx="1"/>
          </p:cNvCxnSpPr>
          <p:nvPr/>
        </p:nvCxnSpPr>
        <p:spPr bwMode="gray">
          <a:xfrm flipV="1">
            <a:off x="5579615" y="3384439"/>
            <a:ext cx="116418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5" name="图片 48">
            <a:extLst>
              <a:ext uri="{FF2B5EF4-FFF2-40B4-BE49-F238E27FC236}">
                <a16:creationId xmlns="" xmlns:a16="http://schemas.microsoft.com/office/drawing/2014/main" id="{CD736B0C-9B07-4358-8434-005A4472E7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1859" y="3229104"/>
            <a:ext cx="378863" cy="310667"/>
          </a:xfrm>
          <a:prstGeom prst="rect">
            <a:avLst/>
          </a:prstGeom>
        </p:spPr>
      </p:pic>
      <p:cxnSp>
        <p:nvCxnSpPr>
          <p:cNvPr id="46" name="Straight Connector 45">
            <a:extLst>
              <a:ext uri="{FF2B5EF4-FFF2-40B4-BE49-F238E27FC236}">
                <a16:creationId xmlns="" xmlns:a16="http://schemas.microsoft.com/office/drawing/2014/main" id="{17327A80-BFEA-429E-8387-2CFDA06A961B}"/>
              </a:ext>
            </a:extLst>
          </p:cNvPr>
          <p:cNvCxnSpPr>
            <a:cxnSpLocks/>
            <a:stCxn id="45" idx="3"/>
            <a:endCxn id="40" idx="1"/>
          </p:cNvCxnSpPr>
          <p:nvPr/>
        </p:nvCxnSpPr>
        <p:spPr bwMode="gray">
          <a:xfrm>
            <a:off x="2660722" y="3384438"/>
            <a:ext cx="996980" cy="58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7" name="图片 48">
            <a:extLst>
              <a:ext uri="{FF2B5EF4-FFF2-40B4-BE49-F238E27FC236}">
                <a16:creationId xmlns="" xmlns:a16="http://schemas.microsoft.com/office/drawing/2014/main" id="{58FB73C3-27F3-4E0A-9651-D8FA590024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119646" y="3229103"/>
            <a:ext cx="378863" cy="310667"/>
          </a:xfrm>
          <a:prstGeom prst="rect">
            <a:avLst/>
          </a:prstGeom>
        </p:spPr>
      </p:pic>
      <p:cxnSp>
        <p:nvCxnSpPr>
          <p:cNvPr id="48" name="Straight Connector 47">
            <a:extLst>
              <a:ext uri="{FF2B5EF4-FFF2-40B4-BE49-F238E27FC236}">
                <a16:creationId xmlns="" xmlns:a16="http://schemas.microsoft.com/office/drawing/2014/main" id="{8F5339AF-E594-4176-B8C0-A64B55DBA0C4}"/>
              </a:ext>
            </a:extLst>
          </p:cNvPr>
          <p:cNvCxnSpPr>
            <a:cxnSpLocks/>
            <a:stCxn id="42" idx="3"/>
            <a:endCxn id="47" idx="1"/>
          </p:cNvCxnSpPr>
          <p:nvPr/>
        </p:nvCxnSpPr>
        <p:spPr bwMode="gray">
          <a:xfrm flipV="1">
            <a:off x="7122665" y="3384437"/>
            <a:ext cx="996981" cy="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文本框 98">
            <a:extLst>
              <a:ext uri="{FF2B5EF4-FFF2-40B4-BE49-F238E27FC236}">
                <a16:creationId xmlns="" xmlns:a16="http://schemas.microsoft.com/office/drawing/2014/main" id="{DD28A0F8-248C-4BFE-803B-C6788E131D07}"/>
              </a:ext>
            </a:extLst>
          </p:cNvPr>
          <p:cNvSpPr txBox="1"/>
          <p:nvPr/>
        </p:nvSpPr>
        <p:spPr bwMode="gray">
          <a:xfrm>
            <a:off x="3657701" y="3059865"/>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PE1</a:t>
            </a:r>
          </a:p>
        </p:txBody>
      </p:sp>
      <p:sp>
        <p:nvSpPr>
          <p:cNvPr id="50" name="文本框 98">
            <a:extLst>
              <a:ext uri="{FF2B5EF4-FFF2-40B4-BE49-F238E27FC236}">
                <a16:creationId xmlns="" xmlns:a16="http://schemas.microsoft.com/office/drawing/2014/main" id="{68187ACD-DA33-442A-A770-04A768BBE487}"/>
              </a:ext>
            </a:extLst>
          </p:cNvPr>
          <p:cNvSpPr txBox="1"/>
          <p:nvPr/>
        </p:nvSpPr>
        <p:spPr bwMode="gray">
          <a:xfrm>
            <a:off x="6743802" y="3087364"/>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P2</a:t>
            </a:r>
          </a:p>
        </p:txBody>
      </p:sp>
      <p:sp>
        <p:nvSpPr>
          <p:cNvPr id="51" name="文本框 98">
            <a:extLst>
              <a:ext uri="{FF2B5EF4-FFF2-40B4-BE49-F238E27FC236}">
                <a16:creationId xmlns="" xmlns:a16="http://schemas.microsoft.com/office/drawing/2014/main" id="{7634C53A-2DDE-4D80-916B-032A590062EA}"/>
              </a:ext>
            </a:extLst>
          </p:cNvPr>
          <p:cNvSpPr txBox="1"/>
          <p:nvPr/>
        </p:nvSpPr>
        <p:spPr bwMode="gray">
          <a:xfrm>
            <a:off x="5207101" y="3063971"/>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P1</a:t>
            </a:r>
          </a:p>
        </p:txBody>
      </p:sp>
      <p:sp>
        <p:nvSpPr>
          <p:cNvPr id="52" name="文本框 98">
            <a:extLst>
              <a:ext uri="{FF2B5EF4-FFF2-40B4-BE49-F238E27FC236}">
                <a16:creationId xmlns="" xmlns:a16="http://schemas.microsoft.com/office/drawing/2014/main" id="{FCED9920-0CD5-47F1-8A58-09649982BD9C}"/>
              </a:ext>
            </a:extLst>
          </p:cNvPr>
          <p:cNvSpPr txBox="1"/>
          <p:nvPr/>
        </p:nvSpPr>
        <p:spPr bwMode="gray">
          <a:xfrm>
            <a:off x="2281858" y="3063971"/>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CE1</a:t>
            </a:r>
          </a:p>
        </p:txBody>
      </p:sp>
      <p:sp>
        <p:nvSpPr>
          <p:cNvPr id="53" name="文本框 98">
            <a:extLst>
              <a:ext uri="{FF2B5EF4-FFF2-40B4-BE49-F238E27FC236}">
                <a16:creationId xmlns="" xmlns:a16="http://schemas.microsoft.com/office/drawing/2014/main" id="{80CB764E-A9BB-426F-BBB4-1B4A8D9986AE}"/>
              </a:ext>
            </a:extLst>
          </p:cNvPr>
          <p:cNvSpPr txBox="1"/>
          <p:nvPr/>
        </p:nvSpPr>
        <p:spPr bwMode="gray">
          <a:xfrm>
            <a:off x="8125995" y="3056931"/>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PE2</a:t>
            </a:r>
          </a:p>
        </p:txBody>
      </p:sp>
      <p:sp>
        <p:nvSpPr>
          <p:cNvPr id="54" name="圆角矩形 75">
            <a:extLst>
              <a:ext uri="{FF2B5EF4-FFF2-40B4-BE49-F238E27FC236}">
                <a16:creationId xmlns="" xmlns:a16="http://schemas.microsoft.com/office/drawing/2014/main" id="{2DB32F56-BC86-4593-95A0-B30497FADB01}"/>
              </a:ext>
            </a:extLst>
          </p:cNvPr>
          <p:cNvSpPr/>
          <p:nvPr/>
        </p:nvSpPr>
        <p:spPr bwMode="gray">
          <a:xfrm>
            <a:off x="3435709" y="2903868"/>
            <a:ext cx="5287212" cy="268638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5" name="TextBox 271">
            <a:extLst>
              <a:ext uri="{FF2B5EF4-FFF2-40B4-BE49-F238E27FC236}">
                <a16:creationId xmlns="" xmlns:a16="http://schemas.microsoft.com/office/drawing/2014/main" id="{14BCE3D2-9D6B-44AA-B8F7-F6B1B8BEE107}"/>
              </a:ext>
            </a:extLst>
          </p:cNvPr>
          <p:cNvSpPr txBox="1"/>
          <p:nvPr/>
        </p:nvSpPr>
        <p:spPr bwMode="gray">
          <a:xfrm>
            <a:off x="3486558" y="2604644"/>
            <a:ext cx="1091966"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 domain</a:t>
            </a:r>
          </a:p>
        </p:txBody>
      </p:sp>
      <p:pic>
        <p:nvPicPr>
          <p:cNvPr id="64" name="图片 48">
            <a:extLst>
              <a:ext uri="{FF2B5EF4-FFF2-40B4-BE49-F238E27FC236}">
                <a16:creationId xmlns="" xmlns:a16="http://schemas.microsoft.com/office/drawing/2014/main" id="{EB2C90B2-4A87-4A7D-AF8C-F8099531A9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08245" y="3232039"/>
            <a:ext cx="378863" cy="310667"/>
          </a:xfrm>
          <a:prstGeom prst="rect">
            <a:avLst/>
          </a:prstGeom>
        </p:spPr>
      </p:pic>
      <p:cxnSp>
        <p:nvCxnSpPr>
          <p:cNvPr id="65" name="Straight Connector 64">
            <a:extLst>
              <a:ext uri="{FF2B5EF4-FFF2-40B4-BE49-F238E27FC236}">
                <a16:creationId xmlns="" xmlns:a16="http://schemas.microsoft.com/office/drawing/2014/main" id="{EC2991B8-1C09-4CA1-975E-5D0761A2640C}"/>
              </a:ext>
            </a:extLst>
          </p:cNvPr>
          <p:cNvCxnSpPr>
            <a:cxnSpLocks/>
            <a:stCxn id="47" idx="3"/>
            <a:endCxn id="64" idx="1"/>
          </p:cNvCxnSpPr>
          <p:nvPr/>
        </p:nvCxnSpPr>
        <p:spPr bwMode="gray">
          <a:xfrm>
            <a:off x="8498509" y="3384437"/>
            <a:ext cx="1009736"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6" name="文本框 98">
            <a:extLst>
              <a:ext uri="{FF2B5EF4-FFF2-40B4-BE49-F238E27FC236}">
                <a16:creationId xmlns="" xmlns:a16="http://schemas.microsoft.com/office/drawing/2014/main" id="{14A5AB63-5153-4C19-8933-2461A2926881}"/>
              </a:ext>
            </a:extLst>
          </p:cNvPr>
          <p:cNvSpPr txBox="1"/>
          <p:nvPr/>
        </p:nvSpPr>
        <p:spPr bwMode="gray">
          <a:xfrm>
            <a:off x="9508244" y="3056931"/>
            <a:ext cx="378863" cy="161866"/>
          </a:xfrm>
          <a:prstGeom prst="rect">
            <a:avLst/>
          </a:prstGeom>
          <a:noFill/>
        </p:spPr>
        <p:txBody>
          <a:bodyPr wrap="square" lIns="0" tIns="0" rIns="0" bIns="0" rtlCol="0" anchor="ctr" anchorCtr="0">
            <a:noAutofit/>
          </a:bodyPr>
          <a:lstStyle/>
          <a:p>
            <a:pPr algn="ctr" fontAlgn="ctr"/>
            <a:r>
              <a:rPr lang="en-US" sz="1400" dirty="0">
                <a:latin typeface="Huawei Sans" panose="020C0503030203020204" pitchFamily="34" charset="0"/>
              </a:rPr>
              <a:t>CE2</a:t>
            </a:r>
          </a:p>
        </p:txBody>
      </p:sp>
      <p:sp>
        <p:nvSpPr>
          <p:cNvPr id="71" name="Can 9">
            <a:extLst>
              <a:ext uri="{FF2B5EF4-FFF2-40B4-BE49-F238E27FC236}">
                <a16:creationId xmlns="" xmlns:a16="http://schemas.microsoft.com/office/drawing/2014/main" id="{06530604-4C0D-440E-8EAE-6D2A7D2371F1}"/>
              </a:ext>
            </a:extLst>
          </p:cNvPr>
          <p:cNvSpPr/>
          <p:nvPr/>
        </p:nvSpPr>
        <p:spPr bwMode="gray">
          <a:xfrm rot="5400000">
            <a:off x="5940984" y="2007754"/>
            <a:ext cx="287198" cy="5263975"/>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Can 9">
            <a:extLst>
              <a:ext uri="{FF2B5EF4-FFF2-40B4-BE49-F238E27FC236}">
                <a16:creationId xmlns="" xmlns:a16="http://schemas.microsoft.com/office/drawing/2014/main" id="{1DE8B9D5-9E5D-4C46-8A33-CEDFAFE86992}"/>
              </a:ext>
            </a:extLst>
          </p:cNvPr>
          <p:cNvSpPr/>
          <p:nvPr/>
        </p:nvSpPr>
        <p:spPr bwMode="gray">
          <a:xfrm rot="5400000">
            <a:off x="5958105" y="2385377"/>
            <a:ext cx="263089" cy="5263975"/>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Can 9">
            <a:extLst>
              <a:ext uri="{FF2B5EF4-FFF2-40B4-BE49-F238E27FC236}">
                <a16:creationId xmlns="" xmlns:a16="http://schemas.microsoft.com/office/drawing/2014/main" id="{152FE83A-CF34-4FE6-9E73-C04DC2A812A3}"/>
              </a:ext>
            </a:extLst>
          </p:cNvPr>
          <p:cNvSpPr/>
          <p:nvPr/>
        </p:nvSpPr>
        <p:spPr bwMode="gray">
          <a:xfrm rot="5400000">
            <a:off x="5627907" y="2429097"/>
            <a:ext cx="936804" cy="4804394"/>
          </a:xfrm>
          <a:prstGeom prst="can">
            <a:avLst>
              <a:gd name="adj" fmla="val 40000"/>
            </a:avLst>
          </a:prstGeom>
          <a:solidFill>
            <a:srgbClr val="F4FBFE">
              <a:alpha val="50000"/>
            </a:srgbClr>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Rectangular Callout 26">
            <a:extLst>
              <a:ext uri="{FF2B5EF4-FFF2-40B4-BE49-F238E27FC236}">
                <a16:creationId xmlns="" xmlns:a16="http://schemas.microsoft.com/office/drawing/2014/main" id="{24048F66-CB4B-4C18-B28C-CB875C8AE0F4}"/>
              </a:ext>
            </a:extLst>
          </p:cNvPr>
          <p:cNvSpPr/>
          <p:nvPr/>
        </p:nvSpPr>
        <p:spPr bwMode="gray">
          <a:xfrm>
            <a:off x="6179825" y="5425077"/>
            <a:ext cx="1294455" cy="464099"/>
          </a:xfrm>
          <a:prstGeom prst="wedgeRectCallout">
            <a:avLst>
              <a:gd name="adj1" fmla="val 18876"/>
              <a:gd name="adj2" fmla="val -8891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E2E SR-MPLS Policy</a:t>
            </a:r>
          </a:p>
        </p:txBody>
      </p:sp>
      <p:sp>
        <p:nvSpPr>
          <p:cNvPr id="74" name="Rectangular Callout 26">
            <a:extLst>
              <a:ext uri="{FF2B5EF4-FFF2-40B4-BE49-F238E27FC236}">
                <a16:creationId xmlns="" xmlns:a16="http://schemas.microsoft.com/office/drawing/2014/main" id="{90FCB5E9-5BF0-4C30-AA0E-4BED577F5E43}"/>
              </a:ext>
            </a:extLst>
          </p:cNvPr>
          <p:cNvSpPr/>
          <p:nvPr/>
        </p:nvSpPr>
        <p:spPr bwMode="gray">
          <a:xfrm>
            <a:off x="2648743" y="4417517"/>
            <a:ext cx="699784" cy="310668"/>
          </a:xfrm>
          <a:prstGeom prst="wedgeRectCallout">
            <a:avLst>
              <a:gd name="adj1" fmla="val 70599"/>
              <a:gd name="adj2" fmla="val 245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L2 VPN</a:t>
            </a:r>
          </a:p>
        </p:txBody>
      </p:sp>
      <p:sp>
        <p:nvSpPr>
          <p:cNvPr id="75" name="Rectangular Callout 26">
            <a:extLst>
              <a:ext uri="{FF2B5EF4-FFF2-40B4-BE49-F238E27FC236}">
                <a16:creationId xmlns="" xmlns:a16="http://schemas.microsoft.com/office/drawing/2014/main" id="{E8743A9E-62EA-4C86-8F23-E8126934998D}"/>
              </a:ext>
            </a:extLst>
          </p:cNvPr>
          <p:cNvSpPr/>
          <p:nvPr/>
        </p:nvSpPr>
        <p:spPr bwMode="gray">
          <a:xfrm>
            <a:off x="2657186" y="4838241"/>
            <a:ext cx="699784" cy="310668"/>
          </a:xfrm>
          <a:prstGeom prst="wedgeRectCallout">
            <a:avLst>
              <a:gd name="adj1" fmla="val 70599"/>
              <a:gd name="adj2" fmla="val 245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L3 VPN</a:t>
            </a:r>
          </a:p>
        </p:txBody>
      </p:sp>
      <p:cxnSp>
        <p:nvCxnSpPr>
          <p:cNvPr id="76" name="Straight Connector 75">
            <a:extLst>
              <a:ext uri="{FF2B5EF4-FFF2-40B4-BE49-F238E27FC236}">
                <a16:creationId xmlns="" xmlns:a16="http://schemas.microsoft.com/office/drawing/2014/main" id="{55C79A54-B152-45D7-9CD6-FA6265A60291}"/>
              </a:ext>
            </a:extLst>
          </p:cNvPr>
          <p:cNvCxnSpPr>
            <a:cxnSpLocks/>
            <a:endCxn id="40" idx="2"/>
          </p:cNvCxnSpPr>
          <p:nvPr/>
        </p:nvCxnSpPr>
        <p:spPr bwMode="gray">
          <a:xfrm flipV="1">
            <a:off x="3847134" y="3545640"/>
            <a:ext cx="0" cy="817251"/>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FAAFE6F5-4616-4191-91B8-BE4B4074846E}"/>
              </a:ext>
            </a:extLst>
          </p:cNvPr>
          <p:cNvCxnSpPr>
            <a:cxnSpLocks/>
            <a:endCxn id="47" idx="2"/>
          </p:cNvCxnSpPr>
          <p:nvPr/>
        </p:nvCxnSpPr>
        <p:spPr bwMode="gray">
          <a:xfrm flipV="1">
            <a:off x="8309078" y="3539770"/>
            <a:ext cx="0" cy="805585"/>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7"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58"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59"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124541522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 Policy Path Planning</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SR-MPLS Policy paths can be planned based on factors such as bandwidth, delay, and path disjoint.</a:t>
            </a:r>
          </a:p>
          <a:p>
            <a:pPr lvl="1">
              <a:lnSpc>
                <a:spcPct val="100000"/>
              </a:lnSpc>
            </a:pPr>
            <a:r>
              <a:rPr lang="en-US" sz="1400" dirty="0">
                <a:latin typeface="Huawei Sans" panose="020C0503030203020204" pitchFamily="34" charset="0"/>
              </a:rPr>
              <a:t>When planning paths based on bandwidth, you need to set the maximum available bandwidth of each interface in advance.</a:t>
            </a:r>
          </a:p>
          <a:p>
            <a:pPr lvl="1">
              <a:lnSpc>
                <a:spcPct val="100000"/>
              </a:lnSpc>
            </a:pPr>
            <a:r>
              <a:rPr lang="en-US" sz="1400" dirty="0">
                <a:latin typeface="Huawei Sans" panose="020C0503030203020204" pitchFamily="34" charset="0"/>
              </a:rPr>
              <a:t>If path planning is based on delay, TWAMP or </a:t>
            </a:r>
            <a:r>
              <a:rPr lang="en-US" sz="1400" dirty="0" err="1">
                <a:latin typeface="Huawei Sans" panose="020C0503030203020204" pitchFamily="34" charset="0"/>
              </a:rPr>
              <a:t>iFIT</a:t>
            </a:r>
            <a:r>
              <a:rPr lang="en-US" sz="1400" dirty="0">
                <a:latin typeface="Huawei Sans" panose="020C0503030203020204" pitchFamily="34" charset="0"/>
              </a:rPr>
              <a:t> must be deployed in advance to detect real-time network delay.</a:t>
            </a:r>
          </a:p>
          <a:p>
            <a:pPr>
              <a:lnSpc>
                <a:spcPct val="100000"/>
              </a:lnSpc>
            </a:pPr>
            <a:r>
              <a:rPr lang="en-US" sz="1600" dirty="0">
                <a:latin typeface="Huawei Sans" panose="020C0503030203020204" pitchFamily="34" charset="0"/>
              </a:rPr>
              <a:t>If SR-MPLS Policy paths are planned through the controller or static configuration, the following two modes are available (CP stands for candidate path):</a:t>
            </a:r>
          </a:p>
          <a:p>
            <a:pPr lvl="1">
              <a:lnSpc>
                <a:spcPct val="100000"/>
              </a:lnSpc>
            </a:pPr>
            <a:r>
              <a:rPr lang="en-US" sz="1400" dirty="0">
                <a:latin typeface="Huawei Sans" panose="020C0503030203020204" pitchFamily="34" charset="0"/>
              </a:rPr>
              <a:t>Single-CP multi-segment path</a:t>
            </a:r>
          </a:p>
          <a:p>
            <a:pPr lvl="1">
              <a:lnSpc>
                <a:spcPct val="100000"/>
              </a:lnSpc>
            </a:pPr>
            <a:r>
              <a:rPr lang="en-US" sz="1400" dirty="0">
                <a:latin typeface="Huawei Sans" panose="020C0503030203020204" pitchFamily="34" charset="0"/>
              </a:rPr>
              <a:t>Multi-CP single-segment path</a:t>
            </a:r>
          </a:p>
        </p:txBody>
      </p:sp>
      <p:sp>
        <p:nvSpPr>
          <p:cNvPr id="9" name="矩形 5">
            <a:extLst>
              <a:ext uri="{FF2B5EF4-FFF2-40B4-BE49-F238E27FC236}">
                <a16:creationId xmlns="" xmlns:a16="http://schemas.microsoft.com/office/drawing/2014/main" id="{E4C5853B-19A5-45CD-8A72-7C8BA94AAC4F}"/>
              </a:ext>
            </a:extLst>
          </p:cNvPr>
          <p:cNvSpPr/>
          <p:nvPr/>
        </p:nvSpPr>
        <p:spPr bwMode="gray">
          <a:xfrm>
            <a:off x="947159" y="4783883"/>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0" name="矩形 6">
            <a:extLst>
              <a:ext uri="{FF2B5EF4-FFF2-40B4-BE49-F238E27FC236}">
                <a16:creationId xmlns="" xmlns:a16="http://schemas.microsoft.com/office/drawing/2014/main" id="{784F8F4B-4F9F-4FC9-B41D-0A51A21E1B08}"/>
              </a:ext>
            </a:extLst>
          </p:cNvPr>
          <p:cNvSpPr/>
          <p:nvPr/>
        </p:nvSpPr>
        <p:spPr bwMode="gray">
          <a:xfrm>
            <a:off x="2537165" y="4332423"/>
            <a:ext cx="1579170" cy="50124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11" name="矩形 8">
            <a:extLst>
              <a:ext uri="{FF2B5EF4-FFF2-40B4-BE49-F238E27FC236}">
                <a16:creationId xmlns="" xmlns:a16="http://schemas.microsoft.com/office/drawing/2014/main" id="{8C9E3DC2-0CF9-4BF4-B564-7D5051DE5954}"/>
              </a:ext>
            </a:extLst>
          </p:cNvPr>
          <p:cNvSpPr/>
          <p:nvPr/>
        </p:nvSpPr>
        <p:spPr bwMode="gray">
          <a:xfrm>
            <a:off x="2537165" y="5070750"/>
            <a:ext cx="1579170" cy="50291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12" name="矩形 10">
            <a:extLst>
              <a:ext uri="{FF2B5EF4-FFF2-40B4-BE49-F238E27FC236}">
                <a16:creationId xmlns="" xmlns:a16="http://schemas.microsoft.com/office/drawing/2014/main" id="{9D652180-827C-4B04-B0A2-DC0A4C5553EF}"/>
              </a:ext>
            </a:extLst>
          </p:cNvPr>
          <p:cNvSpPr/>
          <p:nvPr/>
        </p:nvSpPr>
        <p:spPr bwMode="gray">
          <a:xfrm>
            <a:off x="4410569" y="4332065"/>
            <a:ext cx="1434193" cy="50291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14" name="直接连接符 17">
            <a:extLst>
              <a:ext uri="{FF2B5EF4-FFF2-40B4-BE49-F238E27FC236}">
                <a16:creationId xmlns="" xmlns:a16="http://schemas.microsoft.com/office/drawing/2014/main" id="{D08E7710-D611-4E26-B792-58F936D43A5C}"/>
              </a:ext>
            </a:extLst>
          </p:cNvPr>
          <p:cNvCxnSpPr>
            <a:cxnSpLocks/>
            <a:stCxn id="9" idx="3"/>
            <a:endCxn id="10" idx="1"/>
          </p:cNvCxnSpPr>
          <p:nvPr/>
        </p:nvCxnSpPr>
        <p:spPr bwMode="gray">
          <a:xfrm flipV="1">
            <a:off x="2074264" y="4583045"/>
            <a:ext cx="462901" cy="3988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8">
            <a:extLst>
              <a:ext uri="{FF2B5EF4-FFF2-40B4-BE49-F238E27FC236}">
                <a16:creationId xmlns="" xmlns:a16="http://schemas.microsoft.com/office/drawing/2014/main" id="{005CEB23-72F8-4FAD-81FB-0D7AD0D2313F}"/>
              </a:ext>
            </a:extLst>
          </p:cNvPr>
          <p:cNvCxnSpPr>
            <a:cxnSpLocks/>
            <a:stCxn id="12" idx="1"/>
            <a:endCxn id="10" idx="3"/>
          </p:cNvCxnSpPr>
          <p:nvPr/>
        </p:nvCxnSpPr>
        <p:spPr bwMode="gray">
          <a:xfrm flipH="1" flipV="1">
            <a:off x="4116335" y="4583045"/>
            <a:ext cx="294234" cy="4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24">
            <a:extLst>
              <a:ext uri="{FF2B5EF4-FFF2-40B4-BE49-F238E27FC236}">
                <a16:creationId xmlns="" xmlns:a16="http://schemas.microsoft.com/office/drawing/2014/main" id="{70DFA3DD-DE21-4F40-843C-4ADD2B49FF4B}"/>
              </a:ext>
            </a:extLst>
          </p:cNvPr>
          <p:cNvCxnSpPr>
            <a:cxnSpLocks/>
            <a:stCxn id="9" idx="3"/>
            <a:endCxn id="11" idx="1"/>
          </p:cNvCxnSpPr>
          <p:nvPr/>
        </p:nvCxnSpPr>
        <p:spPr bwMode="gray">
          <a:xfrm>
            <a:off x="2074264" y="4981924"/>
            <a:ext cx="462901" cy="340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直接连接符 25">
            <a:extLst>
              <a:ext uri="{FF2B5EF4-FFF2-40B4-BE49-F238E27FC236}">
                <a16:creationId xmlns="" xmlns:a16="http://schemas.microsoft.com/office/drawing/2014/main" id="{3CEC3649-1D06-4424-A04A-55A452003ADD}"/>
              </a:ext>
            </a:extLst>
          </p:cNvPr>
          <p:cNvCxnSpPr>
            <a:cxnSpLocks/>
            <a:stCxn id="19" idx="1"/>
            <a:endCxn id="11" idx="3"/>
          </p:cNvCxnSpPr>
          <p:nvPr/>
        </p:nvCxnSpPr>
        <p:spPr bwMode="gray">
          <a:xfrm flipH="1">
            <a:off x="4116335" y="5322206"/>
            <a:ext cx="294233"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 name="矩形 31">
            <a:extLst>
              <a:ext uri="{FF2B5EF4-FFF2-40B4-BE49-F238E27FC236}">
                <a16:creationId xmlns="" xmlns:a16="http://schemas.microsoft.com/office/drawing/2014/main" id="{BB63AF3B-575C-4AFC-A63B-567FDA750718}"/>
              </a:ext>
            </a:extLst>
          </p:cNvPr>
          <p:cNvSpPr/>
          <p:nvPr/>
        </p:nvSpPr>
        <p:spPr bwMode="gray">
          <a:xfrm>
            <a:off x="4410568" y="5070750"/>
            <a:ext cx="1434193" cy="50291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sp>
        <p:nvSpPr>
          <p:cNvPr id="20" name="文本框 49">
            <a:extLst>
              <a:ext uri="{FF2B5EF4-FFF2-40B4-BE49-F238E27FC236}">
                <a16:creationId xmlns="" xmlns:a16="http://schemas.microsoft.com/office/drawing/2014/main" id="{81A2D4C2-5F9C-467C-854E-0BA94B981C2E}"/>
              </a:ext>
            </a:extLst>
          </p:cNvPr>
          <p:cNvSpPr txBox="1"/>
          <p:nvPr/>
        </p:nvSpPr>
        <p:spPr bwMode="gray">
          <a:xfrm>
            <a:off x="793614" y="4319718"/>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21" name="圆角矩形 19">
            <a:extLst>
              <a:ext uri="{FF2B5EF4-FFF2-40B4-BE49-F238E27FC236}">
                <a16:creationId xmlns="" xmlns:a16="http://schemas.microsoft.com/office/drawing/2014/main" id="{F68FC39D-C5FA-41C9-887B-DB5082178866}"/>
              </a:ext>
            </a:extLst>
          </p:cNvPr>
          <p:cNvSpPr/>
          <p:nvPr/>
        </p:nvSpPr>
        <p:spPr bwMode="gray">
          <a:xfrm>
            <a:off x="6195814" y="3586945"/>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Single-CP multi-segment path</a:t>
            </a:r>
          </a:p>
        </p:txBody>
      </p:sp>
      <p:sp>
        <p:nvSpPr>
          <p:cNvPr id="22" name="圆角矩形 20">
            <a:extLst>
              <a:ext uri="{FF2B5EF4-FFF2-40B4-BE49-F238E27FC236}">
                <a16:creationId xmlns="" xmlns:a16="http://schemas.microsoft.com/office/drawing/2014/main" id="{34134C65-47A6-4A4F-8B4C-80D86E6C02D9}"/>
              </a:ext>
            </a:extLst>
          </p:cNvPr>
          <p:cNvSpPr/>
          <p:nvPr/>
        </p:nvSpPr>
        <p:spPr bwMode="gray">
          <a:xfrm>
            <a:off x="6195814" y="4046028"/>
            <a:ext cx="5402200" cy="1740188"/>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23" name="矩形 5">
            <a:extLst>
              <a:ext uri="{FF2B5EF4-FFF2-40B4-BE49-F238E27FC236}">
                <a16:creationId xmlns="" xmlns:a16="http://schemas.microsoft.com/office/drawing/2014/main" id="{2525BB64-DBAA-45F4-A58D-9BA041442B06}"/>
              </a:ext>
            </a:extLst>
          </p:cNvPr>
          <p:cNvSpPr/>
          <p:nvPr/>
        </p:nvSpPr>
        <p:spPr bwMode="gray">
          <a:xfrm>
            <a:off x="6526361" y="4760394"/>
            <a:ext cx="1127105" cy="56248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24" name="矩形 6">
            <a:extLst>
              <a:ext uri="{FF2B5EF4-FFF2-40B4-BE49-F238E27FC236}">
                <a16:creationId xmlns="" xmlns:a16="http://schemas.microsoft.com/office/drawing/2014/main" id="{FCB05DA2-133F-40B3-8B3D-5D7904E27C3A}"/>
              </a:ext>
            </a:extLst>
          </p:cNvPr>
          <p:cNvSpPr/>
          <p:nvPr/>
        </p:nvSpPr>
        <p:spPr bwMode="gray">
          <a:xfrm>
            <a:off x="7990103" y="4763392"/>
            <a:ext cx="1560458" cy="55881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26" name="矩形 10">
            <a:extLst>
              <a:ext uri="{FF2B5EF4-FFF2-40B4-BE49-F238E27FC236}">
                <a16:creationId xmlns="" xmlns:a16="http://schemas.microsoft.com/office/drawing/2014/main" id="{4B158573-A288-49FE-9778-C471DDD704D6}"/>
              </a:ext>
            </a:extLst>
          </p:cNvPr>
          <p:cNvSpPr/>
          <p:nvPr/>
        </p:nvSpPr>
        <p:spPr bwMode="gray">
          <a:xfrm>
            <a:off x="9989771" y="4547847"/>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20)</a:t>
            </a:r>
          </a:p>
        </p:txBody>
      </p:sp>
      <p:sp>
        <p:nvSpPr>
          <p:cNvPr id="27" name="矩形 14">
            <a:extLst>
              <a:ext uri="{FF2B5EF4-FFF2-40B4-BE49-F238E27FC236}">
                <a16:creationId xmlns="" xmlns:a16="http://schemas.microsoft.com/office/drawing/2014/main" id="{1DE6269F-1CC7-4010-B160-622BE865C526}"/>
              </a:ext>
            </a:extLst>
          </p:cNvPr>
          <p:cNvSpPr/>
          <p:nvPr/>
        </p:nvSpPr>
        <p:spPr bwMode="gray">
          <a:xfrm>
            <a:off x="9989771" y="5010625"/>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28" name="直接连接符 17">
            <a:extLst>
              <a:ext uri="{FF2B5EF4-FFF2-40B4-BE49-F238E27FC236}">
                <a16:creationId xmlns="" xmlns:a16="http://schemas.microsoft.com/office/drawing/2014/main" id="{905E4BAB-08B8-472B-BD58-407E848ED724}"/>
              </a:ext>
            </a:extLst>
          </p:cNvPr>
          <p:cNvCxnSpPr>
            <a:cxnSpLocks/>
            <a:stCxn id="23" idx="3"/>
            <a:endCxn id="24" idx="1"/>
          </p:cNvCxnSpPr>
          <p:nvPr/>
        </p:nvCxnSpPr>
        <p:spPr bwMode="gray">
          <a:xfrm>
            <a:off x="7653466" y="5041637"/>
            <a:ext cx="336637" cy="116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直接连接符 18">
            <a:extLst>
              <a:ext uri="{FF2B5EF4-FFF2-40B4-BE49-F238E27FC236}">
                <a16:creationId xmlns="" xmlns:a16="http://schemas.microsoft.com/office/drawing/2014/main" id="{3217E6E2-FB00-4B25-9EA0-A14E04FC3073}"/>
              </a:ext>
            </a:extLst>
          </p:cNvPr>
          <p:cNvCxnSpPr>
            <a:cxnSpLocks/>
            <a:stCxn id="26" idx="1"/>
            <a:endCxn id="24" idx="3"/>
          </p:cNvCxnSpPr>
          <p:nvPr/>
        </p:nvCxnSpPr>
        <p:spPr bwMode="gray">
          <a:xfrm flipH="1">
            <a:off x="9550561" y="4745250"/>
            <a:ext cx="439210" cy="29754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直接连接符 21">
            <a:extLst>
              <a:ext uri="{FF2B5EF4-FFF2-40B4-BE49-F238E27FC236}">
                <a16:creationId xmlns="" xmlns:a16="http://schemas.microsoft.com/office/drawing/2014/main" id="{FA70543C-88F5-40E7-8E5A-DAC4BB1F14A6}"/>
              </a:ext>
            </a:extLst>
          </p:cNvPr>
          <p:cNvCxnSpPr>
            <a:cxnSpLocks/>
            <a:stCxn id="27" idx="1"/>
            <a:endCxn id="24" idx="3"/>
          </p:cNvCxnSpPr>
          <p:nvPr/>
        </p:nvCxnSpPr>
        <p:spPr bwMode="gray">
          <a:xfrm flipH="1" flipV="1">
            <a:off x="9550561" y="5042799"/>
            <a:ext cx="439210" cy="16522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4" name="文本框 49">
            <a:extLst>
              <a:ext uri="{FF2B5EF4-FFF2-40B4-BE49-F238E27FC236}">
                <a16:creationId xmlns="" xmlns:a16="http://schemas.microsoft.com/office/drawing/2014/main" id="{49B9C03D-BBDE-44F3-898F-AA4804180458}"/>
              </a:ext>
            </a:extLst>
          </p:cNvPr>
          <p:cNvSpPr txBox="1"/>
          <p:nvPr/>
        </p:nvSpPr>
        <p:spPr bwMode="gray">
          <a:xfrm>
            <a:off x="6372816" y="4296229"/>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35" name="圆角矩形 19">
            <a:extLst>
              <a:ext uri="{FF2B5EF4-FFF2-40B4-BE49-F238E27FC236}">
                <a16:creationId xmlns="" xmlns:a16="http://schemas.microsoft.com/office/drawing/2014/main" id="{41EC7FB2-8096-4164-8111-AB5D6EF81EAC}"/>
              </a:ext>
            </a:extLst>
          </p:cNvPr>
          <p:cNvSpPr/>
          <p:nvPr/>
        </p:nvSpPr>
        <p:spPr bwMode="gray">
          <a:xfrm>
            <a:off x="619564" y="3586945"/>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Multi-CP single-segment path</a:t>
            </a:r>
          </a:p>
        </p:txBody>
      </p:sp>
      <p:sp>
        <p:nvSpPr>
          <p:cNvPr id="36" name="圆角矩形 20">
            <a:extLst>
              <a:ext uri="{FF2B5EF4-FFF2-40B4-BE49-F238E27FC236}">
                <a16:creationId xmlns="" xmlns:a16="http://schemas.microsoft.com/office/drawing/2014/main" id="{FF0E3D72-B103-482E-9B49-6411335B7A32}"/>
              </a:ext>
            </a:extLst>
          </p:cNvPr>
          <p:cNvSpPr/>
          <p:nvPr/>
        </p:nvSpPr>
        <p:spPr bwMode="gray">
          <a:xfrm>
            <a:off x="619564" y="4046028"/>
            <a:ext cx="5402200" cy="1740188"/>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31"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32"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33"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123627672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SR-MPLS Policy Traffic Diversion Mode Design</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SR-MPLS Policies need to steer service traffic into tunnels for forwarding. This process is called traffic diversion. Currently, SR-MPLS Policies support the following traffic diversion modes:</a:t>
            </a:r>
          </a:p>
          <a:p>
            <a:pPr lvl="1">
              <a:lnSpc>
                <a:spcPct val="100000"/>
              </a:lnSpc>
            </a:pPr>
            <a:r>
              <a:rPr lang="en-US" sz="1400" dirty="0">
                <a:latin typeface="Huawei Sans" panose="020C0503030203020204" pitchFamily="34" charset="0"/>
              </a:rPr>
              <a:t>Color-based traffic diversion: In this mode, the headend steers traffic into an SR-MPLS Policy through route recursion implemented based on the color value and destination address in the route.</a:t>
            </a:r>
          </a:p>
          <a:p>
            <a:pPr lvl="1">
              <a:lnSpc>
                <a:spcPct val="100000"/>
              </a:lnSpc>
            </a:pPr>
            <a:r>
              <a:rPr lang="en-US" sz="1400" dirty="0">
                <a:latin typeface="Huawei Sans" panose="020C0503030203020204" pitchFamily="34" charset="0"/>
              </a:rPr>
              <a:t>DSCP-based traffic diversion: In this mode, the headend searches for a matching SR-MPLS Policy group based on specific endpoint information and then finds the corresponding SR-MPLS Policy based on the DSCP value of packets.</a:t>
            </a:r>
          </a:p>
        </p:txBody>
      </p:sp>
      <p:sp>
        <p:nvSpPr>
          <p:cNvPr id="56" name="圆角矩形 19">
            <a:extLst>
              <a:ext uri="{FF2B5EF4-FFF2-40B4-BE49-F238E27FC236}">
                <a16:creationId xmlns="" xmlns:a16="http://schemas.microsoft.com/office/drawing/2014/main" id="{09002A81-72EF-4322-82B6-92F41B00F1E0}"/>
              </a:ext>
            </a:extLst>
          </p:cNvPr>
          <p:cNvSpPr/>
          <p:nvPr/>
        </p:nvSpPr>
        <p:spPr bwMode="gray">
          <a:xfrm>
            <a:off x="536816" y="2918836"/>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Color-based traffic diversion</a:t>
            </a:r>
          </a:p>
        </p:txBody>
      </p:sp>
      <p:sp>
        <p:nvSpPr>
          <p:cNvPr id="57" name="圆角矩形 20">
            <a:extLst>
              <a:ext uri="{FF2B5EF4-FFF2-40B4-BE49-F238E27FC236}">
                <a16:creationId xmlns="" xmlns:a16="http://schemas.microsoft.com/office/drawing/2014/main" id="{70F90253-CEA7-49B1-8C16-4800137ADFF6}"/>
              </a:ext>
            </a:extLst>
          </p:cNvPr>
          <p:cNvSpPr/>
          <p:nvPr/>
        </p:nvSpPr>
        <p:spPr bwMode="gray">
          <a:xfrm>
            <a:off x="536816" y="3380252"/>
            <a:ext cx="5489909" cy="269608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19">
            <a:extLst>
              <a:ext uri="{FF2B5EF4-FFF2-40B4-BE49-F238E27FC236}">
                <a16:creationId xmlns="" xmlns:a16="http://schemas.microsoft.com/office/drawing/2014/main" id="{783EBFD4-F55F-4069-9557-E76121C46C00}"/>
              </a:ext>
            </a:extLst>
          </p:cNvPr>
          <p:cNvSpPr/>
          <p:nvPr/>
        </p:nvSpPr>
        <p:spPr bwMode="gray">
          <a:xfrm>
            <a:off x="6186006" y="2918836"/>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DSCP-based traffic diversion</a:t>
            </a:r>
          </a:p>
        </p:txBody>
      </p:sp>
      <p:sp>
        <p:nvSpPr>
          <p:cNvPr id="59" name="圆角矩形 20">
            <a:extLst>
              <a:ext uri="{FF2B5EF4-FFF2-40B4-BE49-F238E27FC236}">
                <a16:creationId xmlns="" xmlns:a16="http://schemas.microsoft.com/office/drawing/2014/main" id="{E62EF821-3B38-40E1-93D9-FC4EB933D7B4}"/>
              </a:ext>
            </a:extLst>
          </p:cNvPr>
          <p:cNvSpPr/>
          <p:nvPr/>
        </p:nvSpPr>
        <p:spPr bwMode="gray">
          <a:xfrm>
            <a:off x="6186006" y="3380252"/>
            <a:ext cx="5489909" cy="269608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48">
            <a:extLst>
              <a:ext uri="{FF2B5EF4-FFF2-40B4-BE49-F238E27FC236}">
                <a16:creationId xmlns="" xmlns:a16="http://schemas.microsoft.com/office/drawing/2014/main" id="{78005F6C-272B-44EB-921D-68DDDA0C37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40840" y="4279528"/>
            <a:ext cx="378863" cy="310667"/>
          </a:xfrm>
          <a:prstGeom prst="rect">
            <a:avLst/>
          </a:prstGeom>
        </p:spPr>
      </p:pic>
      <p:pic>
        <p:nvPicPr>
          <p:cNvPr id="61" name="图片 48">
            <a:extLst>
              <a:ext uri="{FF2B5EF4-FFF2-40B4-BE49-F238E27FC236}">
                <a16:creationId xmlns="" xmlns:a16="http://schemas.microsoft.com/office/drawing/2014/main" id="{8E6CEF76-0D32-4AB2-B055-8453A10348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21147" y="3569483"/>
            <a:ext cx="378863" cy="310667"/>
          </a:xfrm>
          <a:prstGeom prst="rect">
            <a:avLst/>
          </a:prstGeom>
        </p:spPr>
      </p:pic>
      <p:pic>
        <p:nvPicPr>
          <p:cNvPr id="62" name="图片 48">
            <a:extLst>
              <a:ext uri="{FF2B5EF4-FFF2-40B4-BE49-F238E27FC236}">
                <a16:creationId xmlns="" xmlns:a16="http://schemas.microsoft.com/office/drawing/2014/main" id="{A2E5F65C-461E-4541-8197-42E92464E1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21146" y="5022664"/>
            <a:ext cx="378863" cy="310667"/>
          </a:xfrm>
          <a:prstGeom prst="rect">
            <a:avLst/>
          </a:prstGeom>
        </p:spPr>
      </p:pic>
      <p:pic>
        <p:nvPicPr>
          <p:cNvPr id="63" name="图片 48">
            <a:extLst>
              <a:ext uri="{FF2B5EF4-FFF2-40B4-BE49-F238E27FC236}">
                <a16:creationId xmlns="" xmlns:a16="http://schemas.microsoft.com/office/drawing/2014/main" id="{712C462C-F1BC-40EB-82A2-9A21DD7C41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62580" y="4279527"/>
            <a:ext cx="378863" cy="310667"/>
          </a:xfrm>
          <a:prstGeom prst="rect">
            <a:avLst/>
          </a:prstGeom>
        </p:spPr>
      </p:pic>
      <p:cxnSp>
        <p:nvCxnSpPr>
          <p:cNvPr id="67" name="Straight Connector 66">
            <a:extLst>
              <a:ext uri="{FF2B5EF4-FFF2-40B4-BE49-F238E27FC236}">
                <a16:creationId xmlns="" xmlns:a16="http://schemas.microsoft.com/office/drawing/2014/main" id="{44D05640-43F5-4D54-B831-11396CCCE849}"/>
              </a:ext>
            </a:extLst>
          </p:cNvPr>
          <p:cNvCxnSpPr>
            <a:cxnSpLocks/>
            <a:stCxn id="60" idx="0"/>
            <a:endCxn id="61" idx="1"/>
          </p:cNvCxnSpPr>
          <p:nvPr/>
        </p:nvCxnSpPr>
        <p:spPr bwMode="gray">
          <a:xfrm flipV="1">
            <a:off x="1830272" y="3724817"/>
            <a:ext cx="990875" cy="5547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B707593A-21BA-4481-9F84-DC59BBEA5EFA}"/>
              </a:ext>
            </a:extLst>
          </p:cNvPr>
          <p:cNvCxnSpPr>
            <a:cxnSpLocks/>
            <a:stCxn id="60" idx="2"/>
            <a:endCxn id="62" idx="1"/>
          </p:cNvCxnSpPr>
          <p:nvPr/>
        </p:nvCxnSpPr>
        <p:spPr bwMode="gray">
          <a:xfrm>
            <a:off x="1830272" y="4590195"/>
            <a:ext cx="990874" cy="58780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8F023BEB-6D1E-475F-9BE3-CEA780B73076}"/>
              </a:ext>
            </a:extLst>
          </p:cNvPr>
          <p:cNvCxnSpPr>
            <a:cxnSpLocks/>
            <a:stCxn id="61" idx="3"/>
            <a:endCxn id="63" idx="0"/>
          </p:cNvCxnSpPr>
          <p:nvPr/>
        </p:nvCxnSpPr>
        <p:spPr bwMode="gray">
          <a:xfrm>
            <a:off x="3200010" y="3724817"/>
            <a:ext cx="952002" cy="5547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 xmlns:a16="http://schemas.microsoft.com/office/drawing/2014/main" id="{F6BD0DF3-7DE0-4FC1-9F16-CB881EC8EEC9}"/>
              </a:ext>
            </a:extLst>
          </p:cNvPr>
          <p:cNvCxnSpPr>
            <a:cxnSpLocks/>
            <a:stCxn id="62" idx="3"/>
            <a:endCxn id="63" idx="2"/>
          </p:cNvCxnSpPr>
          <p:nvPr/>
        </p:nvCxnSpPr>
        <p:spPr bwMode="gray">
          <a:xfrm flipV="1">
            <a:off x="3200009" y="4590194"/>
            <a:ext cx="952003" cy="5878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9" name="图片 48">
            <a:extLst>
              <a:ext uri="{FF2B5EF4-FFF2-40B4-BE49-F238E27FC236}">
                <a16:creationId xmlns="" xmlns:a16="http://schemas.microsoft.com/office/drawing/2014/main" id="{3987F82A-67A1-4971-8297-8781737741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1768" y="4276592"/>
            <a:ext cx="378863" cy="310667"/>
          </a:xfrm>
          <a:prstGeom prst="rect">
            <a:avLst/>
          </a:prstGeom>
        </p:spPr>
      </p:pic>
      <p:cxnSp>
        <p:nvCxnSpPr>
          <p:cNvPr id="90" name="Straight Connector 89">
            <a:extLst>
              <a:ext uri="{FF2B5EF4-FFF2-40B4-BE49-F238E27FC236}">
                <a16:creationId xmlns="" xmlns:a16="http://schemas.microsoft.com/office/drawing/2014/main" id="{D4AF6F65-1FA9-4C66-B8A3-F96D9315EFDA}"/>
              </a:ext>
            </a:extLst>
          </p:cNvPr>
          <p:cNvCxnSpPr>
            <a:cxnSpLocks/>
            <a:stCxn id="89" idx="3"/>
            <a:endCxn id="60" idx="1"/>
          </p:cNvCxnSpPr>
          <p:nvPr/>
        </p:nvCxnSpPr>
        <p:spPr bwMode="gray">
          <a:xfrm>
            <a:off x="1140631" y="4431926"/>
            <a:ext cx="500209"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20502E42-1CFE-4072-AE3A-F0618180DA47}"/>
              </a:ext>
            </a:extLst>
          </p:cNvPr>
          <p:cNvCxnSpPr>
            <a:cxnSpLocks/>
            <a:stCxn id="63" idx="3"/>
            <a:endCxn id="92" idx="1"/>
          </p:cNvCxnSpPr>
          <p:nvPr/>
        </p:nvCxnSpPr>
        <p:spPr bwMode="gray">
          <a:xfrm>
            <a:off x="4341443" y="4434861"/>
            <a:ext cx="498825" cy="6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2" name="图片 14" descr="交换机.png">
            <a:extLst>
              <a:ext uri="{FF2B5EF4-FFF2-40B4-BE49-F238E27FC236}">
                <a16:creationId xmlns="" xmlns:a16="http://schemas.microsoft.com/office/drawing/2014/main" id="{201A72E5-0837-4DBD-ACA2-CF323F3E0BA7}"/>
              </a:ext>
            </a:extLst>
          </p:cNvPr>
          <p:cNvPicPr>
            <a:picLocks noChangeAspect="1"/>
          </p:cNvPicPr>
          <p:nvPr/>
        </p:nvPicPr>
        <p:blipFill>
          <a:blip r:embed="rId4" cstate="print"/>
          <a:stretch>
            <a:fillRect/>
          </a:stretch>
        </p:blipFill>
        <p:spPr bwMode="gray">
          <a:xfrm>
            <a:off x="4840268" y="4280866"/>
            <a:ext cx="378070" cy="309329"/>
          </a:xfrm>
          <a:prstGeom prst="rect">
            <a:avLst/>
          </a:prstGeom>
        </p:spPr>
      </p:pic>
      <p:sp>
        <p:nvSpPr>
          <p:cNvPr id="93" name="圆角矩形 75">
            <a:extLst>
              <a:ext uri="{FF2B5EF4-FFF2-40B4-BE49-F238E27FC236}">
                <a16:creationId xmlns="" xmlns:a16="http://schemas.microsoft.com/office/drawing/2014/main" id="{78C7FAA5-0F2C-4C7F-ABFA-AD1418A46D5D}"/>
              </a:ext>
            </a:extLst>
          </p:cNvPr>
          <p:cNvSpPr/>
          <p:nvPr/>
        </p:nvSpPr>
        <p:spPr bwMode="gray">
          <a:xfrm>
            <a:off x="5172936" y="3984525"/>
            <a:ext cx="608250" cy="370488"/>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FTP service</a:t>
            </a:r>
          </a:p>
        </p:txBody>
      </p:sp>
      <p:sp>
        <p:nvSpPr>
          <p:cNvPr id="94" name="圆角矩形 75">
            <a:extLst>
              <a:ext uri="{FF2B5EF4-FFF2-40B4-BE49-F238E27FC236}">
                <a16:creationId xmlns="" xmlns:a16="http://schemas.microsoft.com/office/drawing/2014/main" id="{0FAA63D1-A879-4C91-B123-F4C11DE8C989}"/>
              </a:ext>
            </a:extLst>
          </p:cNvPr>
          <p:cNvSpPr/>
          <p:nvPr/>
        </p:nvSpPr>
        <p:spPr bwMode="gray">
          <a:xfrm>
            <a:off x="5172936" y="4420503"/>
            <a:ext cx="697626" cy="36412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HTTP service</a:t>
            </a:r>
          </a:p>
        </p:txBody>
      </p:sp>
      <p:sp>
        <p:nvSpPr>
          <p:cNvPr id="30" name="Freeform: Shape 29">
            <a:extLst>
              <a:ext uri="{FF2B5EF4-FFF2-40B4-BE49-F238E27FC236}">
                <a16:creationId xmlns="" xmlns:a16="http://schemas.microsoft.com/office/drawing/2014/main" id="{D39D123F-5616-467B-979A-B63BE2054637}"/>
              </a:ext>
            </a:extLst>
          </p:cNvPr>
          <p:cNvSpPr/>
          <p:nvPr/>
        </p:nvSpPr>
        <p:spPr bwMode="gray">
          <a:xfrm>
            <a:off x="761768" y="3885742"/>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96" name="图片 48">
            <a:extLst>
              <a:ext uri="{FF2B5EF4-FFF2-40B4-BE49-F238E27FC236}">
                <a16:creationId xmlns="" xmlns:a16="http://schemas.microsoft.com/office/drawing/2014/main" id="{714F5139-8C72-40BF-9697-6260BB4EC0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24104" y="4260992"/>
            <a:ext cx="378863" cy="310667"/>
          </a:xfrm>
          <a:prstGeom prst="rect">
            <a:avLst/>
          </a:prstGeom>
        </p:spPr>
      </p:pic>
      <p:pic>
        <p:nvPicPr>
          <p:cNvPr id="97" name="图片 48">
            <a:extLst>
              <a:ext uri="{FF2B5EF4-FFF2-40B4-BE49-F238E27FC236}">
                <a16:creationId xmlns="" xmlns:a16="http://schemas.microsoft.com/office/drawing/2014/main" id="{7760E3C0-3FC5-4423-B220-85939207FF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4411" y="3550947"/>
            <a:ext cx="378863" cy="310667"/>
          </a:xfrm>
          <a:prstGeom prst="rect">
            <a:avLst/>
          </a:prstGeom>
        </p:spPr>
      </p:pic>
      <p:pic>
        <p:nvPicPr>
          <p:cNvPr id="98" name="图片 48">
            <a:extLst>
              <a:ext uri="{FF2B5EF4-FFF2-40B4-BE49-F238E27FC236}">
                <a16:creationId xmlns="" xmlns:a16="http://schemas.microsoft.com/office/drawing/2014/main" id="{454C00FF-899D-45DD-8C33-2F61F6FF30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4410" y="5004128"/>
            <a:ext cx="378863" cy="310667"/>
          </a:xfrm>
          <a:prstGeom prst="rect">
            <a:avLst/>
          </a:prstGeom>
        </p:spPr>
      </p:pic>
      <p:pic>
        <p:nvPicPr>
          <p:cNvPr id="99" name="图片 48">
            <a:extLst>
              <a:ext uri="{FF2B5EF4-FFF2-40B4-BE49-F238E27FC236}">
                <a16:creationId xmlns="" xmlns:a16="http://schemas.microsoft.com/office/drawing/2014/main" id="{2739A02B-376A-4C75-8D18-247EC04283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45844" y="4260991"/>
            <a:ext cx="378863" cy="310667"/>
          </a:xfrm>
          <a:prstGeom prst="rect">
            <a:avLst/>
          </a:prstGeom>
        </p:spPr>
      </p:pic>
      <p:cxnSp>
        <p:nvCxnSpPr>
          <p:cNvPr id="100" name="Straight Connector 99">
            <a:extLst>
              <a:ext uri="{FF2B5EF4-FFF2-40B4-BE49-F238E27FC236}">
                <a16:creationId xmlns="" xmlns:a16="http://schemas.microsoft.com/office/drawing/2014/main" id="{2EA632DB-1504-4B79-83BD-219166BC6EDF}"/>
              </a:ext>
            </a:extLst>
          </p:cNvPr>
          <p:cNvCxnSpPr>
            <a:cxnSpLocks/>
            <a:stCxn id="96" idx="0"/>
            <a:endCxn id="97" idx="1"/>
          </p:cNvCxnSpPr>
          <p:nvPr/>
        </p:nvCxnSpPr>
        <p:spPr bwMode="gray">
          <a:xfrm flipV="1">
            <a:off x="7513536" y="3706281"/>
            <a:ext cx="990875" cy="5547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 xmlns:a16="http://schemas.microsoft.com/office/drawing/2014/main" id="{2BC17FAD-9D98-43F1-B249-7F3834F6B044}"/>
              </a:ext>
            </a:extLst>
          </p:cNvPr>
          <p:cNvCxnSpPr>
            <a:cxnSpLocks/>
            <a:stCxn id="96" idx="2"/>
            <a:endCxn id="98" idx="1"/>
          </p:cNvCxnSpPr>
          <p:nvPr/>
        </p:nvCxnSpPr>
        <p:spPr bwMode="gray">
          <a:xfrm>
            <a:off x="7513536" y="4571659"/>
            <a:ext cx="990874" cy="58780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 xmlns:a16="http://schemas.microsoft.com/office/drawing/2014/main" id="{7DB2B7D2-4B4B-4F31-8405-0BC3EB6E18E3}"/>
              </a:ext>
            </a:extLst>
          </p:cNvPr>
          <p:cNvCxnSpPr>
            <a:cxnSpLocks/>
            <a:stCxn id="97" idx="3"/>
            <a:endCxn id="99" idx="0"/>
          </p:cNvCxnSpPr>
          <p:nvPr/>
        </p:nvCxnSpPr>
        <p:spPr bwMode="gray">
          <a:xfrm>
            <a:off x="8883274" y="3706281"/>
            <a:ext cx="952002" cy="5547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 xmlns:a16="http://schemas.microsoft.com/office/drawing/2014/main" id="{9AC6D7BF-B731-413D-9523-0F8BE13EF93F}"/>
              </a:ext>
            </a:extLst>
          </p:cNvPr>
          <p:cNvCxnSpPr>
            <a:cxnSpLocks/>
            <a:stCxn id="98" idx="3"/>
            <a:endCxn id="99" idx="2"/>
          </p:cNvCxnSpPr>
          <p:nvPr/>
        </p:nvCxnSpPr>
        <p:spPr bwMode="gray">
          <a:xfrm flipV="1">
            <a:off x="8883273" y="4571658"/>
            <a:ext cx="952003" cy="5878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4" name="图片 48">
            <a:extLst>
              <a:ext uri="{FF2B5EF4-FFF2-40B4-BE49-F238E27FC236}">
                <a16:creationId xmlns="" xmlns:a16="http://schemas.microsoft.com/office/drawing/2014/main" id="{C77B71B6-54E1-445E-A347-DFF25C140F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45032" y="4258056"/>
            <a:ext cx="378863" cy="310667"/>
          </a:xfrm>
          <a:prstGeom prst="rect">
            <a:avLst/>
          </a:prstGeom>
        </p:spPr>
      </p:pic>
      <p:cxnSp>
        <p:nvCxnSpPr>
          <p:cNvPr id="105" name="Straight Connector 104">
            <a:extLst>
              <a:ext uri="{FF2B5EF4-FFF2-40B4-BE49-F238E27FC236}">
                <a16:creationId xmlns="" xmlns:a16="http://schemas.microsoft.com/office/drawing/2014/main" id="{9D8C5B81-1046-4031-BA56-F52F5B295BBD}"/>
              </a:ext>
            </a:extLst>
          </p:cNvPr>
          <p:cNvCxnSpPr>
            <a:cxnSpLocks/>
            <a:stCxn id="104" idx="3"/>
            <a:endCxn id="96" idx="1"/>
          </p:cNvCxnSpPr>
          <p:nvPr/>
        </p:nvCxnSpPr>
        <p:spPr bwMode="gray">
          <a:xfrm>
            <a:off x="6823895" y="4413390"/>
            <a:ext cx="500209"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1794F586-2058-40BD-9053-F08EC54C3208}"/>
              </a:ext>
            </a:extLst>
          </p:cNvPr>
          <p:cNvCxnSpPr>
            <a:cxnSpLocks/>
            <a:stCxn id="99" idx="3"/>
            <a:endCxn id="107" idx="1"/>
          </p:cNvCxnSpPr>
          <p:nvPr/>
        </p:nvCxnSpPr>
        <p:spPr bwMode="gray">
          <a:xfrm>
            <a:off x="10024707" y="4416325"/>
            <a:ext cx="498825" cy="6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7" name="图片 14" descr="交换机.png">
            <a:extLst>
              <a:ext uri="{FF2B5EF4-FFF2-40B4-BE49-F238E27FC236}">
                <a16:creationId xmlns="" xmlns:a16="http://schemas.microsoft.com/office/drawing/2014/main" id="{996C1D80-14E3-40F6-BC1A-2F6DF29F6D75}"/>
              </a:ext>
            </a:extLst>
          </p:cNvPr>
          <p:cNvPicPr>
            <a:picLocks noChangeAspect="1"/>
          </p:cNvPicPr>
          <p:nvPr/>
        </p:nvPicPr>
        <p:blipFill>
          <a:blip r:embed="rId4" cstate="print"/>
          <a:stretch>
            <a:fillRect/>
          </a:stretch>
        </p:blipFill>
        <p:spPr bwMode="gray">
          <a:xfrm>
            <a:off x="10523532" y="4262330"/>
            <a:ext cx="378070" cy="309329"/>
          </a:xfrm>
          <a:prstGeom prst="rect">
            <a:avLst/>
          </a:prstGeom>
        </p:spPr>
      </p:pic>
      <p:sp>
        <p:nvSpPr>
          <p:cNvPr id="108" name="圆角矩形 75">
            <a:extLst>
              <a:ext uri="{FF2B5EF4-FFF2-40B4-BE49-F238E27FC236}">
                <a16:creationId xmlns="" xmlns:a16="http://schemas.microsoft.com/office/drawing/2014/main" id="{FB0EFB3B-FF07-4B41-89B3-22140CE3576A}"/>
              </a:ext>
            </a:extLst>
          </p:cNvPr>
          <p:cNvSpPr/>
          <p:nvPr/>
        </p:nvSpPr>
        <p:spPr bwMode="gray">
          <a:xfrm>
            <a:off x="10873298" y="3984524"/>
            <a:ext cx="608250" cy="38283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FTP service</a:t>
            </a:r>
          </a:p>
        </p:txBody>
      </p:sp>
      <p:sp>
        <p:nvSpPr>
          <p:cNvPr id="109" name="圆角矩形 75">
            <a:extLst>
              <a:ext uri="{FF2B5EF4-FFF2-40B4-BE49-F238E27FC236}">
                <a16:creationId xmlns="" xmlns:a16="http://schemas.microsoft.com/office/drawing/2014/main" id="{603533D9-BEFE-49C7-AF69-4F6BAFB3DDC1}"/>
              </a:ext>
            </a:extLst>
          </p:cNvPr>
          <p:cNvSpPr/>
          <p:nvPr/>
        </p:nvSpPr>
        <p:spPr bwMode="gray">
          <a:xfrm>
            <a:off x="10867043" y="4438988"/>
            <a:ext cx="697626" cy="345635"/>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HTTP service</a:t>
            </a:r>
          </a:p>
        </p:txBody>
      </p:sp>
      <p:sp>
        <p:nvSpPr>
          <p:cNvPr id="112" name="Freeform: Shape 111">
            <a:extLst>
              <a:ext uri="{FF2B5EF4-FFF2-40B4-BE49-F238E27FC236}">
                <a16:creationId xmlns="" xmlns:a16="http://schemas.microsoft.com/office/drawing/2014/main" id="{70E67D41-C6E9-4CF0-AE08-212284B6ADAB}"/>
              </a:ext>
            </a:extLst>
          </p:cNvPr>
          <p:cNvSpPr/>
          <p:nvPr/>
        </p:nvSpPr>
        <p:spPr bwMode="gray">
          <a:xfrm flipV="1">
            <a:off x="6455856" y="4485782"/>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4" name="Freeform: Shape 113">
            <a:extLst>
              <a:ext uri="{FF2B5EF4-FFF2-40B4-BE49-F238E27FC236}">
                <a16:creationId xmlns="" xmlns:a16="http://schemas.microsoft.com/office/drawing/2014/main" id="{393628A1-100A-49FD-824D-A8210B77A056}"/>
              </a:ext>
            </a:extLst>
          </p:cNvPr>
          <p:cNvSpPr/>
          <p:nvPr/>
        </p:nvSpPr>
        <p:spPr bwMode="gray">
          <a:xfrm>
            <a:off x="779967" y="3701891"/>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5" name="Freeform: Shape 114">
            <a:extLst>
              <a:ext uri="{FF2B5EF4-FFF2-40B4-BE49-F238E27FC236}">
                <a16:creationId xmlns="" xmlns:a16="http://schemas.microsoft.com/office/drawing/2014/main" id="{9B3C2CE0-8EC1-4951-BE9C-C7CB99D054D1}"/>
              </a:ext>
            </a:extLst>
          </p:cNvPr>
          <p:cNvSpPr/>
          <p:nvPr/>
        </p:nvSpPr>
        <p:spPr bwMode="gray">
          <a:xfrm>
            <a:off x="6456813" y="3664142"/>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7" name="圆角矩形 75">
            <a:extLst>
              <a:ext uri="{FF2B5EF4-FFF2-40B4-BE49-F238E27FC236}">
                <a16:creationId xmlns="" xmlns:a16="http://schemas.microsoft.com/office/drawing/2014/main" id="{21ABAA77-736F-4AD4-BE5D-0A5F6484628E}"/>
              </a:ext>
            </a:extLst>
          </p:cNvPr>
          <p:cNvSpPr/>
          <p:nvPr/>
        </p:nvSpPr>
        <p:spPr bwMode="gray">
          <a:xfrm>
            <a:off x="1416510" y="3474968"/>
            <a:ext cx="3130687"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8" name="TextBox 271">
            <a:extLst>
              <a:ext uri="{FF2B5EF4-FFF2-40B4-BE49-F238E27FC236}">
                <a16:creationId xmlns="" xmlns:a16="http://schemas.microsoft.com/office/drawing/2014/main" id="{0BCE60BB-6263-47E9-A4C9-442481115C55}"/>
              </a:ext>
            </a:extLst>
          </p:cNvPr>
          <p:cNvSpPr txBox="1"/>
          <p:nvPr/>
        </p:nvSpPr>
        <p:spPr bwMode="gray">
          <a:xfrm>
            <a:off x="2954498" y="5377145"/>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119" name="圆角矩形 75">
            <a:extLst>
              <a:ext uri="{FF2B5EF4-FFF2-40B4-BE49-F238E27FC236}">
                <a16:creationId xmlns="" xmlns:a16="http://schemas.microsoft.com/office/drawing/2014/main" id="{60CA1E5E-4268-4B99-901C-E1009326033E}"/>
              </a:ext>
            </a:extLst>
          </p:cNvPr>
          <p:cNvSpPr/>
          <p:nvPr/>
        </p:nvSpPr>
        <p:spPr bwMode="gray">
          <a:xfrm>
            <a:off x="7127560" y="3459326"/>
            <a:ext cx="3130687"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0" name="TextBox 271">
            <a:extLst>
              <a:ext uri="{FF2B5EF4-FFF2-40B4-BE49-F238E27FC236}">
                <a16:creationId xmlns="" xmlns:a16="http://schemas.microsoft.com/office/drawing/2014/main" id="{C74B3199-93C8-4BE3-A951-EADF26BF96CF}"/>
              </a:ext>
            </a:extLst>
          </p:cNvPr>
          <p:cNvSpPr txBox="1"/>
          <p:nvPr/>
        </p:nvSpPr>
        <p:spPr bwMode="gray">
          <a:xfrm>
            <a:off x="8702070" y="5362685"/>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49" name="圆角矩形 20">
            <a:extLst>
              <a:ext uri="{FF2B5EF4-FFF2-40B4-BE49-F238E27FC236}">
                <a16:creationId xmlns="" xmlns:a16="http://schemas.microsoft.com/office/drawing/2014/main" id="{E62EF821-3B38-40E1-93D9-FC4EB933D7B4}"/>
              </a:ext>
            </a:extLst>
          </p:cNvPr>
          <p:cNvSpPr/>
          <p:nvPr/>
        </p:nvSpPr>
        <p:spPr bwMode="gray">
          <a:xfrm>
            <a:off x="6186006" y="5641026"/>
            <a:ext cx="5489909" cy="404313"/>
          </a:xfrm>
          <a:prstGeom prst="roundRect">
            <a:avLst>
              <a:gd name="adj" fmla="val 2222"/>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DSCP-based traffic diversion can better ensure service quality.</a:t>
            </a:r>
          </a:p>
        </p:txBody>
      </p:sp>
      <p:sp>
        <p:nvSpPr>
          <p:cNvPr id="52"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53"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54"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427381491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Best-Effort Forwarding Design for SR-MPLS Tunnels</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VPN services can be carried over either SR-MPLS Policies or SR-MPLS BE tunnels.</a:t>
            </a:r>
          </a:p>
          <a:p>
            <a:pPr algn="l">
              <a:lnSpc>
                <a:spcPct val="100000"/>
              </a:lnSpc>
            </a:pPr>
            <a:r>
              <a:rPr lang="en-US" sz="1600" dirty="0">
                <a:latin typeface="Huawei Sans" panose="020C0503030203020204" pitchFamily="34" charset="0"/>
              </a:rPr>
              <a:t>An SR-MPLS Policy can contain multiple candidate paths with the preference attribute. The valid candidate path with the highest preference functions as the primary path of the SR-MPLS Policy, and the valid candidate path with the second highest preference functions as the HSB path.</a:t>
            </a:r>
          </a:p>
          <a:p>
            <a:pPr algn="l">
              <a:lnSpc>
                <a:spcPct val="100000"/>
              </a:lnSpc>
            </a:pPr>
            <a:r>
              <a:rPr lang="en-US" sz="1600" dirty="0">
                <a:latin typeface="Huawei Sans" panose="020C0503030203020204" pitchFamily="34" charset="0"/>
              </a:rPr>
              <a:t>If all SR-MPLS Policies fail, VPN services can be carried over SR-MPLS BE tunnels.</a:t>
            </a:r>
          </a:p>
          <a:p>
            <a:pPr algn="l">
              <a:lnSpc>
                <a:spcPct val="100000"/>
              </a:lnSpc>
            </a:pPr>
            <a:r>
              <a:rPr lang="en-US" sz="1600" dirty="0">
                <a:latin typeface="Huawei Sans" panose="020C0503030203020204" pitchFamily="34" charset="0"/>
              </a:rPr>
              <a:t>It is recommended that both SR-MPLS Policies and SR-MPLS BE tunnels be deployed. SR-MPLS Policies are preferentially used, and SR-MPLS BE tunnels serve as their backup.</a:t>
            </a:r>
          </a:p>
        </p:txBody>
      </p:sp>
      <p:grpSp>
        <p:nvGrpSpPr>
          <p:cNvPr id="32" name="Group 31">
            <a:extLst>
              <a:ext uri="{FF2B5EF4-FFF2-40B4-BE49-F238E27FC236}">
                <a16:creationId xmlns="" xmlns:a16="http://schemas.microsoft.com/office/drawing/2014/main" id="{CB0F4C01-5C0C-498F-843C-FD807175A62F}"/>
              </a:ext>
            </a:extLst>
          </p:cNvPr>
          <p:cNvGrpSpPr/>
          <p:nvPr/>
        </p:nvGrpSpPr>
        <p:grpSpPr bwMode="gray">
          <a:xfrm>
            <a:off x="1828800" y="3453995"/>
            <a:ext cx="8014307" cy="2368633"/>
            <a:chOff x="1947345" y="3358215"/>
            <a:chExt cx="8014307" cy="2368633"/>
          </a:xfrm>
        </p:grpSpPr>
        <p:sp>
          <p:nvSpPr>
            <p:cNvPr id="43" name="矩形 5">
              <a:extLst>
                <a:ext uri="{FF2B5EF4-FFF2-40B4-BE49-F238E27FC236}">
                  <a16:creationId xmlns="" xmlns:a16="http://schemas.microsoft.com/office/drawing/2014/main" id="{8CC64E67-CE7B-4F2C-96F7-44426EF066D0}"/>
                </a:ext>
              </a:extLst>
            </p:cNvPr>
            <p:cNvSpPr/>
            <p:nvPr/>
          </p:nvSpPr>
          <p:spPr bwMode="gray">
            <a:xfrm>
              <a:off x="4446829" y="4016532"/>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4" name="矩形 6">
              <a:extLst>
                <a:ext uri="{FF2B5EF4-FFF2-40B4-BE49-F238E27FC236}">
                  <a16:creationId xmlns="" xmlns:a16="http://schemas.microsoft.com/office/drawing/2014/main" id="{85954FFC-33AB-486A-A5CC-AED64F446F17}"/>
                </a:ext>
              </a:extLst>
            </p:cNvPr>
            <p:cNvSpPr/>
            <p:nvPr/>
          </p:nvSpPr>
          <p:spPr bwMode="gray">
            <a:xfrm>
              <a:off x="6239853" y="3573760"/>
              <a:ext cx="1584417" cy="39349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46" name="矩形 8">
              <a:extLst>
                <a:ext uri="{FF2B5EF4-FFF2-40B4-BE49-F238E27FC236}">
                  <a16:creationId xmlns="" xmlns:a16="http://schemas.microsoft.com/office/drawing/2014/main" id="{764A86D2-8786-4233-9B68-3A7CDD0AF8CE}"/>
                </a:ext>
              </a:extLst>
            </p:cNvPr>
            <p:cNvSpPr/>
            <p:nvPr/>
          </p:nvSpPr>
          <p:spPr bwMode="gray">
            <a:xfrm>
              <a:off x="6239853" y="4312445"/>
              <a:ext cx="1584417" cy="39480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48" name="矩形 10">
              <a:extLst>
                <a:ext uri="{FF2B5EF4-FFF2-40B4-BE49-F238E27FC236}">
                  <a16:creationId xmlns="" xmlns:a16="http://schemas.microsoft.com/office/drawing/2014/main" id="{2DF834C3-D6FC-4F49-80A6-63659C0E3F95}"/>
                </a:ext>
              </a:extLst>
            </p:cNvPr>
            <p:cNvSpPr/>
            <p:nvPr/>
          </p:nvSpPr>
          <p:spPr bwMode="gray">
            <a:xfrm>
              <a:off x="8527459" y="3358215"/>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20)</a:t>
              </a:r>
            </a:p>
          </p:txBody>
        </p:sp>
        <p:sp>
          <p:nvSpPr>
            <p:cNvPr id="50" name="矩形 14">
              <a:extLst>
                <a:ext uri="{FF2B5EF4-FFF2-40B4-BE49-F238E27FC236}">
                  <a16:creationId xmlns="" xmlns:a16="http://schemas.microsoft.com/office/drawing/2014/main" id="{7E4E4631-1C58-448D-8842-4B9646FD29E2}"/>
                </a:ext>
              </a:extLst>
            </p:cNvPr>
            <p:cNvSpPr/>
            <p:nvPr/>
          </p:nvSpPr>
          <p:spPr bwMode="gray">
            <a:xfrm>
              <a:off x="8527459" y="3820993"/>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52" name="直接连接符 17">
              <a:extLst>
                <a:ext uri="{FF2B5EF4-FFF2-40B4-BE49-F238E27FC236}">
                  <a16:creationId xmlns="" xmlns:a16="http://schemas.microsoft.com/office/drawing/2014/main" id="{6BD26C4E-85E2-413F-9CE8-3DB7CD83A5E4}"/>
                </a:ext>
              </a:extLst>
            </p:cNvPr>
            <p:cNvCxnSpPr>
              <a:cxnSpLocks/>
              <a:stCxn id="43" idx="3"/>
              <a:endCxn id="44" idx="1"/>
            </p:cNvCxnSpPr>
            <p:nvPr/>
          </p:nvCxnSpPr>
          <p:spPr bwMode="gray">
            <a:xfrm flipV="1">
              <a:off x="5573934" y="3770508"/>
              <a:ext cx="665919" cy="4440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18">
              <a:extLst>
                <a:ext uri="{FF2B5EF4-FFF2-40B4-BE49-F238E27FC236}">
                  <a16:creationId xmlns="" xmlns:a16="http://schemas.microsoft.com/office/drawing/2014/main" id="{8C2CF9E6-5B04-4C2D-8677-9E430ED4CD23}"/>
                </a:ext>
              </a:extLst>
            </p:cNvPr>
            <p:cNvCxnSpPr>
              <a:cxnSpLocks/>
              <a:stCxn id="48" idx="1"/>
              <a:endCxn id="44" idx="3"/>
            </p:cNvCxnSpPr>
            <p:nvPr/>
          </p:nvCxnSpPr>
          <p:spPr bwMode="gray">
            <a:xfrm flipH="1">
              <a:off x="7824270" y="3555618"/>
              <a:ext cx="703189" cy="2148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21">
              <a:extLst>
                <a:ext uri="{FF2B5EF4-FFF2-40B4-BE49-F238E27FC236}">
                  <a16:creationId xmlns="" xmlns:a16="http://schemas.microsoft.com/office/drawing/2014/main" id="{77740DAF-2CCA-4630-9874-C05740898CE7}"/>
                </a:ext>
              </a:extLst>
            </p:cNvPr>
            <p:cNvCxnSpPr>
              <a:cxnSpLocks/>
              <a:stCxn id="50" idx="1"/>
              <a:endCxn id="44" idx="3"/>
            </p:cNvCxnSpPr>
            <p:nvPr/>
          </p:nvCxnSpPr>
          <p:spPr bwMode="gray">
            <a:xfrm flipH="1" flipV="1">
              <a:off x="7824270" y="3770508"/>
              <a:ext cx="703189" cy="2478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5" name="直接连接符 24">
              <a:extLst>
                <a:ext uri="{FF2B5EF4-FFF2-40B4-BE49-F238E27FC236}">
                  <a16:creationId xmlns="" xmlns:a16="http://schemas.microsoft.com/office/drawing/2014/main" id="{FC3D461D-2767-4755-B128-727A5ECCCB38}"/>
                </a:ext>
              </a:extLst>
            </p:cNvPr>
            <p:cNvCxnSpPr>
              <a:cxnSpLocks/>
              <a:stCxn id="43" idx="3"/>
              <a:endCxn id="46" idx="1"/>
            </p:cNvCxnSpPr>
            <p:nvPr/>
          </p:nvCxnSpPr>
          <p:spPr bwMode="gray">
            <a:xfrm>
              <a:off x="5573934" y="4214573"/>
              <a:ext cx="665919" cy="2952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25">
              <a:extLst>
                <a:ext uri="{FF2B5EF4-FFF2-40B4-BE49-F238E27FC236}">
                  <a16:creationId xmlns="" xmlns:a16="http://schemas.microsoft.com/office/drawing/2014/main" id="{DA4BA845-3DB9-4655-8F3A-EA399A3D5256}"/>
                </a:ext>
              </a:extLst>
            </p:cNvPr>
            <p:cNvCxnSpPr>
              <a:cxnSpLocks/>
              <a:stCxn id="65" idx="1"/>
              <a:endCxn id="46" idx="3"/>
            </p:cNvCxnSpPr>
            <p:nvPr/>
          </p:nvCxnSpPr>
          <p:spPr bwMode="gray">
            <a:xfrm flipH="1">
              <a:off x="7824270" y="4509848"/>
              <a:ext cx="70318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5" name="矩形 31">
              <a:extLst>
                <a:ext uri="{FF2B5EF4-FFF2-40B4-BE49-F238E27FC236}">
                  <a16:creationId xmlns="" xmlns:a16="http://schemas.microsoft.com/office/drawing/2014/main" id="{045CCC3C-9606-4864-BE94-CFB76B976D3F}"/>
                </a:ext>
              </a:extLst>
            </p:cNvPr>
            <p:cNvSpPr/>
            <p:nvPr/>
          </p:nvSpPr>
          <p:spPr bwMode="gray">
            <a:xfrm>
              <a:off x="8527458" y="4312445"/>
              <a:ext cx="1434193" cy="39480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sp>
          <p:nvSpPr>
            <p:cNvPr id="85" name="文本框 49">
              <a:extLst>
                <a:ext uri="{FF2B5EF4-FFF2-40B4-BE49-F238E27FC236}">
                  <a16:creationId xmlns="" xmlns:a16="http://schemas.microsoft.com/office/drawing/2014/main" id="{59011714-1A8D-4B93-BDFC-09BA92AB1B23}"/>
                </a:ext>
              </a:extLst>
            </p:cNvPr>
            <p:cNvSpPr txBox="1"/>
            <p:nvPr/>
          </p:nvSpPr>
          <p:spPr bwMode="gray">
            <a:xfrm>
              <a:off x="4312334" y="3553835"/>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86" name="矩形 5">
              <a:extLst>
                <a:ext uri="{FF2B5EF4-FFF2-40B4-BE49-F238E27FC236}">
                  <a16:creationId xmlns="" xmlns:a16="http://schemas.microsoft.com/office/drawing/2014/main" id="{9FB837CD-C4EA-42DC-8C2D-F13B03E66E63}"/>
                </a:ext>
              </a:extLst>
            </p:cNvPr>
            <p:cNvSpPr/>
            <p:nvPr/>
          </p:nvSpPr>
          <p:spPr bwMode="gray">
            <a:xfrm>
              <a:off x="4619422" y="5330767"/>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7" name="矩形 5">
              <a:extLst>
                <a:ext uri="{FF2B5EF4-FFF2-40B4-BE49-F238E27FC236}">
                  <a16:creationId xmlns="" xmlns:a16="http://schemas.microsoft.com/office/drawing/2014/main" id="{494D604F-3066-4E2F-8C16-9A085B0CCE43}"/>
                </a:ext>
              </a:extLst>
            </p:cNvPr>
            <p:cNvSpPr/>
            <p:nvPr/>
          </p:nvSpPr>
          <p:spPr bwMode="gray">
            <a:xfrm>
              <a:off x="1947345" y="4509848"/>
              <a:ext cx="1247147" cy="556421"/>
            </a:xfrm>
            <a:prstGeom prst="roundRect">
              <a:avLst/>
            </a:prstGeom>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algn="ctr" fontAlgn="ct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 Selection</a:t>
              </a:r>
            </a:p>
          </p:txBody>
        </p:sp>
        <p:cxnSp>
          <p:nvCxnSpPr>
            <p:cNvPr id="88" name="直接连接符 24">
              <a:extLst>
                <a:ext uri="{FF2B5EF4-FFF2-40B4-BE49-F238E27FC236}">
                  <a16:creationId xmlns="" xmlns:a16="http://schemas.microsoft.com/office/drawing/2014/main" id="{1005A5B7-EB04-4153-87BA-BC48FB9BE001}"/>
                </a:ext>
              </a:extLst>
            </p:cNvPr>
            <p:cNvCxnSpPr>
              <a:cxnSpLocks/>
              <a:stCxn id="87" idx="3"/>
              <a:endCxn id="43" idx="1"/>
            </p:cNvCxnSpPr>
            <p:nvPr/>
          </p:nvCxnSpPr>
          <p:spPr bwMode="gray">
            <a:xfrm flipV="1">
              <a:off x="3194492" y="4214573"/>
              <a:ext cx="1252337" cy="57348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5" name="直接连接符 24">
              <a:extLst>
                <a:ext uri="{FF2B5EF4-FFF2-40B4-BE49-F238E27FC236}">
                  <a16:creationId xmlns="" xmlns:a16="http://schemas.microsoft.com/office/drawing/2014/main" id="{14B6B6B6-9ED0-40B6-AF4F-7D03F39C9AE7}"/>
                </a:ext>
              </a:extLst>
            </p:cNvPr>
            <p:cNvCxnSpPr>
              <a:cxnSpLocks/>
              <a:stCxn id="87" idx="3"/>
              <a:endCxn id="86" idx="1"/>
            </p:cNvCxnSpPr>
            <p:nvPr/>
          </p:nvCxnSpPr>
          <p:spPr bwMode="gray">
            <a:xfrm>
              <a:off x="3194492" y="4788059"/>
              <a:ext cx="1424930" cy="740749"/>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 xmlns:a16="http://schemas.microsoft.com/office/drawing/2014/main" id="{2BC35BCF-04C6-4E9F-B2CB-851933807CCE}"/>
              </a:ext>
            </a:extLst>
          </p:cNvPr>
          <p:cNvSpPr txBox="1"/>
          <p:nvPr/>
        </p:nvSpPr>
        <p:spPr bwMode="gray">
          <a:xfrm rot="20087563">
            <a:off x="2968442" y="4286844"/>
            <a:ext cx="1398140" cy="307777"/>
          </a:xfrm>
          <a:prstGeom prst="rect">
            <a:avLst/>
          </a:prstGeom>
          <a:noFill/>
        </p:spPr>
        <p:txBody>
          <a:bodyPr wrap="square" rtlCol="0">
            <a:noAutofit/>
          </a:bodyPr>
          <a:lstStyle/>
          <a:p>
            <a:pPr fontAlgn="ctr"/>
            <a:r>
              <a:rPr lang="en-US" sz="1400" dirty="0">
                <a:latin typeface="Huawei Sans" panose="020C0503030203020204" pitchFamily="34" charset="0"/>
              </a:rPr>
              <a:t>Primary tunnel</a:t>
            </a:r>
          </a:p>
        </p:txBody>
      </p:sp>
      <p:sp>
        <p:nvSpPr>
          <p:cNvPr id="110" name="TextBox 109">
            <a:extLst>
              <a:ext uri="{FF2B5EF4-FFF2-40B4-BE49-F238E27FC236}">
                <a16:creationId xmlns="" xmlns:a16="http://schemas.microsoft.com/office/drawing/2014/main" id="{C92F5A75-3967-4576-BFC0-F7DDCF003537}"/>
              </a:ext>
            </a:extLst>
          </p:cNvPr>
          <p:cNvSpPr txBox="1"/>
          <p:nvPr/>
        </p:nvSpPr>
        <p:spPr bwMode="gray">
          <a:xfrm rot="1660025">
            <a:off x="2988871" y="5258210"/>
            <a:ext cx="1635384" cy="307777"/>
          </a:xfrm>
          <a:prstGeom prst="rect">
            <a:avLst/>
          </a:prstGeom>
          <a:noFill/>
        </p:spPr>
        <p:txBody>
          <a:bodyPr wrap="square" rtlCol="0">
            <a:noAutofit/>
          </a:bodyPr>
          <a:lstStyle/>
          <a:p>
            <a:pPr fontAlgn="ctr"/>
            <a:r>
              <a:rPr lang="en-US" sz="1400" dirty="0">
                <a:latin typeface="Huawei Sans" panose="020C0503030203020204" pitchFamily="34" charset="0"/>
              </a:rPr>
              <a:t>Best-effort tunnel</a:t>
            </a:r>
          </a:p>
        </p:txBody>
      </p:sp>
      <p:sp>
        <p:nvSpPr>
          <p:cNvPr id="26"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27"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28"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63839742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Tunnel Design</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SRv6 BE forwards traffic based on the optimal path selected by the routing protocol and applies to services that have low path SLA requirements. Services with high path SLA requirements need to be forwarded in SRv6 Policy mode where the controller is used to compute paths based on constraints to ensure service SLA.</a:t>
            </a:r>
          </a:p>
          <a:p>
            <a:pPr algn="l">
              <a:lnSpc>
                <a:spcPct val="100000"/>
              </a:lnSpc>
            </a:pPr>
            <a:r>
              <a:rPr lang="en-US" sz="1600" dirty="0">
                <a:latin typeface="Huawei Sans" panose="020C0503030203020204" pitchFamily="34" charset="0"/>
              </a:rPr>
              <a:t>The deployment and traffic import mode design for SRv6 Policies is similar to that for SR-MPLS Policies.</a:t>
            </a:r>
          </a:p>
          <a:p>
            <a:pPr lvl="1">
              <a:lnSpc>
                <a:spcPct val="100000"/>
              </a:lnSpc>
            </a:pPr>
            <a:r>
              <a:rPr lang="en-US" sz="1400" dirty="0">
                <a:latin typeface="Huawei Sans" panose="020C0503030203020204" pitchFamily="34" charset="0"/>
              </a:rPr>
              <a:t>It is recommended that E2E SRv6 tunnels be deployed on enterprise bearer networks to facilitate monitoring and O&amp;M.</a:t>
            </a:r>
          </a:p>
          <a:p>
            <a:pPr lvl="1">
              <a:lnSpc>
                <a:spcPct val="100000"/>
              </a:lnSpc>
            </a:pPr>
            <a:r>
              <a:rPr lang="en-US" sz="1400" dirty="0">
                <a:latin typeface="Huawei Sans" panose="020C0503030203020204" pitchFamily="34" charset="0"/>
              </a:rPr>
              <a:t>Traffic can be steered into SRv6 tunnels based on either the color or DSCP attribute, and DSCP-based traffic diversion can better ensure service quality.</a:t>
            </a:r>
          </a:p>
          <a:p>
            <a:pPr algn="l">
              <a:lnSpc>
                <a:spcPct val="100000"/>
              </a:lnSpc>
            </a:pPr>
            <a:endParaRPr lang="en-US" altLang="zh-CN" sz="1600" dirty="0">
              <a:latin typeface="Huawei Sans" panose="020C0503030203020204" pitchFamily="34" charset="0"/>
            </a:endParaRPr>
          </a:p>
        </p:txBody>
      </p:sp>
      <p:sp>
        <p:nvSpPr>
          <p:cNvPr id="38" name="圆角矩形 19">
            <a:extLst>
              <a:ext uri="{FF2B5EF4-FFF2-40B4-BE49-F238E27FC236}">
                <a16:creationId xmlns="" xmlns:a16="http://schemas.microsoft.com/office/drawing/2014/main" id="{20C8499F-0657-4639-9B85-104019632B01}"/>
              </a:ext>
            </a:extLst>
          </p:cNvPr>
          <p:cNvSpPr/>
          <p:nvPr/>
        </p:nvSpPr>
        <p:spPr bwMode="gray">
          <a:xfrm>
            <a:off x="536816" y="3089521"/>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Color-based traffic diversion</a:t>
            </a:r>
          </a:p>
        </p:txBody>
      </p:sp>
      <p:sp>
        <p:nvSpPr>
          <p:cNvPr id="39" name="圆角矩形 20">
            <a:extLst>
              <a:ext uri="{FF2B5EF4-FFF2-40B4-BE49-F238E27FC236}">
                <a16:creationId xmlns="" xmlns:a16="http://schemas.microsoft.com/office/drawing/2014/main" id="{B98FE6DF-F258-4369-8FD0-27DBBBFDA744}"/>
              </a:ext>
            </a:extLst>
          </p:cNvPr>
          <p:cNvSpPr/>
          <p:nvPr/>
        </p:nvSpPr>
        <p:spPr bwMode="gray">
          <a:xfrm>
            <a:off x="536816" y="3550937"/>
            <a:ext cx="5489909" cy="257363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19">
            <a:extLst>
              <a:ext uri="{FF2B5EF4-FFF2-40B4-BE49-F238E27FC236}">
                <a16:creationId xmlns="" xmlns:a16="http://schemas.microsoft.com/office/drawing/2014/main" id="{079C194A-AEE2-4B15-B7C6-B515D49A441D}"/>
              </a:ext>
            </a:extLst>
          </p:cNvPr>
          <p:cNvSpPr/>
          <p:nvPr/>
        </p:nvSpPr>
        <p:spPr bwMode="gray">
          <a:xfrm>
            <a:off x="6186006" y="3089521"/>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DSCP-based traffic diversion</a:t>
            </a:r>
          </a:p>
        </p:txBody>
      </p:sp>
      <p:sp>
        <p:nvSpPr>
          <p:cNvPr id="41" name="圆角矩形 20">
            <a:extLst>
              <a:ext uri="{FF2B5EF4-FFF2-40B4-BE49-F238E27FC236}">
                <a16:creationId xmlns="" xmlns:a16="http://schemas.microsoft.com/office/drawing/2014/main" id="{579516F0-7EA1-42B4-8C39-34E836C43F7B}"/>
              </a:ext>
            </a:extLst>
          </p:cNvPr>
          <p:cNvSpPr/>
          <p:nvPr/>
        </p:nvSpPr>
        <p:spPr bwMode="gray">
          <a:xfrm>
            <a:off x="6186006" y="3550937"/>
            <a:ext cx="5489909" cy="257363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8">
            <a:extLst>
              <a:ext uri="{FF2B5EF4-FFF2-40B4-BE49-F238E27FC236}">
                <a16:creationId xmlns="" xmlns:a16="http://schemas.microsoft.com/office/drawing/2014/main" id="{A8EFB40E-6492-42A1-932A-A9A89B3654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40840" y="4450213"/>
            <a:ext cx="378863" cy="310667"/>
          </a:xfrm>
          <a:prstGeom prst="rect">
            <a:avLst/>
          </a:prstGeom>
        </p:spPr>
      </p:pic>
      <p:pic>
        <p:nvPicPr>
          <p:cNvPr id="56" name="图片 48">
            <a:extLst>
              <a:ext uri="{FF2B5EF4-FFF2-40B4-BE49-F238E27FC236}">
                <a16:creationId xmlns="" xmlns:a16="http://schemas.microsoft.com/office/drawing/2014/main" id="{AFAF0AC0-4AEE-4D14-A0DB-4B6F97E76F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21147" y="3740168"/>
            <a:ext cx="378863" cy="310667"/>
          </a:xfrm>
          <a:prstGeom prst="rect">
            <a:avLst/>
          </a:prstGeom>
        </p:spPr>
      </p:pic>
      <p:pic>
        <p:nvPicPr>
          <p:cNvPr id="57" name="图片 48">
            <a:extLst>
              <a:ext uri="{FF2B5EF4-FFF2-40B4-BE49-F238E27FC236}">
                <a16:creationId xmlns="" xmlns:a16="http://schemas.microsoft.com/office/drawing/2014/main" id="{74734367-E263-4A29-969D-17415ECD29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21146" y="5193349"/>
            <a:ext cx="378863" cy="310667"/>
          </a:xfrm>
          <a:prstGeom prst="rect">
            <a:avLst/>
          </a:prstGeom>
        </p:spPr>
      </p:pic>
      <p:pic>
        <p:nvPicPr>
          <p:cNvPr id="58" name="图片 48">
            <a:extLst>
              <a:ext uri="{FF2B5EF4-FFF2-40B4-BE49-F238E27FC236}">
                <a16:creationId xmlns="" xmlns:a16="http://schemas.microsoft.com/office/drawing/2014/main" id="{531FA7D6-B4E5-4711-B3A3-9F1542307F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62580" y="4450212"/>
            <a:ext cx="378863" cy="310667"/>
          </a:xfrm>
          <a:prstGeom prst="rect">
            <a:avLst/>
          </a:prstGeom>
        </p:spPr>
      </p:pic>
      <p:cxnSp>
        <p:nvCxnSpPr>
          <p:cNvPr id="59" name="Straight Connector 58">
            <a:extLst>
              <a:ext uri="{FF2B5EF4-FFF2-40B4-BE49-F238E27FC236}">
                <a16:creationId xmlns="" xmlns:a16="http://schemas.microsoft.com/office/drawing/2014/main" id="{23D2CF3E-21A1-4939-B0DB-9046E9C4C3EC}"/>
              </a:ext>
            </a:extLst>
          </p:cNvPr>
          <p:cNvCxnSpPr>
            <a:cxnSpLocks/>
            <a:stCxn id="42" idx="0"/>
            <a:endCxn id="56" idx="1"/>
          </p:cNvCxnSpPr>
          <p:nvPr/>
        </p:nvCxnSpPr>
        <p:spPr bwMode="gray">
          <a:xfrm flipV="1">
            <a:off x="1830272" y="3895502"/>
            <a:ext cx="990875" cy="5547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 xmlns:a16="http://schemas.microsoft.com/office/drawing/2014/main" id="{26A3ABFA-9096-43F5-9D0A-69142652B884}"/>
              </a:ext>
            </a:extLst>
          </p:cNvPr>
          <p:cNvCxnSpPr>
            <a:cxnSpLocks/>
            <a:stCxn id="42" idx="2"/>
            <a:endCxn id="57" idx="1"/>
          </p:cNvCxnSpPr>
          <p:nvPr/>
        </p:nvCxnSpPr>
        <p:spPr bwMode="gray">
          <a:xfrm>
            <a:off x="1830272" y="4760880"/>
            <a:ext cx="990874" cy="58780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 xmlns:a16="http://schemas.microsoft.com/office/drawing/2014/main" id="{9DCCF891-9ABF-48DA-98B3-A5DE87B296B7}"/>
              </a:ext>
            </a:extLst>
          </p:cNvPr>
          <p:cNvCxnSpPr>
            <a:cxnSpLocks/>
            <a:stCxn id="56" idx="3"/>
            <a:endCxn id="58" idx="0"/>
          </p:cNvCxnSpPr>
          <p:nvPr/>
        </p:nvCxnSpPr>
        <p:spPr bwMode="gray">
          <a:xfrm>
            <a:off x="3200010" y="3895502"/>
            <a:ext cx="952002" cy="5547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 xmlns:a16="http://schemas.microsoft.com/office/drawing/2014/main" id="{EAB86296-3D6C-430F-A4F1-A3527D097D5E}"/>
              </a:ext>
            </a:extLst>
          </p:cNvPr>
          <p:cNvCxnSpPr>
            <a:cxnSpLocks/>
            <a:stCxn id="57" idx="3"/>
            <a:endCxn id="58" idx="2"/>
          </p:cNvCxnSpPr>
          <p:nvPr/>
        </p:nvCxnSpPr>
        <p:spPr bwMode="gray">
          <a:xfrm flipV="1">
            <a:off x="3200009" y="4760879"/>
            <a:ext cx="952003" cy="5878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3" name="图片 48">
            <a:extLst>
              <a:ext uri="{FF2B5EF4-FFF2-40B4-BE49-F238E27FC236}">
                <a16:creationId xmlns="" xmlns:a16="http://schemas.microsoft.com/office/drawing/2014/main" id="{54890EAF-0499-4AC2-A6F8-71BE91D4E3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61768" y="4447277"/>
            <a:ext cx="378863" cy="310667"/>
          </a:xfrm>
          <a:prstGeom prst="rect">
            <a:avLst/>
          </a:prstGeom>
        </p:spPr>
      </p:pic>
      <p:cxnSp>
        <p:nvCxnSpPr>
          <p:cNvPr id="67" name="Straight Connector 66">
            <a:extLst>
              <a:ext uri="{FF2B5EF4-FFF2-40B4-BE49-F238E27FC236}">
                <a16:creationId xmlns="" xmlns:a16="http://schemas.microsoft.com/office/drawing/2014/main" id="{3E777D2C-B5A5-408D-B7D8-13F0A3796AD5}"/>
              </a:ext>
            </a:extLst>
          </p:cNvPr>
          <p:cNvCxnSpPr>
            <a:cxnSpLocks/>
            <a:stCxn id="63" idx="3"/>
            <a:endCxn id="42" idx="1"/>
          </p:cNvCxnSpPr>
          <p:nvPr/>
        </p:nvCxnSpPr>
        <p:spPr bwMode="gray">
          <a:xfrm>
            <a:off x="1140631" y="4602611"/>
            <a:ext cx="500209"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3CBAED83-6906-4180-A389-7AC226F47AC8}"/>
              </a:ext>
            </a:extLst>
          </p:cNvPr>
          <p:cNvCxnSpPr>
            <a:cxnSpLocks/>
            <a:stCxn id="58" idx="3"/>
            <a:endCxn id="69" idx="1"/>
          </p:cNvCxnSpPr>
          <p:nvPr/>
        </p:nvCxnSpPr>
        <p:spPr bwMode="gray">
          <a:xfrm>
            <a:off x="4341443" y="4605546"/>
            <a:ext cx="498825" cy="6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9" name="图片 14" descr="交换机.png">
            <a:extLst>
              <a:ext uri="{FF2B5EF4-FFF2-40B4-BE49-F238E27FC236}">
                <a16:creationId xmlns="" xmlns:a16="http://schemas.microsoft.com/office/drawing/2014/main" id="{3785317F-86C6-403F-9608-1F77E043B65A}"/>
              </a:ext>
            </a:extLst>
          </p:cNvPr>
          <p:cNvPicPr>
            <a:picLocks noChangeAspect="1"/>
          </p:cNvPicPr>
          <p:nvPr/>
        </p:nvPicPr>
        <p:blipFill>
          <a:blip r:embed="rId4" cstate="print"/>
          <a:stretch>
            <a:fillRect/>
          </a:stretch>
        </p:blipFill>
        <p:spPr bwMode="gray">
          <a:xfrm>
            <a:off x="4840268" y="4451551"/>
            <a:ext cx="378070" cy="309329"/>
          </a:xfrm>
          <a:prstGeom prst="rect">
            <a:avLst/>
          </a:prstGeom>
        </p:spPr>
      </p:pic>
      <p:sp>
        <p:nvSpPr>
          <p:cNvPr id="77" name="圆角矩形 75">
            <a:extLst>
              <a:ext uri="{FF2B5EF4-FFF2-40B4-BE49-F238E27FC236}">
                <a16:creationId xmlns="" xmlns:a16="http://schemas.microsoft.com/office/drawing/2014/main" id="{27C8F495-371A-4149-9BAC-7157727D4008}"/>
              </a:ext>
            </a:extLst>
          </p:cNvPr>
          <p:cNvSpPr/>
          <p:nvPr/>
        </p:nvSpPr>
        <p:spPr bwMode="gray">
          <a:xfrm>
            <a:off x="5155982" y="4164882"/>
            <a:ext cx="608250" cy="370863"/>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FTP service</a:t>
            </a:r>
          </a:p>
        </p:txBody>
      </p:sp>
      <p:sp>
        <p:nvSpPr>
          <p:cNvPr id="86" name="圆角矩形 75">
            <a:extLst>
              <a:ext uri="{FF2B5EF4-FFF2-40B4-BE49-F238E27FC236}">
                <a16:creationId xmlns="" xmlns:a16="http://schemas.microsoft.com/office/drawing/2014/main" id="{D094A222-D250-4BD0-9E19-44210E409702}"/>
              </a:ext>
            </a:extLst>
          </p:cNvPr>
          <p:cNvSpPr/>
          <p:nvPr/>
        </p:nvSpPr>
        <p:spPr bwMode="gray">
          <a:xfrm>
            <a:off x="5147056" y="4601236"/>
            <a:ext cx="697626" cy="344696"/>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HTTP service</a:t>
            </a:r>
          </a:p>
        </p:txBody>
      </p:sp>
      <p:sp>
        <p:nvSpPr>
          <p:cNvPr id="87" name="Freeform: Shape 86">
            <a:extLst>
              <a:ext uri="{FF2B5EF4-FFF2-40B4-BE49-F238E27FC236}">
                <a16:creationId xmlns="" xmlns:a16="http://schemas.microsoft.com/office/drawing/2014/main" id="{FE6500B6-EEFE-4700-8B0D-041857487ECA}"/>
              </a:ext>
            </a:extLst>
          </p:cNvPr>
          <p:cNvSpPr/>
          <p:nvPr/>
        </p:nvSpPr>
        <p:spPr bwMode="gray">
          <a:xfrm>
            <a:off x="761768" y="4056427"/>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88" name="图片 48">
            <a:extLst>
              <a:ext uri="{FF2B5EF4-FFF2-40B4-BE49-F238E27FC236}">
                <a16:creationId xmlns="" xmlns:a16="http://schemas.microsoft.com/office/drawing/2014/main" id="{CBB3A774-D28D-4A5C-BC18-909CEBCBEB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24104" y="4431677"/>
            <a:ext cx="378863" cy="310667"/>
          </a:xfrm>
          <a:prstGeom prst="rect">
            <a:avLst/>
          </a:prstGeom>
        </p:spPr>
      </p:pic>
      <p:pic>
        <p:nvPicPr>
          <p:cNvPr id="89" name="图片 48">
            <a:extLst>
              <a:ext uri="{FF2B5EF4-FFF2-40B4-BE49-F238E27FC236}">
                <a16:creationId xmlns="" xmlns:a16="http://schemas.microsoft.com/office/drawing/2014/main" id="{2D4F3FDD-A9B9-48F0-A179-5B284995C9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4411" y="3721632"/>
            <a:ext cx="378863" cy="310667"/>
          </a:xfrm>
          <a:prstGeom prst="rect">
            <a:avLst/>
          </a:prstGeom>
        </p:spPr>
      </p:pic>
      <p:pic>
        <p:nvPicPr>
          <p:cNvPr id="90" name="图片 48">
            <a:extLst>
              <a:ext uri="{FF2B5EF4-FFF2-40B4-BE49-F238E27FC236}">
                <a16:creationId xmlns="" xmlns:a16="http://schemas.microsoft.com/office/drawing/2014/main" id="{3E571753-4A41-411D-9D94-46F3ABB640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04410" y="5174813"/>
            <a:ext cx="378863" cy="310667"/>
          </a:xfrm>
          <a:prstGeom prst="rect">
            <a:avLst/>
          </a:prstGeom>
        </p:spPr>
      </p:pic>
      <p:pic>
        <p:nvPicPr>
          <p:cNvPr id="91" name="图片 48">
            <a:extLst>
              <a:ext uri="{FF2B5EF4-FFF2-40B4-BE49-F238E27FC236}">
                <a16:creationId xmlns="" xmlns:a16="http://schemas.microsoft.com/office/drawing/2014/main" id="{20C2BA72-C02D-493D-8F5B-1537A2B0CA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45844" y="4431676"/>
            <a:ext cx="378863" cy="310667"/>
          </a:xfrm>
          <a:prstGeom prst="rect">
            <a:avLst/>
          </a:prstGeom>
        </p:spPr>
      </p:pic>
      <p:cxnSp>
        <p:nvCxnSpPr>
          <p:cNvPr id="92" name="Straight Connector 91">
            <a:extLst>
              <a:ext uri="{FF2B5EF4-FFF2-40B4-BE49-F238E27FC236}">
                <a16:creationId xmlns="" xmlns:a16="http://schemas.microsoft.com/office/drawing/2014/main" id="{256C8621-7C12-4AA5-860E-ADDE9746E632}"/>
              </a:ext>
            </a:extLst>
          </p:cNvPr>
          <p:cNvCxnSpPr>
            <a:cxnSpLocks/>
            <a:stCxn id="88" idx="0"/>
            <a:endCxn id="89" idx="1"/>
          </p:cNvCxnSpPr>
          <p:nvPr/>
        </p:nvCxnSpPr>
        <p:spPr bwMode="gray">
          <a:xfrm flipV="1">
            <a:off x="7513536" y="3876966"/>
            <a:ext cx="990875" cy="5547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 xmlns:a16="http://schemas.microsoft.com/office/drawing/2014/main" id="{027AE510-0849-4E5C-8125-75805B860879}"/>
              </a:ext>
            </a:extLst>
          </p:cNvPr>
          <p:cNvCxnSpPr>
            <a:cxnSpLocks/>
            <a:stCxn id="88" idx="2"/>
            <a:endCxn id="90" idx="1"/>
          </p:cNvCxnSpPr>
          <p:nvPr/>
        </p:nvCxnSpPr>
        <p:spPr bwMode="gray">
          <a:xfrm>
            <a:off x="7513536" y="4742344"/>
            <a:ext cx="990874" cy="58780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55FE774D-BE45-4D1F-AE01-AF2249B092BE}"/>
              </a:ext>
            </a:extLst>
          </p:cNvPr>
          <p:cNvCxnSpPr>
            <a:cxnSpLocks/>
            <a:stCxn id="89" idx="3"/>
            <a:endCxn id="91" idx="0"/>
          </p:cNvCxnSpPr>
          <p:nvPr/>
        </p:nvCxnSpPr>
        <p:spPr bwMode="gray">
          <a:xfrm>
            <a:off x="8883274" y="3876966"/>
            <a:ext cx="952002" cy="5547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 xmlns:a16="http://schemas.microsoft.com/office/drawing/2014/main" id="{8959D03F-8560-4830-9220-17958D0F5310}"/>
              </a:ext>
            </a:extLst>
          </p:cNvPr>
          <p:cNvCxnSpPr>
            <a:cxnSpLocks/>
            <a:stCxn id="90" idx="3"/>
            <a:endCxn id="91" idx="2"/>
          </p:cNvCxnSpPr>
          <p:nvPr/>
        </p:nvCxnSpPr>
        <p:spPr bwMode="gray">
          <a:xfrm flipV="1">
            <a:off x="8883273" y="4742343"/>
            <a:ext cx="952003" cy="58780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6" name="图片 48">
            <a:extLst>
              <a:ext uri="{FF2B5EF4-FFF2-40B4-BE49-F238E27FC236}">
                <a16:creationId xmlns="" xmlns:a16="http://schemas.microsoft.com/office/drawing/2014/main" id="{ABDBC436-9987-4B60-A557-FAF582DB57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45032" y="4428741"/>
            <a:ext cx="378863" cy="310667"/>
          </a:xfrm>
          <a:prstGeom prst="rect">
            <a:avLst/>
          </a:prstGeom>
        </p:spPr>
      </p:pic>
      <p:cxnSp>
        <p:nvCxnSpPr>
          <p:cNvPr id="97" name="Straight Connector 96">
            <a:extLst>
              <a:ext uri="{FF2B5EF4-FFF2-40B4-BE49-F238E27FC236}">
                <a16:creationId xmlns="" xmlns:a16="http://schemas.microsoft.com/office/drawing/2014/main" id="{990257A1-F3FB-40D8-8198-8055673D32A1}"/>
              </a:ext>
            </a:extLst>
          </p:cNvPr>
          <p:cNvCxnSpPr>
            <a:cxnSpLocks/>
            <a:stCxn id="96" idx="3"/>
            <a:endCxn id="88" idx="1"/>
          </p:cNvCxnSpPr>
          <p:nvPr/>
        </p:nvCxnSpPr>
        <p:spPr bwMode="gray">
          <a:xfrm>
            <a:off x="6823895" y="4584075"/>
            <a:ext cx="500209" cy="29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A825570E-CBA4-4A31-93B3-32C1ED1F1EEC}"/>
              </a:ext>
            </a:extLst>
          </p:cNvPr>
          <p:cNvCxnSpPr>
            <a:cxnSpLocks/>
            <a:stCxn id="91" idx="3"/>
            <a:endCxn id="99" idx="1"/>
          </p:cNvCxnSpPr>
          <p:nvPr/>
        </p:nvCxnSpPr>
        <p:spPr bwMode="gray">
          <a:xfrm>
            <a:off x="10024707" y="4587010"/>
            <a:ext cx="498825" cy="67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9" name="图片 14" descr="交换机.png">
            <a:extLst>
              <a:ext uri="{FF2B5EF4-FFF2-40B4-BE49-F238E27FC236}">
                <a16:creationId xmlns="" xmlns:a16="http://schemas.microsoft.com/office/drawing/2014/main" id="{035954E8-C5D9-4EB1-8CA8-59ACA33D7240}"/>
              </a:ext>
            </a:extLst>
          </p:cNvPr>
          <p:cNvPicPr>
            <a:picLocks noChangeAspect="1"/>
          </p:cNvPicPr>
          <p:nvPr/>
        </p:nvPicPr>
        <p:blipFill>
          <a:blip r:embed="rId4" cstate="print"/>
          <a:stretch>
            <a:fillRect/>
          </a:stretch>
        </p:blipFill>
        <p:spPr bwMode="gray">
          <a:xfrm>
            <a:off x="10523532" y="4433015"/>
            <a:ext cx="378070" cy="309329"/>
          </a:xfrm>
          <a:prstGeom prst="rect">
            <a:avLst/>
          </a:prstGeom>
        </p:spPr>
      </p:pic>
      <p:sp>
        <p:nvSpPr>
          <p:cNvPr id="100" name="圆角矩形 75">
            <a:extLst>
              <a:ext uri="{FF2B5EF4-FFF2-40B4-BE49-F238E27FC236}">
                <a16:creationId xmlns="" xmlns:a16="http://schemas.microsoft.com/office/drawing/2014/main" id="{A0A74C71-2FEE-440F-BF4E-A86EA0BD559D}"/>
              </a:ext>
            </a:extLst>
          </p:cNvPr>
          <p:cNvSpPr/>
          <p:nvPr/>
        </p:nvSpPr>
        <p:spPr bwMode="gray">
          <a:xfrm>
            <a:off x="10879888" y="4164883"/>
            <a:ext cx="608250" cy="380194"/>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FTP service</a:t>
            </a:r>
          </a:p>
        </p:txBody>
      </p:sp>
      <p:sp>
        <p:nvSpPr>
          <p:cNvPr id="101" name="圆角矩形 75">
            <a:extLst>
              <a:ext uri="{FF2B5EF4-FFF2-40B4-BE49-F238E27FC236}">
                <a16:creationId xmlns="" xmlns:a16="http://schemas.microsoft.com/office/drawing/2014/main" id="{A2B4CA79-AB7D-4E78-AA2A-0E0F04C6880C}"/>
              </a:ext>
            </a:extLst>
          </p:cNvPr>
          <p:cNvSpPr/>
          <p:nvPr/>
        </p:nvSpPr>
        <p:spPr bwMode="gray">
          <a:xfrm>
            <a:off x="10876056" y="4608746"/>
            <a:ext cx="697626" cy="337186"/>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HTTP service</a:t>
            </a:r>
          </a:p>
        </p:txBody>
      </p:sp>
      <p:sp>
        <p:nvSpPr>
          <p:cNvPr id="102" name="Freeform: Shape 101">
            <a:extLst>
              <a:ext uri="{FF2B5EF4-FFF2-40B4-BE49-F238E27FC236}">
                <a16:creationId xmlns="" xmlns:a16="http://schemas.microsoft.com/office/drawing/2014/main" id="{37CE4FF5-28A0-4724-8A75-F8089E4629EC}"/>
              </a:ext>
            </a:extLst>
          </p:cNvPr>
          <p:cNvSpPr/>
          <p:nvPr/>
        </p:nvSpPr>
        <p:spPr bwMode="gray">
          <a:xfrm flipV="1">
            <a:off x="6455856" y="4656467"/>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03" name="Freeform: Shape 102">
            <a:extLst>
              <a:ext uri="{FF2B5EF4-FFF2-40B4-BE49-F238E27FC236}">
                <a16:creationId xmlns="" xmlns:a16="http://schemas.microsoft.com/office/drawing/2014/main" id="{0141212F-208E-4A8F-955A-1E8DE2226C69}"/>
              </a:ext>
            </a:extLst>
          </p:cNvPr>
          <p:cNvSpPr/>
          <p:nvPr/>
        </p:nvSpPr>
        <p:spPr bwMode="gray">
          <a:xfrm>
            <a:off x="779967" y="3872576"/>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04" name="Freeform: Shape 103">
            <a:extLst>
              <a:ext uri="{FF2B5EF4-FFF2-40B4-BE49-F238E27FC236}">
                <a16:creationId xmlns="" xmlns:a16="http://schemas.microsoft.com/office/drawing/2014/main" id="{A56AB67E-1A54-488B-98AD-4BCE23590D0A}"/>
              </a:ext>
            </a:extLst>
          </p:cNvPr>
          <p:cNvSpPr/>
          <p:nvPr/>
        </p:nvSpPr>
        <p:spPr bwMode="gray">
          <a:xfrm>
            <a:off x="6456813" y="3834827"/>
            <a:ext cx="4446703" cy="610728"/>
          </a:xfrm>
          <a:custGeom>
            <a:avLst/>
            <a:gdLst>
              <a:gd name="connsiteX0" fmla="*/ 0 w 4395788"/>
              <a:gd name="connsiteY0" fmla="*/ 595316 h 610728"/>
              <a:gd name="connsiteX1" fmla="*/ 957263 w 4395788"/>
              <a:gd name="connsiteY1" fmla="*/ 538166 h 610728"/>
              <a:gd name="connsiteX2" fmla="*/ 2185988 w 4395788"/>
              <a:gd name="connsiteY2" fmla="*/ 4 h 610728"/>
              <a:gd name="connsiteX3" fmla="*/ 3367088 w 4395788"/>
              <a:gd name="connsiteY3" fmla="*/ 528641 h 610728"/>
              <a:gd name="connsiteX4" fmla="*/ 4395788 w 4395788"/>
              <a:gd name="connsiteY4" fmla="*/ 590554 h 610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5788" h="610728">
                <a:moveTo>
                  <a:pt x="0" y="595316"/>
                </a:moveTo>
                <a:cubicBezTo>
                  <a:pt x="299244" y="611191"/>
                  <a:pt x="592932" y="637385"/>
                  <a:pt x="957263" y="538166"/>
                </a:cubicBezTo>
                <a:cubicBezTo>
                  <a:pt x="1321594" y="438947"/>
                  <a:pt x="1784351" y="1591"/>
                  <a:pt x="2185988" y="4"/>
                </a:cubicBezTo>
                <a:cubicBezTo>
                  <a:pt x="2587626" y="-1584"/>
                  <a:pt x="2998788" y="430216"/>
                  <a:pt x="3367088" y="528641"/>
                </a:cubicBezTo>
                <a:cubicBezTo>
                  <a:pt x="3735388" y="627066"/>
                  <a:pt x="4065588" y="608810"/>
                  <a:pt x="4395788" y="590554"/>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05" name="圆角矩形 75">
            <a:extLst>
              <a:ext uri="{FF2B5EF4-FFF2-40B4-BE49-F238E27FC236}">
                <a16:creationId xmlns="" xmlns:a16="http://schemas.microsoft.com/office/drawing/2014/main" id="{C80FA021-E656-495B-A67F-C5E28A8AC461}"/>
              </a:ext>
            </a:extLst>
          </p:cNvPr>
          <p:cNvSpPr/>
          <p:nvPr/>
        </p:nvSpPr>
        <p:spPr bwMode="gray">
          <a:xfrm>
            <a:off x="1502083" y="3674716"/>
            <a:ext cx="3130687"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7" name="圆角矩形 75">
            <a:extLst>
              <a:ext uri="{FF2B5EF4-FFF2-40B4-BE49-F238E27FC236}">
                <a16:creationId xmlns="" xmlns:a16="http://schemas.microsoft.com/office/drawing/2014/main" id="{7B01345F-72CF-4BBF-8B98-3498067E2164}"/>
              </a:ext>
            </a:extLst>
          </p:cNvPr>
          <p:cNvSpPr/>
          <p:nvPr/>
        </p:nvSpPr>
        <p:spPr bwMode="gray">
          <a:xfrm>
            <a:off x="7016767" y="3645653"/>
            <a:ext cx="3130687" cy="190939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ctr" defTabSz="914400" eaLnBrk="1" fontAlgn="ctr" latinLnBrk="0" hangingPunct="1">
              <a:lnSpc>
                <a:spcPts val="1800"/>
              </a:lnSpc>
              <a:spcBef>
                <a:spcPts val="0"/>
              </a:spcBef>
              <a:spcAft>
                <a:spcPts val="300"/>
              </a:spcAft>
              <a:buClrTx/>
              <a:buSzTx/>
              <a:buFontTx/>
              <a:buNone/>
              <a:tabLst/>
              <a:defRPr/>
            </a:pPr>
            <a:endParaRPr kumimoji="0" lang="en-US" altLang="zh-CN"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7" name="圆角矩形 20">
            <a:extLst>
              <a:ext uri="{FF2B5EF4-FFF2-40B4-BE49-F238E27FC236}">
                <a16:creationId xmlns="" xmlns:a16="http://schemas.microsoft.com/office/drawing/2014/main" id="{E62EF821-3B38-40E1-93D9-FC4EB933D7B4}"/>
              </a:ext>
            </a:extLst>
          </p:cNvPr>
          <p:cNvSpPr/>
          <p:nvPr/>
        </p:nvSpPr>
        <p:spPr bwMode="gray">
          <a:xfrm>
            <a:off x="6186006" y="5725795"/>
            <a:ext cx="5489909" cy="404313"/>
          </a:xfrm>
          <a:prstGeom prst="roundRect">
            <a:avLst>
              <a:gd name="adj" fmla="val 2222"/>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DSCP-based traffic diversion can better ensure service quality.</a:t>
            </a:r>
          </a:p>
        </p:txBody>
      </p:sp>
      <p:sp>
        <p:nvSpPr>
          <p:cNvPr id="48" name="TextBox 271">
            <a:extLst>
              <a:ext uri="{FF2B5EF4-FFF2-40B4-BE49-F238E27FC236}">
                <a16:creationId xmlns="" xmlns:a16="http://schemas.microsoft.com/office/drawing/2014/main" id="{DF49E310-3FCD-4FFD-9C01-24649A037F4A}"/>
              </a:ext>
            </a:extLst>
          </p:cNvPr>
          <p:cNvSpPr txBox="1"/>
          <p:nvPr/>
        </p:nvSpPr>
        <p:spPr bwMode="gray">
          <a:xfrm>
            <a:off x="3109731" y="5568316"/>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49" name="TextBox 271">
            <a:extLst>
              <a:ext uri="{FF2B5EF4-FFF2-40B4-BE49-F238E27FC236}">
                <a16:creationId xmlns="" xmlns:a16="http://schemas.microsoft.com/office/drawing/2014/main" id="{32873077-D50A-4AB1-B425-64AD1657BE5E}"/>
              </a:ext>
            </a:extLst>
          </p:cNvPr>
          <p:cNvSpPr txBox="1"/>
          <p:nvPr/>
        </p:nvSpPr>
        <p:spPr bwMode="gray">
          <a:xfrm>
            <a:off x="8637740" y="5540716"/>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50"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51"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52"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40207319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Oval 314">
            <a:extLst>
              <a:ext uri="{FF2B5EF4-FFF2-40B4-BE49-F238E27FC236}">
                <a16:creationId xmlns="" xmlns:a16="http://schemas.microsoft.com/office/drawing/2014/main" id="{C3FA3119-DDAE-4CE6-BB59-DEE422AC270C}"/>
              </a:ext>
            </a:extLst>
          </p:cNvPr>
          <p:cNvSpPr/>
          <p:nvPr/>
        </p:nvSpPr>
        <p:spPr bwMode="gray">
          <a:xfrm>
            <a:off x="3242485" y="1756858"/>
            <a:ext cx="5764341" cy="4377111"/>
          </a:xfrm>
          <a:prstGeom prst="ellipse">
            <a:avLst/>
          </a:prstGeom>
          <a:solidFill>
            <a:schemeClr val="bg1">
              <a:lumMod val="95000"/>
            </a:schemeClr>
          </a:solidFill>
          <a:ln w="19050" cap="flat" cmpd="sng">
            <a:solidFill>
              <a:schemeClr val="bg1">
                <a:lumMod val="75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4" name="Oval 313">
            <a:extLst>
              <a:ext uri="{FF2B5EF4-FFF2-40B4-BE49-F238E27FC236}">
                <a16:creationId xmlns="" xmlns:a16="http://schemas.microsoft.com/office/drawing/2014/main" id="{CBC08941-EC38-4945-A238-EDFB2D22D5F2}"/>
              </a:ext>
            </a:extLst>
          </p:cNvPr>
          <p:cNvSpPr/>
          <p:nvPr/>
        </p:nvSpPr>
        <p:spPr bwMode="gray">
          <a:xfrm>
            <a:off x="4097719" y="2379252"/>
            <a:ext cx="4023927" cy="3080608"/>
          </a:xfrm>
          <a:prstGeom prst="ellipse">
            <a:avLst/>
          </a:prstGeom>
          <a:solidFill>
            <a:srgbClr val="FAD3BB"/>
          </a:solidFill>
          <a:ln w="19050" cap="flat" cmpd="sng">
            <a:solidFill>
              <a:srgbClr val="F28944"/>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3" name="Oval 312">
            <a:extLst>
              <a:ext uri="{FF2B5EF4-FFF2-40B4-BE49-F238E27FC236}">
                <a16:creationId xmlns="" xmlns:a16="http://schemas.microsoft.com/office/drawing/2014/main" id="{594F575F-91E7-4E4F-9473-668D68462471}"/>
              </a:ext>
            </a:extLst>
          </p:cNvPr>
          <p:cNvSpPr/>
          <p:nvPr/>
        </p:nvSpPr>
        <p:spPr bwMode="gray">
          <a:xfrm>
            <a:off x="4919200" y="3104669"/>
            <a:ext cx="2355387" cy="1566890"/>
          </a:xfrm>
          <a:prstGeom prst="ellipse">
            <a:avLst/>
          </a:prstGeom>
          <a:solidFill>
            <a:srgbClr val="BEE9EE"/>
          </a:solidFill>
          <a:ln w="19050" cap="flat" cmpd="sng">
            <a:solidFill>
              <a:schemeClr val="accent1"/>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a:extLst>
              <a:ext uri="{FF2B5EF4-FFF2-40B4-BE49-F238E27FC236}">
                <a16:creationId xmlns="" xmlns:a16="http://schemas.microsoft.com/office/drawing/2014/main" id="{7FE5AD77-74B6-4852-B9C0-5EFD1668B36A}"/>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Enterprise Bearer WAN Architecture</a:t>
            </a:r>
          </a:p>
        </p:txBody>
      </p:sp>
      <p:sp>
        <p:nvSpPr>
          <p:cNvPr id="3" name="Text Placeholder 2">
            <a:extLst>
              <a:ext uri="{FF2B5EF4-FFF2-40B4-BE49-F238E27FC236}">
                <a16:creationId xmlns="" xmlns:a16="http://schemas.microsoft.com/office/drawing/2014/main" id="{B86770DF-595E-4E52-9491-C35C0F7BE6A2}"/>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While the bearer WANs of different enterprises vary greatly in scale and actual topology, their architecture can be generally divided into the access, aggregation, and core layers.</a:t>
            </a:r>
          </a:p>
        </p:txBody>
      </p:sp>
      <p:pic>
        <p:nvPicPr>
          <p:cNvPr id="231" name="图片 31">
            <a:extLst>
              <a:ext uri="{FF2B5EF4-FFF2-40B4-BE49-F238E27FC236}">
                <a16:creationId xmlns="" xmlns:a16="http://schemas.microsoft.com/office/drawing/2014/main" id="{C70C89C9-AE3F-4351-9361-8B9CCAE1A864}"/>
              </a:ext>
            </a:extLst>
          </p:cNvPr>
          <p:cNvPicPr>
            <a:picLocks noChangeAspect="1"/>
          </p:cNvPicPr>
          <p:nvPr/>
        </p:nvPicPr>
        <p:blipFill>
          <a:blip r:embed="rId3"/>
          <a:stretch>
            <a:fillRect/>
          </a:stretch>
        </p:blipFill>
        <p:spPr bwMode="gray">
          <a:xfrm>
            <a:off x="5853618" y="3136357"/>
            <a:ext cx="466668" cy="389308"/>
          </a:xfrm>
          <a:prstGeom prst="rect">
            <a:avLst/>
          </a:prstGeom>
        </p:spPr>
      </p:pic>
      <p:pic>
        <p:nvPicPr>
          <p:cNvPr id="232" name="图片 31">
            <a:extLst>
              <a:ext uri="{FF2B5EF4-FFF2-40B4-BE49-F238E27FC236}">
                <a16:creationId xmlns="" xmlns:a16="http://schemas.microsoft.com/office/drawing/2014/main" id="{663A5751-AF2F-412E-B0F1-DE2D8F38F6BF}"/>
              </a:ext>
            </a:extLst>
          </p:cNvPr>
          <p:cNvPicPr>
            <a:picLocks noChangeAspect="1"/>
          </p:cNvPicPr>
          <p:nvPr/>
        </p:nvPicPr>
        <p:blipFill>
          <a:blip r:embed="rId3"/>
          <a:stretch>
            <a:fillRect/>
          </a:stretch>
        </p:blipFill>
        <p:spPr bwMode="gray">
          <a:xfrm>
            <a:off x="6509723" y="4053682"/>
            <a:ext cx="466668" cy="389308"/>
          </a:xfrm>
          <a:prstGeom prst="rect">
            <a:avLst/>
          </a:prstGeom>
        </p:spPr>
      </p:pic>
      <p:pic>
        <p:nvPicPr>
          <p:cNvPr id="233" name="图片 31">
            <a:extLst>
              <a:ext uri="{FF2B5EF4-FFF2-40B4-BE49-F238E27FC236}">
                <a16:creationId xmlns="" xmlns:a16="http://schemas.microsoft.com/office/drawing/2014/main" id="{3B6D1098-5BED-4988-96A7-C5034AF8C653}"/>
              </a:ext>
            </a:extLst>
          </p:cNvPr>
          <p:cNvPicPr>
            <a:picLocks noChangeAspect="1"/>
          </p:cNvPicPr>
          <p:nvPr/>
        </p:nvPicPr>
        <p:blipFill>
          <a:blip r:embed="rId3"/>
          <a:stretch>
            <a:fillRect/>
          </a:stretch>
        </p:blipFill>
        <p:spPr bwMode="gray">
          <a:xfrm>
            <a:off x="5217395" y="4053682"/>
            <a:ext cx="466668" cy="389308"/>
          </a:xfrm>
          <a:prstGeom prst="rect">
            <a:avLst/>
          </a:prstGeom>
        </p:spPr>
      </p:pic>
      <p:cxnSp>
        <p:nvCxnSpPr>
          <p:cNvPr id="234" name="Straight Connector 233">
            <a:extLst>
              <a:ext uri="{FF2B5EF4-FFF2-40B4-BE49-F238E27FC236}">
                <a16:creationId xmlns="" xmlns:a16="http://schemas.microsoft.com/office/drawing/2014/main" id="{228453C4-482D-41E6-8DF1-35D46C194D3A}"/>
              </a:ext>
            </a:extLst>
          </p:cNvPr>
          <p:cNvCxnSpPr>
            <a:cxnSpLocks/>
            <a:stCxn id="233" idx="0"/>
            <a:endCxn id="231" idx="1"/>
          </p:cNvCxnSpPr>
          <p:nvPr/>
        </p:nvCxnSpPr>
        <p:spPr bwMode="gray">
          <a:xfrm flipV="1">
            <a:off x="5450729" y="3331011"/>
            <a:ext cx="402889" cy="7226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 xmlns:a16="http://schemas.microsoft.com/office/drawing/2014/main" id="{F1F13FF5-1B46-42A3-A12D-B468B7103C18}"/>
              </a:ext>
            </a:extLst>
          </p:cNvPr>
          <p:cNvCxnSpPr>
            <a:cxnSpLocks/>
            <a:stCxn id="233" idx="3"/>
            <a:endCxn id="232" idx="1"/>
          </p:cNvCxnSpPr>
          <p:nvPr/>
        </p:nvCxnSpPr>
        <p:spPr bwMode="gray">
          <a:xfrm>
            <a:off x="5684063" y="4248336"/>
            <a:ext cx="82566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a:extLst>
              <a:ext uri="{FF2B5EF4-FFF2-40B4-BE49-F238E27FC236}">
                <a16:creationId xmlns="" xmlns:a16="http://schemas.microsoft.com/office/drawing/2014/main" id="{01B627E7-33E7-4608-84E4-6BDB67C0BE8F}"/>
              </a:ext>
            </a:extLst>
          </p:cNvPr>
          <p:cNvCxnSpPr>
            <a:cxnSpLocks/>
            <a:stCxn id="232" idx="0"/>
            <a:endCxn id="231" idx="3"/>
          </p:cNvCxnSpPr>
          <p:nvPr/>
        </p:nvCxnSpPr>
        <p:spPr bwMode="gray">
          <a:xfrm flipH="1" flipV="1">
            <a:off x="6320286" y="3331011"/>
            <a:ext cx="422771" cy="7226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43" name="图片 31">
            <a:extLst>
              <a:ext uri="{FF2B5EF4-FFF2-40B4-BE49-F238E27FC236}">
                <a16:creationId xmlns="" xmlns:a16="http://schemas.microsoft.com/office/drawing/2014/main" id="{3EFF1579-2FD3-4D72-B6BB-6ABE808A3B8E}"/>
              </a:ext>
            </a:extLst>
          </p:cNvPr>
          <p:cNvPicPr>
            <a:picLocks noChangeAspect="1"/>
          </p:cNvPicPr>
          <p:nvPr/>
        </p:nvPicPr>
        <p:blipFill>
          <a:blip r:embed="rId3">
            <a:duotone>
              <a:schemeClr val="accent2">
                <a:shade val="45000"/>
                <a:satMod val="135000"/>
              </a:schemeClr>
              <a:prstClr val="white"/>
            </a:duotone>
          </a:blip>
          <a:stretch>
            <a:fillRect/>
          </a:stretch>
        </p:blipFill>
        <p:spPr bwMode="gray">
          <a:xfrm>
            <a:off x="4571106" y="2988479"/>
            <a:ext cx="466668" cy="389308"/>
          </a:xfrm>
          <a:prstGeom prst="rect">
            <a:avLst/>
          </a:prstGeom>
        </p:spPr>
      </p:pic>
      <p:pic>
        <p:nvPicPr>
          <p:cNvPr id="244" name="图片 31">
            <a:extLst>
              <a:ext uri="{FF2B5EF4-FFF2-40B4-BE49-F238E27FC236}">
                <a16:creationId xmlns="" xmlns:a16="http://schemas.microsoft.com/office/drawing/2014/main" id="{33611E24-F2E4-4A67-AF72-5E12ADB96105}"/>
              </a:ext>
            </a:extLst>
          </p:cNvPr>
          <p:cNvPicPr>
            <a:picLocks noChangeAspect="1"/>
          </p:cNvPicPr>
          <p:nvPr/>
        </p:nvPicPr>
        <p:blipFill>
          <a:blip r:embed="rId3">
            <a:duotone>
              <a:schemeClr val="accent2">
                <a:shade val="45000"/>
                <a:satMod val="135000"/>
              </a:schemeClr>
              <a:prstClr val="white"/>
            </a:duotone>
          </a:blip>
          <a:stretch>
            <a:fillRect/>
          </a:stretch>
        </p:blipFill>
        <p:spPr bwMode="gray">
          <a:xfrm>
            <a:off x="5884683" y="5001238"/>
            <a:ext cx="466668" cy="389308"/>
          </a:xfrm>
          <a:prstGeom prst="rect">
            <a:avLst/>
          </a:prstGeom>
        </p:spPr>
      </p:pic>
      <p:pic>
        <p:nvPicPr>
          <p:cNvPr id="246" name="图片 31">
            <a:extLst>
              <a:ext uri="{FF2B5EF4-FFF2-40B4-BE49-F238E27FC236}">
                <a16:creationId xmlns="" xmlns:a16="http://schemas.microsoft.com/office/drawing/2014/main" id="{85C38F8A-2F33-4D34-8D06-F2AC65565AA7}"/>
              </a:ext>
            </a:extLst>
          </p:cNvPr>
          <p:cNvPicPr>
            <a:picLocks noChangeAspect="1"/>
          </p:cNvPicPr>
          <p:nvPr/>
        </p:nvPicPr>
        <p:blipFill>
          <a:blip r:embed="rId3">
            <a:duotone>
              <a:schemeClr val="accent2">
                <a:shade val="45000"/>
                <a:satMod val="135000"/>
              </a:schemeClr>
              <a:prstClr val="white"/>
            </a:duotone>
          </a:blip>
          <a:stretch>
            <a:fillRect/>
          </a:stretch>
        </p:blipFill>
        <p:spPr bwMode="gray">
          <a:xfrm>
            <a:off x="7148667" y="2951501"/>
            <a:ext cx="466668" cy="389308"/>
          </a:xfrm>
          <a:prstGeom prst="rect">
            <a:avLst/>
          </a:prstGeom>
        </p:spPr>
      </p:pic>
      <p:cxnSp>
        <p:nvCxnSpPr>
          <p:cNvPr id="247" name="Straight Connector 246">
            <a:extLst>
              <a:ext uri="{FF2B5EF4-FFF2-40B4-BE49-F238E27FC236}">
                <a16:creationId xmlns="" xmlns:a16="http://schemas.microsoft.com/office/drawing/2014/main" id="{C225B56D-EA13-479D-A631-FA1C4E02064B}"/>
              </a:ext>
            </a:extLst>
          </p:cNvPr>
          <p:cNvCxnSpPr>
            <a:cxnSpLocks/>
            <a:stCxn id="231" idx="1"/>
            <a:endCxn id="243" idx="3"/>
          </p:cNvCxnSpPr>
          <p:nvPr/>
        </p:nvCxnSpPr>
        <p:spPr bwMode="gray">
          <a:xfrm flipH="1" flipV="1">
            <a:off x="5037774" y="3183133"/>
            <a:ext cx="815844" cy="14787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a:extLst>
              <a:ext uri="{FF2B5EF4-FFF2-40B4-BE49-F238E27FC236}">
                <a16:creationId xmlns="" xmlns:a16="http://schemas.microsoft.com/office/drawing/2014/main" id="{707E4651-9F99-4A02-A90C-445FBFDBEF79}"/>
              </a:ext>
            </a:extLst>
          </p:cNvPr>
          <p:cNvCxnSpPr>
            <a:cxnSpLocks/>
            <a:stCxn id="233" idx="0"/>
            <a:endCxn id="243" idx="2"/>
          </p:cNvCxnSpPr>
          <p:nvPr/>
        </p:nvCxnSpPr>
        <p:spPr bwMode="gray">
          <a:xfrm flipH="1" flipV="1">
            <a:off x="4804440" y="3377787"/>
            <a:ext cx="646289" cy="6758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 xmlns:a16="http://schemas.microsoft.com/office/drawing/2014/main" id="{53CED869-8EDB-4406-826D-2BD26B1722B7}"/>
              </a:ext>
            </a:extLst>
          </p:cNvPr>
          <p:cNvCxnSpPr>
            <a:cxnSpLocks/>
            <a:stCxn id="233" idx="2"/>
            <a:endCxn id="244" idx="1"/>
          </p:cNvCxnSpPr>
          <p:nvPr/>
        </p:nvCxnSpPr>
        <p:spPr bwMode="gray">
          <a:xfrm>
            <a:off x="5450729" y="4442990"/>
            <a:ext cx="433954" cy="7529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 xmlns:a16="http://schemas.microsoft.com/office/drawing/2014/main" id="{A13219EC-6C32-4483-8C55-4E45A52BAB8F}"/>
              </a:ext>
            </a:extLst>
          </p:cNvPr>
          <p:cNvCxnSpPr>
            <a:cxnSpLocks/>
            <a:stCxn id="232" idx="2"/>
            <a:endCxn id="244" idx="3"/>
          </p:cNvCxnSpPr>
          <p:nvPr/>
        </p:nvCxnSpPr>
        <p:spPr bwMode="gray">
          <a:xfrm flipH="1">
            <a:off x="6351351" y="4442990"/>
            <a:ext cx="391706" cy="7529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 xmlns:a16="http://schemas.microsoft.com/office/drawing/2014/main" id="{94AD06BD-51DB-49B3-801A-714DA485C1F1}"/>
              </a:ext>
            </a:extLst>
          </p:cNvPr>
          <p:cNvCxnSpPr>
            <a:cxnSpLocks/>
            <a:stCxn id="231" idx="3"/>
            <a:endCxn id="246" idx="1"/>
          </p:cNvCxnSpPr>
          <p:nvPr/>
        </p:nvCxnSpPr>
        <p:spPr bwMode="gray">
          <a:xfrm flipV="1">
            <a:off x="6320286" y="3146155"/>
            <a:ext cx="828381" cy="1848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 xmlns:a16="http://schemas.microsoft.com/office/drawing/2014/main" id="{77EE79A9-6F17-4E17-852E-7D1F5BDFAF6D}"/>
              </a:ext>
            </a:extLst>
          </p:cNvPr>
          <p:cNvCxnSpPr>
            <a:cxnSpLocks/>
            <a:stCxn id="232" idx="0"/>
            <a:endCxn id="246" idx="2"/>
          </p:cNvCxnSpPr>
          <p:nvPr/>
        </p:nvCxnSpPr>
        <p:spPr bwMode="gray">
          <a:xfrm flipV="1">
            <a:off x="6743057" y="3340809"/>
            <a:ext cx="638944" cy="71287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71" name="图片 31">
            <a:extLst>
              <a:ext uri="{FF2B5EF4-FFF2-40B4-BE49-F238E27FC236}">
                <a16:creationId xmlns="" xmlns:a16="http://schemas.microsoft.com/office/drawing/2014/main" id="{90333EDB-27D4-442E-BF09-53799D38A0E7}"/>
              </a:ext>
            </a:extLst>
          </p:cNvPr>
          <p:cNvPicPr>
            <a:picLocks noChangeAspect="1"/>
          </p:cNvPicPr>
          <p:nvPr/>
        </p:nvPicPr>
        <p:blipFill>
          <a:blip r:embed="rId3">
            <a:grayscl/>
          </a:blip>
          <a:stretch>
            <a:fillRect/>
          </a:stretch>
        </p:blipFill>
        <p:spPr bwMode="gray">
          <a:xfrm>
            <a:off x="4502161" y="2166545"/>
            <a:ext cx="466668" cy="389308"/>
          </a:xfrm>
          <a:prstGeom prst="rect">
            <a:avLst/>
          </a:prstGeom>
        </p:spPr>
      </p:pic>
      <p:pic>
        <p:nvPicPr>
          <p:cNvPr id="273" name="图片 31">
            <a:extLst>
              <a:ext uri="{FF2B5EF4-FFF2-40B4-BE49-F238E27FC236}">
                <a16:creationId xmlns="" xmlns:a16="http://schemas.microsoft.com/office/drawing/2014/main" id="{19268D77-2E44-478D-A38C-C7115BE59B4B}"/>
              </a:ext>
            </a:extLst>
          </p:cNvPr>
          <p:cNvPicPr>
            <a:picLocks noChangeAspect="1"/>
          </p:cNvPicPr>
          <p:nvPr/>
        </p:nvPicPr>
        <p:blipFill>
          <a:blip r:embed="rId3">
            <a:grayscl/>
          </a:blip>
          <a:stretch>
            <a:fillRect/>
          </a:stretch>
        </p:blipFill>
        <p:spPr bwMode="gray">
          <a:xfrm>
            <a:off x="3439834" y="3348689"/>
            <a:ext cx="466668" cy="389308"/>
          </a:xfrm>
          <a:prstGeom prst="rect">
            <a:avLst/>
          </a:prstGeom>
        </p:spPr>
      </p:pic>
      <p:pic>
        <p:nvPicPr>
          <p:cNvPr id="274" name="图片 31">
            <a:extLst>
              <a:ext uri="{FF2B5EF4-FFF2-40B4-BE49-F238E27FC236}">
                <a16:creationId xmlns="" xmlns:a16="http://schemas.microsoft.com/office/drawing/2014/main" id="{7CBE1D60-D227-43D6-A802-C505B54345C1}"/>
              </a:ext>
            </a:extLst>
          </p:cNvPr>
          <p:cNvPicPr>
            <a:picLocks noChangeAspect="1"/>
          </p:cNvPicPr>
          <p:nvPr/>
        </p:nvPicPr>
        <p:blipFill>
          <a:blip r:embed="rId3">
            <a:grayscl/>
          </a:blip>
          <a:stretch>
            <a:fillRect/>
          </a:stretch>
        </p:blipFill>
        <p:spPr bwMode="gray">
          <a:xfrm>
            <a:off x="4685866" y="5406554"/>
            <a:ext cx="466668" cy="389308"/>
          </a:xfrm>
          <a:prstGeom prst="rect">
            <a:avLst/>
          </a:prstGeom>
        </p:spPr>
      </p:pic>
      <p:pic>
        <p:nvPicPr>
          <p:cNvPr id="275" name="图片 31">
            <a:extLst>
              <a:ext uri="{FF2B5EF4-FFF2-40B4-BE49-F238E27FC236}">
                <a16:creationId xmlns="" xmlns:a16="http://schemas.microsoft.com/office/drawing/2014/main" id="{111274BE-E1A7-46FE-AB2B-7385E41CC84E}"/>
              </a:ext>
            </a:extLst>
          </p:cNvPr>
          <p:cNvPicPr>
            <a:picLocks noChangeAspect="1"/>
          </p:cNvPicPr>
          <p:nvPr/>
        </p:nvPicPr>
        <p:blipFill>
          <a:blip r:embed="rId3">
            <a:grayscl/>
          </a:blip>
          <a:stretch>
            <a:fillRect/>
          </a:stretch>
        </p:blipFill>
        <p:spPr bwMode="gray">
          <a:xfrm>
            <a:off x="7016848" y="5406554"/>
            <a:ext cx="466668" cy="389308"/>
          </a:xfrm>
          <a:prstGeom prst="rect">
            <a:avLst/>
          </a:prstGeom>
        </p:spPr>
      </p:pic>
      <p:pic>
        <p:nvPicPr>
          <p:cNvPr id="279" name="图片 31">
            <a:extLst>
              <a:ext uri="{FF2B5EF4-FFF2-40B4-BE49-F238E27FC236}">
                <a16:creationId xmlns="" xmlns:a16="http://schemas.microsoft.com/office/drawing/2014/main" id="{4DF873F1-3BC3-4D5D-AF99-667696DE18D5}"/>
              </a:ext>
            </a:extLst>
          </p:cNvPr>
          <p:cNvPicPr>
            <a:picLocks noChangeAspect="1"/>
          </p:cNvPicPr>
          <p:nvPr/>
        </p:nvPicPr>
        <p:blipFill>
          <a:blip r:embed="rId3">
            <a:grayscl/>
          </a:blip>
          <a:stretch>
            <a:fillRect/>
          </a:stretch>
        </p:blipFill>
        <p:spPr bwMode="gray">
          <a:xfrm>
            <a:off x="8329468" y="3238583"/>
            <a:ext cx="466668" cy="389308"/>
          </a:xfrm>
          <a:prstGeom prst="rect">
            <a:avLst/>
          </a:prstGeom>
        </p:spPr>
      </p:pic>
      <p:pic>
        <p:nvPicPr>
          <p:cNvPr id="280" name="图片 31">
            <a:extLst>
              <a:ext uri="{FF2B5EF4-FFF2-40B4-BE49-F238E27FC236}">
                <a16:creationId xmlns="" xmlns:a16="http://schemas.microsoft.com/office/drawing/2014/main" id="{5E3167E3-C7FE-40E8-A57F-AD1EEDF370AE}"/>
              </a:ext>
            </a:extLst>
          </p:cNvPr>
          <p:cNvPicPr>
            <a:picLocks noChangeAspect="1"/>
          </p:cNvPicPr>
          <p:nvPr/>
        </p:nvPicPr>
        <p:blipFill>
          <a:blip r:embed="rId3">
            <a:grayscl/>
          </a:blip>
          <a:stretch>
            <a:fillRect/>
          </a:stretch>
        </p:blipFill>
        <p:spPr bwMode="gray">
          <a:xfrm>
            <a:off x="7164301" y="2113693"/>
            <a:ext cx="466668" cy="389308"/>
          </a:xfrm>
          <a:prstGeom prst="rect">
            <a:avLst/>
          </a:prstGeom>
        </p:spPr>
      </p:pic>
      <p:cxnSp>
        <p:nvCxnSpPr>
          <p:cNvPr id="281" name="Straight Connector 280">
            <a:extLst>
              <a:ext uri="{FF2B5EF4-FFF2-40B4-BE49-F238E27FC236}">
                <a16:creationId xmlns="" xmlns:a16="http://schemas.microsoft.com/office/drawing/2014/main" id="{F950C626-CD48-477B-B8E2-D4C05466F372}"/>
              </a:ext>
            </a:extLst>
          </p:cNvPr>
          <p:cNvCxnSpPr>
            <a:cxnSpLocks/>
            <a:stCxn id="243" idx="0"/>
            <a:endCxn id="271" idx="2"/>
          </p:cNvCxnSpPr>
          <p:nvPr/>
        </p:nvCxnSpPr>
        <p:spPr bwMode="gray">
          <a:xfrm flipH="1" flipV="1">
            <a:off x="4735495" y="2555853"/>
            <a:ext cx="68945" cy="4326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a:extLst>
              <a:ext uri="{FF2B5EF4-FFF2-40B4-BE49-F238E27FC236}">
                <a16:creationId xmlns="" xmlns:a16="http://schemas.microsoft.com/office/drawing/2014/main" id="{BFEE6061-C646-48AE-BF30-64927A61D2ED}"/>
              </a:ext>
            </a:extLst>
          </p:cNvPr>
          <p:cNvCxnSpPr>
            <a:cxnSpLocks/>
            <a:stCxn id="243" idx="1"/>
            <a:endCxn id="273" idx="3"/>
          </p:cNvCxnSpPr>
          <p:nvPr/>
        </p:nvCxnSpPr>
        <p:spPr bwMode="gray">
          <a:xfrm flipH="1">
            <a:off x="3906502" y="3183133"/>
            <a:ext cx="664604" cy="36021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a:extLst>
              <a:ext uri="{FF2B5EF4-FFF2-40B4-BE49-F238E27FC236}">
                <a16:creationId xmlns="" xmlns:a16="http://schemas.microsoft.com/office/drawing/2014/main" id="{AFF9A658-12E1-417C-970B-7E1BC077ECE1}"/>
              </a:ext>
            </a:extLst>
          </p:cNvPr>
          <p:cNvCxnSpPr>
            <a:cxnSpLocks/>
            <a:stCxn id="244" idx="1"/>
            <a:endCxn id="274" idx="3"/>
          </p:cNvCxnSpPr>
          <p:nvPr/>
        </p:nvCxnSpPr>
        <p:spPr bwMode="gray">
          <a:xfrm flipH="1">
            <a:off x="5152534" y="5195892"/>
            <a:ext cx="732149" cy="40531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a:extLst>
              <a:ext uri="{FF2B5EF4-FFF2-40B4-BE49-F238E27FC236}">
                <a16:creationId xmlns="" xmlns:a16="http://schemas.microsoft.com/office/drawing/2014/main" id="{B40A8CC4-0B0D-4FDC-9370-4BBA474AAE5A}"/>
              </a:ext>
            </a:extLst>
          </p:cNvPr>
          <p:cNvCxnSpPr>
            <a:cxnSpLocks/>
            <a:stCxn id="244" idx="3"/>
            <a:endCxn id="275" idx="1"/>
          </p:cNvCxnSpPr>
          <p:nvPr/>
        </p:nvCxnSpPr>
        <p:spPr bwMode="gray">
          <a:xfrm>
            <a:off x="6351351" y="5195892"/>
            <a:ext cx="665497" cy="40531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a:extLst>
              <a:ext uri="{FF2B5EF4-FFF2-40B4-BE49-F238E27FC236}">
                <a16:creationId xmlns="" xmlns:a16="http://schemas.microsoft.com/office/drawing/2014/main" id="{B7443599-9706-407A-9D68-3A8EF3EBD91A}"/>
              </a:ext>
            </a:extLst>
          </p:cNvPr>
          <p:cNvCxnSpPr>
            <a:cxnSpLocks/>
            <a:stCxn id="246" idx="3"/>
            <a:endCxn id="279" idx="1"/>
          </p:cNvCxnSpPr>
          <p:nvPr/>
        </p:nvCxnSpPr>
        <p:spPr bwMode="gray">
          <a:xfrm>
            <a:off x="7615335" y="3146155"/>
            <a:ext cx="714133" cy="28708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 xmlns:a16="http://schemas.microsoft.com/office/drawing/2014/main" id="{6790DA4A-4D12-4DB3-9461-54F43AB40041}"/>
              </a:ext>
            </a:extLst>
          </p:cNvPr>
          <p:cNvCxnSpPr>
            <a:cxnSpLocks/>
            <a:stCxn id="280" idx="2"/>
            <a:endCxn id="246" idx="0"/>
          </p:cNvCxnSpPr>
          <p:nvPr/>
        </p:nvCxnSpPr>
        <p:spPr bwMode="gray">
          <a:xfrm flipH="1">
            <a:off x="7382001" y="2503001"/>
            <a:ext cx="15634" cy="4485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3" name="Freeform 159">
            <a:extLst>
              <a:ext uri="{FF2B5EF4-FFF2-40B4-BE49-F238E27FC236}">
                <a16:creationId xmlns="" xmlns:a16="http://schemas.microsoft.com/office/drawing/2014/main" id="{CEF20FD2-8C9C-4DB6-A575-BFCF927DCE69}"/>
              </a:ext>
            </a:extLst>
          </p:cNvPr>
          <p:cNvSpPr/>
          <p:nvPr/>
        </p:nvSpPr>
        <p:spPr bwMode="gray">
          <a:xfrm flipH="1">
            <a:off x="1564284" y="2851336"/>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sp>
        <p:nvSpPr>
          <p:cNvPr id="354" name="Freeform 159">
            <a:extLst>
              <a:ext uri="{FF2B5EF4-FFF2-40B4-BE49-F238E27FC236}">
                <a16:creationId xmlns="" xmlns:a16="http://schemas.microsoft.com/office/drawing/2014/main" id="{E904114F-E901-4DC2-A3A4-DA63D8A85E03}"/>
              </a:ext>
            </a:extLst>
          </p:cNvPr>
          <p:cNvSpPr/>
          <p:nvPr/>
        </p:nvSpPr>
        <p:spPr bwMode="gray">
          <a:xfrm flipH="1">
            <a:off x="2364600" y="532590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sp>
        <p:nvSpPr>
          <p:cNvPr id="355" name="Freeform 159">
            <a:extLst>
              <a:ext uri="{FF2B5EF4-FFF2-40B4-BE49-F238E27FC236}">
                <a16:creationId xmlns="" xmlns:a16="http://schemas.microsoft.com/office/drawing/2014/main" id="{CEC7AAE8-906E-48A9-9D55-B1A597B697B1}"/>
              </a:ext>
            </a:extLst>
          </p:cNvPr>
          <p:cNvSpPr/>
          <p:nvPr/>
        </p:nvSpPr>
        <p:spPr bwMode="gray">
          <a:xfrm flipH="1">
            <a:off x="9717128" y="2697293"/>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a:t>
            </a:r>
          </a:p>
        </p:txBody>
      </p:sp>
      <p:sp>
        <p:nvSpPr>
          <p:cNvPr id="356" name="Freeform 159">
            <a:extLst>
              <a:ext uri="{FF2B5EF4-FFF2-40B4-BE49-F238E27FC236}">
                <a16:creationId xmlns="" xmlns:a16="http://schemas.microsoft.com/office/drawing/2014/main" id="{582771D3-D97E-4F49-9AB4-1DFADD667F2C}"/>
              </a:ext>
            </a:extLst>
          </p:cNvPr>
          <p:cNvSpPr/>
          <p:nvPr/>
        </p:nvSpPr>
        <p:spPr bwMode="gray">
          <a:xfrm flipH="1">
            <a:off x="8955070" y="5277660"/>
            <a:ext cx="906938" cy="4783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pic>
        <p:nvPicPr>
          <p:cNvPr id="349" name="图片 31">
            <a:extLst>
              <a:ext uri="{FF2B5EF4-FFF2-40B4-BE49-F238E27FC236}">
                <a16:creationId xmlns="" xmlns:a16="http://schemas.microsoft.com/office/drawing/2014/main" id="{0F326131-EBB2-4672-8A74-C27A0C3BB514}"/>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2341451" y="2946934"/>
            <a:ext cx="466668" cy="389308"/>
          </a:xfrm>
          <a:prstGeom prst="rect">
            <a:avLst/>
          </a:prstGeom>
        </p:spPr>
      </p:pic>
      <p:pic>
        <p:nvPicPr>
          <p:cNvPr id="351" name="图片 31">
            <a:extLst>
              <a:ext uri="{FF2B5EF4-FFF2-40B4-BE49-F238E27FC236}">
                <a16:creationId xmlns="" xmlns:a16="http://schemas.microsoft.com/office/drawing/2014/main" id="{FC3DCAE0-E7E0-4FBC-9E18-704B2379960C}"/>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8654040" y="5405238"/>
            <a:ext cx="466668" cy="389308"/>
          </a:xfrm>
          <a:prstGeom prst="rect">
            <a:avLst/>
          </a:prstGeom>
        </p:spPr>
      </p:pic>
      <p:pic>
        <p:nvPicPr>
          <p:cNvPr id="352" name="图片 31">
            <a:extLst>
              <a:ext uri="{FF2B5EF4-FFF2-40B4-BE49-F238E27FC236}">
                <a16:creationId xmlns="" xmlns:a16="http://schemas.microsoft.com/office/drawing/2014/main" id="{81EDDFE5-239E-4414-96E2-D86C0CC3DEEF}"/>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3155357" y="5401661"/>
            <a:ext cx="466668" cy="389308"/>
          </a:xfrm>
          <a:prstGeom prst="rect">
            <a:avLst/>
          </a:prstGeom>
        </p:spPr>
      </p:pic>
      <p:pic>
        <p:nvPicPr>
          <p:cNvPr id="357" name="图片 51" descr="交换机.png">
            <a:extLst>
              <a:ext uri="{FF2B5EF4-FFF2-40B4-BE49-F238E27FC236}">
                <a16:creationId xmlns="" xmlns:a16="http://schemas.microsoft.com/office/drawing/2014/main" id="{1B197E9E-9F00-4DA6-B629-12A9D0D2CE9C}"/>
              </a:ext>
            </a:extLst>
          </p:cNvPr>
          <p:cNvPicPr>
            <a:picLocks noChangeAspect="1"/>
          </p:cNvPicPr>
          <p:nvPr/>
        </p:nvPicPr>
        <p:blipFill>
          <a:blip r:embed="rId4" cstate="print"/>
          <a:stretch>
            <a:fillRect/>
          </a:stretch>
        </p:blipFill>
        <p:spPr bwMode="gray">
          <a:xfrm>
            <a:off x="2530372" y="5023729"/>
            <a:ext cx="417163" cy="341314"/>
          </a:xfrm>
          <a:prstGeom prst="rect">
            <a:avLst/>
          </a:prstGeom>
        </p:spPr>
      </p:pic>
      <p:pic>
        <p:nvPicPr>
          <p:cNvPr id="358" name="图片 51" descr="交换机.png">
            <a:extLst>
              <a:ext uri="{FF2B5EF4-FFF2-40B4-BE49-F238E27FC236}">
                <a16:creationId xmlns="" xmlns:a16="http://schemas.microsoft.com/office/drawing/2014/main" id="{E4FFC366-10D5-4611-B871-42BCC78643C6}"/>
              </a:ext>
            </a:extLst>
          </p:cNvPr>
          <p:cNvPicPr>
            <a:picLocks noChangeAspect="1"/>
          </p:cNvPicPr>
          <p:nvPr/>
        </p:nvPicPr>
        <p:blipFill>
          <a:blip r:embed="rId4" cstate="print"/>
          <a:stretch>
            <a:fillRect/>
          </a:stretch>
        </p:blipFill>
        <p:spPr bwMode="gray">
          <a:xfrm>
            <a:off x="1726084" y="2540830"/>
            <a:ext cx="417163" cy="341314"/>
          </a:xfrm>
          <a:prstGeom prst="rect">
            <a:avLst/>
          </a:prstGeom>
        </p:spPr>
      </p:pic>
      <p:pic>
        <p:nvPicPr>
          <p:cNvPr id="359" name="图片 67">
            <a:extLst>
              <a:ext uri="{FF2B5EF4-FFF2-40B4-BE49-F238E27FC236}">
                <a16:creationId xmlns="" xmlns:a16="http://schemas.microsoft.com/office/drawing/2014/main" id="{745C496A-2430-450F-A860-B7C99274C44E}"/>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247808" y="5035798"/>
            <a:ext cx="417163" cy="342074"/>
          </a:xfrm>
          <a:prstGeom prst="rect">
            <a:avLst/>
          </a:prstGeom>
        </p:spPr>
      </p:pic>
      <p:pic>
        <p:nvPicPr>
          <p:cNvPr id="360" name="图片 14" descr="交换机.png">
            <a:extLst>
              <a:ext uri="{FF2B5EF4-FFF2-40B4-BE49-F238E27FC236}">
                <a16:creationId xmlns="" xmlns:a16="http://schemas.microsoft.com/office/drawing/2014/main" id="{072504F8-CF56-4A23-9F7F-F59D475906EF}"/>
              </a:ext>
            </a:extLst>
          </p:cNvPr>
          <p:cNvPicPr>
            <a:picLocks noChangeAspect="1"/>
          </p:cNvPicPr>
          <p:nvPr/>
        </p:nvPicPr>
        <p:blipFill>
          <a:blip r:embed="rId6" cstate="print"/>
          <a:stretch>
            <a:fillRect/>
          </a:stretch>
        </p:blipFill>
        <p:spPr bwMode="gray">
          <a:xfrm>
            <a:off x="9982929" y="2393828"/>
            <a:ext cx="420077" cy="343698"/>
          </a:xfrm>
          <a:prstGeom prst="rect">
            <a:avLst/>
          </a:prstGeom>
        </p:spPr>
      </p:pic>
      <p:pic>
        <p:nvPicPr>
          <p:cNvPr id="350" name="图片 31">
            <a:extLst>
              <a:ext uri="{FF2B5EF4-FFF2-40B4-BE49-F238E27FC236}">
                <a16:creationId xmlns="" xmlns:a16="http://schemas.microsoft.com/office/drawing/2014/main" id="{37C684B0-A9E5-4BF6-94B4-066C324AB2A4}"/>
              </a:ext>
            </a:extLst>
          </p:cNvPr>
          <p:cNvPicPr>
            <a:picLocks noChangeAspect="1"/>
          </p:cNvPicPr>
          <p:nvPr/>
        </p:nvPicPr>
        <p:blipFill>
          <a:blip r:embed="rId3">
            <a:duotone>
              <a:schemeClr val="bg2">
                <a:shade val="45000"/>
                <a:satMod val="135000"/>
              </a:schemeClr>
              <a:prstClr val="white"/>
            </a:duotone>
          </a:blip>
          <a:stretch>
            <a:fillRect/>
          </a:stretch>
        </p:blipFill>
        <p:spPr bwMode="gray">
          <a:xfrm>
            <a:off x="9395340" y="2777117"/>
            <a:ext cx="466668" cy="389308"/>
          </a:xfrm>
          <a:prstGeom prst="rect">
            <a:avLst/>
          </a:prstGeom>
        </p:spPr>
      </p:pic>
      <p:cxnSp>
        <p:nvCxnSpPr>
          <p:cNvPr id="361" name="Straight Connector 360">
            <a:extLst>
              <a:ext uri="{FF2B5EF4-FFF2-40B4-BE49-F238E27FC236}">
                <a16:creationId xmlns="" xmlns:a16="http://schemas.microsoft.com/office/drawing/2014/main" id="{59CB240A-CA0B-4ED5-BB4E-95F6D3B13FBF}"/>
              </a:ext>
            </a:extLst>
          </p:cNvPr>
          <p:cNvCxnSpPr>
            <a:cxnSpLocks/>
            <a:stCxn id="273" idx="1"/>
            <a:endCxn id="349" idx="3"/>
          </p:cNvCxnSpPr>
          <p:nvPr/>
        </p:nvCxnSpPr>
        <p:spPr bwMode="gray">
          <a:xfrm flipH="1" flipV="1">
            <a:off x="2808119" y="3141588"/>
            <a:ext cx="631715" cy="4017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5" name="Straight Connector 364">
            <a:extLst>
              <a:ext uri="{FF2B5EF4-FFF2-40B4-BE49-F238E27FC236}">
                <a16:creationId xmlns="" xmlns:a16="http://schemas.microsoft.com/office/drawing/2014/main" id="{77B32230-4DB9-4B3E-B8FF-169F76453A2D}"/>
              </a:ext>
            </a:extLst>
          </p:cNvPr>
          <p:cNvCxnSpPr>
            <a:cxnSpLocks/>
            <a:stCxn id="274" idx="1"/>
            <a:endCxn id="352" idx="3"/>
          </p:cNvCxnSpPr>
          <p:nvPr/>
        </p:nvCxnSpPr>
        <p:spPr bwMode="gray">
          <a:xfrm flipH="1" flipV="1">
            <a:off x="3622025" y="5596315"/>
            <a:ext cx="1063841" cy="48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a:extLst>
              <a:ext uri="{FF2B5EF4-FFF2-40B4-BE49-F238E27FC236}">
                <a16:creationId xmlns="" xmlns:a16="http://schemas.microsoft.com/office/drawing/2014/main" id="{EFD053DC-6ADB-4950-AF84-0CD2C2788586}"/>
              </a:ext>
            </a:extLst>
          </p:cNvPr>
          <p:cNvCxnSpPr>
            <a:cxnSpLocks/>
            <a:stCxn id="351" idx="1"/>
            <a:endCxn id="275" idx="3"/>
          </p:cNvCxnSpPr>
          <p:nvPr/>
        </p:nvCxnSpPr>
        <p:spPr bwMode="gray">
          <a:xfrm flipH="1">
            <a:off x="7483516" y="5599892"/>
            <a:ext cx="1170524" cy="131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3" name="Straight Connector 372">
            <a:extLst>
              <a:ext uri="{FF2B5EF4-FFF2-40B4-BE49-F238E27FC236}">
                <a16:creationId xmlns="" xmlns:a16="http://schemas.microsoft.com/office/drawing/2014/main" id="{A698CAC4-C70D-45E9-B5F8-B8112CBEFA4F}"/>
              </a:ext>
            </a:extLst>
          </p:cNvPr>
          <p:cNvCxnSpPr>
            <a:cxnSpLocks/>
            <a:stCxn id="350" idx="1"/>
            <a:endCxn id="279" idx="3"/>
          </p:cNvCxnSpPr>
          <p:nvPr/>
        </p:nvCxnSpPr>
        <p:spPr bwMode="gray">
          <a:xfrm flipH="1">
            <a:off x="8796136" y="2971771"/>
            <a:ext cx="599204" cy="4614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8" name="TextBox 377">
            <a:extLst>
              <a:ext uri="{FF2B5EF4-FFF2-40B4-BE49-F238E27FC236}">
                <a16:creationId xmlns="" xmlns:a16="http://schemas.microsoft.com/office/drawing/2014/main" id="{2BCA9429-C9DF-4870-AB27-37429DD1F006}"/>
              </a:ext>
            </a:extLst>
          </p:cNvPr>
          <p:cNvSpPr txBox="1"/>
          <p:nvPr/>
        </p:nvSpPr>
        <p:spPr bwMode="gray">
          <a:xfrm>
            <a:off x="913177" y="3452288"/>
            <a:ext cx="2262294" cy="814586"/>
          </a:xfrm>
          <a:prstGeom prst="wedgeRectCallout">
            <a:avLst>
              <a:gd name="adj1" fmla="val 61495"/>
              <a:gd name="adj2" fmla="val 2119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Access layer:</a:t>
            </a:r>
          </a:p>
          <a:p>
            <a:pPr algn="l" fontAlgn="ctr"/>
            <a:r>
              <a:rPr lang="en-US" dirty="0">
                <a:latin typeface="Huawei Sans" panose="020C0503030203020204" pitchFamily="34" charset="0"/>
                <a:ea typeface="方正兰亭黑简体" panose="02000000000000000000" pitchFamily="2" charset="-122"/>
              </a:rPr>
              <a:t>provides access for enterprise sites in different regions or different types of services.</a:t>
            </a:r>
          </a:p>
        </p:txBody>
      </p:sp>
      <p:sp>
        <p:nvSpPr>
          <p:cNvPr id="379" name="TextBox 378">
            <a:extLst>
              <a:ext uri="{FF2B5EF4-FFF2-40B4-BE49-F238E27FC236}">
                <a16:creationId xmlns="" xmlns:a16="http://schemas.microsoft.com/office/drawing/2014/main" id="{090DAAA4-F6D5-4FBA-B3EB-87897D47B9BA}"/>
              </a:ext>
            </a:extLst>
          </p:cNvPr>
          <p:cNvSpPr txBox="1"/>
          <p:nvPr/>
        </p:nvSpPr>
        <p:spPr bwMode="gray">
          <a:xfrm>
            <a:off x="3480863" y="4173670"/>
            <a:ext cx="2130029" cy="1180010"/>
          </a:xfrm>
          <a:prstGeom prst="wedgeRectCallout">
            <a:avLst>
              <a:gd name="adj1" fmla="val 61495"/>
              <a:gd name="adj2" fmla="val 2119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Aggregation layer:</a:t>
            </a:r>
          </a:p>
          <a:p>
            <a:pPr algn="l" fontAlgn="ctr"/>
            <a:r>
              <a:rPr lang="en-US" dirty="0">
                <a:latin typeface="Huawei Sans" panose="020C0503030203020204" pitchFamily="34" charset="0"/>
                <a:ea typeface="方正兰亭黑简体" panose="02000000000000000000" pitchFamily="2" charset="-122"/>
              </a:rPr>
              <a:t>Aggregates traffic by service type or geographical location and then transmits aggregated traffic to the core backbone network.</a:t>
            </a:r>
          </a:p>
        </p:txBody>
      </p:sp>
      <p:sp>
        <p:nvSpPr>
          <p:cNvPr id="4" name="TextBox 3">
            <a:extLst>
              <a:ext uri="{FF2B5EF4-FFF2-40B4-BE49-F238E27FC236}">
                <a16:creationId xmlns="" xmlns:a16="http://schemas.microsoft.com/office/drawing/2014/main" id="{4F1A2845-8572-475B-B4CF-DBBABD5BF9BA}"/>
              </a:ext>
            </a:extLst>
          </p:cNvPr>
          <p:cNvSpPr txBox="1"/>
          <p:nvPr/>
        </p:nvSpPr>
        <p:spPr bwMode="gray">
          <a:xfrm>
            <a:off x="5373271" y="1931487"/>
            <a:ext cx="1449436"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rPr>
              <a:t>Access layer</a:t>
            </a:r>
          </a:p>
        </p:txBody>
      </p:sp>
      <p:sp>
        <p:nvSpPr>
          <p:cNvPr id="53" name="TextBox 52">
            <a:extLst>
              <a:ext uri="{FF2B5EF4-FFF2-40B4-BE49-F238E27FC236}">
                <a16:creationId xmlns="" xmlns:a16="http://schemas.microsoft.com/office/drawing/2014/main" id="{B2CAF639-C4B4-4C7F-AFF2-5A53F89A9C97}"/>
              </a:ext>
            </a:extLst>
          </p:cNvPr>
          <p:cNvSpPr txBox="1"/>
          <p:nvPr/>
        </p:nvSpPr>
        <p:spPr bwMode="gray">
          <a:xfrm>
            <a:off x="5055462" y="2568769"/>
            <a:ext cx="2066591"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rPr>
              <a:t>Aggregation layer</a:t>
            </a:r>
          </a:p>
        </p:txBody>
      </p:sp>
      <p:sp>
        <p:nvSpPr>
          <p:cNvPr id="54" name="TextBox 53">
            <a:extLst>
              <a:ext uri="{FF2B5EF4-FFF2-40B4-BE49-F238E27FC236}">
                <a16:creationId xmlns="" xmlns:a16="http://schemas.microsoft.com/office/drawing/2014/main" id="{EB960007-F0AE-4152-AC1D-E5EDBBCBD102}"/>
              </a:ext>
            </a:extLst>
          </p:cNvPr>
          <p:cNvSpPr txBox="1"/>
          <p:nvPr/>
        </p:nvSpPr>
        <p:spPr bwMode="gray">
          <a:xfrm>
            <a:off x="5469867" y="3727668"/>
            <a:ext cx="1252266"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rPr>
              <a:t>Core layer</a:t>
            </a:r>
          </a:p>
        </p:txBody>
      </p:sp>
      <p:sp>
        <p:nvSpPr>
          <p:cNvPr id="55" name="TextBox 54">
            <a:extLst>
              <a:ext uri="{FF2B5EF4-FFF2-40B4-BE49-F238E27FC236}">
                <a16:creationId xmlns="" xmlns:a16="http://schemas.microsoft.com/office/drawing/2014/main" id="{1BBBB8EB-3202-4D57-AD57-74F7D0D09B9A}"/>
              </a:ext>
            </a:extLst>
          </p:cNvPr>
          <p:cNvSpPr txBox="1"/>
          <p:nvPr/>
        </p:nvSpPr>
        <p:spPr bwMode="gray">
          <a:xfrm>
            <a:off x="7305007" y="3763092"/>
            <a:ext cx="2114773" cy="946358"/>
          </a:xfrm>
          <a:prstGeom prst="wedgeRectCallout">
            <a:avLst>
              <a:gd name="adj1" fmla="val -62189"/>
              <a:gd name="adj2" fmla="val -22384"/>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Core layer:</a:t>
            </a:r>
          </a:p>
          <a:p>
            <a:pPr algn="l" fontAlgn="ctr"/>
            <a:r>
              <a:rPr lang="en-US" dirty="0">
                <a:latin typeface="Huawei Sans" panose="020C0503030203020204" pitchFamily="34" charset="0"/>
                <a:ea typeface="方正兰亭黑简体" panose="02000000000000000000" pitchFamily="2" charset="-122"/>
              </a:rPr>
              <a:t>serves as the top-layer interconnection area to provide high-speed mutual access between services.</a:t>
            </a:r>
          </a:p>
        </p:txBody>
      </p:sp>
    </p:spTree>
    <p:extLst>
      <p:ext uri="{BB962C8B-B14F-4D97-AF65-F5344CB8AC3E}">
        <p14:creationId xmlns:p14="http://schemas.microsoft.com/office/powerpoint/2010/main" val="419497012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FEBCB7-E8CA-4A7A-935D-6C23D3965EF9}"/>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SRv6 Policy Path Planning</a:t>
            </a:r>
          </a:p>
        </p:txBody>
      </p:sp>
      <p:sp>
        <p:nvSpPr>
          <p:cNvPr id="8" name="Text Placeholder 7">
            <a:extLst>
              <a:ext uri="{FF2B5EF4-FFF2-40B4-BE49-F238E27FC236}">
                <a16:creationId xmlns="" xmlns:a16="http://schemas.microsoft.com/office/drawing/2014/main" id="{417F1E84-8F63-449C-A04C-87C9820B7DF7}"/>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SRv6 Policy paths can be planned based on factors such as bandwidth, delay, and path disjoint.</a:t>
            </a:r>
          </a:p>
          <a:p>
            <a:pPr lvl="1">
              <a:lnSpc>
                <a:spcPct val="100000"/>
              </a:lnSpc>
            </a:pPr>
            <a:r>
              <a:rPr lang="en-US" sz="1400" dirty="0">
                <a:latin typeface="Huawei Sans" panose="020C0503030203020204" pitchFamily="34" charset="0"/>
              </a:rPr>
              <a:t>When planning paths based on bandwidth, you need to set the maximum available bandwidth of each interface in advance.</a:t>
            </a:r>
          </a:p>
          <a:p>
            <a:pPr lvl="1">
              <a:lnSpc>
                <a:spcPct val="100000"/>
              </a:lnSpc>
            </a:pPr>
            <a:r>
              <a:rPr lang="en-US" sz="1400" dirty="0">
                <a:latin typeface="Huawei Sans" panose="020C0503030203020204" pitchFamily="34" charset="0"/>
              </a:rPr>
              <a:t>If path planning is based on delay, TWAMP or </a:t>
            </a:r>
            <a:r>
              <a:rPr lang="en-US" sz="1400" dirty="0" err="1">
                <a:latin typeface="Huawei Sans" panose="020C0503030203020204" pitchFamily="34" charset="0"/>
              </a:rPr>
              <a:t>iFIT</a:t>
            </a:r>
            <a:r>
              <a:rPr lang="en-US" sz="1400" dirty="0">
                <a:latin typeface="Huawei Sans" panose="020C0503030203020204" pitchFamily="34" charset="0"/>
              </a:rPr>
              <a:t> must be deployed in advance to detect real-time network delay.</a:t>
            </a:r>
          </a:p>
          <a:p>
            <a:pPr>
              <a:lnSpc>
                <a:spcPct val="100000"/>
              </a:lnSpc>
            </a:pPr>
            <a:r>
              <a:rPr lang="en-US" sz="1600" dirty="0">
                <a:latin typeface="Huawei Sans" panose="020C0503030203020204" pitchFamily="34" charset="0"/>
              </a:rPr>
              <a:t>If SRv6 Policy paths are planned through the controller or static configuration, the following two modes are available:</a:t>
            </a:r>
          </a:p>
          <a:p>
            <a:pPr lvl="1">
              <a:lnSpc>
                <a:spcPct val="100000"/>
              </a:lnSpc>
            </a:pPr>
            <a:r>
              <a:rPr lang="en-US" sz="1400" dirty="0">
                <a:latin typeface="Huawei Sans" panose="020C0503030203020204" pitchFamily="34" charset="0"/>
              </a:rPr>
              <a:t>Single-CP multi-segment path</a:t>
            </a:r>
          </a:p>
          <a:p>
            <a:pPr lvl="1">
              <a:lnSpc>
                <a:spcPct val="100000"/>
              </a:lnSpc>
            </a:pPr>
            <a:r>
              <a:rPr lang="en-US" sz="1400" dirty="0">
                <a:latin typeface="Huawei Sans" panose="020C0503030203020204" pitchFamily="34" charset="0"/>
              </a:rPr>
              <a:t>Multi-CP single-segment path</a:t>
            </a:r>
          </a:p>
        </p:txBody>
      </p:sp>
      <p:sp>
        <p:nvSpPr>
          <p:cNvPr id="19" name="矩形 5">
            <a:extLst>
              <a:ext uri="{FF2B5EF4-FFF2-40B4-BE49-F238E27FC236}">
                <a16:creationId xmlns="" xmlns:a16="http://schemas.microsoft.com/office/drawing/2014/main" id="{6453D01E-E0FC-4DF9-99DA-DA78031D0CCA}"/>
              </a:ext>
            </a:extLst>
          </p:cNvPr>
          <p:cNvSpPr/>
          <p:nvPr/>
        </p:nvSpPr>
        <p:spPr bwMode="gray">
          <a:xfrm>
            <a:off x="936099" y="4753772"/>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20" name="矩形 6">
            <a:extLst>
              <a:ext uri="{FF2B5EF4-FFF2-40B4-BE49-F238E27FC236}">
                <a16:creationId xmlns="" xmlns:a16="http://schemas.microsoft.com/office/drawing/2014/main" id="{39F0D084-3FB9-4AF3-920C-9221036F1986}"/>
              </a:ext>
            </a:extLst>
          </p:cNvPr>
          <p:cNvSpPr/>
          <p:nvPr/>
        </p:nvSpPr>
        <p:spPr bwMode="gray">
          <a:xfrm>
            <a:off x="2516580" y="4295760"/>
            <a:ext cx="1541070" cy="519802"/>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21" name="矩形 8">
            <a:extLst>
              <a:ext uri="{FF2B5EF4-FFF2-40B4-BE49-F238E27FC236}">
                <a16:creationId xmlns="" xmlns:a16="http://schemas.microsoft.com/office/drawing/2014/main" id="{E2D9579B-F5D4-4DFE-9E70-BBDD08A2089D}"/>
              </a:ext>
            </a:extLst>
          </p:cNvPr>
          <p:cNvSpPr/>
          <p:nvPr/>
        </p:nvSpPr>
        <p:spPr bwMode="gray">
          <a:xfrm>
            <a:off x="2516580" y="5034445"/>
            <a:ext cx="1541070" cy="52153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22" name="矩形 10">
            <a:extLst>
              <a:ext uri="{FF2B5EF4-FFF2-40B4-BE49-F238E27FC236}">
                <a16:creationId xmlns="" xmlns:a16="http://schemas.microsoft.com/office/drawing/2014/main" id="{853AB60C-F819-4A5D-B9AC-38FF1D19684C}"/>
              </a:ext>
            </a:extLst>
          </p:cNvPr>
          <p:cNvSpPr/>
          <p:nvPr/>
        </p:nvSpPr>
        <p:spPr bwMode="gray">
          <a:xfrm>
            <a:off x="4399509" y="4295760"/>
            <a:ext cx="1434193" cy="52153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23" name="直接连接符 17">
            <a:extLst>
              <a:ext uri="{FF2B5EF4-FFF2-40B4-BE49-F238E27FC236}">
                <a16:creationId xmlns="" xmlns:a16="http://schemas.microsoft.com/office/drawing/2014/main" id="{DE28D874-B66A-4570-8B67-AB9F60497F15}"/>
              </a:ext>
            </a:extLst>
          </p:cNvPr>
          <p:cNvCxnSpPr>
            <a:cxnSpLocks/>
            <a:stCxn id="19" idx="3"/>
            <a:endCxn id="20" idx="1"/>
          </p:cNvCxnSpPr>
          <p:nvPr/>
        </p:nvCxnSpPr>
        <p:spPr bwMode="gray">
          <a:xfrm flipV="1">
            <a:off x="2063204" y="4555661"/>
            <a:ext cx="453376" cy="3961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4" name="直接连接符 18">
            <a:extLst>
              <a:ext uri="{FF2B5EF4-FFF2-40B4-BE49-F238E27FC236}">
                <a16:creationId xmlns="" xmlns:a16="http://schemas.microsoft.com/office/drawing/2014/main" id="{7A8CD13B-DB11-482A-9A3E-63C4F50E56F9}"/>
              </a:ext>
            </a:extLst>
          </p:cNvPr>
          <p:cNvCxnSpPr>
            <a:cxnSpLocks/>
            <a:stCxn id="22" idx="1"/>
            <a:endCxn id="20" idx="3"/>
          </p:cNvCxnSpPr>
          <p:nvPr/>
        </p:nvCxnSpPr>
        <p:spPr bwMode="gray">
          <a:xfrm flipH="1" flipV="1">
            <a:off x="4057650" y="4555661"/>
            <a:ext cx="341859" cy="8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直接连接符 24">
            <a:extLst>
              <a:ext uri="{FF2B5EF4-FFF2-40B4-BE49-F238E27FC236}">
                <a16:creationId xmlns="" xmlns:a16="http://schemas.microsoft.com/office/drawing/2014/main" id="{60EE54C1-A856-45B1-BF95-4E2D31198CB8}"/>
              </a:ext>
            </a:extLst>
          </p:cNvPr>
          <p:cNvCxnSpPr>
            <a:cxnSpLocks/>
            <a:stCxn id="19" idx="3"/>
            <a:endCxn id="21" idx="1"/>
          </p:cNvCxnSpPr>
          <p:nvPr/>
        </p:nvCxnSpPr>
        <p:spPr bwMode="gray">
          <a:xfrm>
            <a:off x="2063204" y="4951813"/>
            <a:ext cx="453376" cy="34339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直接连接符 25">
            <a:extLst>
              <a:ext uri="{FF2B5EF4-FFF2-40B4-BE49-F238E27FC236}">
                <a16:creationId xmlns="" xmlns:a16="http://schemas.microsoft.com/office/drawing/2014/main" id="{59E5B9E1-7D3C-43F2-9F9A-40F13147B9E0}"/>
              </a:ext>
            </a:extLst>
          </p:cNvPr>
          <p:cNvCxnSpPr>
            <a:cxnSpLocks/>
            <a:stCxn id="39" idx="1"/>
            <a:endCxn id="21" idx="3"/>
          </p:cNvCxnSpPr>
          <p:nvPr/>
        </p:nvCxnSpPr>
        <p:spPr bwMode="gray">
          <a:xfrm flipH="1">
            <a:off x="4057650" y="5295211"/>
            <a:ext cx="34185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9" name="矩形 31">
            <a:extLst>
              <a:ext uri="{FF2B5EF4-FFF2-40B4-BE49-F238E27FC236}">
                <a16:creationId xmlns="" xmlns:a16="http://schemas.microsoft.com/office/drawing/2014/main" id="{CF339438-609C-44A1-A85F-EA1DB1A12A70}"/>
              </a:ext>
            </a:extLst>
          </p:cNvPr>
          <p:cNvSpPr/>
          <p:nvPr/>
        </p:nvSpPr>
        <p:spPr bwMode="gray">
          <a:xfrm>
            <a:off x="4399508" y="5034445"/>
            <a:ext cx="1434193" cy="52153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sp>
        <p:nvSpPr>
          <p:cNvPr id="40" name="文本框 49">
            <a:extLst>
              <a:ext uri="{FF2B5EF4-FFF2-40B4-BE49-F238E27FC236}">
                <a16:creationId xmlns="" xmlns:a16="http://schemas.microsoft.com/office/drawing/2014/main" id="{8D51FD1B-E475-497C-87BE-ED88D45D187D}"/>
              </a:ext>
            </a:extLst>
          </p:cNvPr>
          <p:cNvSpPr txBox="1"/>
          <p:nvPr/>
        </p:nvSpPr>
        <p:spPr bwMode="gray">
          <a:xfrm>
            <a:off x="782554" y="4289607"/>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41" name="圆角矩形 19">
            <a:extLst>
              <a:ext uri="{FF2B5EF4-FFF2-40B4-BE49-F238E27FC236}">
                <a16:creationId xmlns="" xmlns:a16="http://schemas.microsoft.com/office/drawing/2014/main" id="{70E7B186-9353-49DD-8C7C-85B3DECE6D7F}"/>
              </a:ext>
            </a:extLst>
          </p:cNvPr>
          <p:cNvSpPr/>
          <p:nvPr/>
        </p:nvSpPr>
        <p:spPr bwMode="gray">
          <a:xfrm>
            <a:off x="6184754" y="3556834"/>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Single-CP multi-segment path</a:t>
            </a:r>
          </a:p>
        </p:txBody>
      </p:sp>
      <p:sp>
        <p:nvSpPr>
          <p:cNvPr id="42" name="圆角矩形 20">
            <a:extLst>
              <a:ext uri="{FF2B5EF4-FFF2-40B4-BE49-F238E27FC236}">
                <a16:creationId xmlns="" xmlns:a16="http://schemas.microsoft.com/office/drawing/2014/main" id="{10A48EE1-7334-4C57-8BE9-5AFC02987AAE}"/>
              </a:ext>
            </a:extLst>
          </p:cNvPr>
          <p:cNvSpPr/>
          <p:nvPr/>
        </p:nvSpPr>
        <p:spPr bwMode="gray">
          <a:xfrm>
            <a:off x="6184754" y="4015917"/>
            <a:ext cx="5402200" cy="1740188"/>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43" name="矩形 5">
            <a:extLst>
              <a:ext uri="{FF2B5EF4-FFF2-40B4-BE49-F238E27FC236}">
                <a16:creationId xmlns="" xmlns:a16="http://schemas.microsoft.com/office/drawing/2014/main" id="{A383BBA9-B214-4FCE-97BC-BECAA3F14485}"/>
              </a:ext>
            </a:extLst>
          </p:cNvPr>
          <p:cNvSpPr/>
          <p:nvPr/>
        </p:nvSpPr>
        <p:spPr bwMode="gray">
          <a:xfrm>
            <a:off x="6515301" y="4730283"/>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44" name="矩形 6">
            <a:extLst>
              <a:ext uri="{FF2B5EF4-FFF2-40B4-BE49-F238E27FC236}">
                <a16:creationId xmlns="" xmlns:a16="http://schemas.microsoft.com/office/drawing/2014/main" id="{1AD6395C-D344-4458-BC65-9777F5D3238B}"/>
              </a:ext>
            </a:extLst>
          </p:cNvPr>
          <p:cNvSpPr/>
          <p:nvPr/>
        </p:nvSpPr>
        <p:spPr bwMode="gray">
          <a:xfrm>
            <a:off x="8019582" y="4733281"/>
            <a:ext cx="1553043" cy="39349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45" name="矩形 10">
            <a:extLst>
              <a:ext uri="{FF2B5EF4-FFF2-40B4-BE49-F238E27FC236}">
                <a16:creationId xmlns="" xmlns:a16="http://schemas.microsoft.com/office/drawing/2014/main" id="{5197B315-2BB3-4129-B4EE-EB31FF815AEA}"/>
              </a:ext>
            </a:extLst>
          </p:cNvPr>
          <p:cNvSpPr/>
          <p:nvPr/>
        </p:nvSpPr>
        <p:spPr bwMode="gray">
          <a:xfrm>
            <a:off x="9978711" y="4517736"/>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20)</a:t>
            </a:r>
          </a:p>
        </p:txBody>
      </p:sp>
      <p:sp>
        <p:nvSpPr>
          <p:cNvPr id="46" name="矩形 14">
            <a:extLst>
              <a:ext uri="{FF2B5EF4-FFF2-40B4-BE49-F238E27FC236}">
                <a16:creationId xmlns="" xmlns:a16="http://schemas.microsoft.com/office/drawing/2014/main" id="{4F69DE6A-FC57-426C-82D1-CB758BC398C9}"/>
              </a:ext>
            </a:extLst>
          </p:cNvPr>
          <p:cNvSpPr/>
          <p:nvPr/>
        </p:nvSpPr>
        <p:spPr bwMode="gray">
          <a:xfrm>
            <a:off x="9978711" y="4980514"/>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47" name="直接连接符 17">
            <a:extLst>
              <a:ext uri="{FF2B5EF4-FFF2-40B4-BE49-F238E27FC236}">
                <a16:creationId xmlns="" xmlns:a16="http://schemas.microsoft.com/office/drawing/2014/main" id="{5D6941A8-5EFD-4562-8C1F-F0A021AECADE}"/>
              </a:ext>
            </a:extLst>
          </p:cNvPr>
          <p:cNvCxnSpPr>
            <a:cxnSpLocks/>
            <a:stCxn id="43" idx="3"/>
            <a:endCxn id="44" idx="1"/>
          </p:cNvCxnSpPr>
          <p:nvPr/>
        </p:nvCxnSpPr>
        <p:spPr bwMode="gray">
          <a:xfrm>
            <a:off x="7642406" y="4928324"/>
            <a:ext cx="377176" cy="170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接连接符 18">
            <a:extLst>
              <a:ext uri="{FF2B5EF4-FFF2-40B4-BE49-F238E27FC236}">
                <a16:creationId xmlns="" xmlns:a16="http://schemas.microsoft.com/office/drawing/2014/main" id="{AA8848FF-5A81-4FF0-A75F-44C9022A18FF}"/>
              </a:ext>
            </a:extLst>
          </p:cNvPr>
          <p:cNvCxnSpPr>
            <a:cxnSpLocks/>
            <a:stCxn id="45" idx="1"/>
            <a:endCxn id="44" idx="3"/>
          </p:cNvCxnSpPr>
          <p:nvPr/>
        </p:nvCxnSpPr>
        <p:spPr bwMode="gray">
          <a:xfrm flipH="1">
            <a:off x="9572625" y="4715139"/>
            <a:ext cx="406086" cy="2148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9" name="直接连接符 21">
            <a:extLst>
              <a:ext uri="{FF2B5EF4-FFF2-40B4-BE49-F238E27FC236}">
                <a16:creationId xmlns="" xmlns:a16="http://schemas.microsoft.com/office/drawing/2014/main" id="{8DF2BB08-71E5-4D1D-B0B1-AC5BC88C001E}"/>
              </a:ext>
            </a:extLst>
          </p:cNvPr>
          <p:cNvCxnSpPr>
            <a:cxnSpLocks/>
            <a:stCxn id="46" idx="1"/>
            <a:endCxn id="44" idx="3"/>
          </p:cNvCxnSpPr>
          <p:nvPr/>
        </p:nvCxnSpPr>
        <p:spPr bwMode="gray">
          <a:xfrm flipH="1" flipV="1">
            <a:off x="9572625" y="4930029"/>
            <a:ext cx="406086" cy="2478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 xmlns:a16="http://schemas.microsoft.com/office/drawing/2014/main" id="{F0DE6EC0-86C0-448E-963C-21A86A12B357}"/>
              </a:ext>
            </a:extLst>
          </p:cNvPr>
          <p:cNvSpPr txBox="1"/>
          <p:nvPr/>
        </p:nvSpPr>
        <p:spPr bwMode="gray">
          <a:xfrm>
            <a:off x="6361756" y="4266118"/>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51" name="圆角矩形 19">
            <a:extLst>
              <a:ext uri="{FF2B5EF4-FFF2-40B4-BE49-F238E27FC236}">
                <a16:creationId xmlns="" xmlns:a16="http://schemas.microsoft.com/office/drawing/2014/main" id="{27B0A593-0592-4579-95EA-F6D3D88A672A}"/>
              </a:ext>
            </a:extLst>
          </p:cNvPr>
          <p:cNvSpPr/>
          <p:nvPr/>
        </p:nvSpPr>
        <p:spPr bwMode="gray">
          <a:xfrm>
            <a:off x="608504" y="3556834"/>
            <a:ext cx="5402200" cy="400674"/>
          </a:xfrm>
          <a:prstGeom prst="roundRect">
            <a:avLst>
              <a:gd name="adj" fmla="val 8347"/>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rPr>
              <a:t>Multi-CP single-segment path</a:t>
            </a:r>
          </a:p>
        </p:txBody>
      </p:sp>
      <p:sp>
        <p:nvSpPr>
          <p:cNvPr id="52" name="圆角矩形 20">
            <a:extLst>
              <a:ext uri="{FF2B5EF4-FFF2-40B4-BE49-F238E27FC236}">
                <a16:creationId xmlns="" xmlns:a16="http://schemas.microsoft.com/office/drawing/2014/main" id="{C6175293-2EB7-419A-812E-50A9807E68CF}"/>
              </a:ext>
            </a:extLst>
          </p:cNvPr>
          <p:cNvSpPr/>
          <p:nvPr/>
        </p:nvSpPr>
        <p:spPr bwMode="gray">
          <a:xfrm>
            <a:off x="608504" y="4015917"/>
            <a:ext cx="5402200" cy="1740188"/>
          </a:xfrm>
          <a:prstGeom prst="roundRect">
            <a:avLst>
              <a:gd name="adj" fmla="val 103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29"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30"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31"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100851821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1EF7EB-CA8F-4619-BBEE-70693749D33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Best-Effort Forwarding Design for SRv6 Tunnels</a:t>
            </a:r>
          </a:p>
        </p:txBody>
      </p:sp>
      <p:sp>
        <p:nvSpPr>
          <p:cNvPr id="3" name="Text Placeholder 2">
            <a:extLst>
              <a:ext uri="{FF2B5EF4-FFF2-40B4-BE49-F238E27FC236}">
                <a16:creationId xmlns="" xmlns:a16="http://schemas.microsoft.com/office/drawing/2014/main" id="{66D4C93B-88FD-471C-B515-6A5E1566CEA9}"/>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Similar to SR-MPLS, SRv6 can use either SRv6 BE tunnels or SRv6 Policies to carry VPN services.</a:t>
            </a:r>
          </a:p>
          <a:p>
            <a:pPr algn="l">
              <a:lnSpc>
                <a:spcPct val="100000"/>
              </a:lnSpc>
            </a:pPr>
            <a:r>
              <a:rPr lang="en-US" sz="1600" dirty="0">
                <a:latin typeface="Huawei Sans" panose="020C0503030203020204" pitchFamily="34" charset="0"/>
              </a:rPr>
              <a:t>SRv6 BE tunnels are generally used as best-effort tunnels. If all SRv6 Policies fail, SRv6 BE tunnels are used to carry services.</a:t>
            </a:r>
          </a:p>
          <a:p>
            <a:pPr algn="l">
              <a:lnSpc>
                <a:spcPct val="100000"/>
              </a:lnSpc>
            </a:pPr>
            <a:r>
              <a:rPr lang="en-US" sz="1600" dirty="0">
                <a:latin typeface="Huawei Sans" panose="020C0503030203020204" pitchFamily="34" charset="0"/>
              </a:rPr>
              <a:t>It is recommended that SRv6 BE tunnels and SRv6 Policies both be deployed. SRv6 Policies are preferentially used, and SRv6 BE tunnels serve as their backup.</a:t>
            </a:r>
          </a:p>
        </p:txBody>
      </p:sp>
      <p:grpSp>
        <p:nvGrpSpPr>
          <p:cNvPr id="26" name="Group 25">
            <a:extLst>
              <a:ext uri="{FF2B5EF4-FFF2-40B4-BE49-F238E27FC236}">
                <a16:creationId xmlns="" xmlns:a16="http://schemas.microsoft.com/office/drawing/2014/main" id="{8AFE638E-51BF-4663-9D07-D76E2A1E990C}"/>
              </a:ext>
            </a:extLst>
          </p:cNvPr>
          <p:cNvGrpSpPr/>
          <p:nvPr/>
        </p:nvGrpSpPr>
        <p:grpSpPr bwMode="gray">
          <a:xfrm>
            <a:off x="1781175" y="3184217"/>
            <a:ext cx="8068282" cy="2368633"/>
            <a:chOff x="1774824" y="3095061"/>
            <a:chExt cx="8068282" cy="2368633"/>
          </a:xfrm>
        </p:grpSpPr>
        <p:grpSp>
          <p:nvGrpSpPr>
            <p:cNvPr id="7" name="Group 6">
              <a:extLst>
                <a:ext uri="{FF2B5EF4-FFF2-40B4-BE49-F238E27FC236}">
                  <a16:creationId xmlns="" xmlns:a16="http://schemas.microsoft.com/office/drawing/2014/main" id="{6A25E8D2-E4CA-4F8E-8ECA-234DCD15603D}"/>
                </a:ext>
              </a:extLst>
            </p:cNvPr>
            <p:cNvGrpSpPr/>
            <p:nvPr/>
          </p:nvGrpSpPr>
          <p:grpSpPr bwMode="gray">
            <a:xfrm>
              <a:off x="1774824" y="3095061"/>
              <a:ext cx="8068282" cy="2368633"/>
              <a:chOff x="1893370" y="3358215"/>
              <a:chExt cx="8068282" cy="2368633"/>
            </a:xfrm>
          </p:grpSpPr>
          <p:sp>
            <p:nvSpPr>
              <p:cNvPr id="8" name="矩形 5">
                <a:extLst>
                  <a:ext uri="{FF2B5EF4-FFF2-40B4-BE49-F238E27FC236}">
                    <a16:creationId xmlns="" xmlns:a16="http://schemas.microsoft.com/office/drawing/2014/main" id="{C938A8BE-4885-4C05-8442-247B11E8D295}"/>
                  </a:ext>
                </a:extLst>
              </p:cNvPr>
              <p:cNvSpPr/>
              <p:nvPr/>
            </p:nvSpPr>
            <p:spPr bwMode="gray">
              <a:xfrm>
                <a:off x="4446829" y="4016532"/>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9" name="矩形 6">
                <a:extLst>
                  <a:ext uri="{FF2B5EF4-FFF2-40B4-BE49-F238E27FC236}">
                    <a16:creationId xmlns="" xmlns:a16="http://schemas.microsoft.com/office/drawing/2014/main" id="{3F5CB575-66A3-47C5-BD94-81F71270F62A}"/>
                  </a:ext>
                </a:extLst>
              </p:cNvPr>
              <p:cNvSpPr/>
              <p:nvPr/>
            </p:nvSpPr>
            <p:spPr bwMode="gray">
              <a:xfrm>
                <a:off x="6276865" y="3573760"/>
                <a:ext cx="1661972" cy="39349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10" name="矩形 8">
                <a:extLst>
                  <a:ext uri="{FF2B5EF4-FFF2-40B4-BE49-F238E27FC236}">
                    <a16:creationId xmlns="" xmlns:a16="http://schemas.microsoft.com/office/drawing/2014/main" id="{EF740503-7D23-490A-9224-BEB8BA6B8D5C}"/>
                  </a:ext>
                </a:extLst>
              </p:cNvPr>
              <p:cNvSpPr/>
              <p:nvPr/>
            </p:nvSpPr>
            <p:spPr bwMode="gray">
              <a:xfrm>
                <a:off x="6276865" y="4312445"/>
                <a:ext cx="1661972" cy="39480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11" name="矩形 10">
                <a:extLst>
                  <a:ext uri="{FF2B5EF4-FFF2-40B4-BE49-F238E27FC236}">
                    <a16:creationId xmlns="" xmlns:a16="http://schemas.microsoft.com/office/drawing/2014/main" id="{135B46AD-FC61-4B72-9486-0268DCA6F198}"/>
                  </a:ext>
                </a:extLst>
              </p:cNvPr>
              <p:cNvSpPr/>
              <p:nvPr/>
            </p:nvSpPr>
            <p:spPr bwMode="gray">
              <a:xfrm>
                <a:off x="8527459" y="3358215"/>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20)</a:t>
                </a:r>
              </a:p>
            </p:txBody>
          </p:sp>
          <p:sp>
            <p:nvSpPr>
              <p:cNvPr id="12" name="矩形 14">
                <a:extLst>
                  <a:ext uri="{FF2B5EF4-FFF2-40B4-BE49-F238E27FC236}">
                    <a16:creationId xmlns="" xmlns:a16="http://schemas.microsoft.com/office/drawing/2014/main" id="{766D9D8F-76FE-45B5-818B-3F4FA7E22E45}"/>
                  </a:ext>
                </a:extLst>
              </p:cNvPr>
              <p:cNvSpPr/>
              <p:nvPr/>
            </p:nvSpPr>
            <p:spPr bwMode="gray">
              <a:xfrm>
                <a:off x="8527459" y="3820993"/>
                <a:ext cx="1434193" cy="39480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cxnSp>
            <p:nvCxnSpPr>
              <p:cNvPr id="13" name="直接连接符 17">
                <a:extLst>
                  <a:ext uri="{FF2B5EF4-FFF2-40B4-BE49-F238E27FC236}">
                    <a16:creationId xmlns="" xmlns:a16="http://schemas.microsoft.com/office/drawing/2014/main" id="{70FE37CB-F258-45E6-8DDC-5EF7872959B0}"/>
                  </a:ext>
                </a:extLst>
              </p:cNvPr>
              <p:cNvCxnSpPr>
                <a:cxnSpLocks/>
                <a:stCxn id="8" idx="3"/>
                <a:endCxn id="9" idx="1"/>
              </p:cNvCxnSpPr>
              <p:nvPr/>
            </p:nvCxnSpPr>
            <p:spPr bwMode="gray">
              <a:xfrm flipV="1">
                <a:off x="5573934" y="3770508"/>
                <a:ext cx="702931" cy="4440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8">
                <a:extLst>
                  <a:ext uri="{FF2B5EF4-FFF2-40B4-BE49-F238E27FC236}">
                    <a16:creationId xmlns="" xmlns:a16="http://schemas.microsoft.com/office/drawing/2014/main" id="{417E2E0D-1923-4BB9-907A-A2DB863BDC9F}"/>
                  </a:ext>
                </a:extLst>
              </p:cNvPr>
              <p:cNvCxnSpPr>
                <a:cxnSpLocks/>
                <a:stCxn id="11" idx="1"/>
                <a:endCxn id="9" idx="3"/>
              </p:cNvCxnSpPr>
              <p:nvPr/>
            </p:nvCxnSpPr>
            <p:spPr bwMode="gray">
              <a:xfrm flipH="1">
                <a:off x="7938837" y="3555618"/>
                <a:ext cx="588622" cy="2148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21">
                <a:extLst>
                  <a:ext uri="{FF2B5EF4-FFF2-40B4-BE49-F238E27FC236}">
                    <a16:creationId xmlns="" xmlns:a16="http://schemas.microsoft.com/office/drawing/2014/main" id="{0BA26499-67E5-4DFC-92A9-382BDC37A53F}"/>
                  </a:ext>
                </a:extLst>
              </p:cNvPr>
              <p:cNvCxnSpPr>
                <a:cxnSpLocks/>
                <a:stCxn id="12" idx="1"/>
                <a:endCxn id="9" idx="3"/>
              </p:cNvCxnSpPr>
              <p:nvPr/>
            </p:nvCxnSpPr>
            <p:spPr bwMode="gray">
              <a:xfrm flipH="1" flipV="1">
                <a:off x="7938837" y="3770508"/>
                <a:ext cx="588622" cy="2478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直接连接符 24">
                <a:extLst>
                  <a:ext uri="{FF2B5EF4-FFF2-40B4-BE49-F238E27FC236}">
                    <a16:creationId xmlns="" xmlns:a16="http://schemas.microsoft.com/office/drawing/2014/main" id="{60E4349A-D0BA-4C1B-B771-3DA91B81DF3D}"/>
                  </a:ext>
                </a:extLst>
              </p:cNvPr>
              <p:cNvCxnSpPr>
                <a:cxnSpLocks/>
                <a:stCxn id="8" idx="3"/>
                <a:endCxn id="10" idx="1"/>
              </p:cNvCxnSpPr>
              <p:nvPr/>
            </p:nvCxnSpPr>
            <p:spPr bwMode="gray">
              <a:xfrm>
                <a:off x="5573934" y="4214573"/>
                <a:ext cx="702931" cy="2952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25">
                <a:extLst>
                  <a:ext uri="{FF2B5EF4-FFF2-40B4-BE49-F238E27FC236}">
                    <a16:creationId xmlns="" xmlns:a16="http://schemas.microsoft.com/office/drawing/2014/main" id="{C083F6A8-C1F4-4857-A3A8-9A7E77819385}"/>
                  </a:ext>
                </a:extLst>
              </p:cNvPr>
              <p:cNvCxnSpPr>
                <a:cxnSpLocks/>
                <a:stCxn id="18" idx="1"/>
                <a:endCxn id="10" idx="3"/>
              </p:cNvCxnSpPr>
              <p:nvPr/>
            </p:nvCxnSpPr>
            <p:spPr bwMode="gray">
              <a:xfrm flipH="1">
                <a:off x="7938837" y="4509848"/>
                <a:ext cx="58862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矩形 31">
                <a:extLst>
                  <a:ext uri="{FF2B5EF4-FFF2-40B4-BE49-F238E27FC236}">
                    <a16:creationId xmlns="" xmlns:a16="http://schemas.microsoft.com/office/drawing/2014/main" id="{843EFC17-8AF7-4A3A-AE86-6181FB826A2A}"/>
                  </a:ext>
                </a:extLst>
              </p:cNvPr>
              <p:cNvSpPr/>
              <p:nvPr/>
            </p:nvSpPr>
            <p:spPr bwMode="gray">
              <a:xfrm>
                <a:off x="8527458" y="4312445"/>
                <a:ext cx="1434193" cy="39480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 10)</a:t>
                </a:r>
              </a:p>
            </p:txBody>
          </p:sp>
          <p:sp>
            <p:nvSpPr>
              <p:cNvPr id="19" name="文本框 49">
                <a:extLst>
                  <a:ext uri="{FF2B5EF4-FFF2-40B4-BE49-F238E27FC236}">
                    <a16:creationId xmlns="" xmlns:a16="http://schemas.microsoft.com/office/drawing/2014/main" id="{109A330E-B504-4A8A-9364-B88FB32BD4E3}"/>
                  </a:ext>
                </a:extLst>
              </p:cNvPr>
              <p:cNvSpPr txBox="1"/>
              <p:nvPr/>
            </p:nvSpPr>
            <p:spPr bwMode="gray">
              <a:xfrm>
                <a:off x="4293284" y="3552367"/>
                <a:ext cx="1434193" cy="461665"/>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20" name="矩形 5">
                <a:extLst>
                  <a:ext uri="{FF2B5EF4-FFF2-40B4-BE49-F238E27FC236}">
                    <a16:creationId xmlns="" xmlns:a16="http://schemas.microsoft.com/office/drawing/2014/main" id="{B8EDE63B-3DCA-45FE-9079-57FC7867F958}"/>
                  </a:ext>
                </a:extLst>
              </p:cNvPr>
              <p:cNvSpPr/>
              <p:nvPr/>
            </p:nvSpPr>
            <p:spPr bwMode="gray">
              <a:xfrm>
                <a:off x="4446829" y="5330767"/>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SRv6 BE</a:t>
                </a:r>
              </a:p>
            </p:txBody>
          </p:sp>
          <p:sp>
            <p:nvSpPr>
              <p:cNvPr id="21" name="矩形 5">
                <a:extLst>
                  <a:ext uri="{FF2B5EF4-FFF2-40B4-BE49-F238E27FC236}">
                    <a16:creationId xmlns="" xmlns:a16="http://schemas.microsoft.com/office/drawing/2014/main" id="{526CCB71-89BD-4D7C-87AF-FEA3C1B7C6B7}"/>
                  </a:ext>
                </a:extLst>
              </p:cNvPr>
              <p:cNvSpPr/>
              <p:nvPr/>
            </p:nvSpPr>
            <p:spPr bwMode="gray">
              <a:xfrm>
                <a:off x="1893370" y="4509848"/>
                <a:ext cx="1253497" cy="556421"/>
              </a:xfrm>
              <a:prstGeom prst="roundRect">
                <a:avLst/>
              </a:prstGeom>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algn="ctr" fontAlgn="ct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 Selection</a:t>
                </a:r>
              </a:p>
            </p:txBody>
          </p:sp>
          <p:cxnSp>
            <p:nvCxnSpPr>
              <p:cNvPr id="22" name="直接连接符 24">
                <a:extLst>
                  <a:ext uri="{FF2B5EF4-FFF2-40B4-BE49-F238E27FC236}">
                    <a16:creationId xmlns="" xmlns:a16="http://schemas.microsoft.com/office/drawing/2014/main" id="{842CB4E3-75E7-44D2-9125-A94097A6E75F}"/>
                  </a:ext>
                </a:extLst>
              </p:cNvPr>
              <p:cNvCxnSpPr>
                <a:cxnSpLocks/>
                <a:stCxn id="21" idx="3"/>
                <a:endCxn id="8" idx="1"/>
              </p:cNvCxnSpPr>
              <p:nvPr/>
            </p:nvCxnSpPr>
            <p:spPr bwMode="gray">
              <a:xfrm flipV="1">
                <a:off x="3146867" y="4214573"/>
                <a:ext cx="1299962" cy="57348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 name="直接连接符 24">
                <a:extLst>
                  <a:ext uri="{FF2B5EF4-FFF2-40B4-BE49-F238E27FC236}">
                    <a16:creationId xmlns="" xmlns:a16="http://schemas.microsoft.com/office/drawing/2014/main" id="{EB1D9F80-3491-4696-84E2-117383C7CB8B}"/>
                  </a:ext>
                </a:extLst>
              </p:cNvPr>
              <p:cNvCxnSpPr>
                <a:cxnSpLocks/>
                <a:stCxn id="21" idx="3"/>
                <a:endCxn id="20" idx="1"/>
              </p:cNvCxnSpPr>
              <p:nvPr/>
            </p:nvCxnSpPr>
            <p:spPr bwMode="gray">
              <a:xfrm>
                <a:off x="3146867" y="4788059"/>
                <a:ext cx="1299962" cy="740749"/>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 xmlns:a16="http://schemas.microsoft.com/office/drawing/2014/main" id="{CFB9E78A-7211-495A-A864-563ED7C0EE07}"/>
                </a:ext>
              </a:extLst>
            </p:cNvPr>
            <p:cNvSpPr txBox="1"/>
            <p:nvPr/>
          </p:nvSpPr>
          <p:spPr bwMode="gray">
            <a:xfrm rot="20190034">
              <a:off x="2952359" y="3945168"/>
              <a:ext cx="1398140" cy="307777"/>
            </a:xfrm>
            <a:prstGeom prst="rect">
              <a:avLst/>
            </a:prstGeom>
            <a:noFill/>
          </p:spPr>
          <p:txBody>
            <a:bodyPr wrap="square" rtlCol="0">
              <a:noAutofit/>
            </a:bodyPr>
            <a:lstStyle/>
            <a:p>
              <a:pPr fontAlgn="ctr"/>
              <a:r>
                <a:rPr lang="en-US" sz="1400" dirty="0">
                  <a:latin typeface="Huawei Sans" panose="020C0503030203020204" pitchFamily="34" charset="0"/>
                </a:rPr>
                <a:t>Primary tunnel</a:t>
              </a:r>
            </a:p>
          </p:txBody>
        </p:sp>
        <p:sp>
          <p:nvSpPr>
            <p:cNvPr id="25" name="TextBox 24">
              <a:extLst>
                <a:ext uri="{FF2B5EF4-FFF2-40B4-BE49-F238E27FC236}">
                  <a16:creationId xmlns="" xmlns:a16="http://schemas.microsoft.com/office/drawing/2014/main" id="{F3A79A89-1801-4A39-8DC2-28971C6DA9BC}"/>
                </a:ext>
              </a:extLst>
            </p:cNvPr>
            <p:cNvSpPr txBox="1"/>
            <p:nvPr/>
          </p:nvSpPr>
          <p:spPr bwMode="gray">
            <a:xfrm rot="1775702">
              <a:off x="2855522" y="4905129"/>
              <a:ext cx="1635384" cy="307777"/>
            </a:xfrm>
            <a:prstGeom prst="rect">
              <a:avLst/>
            </a:prstGeom>
            <a:noFill/>
          </p:spPr>
          <p:txBody>
            <a:bodyPr wrap="square" rtlCol="0">
              <a:noAutofit/>
            </a:bodyPr>
            <a:lstStyle/>
            <a:p>
              <a:pPr fontAlgn="ctr"/>
              <a:r>
                <a:rPr lang="en-US" sz="1400" dirty="0">
                  <a:latin typeface="Huawei Sans" panose="020C0503030203020204" pitchFamily="34" charset="0"/>
                </a:rPr>
                <a:t>Best-effort tunnel</a:t>
              </a:r>
            </a:p>
          </p:txBody>
        </p:sp>
      </p:grpSp>
      <p:sp>
        <p:nvSpPr>
          <p:cNvPr id="27" name="五边形 2">
            <a:extLst>
              <a:ext uri="{FF2B5EF4-FFF2-40B4-BE49-F238E27FC236}">
                <a16:creationId xmlns="" xmlns:a16="http://schemas.microsoft.com/office/drawing/2014/main" id="{7ECA465D-4B0F-450A-975B-56B67B58F3B9}"/>
              </a:ext>
            </a:extLst>
          </p:cNvPr>
          <p:cNvSpPr/>
          <p:nvPr/>
        </p:nvSpPr>
        <p:spPr bwMode="gray">
          <a:xfrm>
            <a:off x="5523381" y="117688"/>
            <a:ext cx="188006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28" name="燕尾形 3">
            <a:extLst>
              <a:ext uri="{FF2B5EF4-FFF2-40B4-BE49-F238E27FC236}">
                <a16:creationId xmlns="" xmlns:a16="http://schemas.microsoft.com/office/drawing/2014/main" id="{0A00E643-35D7-4FD6-925E-3DE67C49E224}"/>
              </a:ext>
            </a:extLst>
          </p:cNvPr>
          <p:cNvSpPr/>
          <p:nvPr/>
        </p:nvSpPr>
        <p:spPr bwMode="gray">
          <a:xfrm>
            <a:off x="7324618" y="117688"/>
            <a:ext cx="23816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 Tunnel Design</a:t>
            </a:r>
          </a:p>
        </p:txBody>
      </p:sp>
      <p:sp>
        <p:nvSpPr>
          <p:cNvPr id="29" name="燕尾形 3">
            <a:extLst>
              <a:ext uri="{FF2B5EF4-FFF2-40B4-BE49-F238E27FC236}">
                <a16:creationId xmlns="" xmlns:a16="http://schemas.microsoft.com/office/drawing/2014/main" id="{56C4395F-11C2-42F6-A391-81EE75B745D5}"/>
              </a:ext>
            </a:extLst>
          </p:cNvPr>
          <p:cNvSpPr/>
          <p:nvPr/>
        </p:nvSpPr>
        <p:spPr bwMode="gray">
          <a:xfrm>
            <a:off x="9627144" y="117688"/>
            <a:ext cx="212194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Tunnel Design</a:t>
            </a:r>
          </a:p>
        </p:txBody>
      </p:sp>
    </p:spTree>
    <p:extLst>
      <p:ext uri="{BB962C8B-B14F-4D97-AF65-F5344CB8AC3E}">
        <p14:creationId xmlns:p14="http://schemas.microsoft.com/office/powerpoint/2010/main" val="312485875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VPN Design Roadmap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3165000" y="1714690"/>
            <a:ext cx="2789367" cy="364249"/>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Tunnel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3165000" y="220551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3362611" y="2360214"/>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Basic tunnel concepts</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6208569"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VPN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6208569" y="2205517"/>
            <a:ext cx="2789367" cy="174479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3362611" y="2844428"/>
            <a:ext cx="2366130" cy="488333"/>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SR-MPLS tunnel planning</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6426538" y="2360213"/>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6426538" y="2849178"/>
            <a:ext cx="2366130" cy="483583"/>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VPN route transmission</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3362611" y="3452726"/>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SRv6 tunnel planning</a:t>
            </a:r>
          </a:p>
        </p:txBody>
      </p:sp>
      <p:sp>
        <p:nvSpPr>
          <p:cNvPr id="13" name="Arrow: Down 12">
            <a:extLst>
              <a:ext uri="{FF2B5EF4-FFF2-40B4-BE49-F238E27FC236}">
                <a16:creationId xmlns="" xmlns:a16="http://schemas.microsoft.com/office/drawing/2014/main" id="{11CC606A-B0CF-472F-A081-AE97F01D88C6}"/>
              </a:ext>
            </a:extLst>
          </p:cNvPr>
          <p:cNvSpPr/>
          <p:nvPr/>
        </p:nvSpPr>
        <p:spPr bwMode="gray">
          <a:xfrm>
            <a:off x="7447678"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325123247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CAA70B96-F279-4142-AF36-7973A7C32B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VPN Classification</a:t>
            </a:r>
          </a:p>
        </p:txBody>
      </p:sp>
      <p:sp>
        <p:nvSpPr>
          <p:cNvPr id="4" name="Text Placeholder 3">
            <a:extLst>
              <a:ext uri="{FF2B5EF4-FFF2-40B4-BE49-F238E27FC236}">
                <a16:creationId xmlns="" xmlns:a16="http://schemas.microsoft.com/office/drawing/2014/main" id="{02314B4F-0FE6-437D-B91E-F403EF6FA10B}"/>
              </a:ext>
            </a:extLst>
          </p:cNvPr>
          <p:cNvSpPr>
            <a:spLocks noGrp="1"/>
          </p:cNvSpPr>
          <p:nvPr>
            <p:ph type="body" sz="quarter" idx="10"/>
          </p:nvPr>
        </p:nvSpPr>
        <p:spPr bwMode="gray"/>
        <p:txBody>
          <a:bodyPr wrap="square">
            <a:noAutofit/>
          </a:bodyPr>
          <a:lstStyle/>
          <a:p>
            <a:pPr algn="l">
              <a:lnSpc>
                <a:spcPct val="100000"/>
              </a:lnSpc>
            </a:pPr>
            <a:r>
              <a:rPr lang="en-US" sz="1800" dirty="0">
                <a:latin typeface="Huawei Sans" panose="020C0503030203020204" pitchFamily="34" charset="0"/>
              </a:rPr>
              <a:t>Different enterprises have different requirements for VPN division. Most enterprises use one VPN for major services (including production and office services), one VPN for non-major services, one VPN for external services, and one VPN for Internet services.</a:t>
            </a:r>
          </a:p>
        </p:txBody>
      </p:sp>
      <p:sp>
        <p:nvSpPr>
          <p:cNvPr id="7" name="Rectangle: Rounded Corners 6">
            <a:extLst>
              <a:ext uri="{FF2B5EF4-FFF2-40B4-BE49-F238E27FC236}">
                <a16:creationId xmlns="" xmlns:a16="http://schemas.microsoft.com/office/drawing/2014/main" id="{949643CB-84E3-4290-A4D0-1A0311D10E62}"/>
              </a:ext>
            </a:extLst>
          </p:cNvPr>
          <p:cNvSpPr/>
          <p:nvPr/>
        </p:nvSpPr>
        <p:spPr bwMode="gray">
          <a:xfrm>
            <a:off x="4168303" y="3282490"/>
            <a:ext cx="3738911" cy="2786189"/>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8" name="图片 48">
            <a:extLst>
              <a:ext uri="{FF2B5EF4-FFF2-40B4-BE49-F238E27FC236}">
                <a16:creationId xmlns="" xmlns:a16="http://schemas.microsoft.com/office/drawing/2014/main" id="{44508B4D-E9BC-4C43-86B1-BF3A5D42A825}"/>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03818" y="4446208"/>
            <a:ext cx="378863" cy="310667"/>
          </a:xfrm>
          <a:prstGeom prst="rect">
            <a:avLst/>
          </a:prstGeom>
        </p:spPr>
      </p:pic>
      <p:pic>
        <p:nvPicPr>
          <p:cNvPr id="9" name="图片 48">
            <a:extLst>
              <a:ext uri="{FF2B5EF4-FFF2-40B4-BE49-F238E27FC236}">
                <a16:creationId xmlns="" xmlns:a16="http://schemas.microsoft.com/office/drawing/2014/main" id="{F5A06806-2CCF-4BBE-BCD0-FF6D8796B35A}"/>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03818" y="5312041"/>
            <a:ext cx="378863" cy="310667"/>
          </a:xfrm>
          <a:prstGeom prst="rect">
            <a:avLst/>
          </a:prstGeom>
        </p:spPr>
      </p:pic>
      <p:pic>
        <p:nvPicPr>
          <p:cNvPr id="10" name="图片 48">
            <a:extLst>
              <a:ext uri="{FF2B5EF4-FFF2-40B4-BE49-F238E27FC236}">
                <a16:creationId xmlns="" xmlns:a16="http://schemas.microsoft.com/office/drawing/2014/main" id="{CA6D3B6A-6D91-4A40-9505-75F18E6E9F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038" y="4446208"/>
            <a:ext cx="378863" cy="310667"/>
          </a:xfrm>
          <a:prstGeom prst="rect">
            <a:avLst/>
          </a:prstGeom>
        </p:spPr>
      </p:pic>
      <p:pic>
        <p:nvPicPr>
          <p:cNvPr id="11" name="图片 48">
            <a:extLst>
              <a:ext uri="{FF2B5EF4-FFF2-40B4-BE49-F238E27FC236}">
                <a16:creationId xmlns="" xmlns:a16="http://schemas.microsoft.com/office/drawing/2014/main" id="{F039EE70-01C0-4CA2-9DB9-E97CBB81AA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50038" y="5312041"/>
            <a:ext cx="378863" cy="310667"/>
          </a:xfrm>
          <a:prstGeom prst="rect">
            <a:avLst/>
          </a:prstGeom>
        </p:spPr>
      </p:pic>
      <p:pic>
        <p:nvPicPr>
          <p:cNvPr id="12" name="图片 48">
            <a:extLst>
              <a:ext uri="{FF2B5EF4-FFF2-40B4-BE49-F238E27FC236}">
                <a16:creationId xmlns="" xmlns:a16="http://schemas.microsoft.com/office/drawing/2014/main" id="{3D56EB84-7D09-4DD1-BAD9-B044A2A039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34040" y="4446208"/>
            <a:ext cx="378863" cy="310667"/>
          </a:xfrm>
          <a:prstGeom prst="rect">
            <a:avLst/>
          </a:prstGeom>
        </p:spPr>
      </p:pic>
      <p:pic>
        <p:nvPicPr>
          <p:cNvPr id="13" name="图片 48">
            <a:extLst>
              <a:ext uri="{FF2B5EF4-FFF2-40B4-BE49-F238E27FC236}">
                <a16:creationId xmlns="" xmlns:a16="http://schemas.microsoft.com/office/drawing/2014/main" id="{23D76C84-9188-4980-A8A6-28D5EE614F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34040" y="5312041"/>
            <a:ext cx="378863" cy="310667"/>
          </a:xfrm>
          <a:prstGeom prst="rect">
            <a:avLst/>
          </a:prstGeom>
        </p:spPr>
      </p:pic>
      <p:pic>
        <p:nvPicPr>
          <p:cNvPr id="14" name="图片 48">
            <a:extLst>
              <a:ext uri="{FF2B5EF4-FFF2-40B4-BE49-F238E27FC236}">
                <a16:creationId xmlns="" xmlns:a16="http://schemas.microsoft.com/office/drawing/2014/main" id="{F98110D7-0573-4335-B887-A4B266002E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9830" y="4443274"/>
            <a:ext cx="378863" cy="310667"/>
          </a:xfrm>
          <a:prstGeom prst="rect">
            <a:avLst/>
          </a:prstGeom>
        </p:spPr>
      </p:pic>
      <p:pic>
        <p:nvPicPr>
          <p:cNvPr id="15" name="图片 48">
            <a:extLst>
              <a:ext uri="{FF2B5EF4-FFF2-40B4-BE49-F238E27FC236}">
                <a16:creationId xmlns="" xmlns:a16="http://schemas.microsoft.com/office/drawing/2014/main" id="{6F5A2F9B-60B0-40A2-8BB4-25EE386ED1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21299" y="5309107"/>
            <a:ext cx="378863" cy="310667"/>
          </a:xfrm>
          <a:prstGeom prst="rect">
            <a:avLst/>
          </a:prstGeom>
        </p:spPr>
      </p:pic>
      <p:pic>
        <p:nvPicPr>
          <p:cNvPr id="16" name="图片 48">
            <a:extLst>
              <a:ext uri="{FF2B5EF4-FFF2-40B4-BE49-F238E27FC236}">
                <a16:creationId xmlns="" xmlns:a16="http://schemas.microsoft.com/office/drawing/2014/main" id="{935F5E9D-CB31-420F-820B-9018638FB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01625" y="5308685"/>
            <a:ext cx="378863" cy="310667"/>
          </a:xfrm>
          <a:prstGeom prst="rect">
            <a:avLst/>
          </a:prstGeom>
        </p:spPr>
      </p:pic>
      <p:pic>
        <p:nvPicPr>
          <p:cNvPr id="17" name="图片 48">
            <a:extLst>
              <a:ext uri="{FF2B5EF4-FFF2-40B4-BE49-F238E27FC236}">
                <a16:creationId xmlns="" xmlns:a16="http://schemas.microsoft.com/office/drawing/2014/main" id="{9E701ECB-0D83-445E-8268-AB995D6196B1}"/>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86077" y="4446208"/>
            <a:ext cx="378863" cy="310667"/>
          </a:xfrm>
          <a:prstGeom prst="rect">
            <a:avLst/>
          </a:prstGeom>
        </p:spPr>
      </p:pic>
      <p:pic>
        <p:nvPicPr>
          <p:cNvPr id="18" name="图片 48">
            <a:extLst>
              <a:ext uri="{FF2B5EF4-FFF2-40B4-BE49-F238E27FC236}">
                <a16:creationId xmlns="" xmlns:a16="http://schemas.microsoft.com/office/drawing/2014/main" id="{C2567046-E348-4EF6-ADED-F75411CF98F1}"/>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86077" y="5312041"/>
            <a:ext cx="378863" cy="310667"/>
          </a:xfrm>
          <a:prstGeom prst="rect">
            <a:avLst/>
          </a:prstGeom>
        </p:spPr>
      </p:pic>
      <p:pic>
        <p:nvPicPr>
          <p:cNvPr id="19" name="图片 48">
            <a:extLst>
              <a:ext uri="{FF2B5EF4-FFF2-40B4-BE49-F238E27FC236}">
                <a16:creationId xmlns="" xmlns:a16="http://schemas.microsoft.com/office/drawing/2014/main" id="{CFB21E40-EB4E-44E8-BC40-72492C3F9A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53995" y="3414576"/>
            <a:ext cx="378863" cy="310667"/>
          </a:xfrm>
          <a:prstGeom prst="rect">
            <a:avLst/>
          </a:prstGeom>
        </p:spPr>
      </p:pic>
      <p:pic>
        <p:nvPicPr>
          <p:cNvPr id="20" name="图片 48">
            <a:extLst>
              <a:ext uri="{FF2B5EF4-FFF2-40B4-BE49-F238E27FC236}">
                <a16:creationId xmlns="" xmlns:a16="http://schemas.microsoft.com/office/drawing/2014/main" id="{EE3FF952-7C10-499B-8042-BD74B54CC6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68929" y="3414577"/>
            <a:ext cx="378863" cy="310667"/>
          </a:xfrm>
          <a:prstGeom prst="rect">
            <a:avLst/>
          </a:prstGeom>
        </p:spPr>
      </p:pic>
      <p:pic>
        <p:nvPicPr>
          <p:cNvPr id="21" name="图片 48">
            <a:extLst>
              <a:ext uri="{FF2B5EF4-FFF2-40B4-BE49-F238E27FC236}">
                <a16:creationId xmlns="" xmlns:a16="http://schemas.microsoft.com/office/drawing/2014/main" id="{A9191977-3D05-4BA6-B344-0DEB4ECD339F}"/>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453995" y="2642540"/>
            <a:ext cx="378863" cy="310667"/>
          </a:xfrm>
          <a:prstGeom prst="rect">
            <a:avLst/>
          </a:prstGeom>
        </p:spPr>
      </p:pic>
      <p:pic>
        <p:nvPicPr>
          <p:cNvPr id="22" name="图片 48">
            <a:extLst>
              <a:ext uri="{FF2B5EF4-FFF2-40B4-BE49-F238E27FC236}">
                <a16:creationId xmlns="" xmlns:a16="http://schemas.microsoft.com/office/drawing/2014/main" id="{E62ABC71-FFAA-4045-A47C-2BF0F955F518}"/>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368929" y="2642541"/>
            <a:ext cx="378863" cy="310667"/>
          </a:xfrm>
          <a:prstGeom prst="rect">
            <a:avLst/>
          </a:prstGeom>
        </p:spPr>
      </p:pic>
      <p:cxnSp>
        <p:nvCxnSpPr>
          <p:cNvPr id="23" name="Straight Connector 22">
            <a:extLst>
              <a:ext uri="{FF2B5EF4-FFF2-40B4-BE49-F238E27FC236}">
                <a16:creationId xmlns="" xmlns:a16="http://schemas.microsoft.com/office/drawing/2014/main" id="{0CEC080E-CEB5-4690-99BF-FD936C34BB1C}"/>
              </a:ext>
            </a:extLst>
          </p:cNvPr>
          <p:cNvCxnSpPr>
            <a:cxnSpLocks/>
            <a:stCxn id="8" idx="3"/>
            <a:endCxn id="10" idx="1"/>
          </p:cNvCxnSpPr>
          <p:nvPr/>
        </p:nvCxnSpPr>
        <p:spPr bwMode="gray">
          <a:xfrm>
            <a:off x="3782681" y="4601542"/>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9DF5983E-95E0-4148-B036-92B4480CCBF7}"/>
              </a:ext>
            </a:extLst>
          </p:cNvPr>
          <p:cNvCxnSpPr>
            <a:cxnSpLocks/>
            <a:stCxn id="9" idx="3"/>
            <a:endCxn id="11" idx="1"/>
          </p:cNvCxnSpPr>
          <p:nvPr/>
        </p:nvCxnSpPr>
        <p:spPr bwMode="gray">
          <a:xfrm>
            <a:off x="3782681" y="5467375"/>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464D2406-2A21-49A0-A487-16A6D4290C2C}"/>
              </a:ext>
            </a:extLst>
          </p:cNvPr>
          <p:cNvCxnSpPr>
            <a:cxnSpLocks/>
            <a:stCxn id="11" idx="0"/>
            <a:endCxn id="10" idx="2"/>
          </p:cNvCxnSpPr>
          <p:nvPr/>
        </p:nvCxnSpPr>
        <p:spPr bwMode="gray">
          <a:xfrm flipV="1">
            <a:off x="4539470" y="4756875"/>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DF7224A2-07E5-4B52-BC82-EEC8BB848E4E}"/>
              </a:ext>
            </a:extLst>
          </p:cNvPr>
          <p:cNvCxnSpPr>
            <a:cxnSpLocks/>
            <a:stCxn id="14" idx="1"/>
            <a:endCxn id="10" idx="3"/>
          </p:cNvCxnSpPr>
          <p:nvPr/>
        </p:nvCxnSpPr>
        <p:spPr bwMode="gray">
          <a:xfrm flipH="1">
            <a:off x="4728901" y="4598608"/>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DFDACE95-25EF-4513-A4E1-D134E4E5F811}"/>
              </a:ext>
            </a:extLst>
          </p:cNvPr>
          <p:cNvCxnSpPr>
            <a:cxnSpLocks/>
            <a:stCxn id="15" idx="1"/>
            <a:endCxn id="11" idx="3"/>
          </p:cNvCxnSpPr>
          <p:nvPr/>
        </p:nvCxnSpPr>
        <p:spPr bwMode="gray">
          <a:xfrm flipH="1">
            <a:off x="4728901" y="5464441"/>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E364B332-63CA-4A53-8F1F-A8542E9319F8}"/>
              </a:ext>
            </a:extLst>
          </p:cNvPr>
          <p:cNvCxnSpPr>
            <a:cxnSpLocks/>
            <a:stCxn id="14" idx="1"/>
            <a:endCxn id="15" idx="0"/>
          </p:cNvCxnSpPr>
          <p:nvPr/>
        </p:nvCxnSpPr>
        <p:spPr bwMode="gray">
          <a:xfrm flipH="1">
            <a:off x="5510731" y="4598608"/>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B2FC039D-72F7-4803-AD4A-52EB45A0E2FE}"/>
              </a:ext>
            </a:extLst>
          </p:cNvPr>
          <p:cNvCxnSpPr>
            <a:cxnSpLocks/>
            <a:stCxn id="16" idx="1"/>
            <a:endCxn id="15" idx="3"/>
          </p:cNvCxnSpPr>
          <p:nvPr/>
        </p:nvCxnSpPr>
        <p:spPr bwMode="gray">
          <a:xfrm flipH="1">
            <a:off x="5700162" y="5464019"/>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73C1A26B-DBDD-4F6D-97F5-5F7998E0A99B}"/>
              </a:ext>
            </a:extLst>
          </p:cNvPr>
          <p:cNvCxnSpPr>
            <a:cxnSpLocks/>
            <a:stCxn id="16" idx="0"/>
            <a:endCxn id="14" idx="3"/>
          </p:cNvCxnSpPr>
          <p:nvPr/>
        </p:nvCxnSpPr>
        <p:spPr bwMode="gray">
          <a:xfrm flipH="1" flipV="1">
            <a:off x="6288693" y="4598608"/>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BC6FA49A-593F-4483-9A29-91807FD76C36}"/>
              </a:ext>
            </a:extLst>
          </p:cNvPr>
          <p:cNvCxnSpPr>
            <a:cxnSpLocks/>
            <a:stCxn id="12" idx="1"/>
            <a:endCxn id="14" idx="3"/>
          </p:cNvCxnSpPr>
          <p:nvPr/>
        </p:nvCxnSpPr>
        <p:spPr bwMode="gray">
          <a:xfrm flipH="1" flipV="1">
            <a:off x="6288693" y="4598608"/>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D6CA6A42-E60A-423F-909E-EEC22BE12E5B}"/>
              </a:ext>
            </a:extLst>
          </p:cNvPr>
          <p:cNvCxnSpPr>
            <a:cxnSpLocks/>
            <a:stCxn id="13" idx="1"/>
            <a:endCxn id="16" idx="3"/>
          </p:cNvCxnSpPr>
          <p:nvPr/>
        </p:nvCxnSpPr>
        <p:spPr bwMode="gray">
          <a:xfrm flipH="1" flipV="1">
            <a:off x="6880488" y="5464019"/>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6A93B207-D856-432F-895F-2C16325573FA}"/>
              </a:ext>
            </a:extLst>
          </p:cNvPr>
          <p:cNvCxnSpPr>
            <a:cxnSpLocks/>
            <a:stCxn id="12" idx="2"/>
            <a:endCxn id="13" idx="0"/>
          </p:cNvCxnSpPr>
          <p:nvPr/>
        </p:nvCxnSpPr>
        <p:spPr bwMode="gray">
          <a:xfrm>
            <a:off x="7523472" y="4756875"/>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F6314D30-C887-4BE3-A0A2-95C156227D1A}"/>
              </a:ext>
            </a:extLst>
          </p:cNvPr>
          <p:cNvCxnSpPr>
            <a:cxnSpLocks/>
            <a:stCxn id="12" idx="3"/>
            <a:endCxn id="17" idx="1"/>
          </p:cNvCxnSpPr>
          <p:nvPr/>
        </p:nvCxnSpPr>
        <p:spPr bwMode="gray">
          <a:xfrm>
            <a:off x="7712903" y="4601542"/>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 xmlns:a16="http://schemas.microsoft.com/office/drawing/2014/main" id="{C19ED471-56F6-4CC2-9592-93A39F939F9B}"/>
              </a:ext>
            </a:extLst>
          </p:cNvPr>
          <p:cNvCxnSpPr>
            <a:cxnSpLocks/>
            <a:stCxn id="13" idx="3"/>
            <a:endCxn id="18" idx="1"/>
          </p:cNvCxnSpPr>
          <p:nvPr/>
        </p:nvCxnSpPr>
        <p:spPr bwMode="gray">
          <a:xfrm>
            <a:off x="7712903" y="5467375"/>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F127146B-2AA3-492E-8FDA-952F447CB975}"/>
              </a:ext>
            </a:extLst>
          </p:cNvPr>
          <p:cNvCxnSpPr>
            <a:cxnSpLocks/>
            <a:stCxn id="20" idx="2"/>
            <a:endCxn id="14" idx="1"/>
          </p:cNvCxnSpPr>
          <p:nvPr/>
        </p:nvCxnSpPr>
        <p:spPr bwMode="gray">
          <a:xfrm>
            <a:off x="5558361" y="3725244"/>
            <a:ext cx="351469" cy="8733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A844549A-7EC9-49D6-8864-087B73D24671}"/>
              </a:ext>
            </a:extLst>
          </p:cNvPr>
          <p:cNvCxnSpPr>
            <a:cxnSpLocks/>
            <a:stCxn id="19" idx="2"/>
            <a:endCxn id="14" idx="3"/>
          </p:cNvCxnSpPr>
          <p:nvPr/>
        </p:nvCxnSpPr>
        <p:spPr bwMode="gray">
          <a:xfrm flipH="1">
            <a:off x="6288693" y="3725243"/>
            <a:ext cx="354734" cy="87336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 xmlns:a16="http://schemas.microsoft.com/office/drawing/2014/main" id="{E4B520B0-AE89-4D4B-9281-EC57F58E2E8C}"/>
              </a:ext>
            </a:extLst>
          </p:cNvPr>
          <p:cNvCxnSpPr>
            <a:cxnSpLocks/>
            <a:stCxn id="20" idx="3"/>
            <a:endCxn id="19" idx="1"/>
          </p:cNvCxnSpPr>
          <p:nvPr/>
        </p:nvCxnSpPr>
        <p:spPr bwMode="gray">
          <a:xfrm flipV="1">
            <a:off x="5747792" y="3569910"/>
            <a:ext cx="706203"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E81F985A-3092-4CBD-B1EF-77FD4A3EFDE5}"/>
              </a:ext>
            </a:extLst>
          </p:cNvPr>
          <p:cNvCxnSpPr>
            <a:cxnSpLocks/>
            <a:stCxn id="22" idx="2"/>
            <a:endCxn id="20" idx="0"/>
          </p:cNvCxnSpPr>
          <p:nvPr/>
        </p:nvCxnSpPr>
        <p:spPr bwMode="gray">
          <a:xfrm>
            <a:off x="5558361" y="2953208"/>
            <a:ext cx="0" cy="4613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42673214-25D2-4E86-806E-6567EE218A96}"/>
              </a:ext>
            </a:extLst>
          </p:cNvPr>
          <p:cNvCxnSpPr>
            <a:cxnSpLocks/>
            <a:stCxn id="21" idx="2"/>
            <a:endCxn id="19" idx="0"/>
          </p:cNvCxnSpPr>
          <p:nvPr/>
        </p:nvCxnSpPr>
        <p:spPr bwMode="gray">
          <a:xfrm>
            <a:off x="6643427" y="2953207"/>
            <a:ext cx="0" cy="46136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 xmlns:a16="http://schemas.microsoft.com/office/drawing/2014/main" id="{DCD692ED-6419-4DFA-945F-EDCA2AA2C822}"/>
              </a:ext>
            </a:extLst>
          </p:cNvPr>
          <p:cNvSpPr/>
          <p:nvPr/>
        </p:nvSpPr>
        <p:spPr bwMode="gray">
          <a:xfrm>
            <a:off x="2707388" y="4373373"/>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2" name="图片 51" descr="交换机.png">
            <a:extLst>
              <a:ext uri="{FF2B5EF4-FFF2-40B4-BE49-F238E27FC236}">
                <a16:creationId xmlns="" xmlns:a16="http://schemas.microsoft.com/office/drawing/2014/main" id="{C1251703-5073-43BC-AA13-DB278D621C10}"/>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859653" y="4446208"/>
            <a:ext cx="379705" cy="310667"/>
          </a:xfrm>
          <a:prstGeom prst="rect">
            <a:avLst/>
          </a:prstGeom>
        </p:spPr>
      </p:pic>
      <p:pic>
        <p:nvPicPr>
          <p:cNvPr id="43" name="图片 51" descr="交换机.png">
            <a:extLst>
              <a:ext uri="{FF2B5EF4-FFF2-40B4-BE49-F238E27FC236}">
                <a16:creationId xmlns="" xmlns:a16="http://schemas.microsoft.com/office/drawing/2014/main" id="{224A55A1-5678-4F28-A18B-A51B94E4D316}"/>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859653" y="4872850"/>
            <a:ext cx="379705" cy="310667"/>
          </a:xfrm>
          <a:prstGeom prst="rect">
            <a:avLst/>
          </a:prstGeom>
        </p:spPr>
      </p:pic>
      <p:pic>
        <p:nvPicPr>
          <p:cNvPr id="44" name="图片 51" descr="交换机.png">
            <a:extLst>
              <a:ext uri="{FF2B5EF4-FFF2-40B4-BE49-F238E27FC236}">
                <a16:creationId xmlns="" xmlns:a16="http://schemas.microsoft.com/office/drawing/2014/main" id="{78D8F909-2D9C-4DDC-A3A4-9BFA080917C4}"/>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856774" y="5297817"/>
            <a:ext cx="379705" cy="310667"/>
          </a:xfrm>
          <a:prstGeom prst="rect">
            <a:avLst/>
          </a:prstGeom>
        </p:spPr>
      </p:pic>
      <p:sp>
        <p:nvSpPr>
          <p:cNvPr id="45" name="Rectangle 44">
            <a:extLst>
              <a:ext uri="{FF2B5EF4-FFF2-40B4-BE49-F238E27FC236}">
                <a16:creationId xmlns="" xmlns:a16="http://schemas.microsoft.com/office/drawing/2014/main" id="{24E0178D-36C5-4F6C-AFC4-7067422C8966}"/>
              </a:ext>
            </a:extLst>
          </p:cNvPr>
          <p:cNvSpPr/>
          <p:nvPr/>
        </p:nvSpPr>
        <p:spPr bwMode="gray">
          <a:xfrm>
            <a:off x="8090009" y="4373373"/>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6" name="图片 67">
            <a:extLst>
              <a:ext uri="{FF2B5EF4-FFF2-40B4-BE49-F238E27FC236}">
                <a16:creationId xmlns="" xmlns:a16="http://schemas.microsoft.com/office/drawing/2014/main" id="{568A9674-30E2-4B0F-B699-BCE4CE54B679}"/>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847300" y="4449008"/>
            <a:ext cx="375447" cy="307867"/>
          </a:xfrm>
          <a:prstGeom prst="rect">
            <a:avLst/>
          </a:prstGeom>
        </p:spPr>
      </p:pic>
      <p:pic>
        <p:nvPicPr>
          <p:cNvPr id="47" name="图片 67">
            <a:extLst>
              <a:ext uri="{FF2B5EF4-FFF2-40B4-BE49-F238E27FC236}">
                <a16:creationId xmlns="" xmlns:a16="http://schemas.microsoft.com/office/drawing/2014/main" id="{E9B7E09B-67FF-4B23-B5CB-ADC75199D43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847300" y="4881626"/>
            <a:ext cx="375447" cy="307867"/>
          </a:xfrm>
          <a:prstGeom prst="rect">
            <a:avLst/>
          </a:prstGeom>
        </p:spPr>
      </p:pic>
      <p:pic>
        <p:nvPicPr>
          <p:cNvPr id="48" name="图片 67">
            <a:extLst>
              <a:ext uri="{FF2B5EF4-FFF2-40B4-BE49-F238E27FC236}">
                <a16:creationId xmlns="" xmlns:a16="http://schemas.microsoft.com/office/drawing/2014/main" id="{1563F0DE-CAB9-47EB-AAEC-42C16E8F3E12}"/>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847299" y="5305524"/>
            <a:ext cx="375447" cy="307867"/>
          </a:xfrm>
          <a:prstGeom prst="rect">
            <a:avLst/>
          </a:prstGeom>
        </p:spPr>
      </p:pic>
      <p:sp>
        <p:nvSpPr>
          <p:cNvPr id="49" name="Rectangle 48">
            <a:extLst>
              <a:ext uri="{FF2B5EF4-FFF2-40B4-BE49-F238E27FC236}">
                <a16:creationId xmlns="" xmlns:a16="http://schemas.microsoft.com/office/drawing/2014/main" id="{CAB2D7B7-A1AC-47AB-ACD1-8AB35CD96F66}"/>
              </a:ext>
            </a:extLst>
          </p:cNvPr>
          <p:cNvSpPr/>
          <p:nvPr/>
        </p:nvSpPr>
        <p:spPr bwMode="gray">
          <a:xfrm>
            <a:off x="5195086" y="2001965"/>
            <a:ext cx="1806851" cy="1070259"/>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50" name="图片 14" descr="交换机.png">
            <a:extLst>
              <a:ext uri="{FF2B5EF4-FFF2-40B4-BE49-F238E27FC236}">
                <a16:creationId xmlns="" xmlns:a16="http://schemas.microsoft.com/office/drawing/2014/main" id="{88E2BF7D-BD8D-4B2D-8217-69BCB1F40298}"/>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5369722" y="2121122"/>
            <a:ext cx="378070" cy="309329"/>
          </a:xfrm>
          <a:prstGeom prst="rect">
            <a:avLst/>
          </a:prstGeom>
        </p:spPr>
      </p:pic>
      <p:pic>
        <p:nvPicPr>
          <p:cNvPr id="51" name="图片 14" descr="交换机.png">
            <a:extLst>
              <a:ext uri="{FF2B5EF4-FFF2-40B4-BE49-F238E27FC236}">
                <a16:creationId xmlns="" xmlns:a16="http://schemas.microsoft.com/office/drawing/2014/main" id="{A00DE650-73B4-4A15-B0F4-BBC666DD5E77}"/>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6451642" y="2122945"/>
            <a:ext cx="378070" cy="309329"/>
          </a:xfrm>
          <a:prstGeom prst="rect">
            <a:avLst/>
          </a:prstGeom>
        </p:spPr>
      </p:pic>
      <p:pic>
        <p:nvPicPr>
          <p:cNvPr id="52" name="图片 14" descr="交换机.png">
            <a:extLst>
              <a:ext uri="{FF2B5EF4-FFF2-40B4-BE49-F238E27FC236}">
                <a16:creationId xmlns="" xmlns:a16="http://schemas.microsoft.com/office/drawing/2014/main" id="{0B87B80C-8C80-409F-A86B-CEB7BDC3E48F}"/>
              </a:ext>
            </a:extLst>
          </p:cNvPr>
          <p:cNvPicPr>
            <a:picLocks noChangeAspect="1"/>
          </p:cNvPicPr>
          <p:nvPr/>
        </p:nvPicPr>
        <p:blipFill>
          <a:blip r:embed="rId6" cstate="print">
            <a:duotone>
              <a:schemeClr val="bg2">
                <a:shade val="45000"/>
                <a:satMod val="135000"/>
              </a:schemeClr>
              <a:prstClr val="white"/>
            </a:duotone>
          </a:blip>
          <a:stretch>
            <a:fillRect/>
          </a:stretch>
        </p:blipFill>
        <p:spPr bwMode="gray">
          <a:xfrm>
            <a:off x="5911548" y="2126057"/>
            <a:ext cx="378070" cy="309329"/>
          </a:xfrm>
          <a:prstGeom prst="rect">
            <a:avLst/>
          </a:prstGeom>
        </p:spPr>
      </p:pic>
      <p:sp>
        <p:nvSpPr>
          <p:cNvPr id="53" name="TextBox 271">
            <a:extLst>
              <a:ext uri="{FF2B5EF4-FFF2-40B4-BE49-F238E27FC236}">
                <a16:creationId xmlns="" xmlns:a16="http://schemas.microsoft.com/office/drawing/2014/main" id="{0522F300-C1EA-4A3E-9CA9-F211C8C9181D}"/>
              </a:ext>
            </a:extLst>
          </p:cNvPr>
          <p:cNvSpPr txBox="1"/>
          <p:nvPr/>
        </p:nvSpPr>
        <p:spPr bwMode="gray">
          <a:xfrm>
            <a:off x="4360574" y="420229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4" name="TextBox 271">
            <a:extLst>
              <a:ext uri="{FF2B5EF4-FFF2-40B4-BE49-F238E27FC236}">
                <a16:creationId xmlns="" xmlns:a16="http://schemas.microsoft.com/office/drawing/2014/main" id="{8A827A11-B011-496F-9EC5-A353C0D5A9B4}"/>
              </a:ext>
            </a:extLst>
          </p:cNvPr>
          <p:cNvSpPr txBox="1"/>
          <p:nvPr/>
        </p:nvSpPr>
        <p:spPr bwMode="gray">
          <a:xfrm>
            <a:off x="4343402" y="559850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5" name="TextBox 271">
            <a:extLst>
              <a:ext uri="{FF2B5EF4-FFF2-40B4-BE49-F238E27FC236}">
                <a16:creationId xmlns="" xmlns:a16="http://schemas.microsoft.com/office/drawing/2014/main" id="{14C27F3D-4D69-40BA-AADC-A9886427362E}"/>
              </a:ext>
            </a:extLst>
          </p:cNvPr>
          <p:cNvSpPr txBox="1"/>
          <p:nvPr/>
        </p:nvSpPr>
        <p:spPr bwMode="gray">
          <a:xfrm>
            <a:off x="5077602" y="343580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6" name="TextBox 271">
            <a:extLst>
              <a:ext uri="{FF2B5EF4-FFF2-40B4-BE49-F238E27FC236}">
                <a16:creationId xmlns="" xmlns:a16="http://schemas.microsoft.com/office/drawing/2014/main" id="{23D3F45F-65D8-4967-AA17-AA564F38C7D7}"/>
              </a:ext>
            </a:extLst>
          </p:cNvPr>
          <p:cNvSpPr txBox="1"/>
          <p:nvPr/>
        </p:nvSpPr>
        <p:spPr bwMode="gray">
          <a:xfrm>
            <a:off x="6767392" y="342364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7" name="TextBox 271">
            <a:extLst>
              <a:ext uri="{FF2B5EF4-FFF2-40B4-BE49-F238E27FC236}">
                <a16:creationId xmlns="" xmlns:a16="http://schemas.microsoft.com/office/drawing/2014/main" id="{994BF352-987F-4EF5-AEEE-0371661AB248}"/>
              </a:ext>
            </a:extLst>
          </p:cNvPr>
          <p:cNvSpPr txBox="1"/>
          <p:nvPr/>
        </p:nvSpPr>
        <p:spPr bwMode="gray">
          <a:xfrm>
            <a:off x="7331616" y="421981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8" name="TextBox 271">
            <a:extLst>
              <a:ext uri="{FF2B5EF4-FFF2-40B4-BE49-F238E27FC236}">
                <a16:creationId xmlns="" xmlns:a16="http://schemas.microsoft.com/office/drawing/2014/main" id="{56F5AA04-72DC-48F0-854C-722EEA1F79D7}"/>
              </a:ext>
            </a:extLst>
          </p:cNvPr>
          <p:cNvSpPr txBox="1"/>
          <p:nvPr/>
        </p:nvSpPr>
        <p:spPr bwMode="gray">
          <a:xfrm>
            <a:off x="7333215" y="560848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9" name="TextBox 271">
            <a:extLst>
              <a:ext uri="{FF2B5EF4-FFF2-40B4-BE49-F238E27FC236}">
                <a16:creationId xmlns="" xmlns:a16="http://schemas.microsoft.com/office/drawing/2014/main" id="{D378A40A-4CAE-4C9A-A7DD-DC85095644A2}"/>
              </a:ext>
            </a:extLst>
          </p:cNvPr>
          <p:cNvSpPr txBox="1"/>
          <p:nvPr/>
        </p:nvSpPr>
        <p:spPr bwMode="gray">
          <a:xfrm>
            <a:off x="5968865" y="4202293"/>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60" name="TextBox 271">
            <a:extLst>
              <a:ext uri="{FF2B5EF4-FFF2-40B4-BE49-F238E27FC236}">
                <a16:creationId xmlns="" xmlns:a16="http://schemas.microsoft.com/office/drawing/2014/main" id="{2F6A643D-6863-44C1-9359-EE582605964D}"/>
              </a:ext>
            </a:extLst>
          </p:cNvPr>
          <p:cNvSpPr txBox="1"/>
          <p:nvPr/>
        </p:nvSpPr>
        <p:spPr bwMode="gray">
          <a:xfrm>
            <a:off x="5371140" y="5586205"/>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61" name="TextBox 271">
            <a:extLst>
              <a:ext uri="{FF2B5EF4-FFF2-40B4-BE49-F238E27FC236}">
                <a16:creationId xmlns="" xmlns:a16="http://schemas.microsoft.com/office/drawing/2014/main" id="{82C1594F-7BBF-43DF-89C8-7A2423648EB8}"/>
              </a:ext>
            </a:extLst>
          </p:cNvPr>
          <p:cNvSpPr txBox="1"/>
          <p:nvPr/>
        </p:nvSpPr>
        <p:spPr bwMode="gray">
          <a:xfrm>
            <a:off x="6552802" y="5608240"/>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62" name="TextBox 271">
            <a:extLst>
              <a:ext uri="{FF2B5EF4-FFF2-40B4-BE49-F238E27FC236}">
                <a16:creationId xmlns="" xmlns:a16="http://schemas.microsoft.com/office/drawing/2014/main" id="{8DCB9A75-D437-4DB4-8341-D15F4A7912C6}"/>
              </a:ext>
            </a:extLst>
          </p:cNvPr>
          <p:cNvSpPr txBox="1"/>
          <p:nvPr/>
        </p:nvSpPr>
        <p:spPr bwMode="gray">
          <a:xfrm rot="16200000">
            <a:off x="3472867" y="3591047"/>
            <a:ext cx="937321" cy="472605"/>
          </a:xfrm>
          <a:prstGeom prst="rect">
            <a:avLst/>
          </a:prstGeom>
          <a:solidFill>
            <a:srgbClr val="56C4D2"/>
          </a:solidFill>
        </p:spPr>
        <p:txBody>
          <a:bodyPr wrap="square" rtlCol="0" anchor="ctr">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63" name="TextBox 62">
            <a:extLst>
              <a:ext uri="{FF2B5EF4-FFF2-40B4-BE49-F238E27FC236}">
                <a16:creationId xmlns="" xmlns:a16="http://schemas.microsoft.com/office/drawing/2014/main" id="{7D712E85-12AC-4D4A-B968-666FA5145469}"/>
              </a:ext>
            </a:extLst>
          </p:cNvPr>
          <p:cNvSpPr txBox="1"/>
          <p:nvPr/>
        </p:nvSpPr>
        <p:spPr bwMode="gray">
          <a:xfrm>
            <a:off x="4262810" y="3343468"/>
            <a:ext cx="702950" cy="646331"/>
          </a:xfrm>
          <a:prstGeom prst="rect">
            <a:avLst/>
          </a:prstGeom>
          <a:noFill/>
        </p:spPr>
        <p:txBody>
          <a:bodyPr wrap="square" rtlCol="0">
            <a:noAutofit/>
          </a:bodyPr>
          <a:lstStyle/>
          <a:p>
            <a:pPr fontAlgn="ctr"/>
            <a:r>
              <a:rPr lang="en-US" dirty="0">
                <a:latin typeface="Huawei Sans" panose="020C0503030203020204" pitchFamily="34" charset="0"/>
              </a:rPr>
              <a:t>IS-IS</a:t>
            </a:r>
          </a:p>
          <a:p>
            <a:pPr fontAlgn="ctr"/>
            <a:r>
              <a:rPr lang="en-US" dirty="0">
                <a:latin typeface="Huawei Sans" panose="020C0503030203020204" pitchFamily="34" charset="0"/>
              </a:rPr>
              <a:t>BGP</a:t>
            </a:r>
          </a:p>
        </p:txBody>
      </p:sp>
      <p:pic>
        <p:nvPicPr>
          <p:cNvPr id="68" name="图片 48">
            <a:extLst>
              <a:ext uri="{FF2B5EF4-FFF2-40B4-BE49-F238E27FC236}">
                <a16:creationId xmlns="" xmlns:a16="http://schemas.microsoft.com/office/drawing/2014/main" id="{EF8E554C-BB78-4D81-A63B-532E2D97B9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04805" y="4952390"/>
            <a:ext cx="378863" cy="310667"/>
          </a:xfrm>
          <a:prstGeom prst="rect">
            <a:avLst/>
          </a:prstGeom>
        </p:spPr>
      </p:pic>
      <p:sp>
        <p:nvSpPr>
          <p:cNvPr id="69" name="TextBox 271">
            <a:extLst>
              <a:ext uri="{FF2B5EF4-FFF2-40B4-BE49-F238E27FC236}">
                <a16:creationId xmlns="" xmlns:a16="http://schemas.microsoft.com/office/drawing/2014/main" id="{10F7C809-63A3-4E43-9228-534B1B3B4940}"/>
              </a:ext>
            </a:extLst>
          </p:cNvPr>
          <p:cNvSpPr txBox="1"/>
          <p:nvPr/>
        </p:nvSpPr>
        <p:spPr bwMode="gray">
          <a:xfrm>
            <a:off x="5911060" y="5214155"/>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70" name="Straight Connector 69">
            <a:extLst>
              <a:ext uri="{FF2B5EF4-FFF2-40B4-BE49-F238E27FC236}">
                <a16:creationId xmlns="" xmlns:a16="http://schemas.microsoft.com/office/drawing/2014/main" id="{DF111AAF-0384-44D1-8B07-8F25A2A44580}"/>
              </a:ext>
            </a:extLst>
          </p:cNvPr>
          <p:cNvCxnSpPr>
            <a:cxnSpLocks/>
            <a:stCxn id="14" idx="2"/>
            <a:endCxn id="68" idx="0"/>
          </p:cNvCxnSpPr>
          <p:nvPr/>
        </p:nvCxnSpPr>
        <p:spPr bwMode="gray">
          <a:xfrm flipH="1">
            <a:off x="6094237" y="4753941"/>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3" name="Oval 41">
            <a:extLst>
              <a:ext uri="{FF2B5EF4-FFF2-40B4-BE49-F238E27FC236}">
                <a16:creationId xmlns="" xmlns:a16="http://schemas.microsoft.com/office/drawing/2014/main" id="{35060301-C08C-49A1-B8B3-F1830AB214B8}"/>
              </a:ext>
            </a:extLst>
          </p:cNvPr>
          <p:cNvSpPr>
            <a:spLocks noChangeAspect="1"/>
          </p:cNvSpPr>
          <p:nvPr/>
        </p:nvSpPr>
        <p:spPr bwMode="gray">
          <a:xfrm>
            <a:off x="4277449" y="452191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4" name="Oval 41">
            <a:extLst>
              <a:ext uri="{FF2B5EF4-FFF2-40B4-BE49-F238E27FC236}">
                <a16:creationId xmlns="" xmlns:a16="http://schemas.microsoft.com/office/drawing/2014/main" id="{C66F3BCA-78EA-4919-85C6-B1ACD8BC2AFC}"/>
              </a:ext>
            </a:extLst>
          </p:cNvPr>
          <p:cNvSpPr>
            <a:spLocks noChangeAspect="1"/>
          </p:cNvSpPr>
          <p:nvPr/>
        </p:nvSpPr>
        <p:spPr bwMode="gray">
          <a:xfrm>
            <a:off x="4258357" y="536861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5" name="Oval 41">
            <a:extLst>
              <a:ext uri="{FF2B5EF4-FFF2-40B4-BE49-F238E27FC236}">
                <a16:creationId xmlns="" xmlns:a16="http://schemas.microsoft.com/office/drawing/2014/main" id="{36C3BA8B-B2FB-466B-8D7D-D1257E535257}"/>
              </a:ext>
            </a:extLst>
          </p:cNvPr>
          <p:cNvSpPr>
            <a:spLocks noChangeAspect="1"/>
          </p:cNvSpPr>
          <p:nvPr/>
        </p:nvSpPr>
        <p:spPr bwMode="gray">
          <a:xfrm>
            <a:off x="5478138" y="333956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6" name="Oval 41">
            <a:extLst>
              <a:ext uri="{FF2B5EF4-FFF2-40B4-BE49-F238E27FC236}">
                <a16:creationId xmlns="" xmlns:a16="http://schemas.microsoft.com/office/drawing/2014/main" id="{D3B7D93C-D228-410B-86CE-DB7A987A156F}"/>
              </a:ext>
            </a:extLst>
          </p:cNvPr>
          <p:cNvSpPr>
            <a:spLocks noChangeAspect="1"/>
          </p:cNvSpPr>
          <p:nvPr/>
        </p:nvSpPr>
        <p:spPr bwMode="gray">
          <a:xfrm>
            <a:off x="6563796" y="33302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7" name="Oval 41">
            <a:extLst>
              <a:ext uri="{FF2B5EF4-FFF2-40B4-BE49-F238E27FC236}">
                <a16:creationId xmlns="" xmlns:a16="http://schemas.microsoft.com/office/drawing/2014/main" id="{95912569-4D9D-4345-801C-AA6F0960E396}"/>
              </a:ext>
            </a:extLst>
          </p:cNvPr>
          <p:cNvSpPr>
            <a:spLocks noChangeAspect="1"/>
          </p:cNvSpPr>
          <p:nvPr/>
        </p:nvSpPr>
        <p:spPr bwMode="gray">
          <a:xfrm>
            <a:off x="7639113" y="451992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8" name="Oval 41">
            <a:extLst>
              <a:ext uri="{FF2B5EF4-FFF2-40B4-BE49-F238E27FC236}">
                <a16:creationId xmlns="" xmlns:a16="http://schemas.microsoft.com/office/drawing/2014/main" id="{34B7716F-28F6-447B-9BD9-54B4E378188F}"/>
              </a:ext>
            </a:extLst>
          </p:cNvPr>
          <p:cNvSpPr>
            <a:spLocks noChangeAspect="1"/>
          </p:cNvSpPr>
          <p:nvPr/>
        </p:nvSpPr>
        <p:spPr bwMode="gray">
          <a:xfrm>
            <a:off x="7639113" y="538606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9" name="Oval 41">
            <a:extLst>
              <a:ext uri="{FF2B5EF4-FFF2-40B4-BE49-F238E27FC236}">
                <a16:creationId xmlns="" xmlns:a16="http://schemas.microsoft.com/office/drawing/2014/main" id="{5D42F6A3-1F87-420F-A718-57B33535E5C0}"/>
              </a:ext>
            </a:extLst>
          </p:cNvPr>
          <p:cNvSpPr>
            <a:spLocks noChangeAspect="1"/>
          </p:cNvSpPr>
          <p:nvPr/>
        </p:nvSpPr>
        <p:spPr bwMode="gray">
          <a:xfrm>
            <a:off x="8359941" y="587351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80" name="TextBox 271">
            <a:extLst>
              <a:ext uri="{FF2B5EF4-FFF2-40B4-BE49-F238E27FC236}">
                <a16:creationId xmlns="" xmlns:a16="http://schemas.microsoft.com/office/drawing/2014/main" id="{1CE12DBD-9795-434E-BA6B-D41F4A9DCE8E}"/>
              </a:ext>
            </a:extLst>
          </p:cNvPr>
          <p:cNvSpPr txBox="1"/>
          <p:nvPr/>
        </p:nvSpPr>
        <p:spPr bwMode="gray">
          <a:xfrm>
            <a:off x="8497469" y="5824787"/>
            <a:ext cx="138371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VPN access point</a:t>
            </a:r>
          </a:p>
        </p:txBody>
      </p:sp>
      <p:sp>
        <p:nvSpPr>
          <p:cNvPr id="81" name="燕尾形 3">
            <a:extLst>
              <a:ext uri="{FF2B5EF4-FFF2-40B4-BE49-F238E27FC236}">
                <a16:creationId xmlns="" xmlns:a16="http://schemas.microsoft.com/office/drawing/2014/main" id="{21AB90C3-F85D-415A-86FD-F1CDE4DAC77C}"/>
              </a:ext>
            </a:extLst>
          </p:cNvPr>
          <p:cNvSpPr/>
          <p:nvPr/>
        </p:nvSpPr>
        <p:spPr bwMode="gray">
          <a:xfrm>
            <a:off x="7824337" y="102920"/>
            <a:ext cx="1812391" cy="219432"/>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82" name="燕尾形 3">
            <a:extLst>
              <a:ext uri="{FF2B5EF4-FFF2-40B4-BE49-F238E27FC236}">
                <a16:creationId xmlns="" xmlns:a16="http://schemas.microsoft.com/office/drawing/2014/main" id="{4BC88F2C-7419-44C6-A9CE-B766F19DDC02}"/>
              </a:ext>
            </a:extLst>
          </p:cNvPr>
          <p:cNvSpPr/>
          <p:nvPr/>
        </p:nvSpPr>
        <p:spPr bwMode="gray">
          <a:xfrm>
            <a:off x="9560943" y="102920"/>
            <a:ext cx="2188145" cy="2194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Route Transmission</a:t>
            </a:r>
          </a:p>
        </p:txBody>
      </p:sp>
    </p:spTree>
    <p:extLst>
      <p:ext uri="{BB962C8B-B14F-4D97-AF65-F5344CB8AC3E}">
        <p14:creationId xmlns:p14="http://schemas.microsoft.com/office/powerpoint/2010/main" val="389798691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CAA70B96-F279-4142-AF36-7973A7C32B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IPv4 VPN Type Selection</a:t>
            </a:r>
          </a:p>
        </p:txBody>
      </p:sp>
      <p:sp>
        <p:nvSpPr>
          <p:cNvPr id="4" name="Text Placeholder 3">
            <a:extLst>
              <a:ext uri="{FF2B5EF4-FFF2-40B4-BE49-F238E27FC236}">
                <a16:creationId xmlns="" xmlns:a16="http://schemas.microsoft.com/office/drawing/2014/main" id="{02314B4F-0FE6-437D-B91E-F403EF6FA10B}"/>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When SR-MPLS is used to carry IPv4 L3VPN traffic, the BGP VPNv4 or BGP EVPN address family can be used to transmit VPN routes.</a:t>
            </a:r>
          </a:p>
          <a:p>
            <a:pPr algn="l">
              <a:lnSpc>
                <a:spcPct val="100000"/>
              </a:lnSpc>
            </a:pPr>
            <a:r>
              <a:rPr lang="en-US" sz="1600" dirty="0">
                <a:latin typeface="Huawei Sans" panose="020C0503030203020204" pitchFamily="34" charset="0"/>
              </a:rPr>
              <a:t>When SRv6 is used to carry IPv4 L3VPN traffic, it is recommended that the BGP EVPN address family be used to transmit VPN routes, so that IPv6 and Layer 2 services can be carried in the same manner.</a:t>
            </a:r>
          </a:p>
          <a:p>
            <a:pPr algn="l">
              <a:lnSpc>
                <a:spcPct val="100000"/>
              </a:lnSpc>
            </a:pPr>
            <a:r>
              <a:rPr lang="en-US" sz="1600" dirty="0">
                <a:latin typeface="Huawei Sans" panose="020C0503030203020204" pitchFamily="34" charset="0"/>
              </a:rPr>
              <a:t>The L3VPN capabilities and implementation processes of VPNv4 and EVPN address families are basically the same.</a:t>
            </a:r>
          </a:p>
          <a:p>
            <a:pPr lvl="1">
              <a:lnSpc>
                <a:spcPct val="100000"/>
              </a:lnSpc>
            </a:pPr>
            <a:endParaRPr lang="en-US" sz="1400" dirty="0">
              <a:latin typeface="Huawei Sans" panose="020C0503030203020204" pitchFamily="34" charset="0"/>
            </a:endParaRPr>
          </a:p>
        </p:txBody>
      </p:sp>
      <p:graphicFrame>
        <p:nvGraphicFramePr>
          <p:cNvPr id="81" name="表格 8">
            <a:extLst>
              <a:ext uri="{FF2B5EF4-FFF2-40B4-BE49-F238E27FC236}">
                <a16:creationId xmlns="" xmlns:a16="http://schemas.microsoft.com/office/drawing/2014/main" id="{71950AF6-B34C-4A37-9AD1-8E73B81C1049}"/>
              </a:ext>
            </a:extLst>
          </p:cNvPr>
          <p:cNvGraphicFramePr>
            <a:graphicFrameLocks noGrp="1"/>
          </p:cNvGraphicFramePr>
          <p:nvPr>
            <p:extLst>
              <p:ext uri="{D42A27DB-BD31-4B8C-83A1-F6EECF244321}">
                <p14:modId xmlns:p14="http://schemas.microsoft.com/office/powerpoint/2010/main" val="3844321931"/>
              </p:ext>
            </p:extLst>
          </p:nvPr>
        </p:nvGraphicFramePr>
        <p:xfrm>
          <a:off x="2068512" y="3190875"/>
          <a:ext cx="8067675" cy="2498958"/>
        </p:xfrm>
        <a:graphic>
          <a:graphicData uri="http://schemas.openxmlformats.org/drawingml/2006/table">
            <a:tbl>
              <a:tblPr firstRow="1" bandRow="1"/>
              <a:tblGrid>
                <a:gridCol w="2067332">
                  <a:extLst>
                    <a:ext uri="{9D8B030D-6E8A-4147-A177-3AD203B41FA5}">
                      <a16:colId xmlns="" xmlns:a16="http://schemas.microsoft.com/office/drawing/2014/main" val="20000"/>
                    </a:ext>
                  </a:extLst>
                </a:gridCol>
                <a:gridCol w="1395635">
                  <a:extLst>
                    <a:ext uri="{9D8B030D-6E8A-4147-A177-3AD203B41FA5}">
                      <a16:colId xmlns="" xmlns:a16="http://schemas.microsoft.com/office/drawing/2014/main" val="20001"/>
                    </a:ext>
                  </a:extLst>
                </a:gridCol>
                <a:gridCol w="1208958">
                  <a:extLst>
                    <a:ext uri="{9D8B030D-6E8A-4147-A177-3AD203B41FA5}">
                      <a16:colId xmlns="" xmlns:a16="http://schemas.microsoft.com/office/drawing/2014/main" val="20002"/>
                    </a:ext>
                  </a:extLst>
                </a:gridCol>
                <a:gridCol w="3395750">
                  <a:extLst>
                    <a:ext uri="{9D8B030D-6E8A-4147-A177-3AD203B41FA5}">
                      <a16:colId xmlns="" xmlns:a16="http://schemas.microsoft.com/office/drawing/2014/main" val="20003"/>
                    </a:ext>
                  </a:extLst>
                </a:gridCol>
              </a:tblGrid>
              <a:tr h="416426">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fontAlgn="ctr"/>
                      <a:endParaRPr lang="en-US" altLang="zh-CN" sz="18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VPNv4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EVPNv4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Forwarding plane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VPN route learning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BGP route formats are different.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Whether RR-based route reflection is supported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Failover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 FRR, IP FRR, TE-HSB (MPLS), CBTS, TI-LFA (SRv6), Mirror-SID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bl>
          </a:graphicData>
        </a:graphic>
      </p:graphicFrame>
      <p:sp>
        <p:nvSpPr>
          <p:cNvPr id="9" name="燕尾形 3">
            <a:extLst>
              <a:ext uri="{FF2B5EF4-FFF2-40B4-BE49-F238E27FC236}">
                <a16:creationId xmlns="" xmlns:a16="http://schemas.microsoft.com/office/drawing/2014/main" id="{21AB90C3-F85D-415A-86FD-F1CDE4DAC77C}"/>
              </a:ext>
            </a:extLst>
          </p:cNvPr>
          <p:cNvSpPr/>
          <p:nvPr/>
        </p:nvSpPr>
        <p:spPr bwMode="gray">
          <a:xfrm>
            <a:off x="7824337" y="102920"/>
            <a:ext cx="1812391" cy="21943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10" name="燕尾形 3">
            <a:extLst>
              <a:ext uri="{FF2B5EF4-FFF2-40B4-BE49-F238E27FC236}">
                <a16:creationId xmlns="" xmlns:a16="http://schemas.microsoft.com/office/drawing/2014/main" id="{4BC88F2C-7419-44C6-A9CE-B766F19DDC02}"/>
              </a:ext>
            </a:extLst>
          </p:cNvPr>
          <p:cNvSpPr/>
          <p:nvPr/>
        </p:nvSpPr>
        <p:spPr bwMode="gray">
          <a:xfrm>
            <a:off x="9560943" y="102920"/>
            <a:ext cx="2188145" cy="21943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Route Transmission</a:t>
            </a:r>
          </a:p>
        </p:txBody>
      </p:sp>
    </p:spTree>
    <p:extLst>
      <p:ext uri="{BB962C8B-B14F-4D97-AF65-F5344CB8AC3E}">
        <p14:creationId xmlns:p14="http://schemas.microsoft.com/office/powerpoint/2010/main" val="92971618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CAA70B96-F279-4142-AF36-7973A7C32B8B}"/>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IPv6 VPN Type Selection</a:t>
            </a:r>
          </a:p>
        </p:txBody>
      </p:sp>
      <p:sp>
        <p:nvSpPr>
          <p:cNvPr id="4" name="Text Placeholder 3">
            <a:extLst>
              <a:ext uri="{FF2B5EF4-FFF2-40B4-BE49-F238E27FC236}">
                <a16:creationId xmlns="" xmlns:a16="http://schemas.microsoft.com/office/drawing/2014/main" id="{02314B4F-0FE6-437D-B91E-F403EF6FA10B}"/>
              </a:ext>
            </a:extLst>
          </p:cNvPr>
          <p:cNvSpPr>
            <a:spLocks noGrp="1"/>
          </p:cNvSpPr>
          <p:nvPr>
            <p:ph type="body" sz="quarter" idx="10"/>
          </p:nvPr>
        </p:nvSpPr>
        <p:spPr bwMode="gray"/>
        <p:txBody>
          <a:bodyPr wrap="square">
            <a:noAutofit/>
          </a:bodyPr>
          <a:lstStyle/>
          <a:p>
            <a:pPr algn="l"/>
            <a:r>
              <a:rPr lang="en-US" sz="1600" dirty="0">
                <a:latin typeface="Huawei Sans" panose="020C0503030203020204" pitchFamily="34" charset="0"/>
              </a:rPr>
              <a:t>When SR-MPLS is used to carry IPv6 L3VPN traffic, the MP-VPNv6 or BGP EVPN address family can be used to transmit VPN routes.</a:t>
            </a:r>
          </a:p>
          <a:p>
            <a:pPr algn="l"/>
            <a:r>
              <a:rPr lang="en-US" sz="1600" dirty="0">
                <a:latin typeface="Huawei Sans" panose="020C0503030203020204" pitchFamily="34" charset="0"/>
              </a:rPr>
              <a:t>When SRv6 is used to transmit IPv6 services, it is recommended that the BGP EVPN address family be used to transmit VPN routes.</a:t>
            </a:r>
          </a:p>
        </p:txBody>
      </p:sp>
      <p:graphicFrame>
        <p:nvGraphicFramePr>
          <p:cNvPr id="81" name="表格 8">
            <a:extLst>
              <a:ext uri="{FF2B5EF4-FFF2-40B4-BE49-F238E27FC236}">
                <a16:creationId xmlns="" xmlns:a16="http://schemas.microsoft.com/office/drawing/2014/main" id="{71950AF6-B34C-4A37-9AD1-8E73B81C1049}"/>
              </a:ext>
            </a:extLst>
          </p:cNvPr>
          <p:cNvGraphicFramePr>
            <a:graphicFrameLocks noGrp="1"/>
          </p:cNvGraphicFramePr>
          <p:nvPr>
            <p:extLst>
              <p:ext uri="{D42A27DB-BD31-4B8C-83A1-F6EECF244321}">
                <p14:modId xmlns:p14="http://schemas.microsoft.com/office/powerpoint/2010/main" val="2558822080"/>
              </p:ext>
            </p:extLst>
          </p:nvPr>
        </p:nvGraphicFramePr>
        <p:xfrm>
          <a:off x="2068512" y="2905124"/>
          <a:ext cx="8067675" cy="2498958"/>
        </p:xfrm>
        <a:graphic>
          <a:graphicData uri="http://schemas.openxmlformats.org/drawingml/2006/table">
            <a:tbl>
              <a:tblPr firstRow="1" bandRow="1"/>
              <a:tblGrid>
                <a:gridCol w="2067332">
                  <a:extLst>
                    <a:ext uri="{9D8B030D-6E8A-4147-A177-3AD203B41FA5}">
                      <a16:colId xmlns="" xmlns:a16="http://schemas.microsoft.com/office/drawing/2014/main" val="20000"/>
                    </a:ext>
                  </a:extLst>
                </a:gridCol>
                <a:gridCol w="1395635">
                  <a:extLst>
                    <a:ext uri="{9D8B030D-6E8A-4147-A177-3AD203B41FA5}">
                      <a16:colId xmlns="" xmlns:a16="http://schemas.microsoft.com/office/drawing/2014/main" val="20001"/>
                    </a:ext>
                  </a:extLst>
                </a:gridCol>
                <a:gridCol w="1208958">
                  <a:extLst>
                    <a:ext uri="{9D8B030D-6E8A-4147-A177-3AD203B41FA5}">
                      <a16:colId xmlns="" xmlns:a16="http://schemas.microsoft.com/office/drawing/2014/main" val="20002"/>
                    </a:ext>
                  </a:extLst>
                </a:gridCol>
                <a:gridCol w="3395750">
                  <a:extLst>
                    <a:ext uri="{9D8B030D-6E8A-4147-A177-3AD203B41FA5}">
                      <a16:colId xmlns="" xmlns:a16="http://schemas.microsoft.com/office/drawing/2014/main" val="20003"/>
                    </a:ext>
                  </a:extLst>
                </a:gridCol>
              </a:tblGrid>
              <a:tr h="416426">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fontAlgn="ctr"/>
                      <a:endParaRPr lang="en-US" altLang="zh-CN" sz="18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EVPNv6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8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Forwarding plane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MPLS/SRv6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VPN route learning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The BGP route formats are different.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Whether RR-based route reflection is supported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endParaRPr lang="en-US" altLang="zh-CN"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1642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Failover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Supported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4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VPN FRR, IP FRR, TE-HSB, CBTS, TI-FLA, Mirror-SID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bl>
          </a:graphicData>
        </a:graphic>
      </p:graphicFrame>
      <p:sp>
        <p:nvSpPr>
          <p:cNvPr id="7" name="燕尾形 3">
            <a:extLst>
              <a:ext uri="{FF2B5EF4-FFF2-40B4-BE49-F238E27FC236}">
                <a16:creationId xmlns="" xmlns:a16="http://schemas.microsoft.com/office/drawing/2014/main" id="{21AB90C3-F85D-415A-86FD-F1CDE4DAC77C}"/>
              </a:ext>
            </a:extLst>
          </p:cNvPr>
          <p:cNvSpPr/>
          <p:nvPr/>
        </p:nvSpPr>
        <p:spPr bwMode="gray">
          <a:xfrm>
            <a:off x="7824337" y="102920"/>
            <a:ext cx="1812391" cy="21943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8" name="燕尾形 3">
            <a:extLst>
              <a:ext uri="{FF2B5EF4-FFF2-40B4-BE49-F238E27FC236}">
                <a16:creationId xmlns="" xmlns:a16="http://schemas.microsoft.com/office/drawing/2014/main" id="{4BC88F2C-7419-44C6-A9CE-B766F19DDC02}"/>
              </a:ext>
            </a:extLst>
          </p:cNvPr>
          <p:cNvSpPr/>
          <p:nvPr/>
        </p:nvSpPr>
        <p:spPr bwMode="gray">
          <a:xfrm>
            <a:off x="9560943" y="102920"/>
            <a:ext cx="2188145" cy="21943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Route Transmission</a:t>
            </a:r>
          </a:p>
        </p:txBody>
      </p:sp>
    </p:spTree>
    <p:extLst>
      <p:ext uri="{BB962C8B-B14F-4D97-AF65-F5344CB8AC3E}">
        <p14:creationId xmlns:p14="http://schemas.microsoft.com/office/powerpoint/2010/main" val="287380077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Current Situation and Challenges of the Enterprise Bearer WAN</a:t>
            </a:r>
          </a:p>
          <a:p>
            <a:r>
              <a:rPr lang="en-US" dirty="0">
                <a:solidFill>
                  <a:schemeClr val="bg1">
                    <a:lumMod val="50000"/>
                  </a:schemeClr>
                </a:solidFill>
                <a:latin typeface="Huawei Sans" panose="020C0503030203020204" pitchFamily="34" charset="0"/>
              </a:rPr>
              <a:t>Huawei </a:t>
            </a:r>
            <a:r>
              <a:rPr lang="en-US" dirty="0" err="1">
                <a:solidFill>
                  <a:schemeClr val="bg1">
                    <a:lumMod val="50000"/>
                  </a:schemeClr>
                </a:solidFill>
                <a:latin typeface="Huawei Sans" panose="020C0503030203020204" pitchFamily="34" charset="0"/>
              </a:rPr>
              <a:t>CloudWAN</a:t>
            </a:r>
            <a:r>
              <a:rPr lang="en-US" dirty="0">
                <a:solidFill>
                  <a:schemeClr val="bg1">
                    <a:lumMod val="50000"/>
                  </a:schemeClr>
                </a:solidFill>
                <a:latin typeface="Huawei Sans" panose="020C0503030203020204" pitchFamily="34" charset="0"/>
              </a:rPr>
              <a:t> Solution Overview</a:t>
            </a:r>
          </a:p>
          <a:p>
            <a:r>
              <a:rPr lang="en-US" dirty="0">
                <a:solidFill>
                  <a:schemeClr val="bg1">
                    <a:lumMod val="50000"/>
                  </a:schemeClr>
                </a:solidFill>
                <a:latin typeface="Huawei Sans" panose="020C0503030203020204" pitchFamily="34" charset="0"/>
              </a:rPr>
              <a:t>Basic Design for the Enterprise Bearer WAN</a:t>
            </a:r>
          </a:p>
          <a:p>
            <a:r>
              <a:rPr lang="en-US" dirty="0">
                <a:solidFill>
                  <a:schemeClr val="bg1">
                    <a:lumMod val="50000"/>
                  </a:schemeClr>
                </a:solidFill>
                <a:latin typeface="Huawei Sans" panose="020C0503030203020204" pitchFamily="34" charset="0"/>
              </a:rPr>
              <a:t>Tunnel and VPN Design for the Enterprise Bearer WAN</a:t>
            </a:r>
          </a:p>
          <a:p>
            <a:r>
              <a:rPr lang="en-US" b="1" dirty="0">
                <a:latin typeface="Huawei Sans" panose="020C0503030203020204" pitchFamily="34" charset="0"/>
              </a:rPr>
              <a:t>SLA and Reliability Design for the Enterprise Bearer WAN</a:t>
            </a:r>
          </a:p>
          <a:p>
            <a:r>
              <a:rPr lang="en-US" dirty="0">
                <a:solidFill>
                  <a:schemeClr val="bg1">
                    <a:lumMod val="50000"/>
                  </a:schemeClr>
                </a:solidFill>
                <a:latin typeface="Huawei Sans" panose="020C0503030203020204" pitchFamily="34" charset="0"/>
              </a:rPr>
              <a:t>Optimization and O&amp;M Design for the Enterprise Bearer WAN</a:t>
            </a:r>
          </a:p>
        </p:txBody>
      </p:sp>
    </p:spTree>
    <p:extLst>
      <p:ext uri="{BB962C8B-B14F-4D97-AF65-F5344CB8AC3E}">
        <p14:creationId xmlns:p14="http://schemas.microsoft.com/office/powerpoint/2010/main" val="225369132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271">
            <a:extLst>
              <a:ext uri="{FF2B5EF4-FFF2-40B4-BE49-F238E27FC236}">
                <a16:creationId xmlns="" xmlns:a16="http://schemas.microsoft.com/office/drawing/2014/main" id="{ED3A3FD3-D0DD-4503-8350-962BB83516F5}"/>
              </a:ext>
            </a:extLst>
          </p:cNvPr>
          <p:cNvSpPr txBox="1"/>
          <p:nvPr/>
        </p:nvSpPr>
        <p:spPr bwMode="gray">
          <a:xfrm>
            <a:off x="8149203" y="5392097"/>
            <a:ext cx="12506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Low-delay slice</a:t>
            </a:r>
          </a:p>
        </p:txBody>
      </p:sp>
      <p:sp>
        <p:nvSpPr>
          <p:cNvPr id="102" name="TextBox 272">
            <a:extLst>
              <a:ext uri="{FF2B5EF4-FFF2-40B4-BE49-F238E27FC236}">
                <a16:creationId xmlns="" xmlns:a16="http://schemas.microsoft.com/office/drawing/2014/main" id="{5C20AE8D-C4A5-42C2-A453-9A734FCEFCA8}"/>
              </a:ext>
            </a:extLst>
          </p:cNvPr>
          <p:cNvSpPr txBox="1"/>
          <p:nvPr/>
        </p:nvSpPr>
        <p:spPr bwMode="gray">
          <a:xfrm>
            <a:off x="8155553" y="5773922"/>
            <a:ext cx="105189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Default slice</a:t>
            </a:r>
          </a:p>
        </p:txBody>
      </p:sp>
      <p:sp>
        <p:nvSpPr>
          <p:cNvPr id="104" name="梯形 41">
            <a:extLst>
              <a:ext uri="{FF2B5EF4-FFF2-40B4-BE49-F238E27FC236}">
                <a16:creationId xmlns="" xmlns:a16="http://schemas.microsoft.com/office/drawing/2014/main" id="{07C937CA-95ED-41ED-A2B6-1669AF2FE2AC}"/>
              </a:ext>
            </a:extLst>
          </p:cNvPr>
          <p:cNvSpPr/>
          <p:nvPr/>
        </p:nvSpPr>
        <p:spPr bwMode="gray">
          <a:xfrm>
            <a:off x="4102764" y="5688850"/>
            <a:ext cx="4052789" cy="43594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Straight Connector 104">
            <a:extLst>
              <a:ext uri="{FF2B5EF4-FFF2-40B4-BE49-F238E27FC236}">
                <a16:creationId xmlns="" xmlns:a16="http://schemas.microsoft.com/office/drawing/2014/main" id="{BE999F3F-D9EB-4634-94EB-D604E6BE022C}"/>
              </a:ext>
            </a:extLst>
          </p:cNvPr>
          <p:cNvCxnSpPr>
            <a:cxnSpLocks/>
          </p:cNvCxnSpPr>
          <p:nvPr/>
        </p:nvCxnSpPr>
        <p:spPr bwMode="gray">
          <a:xfrm>
            <a:off x="4183655" y="5906821"/>
            <a:ext cx="3965548" cy="5601"/>
          </a:xfrm>
          <a:prstGeom prst="line">
            <a:avLst/>
          </a:prstGeom>
          <a:ln w="28575">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梯形 41">
            <a:extLst>
              <a:ext uri="{FF2B5EF4-FFF2-40B4-BE49-F238E27FC236}">
                <a16:creationId xmlns="" xmlns:a16="http://schemas.microsoft.com/office/drawing/2014/main" id="{0A0826C6-8F1B-4D37-8198-9785067AA3D2}"/>
              </a:ext>
            </a:extLst>
          </p:cNvPr>
          <p:cNvSpPr/>
          <p:nvPr/>
        </p:nvSpPr>
        <p:spPr bwMode="gray">
          <a:xfrm>
            <a:off x="4102764" y="5318407"/>
            <a:ext cx="4052789" cy="43594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Straight Connector 102">
            <a:extLst>
              <a:ext uri="{FF2B5EF4-FFF2-40B4-BE49-F238E27FC236}">
                <a16:creationId xmlns="" xmlns:a16="http://schemas.microsoft.com/office/drawing/2014/main" id="{01F8E96B-9FCB-46AA-B177-03072A532FFE}"/>
              </a:ext>
            </a:extLst>
          </p:cNvPr>
          <p:cNvCxnSpPr>
            <a:cxnSpLocks/>
          </p:cNvCxnSpPr>
          <p:nvPr/>
        </p:nvCxnSpPr>
        <p:spPr bwMode="gray">
          <a:xfrm>
            <a:off x="4137113" y="5536378"/>
            <a:ext cx="4018440" cy="0"/>
          </a:xfrm>
          <a:prstGeom prst="line">
            <a:avLst/>
          </a:prstGeom>
          <a:ln w="28575">
            <a:solidFill>
              <a:srgbClr val="E2819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SLA and Reliability Design Overview for the Enterprise Bearer WAN</a:t>
            </a:r>
          </a:p>
        </p:txBody>
      </p:sp>
      <p:sp>
        <p:nvSpPr>
          <p:cNvPr id="4" name="Text Placeholder 3">
            <a:extLst>
              <a:ext uri="{FF2B5EF4-FFF2-40B4-BE49-F238E27FC236}">
                <a16:creationId xmlns="" xmlns:a16="http://schemas.microsoft.com/office/drawing/2014/main" id="{D67DBC69-70DE-44BC-A30C-5AA6E2C10C5C}"/>
              </a:ext>
            </a:extLst>
          </p:cNvPr>
          <p:cNvSpPr>
            <a:spLocks noGrp="1"/>
          </p:cNvSpPr>
          <p:nvPr>
            <p:ph type="body" sz="quarter" idx="10"/>
          </p:nvPr>
        </p:nvSpPr>
        <p:spPr bwMode="gray"/>
        <p:txBody>
          <a:bodyPr wrap="square">
            <a:noAutofit/>
          </a:bodyPr>
          <a:lstStyle/>
          <a:p>
            <a:pPr>
              <a:lnSpc>
                <a:spcPct val="100000"/>
              </a:lnSpc>
            </a:pPr>
            <a:r>
              <a:rPr lang="en-US" sz="1800" dirty="0">
                <a:latin typeface="Huawei Sans" panose="020C0503030203020204" pitchFamily="34" charset="0"/>
              </a:rPr>
              <a:t>The enterprise bearer WAN uses reliability and SLA technologies to effectively ensure the quality of carried services. Therefore, reliability and SLA design are very important.</a:t>
            </a:r>
          </a:p>
        </p:txBody>
      </p:sp>
      <p:sp>
        <p:nvSpPr>
          <p:cNvPr id="68" name="梯形 41">
            <a:extLst>
              <a:ext uri="{FF2B5EF4-FFF2-40B4-BE49-F238E27FC236}">
                <a16:creationId xmlns="" xmlns:a16="http://schemas.microsoft.com/office/drawing/2014/main" id="{0B46D320-F22F-47FE-B2C5-27B0278315E8}"/>
              </a:ext>
            </a:extLst>
          </p:cNvPr>
          <p:cNvSpPr/>
          <p:nvPr/>
        </p:nvSpPr>
        <p:spPr bwMode="gray">
          <a:xfrm>
            <a:off x="2861474" y="3169249"/>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31">
            <a:extLst>
              <a:ext uri="{FF2B5EF4-FFF2-40B4-BE49-F238E27FC236}">
                <a16:creationId xmlns="" xmlns:a16="http://schemas.microsoft.com/office/drawing/2014/main" id="{D87C2E1D-2540-4F79-B6B4-64A804FD6EA9}"/>
              </a:ext>
            </a:extLst>
          </p:cNvPr>
          <p:cNvPicPr>
            <a:picLocks noChangeAspect="1"/>
          </p:cNvPicPr>
          <p:nvPr/>
        </p:nvPicPr>
        <p:blipFill>
          <a:blip r:embed="rId3"/>
          <a:stretch>
            <a:fillRect/>
          </a:stretch>
        </p:blipFill>
        <p:spPr bwMode="gray">
          <a:xfrm>
            <a:off x="4460179" y="3450661"/>
            <a:ext cx="466668" cy="389308"/>
          </a:xfrm>
          <a:prstGeom prst="rect">
            <a:avLst/>
          </a:prstGeom>
        </p:spPr>
      </p:pic>
      <p:pic>
        <p:nvPicPr>
          <p:cNvPr id="81" name="图片 31">
            <a:extLst>
              <a:ext uri="{FF2B5EF4-FFF2-40B4-BE49-F238E27FC236}">
                <a16:creationId xmlns="" xmlns:a16="http://schemas.microsoft.com/office/drawing/2014/main" id="{55C8968D-B1FD-4785-B86C-7AE096E560FB}"/>
              </a:ext>
            </a:extLst>
          </p:cNvPr>
          <p:cNvPicPr>
            <a:picLocks noChangeAspect="1"/>
          </p:cNvPicPr>
          <p:nvPr/>
        </p:nvPicPr>
        <p:blipFill>
          <a:blip r:embed="rId3"/>
          <a:stretch>
            <a:fillRect/>
          </a:stretch>
        </p:blipFill>
        <p:spPr bwMode="gray">
          <a:xfrm>
            <a:off x="3788496" y="4576950"/>
            <a:ext cx="466668" cy="389308"/>
          </a:xfrm>
          <a:prstGeom prst="rect">
            <a:avLst/>
          </a:prstGeom>
        </p:spPr>
      </p:pic>
      <p:pic>
        <p:nvPicPr>
          <p:cNvPr id="82" name="图片 25">
            <a:extLst>
              <a:ext uri="{FF2B5EF4-FFF2-40B4-BE49-F238E27FC236}">
                <a16:creationId xmlns="" xmlns:a16="http://schemas.microsoft.com/office/drawing/2014/main" id="{2A188EBA-A493-47AD-8E7E-13191D75AA83}"/>
              </a:ext>
            </a:extLst>
          </p:cNvPr>
          <p:cNvPicPr>
            <a:picLocks noChangeAspect="1"/>
          </p:cNvPicPr>
          <p:nvPr/>
        </p:nvPicPr>
        <p:blipFill>
          <a:blip r:embed="rId3"/>
          <a:stretch>
            <a:fillRect/>
          </a:stretch>
        </p:blipFill>
        <p:spPr bwMode="gray">
          <a:xfrm>
            <a:off x="8034846" y="4579224"/>
            <a:ext cx="466668" cy="389308"/>
          </a:xfrm>
          <a:prstGeom prst="rect">
            <a:avLst/>
          </a:prstGeom>
        </p:spPr>
      </p:pic>
      <p:pic>
        <p:nvPicPr>
          <p:cNvPr id="83" name="图片 31">
            <a:extLst>
              <a:ext uri="{FF2B5EF4-FFF2-40B4-BE49-F238E27FC236}">
                <a16:creationId xmlns="" xmlns:a16="http://schemas.microsoft.com/office/drawing/2014/main" id="{8529291B-253C-47EC-AD45-714213BA9DA0}"/>
              </a:ext>
            </a:extLst>
          </p:cNvPr>
          <p:cNvPicPr>
            <a:picLocks noChangeAspect="1"/>
          </p:cNvPicPr>
          <p:nvPr/>
        </p:nvPicPr>
        <p:blipFill>
          <a:blip r:embed="rId3"/>
          <a:stretch>
            <a:fillRect/>
          </a:stretch>
        </p:blipFill>
        <p:spPr bwMode="gray">
          <a:xfrm>
            <a:off x="7242857" y="3450661"/>
            <a:ext cx="466668" cy="389308"/>
          </a:xfrm>
          <a:prstGeom prst="rect">
            <a:avLst/>
          </a:prstGeom>
        </p:spPr>
      </p:pic>
      <p:sp>
        <p:nvSpPr>
          <p:cNvPr id="84" name="TextBox 83">
            <a:extLst>
              <a:ext uri="{FF2B5EF4-FFF2-40B4-BE49-F238E27FC236}">
                <a16:creationId xmlns="" xmlns:a16="http://schemas.microsoft.com/office/drawing/2014/main" id="{68859E7A-CCD2-486C-B238-8E24A26C6E85}"/>
              </a:ext>
            </a:extLst>
          </p:cNvPr>
          <p:cNvSpPr txBox="1"/>
          <p:nvPr/>
        </p:nvSpPr>
        <p:spPr bwMode="gray">
          <a:xfrm>
            <a:off x="7520301" y="5071277"/>
            <a:ext cx="175080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87" name="Straight Connector 86">
            <a:extLst>
              <a:ext uri="{FF2B5EF4-FFF2-40B4-BE49-F238E27FC236}">
                <a16:creationId xmlns="" xmlns:a16="http://schemas.microsoft.com/office/drawing/2014/main" id="{DA15037D-BFE8-4A91-B4D4-6F4CC81199BA}"/>
              </a:ext>
            </a:extLst>
          </p:cNvPr>
          <p:cNvCxnSpPr>
            <a:cxnSpLocks/>
            <a:stCxn id="80" idx="3"/>
            <a:endCxn id="93" idx="1"/>
          </p:cNvCxnSpPr>
          <p:nvPr/>
        </p:nvCxnSpPr>
        <p:spPr bwMode="gray">
          <a:xfrm flipV="1">
            <a:off x="4926847" y="3643041"/>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36CAE65D-7D3A-42CD-8CFE-3E2BD7826BB9}"/>
              </a:ext>
            </a:extLst>
          </p:cNvPr>
          <p:cNvCxnSpPr>
            <a:cxnSpLocks/>
            <a:stCxn id="81" idx="3"/>
            <a:endCxn id="93" idx="1"/>
          </p:cNvCxnSpPr>
          <p:nvPr/>
        </p:nvCxnSpPr>
        <p:spPr bwMode="gray">
          <a:xfrm flipV="1">
            <a:off x="4255164" y="3643041"/>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 xmlns:a16="http://schemas.microsoft.com/office/drawing/2014/main" id="{1307FF04-7AD2-4CEB-933E-850EEC935A67}"/>
              </a:ext>
            </a:extLst>
          </p:cNvPr>
          <p:cNvCxnSpPr>
            <a:cxnSpLocks/>
            <a:stCxn id="81" idx="0"/>
            <a:endCxn id="80" idx="2"/>
          </p:cNvCxnSpPr>
          <p:nvPr/>
        </p:nvCxnSpPr>
        <p:spPr bwMode="gray">
          <a:xfrm flipV="1">
            <a:off x="4021830" y="3839969"/>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52F2F7C8-3A83-4EC7-ACB9-5DAA0B7BE3BA}"/>
              </a:ext>
            </a:extLst>
          </p:cNvPr>
          <p:cNvCxnSpPr>
            <a:cxnSpLocks/>
            <a:stCxn id="81" idx="3"/>
            <a:endCxn id="94" idx="1"/>
          </p:cNvCxnSpPr>
          <p:nvPr/>
        </p:nvCxnSpPr>
        <p:spPr bwMode="gray">
          <a:xfrm>
            <a:off x="4255164" y="4771604"/>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 xmlns:a16="http://schemas.microsoft.com/office/drawing/2014/main" id="{D82FBA6E-6D1E-44E9-AD2D-821E43BDE8F6}"/>
              </a:ext>
            </a:extLst>
          </p:cNvPr>
          <p:cNvCxnSpPr>
            <a:cxnSpLocks/>
            <a:stCxn id="82" idx="0"/>
            <a:endCxn id="83" idx="2"/>
          </p:cNvCxnSpPr>
          <p:nvPr/>
        </p:nvCxnSpPr>
        <p:spPr bwMode="gray">
          <a:xfrm flipH="1" flipV="1">
            <a:off x="7476191" y="3839969"/>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 xmlns:a16="http://schemas.microsoft.com/office/drawing/2014/main" id="{D684959B-9FAA-487E-B68F-E9F2A5F6E652}"/>
              </a:ext>
            </a:extLst>
          </p:cNvPr>
          <p:cNvCxnSpPr>
            <a:cxnSpLocks/>
            <a:stCxn id="94" idx="1"/>
            <a:endCxn id="80" idx="3"/>
          </p:cNvCxnSpPr>
          <p:nvPr/>
        </p:nvCxnSpPr>
        <p:spPr bwMode="gray">
          <a:xfrm flipH="1" flipV="1">
            <a:off x="4926847" y="3645315"/>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93" name="图片 31">
            <a:extLst>
              <a:ext uri="{FF2B5EF4-FFF2-40B4-BE49-F238E27FC236}">
                <a16:creationId xmlns="" xmlns:a16="http://schemas.microsoft.com/office/drawing/2014/main" id="{61D616B0-27D7-4BE5-9276-84A9E89B84DA}"/>
              </a:ext>
            </a:extLst>
          </p:cNvPr>
          <p:cNvPicPr>
            <a:picLocks noChangeAspect="1"/>
          </p:cNvPicPr>
          <p:nvPr/>
        </p:nvPicPr>
        <p:blipFill>
          <a:blip r:embed="rId3"/>
          <a:stretch>
            <a:fillRect/>
          </a:stretch>
        </p:blipFill>
        <p:spPr bwMode="gray">
          <a:xfrm>
            <a:off x="5941306" y="3448387"/>
            <a:ext cx="466668" cy="389308"/>
          </a:xfrm>
          <a:prstGeom prst="rect">
            <a:avLst/>
          </a:prstGeom>
        </p:spPr>
      </p:pic>
      <p:pic>
        <p:nvPicPr>
          <p:cNvPr id="94" name="图片 31">
            <a:extLst>
              <a:ext uri="{FF2B5EF4-FFF2-40B4-BE49-F238E27FC236}">
                <a16:creationId xmlns="" xmlns:a16="http://schemas.microsoft.com/office/drawing/2014/main" id="{1167EAE2-1CD9-4143-8045-9B4206F4620A}"/>
              </a:ext>
            </a:extLst>
          </p:cNvPr>
          <p:cNvPicPr>
            <a:picLocks noChangeAspect="1"/>
          </p:cNvPicPr>
          <p:nvPr/>
        </p:nvPicPr>
        <p:blipFill>
          <a:blip r:embed="rId3"/>
          <a:stretch>
            <a:fillRect/>
          </a:stretch>
        </p:blipFill>
        <p:spPr bwMode="gray">
          <a:xfrm>
            <a:off x="5936596" y="4585552"/>
            <a:ext cx="466668" cy="389308"/>
          </a:xfrm>
          <a:prstGeom prst="rect">
            <a:avLst/>
          </a:prstGeom>
        </p:spPr>
      </p:pic>
      <p:cxnSp>
        <p:nvCxnSpPr>
          <p:cNvPr id="95" name="Straight Connector 94">
            <a:extLst>
              <a:ext uri="{FF2B5EF4-FFF2-40B4-BE49-F238E27FC236}">
                <a16:creationId xmlns="" xmlns:a16="http://schemas.microsoft.com/office/drawing/2014/main" id="{CCD97E1C-7767-4D55-AD83-1D2816D21E74}"/>
              </a:ext>
            </a:extLst>
          </p:cNvPr>
          <p:cNvCxnSpPr>
            <a:cxnSpLocks/>
            <a:stCxn id="94" idx="3"/>
            <a:endCxn id="82" idx="1"/>
          </p:cNvCxnSpPr>
          <p:nvPr/>
        </p:nvCxnSpPr>
        <p:spPr bwMode="gray">
          <a:xfrm flipV="1">
            <a:off x="6403264" y="4773878"/>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 xmlns:a16="http://schemas.microsoft.com/office/drawing/2014/main" id="{0E57A6F3-04D1-4A63-91A7-520427DCA7D2}"/>
              </a:ext>
            </a:extLst>
          </p:cNvPr>
          <p:cNvCxnSpPr>
            <a:cxnSpLocks/>
            <a:stCxn id="83" idx="1"/>
            <a:endCxn id="93" idx="3"/>
          </p:cNvCxnSpPr>
          <p:nvPr/>
        </p:nvCxnSpPr>
        <p:spPr bwMode="gray">
          <a:xfrm flipH="1" flipV="1">
            <a:off x="6407974" y="3643041"/>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 xmlns:a16="http://schemas.microsoft.com/office/drawing/2014/main" id="{78A57C7E-DB91-4202-97CD-D3B11513DB5B}"/>
              </a:ext>
            </a:extLst>
          </p:cNvPr>
          <p:cNvCxnSpPr>
            <a:cxnSpLocks/>
            <a:stCxn id="94" idx="0"/>
            <a:endCxn id="93" idx="2"/>
          </p:cNvCxnSpPr>
          <p:nvPr/>
        </p:nvCxnSpPr>
        <p:spPr bwMode="gray">
          <a:xfrm flipV="1">
            <a:off x="6169930" y="3837695"/>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 xmlns:a16="http://schemas.microsoft.com/office/drawing/2014/main" id="{FB80CDDA-E929-463A-8897-36478C9A4C36}"/>
              </a:ext>
            </a:extLst>
          </p:cNvPr>
          <p:cNvCxnSpPr>
            <a:cxnSpLocks/>
            <a:stCxn id="94" idx="3"/>
            <a:endCxn id="83" idx="1"/>
          </p:cNvCxnSpPr>
          <p:nvPr/>
        </p:nvCxnSpPr>
        <p:spPr bwMode="gray">
          <a:xfrm flipV="1">
            <a:off x="6403264" y="3645315"/>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71F05610-BBAD-47DC-8676-77FF8EBB5A59}"/>
              </a:ext>
            </a:extLst>
          </p:cNvPr>
          <p:cNvCxnSpPr>
            <a:cxnSpLocks/>
            <a:stCxn id="82" idx="1"/>
            <a:endCxn id="93" idx="3"/>
          </p:cNvCxnSpPr>
          <p:nvPr/>
        </p:nvCxnSpPr>
        <p:spPr bwMode="gray">
          <a:xfrm flipH="1" flipV="1">
            <a:off x="6407974" y="3643041"/>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ED87ACD7-0844-45A4-B2DF-815574C327C9}"/>
              </a:ext>
            </a:extLst>
          </p:cNvPr>
          <p:cNvCxnSpPr>
            <a:cxnSpLocks/>
          </p:cNvCxnSpPr>
          <p:nvPr/>
        </p:nvCxnSpPr>
        <p:spPr bwMode="gray">
          <a:xfrm flipV="1">
            <a:off x="4135856" y="3514129"/>
            <a:ext cx="1886118" cy="126181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CABEF893-BD13-47D9-B2B9-CEC46E5E4476}"/>
              </a:ext>
            </a:extLst>
          </p:cNvPr>
          <p:cNvCxnSpPr>
            <a:cxnSpLocks/>
          </p:cNvCxnSpPr>
          <p:nvPr/>
        </p:nvCxnSpPr>
        <p:spPr bwMode="gray">
          <a:xfrm>
            <a:off x="6021974" y="3537632"/>
            <a:ext cx="1498327" cy="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 xmlns:a16="http://schemas.microsoft.com/office/drawing/2014/main" id="{36193B2E-B918-4AA2-B0FA-D2D8662464B7}"/>
              </a:ext>
            </a:extLst>
          </p:cNvPr>
          <p:cNvCxnSpPr>
            <a:cxnSpLocks/>
          </p:cNvCxnSpPr>
          <p:nvPr/>
        </p:nvCxnSpPr>
        <p:spPr bwMode="gray">
          <a:xfrm>
            <a:off x="4189698" y="4871132"/>
            <a:ext cx="2319948" cy="0"/>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B7C12D6C-FFDC-468C-B468-E8833A2650B6}"/>
              </a:ext>
            </a:extLst>
          </p:cNvPr>
          <p:cNvCxnSpPr>
            <a:cxnSpLocks/>
          </p:cNvCxnSpPr>
          <p:nvPr/>
        </p:nvCxnSpPr>
        <p:spPr bwMode="gray">
          <a:xfrm flipV="1">
            <a:off x="6530520" y="3610012"/>
            <a:ext cx="881058" cy="1254418"/>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4" name="TextBox 416">
            <a:extLst>
              <a:ext uri="{FF2B5EF4-FFF2-40B4-BE49-F238E27FC236}">
                <a16:creationId xmlns="" xmlns:a16="http://schemas.microsoft.com/office/drawing/2014/main" id="{690FB3DF-171B-4D1E-B2DC-6C83B05B0DF2}"/>
              </a:ext>
            </a:extLst>
          </p:cNvPr>
          <p:cNvSpPr txBox="1"/>
          <p:nvPr/>
        </p:nvSpPr>
        <p:spPr bwMode="gray">
          <a:xfrm rot="19590761">
            <a:off x="4345211" y="3794085"/>
            <a:ext cx="1269437"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125" name="TextBox 416">
            <a:extLst>
              <a:ext uri="{FF2B5EF4-FFF2-40B4-BE49-F238E27FC236}">
                <a16:creationId xmlns="" xmlns:a16="http://schemas.microsoft.com/office/drawing/2014/main" id="{1714A9B0-2BB0-4559-B2C9-3C4299B01D8E}"/>
              </a:ext>
            </a:extLst>
          </p:cNvPr>
          <p:cNvSpPr txBox="1"/>
          <p:nvPr/>
        </p:nvSpPr>
        <p:spPr bwMode="gray">
          <a:xfrm>
            <a:off x="4472061" y="4800336"/>
            <a:ext cx="1214363"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sp>
        <p:nvSpPr>
          <p:cNvPr id="72" name="Parallelogram 71">
            <a:extLst>
              <a:ext uri="{FF2B5EF4-FFF2-40B4-BE49-F238E27FC236}">
                <a16:creationId xmlns="" xmlns:a16="http://schemas.microsoft.com/office/drawing/2014/main" id="{1E0D9053-3A83-4E46-A0EC-947ED912E0FE}"/>
              </a:ext>
            </a:extLst>
          </p:cNvPr>
          <p:cNvSpPr/>
          <p:nvPr/>
        </p:nvSpPr>
        <p:spPr bwMode="gray">
          <a:xfrm>
            <a:off x="1409452" y="4315625"/>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59">
            <a:extLst>
              <a:ext uri="{FF2B5EF4-FFF2-40B4-BE49-F238E27FC236}">
                <a16:creationId xmlns="" xmlns:a16="http://schemas.microsoft.com/office/drawing/2014/main" id="{208A0967-8362-46F2-BD86-F59E02E072D3}"/>
              </a:ext>
            </a:extLst>
          </p:cNvPr>
          <p:cNvSpPr/>
          <p:nvPr/>
        </p:nvSpPr>
        <p:spPr bwMode="gray">
          <a:xfrm flipH="1">
            <a:off x="1659902" y="449406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74" name="图片 51" descr="交换机.png">
            <a:extLst>
              <a:ext uri="{FF2B5EF4-FFF2-40B4-BE49-F238E27FC236}">
                <a16:creationId xmlns="" xmlns:a16="http://schemas.microsoft.com/office/drawing/2014/main" id="{C4FDE4AD-BC8A-44A7-ABD5-FFA8E53B2CD4}"/>
              </a:ext>
            </a:extLst>
          </p:cNvPr>
          <p:cNvPicPr>
            <a:picLocks noChangeAspect="1"/>
          </p:cNvPicPr>
          <p:nvPr/>
        </p:nvPicPr>
        <p:blipFill>
          <a:blip r:embed="rId4" cstate="print"/>
          <a:stretch>
            <a:fillRect/>
          </a:stretch>
        </p:blipFill>
        <p:spPr bwMode="gray">
          <a:xfrm>
            <a:off x="1864133" y="4200044"/>
            <a:ext cx="417163" cy="341314"/>
          </a:xfrm>
          <a:prstGeom prst="rect">
            <a:avLst/>
          </a:prstGeom>
        </p:spPr>
      </p:pic>
      <p:pic>
        <p:nvPicPr>
          <p:cNvPr id="75" name="图片 31">
            <a:extLst>
              <a:ext uri="{FF2B5EF4-FFF2-40B4-BE49-F238E27FC236}">
                <a16:creationId xmlns="" xmlns:a16="http://schemas.microsoft.com/office/drawing/2014/main" id="{1659B3E4-FFB2-45D1-B60A-3F236F2E541D}"/>
              </a:ext>
            </a:extLst>
          </p:cNvPr>
          <p:cNvPicPr>
            <a:picLocks noChangeAspect="1"/>
          </p:cNvPicPr>
          <p:nvPr/>
        </p:nvPicPr>
        <p:blipFill>
          <a:blip r:embed="rId3"/>
          <a:stretch>
            <a:fillRect/>
          </a:stretch>
        </p:blipFill>
        <p:spPr bwMode="gray">
          <a:xfrm>
            <a:off x="2478919" y="4565308"/>
            <a:ext cx="466668" cy="389308"/>
          </a:xfrm>
          <a:prstGeom prst="rect">
            <a:avLst/>
          </a:prstGeom>
        </p:spPr>
      </p:pic>
      <p:sp>
        <p:nvSpPr>
          <p:cNvPr id="76" name="Parallelogram 75">
            <a:extLst>
              <a:ext uri="{FF2B5EF4-FFF2-40B4-BE49-F238E27FC236}">
                <a16:creationId xmlns="" xmlns:a16="http://schemas.microsoft.com/office/drawing/2014/main" id="{B4D36402-FB3D-4B1F-935C-A11E087FFC98}"/>
              </a:ext>
            </a:extLst>
          </p:cNvPr>
          <p:cNvSpPr/>
          <p:nvPr/>
        </p:nvSpPr>
        <p:spPr bwMode="gray">
          <a:xfrm flipH="1">
            <a:off x="7864521" y="3203323"/>
            <a:ext cx="2125960" cy="945302"/>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159">
            <a:extLst>
              <a:ext uri="{FF2B5EF4-FFF2-40B4-BE49-F238E27FC236}">
                <a16:creationId xmlns="" xmlns:a16="http://schemas.microsoft.com/office/drawing/2014/main" id="{469A614B-25C7-4126-B6FD-7AB84D73C937}"/>
              </a:ext>
            </a:extLst>
          </p:cNvPr>
          <p:cNvSpPr/>
          <p:nvPr/>
        </p:nvSpPr>
        <p:spPr bwMode="gray">
          <a:xfrm flipH="1">
            <a:off x="8783066" y="336595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pic>
        <p:nvPicPr>
          <p:cNvPr id="78" name="图片 31">
            <a:extLst>
              <a:ext uri="{FF2B5EF4-FFF2-40B4-BE49-F238E27FC236}">
                <a16:creationId xmlns="" xmlns:a16="http://schemas.microsoft.com/office/drawing/2014/main" id="{5E33F8A1-00D3-4FB9-8D04-5410CD4EA532}"/>
              </a:ext>
            </a:extLst>
          </p:cNvPr>
          <p:cNvPicPr>
            <a:picLocks noChangeAspect="1"/>
          </p:cNvPicPr>
          <p:nvPr/>
        </p:nvPicPr>
        <p:blipFill>
          <a:blip r:embed="rId3"/>
          <a:stretch>
            <a:fillRect/>
          </a:stretch>
        </p:blipFill>
        <p:spPr bwMode="gray">
          <a:xfrm>
            <a:off x="8450886" y="3453006"/>
            <a:ext cx="466668" cy="389308"/>
          </a:xfrm>
          <a:prstGeom prst="rect">
            <a:avLst/>
          </a:prstGeom>
        </p:spPr>
      </p:pic>
      <p:pic>
        <p:nvPicPr>
          <p:cNvPr id="79" name="图片 67">
            <a:extLst>
              <a:ext uri="{FF2B5EF4-FFF2-40B4-BE49-F238E27FC236}">
                <a16:creationId xmlns="" xmlns:a16="http://schemas.microsoft.com/office/drawing/2014/main" id="{6337097B-7BED-4639-95E4-404D7924B40B}"/>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027081" y="3163602"/>
            <a:ext cx="417163" cy="342074"/>
          </a:xfrm>
          <a:prstGeom prst="rect">
            <a:avLst/>
          </a:prstGeom>
        </p:spPr>
      </p:pic>
      <p:cxnSp>
        <p:nvCxnSpPr>
          <p:cNvPr id="85" name="Straight Connector 84">
            <a:extLst>
              <a:ext uri="{FF2B5EF4-FFF2-40B4-BE49-F238E27FC236}">
                <a16:creationId xmlns="" xmlns:a16="http://schemas.microsoft.com/office/drawing/2014/main" id="{5008ED2E-AC3B-48F6-8784-45911603F88A}"/>
              </a:ext>
            </a:extLst>
          </p:cNvPr>
          <p:cNvCxnSpPr>
            <a:cxnSpLocks/>
            <a:stCxn id="75" idx="3"/>
            <a:endCxn id="81" idx="1"/>
          </p:cNvCxnSpPr>
          <p:nvPr/>
        </p:nvCxnSpPr>
        <p:spPr bwMode="gray">
          <a:xfrm>
            <a:off x="2945587" y="4759962"/>
            <a:ext cx="842909" cy="1164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 xmlns:a16="http://schemas.microsoft.com/office/drawing/2014/main" id="{E77CA632-9CBF-4F57-9CFC-2CB150D826BF}"/>
              </a:ext>
            </a:extLst>
          </p:cNvPr>
          <p:cNvCxnSpPr>
            <a:cxnSpLocks/>
            <a:stCxn id="83" idx="3"/>
            <a:endCxn id="78" idx="1"/>
          </p:cNvCxnSpPr>
          <p:nvPr/>
        </p:nvCxnSpPr>
        <p:spPr bwMode="gray">
          <a:xfrm>
            <a:off x="7709525" y="3645315"/>
            <a:ext cx="741361" cy="23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5" name="图片 14" descr="交换机.png">
            <a:extLst>
              <a:ext uri="{FF2B5EF4-FFF2-40B4-BE49-F238E27FC236}">
                <a16:creationId xmlns="" xmlns:a16="http://schemas.microsoft.com/office/drawing/2014/main" id="{5E9D7C9C-ED3F-4963-8E8D-800D8C24C815}"/>
              </a:ext>
            </a:extLst>
          </p:cNvPr>
          <p:cNvPicPr>
            <a:picLocks noChangeAspect="1"/>
          </p:cNvPicPr>
          <p:nvPr/>
        </p:nvPicPr>
        <p:blipFill>
          <a:blip r:embed="rId6" cstate="print"/>
          <a:stretch>
            <a:fillRect/>
          </a:stretch>
        </p:blipFill>
        <p:spPr bwMode="gray">
          <a:xfrm>
            <a:off x="5344395" y="2222174"/>
            <a:ext cx="420751" cy="344250"/>
          </a:xfrm>
          <a:prstGeom prst="rect">
            <a:avLst/>
          </a:prstGeom>
        </p:spPr>
      </p:pic>
      <p:pic>
        <p:nvPicPr>
          <p:cNvPr id="56" name="图片 14" descr="交换机.png">
            <a:extLst>
              <a:ext uri="{FF2B5EF4-FFF2-40B4-BE49-F238E27FC236}">
                <a16:creationId xmlns="" xmlns:a16="http://schemas.microsoft.com/office/drawing/2014/main" id="{04FCF972-7FCB-4F1E-9F09-BCC9D17A68EB}"/>
              </a:ext>
            </a:extLst>
          </p:cNvPr>
          <p:cNvPicPr>
            <a:picLocks noChangeAspect="1"/>
          </p:cNvPicPr>
          <p:nvPr/>
        </p:nvPicPr>
        <p:blipFill>
          <a:blip r:embed="rId6" cstate="print"/>
          <a:stretch>
            <a:fillRect/>
          </a:stretch>
        </p:blipFill>
        <p:spPr bwMode="gray">
          <a:xfrm>
            <a:off x="6216979" y="2222174"/>
            <a:ext cx="420751" cy="344250"/>
          </a:xfrm>
          <a:prstGeom prst="rect">
            <a:avLst/>
          </a:prstGeom>
        </p:spPr>
      </p:pic>
      <p:cxnSp>
        <p:nvCxnSpPr>
          <p:cNvPr id="57" name="Straight Connector 56">
            <a:extLst>
              <a:ext uri="{FF2B5EF4-FFF2-40B4-BE49-F238E27FC236}">
                <a16:creationId xmlns="" xmlns:a16="http://schemas.microsoft.com/office/drawing/2014/main" id="{3A382557-616A-49C8-8206-77B3C1EA4DF8}"/>
              </a:ext>
            </a:extLst>
          </p:cNvPr>
          <p:cNvCxnSpPr>
            <a:cxnSpLocks/>
            <a:stCxn id="55" idx="3"/>
            <a:endCxn id="56" idx="1"/>
          </p:cNvCxnSpPr>
          <p:nvPr/>
        </p:nvCxnSpPr>
        <p:spPr bwMode="gray">
          <a:xfrm>
            <a:off x="5765146" y="2394299"/>
            <a:ext cx="4518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0" name="圆角矩形 75">
            <a:extLst>
              <a:ext uri="{FF2B5EF4-FFF2-40B4-BE49-F238E27FC236}">
                <a16:creationId xmlns="" xmlns:a16="http://schemas.microsoft.com/office/drawing/2014/main" id="{569D407D-BE0F-4005-B1EF-E07C949491A8}"/>
              </a:ext>
            </a:extLst>
          </p:cNvPr>
          <p:cNvSpPr/>
          <p:nvPr/>
        </p:nvSpPr>
        <p:spPr bwMode="gray">
          <a:xfrm>
            <a:off x="5296185" y="2131822"/>
            <a:ext cx="1404590" cy="52495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61" name="直接箭头连接符 84">
            <a:extLst>
              <a:ext uri="{FF2B5EF4-FFF2-40B4-BE49-F238E27FC236}">
                <a16:creationId xmlns="" xmlns:a16="http://schemas.microsoft.com/office/drawing/2014/main" id="{B8017346-8DB2-4D7B-86BB-BFA8BE192BF0}"/>
              </a:ext>
            </a:extLst>
          </p:cNvPr>
          <p:cNvCxnSpPr>
            <a:cxnSpLocks/>
            <a:stCxn id="60" idx="2"/>
            <a:endCxn id="80" idx="0"/>
          </p:cNvCxnSpPr>
          <p:nvPr/>
        </p:nvCxnSpPr>
        <p:spPr bwMode="gray">
          <a:xfrm flipH="1">
            <a:off x="4693513" y="2656776"/>
            <a:ext cx="1304967" cy="793885"/>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4" name="直接箭头连接符 84">
            <a:extLst>
              <a:ext uri="{FF2B5EF4-FFF2-40B4-BE49-F238E27FC236}">
                <a16:creationId xmlns="" xmlns:a16="http://schemas.microsoft.com/office/drawing/2014/main" id="{1F13FC16-5E95-4948-8BB9-A9E090E13125}"/>
              </a:ext>
            </a:extLst>
          </p:cNvPr>
          <p:cNvCxnSpPr>
            <a:cxnSpLocks/>
            <a:stCxn id="60" idx="2"/>
            <a:endCxn id="81" idx="0"/>
          </p:cNvCxnSpPr>
          <p:nvPr/>
        </p:nvCxnSpPr>
        <p:spPr bwMode="gray">
          <a:xfrm flipH="1">
            <a:off x="4021830" y="2656776"/>
            <a:ext cx="1976650" cy="1920174"/>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7" name="直接箭头连接符 84">
            <a:extLst>
              <a:ext uri="{FF2B5EF4-FFF2-40B4-BE49-F238E27FC236}">
                <a16:creationId xmlns="" xmlns:a16="http://schemas.microsoft.com/office/drawing/2014/main" id="{34C73AA1-1548-40A9-8709-AA611DE3A8DB}"/>
              </a:ext>
            </a:extLst>
          </p:cNvPr>
          <p:cNvCxnSpPr>
            <a:cxnSpLocks/>
            <a:stCxn id="60" idx="2"/>
            <a:endCxn id="83" idx="0"/>
          </p:cNvCxnSpPr>
          <p:nvPr/>
        </p:nvCxnSpPr>
        <p:spPr bwMode="gray">
          <a:xfrm>
            <a:off x="5998480" y="2656776"/>
            <a:ext cx="1477711" cy="793885"/>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0" name="直接箭头连接符 84">
            <a:extLst>
              <a:ext uri="{FF2B5EF4-FFF2-40B4-BE49-F238E27FC236}">
                <a16:creationId xmlns="" xmlns:a16="http://schemas.microsoft.com/office/drawing/2014/main" id="{0B2C1160-914D-42E2-97B6-5CD72A223B34}"/>
              </a:ext>
            </a:extLst>
          </p:cNvPr>
          <p:cNvCxnSpPr>
            <a:cxnSpLocks/>
            <a:stCxn id="60" idx="2"/>
            <a:endCxn id="82" idx="0"/>
          </p:cNvCxnSpPr>
          <p:nvPr/>
        </p:nvCxnSpPr>
        <p:spPr bwMode="gray">
          <a:xfrm>
            <a:off x="5998480" y="2656776"/>
            <a:ext cx="2269700" cy="1922448"/>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10" name="圆角矩形 75">
            <a:extLst>
              <a:ext uri="{FF2B5EF4-FFF2-40B4-BE49-F238E27FC236}">
                <a16:creationId xmlns="" xmlns:a16="http://schemas.microsoft.com/office/drawing/2014/main" id="{20666822-9BE0-459F-B48F-119FD4CFB29B}"/>
              </a:ext>
            </a:extLst>
          </p:cNvPr>
          <p:cNvSpPr/>
          <p:nvPr/>
        </p:nvSpPr>
        <p:spPr bwMode="gray">
          <a:xfrm>
            <a:off x="3567364" y="2487951"/>
            <a:ext cx="1749884" cy="369147"/>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Reliability design</a:t>
            </a:r>
          </a:p>
        </p:txBody>
      </p:sp>
      <p:sp>
        <p:nvSpPr>
          <p:cNvPr id="111" name="圆角矩形 75">
            <a:extLst>
              <a:ext uri="{FF2B5EF4-FFF2-40B4-BE49-F238E27FC236}">
                <a16:creationId xmlns="" xmlns:a16="http://schemas.microsoft.com/office/drawing/2014/main" id="{57A7AA43-1578-4528-83E4-6A6F75EC801A}"/>
              </a:ext>
            </a:extLst>
          </p:cNvPr>
          <p:cNvSpPr/>
          <p:nvPr/>
        </p:nvSpPr>
        <p:spPr bwMode="gray">
          <a:xfrm>
            <a:off x="2814849" y="5628333"/>
            <a:ext cx="1247469"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SLA design</a:t>
            </a:r>
          </a:p>
        </p:txBody>
      </p:sp>
    </p:spTree>
    <p:extLst>
      <p:ext uri="{BB962C8B-B14F-4D97-AF65-F5344CB8AC3E}">
        <p14:creationId xmlns:p14="http://schemas.microsoft.com/office/powerpoint/2010/main" val="410855814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SLA Design Roadmap for the Enterprise Bearer WAN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6223678" y="1714690"/>
            <a:ext cx="2789367" cy="364249"/>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Reliability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6223678" y="2205518"/>
            <a:ext cx="2789367" cy="189023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6421289" y="2284014"/>
            <a:ext cx="2366130" cy="5001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3178957" y="1714690"/>
            <a:ext cx="278936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SLA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3178957" y="2205518"/>
            <a:ext cx="2789367" cy="189023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6421289" y="2898157"/>
            <a:ext cx="2366130" cy="5001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3396926" y="2360213"/>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 design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3396926" y="2849178"/>
            <a:ext cx="2366130" cy="364249"/>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6421289" y="3512300"/>
            <a:ext cx="2366130" cy="5001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13" name="Arrow: Down 12">
            <a:extLst>
              <a:ext uri="{FF2B5EF4-FFF2-40B4-BE49-F238E27FC236}">
                <a16:creationId xmlns="" xmlns:a16="http://schemas.microsoft.com/office/drawing/2014/main" id="{9589B339-B817-405D-AC47-4FF50CEC3EB3}"/>
              </a:ext>
            </a:extLst>
          </p:cNvPr>
          <p:cNvSpPr/>
          <p:nvPr/>
        </p:nvSpPr>
        <p:spPr bwMode="gray">
          <a:xfrm>
            <a:off x="4418066"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250738340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DA97D0-ADBF-42C8-AE0C-94F0900C20C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SLA Technology Overview</a:t>
            </a:r>
          </a:p>
        </p:txBody>
      </p:sp>
      <p:sp>
        <p:nvSpPr>
          <p:cNvPr id="3" name="Text Placeholder 2">
            <a:extLst>
              <a:ext uri="{FF2B5EF4-FFF2-40B4-BE49-F238E27FC236}">
                <a16:creationId xmlns="" xmlns:a16="http://schemas.microsoft.com/office/drawing/2014/main" id="{D7139E9A-FD2B-4E74-87E2-130A009D4A36}"/>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In Huawei's </a:t>
            </a:r>
            <a:r>
              <a:rPr lang="en-US" sz="1600" dirty="0" err="1">
                <a:latin typeface="Huawei Sans" panose="020C0503030203020204" pitchFamily="34" charset="0"/>
              </a:rPr>
              <a:t>CloudWAN</a:t>
            </a:r>
            <a:r>
              <a:rPr lang="en-US" sz="1600" dirty="0">
                <a:latin typeface="Huawei Sans" panose="020C0503030203020204" pitchFamily="34" charset="0"/>
              </a:rPr>
              <a:t> solution, </a:t>
            </a:r>
            <a:r>
              <a:rPr lang="en-US" sz="1600" dirty="0" err="1">
                <a:latin typeface="Huawei Sans" panose="020C0503030203020204" pitchFamily="34" charset="0"/>
              </a:rPr>
              <a:t>iMaster</a:t>
            </a:r>
            <a:r>
              <a:rPr lang="en-US" sz="1600" dirty="0">
                <a:latin typeface="Huawei Sans" panose="020C0503030203020204" pitchFamily="34" charset="0"/>
              </a:rPr>
              <a:t> NCE-IP can compute paths based on bandwidth requirements and deliver forwarding paths (SR Policies) to network devices.</a:t>
            </a:r>
          </a:p>
          <a:p>
            <a:pPr algn="l">
              <a:lnSpc>
                <a:spcPct val="100000"/>
              </a:lnSpc>
            </a:pPr>
            <a:r>
              <a:rPr lang="en-US" sz="1600" dirty="0">
                <a:latin typeface="Huawei Sans" panose="020C0503030203020204" pitchFamily="34" charset="0"/>
              </a:rPr>
              <a:t>Although the controller can compute paths based on bandwidth requirements, the delivered path information does not contain any traffic rate limiting policy. As a result, the traffic rate on the forwarding path (SR Policy) may exceed the planned bandwidth.</a:t>
            </a:r>
          </a:p>
          <a:p>
            <a:pPr algn="l">
              <a:lnSpc>
                <a:spcPct val="100000"/>
              </a:lnSpc>
            </a:pPr>
            <a:r>
              <a:rPr lang="en-US" sz="1600" dirty="0">
                <a:latin typeface="Huawei Sans" panose="020C0503030203020204" pitchFamily="34" charset="0"/>
              </a:rPr>
              <a:t>To ensure that the traffic rate does not exceed the planned bandwidth, SLA technologies need to be deployed on the network to limit traffic bandwidth.</a:t>
            </a:r>
          </a:p>
          <a:p>
            <a:pPr algn="l">
              <a:lnSpc>
                <a:spcPct val="100000"/>
              </a:lnSpc>
            </a:pPr>
            <a:r>
              <a:rPr lang="en-US" sz="1600" dirty="0">
                <a:latin typeface="Huawei Sans" panose="020C0503030203020204" pitchFamily="34" charset="0"/>
              </a:rPr>
              <a:t>SLA technologies mainly include </a:t>
            </a:r>
            <a:r>
              <a:rPr lang="en-US" sz="1600" dirty="0" err="1">
                <a:latin typeface="Huawei Sans" panose="020C0503030203020204" pitchFamily="34" charset="0"/>
              </a:rPr>
              <a:t>QoS</a:t>
            </a:r>
            <a:r>
              <a:rPr lang="en-US" sz="1600" dirty="0">
                <a:latin typeface="Huawei Sans" panose="020C0503030203020204" pitchFamily="34" charset="0"/>
              </a:rPr>
              <a:t> and network slicing.</a:t>
            </a:r>
          </a:p>
        </p:txBody>
      </p:sp>
      <p:grpSp>
        <p:nvGrpSpPr>
          <p:cNvPr id="127" name="Group 126">
            <a:extLst>
              <a:ext uri="{FF2B5EF4-FFF2-40B4-BE49-F238E27FC236}">
                <a16:creationId xmlns="" xmlns:a16="http://schemas.microsoft.com/office/drawing/2014/main" id="{A12C4DC3-3874-4847-B615-A0BEA7EEB609}"/>
              </a:ext>
            </a:extLst>
          </p:cNvPr>
          <p:cNvGrpSpPr/>
          <p:nvPr/>
        </p:nvGrpSpPr>
        <p:grpSpPr bwMode="gray">
          <a:xfrm>
            <a:off x="4706602" y="3393826"/>
            <a:ext cx="6822233" cy="2722498"/>
            <a:chOff x="1935411" y="3378211"/>
            <a:chExt cx="6822233" cy="2722498"/>
          </a:xfrm>
        </p:grpSpPr>
        <p:sp>
          <p:nvSpPr>
            <p:cNvPr id="58" name="Oval 41">
              <a:extLst>
                <a:ext uri="{FF2B5EF4-FFF2-40B4-BE49-F238E27FC236}">
                  <a16:creationId xmlns="" xmlns:a16="http://schemas.microsoft.com/office/drawing/2014/main" id="{5DDB3FAE-61D5-45DC-93D8-C10F1B3F0E8D}"/>
                </a:ext>
              </a:extLst>
            </p:cNvPr>
            <p:cNvSpPr>
              <a:spLocks noChangeAspect="1"/>
            </p:cNvSpPr>
            <p:nvPr/>
          </p:nvSpPr>
          <p:spPr bwMode="gray">
            <a:xfrm>
              <a:off x="5307501" y="36489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59" name="Oval 41">
              <a:extLst>
                <a:ext uri="{FF2B5EF4-FFF2-40B4-BE49-F238E27FC236}">
                  <a16:creationId xmlns="" xmlns:a16="http://schemas.microsoft.com/office/drawing/2014/main" id="{1DEC696A-7B4A-48CF-9635-117F59147836}"/>
                </a:ext>
              </a:extLst>
            </p:cNvPr>
            <p:cNvSpPr>
              <a:spLocks noChangeAspect="1"/>
            </p:cNvSpPr>
            <p:nvPr/>
          </p:nvSpPr>
          <p:spPr bwMode="gray">
            <a:xfrm>
              <a:off x="6033508" y="36427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1" name="Oval 41">
              <a:extLst>
                <a:ext uri="{FF2B5EF4-FFF2-40B4-BE49-F238E27FC236}">
                  <a16:creationId xmlns="" xmlns:a16="http://schemas.microsoft.com/office/drawing/2014/main" id="{C1239C69-F4D0-4F6A-B6CE-18886538C422}"/>
                </a:ext>
              </a:extLst>
            </p:cNvPr>
            <p:cNvSpPr>
              <a:spLocks noChangeAspect="1"/>
            </p:cNvSpPr>
            <p:nvPr/>
          </p:nvSpPr>
          <p:spPr bwMode="gray">
            <a:xfrm>
              <a:off x="6761467" y="364890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pic>
          <p:nvPicPr>
            <p:cNvPr id="63" name="图片 31">
              <a:extLst>
                <a:ext uri="{FF2B5EF4-FFF2-40B4-BE49-F238E27FC236}">
                  <a16:creationId xmlns="" xmlns:a16="http://schemas.microsoft.com/office/drawing/2014/main" id="{55BCE58C-830F-4D8B-AFFD-B5D2CEC2B9C5}"/>
                </a:ext>
              </a:extLst>
            </p:cNvPr>
            <p:cNvPicPr>
              <a:picLocks noChangeAspect="1"/>
            </p:cNvPicPr>
            <p:nvPr/>
          </p:nvPicPr>
          <p:blipFill>
            <a:blip r:embed="rId3"/>
            <a:stretch>
              <a:fillRect/>
            </a:stretch>
          </p:blipFill>
          <p:spPr bwMode="gray">
            <a:xfrm>
              <a:off x="4312316" y="5440478"/>
              <a:ext cx="466668" cy="389308"/>
            </a:xfrm>
            <a:prstGeom prst="rect">
              <a:avLst/>
            </a:prstGeom>
          </p:spPr>
        </p:pic>
        <p:pic>
          <p:nvPicPr>
            <p:cNvPr id="65" name="图片 31">
              <a:extLst>
                <a:ext uri="{FF2B5EF4-FFF2-40B4-BE49-F238E27FC236}">
                  <a16:creationId xmlns="" xmlns:a16="http://schemas.microsoft.com/office/drawing/2014/main" id="{39EB17EB-F558-44DC-8616-7B62C94BBF20}"/>
                </a:ext>
              </a:extLst>
            </p:cNvPr>
            <p:cNvPicPr>
              <a:picLocks noChangeAspect="1"/>
            </p:cNvPicPr>
            <p:nvPr/>
          </p:nvPicPr>
          <p:blipFill>
            <a:blip r:embed="rId3"/>
            <a:stretch>
              <a:fillRect/>
            </a:stretch>
          </p:blipFill>
          <p:spPr bwMode="gray">
            <a:xfrm>
              <a:off x="5855366" y="5436695"/>
              <a:ext cx="466668" cy="389308"/>
            </a:xfrm>
            <a:prstGeom prst="rect">
              <a:avLst/>
            </a:prstGeom>
          </p:spPr>
        </p:pic>
        <p:pic>
          <p:nvPicPr>
            <p:cNvPr id="67" name="图片 31">
              <a:extLst>
                <a:ext uri="{FF2B5EF4-FFF2-40B4-BE49-F238E27FC236}">
                  <a16:creationId xmlns="" xmlns:a16="http://schemas.microsoft.com/office/drawing/2014/main" id="{E0340CA4-EE3C-4EAD-BBC6-8E360813D161}"/>
                </a:ext>
              </a:extLst>
            </p:cNvPr>
            <p:cNvPicPr>
              <a:picLocks noChangeAspect="1"/>
            </p:cNvPicPr>
            <p:nvPr/>
          </p:nvPicPr>
          <p:blipFill>
            <a:blip r:embed="rId3"/>
            <a:stretch>
              <a:fillRect/>
            </a:stretch>
          </p:blipFill>
          <p:spPr bwMode="gray">
            <a:xfrm>
              <a:off x="7398416" y="5440478"/>
              <a:ext cx="466668" cy="389308"/>
            </a:xfrm>
            <a:prstGeom prst="rect">
              <a:avLst/>
            </a:prstGeom>
          </p:spPr>
        </p:pic>
        <p:cxnSp>
          <p:nvCxnSpPr>
            <p:cNvPr id="69" name="Straight Connector 68">
              <a:extLst>
                <a:ext uri="{FF2B5EF4-FFF2-40B4-BE49-F238E27FC236}">
                  <a16:creationId xmlns="" xmlns:a16="http://schemas.microsoft.com/office/drawing/2014/main" id="{058A39B1-F28E-497E-B6C7-5D7A494939F4}"/>
                </a:ext>
              </a:extLst>
            </p:cNvPr>
            <p:cNvCxnSpPr>
              <a:cxnSpLocks/>
              <a:stCxn id="63" idx="3"/>
              <a:endCxn id="65" idx="1"/>
            </p:cNvCxnSpPr>
            <p:nvPr/>
          </p:nvCxnSpPr>
          <p:spPr bwMode="gray">
            <a:xfrm flipV="1">
              <a:off x="4778984" y="5631349"/>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 xmlns:a16="http://schemas.microsoft.com/office/drawing/2014/main" id="{7EE42343-A60D-4B62-B744-2C6C2BAC2413}"/>
                </a:ext>
              </a:extLst>
            </p:cNvPr>
            <p:cNvCxnSpPr>
              <a:cxnSpLocks/>
              <a:stCxn id="67" idx="1"/>
              <a:endCxn id="65" idx="3"/>
            </p:cNvCxnSpPr>
            <p:nvPr/>
          </p:nvCxnSpPr>
          <p:spPr bwMode="gray">
            <a:xfrm flipH="1" flipV="1">
              <a:off x="6322034" y="5631349"/>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6" name="TextBox 271">
              <a:extLst>
                <a:ext uri="{FF2B5EF4-FFF2-40B4-BE49-F238E27FC236}">
                  <a16:creationId xmlns="" xmlns:a16="http://schemas.microsoft.com/office/drawing/2014/main" id="{1DD0EDC4-D590-44B8-9839-7F8242546A35}"/>
                </a:ext>
              </a:extLst>
            </p:cNvPr>
            <p:cNvSpPr txBox="1"/>
            <p:nvPr/>
          </p:nvSpPr>
          <p:spPr bwMode="gray">
            <a:xfrm>
              <a:off x="6099143" y="5219634"/>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77" name="TextBox 271">
              <a:extLst>
                <a:ext uri="{FF2B5EF4-FFF2-40B4-BE49-F238E27FC236}">
                  <a16:creationId xmlns="" xmlns:a16="http://schemas.microsoft.com/office/drawing/2014/main" id="{6DB16408-B53D-40D1-B97B-9A704CE4B6CE}"/>
                </a:ext>
              </a:extLst>
            </p:cNvPr>
            <p:cNvSpPr txBox="1"/>
            <p:nvPr/>
          </p:nvSpPr>
          <p:spPr bwMode="gray">
            <a:xfrm>
              <a:off x="4163913" y="5219634"/>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81" name="TextBox 271">
              <a:extLst>
                <a:ext uri="{FF2B5EF4-FFF2-40B4-BE49-F238E27FC236}">
                  <a16:creationId xmlns="" xmlns:a16="http://schemas.microsoft.com/office/drawing/2014/main" id="{03190513-F431-48AB-8730-F020460855C0}"/>
                </a:ext>
              </a:extLst>
            </p:cNvPr>
            <p:cNvSpPr txBox="1"/>
            <p:nvPr/>
          </p:nvSpPr>
          <p:spPr bwMode="gray">
            <a:xfrm>
              <a:off x="7578091" y="5223788"/>
              <a:ext cx="44435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82" name="图片 24">
              <a:extLst>
                <a:ext uri="{FF2B5EF4-FFF2-40B4-BE49-F238E27FC236}">
                  <a16:creationId xmlns="" xmlns:a16="http://schemas.microsoft.com/office/drawing/2014/main" id="{A58CA172-D719-46ED-B9C2-BBDA4385EF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110529" y="4048679"/>
              <a:ext cx="1977229" cy="364654"/>
            </a:xfrm>
            <a:prstGeom prst="rect">
              <a:avLst/>
            </a:prstGeom>
          </p:spPr>
        </p:pic>
        <p:sp>
          <p:nvSpPr>
            <p:cNvPr id="83" name="圆角矩形 75">
              <a:extLst>
                <a:ext uri="{FF2B5EF4-FFF2-40B4-BE49-F238E27FC236}">
                  <a16:creationId xmlns="" xmlns:a16="http://schemas.microsoft.com/office/drawing/2014/main" id="{F55DD6B3-3743-4238-8A67-35151DDAA724}"/>
                </a:ext>
              </a:extLst>
            </p:cNvPr>
            <p:cNvSpPr/>
            <p:nvPr/>
          </p:nvSpPr>
          <p:spPr bwMode="gray">
            <a:xfrm>
              <a:off x="5028539" y="4022333"/>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84" name="直接箭头连接符 84">
              <a:extLst>
                <a:ext uri="{FF2B5EF4-FFF2-40B4-BE49-F238E27FC236}">
                  <a16:creationId xmlns="" xmlns:a16="http://schemas.microsoft.com/office/drawing/2014/main" id="{AA43CB32-5306-4E1A-819E-57ABA197930A}"/>
                </a:ext>
              </a:extLst>
            </p:cNvPr>
            <p:cNvCxnSpPr>
              <a:cxnSpLocks/>
              <a:stCxn id="65" idx="0"/>
              <a:endCxn id="83" idx="2"/>
            </p:cNvCxnSpPr>
            <p:nvPr/>
          </p:nvCxnSpPr>
          <p:spPr bwMode="gray">
            <a:xfrm flipH="1" flipV="1">
              <a:off x="6086498" y="4425613"/>
              <a:ext cx="2202" cy="1011082"/>
            </a:xfrm>
            <a:prstGeom prst="straightConnector1">
              <a:avLst/>
            </a:prstGeom>
            <a:ln w="19050" cap="flat" cmpd="sng" algn="ctr">
              <a:solidFill>
                <a:srgbClr val="56C4D2"/>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6" name="TextBox 271">
              <a:extLst>
                <a:ext uri="{FF2B5EF4-FFF2-40B4-BE49-F238E27FC236}">
                  <a16:creationId xmlns="" xmlns:a16="http://schemas.microsoft.com/office/drawing/2014/main" id="{9E200490-9DD4-46CA-A999-FA475D140612}"/>
                </a:ext>
              </a:extLst>
            </p:cNvPr>
            <p:cNvSpPr txBox="1"/>
            <p:nvPr/>
          </p:nvSpPr>
          <p:spPr bwMode="gray">
            <a:xfrm rot="19599356">
              <a:off x="4383506" y="4759643"/>
              <a:ext cx="1577676"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 SR-Policy/PCEP</a:t>
              </a:r>
            </a:p>
          </p:txBody>
        </p:sp>
        <p:pic>
          <p:nvPicPr>
            <p:cNvPr id="87" name="图片 31">
              <a:extLst>
                <a:ext uri="{FF2B5EF4-FFF2-40B4-BE49-F238E27FC236}">
                  <a16:creationId xmlns="" xmlns:a16="http://schemas.microsoft.com/office/drawing/2014/main" id="{047EDD7C-B4EE-4FFE-9C3B-33091EBDD986}"/>
                </a:ext>
              </a:extLst>
            </p:cNvPr>
            <p:cNvPicPr>
              <a:picLocks noChangeAspect="1"/>
            </p:cNvPicPr>
            <p:nvPr/>
          </p:nvPicPr>
          <p:blipFill>
            <a:blip r:embed="rId3"/>
            <a:stretch>
              <a:fillRect/>
            </a:stretch>
          </p:blipFill>
          <p:spPr bwMode="gray">
            <a:xfrm>
              <a:off x="3435452" y="5440478"/>
              <a:ext cx="466668" cy="389308"/>
            </a:xfrm>
            <a:prstGeom prst="rect">
              <a:avLst/>
            </a:prstGeom>
          </p:spPr>
        </p:pic>
        <p:pic>
          <p:nvPicPr>
            <p:cNvPr id="88" name="图片 31">
              <a:extLst>
                <a:ext uri="{FF2B5EF4-FFF2-40B4-BE49-F238E27FC236}">
                  <a16:creationId xmlns="" xmlns:a16="http://schemas.microsoft.com/office/drawing/2014/main" id="{D33A6EE3-D42D-4B9F-8966-2A65CA4A12BB}"/>
                </a:ext>
              </a:extLst>
            </p:cNvPr>
            <p:cNvPicPr>
              <a:picLocks noChangeAspect="1"/>
            </p:cNvPicPr>
            <p:nvPr/>
          </p:nvPicPr>
          <p:blipFill>
            <a:blip r:embed="rId3"/>
            <a:stretch>
              <a:fillRect/>
            </a:stretch>
          </p:blipFill>
          <p:spPr bwMode="gray">
            <a:xfrm>
              <a:off x="8290976" y="5436695"/>
              <a:ext cx="466668" cy="389308"/>
            </a:xfrm>
            <a:prstGeom prst="rect">
              <a:avLst/>
            </a:prstGeom>
          </p:spPr>
        </p:pic>
        <p:cxnSp>
          <p:nvCxnSpPr>
            <p:cNvPr id="89" name="Straight Connector 88">
              <a:extLst>
                <a:ext uri="{FF2B5EF4-FFF2-40B4-BE49-F238E27FC236}">
                  <a16:creationId xmlns="" xmlns:a16="http://schemas.microsoft.com/office/drawing/2014/main" id="{96AA19CF-8713-4702-B0FF-F4D85C0A5109}"/>
                </a:ext>
              </a:extLst>
            </p:cNvPr>
            <p:cNvCxnSpPr>
              <a:cxnSpLocks/>
              <a:stCxn id="87" idx="3"/>
              <a:endCxn id="63" idx="1"/>
            </p:cNvCxnSpPr>
            <p:nvPr/>
          </p:nvCxnSpPr>
          <p:spPr bwMode="gray">
            <a:xfrm>
              <a:off x="3902120" y="5635132"/>
              <a:ext cx="41019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 xmlns:a16="http://schemas.microsoft.com/office/drawing/2014/main" id="{80CC8A23-F2F5-4CB2-AF8C-51790916E8E3}"/>
                </a:ext>
              </a:extLst>
            </p:cNvPr>
            <p:cNvCxnSpPr>
              <a:cxnSpLocks/>
              <a:stCxn id="88" idx="1"/>
              <a:endCxn id="67" idx="3"/>
            </p:cNvCxnSpPr>
            <p:nvPr/>
          </p:nvCxnSpPr>
          <p:spPr bwMode="gray">
            <a:xfrm flipH="1">
              <a:off x="7865084" y="5631349"/>
              <a:ext cx="42589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箭头连接符 84">
              <a:extLst>
                <a:ext uri="{FF2B5EF4-FFF2-40B4-BE49-F238E27FC236}">
                  <a16:creationId xmlns="" xmlns:a16="http://schemas.microsoft.com/office/drawing/2014/main" id="{C006030F-B4F6-441C-BFAE-AE9D386F7F5A}"/>
                </a:ext>
              </a:extLst>
            </p:cNvPr>
            <p:cNvCxnSpPr>
              <a:cxnSpLocks/>
              <a:stCxn id="82" idx="2"/>
              <a:endCxn id="63" idx="0"/>
            </p:cNvCxnSpPr>
            <p:nvPr/>
          </p:nvCxnSpPr>
          <p:spPr bwMode="gray">
            <a:xfrm flipH="1">
              <a:off x="4545650" y="4413333"/>
              <a:ext cx="1553494" cy="1027145"/>
            </a:xfrm>
            <a:prstGeom prst="straightConnector1">
              <a:avLst/>
            </a:prstGeom>
            <a:ln w="19050" cap="flat" cmpd="sng" algn="ctr">
              <a:solidFill>
                <a:srgbClr val="E28198"/>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 xmlns:a16="http://schemas.microsoft.com/office/drawing/2014/main" id="{C5DB631C-D1C3-4F9A-BCC9-6AD567F548C2}"/>
                </a:ext>
              </a:extLst>
            </p:cNvPr>
            <p:cNvCxnSpPr>
              <a:cxnSpLocks/>
            </p:cNvCxnSpPr>
            <p:nvPr/>
          </p:nvCxnSpPr>
          <p:spPr bwMode="gray">
            <a:xfrm>
              <a:off x="5435029" y="3728540"/>
              <a:ext cx="678110"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 xmlns:a16="http://schemas.microsoft.com/office/drawing/2014/main" id="{668E8C3B-7C6F-48D0-92CF-E9DB5442AF92}"/>
                </a:ext>
              </a:extLst>
            </p:cNvPr>
            <p:cNvCxnSpPr>
              <a:cxnSpLocks/>
            </p:cNvCxnSpPr>
            <p:nvPr/>
          </p:nvCxnSpPr>
          <p:spPr bwMode="gray">
            <a:xfrm>
              <a:off x="6123415" y="3722400"/>
              <a:ext cx="742289"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9" name="圆角矩形 75">
              <a:extLst>
                <a:ext uri="{FF2B5EF4-FFF2-40B4-BE49-F238E27FC236}">
                  <a16:creationId xmlns="" xmlns:a16="http://schemas.microsoft.com/office/drawing/2014/main" id="{87EB849E-1AC4-49FD-A168-6A78B6BBA3A2}"/>
                </a:ext>
              </a:extLst>
            </p:cNvPr>
            <p:cNvSpPr/>
            <p:nvPr/>
          </p:nvSpPr>
          <p:spPr bwMode="gray">
            <a:xfrm>
              <a:off x="5028539" y="3413078"/>
              <a:ext cx="2115918" cy="609253"/>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00" name="图片 7">
              <a:extLst>
                <a:ext uri="{FF2B5EF4-FFF2-40B4-BE49-F238E27FC236}">
                  <a16:creationId xmlns="" xmlns:a16="http://schemas.microsoft.com/office/drawing/2014/main" id="{9B16B3AC-00A1-402E-95A3-C6D087400F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022443" y="4037668"/>
              <a:ext cx="444352" cy="363854"/>
            </a:xfrm>
            <a:prstGeom prst="rect">
              <a:avLst/>
            </a:prstGeom>
          </p:spPr>
        </p:pic>
        <p:sp>
          <p:nvSpPr>
            <p:cNvPr id="101" name="文本框 24">
              <a:extLst>
                <a:ext uri="{FF2B5EF4-FFF2-40B4-BE49-F238E27FC236}">
                  <a16:creationId xmlns="" xmlns:a16="http://schemas.microsoft.com/office/drawing/2014/main" id="{04B2A98C-F900-4128-8C38-1F0D57D79F2F}"/>
                </a:ext>
              </a:extLst>
            </p:cNvPr>
            <p:cNvSpPr txBox="1"/>
            <p:nvPr/>
          </p:nvSpPr>
          <p:spPr bwMode="gray">
            <a:xfrm>
              <a:off x="6924842" y="4379742"/>
              <a:ext cx="1781258" cy="276999"/>
            </a:xfrm>
            <a:prstGeom prst="rect">
              <a:avLst/>
            </a:prstGeom>
            <a:noFill/>
          </p:spPr>
          <p:txBody>
            <a:bodyPr wrap="square" rtlCol="0">
              <a:noAutofit/>
            </a:bodyPr>
            <a:lstStyle/>
            <a:p>
              <a:pPr algn="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administrator</a:t>
              </a:r>
            </a:p>
          </p:txBody>
        </p:sp>
        <p:cxnSp>
          <p:nvCxnSpPr>
            <p:cNvPr id="102" name="Straight Arrow Connector 101">
              <a:extLst>
                <a:ext uri="{FF2B5EF4-FFF2-40B4-BE49-F238E27FC236}">
                  <a16:creationId xmlns="" xmlns:a16="http://schemas.microsoft.com/office/drawing/2014/main" id="{CD1FE326-5774-45B3-A66D-44D380A49661}"/>
                </a:ext>
              </a:extLst>
            </p:cNvPr>
            <p:cNvCxnSpPr>
              <a:cxnSpLocks/>
            </p:cNvCxnSpPr>
            <p:nvPr/>
          </p:nvCxnSpPr>
          <p:spPr bwMode="gray">
            <a:xfrm flipH="1">
              <a:off x="7226447" y="4219595"/>
              <a:ext cx="728775"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文本框 24">
              <a:extLst>
                <a:ext uri="{FF2B5EF4-FFF2-40B4-BE49-F238E27FC236}">
                  <a16:creationId xmlns="" xmlns:a16="http://schemas.microsoft.com/office/drawing/2014/main" id="{20A2EF8D-8050-4EB0-ABC8-7F339CDF0E5B}"/>
                </a:ext>
              </a:extLst>
            </p:cNvPr>
            <p:cNvSpPr txBox="1"/>
            <p:nvPr/>
          </p:nvSpPr>
          <p:spPr bwMode="gray">
            <a:xfrm>
              <a:off x="7089255" y="3378211"/>
              <a:ext cx="1081015" cy="46990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Deploys a tunnel with a bandwidth of 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Gbit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05" name="Rectangular Callout 26">
              <a:extLst>
                <a:ext uri="{FF2B5EF4-FFF2-40B4-BE49-F238E27FC236}">
                  <a16:creationId xmlns="" xmlns:a16="http://schemas.microsoft.com/office/drawing/2014/main" id="{7C4BB756-283C-4EEE-AB21-ACA7DD067BA7}"/>
                </a:ext>
              </a:extLst>
            </p:cNvPr>
            <p:cNvSpPr/>
            <p:nvPr/>
          </p:nvSpPr>
          <p:spPr bwMode="gray">
            <a:xfrm>
              <a:off x="2589042" y="3422603"/>
              <a:ext cx="1926695" cy="535519"/>
            </a:xfrm>
            <a:prstGeom prst="wedgeRectCallout">
              <a:avLst>
                <a:gd name="adj1" fmla="val 59590"/>
                <a:gd name="adj2" fmla="val 3636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Plans paths based on bandwidth requirements.</a:t>
              </a:r>
            </a:p>
          </p:txBody>
        </p:sp>
        <p:sp>
          <p:nvSpPr>
            <p:cNvPr id="106" name="Freeform: Shape 105">
              <a:extLst>
                <a:ext uri="{FF2B5EF4-FFF2-40B4-BE49-F238E27FC236}">
                  <a16:creationId xmlns="" xmlns:a16="http://schemas.microsoft.com/office/drawing/2014/main" id="{B3FC56EE-A65A-4FA5-93E4-E7EB9C908E3F}"/>
                </a:ext>
              </a:extLst>
            </p:cNvPr>
            <p:cNvSpPr/>
            <p:nvPr/>
          </p:nvSpPr>
          <p:spPr bwMode="gray">
            <a:xfrm>
              <a:off x="4689374" y="3756512"/>
              <a:ext cx="304812" cy="438150"/>
            </a:xfrm>
            <a:custGeom>
              <a:avLst/>
              <a:gdLst>
                <a:gd name="connsiteX0" fmla="*/ 304812 w 304812"/>
                <a:gd name="connsiteY0" fmla="*/ 438150 h 438150"/>
                <a:gd name="connsiteX1" fmla="*/ 12 w 304812"/>
                <a:gd name="connsiteY1" fmla="*/ 200025 h 438150"/>
                <a:gd name="connsiteX2" fmla="*/ 295287 w 304812"/>
                <a:gd name="connsiteY2" fmla="*/ 0 h 438150"/>
              </a:gdLst>
              <a:ahLst/>
              <a:cxnLst>
                <a:cxn ang="0">
                  <a:pos x="connsiteX0" y="connsiteY0"/>
                </a:cxn>
                <a:cxn ang="0">
                  <a:pos x="connsiteX1" y="connsiteY1"/>
                </a:cxn>
                <a:cxn ang="0">
                  <a:pos x="connsiteX2" y="connsiteY2"/>
                </a:cxn>
              </a:cxnLst>
              <a:rect l="l" t="t" r="r" b="b"/>
              <a:pathLst>
                <a:path w="304812" h="438150">
                  <a:moveTo>
                    <a:pt x="304812" y="438150"/>
                  </a:moveTo>
                  <a:cubicBezTo>
                    <a:pt x="153205" y="355600"/>
                    <a:pt x="1599" y="273050"/>
                    <a:pt x="12" y="200025"/>
                  </a:cubicBezTo>
                  <a:cubicBezTo>
                    <a:pt x="-1575" y="127000"/>
                    <a:pt x="146856" y="63500"/>
                    <a:pt x="295287" y="0"/>
                  </a:cubicBezTo>
                </a:path>
              </a:pathLst>
            </a:custGeom>
            <a:noFill/>
            <a:ln w="28575">
              <a:solidFill>
                <a:schemeClr val="bg1">
                  <a:lumMod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9" name="Can 225">
              <a:extLst>
                <a:ext uri="{FF2B5EF4-FFF2-40B4-BE49-F238E27FC236}">
                  <a16:creationId xmlns="" xmlns:a16="http://schemas.microsoft.com/office/drawing/2014/main" id="{FBE2A9FB-8D93-4AC7-B648-C939C633BCE3}"/>
                </a:ext>
              </a:extLst>
            </p:cNvPr>
            <p:cNvSpPr/>
            <p:nvPr/>
          </p:nvSpPr>
          <p:spPr bwMode="gray">
            <a:xfrm rot="5400000">
              <a:off x="5918250" y="4087305"/>
              <a:ext cx="193925" cy="3155962"/>
            </a:xfrm>
            <a:prstGeom prst="can">
              <a:avLst>
                <a:gd name="adj" fmla="val 50891"/>
              </a:avLst>
            </a:prstGeom>
            <a:solidFill>
              <a:srgbClr val="EEB3B8"/>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0" name="TextBox 271">
              <a:extLst>
                <a:ext uri="{FF2B5EF4-FFF2-40B4-BE49-F238E27FC236}">
                  <a16:creationId xmlns="" xmlns:a16="http://schemas.microsoft.com/office/drawing/2014/main" id="{F982B805-129E-4A07-8BBE-99FE875EA5A6}"/>
                </a:ext>
              </a:extLst>
            </p:cNvPr>
            <p:cNvSpPr txBox="1"/>
            <p:nvPr/>
          </p:nvSpPr>
          <p:spPr bwMode="gray">
            <a:xfrm>
              <a:off x="5508704" y="5523085"/>
              <a:ext cx="811441"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123" name="Arrow: Right 122">
              <a:extLst>
                <a:ext uri="{FF2B5EF4-FFF2-40B4-BE49-F238E27FC236}">
                  <a16:creationId xmlns="" xmlns:a16="http://schemas.microsoft.com/office/drawing/2014/main" id="{53705937-3023-4DEE-93BB-EBF6AFE51292}"/>
                </a:ext>
              </a:extLst>
            </p:cNvPr>
            <p:cNvSpPr/>
            <p:nvPr/>
          </p:nvSpPr>
          <p:spPr bwMode="gray">
            <a:xfrm>
              <a:off x="2552309" y="5237065"/>
              <a:ext cx="1016231" cy="849037"/>
            </a:xfrm>
            <a:prstGeom prst="rightArrow">
              <a:avLst>
                <a:gd name="adj1" fmla="val 50000"/>
                <a:gd name="adj2" fmla="val 32948"/>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2 </a:t>
              </a:r>
              <a:r>
                <a:rPr lang="en-US" sz="1200" dirty="0" err="1">
                  <a:solidFill>
                    <a:schemeClr val="tx1"/>
                  </a:solidFill>
                  <a:latin typeface="Huawei Sans" panose="020C0503030203020204" pitchFamily="34" charset="0"/>
                </a:rPr>
                <a:t>Gbit</a:t>
              </a:r>
              <a:r>
                <a:rPr lang="en-US" sz="1200" dirty="0">
                  <a:solidFill>
                    <a:schemeClr val="tx1"/>
                  </a:solidFill>
                  <a:latin typeface="Huawei Sans" panose="020C0503030203020204" pitchFamily="34" charset="0"/>
                </a:rPr>
                <a:t>/s traffic</a:t>
              </a:r>
            </a:p>
          </p:txBody>
        </p:sp>
        <p:sp>
          <p:nvSpPr>
            <p:cNvPr id="124" name="Rectangle 123">
              <a:extLst>
                <a:ext uri="{FF2B5EF4-FFF2-40B4-BE49-F238E27FC236}">
                  <a16:creationId xmlns="" xmlns:a16="http://schemas.microsoft.com/office/drawing/2014/main" id="{2D0F35D5-E189-4997-8204-E0E52E6581DF}"/>
                </a:ext>
              </a:extLst>
            </p:cNvPr>
            <p:cNvSpPr/>
            <p:nvPr/>
          </p:nvSpPr>
          <p:spPr bwMode="gray">
            <a:xfrm rot="16200000">
              <a:off x="3255720" y="5381980"/>
              <a:ext cx="1049024" cy="388433"/>
            </a:xfrm>
            <a:prstGeom prst="rect">
              <a:avLst/>
            </a:prstGeom>
            <a:solidFill>
              <a:srgbClr val="AFD89C"/>
            </a:solidFill>
            <a:ln>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SLA technology</a:t>
              </a:r>
            </a:p>
          </p:txBody>
        </p:sp>
        <p:sp>
          <p:nvSpPr>
            <p:cNvPr id="125" name="Arrow: Right 124">
              <a:extLst>
                <a:ext uri="{FF2B5EF4-FFF2-40B4-BE49-F238E27FC236}">
                  <a16:creationId xmlns="" xmlns:a16="http://schemas.microsoft.com/office/drawing/2014/main" id="{77D093CE-C324-4F81-B1D7-70429711C59C}"/>
                </a:ext>
              </a:extLst>
            </p:cNvPr>
            <p:cNvSpPr/>
            <p:nvPr/>
          </p:nvSpPr>
          <p:spPr bwMode="gray">
            <a:xfrm>
              <a:off x="4003878" y="5494510"/>
              <a:ext cx="1139966" cy="343421"/>
            </a:xfrm>
            <a:prstGeom prst="rightArrow">
              <a:avLst>
                <a:gd name="adj1" fmla="val 50000"/>
                <a:gd name="adj2" fmla="val 32948"/>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rPr>
                <a:t>1 </a:t>
              </a:r>
              <a:r>
                <a:rPr lang="en-US" sz="1200" dirty="0" err="1">
                  <a:solidFill>
                    <a:schemeClr val="tx1"/>
                  </a:solidFill>
                  <a:latin typeface="Huawei Sans" panose="020C0503030203020204" pitchFamily="34" charset="0"/>
                </a:rPr>
                <a:t>Gbit</a:t>
              </a:r>
              <a:r>
                <a:rPr lang="en-US" sz="1200" dirty="0">
                  <a:solidFill>
                    <a:schemeClr val="tx1"/>
                  </a:solidFill>
                  <a:latin typeface="Huawei Sans" panose="020C0503030203020204" pitchFamily="34" charset="0"/>
                </a:rPr>
                <a:t>/s traffic</a:t>
              </a:r>
            </a:p>
          </p:txBody>
        </p:sp>
        <p:sp>
          <p:nvSpPr>
            <p:cNvPr id="126" name="Rectangular Callout 26">
              <a:extLst>
                <a:ext uri="{FF2B5EF4-FFF2-40B4-BE49-F238E27FC236}">
                  <a16:creationId xmlns="" xmlns:a16="http://schemas.microsoft.com/office/drawing/2014/main" id="{476B5E0C-E96A-446C-982E-77B461F83F75}"/>
                </a:ext>
              </a:extLst>
            </p:cNvPr>
            <p:cNvSpPr/>
            <p:nvPr/>
          </p:nvSpPr>
          <p:spPr bwMode="gray">
            <a:xfrm>
              <a:off x="1935411" y="4249523"/>
              <a:ext cx="2599795" cy="673800"/>
            </a:xfrm>
            <a:prstGeom prst="wedgeRectCallout">
              <a:avLst>
                <a:gd name="adj1" fmla="val 23813"/>
                <a:gd name="adj2" fmla="val 7911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indent="-300038"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Uses the SLA technology to ensure that the traffic rate does not exceed the planned bandwidth.</a:t>
              </a:r>
            </a:p>
          </p:txBody>
        </p:sp>
      </p:grpSp>
    </p:spTree>
    <p:extLst>
      <p:ext uri="{BB962C8B-B14F-4D97-AF65-F5344CB8AC3E}">
        <p14:creationId xmlns:p14="http://schemas.microsoft.com/office/powerpoint/2010/main" val="16851215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66E4455-D2C8-4FF8-9745-C1F7ABFC1915}"/>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Development Trend of the Enterprise Bearer WAN</a:t>
            </a:r>
          </a:p>
        </p:txBody>
      </p:sp>
      <p:sp>
        <p:nvSpPr>
          <p:cNvPr id="3" name="Text Placeholder 2">
            <a:extLst>
              <a:ext uri="{FF2B5EF4-FFF2-40B4-BE49-F238E27FC236}">
                <a16:creationId xmlns="" xmlns:a16="http://schemas.microsoft.com/office/drawing/2014/main" id="{EA65775B-24B5-4BFB-960A-1909C4FFE3DF}"/>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The emergence of new technologies such as cloud computing and big data promotes the development of enterprise services and poses new requirements on enterprise bearer WANs.</a:t>
            </a:r>
          </a:p>
          <a:p>
            <a:pPr marL="552450" lvl="1" indent="-250825">
              <a:lnSpc>
                <a:spcPct val="100000"/>
              </a:lnSpc>
            </a:pPr>
            <a:r>
              <a:rPr lang="en-US" sz="1400" dirty="0">
                <a:latin typeface="Huawei Sans" panose="020C0503030203020204" pitchFamily="34" charset="0"/>
              </a:rPr>
              <a:t>Multi-network convergence</a:t>
            </a:r>
          </a:p>
          <a:p>
            <a:pPr marL="552450" lvl="1" indent="-250825">
              <a:lnSpc>
                <a:spcPct val="100000"/>
              </a:lnSpc>
            </a:pPr>
            <a:r>
              <a:rPr lang="en-US" sz="1400" dirty="0">
                <a:latin typeface="Huawei Sans" panose="020C0503030203020204" pitchFamily="34" charset="0"/>
              </a:rPr>
              <a:t>Flexible multi-service bearer</a:t>
            </a:r>
          </a:p>
          <a:p>
            <a:pPr marL="552450" lvl="1" indent="-250825">
              <a:lnSpc>
                <a:spcPct val="100000"/>
              </a:lnSpc>
            </a:pPr>
            <a:r>
              <a:rPr lang="en-US" sz="1400" dirty="0">
                <a:latin typeface="Huawei Sans" panose="020C0503030203020204" pitchFamily="34" charset="0"/>
              </a:rPr>
              <a:t>High reliability</a:t>
            </a:r>
          </a:p>
          <a:p>
            <a:pPr marL="552450" lvl="1" indent="-250825">
              <a:lnSpc>
                <a:spcPct val="100000"/>
              </a:lnSpc>
            </a:pPr>
            <a:r>
              <a:rPr lang="en-US" sz="1400" dirty="0">
                <a:latin typeface="Huawei Sans" panose="020C0503030203020204" pitchFamily="34" charset="0"/>
              </a:rPr>
              <a:t>Easy O&amp;M</a:t>
            </a:r>
          </a:p>
        </p:txBody>
      </p:sp>
      <p:pic>
        <p:nvPicPr>
          <p:cNvPr id="5" name="图片 48">
            <a:extLst>
              <a:ext uri="{FF2B5EF4-FFF2-40B4-BE49-F238E27FC236}">
                <a16:creationId xmlns="" xmlns:a16="http://schemas.microsoft.com/office/drawing/2014/main" id="{59F0FCD7-5DF9-4E1D-A8B0-3059B921C5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52301" y="3439829"/>
            <a:ext cx="378863" cy="310667"/>
          </a:xfrm>
          <a:prstGeom prst="rect">
            <a:avLst/>
          </a:prstGeom>
        </p:spPr>
      </p:pic>
      <p:pic>
        <p:nvPicPr>
          <p:cNvPr id="6" name="图片 48">
            <a:extLst>
              <a:ext uri="{FF2B5EF4-FFF2-40B4-BE49-F238E27FC236}">
                <a16:creationId xmlns="" xmlns:a16="http://schemas.microsoft.com/office/drawing/2014/main" id="{BA66DE09-6648-4F6A-BAAF-CA26E5CF5B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97303" y="3439829"/>
            <a:ext cx="378863" cy="310667"/>
          </a:xfrm>
          <a:prstGeom prst="rect">
            <a:avLst/>
          </a:prstGeom>
        </p:spPr>
      </p:pic>
      <p:pic>
        <p:nvPicPr>
          <p:cNvPr id="8" name="图片 48">
            <a:extLst>
              <a:ext uri="{FF2B5EF4-FFF2-40B4-BE49-F238E27FC236}">
                <a16:creationId xmlns="" xmlns:a16="http://schemas.microsoft.com/office/drawing/2014/main" id="{E76EEFD0-D61F-43A7-AE72-D36A4595F1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624758" y="4173254"/>
            <a:ext cx="378863" cy="310667"/>
          </a:xfrm>
          <a:prstGeom prst="rect">
            <a:avLst/>
          </a:prstGeom>
        </p:spPr>
      </p:pic>
      <p:sp>
        <p:nvSpPr>
          <p:cNvPr id="15" name="Rectangle: Rounded Corners 14">
            <a:extLst>
              <a:ext uri="{FF2B5EF4-FFF2-40B4-BE49-F238E27FC236}">
                <a16:creationId xmlns="" xmlns:a16="http://schemas.microsoft.com/office/drawing/2014/main" id="{FE235AB4-F054-4DD7-84AE-86ED5268897C}"/>
              </a:ext>
            </a:extLst>
          </p:cNvPr>
          <p:cNvSpPr/>
          <p:nvPr/>
        </p:nvSpPr>
        <p:spPr bwMode="gray">
          <a:xfrm>
            <a:off x="3096613" y="3332122"/>
            <a:ext cx="1416104" cy="1266825"/>
          </a:xfrm>
          <a:prstGeom prst="roundRect">
            <a:avLst>
              <a:gd name="adj" fmla="val 68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Straight Connector 21">
            <a:extLst>
              <a:ext uri="{FF2B5EF4-FFF2-40B4-BE49-F238E27FC236}">
                <a16:creationId xmlns="" xmlns:a16="http://schemas.microsoft.com/office/drawing/2014/main" id="{F5EFEEFA-222C-41F1-8BA3-815364CF780F}"/>
              </a:ext>
            </a:extLst>
          </p:cNvPr>
          <p:cNvCxnSpPr>
            <a:cxnSpLocks/>
            <a:stCxn id="8" idx="2"/>
            <a:endCxn id="13" idx="1"/>
          </p:cNvCxnSpPr>
          <p:nvPr/>
        </p:nvCxnSpPr>
        <p:spPr bwMode="gray">
          <a:xfrm>
            <a:off x="3814190" y="4483921"/>
            <a:ext cx="577008" cy="89535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3" name="图片 48">
            <a:extLst>
              <a:ext uri="{FF2B5EF4-FFF2-40B4-BE49-F238E27FC236}">
                <a16:creationId xmlns="" xmlns:a16="http://schemas.microsoft.com/office/drawing/2014/main" id="{DCED6438-253F-42CE-A2D7-DB9B7FC05D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763656" y="3439829"/>
            <a:ext cx="378863" cy="310667"/>
          </a:xfrm>
          <a:prstGeom prst="rect">
            <a:avLst/>
          </a:prstGeom>
        </p:spPr>
      </p:pic>
      <p:pic>
        <p:nvPicPr>
          <p:cNvPr id="34" name="图片 48">
            <a:extLst>
              <a:ext uri="{FF2B5EF4-FFF2-40B4-BE49-F238E27FC236}">
                <a16:creationId xmlns="" xmlns:a16="http://schemas.microsoft.com/office/drawing/2014/main" id="{8265D3DF-46B0-4623-9577-A40A7E1AC2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08658" y="3439829"/>
            <a:ext cx="378863" cy="310667"/>
          </a:xfrm>
          <a:prstGeom prst="rect">
            <a:avLst/>
          </a:prstGeom>
        </p:spPr>
      </p:pic>
      <p:pic>
        <p:nvPicPr>
          <p:cNvPr id="35" name="图片 48">
            <a:extLst>
              <a:ext uri="{FF2B5EF4-FFF2-40B4-BE49-F238E27FC236}">
                <a16:creationId xmlns="" xmlns:a16="http://schemas.microsoft.com/office/drawing/2014/main" id="{3EF60981-3B2B-4CC6-BB06-5FA8AAA0C2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136113" y="4173254"/>
            <a:ext cx="378863" cy="310667"/>
          </a:xfrm>
          <a:prstGeom prst="rect">
            <a:avLst/>
          </a:prstGeom>
        </p:spPr>
      </p:pic>
      <p:sp>
        <p:nvSpPr>
          <p:cNvPr id="36" name="Rectangle: Rounded Corners 35">
            <a:extLst>
              <a:ext uri="{FF2B5EF4-FFF2-40B4-BE49-F238E27FC236}">
                <a16:creationId xmlns="" xmlns:a16="http://schemas.microsoft.com/office/drawing/2014/main" id="{110A14E6-C4A2-4F95-97AE-88C1B167E766}"/>
              </a:ext>
            </a:extLst>
          </p:cNvPr>
          <p:cNvSpPr/>
          <p:nvPr/>
        </p:nvSpPr>
        <p:spPr bwMode="gray">
          <a:xfrm>
            <a:off x="4607968" y="3332122"/>
            <a:ext cx="1416104" cy="1266825"/>
          </a:xfrm>
          <a:prstGeom prst="roundRect">
            <a:avLst>
              <a:gd name="adj" fmla="val 68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Straight Connector 37">
            <a:extLst>
              <a:ext uri="{FF2B5EF4-FFF2-40B4-BE49-F238E27FC236}">
                <a16:creationId xmlns="" xmlns:a16="http://schemas.microsoft.com/office/drawing/2014/main" id="{8202AD90-2B0E-420B-81D8-AFEFE7328A90}"/>
              </a:ext>
            </a:extLst>
          </p:cNvPr>
          <p:cNvCxnSpPr>
            <a:cxnSpLocks/>
            <a:stCxn id="35" idx="2"/>
          </p:cNvCxnSpPr>
          <p:nvPr/>
        </p:nvCxnSpPr>
        <p:spPr bwMode="gray">
          <a:xfrm flipH="1">
            <a:off x="4770061" y="4483921"/>
            <a:ext cx="555484" cy="89535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 xmlns:a16="http://schemas.microsoft.com/office/drawing/2014/main" id="{C834614D-F7BE-407B-AE7E-0ECCB2F2552D}"/>
              </a:ext>
            </a:extLst>
          </p:cNvPr>
          <p:cNvCxnSpPr>
            <a:cxnSpLocks/>
            <a:stCxn id="5" idx="2"/>
            <a:endCxn id="8" idx="1"/>
          </p:cNvCxnSpPr>
          <p:nvPr/>
        </p:nvCxnSpPr>
        <p:spPr bwMode="gray">
          <a:xfrm>
            <a:off x="3441733" y="3750496"/>
            <a:ext cx="183025" cy="5780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 xmlns:a16="http://schemas.microsoft.com/office/drawing/2014/main" id="{89CAA0D9-3903-4F18-8B4B-CDD2E6A19A3F}"/>
              </a:ext>
            </a:extLst>
          </p:cNvPr>
          <p:cNvCxnSpPr>
            <a:cxnSpLocks/>
            <a:stCxn id="6" idx="2"/>
            <a:endCxn id="8" idx="3"/>
          </p:cNvCxnSpPr>
          <p:nvPr/>
        </p:nvCxnSpPr>
        <p:spPr bwMode="gray">
          <a:xfrm flipH="1">
            <a:off x="4003621" y="3750496"/>
            <a:ext cx="183114" cy="5780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 xmlns:a16="http://schemas.microsoft.com/office/drawing/2014/main" id="{C8D0F421-A4D8-48B8-801D-77AA6D2F898B}"/>
              </a:ext>
            </a:extLst>
          </p:cNvPr>
          <p:cNvCxnSpPr>
            <a:cxnSpLocks/>
            <a:stCxn id="33" idx="2"/>
            <a:endCxn id="35" idx="1"/>
          </p:cNvCxnSpPr>
          <p:nvPr/>
        </p:nvCxnSpPr>
        <p:spPr bwMode="gray">
          <a:xfrm>
            <a:off x="4953088" y="3750496"/>
            <a:ext cx="183025" cy="5780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 xmlns:a16="http://schemas.microsoft.com/office/drawing/2014/main" id="{87032642-2546-4FEF-AD9E-7F5B9436A6CB}"/>
              </a:ext>
            </a:extLst>
          </p:cNvPr>
          <p:cNvCxnSpPr>
            <a:cxnSpLocks/>
            <a:stCxn id="34" idx="2"/>
            <a:endCxn id="35" idx="3"/>
          </p:cNvCxnSpPr>
          <p:nvPr/>
        </p:nvCxnSpPr>
        <p:spPr bwMode="gray">
          <a:xfrm flipH="1">
            <a:off x="5514976" y="3750496"/>
            <a:ext cx="183114" cy="57809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 xmlns:a16="http://schemas.microsoft.com/office/drawing/2014/main" id="{33C3AC64-CD91-47FC-9A74-BB0866F40255}"/>
              </a:ext>
            </a:extLst>
          </p:cNvPr>
          <p:cNvSpPr/>
          <p:nvPr/>
        </p:nvSpPr>
        <p:spPr bwMode="gray">
          <a:xfrm>
            <a:off x="3179724" y="2921708"/>
            <a:ext cx="1211474" cy="410955"/>
          </a:xfrm>
          <a:prstGeom prst="rect">
            <a:avLst/>
          </a:prstGeom>
          <a:solidFill>
            <a:schemeClr val="bg1">
              <a:lumMod val="50000"/>
            </a:schemeClr>
          </a:solidFill>
          <a:ln w="19050" cap="flat" cmpd="sng">
            <a:solidFill>
              <a:schemeClr val="bg1">
                <a:lumMod val="50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Production bearer network</a:t>
            </a:r>
          </a:p>
        </p:txBody>
      </p:sp>
      <p:sp>
        <p:nvSpPr>
          <p:cNvPr id="55" name="Rectangle 54">
            <a:extLst>
              <a:ext uri="{FF2B5EF4-FFF2-40B4-BE49-F238E27FC236}">
                <a16:creationId xmlns="" xmlns:a16="http://schemas.microsoft.com/office/drawing/2014/main" id="{16552522-3860-40C7-89DB-F6D5C32CCCBB}"/>
              </a:ext>
            </a:extLst>
          </p:cNvPr>
          <p:cNvSpPr/>
          <p:nvPr/>
        </p:nvSpPr>
        <p:spPr bwMode="gray">
          <a:xfrm>
            <a:off x="4786482" y="2924727"/>
            <a:ext cx="1111383" cy="410955"/>
          </a:xfrm>
          <a:prstGeom prst="rect">
            <a:avLst/>
          </a:prstGeom>
          <a:solidFill>
            <a:schemeClr val="bg1">
              <a:lumMod val="50000"/>
            </a:schemeClr>
          </a:solidFill>
          <a:ln w="19050" cap="flat" cmpd="sng">
            <a:solidFill>
              <a:schemeClr val="bg1">
                <a:lumMod val="50000"/>
              </a:schemeClr>
            </a:solidFill>
          </a:ln>
        </p:spPr>
        <p:txBody>
          <a:bodyPr vert="horz" wrap="square" lIns="68580" tIns="34290" rIns="68580" bIns="34290" numCol="1" rtlCol="0" anchor="t" anchorCtr="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Office bearer network</a:t>
            </a:r>
          </a:p>
        </p:txBody>
      </p:sp>
      <p:pic>
        <p:nvPicPr>
          <p:cNvPr id="64" name="图片 48">
            <a:extLst>
              <a:ext uri="{FF2B5EF4-FFF2-40B4-BE49-F238E27FC236}">
                <a16:creationId xmlns="" xmlns:a16="http://schemas.microsoft.com/office/drawing/2014/main" id="{E43CEA2A-4D30-4911-AEE3-5EF4FAE221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48166" y="3483108"/>
            <a:ext cx="378863" cy="310667"/>
          </a:xfrm>
          <a:prstGeom prst="rect">
            <a:avLst/>
          </a:prstGeom>
        </p:spPr>
      </p:pic>
      <p:pic>
        <p:nvPicPr>
          <p:cNvPr id="65" name="图片 48">
            <a:extLst>
              <a:ext uri="{FF2B5EF4-FFF2-40B4-BE49-F238E27FC236}">
                <a16:creationId xmlns="" xmlns:a16="http://schemas.microsoft.com/office/drawing/2014/main" id="{9680A750-EEBF-4F07-BB10-88C934065B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64793" y="3483108"/>
            <a:ext cx="378863" cy="310667"/>
          </a:xfrm>
          <a:prstGeom prst="rect">
            <a:avLst/>
          </a:prstGeom>
        </p:spPr>
      </p:pic>
      <p:pic>
        <p:nvPicPr>
          <p:cNvPr id="66" name="图片 48">
            <a:extLst>
              <a:ext uri="{FF2B5EF4-FFF2-40B4-BE49-F238E27FC236}">
                <a16:creationId xmlns="" xmlns:a16="http://schemas.microsoft.com/office/drawing/2014/main" id="{3E30D407-C98D-4A94-9181-70537AB15A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62955" y="4203397"/>
            <a:ext cx="378863" cy="310667"/>
          </a:xfrm>
          <a:prstGeom prst="rect">
            <a:avLst/>
          </a:prstGeom>
        </p:spPr>
      </p:pic>
      <p:sp>
        <p:nvSpPr>
          <p:cNvPr id="67" name="Rectangle: Rounded Corners 66">
            <a:extLst>
              <a:ext uri="{FF2B5EF4-FFF2-40B4-BE49-F238E27FC236}">
                <a16:creationId xmlns="" xmlns:a16="http://schemas.microsoft.com/office/drawing/2014/main" id="{BF4D8081-D6BF-4603-AC30-BEA3D6BEEDBB}"/>
              </a:ext>
            </a:extLst>
          </p:cNvPr>
          <p:cNvSpPr/>
          <p:nvPr/>
        </p:nvSpPr>
        <p:spPr bwMode="gray">
          <a:xfrm>
            <a:off x="6942430" y="3154750"/>
            <a:ext cx="3274991" cy="1706677"/>
          </a:xfrm>
          <a:prstGeom prst="roundRect">
            <a:avLst>
              <a:gd name="adj" fmla="val 6893"/>
            </a:avLst>
          </a:prstGeom>
          <a:noFill/>
          <a:ln w="19050" cap="flat" cmpd="sng">
            <a:solidFill>
              <a:schemeClr val="bg1">
                <a:lumMod val="50000"/>
              </a:schemeClr>
            </a:solidFill>
            <a:prstDash val="dash"/>
          </a:ln>
        </p:spPr>
        <p:txBody>
          <a:bodyPr vert="horz" wrap="square" lIns="68580" tIns="34290" rIns="68580" bIns="34290" numCol="1" rtlCol="0" anchor="t" anchorCtr="0" compatLnSpc="1">
            <a:prstTxWarp prst="textNoShape">
              <a:avLst/>
            </a:prstTxWarp>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Straight Connector 67">
            <a:extLst>
              <a:ext uri="{FF2B5EF4-FFF2-40B4-BE49-F238E27FC236}">
                <a16:creationId xmlns="" xmlns:a16="http://schemas.microsoft.com/office/drawing/2014/main" id="{52323A5D-B231-4586-9FBD-307342E32205}"/>
              </a:ext>
            </a:extLst>
          </p:cNvPr>
          <p:cNvCxnSpPr>
            <a:cxnSpLocks/>
            <a:stCxn id="66" idx="2"/>
            <a:endCxn id="61" idx="3"/>
          </p:cNvCxnSpPr>
          <p:nvPr/>
        </p:nvCxnSpPr>
        <p:spPr bwMode="gray">
          <a:xfrm flipH="1">
            <a:off x="8760611" y="4514064"/>
            <a:ext cx="991776" cy="89535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02DBF8EA-ED7D-4F2B-BA8B-ED09BB61ACC8}"/>
              </a:ext>
            </a:extLst>
          </p:cNvPr>
          <p:cNvCxnSpPr>
            <a:cxnSpLocks/>
            <a:stCxn id="64" idx="2"/>
            <a:endCxn id="66" idx="0"/>
          </p:cNvCxnSpPr>
          <p:nvPr/>
        </p:nvCxnSpPr>
        <p:spPr bwMode="gray">
          <a:xfrm>
            <a:off x="7437598" y="3793775"/>
            <a:ext cx="2314789" cy="4096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E6141DF8-97D9-4A48-8195-7869BB497D39}"/>
              </a:ext>
            </a:extLst>
          </p:cNvPr>
          <p:cNvCxnSpPr>
            <a:cxnSpLocks/>
            <a:stCxn id="65" idx="2"/>
            <a:endCxn id="66" idx="0"/>
          </p:cNvCxnSpPr>
          <p:nvPr/>
        </p:nvCxnSpPr>
        <p:spPr bwMode="gray">
          <a:xfrm flipH="1">
            <a:off x="9752387" y="3793775"/>
            <a:ext cx="1838" cy="4096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5" name="Arrow: Right 74">
            <a:extLst>
              <a:ext uri="{FF2B5EF4-FFF2-40B4-BE49-F238E27FC236}">
                <a16:creationId xmlns="" xmlns:a16="http://schemas.microsoft.com/office/drawing/2014/main" id="{240A688A-12B1-4D58-97C5-9C2B2BF47E2E}"/>
              </a:ext>
            </a:extLst>
          </p:cNvPr>
          <p:cNvSpPr/>
          <p:nvPr/>
        </p:nvSpPr>
        <p:spPr bwMode="gray">
          <a:xfrm>
            <a:off x="6133679" y="3764615"/>
            <a:ext cx="578148" cy="454808"/>
          </a:xfrm>
          <a:prstGeom prst="rightArrow">
            <a:avLst/>
          </a:prstGeom>
          <a:solidFill>
            <a:srgbClr val="94DAE2"/>
          </a:solidFill>
          <a:ln w="19050" cap="flat" cmpd="sng">
            <a:solidFill>
              <a:srgbClr val="56C4D2"/>
            </a:solidFill>
          </a:ln>
        </p:spPr>
        <p:txBody>
          <a:bodyPr vert="horz" wrap="square" lIns="68580" tIns="34290" rIns="68580" bIns="34290" numCol="1" rtlCol="0" anchor="ctr" anchorCtr="0" compatLnSpc="1">
            <a:prstTxWarp prst="textNoShape">
              <a:avLst/>
            </a:prstTxWarp>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48">
            <a:extLst>
              <a:ext uri="{FF2B5EF4-FFF2-40B4-BE49-F238E27FC236}">
                <a16:creationId xmlns="" xmlns:a16="http://schemas.microsoft.com/office/drawing/2014/main" id="{DD885A34-8CA4-4731-93B8-57DD92E0C9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49500" y="4216533"/>
            <a:ext cx="378863" cy="310667"/>
          </a:xfrm>
          <a:prstGeom prst="rect">
            <a:avLst/>
          </a:prstGeom>
        </p:spPr>
      </p:pic>
      <p:cxnSp>
        <p:nvCxnSpPr>
          <p:cNvPr id="82" name="Straight Connector 81">
            <a:extLst>
              <a:ext uri="{FF2B5EF4-FFF2-40B4-BE49-F238E27FC236}">
                <a16:creationId xmlns="" xmlns:a16="http://schemas.microsoft.com/office/drawing/2014/main" id="{80AF71E0-3A19-462B-8148-D4B5F5269C88}"/>
              </a:ext>
            </a:extLst>
          </p:cNvPr>
          <p:cNvCxnSpPr>
            <a:cxnSpLocks/>
            <a:stCxn id="78" idx="2"/>
            <a:endCxn id="61" idx="1"/>
          </p:cNvCxnSpPr>
          <p:nvPr/>
        </p:nvCxnSpPr>
        <p:spPr bwMode="gray">
          <a:xfrm>
            <a:off x="7438932" y="4527200"/>
            <a:ext cx="942816" cy="8822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 xmlns:a16="http://schemas.microsoft.com/office/drawing/2014/main" id="{759C3ECB-E7C5-401A-877E-BE57C0F425A1}"/>
              </a:ext>
            </a:extLst>
          </p:cNvPr>
          <p:cNvCxnSpPr>
            <a:cxnSpLocks/>
            <a:stCxn id="64" idx="2"/>
            <a:endCxn id="78" idx="0"/>
          </p:cNvCxnSpPr>
          <p:nvPr/>
        </p:nvCxnSpPr>
        <p:spPr bwMode="gray">
          <a:xfrm>
            <a:off x="7437598" y="3793775"/>
            <a:ext cx="1334" cy="4227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AF602646-20C7-4778-8C65-DAA22EBC15A2}"/>
              </a:ext>
            </a:extLst>
          </p:cNvPr>
          <p:cNvCxnSpPr>
            <a:cxnSpLocks/>
            <a:stCxn id="65" idx="2"/>
            <a:endCxn id="78" idx="0"/>
          </p:cNvCxnSpPr>
          <p:nvPr/>
        </p:nvCxnSpPr>
        <p:spPr bwMode="gray">
          <a:xfrm flipH="1">
            <a:off x="7438932" y="3793775"/>
            <a:ext cx="2315293" cy="42275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5" name="Freeform 159">
            <a:extLst>
              <a:ext uri="{FF2B5EF4-FFF2-40B4-BE49-F238E27FC236}">
                <a16:creationId xmlns="" xmlns:a16="http://schemas.microsoft.com/office/drawing/2014/main" id="{16FF27DD-279A-42E5-BA08-2060D27EEDFB}"/>
              </a:ext>
            </a:extLst>
          </p:cNvPr>
          <p:cNvSpPr/>
          <p:nvPr/>
        </p:nvSpPr>
        <p:spPr bwMode="gray">
          <a:xfrm flipH="1">
            <a:off x="4127160" y="545016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13" name="图片 48">
            <a:extLst>
              <a:ext uri="{FF2B5EF4-FFF2-40B4-BE49-F238E27FC236}">
                <a16:creationId xmlns="" xmlns:a16="http://schemas.microsoft.com/office/drawing/2014/main" id="{C918635C-BCC8-47D7-BAF0-71A24CB97C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91198" y="5223937"/>
            <a:ext cx="378863" cy="310667"/>
          </a:xfrm>
          <a:prstGeom prst="rect">
            <a:avLst/>
          </a:prstGeom>
        </p:spPr>
      </p:pic>
      <p:sp>
        <p:nvSpPr>
          <p:cNvPr id="96" name="Freeform 159">
            <a:extLst>
              <a:ext uri="{FF2B5EF4-FFF2-40B4-BE49-F238E27FC236}">
                <a16:creationId xmlns="" xmlns:a16="http://schemas.microsoft.com/office/drawing/2014/main" id="{3BF1B835-93B9-4C7F-91C9-47CF42DD3122}"/>
              </a:ext>
            </a:extLst>
          </p:cNvPr>
          <p:cNvSpPr/>
          <p:nvPr/>
        </p:nvSpPr>
        <p:spPr bwMode="gray">
          <a:xfrm flipH="1">
            <a:off x="8076169" y="5483317"/>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Branch site</a:t>
            </a:r>
          </a:p>
        </p:txBody>
      </p:sp>
      <p:pic>
        <p:nvPicPr>
          <p:cNvPr id="61" name="图片 48">
            <a:extLst>
              <a:ext uri="{FF2B5EF4-FFF2-40B4-BE49-F238E27FC236}">
                <a16:creationId xmlns="" xmlns:a16="http://schemas.microsoft.com/office/drawing/2014/main" id="{9FE82876-9A7C-43E2-8AF0-CAB4872162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81748" y="5254080"/>
            <a:ext cx="378863" cy="310667"/>
          </a:xfrm>
          <a:prstGeom prst="rect">
            <a:avLst/>
          </a:prstGeom>
        </p:spPr>
      </p:pic>
      <p:sp>
        <p:nvSpPr>
          <p:cNvPr id="100" name="Freeform 159">
            <a:extLst>
              <a:ext uri="{FF2B5EF4-FFF2-40B4-BE49-F238E27FC236}">
                <a16:creationId xmlns="" xmlns:a16="http://schemas.microsoft.com/office/drawing/2014/main" id="{20DE1B14-8EA7-4DDE-9EE2-D312D0E38A7C}"/>
              </a:ext>
            </a:extLst>
          </p:cNvPr>
          <p:cNvSpPr/>
          <p:nvPr/>
        </p:nvSpPr>
        <p:spPr bwMode="gray">
          <a:xfrm flipH="1">
            <a:off x="6299529" y="1943840"/>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 1</a:t>
            </a:r>
          </a:p>
        </p:txBody>
      </p:sp>
      <p:sp>
        <p:nvSpPr>
          <p:cNvPr id="101" name="Freeform 159">
            <a:extLst>
              <a:ext uri="{FF2B5EF4-FFF2-40B4-BE49-F238E27FC236}">
                <a16:creationId xmlns="" xmlns:a16="http://schemas.microsoft.com/office/drawing/2014/main" id="{C125A98B-5F94-4F7F-9091-C8A5450089BE}"/>
              </a:ext>
            </a:extLst>
          </p:cNvPr>
          <p:cNvSpPr/>
          <p:nvPr/>
        </p:nvSpPr>
        <p:spPr bwMode="gray">
          <a:xfrm flipH="1">
            <a:off x="8097666" y="1944325"/>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HQ</a:t>
            </a:r>
          </a:p>
        </p:txBody>
      </p:sp>
      <p:sp>
        <p:nvSpPr>
          <p:cNvPr id="102" name="Freeform 159">
            <a:extLst>
              <a:ext uri="{FF2B5EF4-FFF2-40B4-BE49-F238E27FC236}">
                <a16:creationId xmlns="" xmlns:a16="http://schemas.microsoft.com/office/drawing/2014/main" id="{E3DABAFA-3438-4708-861C-3E2428B13D81}"/>
              </a:ext>
            </a:extLst>
          </p:cNvPr>
          <p:cNvSpPr/>
          <p:nvPr/>
        </p:nvSpPr>
        <p:spPr bwMode="gray">
          <a:xfrm flipH="1">
            <a:off x="9912431" y="1938228"/>
            <a:ext cx="906938" cy="4740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rPr>
              <a:t>Data center 2</a:t>
            </a:r>
          </a:p>
        </p:txBody>
      </p:sp>
      <p:pic>
        <p:nvPicPr>
          <p:cNvPr id="97" name="图片 48">
            <a:extLst>
              <a:ext uri="{FF2B5EF4-FFF2-40B4-BE49-F238E27FC236}">
                <a16:creationId xmlns="" xmlns:a16="http://schemas.microsoft.com/office/drawing/2014/main" id="{E56245EA-2AAE-4F58-BD89-730EF1BAD7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63567" y="2379710"/>
            <a:ext cx="378863" cy="310667"/>
          </a:xfrm>
          <a:prstGeom prst="rect">
            <a:avLst/>
          </a:prstGeom>
        </p:spPr>
      </p:pic>
      <p:pic>
        <p:nvPicPr>
          <p:cNvPr id="98" name="图片 48">
            <a:extLst>
              <a:ext uri="{FF2B5EF4-FFF2-40B4-BE49-F238E27FC236}">
                <a16:creationId xmlns="" xmlns:a16="http://schemas.microsoft.com/office/drawing/2014/main" id="{60CF0523-9C57-45B4-B5BB-8F13075501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388785" y="2304067"/>
            <a:ext cx="378863" cy="310667"/>
          </a:xfrm>
          <a:prstGeom prst="rect">
            <a:avLst/>
          </a:prstGeom>
        </p:spPr>
      </p:pic>
      <p:pic>
        <p:nvPicPr>
          <p:cNvPr id="99" name="图片 48">
            <a:extLst>
              <a:ext uri="{FF2B5EF4-FFF2-40B4-BE49-F238E27FC236}">
                <a16:creationId xmlns="" xmlns:a16="http://schemas.microsoft.com/office/drawing/2014/main" id="{A74EE1D1-B14F-422B-A025-58410DAD40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176469" y="2386301"/>
            <a:ext cx="378863" cy="310667"/>
          </a:xfrm>
          <a:prstGeom prst="rect">
            <a:avLst/>
          </a:prstGeom>
        </p:spPr>
      </p:pic>
      <p:cxnSp>
        <p:nvCxnSpPr>
          <p:cNvPr id="103" name="Straight Connector 102">
            <a:extLst>
              <a:ext uri="{FF2B5EF4-FFF2-40B4-BE49-F238E27FC236}">
                <a16:creationId xmlns="" xmlns:a16="http://schemas.microsoft.com/office/drawing/2014/main" id="{43333E5E-A6A8-46D7-BBD3-74F3FA3ADFAE}"/>
              </a:ext>
            </a:extLst>
          </p:cNvPr>
          <p:cNvCxnSpPr>
            <a:cxnSpLocks/>
            <a:stCxn id="64" idx="3"/>
            <a:endCxn id="65" idx="1"/>
          </p:cNvCxnSpPr>
          <p:nvPr/>
        </p:nvCxnSpPr>
        <p:spPr bwMode="gray">
          <a:xfrm>
            <a:off x="7627029" y="3638442"/>
            <a:ext cx="193776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02DCF570-FDFA-4A95-B9A8-75006475C114}"/>
              </a:ext>
            </a:extLst>
          </p:cNvPr>
          <p:cNvCxnSpPr>
            <a:cxnSpLocks/>
            <a:stCxn id="78" idx="3"/>
            <a:endCxn id="66" idx="1"/>
          </p:cNvCxnSpPr>
          <p:nvPr/>
        </p:nvCxnSpPr>
        <p:spPr bwMode="gray">
          <a:xfrm flipV="1">
            <a:off x="7628363" y="4358731"/>
            <a:ext cx="1934592" cy="1313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 xmlns:a16="http://schemas.microsoft.com/office/drawing/2014/main" id="{4D4D3E47-337C-4FD1-9C34-E2D159A63B55}"/>
              </a:ext>
            </a:extLst>
          </p:cNvPr>
          <p:cNvCxnSpPr>
            <a:cxnSpLocks/>
            <a:stCxn id="97" idx="2"/>
            <a:endCxn id="64" idx="0"/>
          </p:cNvCxnSpPr>
          <p:nvPr/>
        </p:nvCxnSpPr>
        <p:spPr bwMode="gray">
          <a:xfrm>
            <a:off x="6752999" y="2690377"/>
            <a:ext cx="684599" cy="79273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 xmlns:a16="http://schemas.microsoft.com/office/drawing/2014/main" id="{028624B0-046B-4E4C-8A11-7C95C491FADE}"/>
              </a:ext>
            </a:extLst>
          </p:cNvPr>
          <p:cNvCxnSpPr>
            <a:cxnSpLocks/>
            <a:stCxn id="97" idx="3"/>
            <a:endCxn id="65" idx="0"/>
          </p:cNvCxnSpPr>
          <p:nvPr/>
        </p:nvCxnSpPr>
        <p:spPr bwMode="gray">
          <a:xfrm>
            <a:off x="6942430" y="2535044"/>
            <a:ext cx="2811795" cy="948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 xmlns:a16="http://schemas.microsoft.com/office/drawing/2014/main" id="{C9538311-62F9-450B-B2F1-5A8E6D5B445E}"/>
              </a:ext>
            </a:extLst>
          </p:cNvPr>
          <p:cNvCxnSpPr>
            <a:cxnSpLocks/>
            <a:stCxn id="98" idx="1"/>
            <a:endCxn id="64" idx="0"/>
          </p:cNvCxnSpPr>
          <p:nvPr/>
        </p:nvCxnSpPr>
        <p:spPr bwMode="gray">
          <a:xfrm flipH="1">
            <a:off x="7437598" y="2459401"/>
            <a:ext cx="951187" cy="10237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 xmlns:a16="http://schemas.microsoft.com/office/drawing/2014/main" id="{9C309058-A8B2-4005-BE32-7C96FF2D4111}"/>
              </a:ext>
            </a:extLst>
          </p:cNvPr>
          <p:cNvCxnSpPr>
            <a:cxnSpLocks/>
            <a:stCxn id="98" idx="3"/>
            <a:endCxn id="65" idx="0"/>
          </p:cNvCxnSpPr>
          <p:nvPr/>
        </p:nvCxnSpPr>
        <p:spPr bwMode="gray">
          <a:xfrm>
            <a:off x="8767648" y="2459401"/>
            <a:ext cx="986577" cy="102370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 xmlns:a16="http://schemas.microsoft.com/office/drawing/2014/main" id="{03CFEF52-3A3F-4965-938F-8C743A4F5B08}"/>
              </a:ext>
            </a:extLst>
          </p:cNvPr>
          <p:cNvCxnSpPr>
            <a:cxnSpLocks/>
            <a:stCxn id="64" idx="0"/>
            <a:endCxn id="99" idx="1"/>
          </p:cNvCxnSpPr>
          <p:nvPr/>
        </p:nvCxnSpPr>
        <p:spPr bwMode="gray">
          <a:xfrm flipV="1">
            <a:off x="7437598" y="2541635"/>
            <a:ext cx="2738871" cy="94147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 xmlns:a16="http://schemas.microsoft.com/office/drawing/2014/main" id="{8435EE55-4A64-48E6-B88D-E59372E85887}"/>
              </a:ext>
            </a:extLst>
          </p:cNvPr>
          <p:cNvCxnSpPr>
            <a:cxnSpLocks/>
            <a:stCxn id="65" idx="0"/>
            <a:endCxn id="99" idx="2"/>
          </p:cNvCxnSpPr>
          <p:nvPr/>
        </p:nvCxnSpPr>
        <p:spPr bwMode="gray">
          <a:xfrm flipV="1">
            <a:off x="9754225" y="2696968"/>
            <a:ext cx="611676" cy="78614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1" name="图片 67">
            <a:extLst>
              <a:ext uri="{FF2B5EF4-FFF2-40B4-BE49-F238E27FC236}">
                <a16:creationId xmlns="" xmlns:a16="http://schemas.microsoft.com/office/drawing/2014/main" id="{9F0C18A7-4C75-432D-A224-73E05AE4AEA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371725" y="1740458"/>
            <a:ext cx="375447" cy="307867"/>
          </a:xfrm>
          <a:prstGeom prst="rect">
            <a:avLst/>
          </a:prstGeom>
        </p:spPr>
      </p:pic>
      <p:pic>
        <p:nvPicPr>
          <p:cNvPr id="142" name="图片 14" descr="交换机.png">
            <a:extLst>
              <a:ext uri="{FF2B5EF4-FFF2-40B4-BE49-F238E27FC236}">
                <a16:creationId xmlns="" xmlns:a16="http://schemas.microsoft.com/office/drawing/2014/main" id="{9E4D6921-D488-4E64-B26A-8700BCBBC33D}"/>
              </a:ext>
            </a:extLst>
          </p:cNvPr>
          <p:cNvPicPr>
            <a:picLocks noChangeAspect="1"/>
          </p:cNvPicPr>
          <p:nvPr/>
        </p:nvPicPr>
        <p:blipFill>
          <a:blip r:embed="rId5" cstate="print"/>
          <a:stretch>
            <a:fillRect/>
          </a:stretch>
        </p:blipFill>
        <p:spPr bwMode="gray">
          <a:xfrm>
            <a:off x="6568470" y="1672321"/>
            <a:ext cx="378070" cy="309329"/>
          </a:xfrm>
          <a:prstGeom prst="rect">
            <a:avLst/>
          </a:prstGeom>
        </p:spPr>
      </p:pic>
      <p:pic>
        <p:nvPicPr>
          <p:cNvPr id="143" name="图片 51" descr="交换机.png">
            <a:extLst>
              <a:ext uri="{FF2B5EF4-FFF2-40B4-BE49-F238E27FC236}">
                <a16:creationId xmlns="" xmlns:a16="http://schemas.microsoft.com/office/drawing/2014/main" id="{07A4EA26-719D-4EEB-9C06-5C6C4462545A}"/>
              </a:ext>
            </a:extLst>
          </p:cNvPr>
          <p:cNvPicPr>
            <a:picLocks noChangeAspect="1"/>
          </p:cNvPicPr>
          <p:nvPr/>
        </p:nvPicPr>
        <p:blipFill>
          <a:blip r:embed="rId6" cstate="print"/>
          <a:stretch>
            <a:fillRect/>
          </a:stretch>
        </p:blipFill>
        <p:spPr bwMode="gray">
          <a:xfrm>
            <a:off x="4391198" y="5861953"/>
            <a:ext cx="375447" cy="307183"/>
          </a:xfrm>
          <a:prstGeom prst="rect">
            <a:avLst/>
          </a:prstGeom>
        </p:spPr>
      </p:pic>
      <p:pic>
        <p:nvPicPr>
          <p:cNvPr id="144" name="图片 51" descr="交换机.png">
            <a:extLst>
              <a:ext uri="{FF2B5EF4-FFF2-40B4-BE49-F238E27FC236}">
                <a16:creationId xmlns="" xmlns:a16="http://schemas.microsoft.com/office/drawing/2014/main" id="{5084271E-02EA-42FC-84DF-42B2A1100E0B}"/>
              </a:ext>
            </a:extLst>
          </p:cNvPr>
          <p:cNvPicPr>
            <a:picLocks noChangeAspect="1"/>
          </p:cNvPicPr>
          <p:nvPr/>
        </p:nvPicPr>
        <p:blipFill>
          <a:blip r:embed="rId6" cstate="print"/>
          <a:stretch>
            <a:fillRect/>
          </a:stretch>
        </p:blipFill>
        <p:spPr bwMode="gray">
          <a:xfrm>
            <a:off x="8392201" y="5876379"/>
            <a:ext cx="375447" cy="307183"/>
          </a:xfrm>
          <a:prstGeom prst="rect">
            <a:avLst/>
          </a:prstGeom>
        </p:spPr>
      </p:pic>
      <p:pic>
        <p:nvPicPr>
          <p:cNvPr id="145" name="图片 14" descr="交换机.png">
            <a:extLst>
              <a:ext uri="{FF2B5EF4-FFF2-40B4-BE49-F238E27FC236}">
                <a16:creationId xmlns="" xmlns:a16="http://schemas.microsoft.com/office/drawing/2014/main" id="{B58B8C75-8A0E-41A0-85D9-491FACD37E01}"/>
              </a:ext>
            </a:extLst>
          </p:cNvPr>
          <p:cNvPicPr>
            <a:picLocks noChangeAspect="1"/>
          </p:cNvPicPr>
          <p:nvPr/>
        </p:nvPicPr>
        <p:blipFill>
          <a:blip r:embed="rId5" cstate="print"/>
          <a:stretch>
            <a:fillRect/>
          </a:stretch>
        </p:blipFill>
        <p:spPr bwMode="gray">
          <a:xfrm>
            <a:off x="10177262" y="1641933"/>
            <a:ext cx="378070" cy="309329"/>
          </a:xfrm>
          <a:prstGeom prst="rect">
            <a:avLst/>
          </a:prstGeom>
        </p:spPr>
      </p:pic>
      <p:grpSp>
        <p:nvGrpSpPr>
          <p:cNvPr id="146" name="组合 50">
            <a:extLst>
              <a:ext uri="{FF2B5EF4-FFF2-40B4-BE49-F238E27FC236}">
                <a16:creationId xmlns="" xmlns:a16="http://schemas.microsoft.com/office/drawing/2014/main" id="{4736CDA1-D8D0-4871-A775-645F300C17B2}"/>
              </a:ext>
            </a:extLst>
          </p:cNvPr>
          <p:cNvGrpSpPr>
            <a:grpSpLocks noChangeAspect="1"/>
          </p:cNvGrpSpPr>
          <p:nvPr/>
        </p:nvGrpSpPr>
        <p:grpSpPr bwMode="gray">
          <a:xfrm>
            <a:off x="10671637" y="2979724"/>
            <a:ext cx="593940" cy="386103"/>
            <a:chOff x="4137025" y="950913"/>
            <a:chExt cx="1982788" cy="1244599"/>
          </a:xfrm>
        </p:grpSpPr>
        <p:sp>
          <p:nvSpPr>
            <p:cNvPr id="147" name="Freeform 9">
              <a:extLst>
                <a:ext uri="{FF2B5EF4-FFF2-40B4-BE49-F238E27FC236}">
                  <a16:creationId xmlns="" xmlns:a16="http://schemas.microsoft.com/office/drawing/2014/main" id="{6A743E75-DE7C-40D6-9817-472DF32BD0ED}"/>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48" name="Oval 10">
              <a:extLst>
                <a:ext uri="{FF2B5EF4-FFF2-40B4-BE49-F238E27FC236}">
                  <a16:creationId xmlns="" xmlns:a16="http://schemas.microsoft.com/office/drawing/2014/main" id="{FBC71B8F-ADE6-4918-9C77-3F7B2A81F456}"/>
                </a:ext>
              </a:extLst>
            </p:cNvPr>
            <p:cNvSpPr>
              <a:spLocks noChangeArrowheads="1"/>
            </p:cNvSpPr>
            <p:nvPr/>
          </p:nvSpPr>
          <p:spPr bwMode="gray">
            <a:xfrm>
              <a:off x="54229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49" name="Oval 11">
              <a:extLst>
                <a:ext uri="{FF2B5EF4-FFF2-40B4-BE49-F238E27FC236}">
                  <a16:creationId xmlns="" xmlns:a16="http://schemas.microsoft.com/office/drawing/2014/main" id="{377D1832-3366-4E74-B8BD-293AF94D5141}"/>
                </a:ext>
              </a:extLst>
            </p:cNvPr>
            <p:cNvSpPr>
              <a:spLocks noChangeArrowheads="1"/>
            </p:cNvSpPr>
            <p:nvPr/>
          </p:nvSpPr>
          <p:spPr bwMode="gray">
            <a:xfrm>
              <a:off x="5664200" y="2038350"/>
              <a:ext cx="153988" cy="157162"/>
            </a:xfrm>
            <a:prstGeom prst="ellipse">
              <a:avLst/>
            </a:pr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50" name="Freeform 12">
              <a:extLst>
                <a:ext uri="{FF2B5EF4-FFF2-40B4-BE49-F238E27FC236}">
                  <a16:creationId xmlns="" xmlns:a16="http://schemas.microsoft.com/office/drawing/2014/main" id="{0C59E599-30F5-4A5A-84E0-DC68B870ADA6}"/>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51" name="Freeform 13">
              <a:extLst>
                <a:ext uri="{FF2B5EF4-FFF2-40B4-BE49-F238E27FC236}">
                  <a16:creationId xmlns="" xmlns:a16="http://schemas.microsoft.com/office/drawing/2014/main" id="{2EF532D7-6DB0-4D45-AAE4-489DEA908ABB}"/>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152" name="Freeform 14">
              <a:extLst>
                <a:ext uri="{FF2B5EF4-FFF2-40B4-BE49-F238E27FC236}">
                  <a16:creationId xmlns="" xmlns:a16="http://schemas.microsoft.com/office/drawing/2014/main" id="{F3525D37-C3B1-4F99-943E-5E4BAFD26854}"/>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marL="0" marR="0" lvl="0" indent="0"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grpSp>
      <p:cxnSp>
        <p:nvCxnSpPr>
          <p:cNvPr id="159" name="Straight Connector 158">
            <a:extLst>
              <a:ext uri="{FF2B5EF4-FFF2-40B4-BE49-F238E27FC236}">
                <a16:creationId xmlns="" xmlns:a16="http://schemas.microsoft.com/office/drawing/2014/main" id="{9D9B0DE9-770A-42CF-8058-5BDF2CE8E797}"/>
              </a:ext>
            </a:extLst>
          </p:cNvPr>
          <p:cNvCxnSpPr>
            <a:cxnSpLocks/>
            <a:stCxn id="67" idx="3"/>
          </p:cNvCxnSpPr>
          <p:nvPr/>
        </p:nvCxnSpPr>
        <p:spPr bwMode="gray">
          <a:xfrm flipV="1">
            <a:off x="10217421" y="3341449"/>
            <a:ext cx="734304" cy="666640"/>
          </a:xfrm>
          <a:prstGeom prst="line">
            <a:avLst/>
          </a:prstGeom>
          <a:ln w="19050">
            <a:solidFill>
              <a:srgbClr val="FFC000"/>
            </a:solidFill>
            <a:prstDash val="solid"/>
          </a:ln>
        </p:spPr>
        <p:style>
          <a:lnRef idx="1">
            <a:schemeClr val="accent1"/>
          </a:lnRef>
          <a:fillRef idx="0">
            <a:schemeClr val="accent1"/>
          </a:fillRef>
          <a:effectRef idx="0">
            <a:schemeClr val="accent1"/>
          </a:effectRef>
          <a:fontRef idx="minor">
            <a:schemeClr val="tx1"/>
          </a:fontRef>
        </p:style>
      </p:cxnSp>
      <p:sp>
        <p:nvSpPr>
          <p:cNvPr id="165" name="TextBox 164">
            <a:extLst>
              <a:ext uri="{FF2B5EF4-FFF2-40B4-BE49-F238E27FC236}">
                <a16:creationId xmlns="" xmlns:a16="http://schemas.microsoft.com/office/drawing/2014/main" id="{243DB072-3B61-4E5C-9976-0F018CDAB3C6}"/>
              </a:ext>
            </a:extLst>
          </p:cNvPr>
          <p:cNvSpPr txBox="1"/>
          <p:nvPr/>
        </p:nvSpPr>
        <p:spPr bwMode="gray">
          <a:xfrm>
            <a:off x="10344063" y="3873440"/>
            <a:ext cx="911716" cy="301974"/>
          </a:xfrm>
          <a:prstGeom prst="wedgeRectCallout">
            <a:avLst>
              <a:gd name="adj1" fmla="val -22570"/>
              <a:gd name="adj2" fmla="val -9075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Easy O&amp;M</a:t>
            </a:r>
          </a:p>
        </p:txBody>
      </p:sp>
      <p:sp>
        <p:nvSpPr>
          <p:cNvPr id="166" name="TextBox 165">
            <a:extLst>
              <a:ext uri="{FF2B5EF4-FFF2-40B4-BE49-F238E27FC236}">
                <a16:creationId xmlns="" xmlns:a16="http://schemas.microsoft.com/office/drawing/2014/main" id="{4215FD71-0989-40E1-93E4-59CCFF3E3D34}"/>
              </a:ext>
            </a:extLst>
          </p:cNvPr>
          <p:cNvSpPr txBox="1"/>
          <p:nvPr/>
        </p:nvSpPr>
        <p:spPr bwMode="gray">
          <a:xfrm>
            <a:off x="10334811" y="2700444"/>
            <a:ext cx="128272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NMS/Controller</a:t>
            </a:r>
          </a:p>
        </p:txBody>
      </p:sp>
      <p:sp>
        <p:nvSpPr>
          <p:cNvPr id="168" name="Freeform: Shape 167">
            <a:extLst>
              <a:ext uri="{FF2B5EF4-FFF2-40B4-BE49-F238E27FC236}">
                <a16:creationId xmlns="" xmlns:a16="http://schemas.microsoft.com/office/drawing/2014/main" id="{8826E571-ED07-4B73-8235-1456FDF7F756}"/>
              </a:ext>
            </a:extLst>
          </p:cNvPr>
          <p:cNvSpPr/>
          <p:nvPr/>
        </p:nvSpPr>
        <p:spPr bwMode="gray">
          <a:xfrm>
            <a:off x="6742816" y="2534646"/>
            <a:ext cx="1810006" cy="3370234"/>
          </a:xfrm>
          <a:custGeom>
            <a:avLst/>
            <a:gdLst>
              <a:gd name="connsiteX0" fmla="*/ 0 w 1810006"/>
              <a:gd name="connsiteY0" fmla="*/ 0 h 3248025"/>
              <a:gd name="connsiteX1" fmla="*/ 609600 w 1810006"/>
              <a:gd name="connsiteY1" fmla="*/ 771525 h 3248025"/>
              <a:gd name="connsiteX2" fmla="*/ 676275 w 1810006"/>
              <a:gd name="connsiteY2" fmla="*/ 1676400 h 3248025"/>
              <a:gd name="connsiteX3" fmla="*/ 1676400 w 1810006"/>
              <a:gd name="connsiteY3" fmla="*/ 2800350 h 3248025"/>
              <a:gd name="connsiteX4" fmla="*/ 1771650 w 1810006"/>
              <a:gd name="connsiteY4" fmla="*/ 3248025 h 3248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006" h="3248025">
                <a:moveTo>
                  <a:pt x="0" y="0"/>
                </a:moveTo>
                <a:cubicBezTo>
                  <a:pt x="248444" y="246062"/>
                  <a:pt x="496888" y="492125"/>
                  <a:pt x="609600" y="771525"/>
                </a:cubicBezTo>
                <a:cubicBezTo>
                  <a:pt x="722312" y="1050925"/>
                  <a:pt x="498475" y="1338263"/>
                  <a:pt x="676275" y="1676400"/>
                </a:cubicBezTo>
                <a:cubicBezTo>
                  <a:pt x="854075" y="2014537"/>
                  <a:pt x="1493838" y="2538413"/>
                  <a:pt x="1676400" y="2800350"/>
                </a:cubicBezTo>
                <a:cubicBezTo>
                  <a:pt x="1858963" y="3062288"/>
                  <a:pt x="1815306" y="3155156"/>
                  <a:pt x="1771650" y="3248025"/>
                </a:cubicBezTo>
              </a:path>
            </a:pathLst>
          </a:custGeom>
          <a:noFill/>
          <a:ln w="28575" cap="flat" cmpd="sng">
            <a:solidFill>
              <a:srgbClr val="E28189"/>
            </a:solidFill>
          </a:ln>
        </p:spPr>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sp>
        <p:nvSpPr>
          <p:cNvPr id="171" name="Freeform: Shape 170">
            <a:extLst>
              <a:ext uri="{FF2B5EF4-FFF2-40B4-BE49-F238E27FC236}">
                <a16:creationId xmlns="" xmlns:a16="http://schemas.microsoft.com/office/drawing/2014/main" id="{5C7D9A4D-0577-48C8-A546-74DE6A85F466}"/>
              </a:ext>
            </a:extLst>
          </p:cNvPr>
          <p:cNvSpPr/>
          <p:nvPr/>
        </p:nvSpPr>
        <p:spPr bwMode="gray">
          <a:xfrm>
            <a:off x="6810375" y="2518785"/>
            <a:ext cx="2768869" cy="3357594"/>
          </a:xfrm>
          <a:custGeom>
            <a:avLst/>
            <a:gdLst>
              <a:gd name="connsiteX0" fmla="*/ 0 w 2730533"/>
              <a:gd name="connsiteY0" fmla="*/ 0 h 3276600"/>
              <a:gd name="connsiteX1" fmla="*/ 800100 w 2730533"/>
              <a:gd name="connsiteY1" fmla="*/ 857250 h 3276600"/>
              <a:gd name="connsiteX2" fmla="*/ 1047750 w 2730533"/>
              <a:gd name="connsiteY2" fmla="*/ 1228725 h 3276600"/>
              <a:gd name="connsiteX3" fmla="*/ 2714625 w 2730533"/>
              <a:gd name="connsiteY3" fmla="*/ 1619250 h 3276600"/>
              <a:gd name="connsiteX4" fmla="*/ 1885950 w 2730533"/>
              <a:gd name="connsiteY4" fmla="*/ 2790825 h 3276600"/>
              <a:gd name="connsiteX5" fmla="*/ 1838325 w 2730533"/>
              <a:gd name="connsiteY5" fmla="*/ 3276600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0533" h="3276600">
                <a:moveTo>
                  <a:pt x="0" y="0"/>
                </a:moveTo>
                <a:cubicBezTo>
                  <a:pt x="312737" y="326231"/>
                  <a:pt x="625475" y="652463"/>
                  <a:pt x="800100" y="857250"/>
                </a:cubicBezTo>
                <a:cubicBezTo>
                  <a:pt x="974725" y="1062037"/>
                  <a:pt x="728663" y="1101725"/>
                  <a:pt x="1047750" y="1228725"/>
                </a:cubicBezTo>
                <a:cubicBezTo>
                  <a:pt x="1366837" y="1355725"/>
                  <a:pt x="2574925" y="1358900"/>
                  <a:pt x="2714625" y="1619250"/>
                </a:cubicBezTo>
                <a:cubicBezTo>
                  <a:pt x="2854325" y="1879600"/>
                  <a:pt x="2032000" y="2514600"/>
                  <a:pt x="1885950" y="2790825"/>
                </a:cubicBezTo>
                <a:cubicBezTo>
                  <a:pt x="1739900" y="3067050"/>
                  <a:pt x="1789112" y="3171825"/>
                  <a:pt x="1838325" y="3276600"/>
                </a:cubicBezTo>
              </a:path>
            </a:pathLst>
          </a:custGeom>
          <a:noFill/>
          <a:ln w="28575" cap="flat" cmpd="sng">
            <a:solidFill>
              <a:srgbClr val="E28189"/>
            </a:solidFill>
            <a:prstDash val="dash"/>
          </a:ln>
        </p:spPr>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sp>
        <p:nvSpPr>
          <p:cNvPr id="173" name="Freeform: Shape 172">
            <a:extLst>
              <a:ext uri="{FF2B5EF4-FFF2-40B4-BE49-F238E27FC236}">
                <a16:creationId xmlns="" xmlns:a16="http://schemas.microsoft.com/office/drawing/2014/main" id="{AD6BF6E8-74EE-491F-9D8B-F8C8E4778F86}"/>
              </a:ext>
            </a:extLst>
          </p:cNvPr>
          <p:cNvSpPr/>
          <p:nvPr/>
        </p:nvSpPr>
        <p:spPr bwMode="gray">
          <a:xfrm>
            <a:off x="6915150" y="2509260"/>
            <a:ext cx="3536929" cy="953560"/>
          </a:xfrm>
          <a:custGeom>
            <a:avLst/>
            <a:gdLst>
              <a:gd name="connsiteX0" fmla="*/ 0 w 3790950"/>
              <a:gd name="connsiteY0" fmla="*/ 0 h 886606"/>
              <a:gd name="connsiteX1" fmla="*/ 2695575 w 3790950"/>
              <a:gd name="connsiteY1" fmla="*/ 885825 h 886606"/>
              <a:gd name="connsiteX2" fmla="*/ 3790950 w 3790950"/>
              <a:gd name="connsiteY2" fmla="*/ 123825 h 886606"/>
            </a:gdLst>
            <a:ahLst/>
            <a:cxnLst>
              <a:cxn ang="0">
                <a:pos x="connsiteX0" y="connsiteY0"/>
              </a:cxn>
              <a:cxn ang="0">
                <a:pos x="connsiteX1" y="connsiteY1"/>
              </a:cxn>
              <a:cxn ang="0">
                <a:pos x="connsiteX2" y="connsiteY2"/>
              </a:cxn>
            </a:cxnLst>
            <a:rect l="l" t="t" r="r" b="b"/>
            <a:pathLst>
              <a:path w="3790950" h="886606">
                <a:moveTo>
                  <a:pt x="0" y="0"/>
                </a:moveTo>
                <a:cubicBezTo>
                  <a:pt x="1031875" y="432594"/>
                  <a:pt x="2063750" y="865188"/>
                  <a:pt x="2695575" y="885825"/>
                </a:cubicBezTo>
                <a:cubicBezTo>
                  <a:pt x="3327400" y="906462"/>
                  <a:pt x="3559175" y="515143"/>
                  <a:pt x="3790950" y="123825"/>
                </a:cubicBezTo>
              </a:path>
            </a:pathLst>
          </a:custGeom>
          <a:noFill/>
          <a:ln w="28575" cap="flat" cmpd="sng">
            <a:solidFill>
              <a:srgbClr val="56C4D2"/>
            </a:solidFill>
          </a:ln>
        </p:spPr>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endParaRPr>
          </a:p>
        </p:txBody>
      </p:sp>
      <p:sp>
        <p:nvSpPr>
          <p:cNvPr id="174" name="TextBox 173">
            <a:extLst>
              <a:ext uri="{FF2B5EF4-FFF2-40B4-BE49-F238E27FC236}">
                <a16:creationId xmlns="" xmlns:a16="http://schemas.microsoft.com/office/drawing/2014/main" id="{04E3A043-477B-4E72-B262-711A2414605C}"/>
              </a:ext>
            </a:extLst>
          </p:cNvPr>
          <p:cNvSpPr txBox="1"/>
          <p:nvPr/>
        </p:nvSpPr>
        <p:spPr bwMode="gray">
          <a:xfrm>
            <a:off x="9108102" y="5084486"/>
            <a:ext cx="1223882" cy="292351"/>
          </a:xfrm>
          <a:prstGeom prst="wedgeRectCallout">
            <a:avLst>
              <a:gd name="adj1" fmla="val -41134"/>
              <a:gd name="adj2" fmla="val -116266"/>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High reliability</a:t>
            </a:r>
          </a:p>
        </p:txBody>
      </p:sp>
      <p:sp>
        <p:nvSpPr>
          <p:cNvPr id="175" name="TextBox 174">
            <a:extLst>
              <a:ext uri="{FF2B5EF4-FFF2-40B4-BE49-F238E27FC236}">
                <a16:creationId xmlns="" xmlns:a16="http://schemas.microsoft.com/office/drawing/2014/main" id="{D3EB44BC-E582-461D-938F-54CF59D49A3F}"/>
              </a:ext>
            </a:extLst>
          </p:cNvPr>
          <p:cNvSpPr txBox="1"/>
          <p:nvPr/>
        </p:nvSpPr>
        <p:spPr bwMode="gray">
          <a:xfrm>
            <a:off x="7134828" y="1896010"/>
            <a:ext cx="1108397" cy="482811"/>
          </a:xfrm>
          <a:prstGeom prst="wedgeRectCallout">
            <a:avLst>
              <a:gd name="adj1" fmla="val -36482"/>
              <a:gd name="adj2" fmla="val 107039"/>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Flexible multi-service bearer</a:t>
            </a:r>
          </a:p>
        </p:txBody>
      </p:sp>
      <p:sp>
        <p:nvSpPr>
          <p:cNvPr id="176" name="Rectangle 175">
            <a:extLst>
              <a:ext uri="{FF2B5EF4-FFF2-40B4-BE49-F238E27FC236}">
                <a16:creationId xmlns="" xmlns:a16="http://schemas.microsoft.com/office/drawing/2014/main" id="{B6334ED6-2113-4CEB-8C1F-8F1BBF05BB51}"/>
              </a:ext>
            </a:extLst>
          </p:cNvPr>
          <p:cNvSpPr/>
          <p:nvPr/>
        </p:nvSpPr>
        <p:spPr bwMode="gray">
          <a:xfrm rot="16200000">
            <a:off x="6336781" y="3687823"/>
            <a:ext cx="1228811" cy="400050"/>
          </a:xfrm>
          <a:prstGeom prst="rect">
            <a:avLst/>
          </a:prstGeom>
          <a:solidFill>
            <a:schemeClr val="bg1">
              <a:lumMod val="50000"/>
            </a:schemeClr>
          </a:solidFill>
          <a:ln w="19050" cap="flat" cmpd="sng">
            <a:solidFill>
              <a:schemeClr val="bg1">
                <a:lumMod val="50000"/>
              </a:schemeClr>
            </a:solidFill>
          </a:ln>
        </p:spPr>
        <p:txBody>
          <a:bodyPr vert="horz" wrap="square" lIns="68580" tIns="34290" rIns="68580" bIns="34290" numCol="1" rtlCol="0" anchor="ctr" anchorCtr="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Converged bearer network</a:t>
            </a:r>
          </a:p>
        </p:txBody>
      </p:sp>
      <p:sp>
        <p:nvSpPr>
          <p:cNvPr id="167" name="TextBox 166">
            <a:extLst>
              <a:ext uri="{FF2B5EF4-FFF2-40B4-BE49-F238E27FC236}">
                <a16:creationId xmlns="" xmlns:a16="http://schemas.microsoft.com/office/drawing/2014/main" id="{2FF81DB9-9808-44FB-9FC7-BA61DDC0E7E7}"/>
              </a:ext>
            </a:extLst>
          </p:cNvPr>
          <p:cNvSpPr txBox="1"/>
          <p:nvPr/>
        </p:nvSpPr>
        <p:spPr bwMode="gray">
          <a:xfrm>
            <a:off x="5572352" y="4333722"/>
            <a:ext cx="1207159" cy="479199"/>
          </a:xfrm>
          <a:prstGeom prst="wedgeRectCallout">
            <a:avLst>
              <a:gd name="adj1" fmla="val 18214"/>
              <a:gd name="adj2" fmla="val -95643"/>
            </a:avLst>
          </a:prstGeom>
          <a:solidFill>
            <a:schemeClr val="bg1"/>
          </a:solidFill>
          <a:ln w="19050">
            <a:solidFill>
              <a:schemeClr val="bg1">
                <a:lumMod val="65000"/>
              </a:schemeClr>
            </a:solidFill>
            <a:headEnd type="none" w="med" len="med"/>
            <a:tailEnd type="arrow"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sz="1200">
                <a:solidFill>
                  <a:schemeClr val="bg1">
                    <a:lumMod val="50000"/>
                  </a:schemeClr>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fontAlgn="ctr"/>
            <a:r>
              <a:rPr lang="en-US" dirty="0">
                <a:latin typeface="Huawei Sans" panose="020C0503030203020204" pitchFamily="34" charset="0"/>
                <a:ea typeface="方正兰亭黑简体" panose="02000000000000000000" pitchFamily="2" charset="-122"/>
              </a:rPr>
              <a:t>Multi-network convergence</a:t>
            </a:r>
          </a:p>
        </p:txBody>
      </p:sp>
    </p:spTree>
    <p:extLst>
      <p:ext uri="{BB962C8B-B14F-4D97-AF65-F5344CB8AC3E}">
        <p14:creationId xmlns:p14="http://schemas.microsoft.com/office/powerpoint/2010/main" val="353815586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err="1">
                <a:latin typeface="Huawei Sans" panose="020C0503030203020204" pitchFamily="34" charset="0"/>
              </a:rPr>
              <a:t>QoS</a:t>
            </a:r>
            <a:r>
              <a:rPr lang="en-US" dirty="0">
                <a:latin typeface="Huawei Sans" panose="020C0503030203020204" pitchFamily="34" charset="0"/>
              </a:rPr>
              <a:t> Planning Principles</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p:txBody>
          <a:bodyPr wrap="square">
            <a:noAutofit/>
          </a:bodyPr>
          <a:lstStyle/>
          <a:p>
            <a:r>
              <a:rPr lang="en-US" sz="1800" dirty="0">
                <a:latin typeface="Huawei Sans" panose="020C0503030203020204" pitchFamily="34" charset="0"/>
              </a:rPr>
              <a:t>The enterprise bearer network needs to provide differentiated service quality assurance for different services. </a:t>
            </a:r>
            <a:r>
              <a:rPr lang="en-US" sz="1800" dirty="0" err="1">
                <a:latin typeface="Huawei Sans" panose="020C0503030203020204" pitchFamily="34" charset="0"/>
              </a:rPr>
              <a:t>QoS</a:t>
            </a:r>
            <a:r>
              <a:rPr lang="en-US" sz="1800" dirty="0">
                <a:latin typeface="Huawei Sans" panose="020C0503030203020204" pitchFamily="34" charset="0"/>
              </a:rPr>
              <a:t> planning ensures that various services are properly forwarded on the bearer network. </a:t>
            </a:r>
            <a:r>
              <a:rPr lang="en-US" sz="1800" dirty="0" err="1">
                <a:latin typeface="Huawei Sans" panose="020C0503030203020204" pitchFamily="34" charset="0"/>
              </a:rPr>
              <a:t>QoS</a:t>
            </a:r>
            <a:r>
              <a:rPr lang="en-US" sz="1800" dirty="0">
                <a:latin typeface="Huawei Sans" panose="020C0503030203020204" pitchFamily="34" charset="0"/>
              </a:rPr>
              <a:t> planning mainly complies with the following four principles:</a:t>
            </a:r>
          </a:p>
          <a:p>
            <a:pPr lvl="1"/>
            <a:r>
              <a:rPr lang="en-US" sz="1600" dirty="0">
                <a:latin typeface="Huawei Sans" panose="020C0503030203020204" pitchFamily="34" charset="0"/>
              </a:rPr>
              <a:t>Reasonableness: Resources must be allocated appropriately based on the importance of services.</a:t>
            </a:r>
          </a:p>
          <a:p>
            <a:pPr lvl="1"/>
            <a:r>
              <a:rPr lang="en-US" sz="1600" dirty="0">
                <a:latin typeface="Huawei Sans" panose="020C0503030203020204" pitchFamily="34" charset="0"/>
              </a:rPr>
              <a:t>Consistency: </a:t>
            </a:r>
            <a:r>
              <a:rPr lang="en-US" sz="1600" dirty="0" err="1">
                <a:latin typeface="Huawei Sans" panose="020C0503030203020204" pitchFamily="34" charset="0"/>
              </a:rPr>
              <a:t>QoS</a:t>
            </a:r>
            <a:r>
              <a:rPr lang="en-US" sz="1600" dirty="0">
                <a:latin typeface="Huawei Sans" panose="020C0503030203020204" pitchFamily="34" charset="0"/>
              </a:rPr>
              <a:t> planning involves various behaviors (such as service classification, marking, scheduling, and rate limiting), which must be consistent on the entire network.</a:t>
            </a:r>
          </a:p>
          <a:p>
            <a:pPr lvl="1"/>
            <a:r>
              <a:rPr lang="en-US" sz="1600" dirty="0">
                <a:latin typeface="Huawei Sans" panose="020C0503030203020204" pitchFamily="34" charset="0"/>
              </a:rPr>
              <a:t>Scalability: Current </a:t>
            </a:r>
            <a:r>
              <a:rPr lang="en-US" sz="1600" dirty="0" err="1">
                <a:latin typeface="Huawei Sans" panose="020C0503030203020204" pitchFamily="34" charset="0"/>
              </a:rPr>
              <a:t>QoS</a:t>
            </a:r>
            <a:r>
              <a:rPr lang="en-US" sz="1600" dirty="0">
                <a:latin typeface="Huawei Sans" panose="020C0503030203020204" pitchFamily="34" charset="0"/>
              </a:rPr>
              <a:t> policies must take into account future service expansion.</a:t>
            </a:r>
          </a:p>
          <a:p>
            <a:pPr lvl="1"/>
            <a:r>
              <a:rPr lang="en-US" sz="1600" dirty="0">
                <a:latin typeface="Huawei Sans" panose="020C0503030203020204" pitchFamily="34" charset="0"/>
              </a:rPr>
              <a:t>Maintainability: Because services change rapidly in real-world situations, </a:t>
            </a:r>
            <a:r>
              <a:rPr lang="en-US" sz="1600" dirty="0" err="1">
                <a:latin typeface="Huawei Sans" panose="020C0503030203020204" pitchFamily="34" charset="0"/>
              </a:rPr>
              <a:t>QoS</a:t>
            </a:r>
            <a:r>
              <a:rPr lang="en-US" sz="1600" dirty="0">
                <a:latin typeface="Huawei Sans" panose="020C0503030203020204" pitchFamily="34" charset="0"/>
              </a:rPr>
              <a:t> policies may be frequently adjusted during routine maintenance. Ensure that </a:t>
            </a:r>
            <a:r>
              <a:rPr lang="en-US" sz="1600" dirty="0" err="1">
                <a:latin typeface="Huawei Sans" panose="020C0503030203020204" pitchFamily="34" charset="0"/>
              </a:rPr>
              <a:t>QoS</a:t>
            </a:r>
            <a:r>
              <a:rPr lang="en-US" sz="1600" dirty="0">
                <a:latin typeface="Huawei Sans" panose="020C0503030203020204" pitchFamily="34" charset="0"/>
              </a:rPr>
              <a:t> policies can be easily adjusted and maintained.</a:t>
            </a:r>
          </a:p>
        </p:txBody>
      </p:sp>
      <p:sp>
        <p:nvSpPr>
          <p:cNvPr id="5" name="燕尾形 3">
            <a:extLst>
              <a:ext uri="{FF2B5EF4-FFF2-40B4-BE49-F238E27FC236}">
                <a16:creationId xmlns="" xmlns:a16="http://schemas.microsoft.com/office/drawing/2014/main" id="{7660BFBD-A116-4C00-B030-BB271878C1BA}"/>
              </a:ext>
            </a:extLst>
          </p:cNvPr>
          <p:cNvSpPr/>
          <p:nvPr/>
        </p:nvSpPr>
        <p:spPr bwMode="gray">
          <a:xfrm>
            <a:off x="9480550" y="102388"/>
            <a:ext cx="107061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6" name="燕尾形 3">
            <a:extLst>
              <a:ext uri="{FF2B5EF4-FFF2-40B4-BE49-F238E27FC236}">
                <a16:creationId xmlns="" xmlns:a16="http://schemas.microsoft.com/office/drawing/2014/main" id="{74A4127F-F350-48F0-850F-650789935540}"/>
              </a:ext>
            </a:extLst>
          </p:cNvPr>
          <p:cNvSpPr/>
          <p:nvPr/>
        </p:nvSpPr>
        <p:spPr bwMode="gray">
          <a:xfrm>
            <a:off x="10475376" y="102388"/>
            <a:ext cx="127174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Tree>
    <p:extLst>
      <p:ext uri="{BB962C8B-B14F-4D97-AF65-F5344CB8AC3E}">
        <p14:creationId xmlns:p14="http://schemas.microsoft.com/office/powerpoint/2010/main" val="393625341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err="1">
                <a:latin typeface="Huawei Sans" panose="020C0503030203020204" pitchFamily="34" charset="0"/>
              </a:rPr>
              <a:t>QoS</a:t>
            </a:r>
            <a:r>
              <a:rPr lang="en-US" dirty="0">
                <a:latin typeface="Huawei Sans" panose="020C0503030203020204" pitchFamily="34" charset="0"/>
              </a:rPr>
              <a:t> Design Suggestions</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When the network is normal, a different link can be planned for each service of an enterprise to ensure that these services do not affect each other. However, when a link is faulty, the affected services are switched to other links, and bandwidth competition may occur. </a:t>
            </a:r>
            <a:r>
              <a:rPr lang="en-US" sz="1600" dirty="0" err="1">
                <a:latin typeface="Huawei Sans" panose="020C0503030203020204" pitchFamily="34" charset="0"/>
              </a:rPr>
              <a:t>QoS</a:t>
            </a:r>
            <a:r>
              <a:rPr lang="en-US" sz="1600" dirty="0">
                <a:latin typeface="Huawei Sans" panose="020C0503030203020204" pitchFamily="34" charset="0"/>
              </a:rPr>
              <a:t> policies need to be deployed for key services in a unified manner.</a:t>
            </a:r>
          </a:p>
          <a:p>
            <a:pPr algn="l">
              <a:lnSpc>
                <a:spcPct val="100000"/>
              </a:lnSpc>
            </a:pPr>
            <a:r>
              <a:rPr lang="en-US" sz="1600" dirty="0">
                <a:latin typeface="Huawei Sans" panose="020C0503030203020204" pitchFamily="34" charset="0"/>
              </a:rPr>
              <a:t>If there are more than eight types of enterprise services, they need to be properly classified and combined. The following is an example of common enterprise service planning.</a:t>
            </a:r>
          </a:p>
        </p:txBody>
      </p:sp>
      <p:graphicFrame>
        <p:nvGraphicFramePr>
          <p:cNvPr id="7" name="表格 8">
            <a:extLst>
              <a:ext uri="{FF2B5EF4-FFF2-40B4-BE49-F238E27FC236}">
                <a16:creationId xmlns="" xmlns:a16="http://schemas.microsoft.com/office/drawing/2014/main" id="{5F1D76A2-F10B-4A4A-AB8A-0E9273F46F97}"/>
              </a:ext>
            </a:extLst>
          </p:cNvPr>
          <p:cNvGraphicFramePr>
            <a:graphicFrameLocks noGrp="1"/>
          </p:cNvGraphicFramePr>
          <p:nvPr>
            <p:extLst>
              <p:ext uri="{D42A27DB-BD31-4B8C-83A1-F6EECF244321}">
                <p14:modId xmlns:p14="http://schemas.microsoft.com/office/powerpoint/2010/main" val="3794286797"/>
              </p:ext>
            </p:extLst>
          </p:nvPr>
        </p:nvGraphicFramePr>
        <p:xfrm>
          <a:off x="1332578" y="2496163"/>
          <a:ext cx="9534525" cy="3626468"/>
        </p:xfrm>
        <a:graphic>
          <a:graphicData uri="http://schemas.openxmlformats.org/drawingml/2006/table">
            <a:tbl>
              <a:tblPr firstRow="1" bandRow="1"/>
              <a:tblGrid>
                <a:gridCol w="952501">
                  <a:extLst>
                    <a:ext uri="{9D8B030D-6E8A-4147-A177-3AD203B41FA5}">
                      <a16:colId xmlns="" xmlns:a16="http://schemas.microsoft.com/office/drawing/2014/main" val="20000"/>
                    </a:ext>
                  </a:extLst>
                </a:gridCol>
                <a:gridCol w="1400175">
                  <a:extLst>
                    <a:ext uri="{9D8B030D-6E8A-4147-A177-3AD203B41FA5}">
                      <a16:colId xmlns="" xmlns:a16="http://schemas.microsoft.com/office/drawing/2014/main" val="20001"/>
                    </a:ext>
                  </a:extLst>
                </a:gridCol>
                <a:gridCol w="1201378">
                  <a:extLst>
                    <a:ext uri="{9D8B030D-6E8A-4147-A177-3AD203B41FA5}">
                      <a16:colId xmlns="" xmlns:a16="http://schemas.microsoft.com/office/drawing/2014/main" val="20002"/>
                    </a:ext>
                  </a:extLst>
                </a:gridCol>
                <a:gridCol w="1897626">
                  <a:extLst>
                    <a:ext uri="{9D8B030D-6E8A-4147-A177-3AD203B41FA5}">
                      <a16:colId xmlns="" xmlns:a16="http://schemas.microsoft.com/office/drawing/2014/main" val="20003"/>
                    </a:ext>
                  </a:extLst>
                </a:gridCol>
                <a:gridCol w="2368346">
                  <a:extLst>
                    <a:ext uri="{9D8B030D-6E8A-4147-A177-3AD203B41FA5}">
                      <a16:colId xmlns="" xmlns:a16="http://schemas.microsoft.com/office/drawing/2014/main" val="1533391008"/>
                    </a:ext>
                  </a:extLst>
                </a:gridCol>
                <a:gridCol w="1714499">
                  <a:extLst>
                    <a:ext uri="{9D8B030D-6E8A-4147-A177-3AD203B41FA5}">
                      <a16:colId xmlns="" xmlns:a16="http://schemas.microsoft.com/office/drawing/2014/main" val="1995056355"/>
                    </a:ext>
                  </a:extLst>
                </a:gridCol>
              </a:tblGrid>
              <a:tr h="480885">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Priority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Scheduling Mode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1187798" rtl="0" eaLnBrk="1" latinLnBrk="0" hangingPunct="1">
                        <a:defRPr sz="2338" b="1" kern="1200">
                          <a:solidFill>
                            <a:schemeClr val="lt1"/>
                          </a:solidFill>
                          <a:latin typeface="Arial"/>
                          <a:ea typeface="微软雅黑"/>
                        </a:defRPr>
                      </a:lvl1pPr>
                      <a:lvl2pPr marL="593900" algn="l" defTabSz="1187798" rtl="0" eaLnBrk="1" latinLnBrk="0" hangingPunct="1">
                        <a:defRPr sz="2338" b="1" kern="1200">
                          <a:solidFill>
                            <a:schemeClr val="lt1"/>
                          </a:solidFill>
                          <a:latin typeface="Arial"/>
                          <a:ea typeface="微软雅黑"/>
                        </a:defRPr>
                      </a:lvl2pPr>
                      <a:lvl3pPr marL="1187798" algn="l" defTabSz="1187798" rtl="0" eaLnBrk="1" latinLnBrk="0" hangingPunct="1">
                        <a:defRPr sz="2338" b="1" kern="1200">
                          <a:solidFill>
                            <a:schemeClr val="lt1"/>
                          </a:solidFill>
                          <a:latin typeface="Arial"/>
                          <a:ea typeface="微软雅黑"/>
                        </a:defRPr>
                      </a:lvl3pPr>
                      <a:lvl4pPr marL="1781699" algn="l" defTabSz="1187798" rtl="0" eaLnBrk="1" latinLnBrk="0" hangingPunct="1">
                        <a:defRPr sz="2338" b="1" kern="1200">
                          <a:solidFill>
                            <a:schemeClr val="lt1"/>
                          </a:solidFill>
                          <a:latin typeface="Arial"/>
                          <a:ea typeface="微软雅黑"/>
                        </a:defRPr>
                      </a:lvl4pPr>
                      <a:lvl5pPr marL="2375598" algn="l" defTabSz="1187798" rtl="0" eaLnBrk="1" latinLnBrk="0" hangingPunct="1">
                        <a:defRPr sz="2338" b="1" kern="1200">
                          <a:solidFill>
                            <a:schemeClr val="lt1"/>
                          </a:solidFill>
                          <a:latin typeface="Arial"/>
                          <a:ea typeface="微软雅黑"/>
                        </a:defRPr>
                      </a:lvl5pPr>
                      <a:lvl6pPr marL="2969497" algn="l" defTabSz="1187798" rtl="0" eaLnBrk="1" latinLnBrk="0" hangingPunct="1">
                        <a:defRPr sz="2338" b="1" kern="1200">
                          <a:solidFill>
                            <a:schemeClr val="lt1"/>
                          </a:solidFill>
                          <a:latin typeface="Arial"/>
                          <a:ea typeface="微软雅黑"/>
                        </a:defRPr>
                      </a:lvl6pPr>
                      <a:lvl7pPr marL="3563396" algn="l" defTabSz="1187798" rtl="0" eaLnBrk="1" latinLnBrk="0" hangingPunct="1">
                        <a:defRPr sz="2338" b="1" kern="1200">
                          <a:solidFill>
                            <a:schemeClr val="lt1"/>
                          </a:solidFill>
                          <a:latin typeface="Arial"/>
                          <a:ea typeface="微软雅黑"/>
                        </a:defRPr>
                      </a:lvl7pPr>
                      <a:lvl8pPr marL="4157297" algn="l" defTabSz="1187798" rtl="0" eaLnBrk="1" latinLnBrk="0" hangingPunct="1">
                        <a:defRPr sz="2338" b="1" kern="1200">
                          <a:solidFill>
                            <a:schemeClr val="lt1"/>
                          </a:solidFill>
                          <a:latin typeface="Arial"/>
                          <a:ea typeface="微软雅黑"/>
                        </a:defRPr>
                      </a:lvl8pPr>
                      <a:lvl9pPr marL="4751195" algn="l" defTabSz="1187798" rtl="0" eaLnBrk="1" latinLnBrk="0" hangingPunct="1">
                        <a:defRPr sz="2338" b="1" kern="1200">
                          <a:solidFill>
                            <a:schemeClr val="lt1"/>
                          </a:solidFill>
                          <a:latin typeface="Arial"/>
                          <a:ea typeface="微软雅黑"/>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Weight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Traffic Shaping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Drop Method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254586">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CS6/CS7</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Protocol packet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24310">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EF</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Production 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594034">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VoIP, video conference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Configure rate limiting to prevent bandwidth starvation of low-priority services.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594034">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Video surveillance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Determined based on live network conditions.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WRED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594034">
                <a:tc>
                  <a:txBody>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Determined based on live network conditions.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WRED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548620283"/>
                  </a:ext>
                </a:extLst>
              </a:tr>
              <a:tr h="254586">
                <a:tc>
                  <a:txBody>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AF1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OA 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308280798"/>
                  </a:ext>
                </a:extLst>
              </a:tr>
              <a:tr h="254586">
                <a:tc>
                  <a:txBody>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BE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Other workloads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LPQ</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微软雅黑"/>
                        </a:defRPr>
                      </a:lvl1pPr>
                      <a:lvl2pPr marL="593900" algn="l" defTabSz="1187798" rtl="0" eaLnBrk="1" latinLnBrk="0" hangingPunct="1">
                        <a:defRPr sz="2338" kern="1200">
                          <a:solidFill>
                            <a:schemeClr val="dk1"/>
                          </a:solidFill>
                          <a:latin typeface="Arial"/>
                          <a:ea typeface="微软雅黑"/>
                        </a:defRPr>
                      </a:lvl2pPr>
                      <a:lvl3pPr marL="1187798" algn="l" defTabSz="1187798" rtl="0" eaLnBrk="1" latinLnBrk="0" hangingPunct="1">
                        <a:defRPr sz="2338" kern="1200">
                          <a:solidFill>
                            <a:schemeClr val="dk1"/>
                          </a:solidFill>
                          <a:latin typeface="Arial"/>
                          <a:ea typeface="微软雅黑"/>
                        </a:defRPr>
                      </a:lvl3pPr>
                      <a:lvl4pPr marL="1781699" algn="l" defTabSz="1187798" rtl="0" eaLnBrk="1" latinLnBrk="0" hangingPunct="1">
                        <a:defRPr sz="2338" kern="1200">
                          <a:solidFill>
                            <a:schemeClr val="dk1"/>
                          </a:solidFill>
                          <a:latin typeface="Arial"/>
                          <a:ea typeface="微软雅黑"/>
                        </a:defRPr>
                      </a:lvl4pPr>
                      <a:lvl5pPr marL="2375598" algn="l" defTabSz="1187798" rtl="0" eaLnBrk="1" latinLnBrk="0" hangingPunct="1">
                        <a:defRPr sz="2338" kern="1200">
                          <a:solidFill>
                            <a:schemeClr val="dk1"/>
                          </a:solidFill>
                          <a:latin typeface="Arial"/>
                          <a:ea typeface="微软雅黑"/>
                        </a:defRPr>
                      </a:lvl5pPr>
                      <a:lvl6pPr marL="2969497" algn="l" defTabSz="1187798" rtl="0" eaLnBrk="1" latinLnBrk="0" hangingPunct="1">
                        <a:defRPr sz="2338" kern="1200">
                          <a:solidFill>
                            <a:schemeClr val="dk1"/>
                          </a:solidFill>
                          <a:latin typeface="Arial"/>
                          <a:ea typeface="微软雅黑"/>
                        </a:defRPr>
                      </a:lvl6pPr>
                      <a:lvl7pPr marL="3563396" algn="l" defTabSz="1187798" rtl="0" eaLnBrk="1" latinLnBrk="0" hangingPunct="1">
                        <a:defRPr sz="2338" kern="1200">
                          <a:solidFill>
                            <a:schemeClr val="dk1"/>
                          </a:solidFill>
                          <a:latin typeface="Arial"/>
                          <a:ea typeface="微软雅黑"/>
                        </a:defRPr>
                      </a:lvl7pPr>
                      <a:lvl8pPr marL="4157297" algn="l" defTabSz="1187798" rtl="0" eaLnBrk="1" latinLnBrk="0" hangingPunct="1">
                        <a:defRPr sz="2338" kern="1200">
                          <a:solidFill>
                            <a:schemeClr val="dk1"/>
                          </a:solidFill>
                          <a:latin typeface="Arial"/>
                          <a:ea typeface="微软雅黑"/>
                        </a:defRPr>
                      </a:lvl8pPr>
                      <a:lvl9pPr marL="4751195" algn="l" defTabSz="1187798" rtl="0" eaLnBrk="1" latinLnBrk="0" hangingPunct="1">
                        <a:defRPr sz="2338" kern="1200">
                          <a:solidFill>
                            <a:schemeClr val="dk1"/>
                          </a:solidFill>
                          <a:latin typeface="Arial"/>
                          <a:ea typeface="微软雅黑"/>
                        </a:defRPr>
                      </a:lvl9pPr>
                    </a:lstStyle>
                    <a:p>
                      <a:pPr marL="0" marR="0" lvl="0" indent="0" algn="l" defTabSz="1187798"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Tail drop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2975759169"/>
                  </a:ext>
                </a:extLst>
              </a:tr>
            </a:tbl>
          </a:graphicData>
        </a:graphic>
      </p:graphicFrame>
      <p:sp>
        <p:nvSpPr>
          <p:cNvPr id="8" name="燕尾形 3">
            <a:extLst>
              <a:ext uri="{FF2B5EF4-FFF2-40B4-BE49-F238E27FC236}">
                <a16:creationId xmlns="" xmlns:a16="http://schemas.microsoft.com/office/drawing/2014/main" id="{7660BFBD-A116-4C00-B030-BB271878C1BA}"/>
              </a:ext>
            </a:extLst>
          </p:cNvPr>
          <p:cNvSpPr/>
          <p:nvPr/>
        </p:nvSpPr>
        <p:spPr bwMode="gray">
          <a:xfrm>
            <a:off x="9480550" y="102388"/>
            <a:ext cx="107061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9" name="燕尾形 3">
            <a:extLst>
              <a:ext uri="{FF2B5EF4-FFF2-40B4-BE49-F238E27FC236}">
                <a16:creationId xmlns="" xmlns:a16="http://schemas.microsoft.com/office/drawing/2014/main" id="{74A4127F-F350-48F0-850F-650789935540}"/>
              </a:ext>
            </a:extLst>
          </p:cNvPr>
          <p:cNvSpPr/>
          <p:nvPr/>
        </p:nvSpPr>
        <p:spPr bwMode="gray">
          <a:xfrm>
            <a:off x="10475376" y="102388"/>
            <a:ext cx="127174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Tree>
    <p:extLst>
      <p:ext uri="{BB962C8B-B14F-4D97-AF65-F5344CB8AC3E}">
        <p14:creationId xmlns:p14="http://schemas.microsoft.com/office/powerpoint/2010/main" val="68224824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err="1">
                <a:latin typeface="Huawei Sans" panose="020C0503030203020204" pitchFamily="34" charset="0"/>
              </a:rPr>
              <a:t>QoS</a:t>
            </a:r>
            <a:r>
              <a:rPr lang="en-US" dirty="0">
                <a:latin typeface="Huawei Sans" panose="020C0503030203020204" pitchFamily="34" charset="0"/>
              </a:rPr>
              <a:t> Deployment Design</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p:txBody>
          <a:bodyPr wrap="square">
            <a:noAutofit/>
          </a:bodyPr>
          <a:lstStyle/>
          <a:p>
            <a:pPr>
              <a:lnSpc>
                <a:spcPct val="100000"/>
              </a:lnSpc>
            </a:pPr>
            <a:r>
              <a:rPr lang="en-US" sz="1800" dirty="0" err="1">
                <a:latin typeface="Huawei Sans" panose="020C0503030203020204" pitchFamily="34" charset="0"/>
              </a:rPr>
              <a:t>QoS</a:t>
            </a:r>
            <a:r>
              <a:rPr lang="en-US" sz="1800" dirty="0">
                <a:latin typeface="Huawei Sans" panose="020C0503030203020204" pitchFamily="34" charset="0"/>
              </a:rPr>
              <a:t> planning requires that </a:t>
            </a:r>
            <a:r>
              <a:rPr lang="en-US" sz="1800" dirty="0" err="1">
                <a:latin typeface="Huawei Sans" panose="020C0503030203020204" pitchFamily="34" charset="0"/>
              </a:rPr>
              <a:t>QoS</a:t>
            </a:r>
            <a:r>
              <a:rPr lang="en-US" sz="1800" dirty="0">
                <a:latin typeface="Huawei Sans" panose="020C0503030203020204" pitchFamily="34" charset="0"/>
              </a:rPr>
              <a:t> features be properly deployed at different locations on the network. The following figure shows the deployment of different features on the network:</a:t>
            </a:r>
          </a:p>
        </p:txBody>
      </p:sp>
      <p:pic>
        <p:nvPicPr>
          <p:cNvPr id="8" name="图片 48">
            <a:extLst>
              <a:ext uri="{FF2B5EF4-FFF2-40B4-BE49-F238E27FC236}">
                <a16:creationId xmlns="" xmlns:a16="http://schemas.microsoft.com/office/drawing/2014/main" id="{681D56DC-F6E5-447C-8CEB-A4FF564505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6960" y="3477128"/>
            <a:ext cx="378863" cy="310667"/>
          </a:xfrm>
          <a:prstGeom prst="rect">
            <a:avLst/>
          </a:prstGeom>
        </p:spPr>
      </p:pic>
      <p:pic>
        <p:nvPicPr>
          <p:cNvPr id="9" name="图片 48">
            <a:extLst>
              <a:ext uri="{FF2B5EF4-FFF2-40B4-BE49-F238E27FC236}">
                <a16:creationId xmlns="" xmlns:a16="http://schemas.microsoft.com/office/drawing/2014/main" id="{0BE8A939-EA60-455B-869F-7FFA829F66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6960" y="4489389"/>
            <a:ext cx="378863" cy="310667"/>
          </a:xfrm>
          <a:prstGeom prst="rect">
            <a:avLst/>
          </a:prstGeom>
        </p:spPr>
      </p:pic>
      <p:pic>
        <p:nvPicPr>
          <p:cNvPr id="10" name="图片 48">
            <a:extLst>
              <a:ext uri="{FF2B5EF4-FFF2-40B4-BE49-F238E27FC236}">
                <a16:creationId xmlns="" xmlns:a16="http://schemas.microsoft.com/office/drawing/2014/main" id="{97D05B4F-703B-4EAB-8F3E-5686F408B0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7772" y="3478808"/>
            <a:ext cx="378863" cy="310667"/>
          </a:xfrm>
          <a:prstGeom prst="rect">
            <a:avLst/>
          </a:prstGeom>
        </p:spPr>
      </p:pic>
      <p:pic>
        <p:nvPicPr>
          <p:cNvPr id="11" name="图片 48">
            <a:extLst>
              <a:ext uri="{FF2B5EF4-FFF2-40B4-BE49-F238E27FC236}">
                <a16:creationId xmlns="" xmlns:a16="http://schemas.microsoft.com/office/drawing/2014/main" id="{41B1B20E-D9A6-4320-90C2-5245EEF962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7772" y="4491069"/>
            <a:ext cx="378863" cy="310667"/>
          </a:xfrm>
          <a:prstGeom prst="rect">
            <a:avLst/>
          </a:prstGeom>
        </p:spPr>
      </p:pic>
      <p:pic>
        <p:nvPicPr>
          <p:cNvPr id="12" name="图片 48">
            <a:extLst>
              <a:ext uri="{FF2B5EF4-FFF2-40B4-BE49-F238E27FC236}">
                <a16:creationId xmlns="" xmlns:a16="http://schemas.microsoft.com/office/drawing/2014/main" id="{B0697B65-3681-4C62-8125-7F2DFA77A9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0214" y="3480488"/>
            <a:ext cx="378863" cy="310667"/>
          </a:xfrm>
          <a:prstGeom prst="rect">
            <a:avLst/>
          </a:prstGeom>
        </p:spPr>
      </p:pic>
      <p:pic>
        <p:nvPicPr>
          <p:cNvPr id="13" name="图片 48">
            <a:extLst>
              <a:ext uri="{FF2B5EF4-FFF2-40B4-BE49-F238E27FC236}">
                <a16:creationId xmlns="" xmlns:a16="http://schemas.microsoft.com/office/drawing/2014/main" id="{B6025CF2-EBE8-44AF-BB7E-0AE0173AD2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60214" y="4492749"/>
            <a:ext cx="378863" cy="310667"/>
          </a:xfrm>
          <a:prstGeom prst="rect">
            <a:avLst/>
          </a:prstGeom>
        </p:spPr>
      </p:pic>
      <p:sp>
        <p:nvSpPr>
          <p:cNvPr id="14" name="圆角矩形 75">
            <a:extLst>
              <a:ext uri="{FF2B5EF4-FFF2-40B4-BE49-F238E27FC236}">
                <a16:creationId xmlns="" xmlns:a16="http://schemas.microsoft.com/office/drawing/2014/main" id="{682A4842-C15D-44AE-8375-E3253CA67D68}"/>
              </a:ext>
            </a:extLst>
          </p:cNvPr>
          <p:cNvSpPr/>
          <p:nvPr/>
        </p:nvSpPr>
        <p:spPr bwMode="gray">
          <a:xfrm>
            <a:off x="4021328" y="3111215"/>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5" name="Straight Connector 14">
            <a:extLst>
              <a:ext uri="{FF2B5EF4-FFF2-40B4-BE49-F238E27FC236}">
                <a16:creationId xmlns="" xmlns:a16="http://schemas.microsoft.com/office/drawing/2014/main" id="{2B66F7F6-BD01-49C4-8CCB-58D760B57123}"/>
              </a:ext>
            </a:extLst>
          </p:cNvPr>
          <p:cNvCxnSpPr>
            <a:cxnSpLocks/>
            <a:stCxn id="9" idx="0"/>
            <a:endCxn id="8" idx="2"/>
          </p:cNvCxnSpPr>
          <p:nvPr/>
        </p:nvCxnSpPr>
        <p:spPr bwMode="gray">
          <a:xfrm flipV="1">
            <a:off x="4466392" y="3787795"/>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2B8ACB5F-4E4A-4751-9164-83C6A9CFC55F}"/>
              </a:ext>
            </a:extLst>
          </p:cNvPr>
          <p:cNvCxnSpPr>
            <a:cxnSpLocks/>
            <a:stCxn id="10" idx="1"/>
            <a:endCxn id="8" idx="3"/>
          </p:cNvCxnSpPr>
          <p:nvPr/>
        </p:nvCxnSpPr>
        <p:spPr bwMode="gray">
          <a:xfrm flipH="1" flipV="1">
            <a:off x="4655823" y="3632462"/>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6BF25CB5-F2D5-4530-97AD-17CC99796579}"/>
              </a:ext>
            </a:extLst>
          </p:cNvPr>
          <p:cNvCxnSpPr>
            <a:cxnSpLocks/>
            <a:stCxn id="12" idx="1"/>
            <a:endCxn id="10" idx="3"/>
          </p:cNvCxnSpPr>
          <p:nvPr/>
        </p:nvCxnSpPr>
        <p:spPr bwMode="gray">
          <a:xfrm flipH="1" flipV="1">
            <a:off x="6296635" y="3634142"/>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BEE663C2-98F8-40E6-9316-5A8AD9A9678E}"/>
              </a:ext>
            </a:extLst>
          </p:cNvPr>
          <p:cNvCxnSpPr>
            <a:cxnSpLocks/>
            <a:stCxn id="13" idx="1"/>
            <a:endCxn id="11" idx="3"/>
          </p:cNvCxnSpPr>
          <p:nvPr/>
        </p:nvCxnSpPr>
        <p:spPr bwMode="gray">
          <a:xfrm flipH="1" flipV="1">
            <a:off x="6296635" y="4646403"/>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613E9C16-57DF-4CF8-81D2-002A69F19767}"/>
              </a:ext>
            </a:extLst>
          </p:cNvPr>
          <p:cNvCxnSpPr>
            <a:cxnSpLocks/>
            <a:stCxn id="11" idx="1"/>
            <a:endCxn id="9" idx="3"/>
          </p:cNvCxnSpPr>
          <p:nvPr/>
        </p:nvCxnSpPr>
        <p:spPr bwMode="gray">
          <a:xfrm flipH="1" flipV="1">
            <a:off x="4655823" y="4644723"/>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 xmlns:a16="http://schemas.microsoft.com/office/drawing/2014/main" id="{7EB54D54-B62F-474E-9A99-B7BE483AD0E5}"/>
              </a:ext>
            </a:extLst>
          </p:cNvPr>
          <p:cNvCxnSpPr>
            <a:cxnSpLocks/>
            <a:stCxn id="11" idx="0"/>
            <a:endCxn id="10" idx="2"/>
          </p:cNvCxnSpPr>
          <p:nvPr/>
        </p:nvCxnSpPr>
        <p:spPr bwMode="gray">
          <a:xfrm flipV="1">
            <a:off x="6107204" y="3789475"/>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6B10CDEA-84E9-4D3D-B5AA-8D9E796C60AD}"/>
              </a:ext>
            </a:extLst>
          </p:cNvPr>
          <p:cNvCxnSpPr>
            <a:cxnSpLocks/>
            <a:stCxn id="13" idx="0"/>
            <a:endCxn id="12" idx="2"/>
          </p:cNvCxnSpPr>
          <p:nvPr/>
        </p:nvCxnSpPr>
        <p:spPr bwMode="gray">
          <a:xfrm flipV="1">
            <a:off x="7749646" y="3791155"/>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9761BD41-FB9D-40B2-9583-E57549BC2A19}"/>
              </a:ext>
            </a:extLst>
          </p:cNvPr>
          <p:cNvCxnSpPr>
            <a:cxnSpLocks/>
            <a:stCxn id="23" idx="3"/>
            <a:endCxn id="8" idx="1"/>
          </p:cNvCxnSpPr>
          <p:nvPr/>
        </p:nvCxnSpPr>
        <p:spPr bwMode="gray">
          <a:xfrm>
            <a:off x="3360558" y="3632461"/>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 name="图片 48">
            <a:extLst>
              <a:ext uri="{FF2B5EF4-FFF2-40B4-BE49-F238E27FC236}">
                <a16:creationId xmlns="" xmlns:a16="http://schemas.microsoft.com/office/drawing/2014/main" id="{A2C2438F-F153-40AA-86EF-30043752FB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1695" y="3477127"/>
            <a:ext cx="378863" cy="310667"/>
          </a:xfrm>
          <a:prstGeom prst="rect">
            <a:avLst/>
          </a:prstGeom>
        </p:spPr>
      </p:pic>
      <p:pic>
        <p:nvPicPr>
          <p:cNvPr id="24" name="图片 48">
            <a:extLst>
              <a:ext uri="{FF2B5EF4-FFF2-40B4-BE49-F238E27FC236}">
                <a16:creationId xmlns="" xmlns:a16="http://schemas.microsoft.com/office/drawing/2014/main" id="{7982E28F-7176-4419-AB67-CC66340CD5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81695" y="4491187"/>
            <a:ext cx="378863" cy="310667"/>
          </a:xfrm>
          <a:prstGeom prst="rect">
            <a:avLst/>
          </a:prstGeom>
        </p:spPr>
      </p:pic>
      <p:cxnSp>
        <p:nvCxnSpPr>
          <p:cNvPr id="25" name="Straight Connector 24">
            <a:extLst>
              <a:ext uri="{FF2B5EF4-FFF2-40B4-BE49-F238E27FC236}">
                <a16:creationId xmlns="" xmlns:a16="http://schemas.microsoft.com/office/drawing/2014/main" id="{373616D5-179E-4442-B113-23B1FC99E3A7}"/>
              </a:ext>
            </a:extLst>
          </p:cNvPr>
          <p:cNvCxnSpPr>
            <a:cxnSpLocks/>
            <a:stCxn id="24" idx="3"/>
            <a:endCxn id="9" idx="1"/>
          </p:cNvCxnSpPr>
          <p:nvPr/>
        </p:nvCxnSpPr>
        <p:spPr bwMode="gray">
          <a:xfrm flipV="1">
            <a:off x="3360558" y="4644723"/>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图片 48">
            <a:extLst>
              <a:ext uri="{FF2B5EF4-FFF2-40B4-BE49-F238E27FC236}">
                <a16:creationId xmlns="" xmlns:a16="http://schemas.microsoft.com/office/drawing/2014/main" id="{2618315D-B85C-4EA5-8162-382353B5B3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7475" y="3480488"/>
            <a:ext cx="378863" cy="310667"/>
          </a:xfrm>
          <a:prstGeom prst="rect">
            <a:avLst/>
          </a:prstGeom>
        </p:spPr>
      </p:pic>
      <p:pic>
        <p:nvPicPr>
          <p:cNvPr id="27" name="图片 48">
            <a:extLst>
              <a:ext uri="{FF2B5EF4-FFF2-40B4-BE49-F238E27FC236}">
                <a16:creationId xmlns="" xmlns:a16="http://schemas.microsoft.com/office/drawing/2014/main" id="{27E1A616-74F1-46BA-A405-979C404C79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7475" y="4494548"/>
            <a:ext cx="378863" cy="310667"/>
          </a:xfrm>
          <a:prstGeom prst="rect">
            <a:avLst/>
          </a:prstGeom>
        </p:spPr>
      </p:pic>
      <p:cxnSp>
        <p:nvCxnSpPr>
          <p:cNvPr id="28" name="Straight Connector 27">
            <a:extLst>
              <a:ext uri="{FF2B5EF4-FFF2-40B4-BE49-F238E27FC236}">
                <a16:creationId xmlns="" xmlns:a16="http://schemas.microsoft.com/office/drawing/2014/main" id="{67562DB5-C1FB-4D5E-86CD-9D9FE4138D83}"/>
              </a:ext>
            </a:extLst>
          </p:cNvPr>
          <p:cNvCxnSpPr>
            <a:cxnSpLocks/>
            <a:stCxn id="13" idx="3"/>
            <a:endCxn id="27" idx="1"/>
          </p:cNvCxnSpPr>
          <p:nvPr/>
        </p:nvCxnSpPr>
        <p:spPr bwMode="gray">
          <a:xfrm>
            <a:off x="7939077" y="4648083"/>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70E28237-32A0-490E-A341-2D33B3188294}"/>
              </a:ext>
            </a:extLst>
          </p:cNvPr>
          <p:cNvCxnSpPr>
            <a:cxnSpLocks/>
            <a:stCxn id="12" idx="3"/>
            <a:endCxn id="26" idx="1"/>
          </p:cNvCxnSpPr>
          <p:nvPr/>
        </p:nvCxnSpPr>
        <p:spPr bwMode="gray">
          <a:xfrm>
            <a:off x="7939077" y="3635822"/>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71">
            <a:extLst>
              <a:ext uri="{FF2B5EF4-FFF2-40B4-BE49-F238E27FC236}">
                <a16:creationId xmlns="" xmlns:a16="http://schemas.microsoft.com/office/drawing/2014/main" id="{4216FDEA-D03C-42B2-98ED-FB694FA39F12}"/>
              </a:ext>
            </a:extLst>
          </p:cNvPr>
          <p:cNvSpPr txBox="1"/>
          <p:nvPr/>
        </p:nvSpPr>
        <p:spPr bwMode="gray">
          <a:xfrm>
            <a:off x="4287712" y="326760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1" name="TextBox 271">
            <a:extLst>
              <a:ext uri="{FF2B5EF4-FFF2-40B4-BE49-F238E27FC236}">
                <a16:creationId xmlns="" xmlns:a16="http://schemas.microsoft.com/office/drawing/2014/main" id="{D7BE6A0D-2BCF-4382-91BA-1282CCF1F024}"/>
              </a:ext>
            </a:extLst>
          </p:cNvPr>
          <p:cNvSpPr txBox="1"/>
          <p:nvPr/>
        </p:nvSpPr>
        <p:spPr bwMode="gray">
          <a:xfrm>
            <a:off x="4287712" y="476052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2" name="TextBox 271">
            <a:extLst>
              <a:ext uri="{FF2B5EF4-FFF2-40B4-BE49-F238E27FC236}">
                <a16:creationId xmlns="" xmlns:a16="http://schemas.microsoft.com/office/drawing/2014/main" id="{D5AFF3E2-0AEF-45F7-9BD6-2C3A8F994D38}"/>
              </a:ext>
            </a:extLst>
          </p:cNvPr>
          <p:cNvSpPr txBox="1"/>
          <p:nvPr/>
        </p:nvSpPr>
        <p:spPr bwMode="gray">
          <a:xfrm>
            <a:off x="7577672" y="476052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3" name="TextBox 271">
            <a:extLst>
              <a:ext uri="{FF2B5EF4-FFF2-40B4-BE49-F238E27FC236}">
                <a16:creationId xmlns="" xmlns:a16="http://schemas.microsoft.com/office/drawing/2014/main" id="{DCC1EA64-6BAF-49FA-892C-0968349DCF38}"/>
              </a:ext>
            </a:extLst>
          </p:cNvPr>
          <p:cNvSpPr txBox="1"/>
          <p:nvPr/>
        </p:nvSpPr>
        <p:spPr bwMode="gray">
          <a:xfrm>
            <a:off x="5820143" y="3259976"/>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34" name="TextBox 271">
            <a:extLst>
              <a:ext uri="{FF2B5EF4-FFF2-40B4-BE49-F238E27FC236}">
                <a16:creationId xmlns="" xmlns:a16="http://schemas.microsoft.com/office/drawing/2014/main" id="{CB2FE8BD-5D08-418B-B28B-8802C15FAF29}"/>
              </a:ext>
            </a:extLst>
          </p:cNvPr>
          <p:cNvSpPr txBox="1"/>
          <p:nvPr/>
        </p:nvSpPr>
        <p:spPr bwMode="gray">
          <a:xfrm>
            <a:off x="5830611" y="4758379"/>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35" name="TextBox 271">
            <a:extLst>
              <a:ext uri="{FF2B5EF4-FFF2-40B4-BE49-F238E27FC236}">
                <a16:creationId xmlns="" xmlns:a16="http://schemas.microsoft.com/office/drawing/2014/main" id="{9B4B601E-E3C2-4AC6-AB6A-ACF1F378D444}"/>
              </a:ext>
            </a:extLst>
          </p:cNvPr>
          <p:cNvSpPr txBox="1"/>
          <p:nvPr/>
        </p:nvSpPr>
        <p:spPr bwMode="gray">
          <a:xfrm>
            <a:off x="2981694" y="4766401"/>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6" name="TextBox 271">
            <a:extLst>
              <a:ext uri="{FF2B5EF4-FFF2-40B4-BE49-F238E27FC236}">
                <a16:creationId xmlns="" xmlns:a16="http://schemas.microsoft.com/office/drawing/2014/main" id="{C2BF7674-F9BB-49F2-B785-548FF9D6E3BC}"/>
              </a:ext>
            </a:extLst>
          </p:cNvPr>
          <p:cNvSpPr txBox="1"/>
          <p:nvPr/>
        </p:nvSpPr>
        <p:spPr bwMode="gray">
          <a:xfrm>
            <a:off x="2981694" y="3258400"/>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7" name="TextBox 271">
            <a:extLst>
              <a:ext uri="{FF2B5EF4-FFF2-40B4-BE49-F238E27FC236}">
                <a16:creationId xmlns="" xmlns:a16="http://schemas.microsoft.com/office/drawing/2014/main" id="{F130828E-D078-44CB-B7C2-4D8C29BD0BC5}"/>
              </a:ext>
            </a:extLst>
          </p:cNvPr>
          <p:cNvSpPr txBox="1"/>
          <p:nvPr/>
        </p:nvSpPr>
        <p:spPr bwMode="gray">
          <a:xfrm>
            <a:off x="8732945" y="3272985"/>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8" name="TextBox 271">
            <a:extLst>
              <a:ext uri="{FF2B5EF4-FFF2-40B4-BE49-F238E27FC236}">
                <a16:creationId xmlns="" xmlns:a16="http://schemas.microsoft.com/office/drawing/2014/main" id="{A3E9B17F-06A3-413C-B8A0-864A085C6378}"/>
              </a:ext>
            </a:extLst>
          </p:cNvPr>
          <p:cNvSpPr txBox="1"/>
          <p:nvPr/>
        </p:nvSpPr>
        <p:spPr bwMode="gray">
          <a:xfrm>
            <a:off x="8732945" y="4766401"/>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9" name="TextBox 271">
            <a:extLst>
              <a:ext uri="{FF2B5EF4-FFF2-40B4-BE49-F238E27FC236}">
                <a16:creationId xmlns="" xmlns:a16="http://schemas.microsoft.com/office/drawing/2014/main" id="{ABBBE555-4D76-4CA3-8137-30A61579C4C9}"/>
              </a:ext>
            </a:extLst>
          </p:cNvPr>
          <p:cNvSpPr txBox="1"/>
          <p:nvPr/>
        </p:nvSpPr>
        <p:spPr bwMode="gray">
          <a:xfrm>
            <a:off x="7566845" y="325711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40" name="TextBox 271">
            <a:extLst>
              <a:ext uri="{FF2B5EF4-FFF2-40B4-BE49-F238E27FC236}">
                <a16:creationId xmlns="" xmlns:a16="http://schemas.microsoft.com/office/drawing/2014/main" id="{DAE77027-6BE9-47E4-8425-0A63411FE555}"/>
              </a:ext>
            </a:extLst>
          </p:cNvPr>
          <p:cNvSpPr txBox="1"/>
          <p:nvPr/>
        </p:nvSpPr>
        <p:spPr bwMode="gray">
          <a:xfrm>
            <a:off x="4104754" y="5120891"/>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53" name="Oval 41">
            <a:extLst>
              <a:ext uri="{FF2B5EF4-FFF2-40B4-BE49-F238E27FC236}">
                <a16:creationId xmlns="" xmlns:a16="http://schemas.microsoft.com/office/drawing/2014/main" id="{117F86B5-A2D7-4868-9CF6-FE1FC247C783}"/>
              </a:ext>
            </a:extLst>
          </p:cNvPr>
          <p:cNvSpPr>
            <a:spLocks noChangeAspect="1"/>
          </p:cNvSpPr>
          <p:nvPr/>
        </p:nvSpPr>
        <p:spPr bwMode="gray">
          <a:xfrm>
            <a:off x="4169475" y="455957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54" name="Oval 41">
            <a:extLst>
              <a:ext uri="{FF2B5EF4-FFF2-40B4-BE49-F238E27FC236}">
                <a16:creationId xmlns="" xmlns:a16="http://schemas.microsoft.com/office/drawing/2014/main" id="{FE2746C5-8A8A-4A48-AB15-C4B5CC896B06}"/>
              </a:ext>
            </a:extLst>
          </p:cNvPr>
          <p:cNvSpPr>
            <a:spLocks noChangeAspect="1"/>
          </p:cNvSpPr>
          <p:nvPr/>
        </p:nvSpPr>
        <p:spPr bwMode="gray">
          <a:xfrm>
            <a:off x="4188023" y="354994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55" name="Rectangular Callout 26">
            <a:extLst>
              <a:ext uri="{FF2B5EF4-FFF2-40B4-BE49-F238E27FC236}">
                <a16:creationId xmlns="" xmlns:a16="http://schemas.microsoft.com/office/drawing/2014/main" id="{6C1404FF-DC4D-4C15-B5C3-DA11319709AC}"/>
              </a:ext>
            </a:extLst>
          </p:cNvPr>
          <p:cNvSpPr/>
          <p:nvPr/>
        </p:nvSpPr>
        <p:spPr bwMode="gray">
          <a:xfrm>
            <a:off x="2295526" y="2408026"/>
            <a:ext cx="2051760" cy="864960"/>
          </a:xfrm>
          <a:prstGeom prst="wedgeRectCallout">
            <a:avLst>
              <a:gd name="adj1" fmla="val 41408"/>
              <a:gd name="adj2" fmla="val 8232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1. If the CE cannot classify or mark services, the services can be marked on the PE ingress.</a:t>
            </a:r>
          </a:p>
        </p:txBody>
      </p:sp>
      <p:sp>
        <p:nvSpPr>
          <p:cNvPr id="57" name="Oval 41">
            <a:extLst>
              <a:ext uri="{FF2B5EF4-FFF2-40B4-BE49-F238E27FC236}">
                <a16:creationId xmlns="" xmlns:a16="http://schemas.microsoft.com/office/drawing/2014/main" id="{0945E866-E73C-4D94-981B-75B567B42609}"/>
              </a:ext>
            </a:extLst>
          </p:cNvPr>
          <p:cNvSpPr>
            <a:spLocks noChangeAspect="1"/>
          </p:cNvSpPr>
          <p:nvPr/>
        </p:nvSpPr>
        <p:spPr bwMode="gray">
          <a:xfrm>
            <a:off x="6198148" y="353930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58" name="Rectangular Callout 26">
            <a:extLst>
              <a:ext uri="{FF2B5EF4-FFF2-40B4-BE49-F238E27FC236}">
                <a16:creationId xmlns="" xmlns:a16="http://schemas.microsoft.com/office/drawing/2014/main" id="{B018CB6B-3F7C-4E99-AA37-9D06D59CC6AC}"/>
              </a:ext>
            </a:extLst>
          </p:cNvPr>
          <p:cNvSpPr/>
          <p:nvPr/>
        </p:nvSpPr>
        <p:spPr bwMode="gray">
          <a:xfrm>
            <a:off x="6095369" y="2252490"/>
            <a:ext cx="3248655" cy="849284"/>
          </a:xfrm>
          <a:prstGeom prst="wedgeRectCallout">
            <a:avLst>
              <a:gd name="adj1" fmla="val -41255"/>
              <a:gd name="adj2" fmla="val 952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3. Congestion avoidance and congestion management must be deployed in the outbound direction of all devices on the bearer network.</a:t>
            </a:r>
          </a:p>
        </p:txBody>
      </p:sp>
      <p:sp>
        <p:nvSpPr>
          <p:cNvPr id="45" name="Rectangular Callout 26">
            <a:extLst>
              <a:ext uri="{FF2B5EF4-FFF2-40B4-BE49-F238E27FC236}">
                <a16:creationId xmlns="" xmlns:a16="http://schemas.microsoft.com/office/drawing/2014/main" id="{1B67D517-0670-478B-A6B1-E7123B938525}"/>
              </a:ext>
            </a:extLst>
          </p:cNvPr>
          <p:cNvSpPr/>
          <p:nvPr/>
        </p:nvSpPr>
        <p:spPr bwMode="gray">
          <a:xfrm>
            <a:off x="1743076" y="4992983"/>
            <a:ext cx="2298224" cy="819334"/>
          </a:xfrm>
          <a:prstGeom prst="wedgeRectCallout">
            <a:avLst>
              <a:gd name="adj1" fmla="val 55370"/>
              <a:gd name="adj2" fmla="val -8531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2. Desired flows must be specified on the PE ingress, and rate limiting must be configured on the PE ingress.</a:t>
            </a:r>
          </a:p>
        </p:txBody>
      </p:sp>
      <p:sp>
        <p:nvSpPr>
          <p:cNvPr id="46" name="燕尾形 3">
            <a:extLst>
              <a:ext uri="{FF2B5EF4-FFF2-40B4-BE49-F238E27FC236}">
                <a16:creationId xmlns="" xmlns:a16="http://schemas.microsoft.com/office/drawing/2014/main" id="{7660BFBD-A116-4C00-B030-BB271878C1BA}"/>
              </a:ext>
            </a:extLst>
          </p:cNvPr>
          <p:cNvSpPr/>
          <p:nvPr/>
        </p:nvSpPr>
        <p:spPr bwMode="gray">
          <a:xfrm>
            <a:off x="9480550" y="102388"/>
            <a:ext cx="107061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47" name="燕尾形 3">
            <a:extLst>
              <a:ext uri="{FF2B5EF4-FFF2-40B4-BE49-F238E27FC236}">
                <a16:creationId xmlns="" xmlns:a16="http://schemas.microsoft.com/office/drawing/2014/main" id="{74A4127F-F350-48F0-850F-650789935540}"/>
              </a:ext>
            </a:extLst>
          </p:cNvPr>
          <p:cNvSpPr/>
          <p:nvPr/>
        </p:nvSpPr>
        <p:spPr bwMode="gray">
          <a:xfrm>
            <a:off x="10475376" y="102388"/>
            <a:ext cx="127174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Tree>
    <p:extLst>
      <p:ext uri="{BB962C8B-B14F-4D97-AF65-F5344CB8AC3E}">
        <p14:creationId xmlns:p14="http://schemas.microsoft.com/office/powerpoint/2010/main" val="639834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Slicing Overview</a:t>
            </a:r>
          </a:p>
        </p:txBody>
      </p:sp>
      <p:sp>
        <p:nvSpPr>
          <p:cNvPr id="4" name="Text Placeholder 3">
            <a:extLst>
              <a:ext uri="{FF2B5EF4-FFF2-40B4-BE49-F238E27FC236}">
                <a16:creationId xmlns="" xmlns:a16="http://schemas.microsoft.com/office/drawing/2014/main" id="{D3E2D748-1B41-4E36-90A3-F5F911DB6467}"/>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Network slicing can be used to allocate dedicated network resources on a network to carry high-value service traffic.</a:t>
            </a:r>
          </a:p>
          <a:p>
            <a:pPr algn="l">
              <a:lnSpc>
                <a:spcPct val="100000"/>
              </a:lnSpc>
            </a:pPr>
            <a:r>
              <a:rPr lang="en-US" sz="1600" dirty="0">
                <a:latin typeface="Huawei Sans" panose="020C0503030203020204" pitchFamily="34" charset="0"/>
              </a:rPr>
              <a:t>Network slicing and SR tunnels apply to different network layers. Network slicing reserves resources on the Layer 1.5 or Layer 2 network and can be used together with SR tunnels.</a:t>
            </a:r>
          </a:p>
          <a:p>
            <a:pPr algn="l">
              <a:lnSpc>
                <a:spcPct val="100000"/>
              </a:lnSpc>
            </a:pPr>
            <a:r>
              <a:rPr lang="en-US" sz="1600" dirty="0">
                <a:latin typeface="Huawei Sans" panose="020C0503030203020204" pitchFamily="34" charset="0"/>
              </a:rPr>
              <a:t>Network slicing is generally implemented based on channelized sub-interfaces or </a:t>
            </a:r>
            <a:r>
              <a:rPr lang="en-US" sz="1600" dirty="0" err="1">
                <a:latin typeface="Huawei Sans" panose="020C0503030203020204" pitchFamily="34" charset="0"/>
              </a:rPr>
              <a:t>FlexE</a:t>
            </a:r>
            <a:r>
              <a:rPr lang="en-US" sz="1600" dirty="0">
                <a:latin typeface="Huawei Sans" panose="020C0503030203020204" pitchFamily="34" charset="0"/>
              </a:rPr>
              <a:t>.</a:t>
            </a:r>
          </a:p>
        </p:txBody>
      </p:sp>
      <p:sp>
        <p:nvSpPr>
          <p:cNvPr id="45" name="圆角矩形 19">
            <a:extLst>
              <a:ext uri="{FF2B5EF4-FFF2-40B4-BE49-F238E27FC236}">
                <a16:creationId xmlns="" xmlns:a16="http://schemas.microsoft.com/office/drawing/2014/main" id="{C05AC1EC-2185-481F-A53B-62CE4FD7C70B}"/>
              </a:ext>
            </a:extLst>
          </p:cNvPr>
          <p:cNvSpPr/>
          <p:nvPr/>
        </p:nvSpPr>
        <p:spPr bwMode="gray">
          <a:xfrm>
            <a:off x="536816" y="2739884"/>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
        <p:nvSpPr>
          <p:cNvPr id="46" name="圆角矩形 20">
            <a:extLst>
              <a:ext uri="{FF2B5EF4-FFF2-40B4-BE49-F238E27FC236}">
                <a16:creationId xmlns="" xmlns:a16="http://schemas.microsoft.com/office/drawing/2014/main" id="{67C06A72-17A2-4FFC-9975-B8C8991A4FF0}"/>
              </a:ext>
            </a:extLst>
          </p:cNvPr>
          <p:cNvSpPr/>
          <p:nvPr/>
        </p:nvSpPr>
        <p:spPr bwMode="gray">
          <a:xfrm>
            <a:off x="536816" y="3201300"/>
            <a:ext cx="5489909" cy="268514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Channelized sub-interface: Queue resources are isolated. Hierarchical scheduling is used to implement flexible and refined management of interface resources, provide bandwidth guarantee, and work with the controller to provide E2E resource reservation.</a:t>
            </a:r>
          </a:p>
        </p:txBody>
      </p:sp>
      <p:sp>
        <p:nvSpPr>
          <p:cNvPr id="47" name="圆角矩形 19">
            <a:extLst>
              <a:ext uri="{FF2B5EF4-FFF2-40B4-BE49-F238E27FC236}">
                <a16:creationId xmlns="" xmlns:a16="http://schemas.microsoft.com/office/drawing/2014/main" id="{5FDBA4FF-7FC3-4FE7-8289-7B0CA18A223B}"/>
              </a:ext>
            </a:extLst>
          </p:cNvPr>
          <p:cNvSpPr/>
          <p:nvPr/>
        </p:nvSpPr>
        <p:spPr bwMode="gray">
          <a:xfrm>
            <a:off x="6179125" y="2739884"/>
            <a:ext cx="548990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err="1">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20">
            <a:extLst>
              <a:ext uri="{FF2B5EF4-FFF2-40B4-BE49-F238E27FC236}">
                <a16:creationId xmlns="" xmlns:a16="http://schemas.microsoft.com/office/drawing/2014/main" id="{D517DE6D-F974-4768-94F9-64443F512570}"/>
              </a:ext>
            </a:extLst>
          </p:cNvPr>
          <p:cNvSpPr/>
          <p:nvPr/>
        </p:nvSpPr>
        <p:spPr bwMode="gray">
          <a:xfrm>
            <a:off x="6179125" y="3201301"/>
            <a:ext cx="5489909" cy="268514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Queue and interface resources are isolated. Every resource is divided by TDM timeslot. This meets the requirements for exclusive resource use and resource isolation and provides flexible and refined management of interface resources.</a:t>
            </a:r>
          </a:p>
        </p:txBody>
      </p:sp>
      <p:grpSp>
        <p:nvGrpSpPr>
          <p:cNvPr id="2" name="Group 1">
            <a:extLst>
              <a:ext uri="{FF2B5EF4-FFF2-40B4-BE49-F238E27FC236}">
                <a16:creationId xmlns="" xmlns:a16="http://schemas.microsoft.com/office/drawing/2014/main" id="{E60A411B-22B0-4128-85F6-6EAE66CC22A6}"/>
              </a:ext>
            </a:extLst>
          </p:cNvPr>
          <p:cNvGrpSpPr/>
          <p:nvPr/>
        </p:nvGrpSpPr>
        <p:grpSpPr bwMode="gray">
          <a:xfrm>
            <a:off x="799486" y="3369545"/>
            <a:ext cx="4781207" cy="1607407"/>
            <a:chOff x="799486" y="3464218"/>
            <a:chExt cx="4781207" cy="1607407"/>
          </a:xfrm>
        </p:grpSpPr>
        <p:sp>
          <p:nvSpPr>
            <p:cNvPr id="49" name="矩形 242">
              <a:extLst>
                <a:ext uri="{FF2B5EF4-FFF2-40B4-BE49-F238E27FC236}">
                  <a16:creationId xmlns="" xmlns:a16="http://schemas.microsoft.com/office/drawing/2014/main" id="{C996BAA1-6A56-43A7-8272-BDA72CC1D45D}"/>
                </a:ext>
              </a:extLst>
            </p:cNvPr>
            <p:cNvSpPr/>
            <p:nvPr/>
          </p:nvSpPr>
          <p:spPr bwMode="gray">
            <a:xfrm>
              <a:off x="2020339" y="3656254"/>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50" name="矩形 243">
              <a:extLst>
                <a:ext uri="{FF2B5EF4-FFF2-40B4-BE49-F238E27FC236}">
                  <a16:creationId xmlns="" xmlns:a16="http://schemas.microsoft.com/office/drawing/2014/main" id="{E9EB3708-A482-460E-BEAE-9277D55EDDD8}"/>
                </a:ext>
              </a:extLst>
            </p:cNvPr>
            <p:cNvSpPr/>
            <p:nvPr/>
          </p:nvSpPr>
          <p:spPr bwMode="gray">
            <a:xfrm>
              <a:off x="2502228" y="3656254"/>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51" name="矩形 244">
              <a:extLst>
                <a:ext uri="{FF2B5EF4-FFF2-40B4-BE49-F238E27FC236}">
                  <a16:creationId xmlns="" xmlns:a16="http://schemas.microsoft.com/office/drawing/2014/main" id="{85B3A422-2A7B-4B56-9D15-543BDD18A6EA}"/>
                </a:ext>
              </a:extLst>
            </p:cNvPr>
            <p:cNvSpPr/>
            <p:nvPr/>
          </p:nvSpPr>
          <p:spPr bwMode="gray">
            <a:xfrm>
              <a:off x="3041960" y="3656254"/>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52" name="文本框 249">
              <a:extLst>
                <a:ext uri="{FF2B5EF4-FFF2-40B4-BE49-F238E27FC236}">
                  <a16:creationId xmlns="" xmlns:a16="http://schemas.microsoft.com/office/drawing/2014/main" id="{9BDE2DF5-659A-495D-877F-989A3CB9DB82}"/>
                </a:ext>
              </a:extLst>
            </p:cNvPr>
            <p:cNvSpPr txBox="1"/>
            <p:nvPr/>
          </p:nvSpPr>
          <p:spPr bwMode="gray">
            <a:xfrm>
              <a:off x="3556141" y="3658409"/>
              <a:ext cx="240450"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59" name="文本框 250">
              <a:extLst>
                <a:ext uri="{FF2B5EF4-FFF2-40B4-BE49-F238E27FC236}">
                  <a16:creationId xmlns="" xmlns:a16="http://schemas.microsoft.com/office/drawing/2014/main" id="{D4DF8D7F-2A4A-4068-A410-086A4BC2A741}"/>
                </a:ext>
              </a:extLst>
            </p:cNvPr>
            <p:cNvSpPr txBox="1"/>
            <p:nvPr/>
          </p:nvSpPr>
          <p:spPr bwMode="gray">
            <a:xfrm>
              <a:off x="4167920" y="3667934"/>
              <a:ext cx="237244"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60" name="文本框 264">
              <a:extLst>
                <a:ext uri="{FF2B5EF4-FFF2-40B4-BE49-F238E27FC236}">
                  <a16:creationId xmlns="" xmlns:a16="http://schemas.microsoft.com/office/drawing/2014/main" id="{10347ACB-3A1F-4940-9B2C-431D929C065B}"/>
                </a:ext>
              </a:extLst>
            </p:cNvPr>
            <p:cNvSpPr txBox="1"/>
            <p:nvPr/>
          </p:nvSpPr>
          <p:spPr bwMode="gray">
            <a:xfrm>
              <a:off x="1164280" y="3464218"/>
              <a:ext cx="182101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a:t>
              </a:r>
            </a:p>
          </p:txBody>
        </p:sp>
        <p:sp>
          <p:nvSpPr>
            <p:cNvPr id="61" name="矩形 232">
              <a:extLst>
                <a:ext uri="{FF2B5EF4-FFF2-40B4-BE49-F238E27FC236}">
                  <a16:creationId xmlns="" xmlns:a16="http://schemas.microsoft.com/office/drawing/2014/main" id="{DE4067B0-309C-4AAF-AB08-BCFCB4200C62}"/>
                </a:ext>
              </a:extLst>
            </p:cNvPr>
            <p:cNvSpPr/>
            <p:nvPr/>
          </p:nvSpPr>
          <p:spPr bwMode="gray">
            <a:xfrm>
              <a:off x="4183113" y="4264917"/>
              <a:ext cx="1224356" cy="276999"/>
            </a:xfrm>
            <a:prstGeom prst="rect">
              <a:avLst/>
            </a:prstGeom>
            <a:solidFill>
              <a:schemeClr val="bg1"/>
            </a:solidFill>
            <a:ln>
              <a:solidFill>
                <a:srgbClr val="8CD5F0"/>
              </a:solidFill>
            </a:ln>
          </p:spPr>
          <p:txBody>
            <a:bodyPr wrap="square" rtlCol="0" anchor="ctr">
              <a:noAutofit/>
            </a:bodyPr>
            <a:lstStyle/>
            <a:p>
              <a:pPr algn="ctr"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流程图: 汇总连接 233">
              <a:extLst>
                <a:ext uri="{FF2B5EF4-FFF2-40B4-BE49-F238E27FC236}">
                  <a16:creationId xmlns="" xmlns:a16="http://schemas.microsoft.com/office/drawing/2014/main" id="{B0E2B4D4-6E26-4DED-BD78-640A8679ED74}"/>
                </a:ext>
              </a:extLst>
            </p:cNvPr>
            <p:cNvSpPr/>
            <p:nvPr/>
          </p:nvSpPr>
          <p:spPr bwMode="gray">
            <a:xfrm>
              <a:off x="3576537" y="4323024"/>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流程图: 汇总连接 234">
              <a:extLst>
                <a:ext uri="{FF2B5EF4-FFF2-40B4-BE49-F238E27FC236}">
                  <a16:creationId xmlns="" xmlns:a16="http://schemas.microsoft.com/office/drawing/2014/main" id="{312B7B71-EA75-40BF-94C8-6974DDCB67B8}"/>
                </a:ext>
              </a:extLst>
            </p:cNvPr>
            <p:cNvSpPr/>
            <p:nvPr/>
          </p:nvSpPr>
          <p:spPr bwMode="gray">
            <a:xfrm>
              <a:off x="2099641" y="3863581"/>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流程图: 汇总连接 235">
              <a:extLst>
                <a:ext uri="{FF2B5EF4-FFF2-40B4-BE49-F238E27FC236}">
                  <a16:creationId xmlns="" xmlns:a16="http://schemas.microsoft.com/office/drawing/2014/main" id="{2FA5D34F-A4FE-4534-B081-ADA8975D0A8E}"/>
                </a:ext>
              </a:extLst>
            </p:cNvPr>
            <p:cNvSpPr/>
            <p:nvPr/>
          </p:nvSpPr>
          <p:spPr bwMode="gray">
            <a:xfrm>
              <a:off x="2593733" y="3863581"/>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流程图: 汇总连接 236">
              <a:extLst>
                <a:ext uri="{FF2B5EF4-FFF2-40B4-BE49-F238E27FC236}">
                  <a16:creationId xmlns="" xmlns:a16="http://schemas.microsoft.com/office/drawing/2014/main" id="{5A73A866-7135-416F-9A7A-C73A19B2A051}"/>
                </a:ext>
              </a:extLst>
            </p:cNvPr>
            <p:cNvSpPr/>
            <p:nvPr/>
          </p:nvSpPr>
          <p:spPr bwMode="gray">
            <a:xfrm>
              <a:off x="3087826" y="3863581"/>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66" name="直接连接符 237">
              <a:extLst>
                <a:ext uri="{FF2B5EF4-FFF2-40B4-BE49-F238E27FC236}">
                  <a16:creationId xmlns="" xmlns:a16="http://schemas.microsoft.com/office/drawing/2014/main" id="{F0927FCD-E2B1-40F5-A10F-EB6377DEBF90}"/>
                </a:ext>
              </a:extLst>
            </p:cNvPr>
            <p:cNvCxnSpPr>
              <a:stCxn id="63" idx="6"/>
              <a:endCxn id="64" idx="2"/>
            </p:cNvCxnSpPr>
            <p:nvPr/>
          </p:nvCxnSpPr>
          <p:spPr bwMode="gray">
            <a:xfrm>
              <a:off x="2279693" y="3943973"/>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直接连接符 238">
              <a:extLst>
                <a:ext uri="{FF2B5EF4-FFF2-40B4-BE49-F238E27FC236}">
                  <a16:creationId xmlns="" xmlns:a16="http://schemas.microsoft.com/office/drawing/2014/main" id="{8A2ABE41-1ABD-4D30-98DD-5088A7ABC99F}"/>
                </a:ext>
              </a:extLst>
            </p:cNvPr>
            <p:cNvCxnSpPr>
              <a:stCxn id="64" idx="6"/>
              <a:endCxn id="65" idx="2"/>
            </p:cNvCxnSpPr>
            <p:nvPr/>
          </p:nvCxnSpPr>
          <p:spPr bwMode="gray">
            <a:xfrm>
              <a:off x="2773786" y="3943973"/>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 name="直接连接符 239">
              <a:extLst>
                <a:ext uri="{FF2B5EF4-FFF2-40B4-BE49-F238E27FC236}">
                  <a16:creationId xmlns="" xmlns:a16="http://schemas.microsoft.com/office/drawing/2014/main" id="{37B0BA5D-9D53-4AC7-A9B4-7BC5F4D64C17}"/>
                </a:ext>
              </a:extLst>
            </p:cNvPr>
            <p:cNvCxnSpPr>
              <a:stCxn id="65" idx="6"/>
              <a:endCxn id="62" idx="2"/>
            </p:cNvCxnSpPr>
            <p:nvPr/>
          </p:nvCxnSpPr>
          <p:spPr bwMode="gray">
            <a:xfrm>
              <a:off x="3267879" y="3943974"/>
              <a:ext cx="308659" cy="459443"/>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矩形 240">
              <a:extLst>
                <a:ext uri="{FF2B5EF4-FFF2-40B4-BE49-F238E27FC236}">
                  <a16:creationId xmlns="" xmlns:a16="http://schemas.microsoft.com/office/drawing/2014/main" id="{7B484ADE-00EB-4FD6-A412-A0F884415F0B}"/>
                </a:ext>
              </a:extLst>
            </p:cNvPr>
            <p:cNvSpPr/>
            <p:nvPr/>
          </p:nvSpPr>
          <p:spPr bwMode="gray">
            <a:xfrm>
              <a:off x="3566374" y="4126765"/>
              <a:ext cx="200376" cy="184666"/>
            </a:xfrm>
            <a:prstGeom prst="rect">
              <a:avLst/>
            </a:prstGeom>
            <a:ln>
              <a:noFill/>
            </a:ln>
          </p:spPr>
          <p:txBody>
            <a:bodyPr wrap="square" lIns="0" tIns="0" rIns="0" bIns="0"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70" name="矩形 241">
              <a:extLst>
                <a:ext uri="{FF2B5EF4-FFF2-40B4-BE49-F238E27FC236}">
                  <a16:creationId xmlns="" xmlns:a16="http://schemas.microsoft.com/office/drawing/2014/main" id="{55EE17CC-FBBB-4421-8C4C-6049211197BB}"/>
                </a:ext>
              </a:extLst>
            </p:cNvPr>
            <p:cNvSpPr/>
            <p:nvPr/>
          </p:nvSpPr>
          <p:spPr bwMode="gray">
            <a:xfrm>
              <a:off x="1072053" y="3686717"/>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圆角矩形 245">
              <a:extLst>
                <a:ext uri="{FF2B5EF4-FFF2-40B4-BE49-F238E27FC236}">
                  <a16:creationId xmlns="" xmlns:a16="http://schemas.microsoft.com/office/drawing/2014/main" id="{388667DC-87E9-4A87-9F73-7D12B9B0D0E4}"/>
                </a:ext>
              </a:extLst>
            </p:cNvPr>
            <p:cNvSpPr/>
            <p:nvPr/>
          </p:nvSpPr>
          <p:spPr bwMode="gray">
            <a:xfrm>
              <a:off x="4155953" y="4208660"/>
              <a:ext cx="634155"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72" name="圆角矩形 246">
              <a:extLst>
                <a:ext uri="{FF2B5EF4-FFF2-40B4-BE49-F238E27FC236}">
                  <a16:creationId xmlns="" xmlns:a16="http://schemas.microsoft.com/office/drawing/2014/main" id="{31231D4F-4CA3-4012-9444-8729F78657D7}"/>
                </a:ext>
              </a:extLst>
            </p:cNvPr>
            <p:cNvSpPr/>
            <p:nvPr/>
          </p:nvSpPr>
          <p:spPr bwMode="gray">
            <a:xfrm>
              <a:off x="4819062" y="4208660"/>
              <a:ext cx="586993"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cxnSp>
          <p:nvCxnSpPr>
            <p:cNvPr id="73" name="直接箭头连接符 247">
              <a:extLst>
                <a:ext uri="{FF2B5EF4-FFF2-40B4-BE49-F238E27FC236}">
                  <a16:creationId xmlns="" xmlns:a16="http://schemas.microsoft.com/office/drawing/2014/main" id="{8C1C2DFC-21EF-4680-81CA-E7329441378D}"/>
                </a:ext>
              </a:extLst>
            </p:cNvPr>
            <p:cNvCxnSpPr>
              <a:endCxn id="72" idx="1"/>
            </p:cNvCxnSpPr>
            <p:nvPr/>
          </p:nvCxnSpPr>
          <p:spPr bwMode="gray">
            <a:xfrm>
              <a:off x="4698621" y="4403416"/>
              <a:ext cx="120441" cy="1"/>
            </a:xfrm>
            <a:prstGeom prst="straightConnector1">
              <a:avLst/>
            </a:prstGeom>
            <a:noFill/>
            <a:ln w="9525" cap="flat" cmpd="sng" algn="ctr">
              <a:solidFill>
                <a:schemeClr val="bg1">
                  <a:lumMod val="50000"/>
                </a:schemeClr>
              </a:solidFill>
              <a:prstDash val="solid"/>
              <a:tailEnd type="triangle" w="med" len="lg"/>
            </a:ln>
            <a:effectLst/>
          </p:spPr>
        </p:cxnSp>
        <p:cxnSp>
          <p:nvCxnSpPr>
            <p:cNvPr id="74" name="直接箭头连接符 248">
              <a:extLst>
                <a:ext uri="{FF2B5EF4-FFF2-40B4-BE49-F238E27FC236}">
                  <a16:creationId xmlns="" xmlns:a16="http://schemas.microsoft.com/office/drawing/2014/main" id="{E892D046-99B5-46F7-88E0-61E8536211B7}"/>
                </a:ext>
              </a:extLst>
            </p:cNvPr>
            <p:cNvCxnSpPr/>
            <p:nvPr/>
          </p:nvCxnSpPr>
          <p:spPr bwMode="gray">
            <a:xfrm>
              <a:off x="5328620" y="4403417"/>
              <a:ext cx="252073" cy="1"/>
            </a:xfrm>
            <a:prstGeom prst="straightConnector1">
              <a:avLst/>
            </a:prstGeom>
            <a:noFill/>
            <a:ln w="9525" cap="flat" cmpd="sng" algn="ctr">
              <a:solidFill>
                <a:schemeClr val="bg1">
                  <a:lumMod val="50000"/>
                </a:schemeClr>
              </a:solidFill>
              <a:prstDash val="solid"/>
              <a:tailEnd type="triangle" w="med" len="lg"/>
            </a:ln>
            <a:effectLst/>
          </p:spPr>
        </p:cxnSp>
        <p:cxnSp>
          <p:nvCxnSpPr>
            <p:cNvPr id="75" name="直接连接符 251">
              <a:extLst>
                <a:ext uri="{FF2B5EF4-FFF2-40B4-BE49-F238E27FC236}">
                  <a16:creationId xmlns="" xmlns:a16="http://schemas.microsoft.com/office/drawing/2014/main" id="{5B69FF2C-7318-49B0-94C9-59F97F45FB09}"/>
                </a:ext>
              </a:extLst>
            </p:cNvPr>
            <p:cNvCxnSpPr>
              <a:endCxn id="61" idx="1"/>
            </p:cNvCxnSpPr>
            <p:nvPr/>
          </p:nvCxnSpPr>
          <p:spPr bwMode="gray">
            <a:xfrm>
              <a:off x="3756589" y="4403416"/>
              <a:ext cx="426524" cy="1"/>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任意多边形 252">
              <a:extLst>
                <a:ext uri="{FF2B5EF4-FFF2-40B4-BE49-F238E27FC236}">
                  <a16:creationId xmlns="" xmlns:a16="http://schemas.microsoft.com/office/drawing/2014/main" id="{2138E20E-BD54-4FD4-A7BA-BD7C5E0B8178}"/>
                </a:ext>
              </a:extLst>
            </p:cNvPr>
            <p:cNvSpPr/>
            <p:nvPr/>
          </p:nvSpPr>
          <p:spPr bwMode="gray">
            <a:xfrm>
              <a:off x="799486" y="3863554"/>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 name="矩形 253">
              <a:extLst>
                <a:ext uri="{FF2B5EF4-FFF2-40B4-BE49-F238E27FC236}">
                  <a16:creationId xmlns="" xmlns:a16="http://schemas.microsoft.com/office/drawing/2014/main" id="{1D4ACA11-16F3-4ACE-AC7D-079A9E2ACB7D}"/>
                </a:ext>
              </a:extLst>
            </p:cNvPr>
            <p:cNvSpPr/>
            <p:nvPr/>
          </p:nvSpPr>
          <p:spPr bwMode="gray">
            <a:xfrm>
              <a:off x="1364301" y="3752269"/>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78" name="组合 254">
              <a:extLst>
                <a:ext uri="{FF2B5EF4-FFF2-40B4-BE49-F238E27FC236}">
                  <a16:creationId xmlns="" xmlns:a16="http://schemas.microsoft.com/office/drawing/2014/main" id="{72364F39-CD88-42A5-8F21-5B417CFE19DC}"/>
                </a:ext>
              </a:extLst>
            </p:cNvPr>
            <p:cNvGrpSpPr/>
            <p:nvPr/>
          </p:nvGrpSpPr>
          <p:grpSpPr bwMode="gray">
            <a:xfrm>
              <a:off x="1678952" y="3788373"/>
              <a:ext cx="395191" cy="321570"/>
              <a:chOff x="6796081" y="1776846"/>
              <a:chExt cx="395076" cy="345115"/>
            </a:xfrm>
          </p:grpSpPr>
          <p:sp>
            <p:nvSpPr>
              <p:cNvPr id="79" name="圆角矩形 199">
                <a:extLst>
                  <a:ext uri="{FF2B5EF4-FFF2-40B4-BE49-F238E27FC236}">
                    <a16:creationId xmlns="" xmlns:a16="http://schemas.microsoft.com/office/drawing/2014/main" id="{4BB6F52F-F52E-464A-BCB7-57386D143643}"/>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 name="圆角矩形 200">
                <a:extLst>
                  <a:ext uri="{FF2B5EF4-FFF2-40B4-BE49-F238E27FC236}">
                    <a16:creationId xmlns="" xmlns:a16="http://schemas.microsoft.com/office/drawing/2014/main" id="{9D26B482-4FC4-4280-B40D-93620B112982}"/>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圆角矩形 201">
                <a:extLst>
                  <a:ext uri="{FF2B5EF4-FFF2-40B4-BE49-F238E27FC236}">
                    <a16:creationId xmlns="" xmlns:a16="http://schemas.microsoft.com/office/drawing/2014/main" id="{94B92FC8-6ECF-41DA-AAA4-DA202F3D2A15}"/>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圆角矩形 202">
                <a:extLst>
                  <a:ext uri="{FF2B5EF4-FFF2-40B4-BE49-F238E27FC236}">
                    <a16:creationId xmlns="" xmlns:a16="http://schemas.microsoft.com/office/drawing/2014/main" id="{28688C45-60B6-4243-83E8-D626D00310D9}"/>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圆角矩形 203">
                <a:extLst>
                  <a:ext uri="{FF2B5EF4-FFF2-40B4-BE49-F238E27FC236}">
                    <a16:creationId xmlns="" xmlns:a16="http://schemas.microsoft.com/office/drawing/2014/main" id="{363B394E-FDFB-4286-BBFA-0A50C09BEB45}"/>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圆角矩形 204">
                <a:extLst>
                  <a:ext uri="{FF2B5EF4-FFF2-40B4-BE49-F238E27FC236}">
                    <a16:creationId xmlns="" xmlns:a16="http://schemas.microsoft.com/office/drawing/2014/main" id="{74B8F565-C329-4984-84F9-248642AF1336}"/>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圆角矩形 205">
                <a:extLst>
                  <a:ext uri="{FF2B5EF4-FFF2-40B4-BE49-F238E27FC236}">
                    <a16:creationId xmlns="" xmlns:a16="http://schemas.microsoft.com/office/drawing/2014/main" id="{2D1E1FAE-E880-4381-81FE-85DA850ECE75}"/>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圆角矩形 206">
                <a:extLst>
                  <a:ext uri="{FF2B5EF4-FFF2-40B4-BE49-F238E27FC236}">
                    <a16:creationId xmlns="" xmlns:a16="http://schemas.microsoft.com/office/drawing/2014/main" id="{C7E83082-C244-41B0-8486-B81CA74F8261}"/>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87" name="矩形 263">
              <a:extLst>
                <a:ext uri="{FF2B5EF4-FFF2-40B4-BE49-F238E27FC236}">
                  <a16:creationId xmlns="" xmlns:a16="http://schemas.microsoft.com/office/drawing/2014/main" id="{9EC4847E-FE2C-4C2F-B999-3B79A15FE671}"/>
                </a:ext>
              </a:extLst>
            </p:cNvPr>
            <p:cNvSpPr/>
            <p:nvPr/>
          </p:nvSpPr>
          <p:spPr bwMode="gray">
            <a:xfrm>
              <a:off x="1422025" y="3951298"/>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88" name="流程图: 汇总连接 265">
              <a:extLst>
                <a:ext uri="{FF2B5EF4-FFF2-40B4-BE49-F238E27FC236}">
                  <a16:creationId xmlns="" xmlns:a16="http://schemas.microsoft.com/office/drawing/2014/main" id="{E74A2CFF-99E0-4370-A0D4-5325C8A1A8AD}"/>
                </a:ext>
              </a:extLst>
            </p:cNvPr>
            <p:cNvSpPr/>
            <p:nvPr/>
          </p:nvSpPr>
          <p:spPr bwMode="gray">
            <a:xfrm>
              <a:off x="2099641" y="4733978"/>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流程图: 汇总连接 266">
              <a:extLst>
                <a:ext uri="{FF2B5EF4-FFF2-40B4-BE49-F238E27FC236}">
                  <a16:creationId xmlns="" xmlns:a16="http://schemas.microsoft.com/office/drawing/2014/main" id="{C67EA0CE-39C2-451E-97A5-41FB78326D61}"/>
                </a:ext>
              </a:extLst>
            </p:cNvPr>
            <p:cNvSpPr/>
            <p:nvPr/>
          </p:nvSpPr>
          <p:spPr bwMode="gray">
            <a:xfrm>
              <a:off x="2593733" y="4733978"/>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流程图: 汇总连接 267">
              <a:extLst>
                <a:ext uri="{FF2B5EF4-FFF2-40B4-BE49-F238E27FC236}">
                  <a16:creationId xmlns="" xmlns:a16="http://schemas.microsoft.com/office/drawing/2014/main" id="{283CC4F9-A8FB-48B0-97D3-D0FA2147F52C}"/>
                </a:ext>
              </a:extLst>
            </p:cNvPr>
            <p:cNvSpPr/>
            <p:nvPr/>
          </p:nvSpPr>
          <p:spPr bwMode="gray">
            <a:xfrm>
              <a:off x="3087826" y="4733978"/>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91" name="直接连接符 268">
              <a:extLst>
                <a:ext uri="{FF2B5EF4-FFF2-40B4-BE49-F238E27FC236}">
                  <a16:creationId xmlns="" xmlns:a16="http://schemas.microsoft.com/office/drawing/2014/main" id="{5A594759-09A1-494D-885B-BD7CAA78D2A7}"/>
                </a:ext>
              </a:extLst>
            </p:cNvPr>
            <p:cNvCxnSpPr>
              <a:stCxn id="88" idx="6"/>
              <a:endCxn id="89" idx="2"/>
            </p:cNvCxnSpPr>
            <p:nvPr/>
          </p:nvCxnSpPr>
          <p:spPr bwMode="gray">
            <a:xfrm>
              <a:off x="2279693" y="4814369"/>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269">
              <a:extLst>
                <a:ext uri="{FF2B5EF4-FFF2-40B4-BE49-F238E27FC236}">
                  <a16:creationId xmlns="" xmlns:a16="http://schemas.microsoft.com/office/drawing/2014/main" id="{E41952CA-CF79-423F-AA02-7DD7709FAE7E}"/>
                </a:ext>
              </a:extLst>
            </p:cNvPr>
            <p:cNvCxnSpPr>
              <a:stCxn id="89" idx="6"/>
              <a:endCxn id="90" idx="2"/>
            </p:cNvCxnSpPr>
            <p:nvPr/>
          </p:nvCxnSpPr>
          <p:spPr bwMode="gray">
            <a:xfrm>
              <a:off x="2773786" y="4814369"/>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矩形 270">
              <a:extLst>
                <a:ext uri="{FF2B5EF4-FFF2-40B4-BE49-F238E27FC236}">
                  <a16:creationId xmlns="" xmlns:a16="http://schemas.microsoft.com/office/drawing/2014/main" id="{DF8D0424-9773-41E9-AE97-8ECF108608BD}"/>
                </a:ext>
              </a:extLst>
            </p:cNvPr>
            <p:cNvSpPr/>
            <p:nvPr/>
          </p:nvSpPr>
          <p:spPr bwMode="gray">
            <a:xfrm>
              <a:off x="1072053" y="4557113"/>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 name="矩形 271">
              <a:extLst>
                <a:ext uri="{FF2B5EF4-FFF2-40B4-BE49-F238E27FC236}">
                  <a16:creationId xmlns="" xmlns:a16="http://schemas.microsoft.com/office/drawing/2014/main" id="{2028409E-631D-4D53-9506-782B457BCD48}"/>
                </a:ext>
              </a:extLst>
            </p:cNvPr>
            <p:cNvSpPr/>
            <p:nvPr/>
          </p:nvSpPr>
          <p:spPr bwMode="gray">
            <a:xfrm>
              <a:off x="1985274" y="4491552"/>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95" name="矩形 272">
              <a:extLst>
                <a:ext uri="{FF2B5EF4-FFF2-40B4-BE49-F238E27FC236}">
                  <a16:creationId xmlns="" xmlns:a16="http://schemas.microsoft.com/office/drawing/2014/main" id="{83BC2F02-2BEB-494C-8AC8-10C5F8BD96F5}"/>
                </a:ext>
              </a:extLst>
            </p:cNvPr>
            <p:cNvSpPr/>
            <p:nvPr/>
          </p:nvSpPr>
          <p:spPr bwMode="gray">
            <a:xfrm>
              <a:off x="2467307" y="4491552"/>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96" name="矩形 273">
              <a:extLst>
                <a:ext uri="{FF2B5EF4-FFF2-40B4-BE49-F238E27FC236}">
                  <a16:creationId xmlns="" xmlns:a16="http://schemas.microsoft.com/office/drawing/2014/main" id="{1EA158E4-54B4-4CF8-80A4-E69A0E450CCA}"/>
                </a:ext>
              </a:extLst>
            </p:cNvPr>
            <p:cNvSpPr/>
            <p:nvPr/>
          </p:nvSpPr>
          <p:spPr bwMode="gray">
            <a:xfrm>
              <a:off x="3007183" y="4491552"/>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97" name="任意多边形 274">
              <a:extLst>
                <a:ext uri="{FF2B5EF4-FFF2-40B4-BE49-F238E27FC236}">
                  <a16:creationId xmlns="" xmlns:a16="http://schemas.microsoft.com/office/drawing/2014/main" id="{487665E7-2C00-42F8-9781-B1832FEF62E8}"/>
                </a:ext>
              </a:extLst>
            </p:cNvPr>
            <p:cNvSpPr/>
            <p:nvPr/>
          </p:nvSpPr>
          <p:spPr bwMode="gray">
            <a:xfrm>
              <a:off x="799486" y="4733950"/>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矩形 275">
              <a:extLst>
                <a:ext uri="{FF2B5EF4-FFF2-40B4-BE49-F238E27FC236}">
                  <a16:creationId xmlns="" xmlns:a16="http://schemas.microsoft.com/office/drawing/2014/main" id="{2DBEA1C8-0947-4F2E-80C0-5C7832E434F5}"/>
                </a:ext>
              </a:extLst>
            </p:cNvPr>
            <p:cNvSpPr/>
            <p:nvPr/>
          </p:nvSpPr>
          <p:spPr bwMode="gray">
            <a:xfrm>
              <a:off x="1364301" y="4622665"/>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99" name="组合 276">
              <a:extLst>
                <a:ext uri="{FF2B5EF4-FFF2-40B4-BE49-F238E27FC236}">
                  <a16:creationId xmlns="" xmlns:a16="http://schemas.microsoft.com/office/drawing/2014/main" id="{C66819B0-A293-4037-8D5F-B06DA8432B26}"/>
                </a:ext>
              </a:extLst>
            </p:cNvPr>
            <p:cNvGrpSpPr/>
            <p:nvPr/>
          </p:nvGrpSpPr>
          <p:grpSpPr bwMode="gray">
            <a:xfrm>
              <a:off x="1678952" y="4658770"/>
              <a:ext cx="395191" cy="321570"/>
              <a:chOff x="6796081" y="2838617"/>
              <a:chExt cx="395076" cy="345115"/>
            </a:xfrm>
          </p:grpSpPr>
          <p:sp>
            <p:nvSpPr>
              <p:cNvPr id="100" name="圆角矩形 199">
                <a:extLst>
                  <a:ext uri="{FF2B5EF4-FFF2-40B4-BE49-F238E27FC236}">
                    <a16:creationId xmlns="" xmlns:a16="http://schemas.microsoft.com/office/drawing/2014/main" id="{30681BF1-9300-48F9-B30C-A11FEB8F7FE8}"/>
                  </a:ext>
                </a:extLst>
              </p:cNvPr>
              <p:cNvSpPr/>
              <p:nvPr/>
            </p:nvSpPr>
            <p:spPr bwMode="gray">
              <a:xfrm>
                <a:off x="6796081" y="283861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圆角矩形 200">
                <a:extLst>
                  <a:ext uri="{FF2B5EF4-FFF2-40B4-BE49-F238E27FC236}">
                    <a16:creationId xmlns="" xmlns:a16="http://schemas.microsoft.com/office/drawing/2014/main" id="{7CF940D3-26DC-4BC3-B270-816D54F49975}"/>
                  </a:ext>
                </a:extLst>
              </p:cNvPr>
              <p:cNvSpPr/>
              <p:nvPr/>
            </p:nvSpPr>
            <p:spPr bwMode="gray">
              <a:xfrm>
                <a:off x="6796081" y="288483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圆角矩形 201">
                <a:extLst>
                  <a:ext uri="{FF2B5EF4-FFF2-40B4-BE49-F238E27FC236}">
                    <a16:creationId xmlns="" xmlns:a16="http://schemas.microsoft.com/office/drawing/2014/main" id="{447EE911-31C9-4825-8679-4C5F88462BF5}"/>
                  </a:ext>
                </a:extLst>
              </p:cNvPr>
              <p:cNvSpPr/>
              <p:nvPr/>
            </p:nvSpPr>
            <p:spPr bwMode="gray">
              <a:xfrm>
                <a:off x="6796081" y="2931049"/>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圆角矩形 202">
                <a:extLst>
                  <a:ext uri="{FF2B5EF4-FFF2-40B4-BE49-F238E27FC236}">
                    <a16:creationId xmlns="" xmlns:a16="http://schemas.microsoft.com/office/drawing/2014/main" id="{381DF741-8D31-46CA-A5A7-C08832E65B1B}"/>
                  </a:ext>
                </a:extLst>
              </p:cNvPr>
              <p:cNvSpPr/>
              <p:nvPr/>
            </p:nvSpPr>
            <p:spPr bwMode="gray">
              <a:xfrm>
                <a:off x="6796081" y="2977265"/>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圆角矩形 203">
                <a:extLst>
                  <a:ext uri="{FF2B5EF4-FFF2-40B4-BE49-F238E27FC236}">
                    <a16:creationId xmlns="" xmlns:a16="http://schemas.microsoft.com/office/drawing/2014/main" id="{987D74C0-6C1F-4D01-B773-95E56A13EE71}"/>
                  </a:ext>
                </a:extLst>
              </p:cNvPr>
              <p:cNvSpPr/>
              <p:nvPr/>
            </p:nvSpPr>
            <p:spPr bwMode="gray">
              <a:xfrm>
                <a:off x="6796081" y="302348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圆角矩形 204">
                <a:extLst>
                  <a:ext uri="{FF2B5EF4-FFF2-40B4-BE49-F238E27FC236}">
                    <a16:creationId xmlns="" xmlns:a16="http://schemas.microsoft.com/office/drawing/2014/main" id="{988A4BC5-ED5D-4E3B-8BAC-20FDBF9D8C43}"/>
                  </a:ext>
                </a:extLst>
              </p:cNvPr>
              <p:cNvSpPr/>
              <p:nvPr/>
            </p:nvSpPr>
            <p:spPr bwMode="gray">
              <a:xfrm>
                <a:off x="6796081" y="3069697"/>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6" name="圆角矩形 205">
                <a:extLst>
                  <a:ext uri="{FF2B5EF4-FFF2-40B4-BE49-F238E27FC236}">
                    <a16:creationId xmlns="" xmlns:a16="http://schemas.microsoft.com/office/drawing/2014/main" id="{C59ED59B-4FF6-4872-A05C-0A3D2151CA10}"/>
                  </a:ext>
                </a:extLst>
              </p:cNvPr>
              <p:cNvSpPr/>
              <p:nvPr/>
            </p:nvSpPr>
            <p:spPr bwMode="gray">
              <a:xfrm>
                <a:off x="6796081" y="3115913"/>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7" name="圆角矩形 206">
                <a:extLst>
                  <a:ext uri="{FF2B5EF4-FFF2-40B4-BE49-F238E27FC236}">
                    <a16:creationId xmlns="" xmlns:a16="http://schemas.microsoft.com/office/drawing/2014/main" id="{47608C1B-B56E-4679-A7EF-A6153999AF52}"/>
                  </a:ext>
                </a:extLst>
              </p:cNvPr>
              <p:cNvSpPr/>
              <p:nvPr/>
            </p:nvSpPr>
            <p:spPr bwMode="gray">
              <a:xfrm>
                <a:off x="6796081" y="316213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08" name="矩形 285">
              <a:extLst>
                <a:ext uri="{FF2B5EF4-FFF2-40B4-BE49-F238E27FC236}">
                  <a16:creationId xmlns="" xmlns:a16="http://schemas.microsoft.com/office/drawing/2014/main" id="{F552F6BA-B666-4F0E-8B34-80FC4EB5B41D}"/>
                </a:ext>
              </a:extLst>
            </p:cNvPr>
            <p:cNvSpPr/>
            <p:nvPr/>
          </p:nvSpPr>
          <p:spPr bwMode="gray">
            <a:xfrm>
              <a:off x="1422025" y="4821694"/>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109" name="文本框 286">
              <a:extLst>
                <a:ext uri="{FF2B5EF4-FFF2-40B4-BE49-F238E27FC236}">
                  <a16:creationId xmlns="" xmlns:a16="http://schemas.microsoft.com/office/drawing/2014/main" id="{FF19170F-3030-48BD-9237-728432FA2E07}"/>
                </a:ext>
              </a:extLst>
            </p:cNvPr>
            <p:cNvSpPr txBox="1"/>
            <p:nvPr/>
          </p:nvSpPr>
          <p:spPr bwMode="gray">
            <a:xfrm>
              <a:off x="1173324" y="4368574"/>
              <a:ext cx="182101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a:t>
              </a:r>
            </a:p>
          </p:txBody>
        </p:sp>
        <p:sp>
          <p:nvSpPr>
            <p:cNvPr id="110" name="文本框 287">
              <a:extLst>
                <a:ext uri="{FF2B5EF4-FFF2-40B4-BE49-F238E27FC236}">
                  <a16:creationId xmlns="" xmlns:a16="http://schemas.microsoft.com/office/drawing/2014/main" id="{756E8099-9C67-4306-A394-D6E8195EDBB3}"/>
                </a:ext>
              </a:extLst>
            </p:cNvPr>
            <p:cNvSpPr txBox="1"/>
            <p:nvPr/>
          </p:nvSpPr>
          <p:spPr bwMode="gray">
            <a:xfrm>
              <a:off x="1850317" y="4272406"/>
              <a:ext cx="184666" cy="118622"/>
            </a:xfrm>
            <a:prstGeom prst="rect">
              <a:avLst/>
            </a:prstGeom>
            <a:noFill/>
          </p:spPr>
          <p:txBody>
            <a:bodyPr vert="eaVert" wrap="square" lIns="0" tIns="0" rIns="0" bIns="0" rtlCol="0" anchor="ctr">
              <a:noAutofit/>
            </a:bodyPr>
            <a:lstStyle/>
            <a:p>
              <a:pPr fontAlgn="ctr"/>
              <a:r>
                <a:rPr 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cxnSp>
          <p:nvCxnSpPr>
            <p:cNvPr id="111" name="直接箭头连接符 288">
              <a:extLst>
                <a:ext uri="{FF2B5EF4-FFF2-40B4-BE49-F238E27FC236}">
                  <a16:creationId xmlns="" xmlns:a16="http://schemas.microsoft.com/office/drawing/2014/main" id="{4E070074-ACC8-4EC8-A0C5-2E1077D1E128}"/>
                </a:ext>
              </a:extLst>
            </p:cNvPr>
            <p:cNvCxnSpPr>
              <a:stCxn id="90" idx="6"/>
              <a:endCxn id="62" idx="2"/>
            </p:cNvCxnSpPr>
            <p:nvPr/>
          </p:nvCxnSpPr>
          <p:spPr bwMode="gray">
            <a:xfrm flipV="1">
              <a:off x="3267879" y="4403416"/>
              <a:ext cx="308659" cy="410954"/>
            </a:xfrm>
            <a:prstGeom prst="straightConnector1">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 name="Group 6">
            <a:extLst>
              <a:ext uri="{FF2B5EF4-FFF2-40B4-BE49-F238E27FC236}">
                <a16:creationId xmlns="" xmlns:a16="http://schemas.microsoft.com/office/drawing/2014/main" id="{4617AAF1-627F-4EA5-B70E-103BF5612A7C}"/>
              </a:ext>
            </a:extLst>
          </p:cNvPr>
          <p:cNvGrpSpPr/>
          <p:nvPr/>
        </p:nvGrpSpPr>
        <p:grpSpPr bwMode="gray">
          <a:xfrm>
            <a:off x="6724848" y="3277974"/>
            <a:ext cx="4474741" cy="1445508"/>
            <a:chOff x="6724848" y="3516099"/>
            <a:chExt cx="4474741" cy="1445508"/>
          </a:xfrm>
        </p:grpSpPr>
        <p:sp>
          <p:nvSpPr>
            <p:cNvPr id="112" name="文本框 291">
              <a:extLst>
                <a:ext uri="{FF2B5EF4-FFF2-40B4-BE49-F238E27FC236}">
                  <a16:creationId xmlns="" xmlns:a16="http://schemas.microsoft.com/office/drawing/2014/main" id="{3C51BBE7-133A-4206-9D30-F734018BDA2E}"/>
                </a:ext>
              </a:extLst>
            </p:cNvPr>
            <p:cNvSpPr txBox="1"/>
            <p:nvPr/>
          </p:nvSpPr>
          <p:spPr bwMode="gray">
            <a:xfrm>
              <a:off x="7778491" y="3516099"/>
              <a:ext cx="240450"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113" name="文本框 292">
              <a:extLst>
                <a:ext uri="{FF2B5EF4-FFF2-40B4-BE49-F238E27FC236}">
                  <a16:creationId xmlns="" xmlns:a16="http://schemas.microsoft.com/office/drawing/2014/main" id="{77F38511-A4E0-48AF-94B9-6F2FA8108C21}"/>
                </a:ext>
              </a:extLst>
            </p:cNvPr>
            <p:cNvSpPr txBox="1"/>
            <p:nvPr/>
          </p:nvSpPr>
          <p:spPr bwMode="gray">
            <a:xfrm>
              <a:off x="9495915" y="3516099"/>
              <a:ext cx="237244"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114" name="矩形 289">
              <a:extLst>
                <a:ext uri="{FF2B5EF4-FFF2-40B4-BE49-F238E27FC236}">
                  <a16:creationId xmlns="" xmlns:a16="http://schemas.microsoft.com/office/drawing/2014/main" id="{A4F44BC9-1F38-4C72-A6D0-8AD3D6ADC0FC}"/>
                </a:ext>
              </a:extLst>
            </p:cNvPr>
            <p:cNvSpPr/>
            <p:nvPr/>
          </p:nvSpPr>
          <p:spPr bwMode="gray">
            <a:xfrm>
              <a:off x="10637179" y="3718624"/>
              <a:ext cx="507922"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5" name="矩形 290">
              <a:extLst>
                <a:ext uri="{FF2B5EF4-FFF2-40B4-BE49-F238E27FC236}">
                  <a16:creationId xmlns="" xmlns:a16="http://schemas.microsoft.com/office/drawing/2014/main" id="{B909AAD5-4126-4E53-8532-576C992C956C}"/>
                </a:ext>
              </a:extLst>
            </p:cNvPr>
            <p:cNvSpPr/>
            <p:nvPr/>
          </p:nvSpPr>
          <p:spPr bwMode="gray">
            <a:xfrm>
              <a:off x="9638846" y="3718624"/>
              <a:ext cx="953627"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6" name="文本框 293">
              <a:extLst>
                <a:ext uri="{FF2B5EF4-FFF2-40B4-BE49-F238E27FC236}">
                  <a16:creationId xmlns="" xmlns:a16="http://schemas.microsoft.com/office/drawing/2014/main" id="{B8C53ADC-A344-4F63-BB67-BDD8B49FFED4}"/>
                </a:ext>
              </a:extLst>
            </p:cNvPr>
            <p:cNvSpPr txBox="1"/>
            <p:nvPr/>
          </p:nvSpPr>
          <p:spPr bwMode="gray">
            <a:xfrm>
              <a:off x="8045904" y="4236046"/>
              <a:ext cx="369332" cy="210955"/>
            </a:xfrm>
            <a:prstGeom prst="rect">
              <a:avLst/>
            </a:prstGeom>
            <a:noFill/>
          </p:spPr>
          <p:txBody>
            <a:bodyPr vert="eaVert" wrap="square" rtlCol="0">
              <a:noAutofit/>
            </a:bodyPr>
            <a:lstStyle/>
            <a:p>
              <a:pPr fontAlgn="ctr">
                <a:buClr>
                  <a:srgbClr val="CC9900"/>
                </a:buClr>
                <a:defRP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117" name="流程图: 汇总连接 294">
              <a:extLst>
                <a:ext uri="{FF2B5EF4-FFF2-40B4-BE49-F238E27FC236}">
                  <a16:creationId xmlns="" xmlns:a16="http://schemas.microsoft.com/office/drawing/2014/main" id="{E308ECCF-62ED-4829-9BE0-3DF3C9C310B7}"/>
                </a:ext>
              </a:extLst>
            </p:cNvPr>
            <p:cNvSpPr/>
            <p:nvPr/>
          </p:nvSpPr>
          <p:spPr bwMode="gray">
            <a:xfrm>
              <a:off x="8110445" y="3841750"/>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8" name="流程图: 汇总连接 295">
              <a:extLst>
                <a:ext uri="{FF2B5EF4-FFF2-40B4-BE49-F238E27FC236}">
                  <a16:creationId xmlns="" xmlns:a16="http://schemas.microsoft.com/office/drawing/2014/main" id="{68B66C93-3C82-4F6E-8F02-1739641682A1}"/>
                </a:ext>
              </a:extLst>
            </p:cNvPr>
            <p:cNvSpPr/>
            <p:nvPr/>
          </p:nvSpPr>
          <p:spPr bwMode="gray">
            <a:xfrm>
              <a:off x="8603922" y="3841750"/>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矩形 296">
              <a:extLst>
                <a:ext uri="{FF2B5EF4-FFF2-40B4-BE49-F238E27FC236}">
                  <a16:creationId xmlns="" xmlns:a16="http://schemas.microsoft.com/office/drawing/2014/main" id="{0587E60A-CB3F-406C-83DF-2EA64BF3ABA2}"/>
                </a:ext>
              </a:extLst>
            </p:cNvPr>
            <p:cNvSpPr/>
            <p:nvPr/>
          </p:nvSpPr>
          <p:spPr bwMode="gray">
            <a:xfrm>
              <a:off x="8136415" y="3657506"/>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120" name="直接连接符 297">
              <a:extLst>
                <a:ext uri="{FF2B5EF4-FFF2-40B4-BE49-F238E27FC236}">
                  <a16:creationId xmlns="" xmlns:a16="http://schemas.microsoft.com/office/drawing/2014/main" id="{6E0501A3-DA38-4834-B7AD-962FCE6B3BC9}"/>
                </a:ext>
              </a:extLst>
            </p:cNvPr>
            <p:cNvCxnSpPr>
              <a:stCxn id="117" idx="6"/>
              <a:endCxn id="118" idx="2"/>
            </p:cNvCxnSpPr>
            <p:nvPr/>
          </p:nvCxnSpPr>
          <p:spPr bwMode="gray">
            <a:xfrm>
              <a:off x="8293834" y="3920941"/>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1" name="矩形 298">
              <a:extLst>
                <a:ext uri="{FF2B5EF4-FFF2-40B4-BE49-F238E27FC236}">
                  <a16:creationId xmlns="" xmlns:a16="http://schemas.microsoft.com/office/drawing/2014/main" id="{7626AE1A-A7D5-42E4-B16A-9A1BA0E254C6}"/>
                </a:ext>
              </a:extLst>
            </p:cNvPr>
            <p:cNvSpPr/>
            <p:nvPr/>
          </p:nvSpPr>
          <p:spPr bwMode="gray">
            <a:xfrm>
              <a:off x="8595429" y="3657506"/>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122" name="矩形 299">
              <a:extLst>
                <a:ext uri="{FF2B5EF4-FFF2-40B4-BE49-F238E27FC236}">
                  <a16:creationId xmlns="" xmlns:a16="http://schemas.microsoft.com/office/drawing/2014/main" id="{881AB237-CE32-40DA-971A-284F66810F73}"/>
                </a:ext>
              </a:extLst>
            </p:cNvPr>
            <p:cNvSpPr/>
            <p:nvPr/>
          </p:nvSpPr>
          <p:spPr bwMode="gray">
            <a:xfrm>
              <a:off x="7011827" y="3665788"/>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23" name="直接连接符 300">
              <a:extLst>
                <a:ext uri="{FF2B5EF4-FFF2-40B4-BE49-F238E27FC236}">
                  <a16:creationId xmlns="" xmlns:a16="http://schemas.microsoft.com/office/drawing/2014/main" id="{ABCB214A-3605-4BEA-BF3D-21991FBFF708}"/>
                </a:ext>
              </a:extLst>
            </p:cNvPr>
            <p:cNvCxnSpPr>
              <a:stCxn id="118" idx="6"/>
              <a:endCxn id="125" idx="1"/>
            </p:cNvCxnSpPr>
            <p:nvPr/>
          </p:nvCxnSpPr>
          <p:spPr bwMode="gray">
            <a:xfrm>
              <a:off x="8787312" y="3920941"/>
              <a:ext cx="462704" cy="0"/>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4" name="直接连接符 301">
              <a:extLst>
                <a:ext uri="{FF2B5EF4-FFF2-40B4-BE49-F238E27FC236}">
                  <a16:creationId xmlns="" xmlns:a16="http://schemas.microsoft.com/office/drawing/2014/main" id="{CED98F76-B803-43B8-A49F-34782BE3D711}"/>
                </a:ext>
              </a:extLst>
            </p:cNvPr>
            <p:cNvCxnSpPr>
              <a:stCxn id="134" idx="6"/>
              <a:endCxn id="132" idx="1"/>
            </p:cNvCxnSpPr>
            <p:nvPr/>
          </p:nvCxnSpPr>
          <p:spPr bwMode="gray">
            <a:xfrm flipV="1">
              <a:off x="8787312" y="4698771"/>
              <a:ext cx="525622" cy="6119"/>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5" name="圆角矩形 302">
              <a:extLst>
                <a:ext uri="{FF2B5EF4-FFF2-40B4-BE49-F238E27FC236}">
                  <a16:creationId xmlns="" xmlns:a16="http://schemas.microsoft.com/office/drawing/2014/main" id="{39676100-FDD7-4C47-A762-21D7813CDBD6}"/>
                </a:ext>
              </a:extLst>
            </p:cNvPr>
            <p:cNvSpPr/>
            <p:nvPr/>
          </p:nvSpPr>
          <p:spPr bwMode="gray">
            <a:xfrm>
              <a:off x="9250016" y="3794235"/>
              <a:ext cx="1249970" cy="253410"/>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defRP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126" name="矩形 303">
              <a:extLst>
                <a:ext uri="{FF2B5EF4-FFF2-40B4-BE49-F238E27FC236}">
                  <a16:creationId xmlns="" xmlns:a16="http://schemas.microsoft.com/office/drawing/2014/main" id="{1A07216D-6839-4E47-83EE-1388D6ED20A6}"/>
                </a:ext>
              </a:extLst>
            </p:cNvPr>
            <p:cNvSpPr/>
            <p:nvPr/>
          </p:nvSpPr>
          <p:spPr bwMode="gray">
            <a:xfrm>
              <a:off x="9097473" y="3665787"/>
              <a:ext cx="2102116" cy="1295820"/>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7" name="任意多边形 304">
              <a:extLst>
                <a:ext uri="{FF2B5EF4-FFF2-40B4-BE49-F238E27FC236}">
                  <a16:creationId xmlns="" xmlns:a16="http://schemas.microsoft.com/office/drawing/2014/main" id="{A65619F4-D766-4D40-BF88-6681CF2FA944}"/>
                </a:ext>
              </a:extLst>
            </p:cNvPr>
            <p:cNvSpPr/>
            <p:nvPr/>
          </p:nvSpPr>
          <p:spPr bwMode="gray">
            <a:xfrm>
              <a:off x="6724848" y="3845455"/>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8" name="矩形 305">
              <a:extLst>
                <a:ext uri="{FF2B5EF4-FFF2-40B4-BE49-F238E27FC236}">
                  <a16:creationId xmlns="" xmlns:a16="http://schemas.microsoft.com/office/drawing/2014/main" id="{80485C07-14C8-4D8C-9038-6D429DC6896B}"/>
                </a:ext>
              </a:extLst>
            </p:cNvPr>
            <p:cNvSpPr/>
            <p:nvPr/>
          </p:nvSpPr>
          <p:spPr bwMode="gray">
            <a:xfrm>
              <a:off x="9751692" y="4300169"/>
              <a:ext cx="763029" cy="184666"/>
            </a:xfrm>
            <a:prstGeom prst="rect">
              <a:avLst/>
            </a:prstGeom>
            <a:ln>
              <a:noFill/>
            </a:ln>
          </p:spPr>
          <p:txBody>
            <a:bodyPr wrap="square" lIns="0" tIns="0" rIns="0" bIns="0" rtlCol="0" anchor="ctr">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shim</a:t>
              </a:r>
            </a:p>
          </p:txBody>
        </p:sp>
        <p:sp>
          <p:nvSpPr>
            <p:cNvPr id="129" name="矩形 306">
              <a:extLst>
                <a:ext uri="{FF2B5EF4-FFF2-40B4-BE49-F238E27FC236}">
                  <a16:creationId xmlns="" xmlns:a16="http://schemas.microsoft.com/office/drawing/2014/main" id="{A4002522-208B-4B09-861F-FE7BCA991278}"/>
                </a:ext>
              </a:extLst>
            </p:cNvPr>
            <p:cNvSpPr/>
            <p:nvPr/>
          </p:nvSpPr>
          <p:spPr bwMode="gray">
            <a:xfrm>
              <a:off x="10745267" y="4312528"/>
              <a:ext cx="291747"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sp>
          <p:nvSpPr>
            <p:cNvPr id="130" name="矩形 307">
              <a:extLst>
                <a:ext uri="{FF2B5EF4-FFF2-40B4-BE49-F238E27FC236}">
                  <a16:creationId xmlns="" xmlns:a16="http://schemas.microsoft.com/office/drawing/2014/main" id="{AE8085CF-ED1E-4138-9D82-109CF8FA65F6}"/>
                </a:ext>
              </a:extLst>
            </p:cNvPr>
            <p:cNvSpPr/>
            <p:nvPr/>
          </p:nvSpPr>
          <p:spPr bwMode="gray">
            <a:xfrm>
              <a:off x="7285062" y="3747748"/>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131" name="矩形 308">
              <a:extLst>
                <a:ext uri="{FF2B5EF4-FFF2-40B4-BE49-F238E27FC236}">
                  <a16:creationId xmlns="" xmlns:a16="http://schemas.microsoft.com/office/drawing/2014/main" id="{58280A90-3C7C-4B87-A253-A35F5ABDE9BD}"/>
                </a:ext>
              </a:extLst>
            </p:cNvPr>
            <p:cNvSpPr/>
            <p:nvPr/>
          </p:nvSpPr>
          <p:spPr bwMode="gray">
            <a:xfrm>
              <a:off x="7356938" y="3976048"/>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132" name="圆角矩形 309">
              <a:extLst>
                <a:ext uri="{FF2B5EF4-FFF2-40B4-BE49-F238E27FC236}">
                  <a16:creationId xmlns="" xmlns:a16="http://schemas.microsoft.com/office/drawing/2014/main" id="{463459C0-3DD1-48C8-9174-EEBEF1213552}"/>
                </a:ext>
              </a:extLst>
            </p:cNvPr>
            <p:cNvSpPr/>
            <p:nvPr/>
          </p:nvSpPr>
          <p:spPr bwMode="gray">
            <a:xfrm>
              <a:off x="9312934" y="4578184"/>
              <a:ext cx="1187053" cy="241173"/>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133" name="流程图: 汇总连接 310">
              <a:extLst>
                <a:ext uri="{FF2B5EF4-FFF2-40B4-BE49-F238E27FC236}">
                  <a16:creationId xmlns="" xmlns:a16="http://schemas.microsoft.com/office/drawing/2014/main" id="{CF8E489F-51E9-4B6F-9709-A9D91F4B1934}"/>
                </a:ext>
              </a:extLst>
            </p:cNvPr>
            <p:cNvSpPr/>
            <p:nvPr/>
          </p:nvSpPr>
          <p:spPr bwMode="gray">
            <a:xfrm>
              <a:off x="8110445" y="4625699"/>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 name="流程图: 汇总连接 311">
              <a:extLst>
                <a:ext uri="{FF2B5EF4-FFF2-40B4-BE49-F238E27FC236}">
                  <a16:creationId xmlns="" xmlns:a16="http://schemas.microsoft.com/office/drawing/2014/main" id="{0A5A89F7-531B-4BD9-8BE9-DD7F9EAEE949}"/>
                </a:ext>
              </a:extLst>
            </p:cNvPr>
            <p:cNvSpPr/>
            <p:nvPr/>
          </p:nvSpPr>
          <p:spPr bwMode="gray">
            <a:xfrm>
              <a:off x="8603922" y="4625699"/>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 name="矩形 312">
              <a:extLst>
                <a:ext uri="{FF2B5EF4-FFF2-40B4-BE49-F238E27FC236}">
                  <a16:creationId xmlns="" xmlns:a16="http://schemas.microsoft.com/office/drawing/2014/main" id="{67B7A38D-0F99-4BE5-B976-F35D10B2BFF0}"/>
                </a:ext>
              </a:extLst>
            </p:cNvPr>
            <p:cNvSpPr/>
            <p:nvPr/>
          </p:nvSpPr>
          <p:spPr bwMode="gray">
            <a:xfrm>
              <a:off x="8136415" y="4441455"/>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136" name="直接连接符 313">
              <a:extLst>
                <a:ext uri="{FF2B5EF4-FFF2-40B4-BE49-F238E27FC236}">
                  <a16:creationId xmlns="" xmlns:a16="http://schemas.microsoft.com/office/drawing/2014/main" id="{C2EA4258-1696-42EA-BBB6-305852DAB8C7}"/>
                </a:ext>
              </a:extLst>
            </p:cNvPr>
            <p:cNvCxnSpPr>
              <a:stCxn id="133" idx="6"/>
              <a:endCxn id="134" idx="2"/>
            </p:cNvCxnSpPr>
            <p:nvPr/>
          </p:nvCxnSpPr>
          <p:spPr bwMode="gray">
            <a:xfrm>
              <a:off x="8293834" y="4704890"/>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7" name="矩形 314">
              <a:extLst>
                <a:ext uri="{FF2B5EF4-FFF2-40B4-BE49-F238E27FC236}">
                  <a16:creationId xmlns="" xmlns:a16="http://schemas.microsoft.com/office/drawing/2014/main" id="{FF74B4AA-687B-4C07-86CC-43AAC0D4E149}"/>
                </a:ext>
              </a:extLst>
            </p:cNvPr>
            <p:cNvSpPr/>
            <p:nvPr/>
          </p:nvSpPr>
          <p:spPr bwMode="gray">
            <a:xfrm>
              <a:off x="8595429" y="4441455"/>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138" name="矩形 315">
              <a:extLst>
                <a:ext uri="{FF2B5EF4-FFF2-40B4-BE49-F238E27FC236}">
                  <a16:creationId xmlns="" xmlns:a16="http://schemas.microsoft.com/office/drawing/2014/main" id="{B170F0F6-037A-4283-93FD-46FB39E64143}"/>
                </a:ext>
              </a:extLst>
            </p:cNvPr>
            <p:cNvSpPr/>
            <p:nvPr/>
          </p:nvSpPr>
          <p:spPr bwMode="gray">
            <a:xfrm>
              <a:off x="7011827" y="4449737"/>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 name="任意多边形 316">
              <a:extLst>
                <a:ext uri="{FF2B5EF4-FFF2-40B4-BE49-F238E27FC236}">
                  <a16:creationId xmlns="" xmlns:a16="http://schemas.microsoft.com/office/drawing/2014/main" id="{CE0A8440-BBB8-4276-9B74-97620B30858C}"/>
                </a:ext>
              </a:extLst>
            </p:cNvPr>
            <p:cNvSpPr/>
            <p:nvPr/>
          </p:nvSpPr>
          <p:spPr bwMode="gray">
            <a:xfrm>
              <a:off x="6724848" y="4629404"/>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 name="矩形 317">
              <a:extLst>
                <a:ext uri="{FF2B5EF4-FFF2-40B4-BE49-F238E27FC236}">
                  <a16:creationId xmlns="" xmlns:a16="http://schemas.microsoft.com/office/drawing/2014/main" id="{18CD414A-8A48-4069-AAF0-5A7FF91E259F}"/>
                </a:ext>
              </a:extLst>
            </p:cNvPr>
            <p:cNvSpPr/>
            <p:nvPr/>
          </p:nvSpPr>
          <p:spPr bwMode="gray">
            <a:xfrm>
              <a:off x="7285062" y="4548459"/>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141" name="矩形 318">
              <a:extLst>
                <a:ext uri="{FF2B5EF4-FFF2-40B4-BE49-F238E27FC236}">
                  <a16:creationId xmlns="" xmlns:a16="http://schemas.microsoft.com/office/drawing/2014/main" id="{AB669211-BE3E-48BF-91D8-3D0CAD9A0A9F}"/>
                </a:ext>
              </a:extLst>
            </p:cNvPr>
            <p:cNvSpPr/>
            <p:nvPr/>
          </p:nvSpPr>
          <p:spPr bwMode="gray">
            <a:xfrm>
              <a:off x="7356938" y="4759997"/>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grpSp>
          <p:nvGrpSpPr>
            <p:cNvPr id="142" name="组合 319">
              <a:extLst>
                <a:ext uri="{FF2B5EF4-FFF2-40B4-BE49-F238E27FC236}">
                  <a16:creationId xmlns="" xmlns:a16="http://schemas.microsoft.com/office/drawing/2014/main" id="{12BD52B8-AB8A-432C-BCC4-5CEE734BC5B0}"/>
                </a:ext>
              </a:extLst>
            </p:cNvPr>
            <p:cNvGrpSpPr/>
            <p:nvPr/>
          </p:nvGrpSpPr>
          <p:grpSpPr bwMode="gray">
            <a:xfrm>
              <a:off x="7642838" y="3766195"/>
              <a:ext cx="402516" cy="316763"/>
              <a:chOff x="6796081" y="1776846"/>
              <a:chExt cx="395076" cy="345115"/>
            </a:xfrm>
          </p:grpSpPr>
          <p:sp>
            <p:nvSpPr>
              <p:cNvPr id="143" name="圆角矩形 199">
                <a:extLst>
                  <a:ext uri="{FF2B5EF4-FFF2-40B4-BE49-F238E27FC236}">
                    <a16:creationId xmlns="" xmlns:a16="http://schemas.microsoft.com/office/drawing/2014/main" id="{8BB5E234-1D03-4A81-8B59-0D67325FFC66}"/>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 name="圆角矩形 200">
                <a:extLst>
                  <a:ext uri="{FF2B5EF4-FFF2-40B4-BE49-F238E27FC236}">
                    <a16:creationId xmlns="" xmlns:a16="http://schemas.microsoft.com/office/drawing/2014/main" id="{30C9A919-2C31-495B-84C6-9EFDC2279806}"/>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 name="圆角矩形 201">
                <a:extLst>
                  <a:ext uri="{FF2B5EF4-FFF2-40B4-BE49-F238E27FC236}">
                    <a16:creationId xmlns="" xmlns:a16="http://schemas.microsoft.com/office/drawing/2014/main" id="{B5A2B217-14D0-4D40-9AFA-1BD864754BDD}"/>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 name="圆角矩形 202">
                <a:extLst>
                  <a:ext uri="{FF2B5EF4-FFF2-40B4-BE49-F238E27FC236}">
                    <a16:creationId xmlns="" xmlns:a16="http://schemas.microsoft.com/office/drawing/2014/main" id="{C9F7E9CE-3355-4128-AC8A-0ED85C21DBEF}"/>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圆角矩形 203">
                <a:extLst>
                  <a:ext uri="{FF2B5EF4-FFF2-40B4-BE49-F238E27FC236}">
                    <a16:creationId xmlns="" xmlns:a16="http://schemas.microsoft.com/office/drawing/2014/main" id="{ECDFE67C-DDF8-42F1-BA21-0C01CCDC1684}"/>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 name="圆角矩形 204">
                <a:extLst>
                  <a:ext uri="{FF2B5EF4-FFF2-40B4-BE49-F238E27FC236}">
                    <a16:creationId xmlns="" xmlns:a16="http://schemas.microsoft.com/office/drawing/2014/main" id="{19328646-CDF9-4A84-ADC1-B37063AE668B}"/>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 name="圆角矩形 205">
                <a:extLst>
                  <a:ext uri="{FF2B5EF4-FFF2-40B4-BE49-F238E27FC236}">
                    <a16:creationId xmlns="" xmlns:a16="http://schemas.microsoft.com/office/drawing/2014/main" id="{87AFF31C-4E2B-41BF-94BF-5744027667E5}"/>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 name="圆角矩形 206">
                <a:extLst>
                  <a:ext uri="{FF2B5EF4-FFF2-40B4-BE49-F238E27FC236}">
                    <a16:creationId xmlns="" xmlns:a16="http://schemas.microsoft.com/office/drawing/2014/main" id="{CCDCF807-4662-400B-B879-F1F9D08BD944}"/>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1" name="组合 328">
              <a:extLst>
                <a:ext uri="{FF2B5EF4-FFF2-40B4-BE49-F238E27FC236}">
                  <a16:creationId xmlns="" xmlns:a16="http://schemas.microsoft.com/office/drawing/2014/main" id="{13548A9D-7977-4C2A-BAED-0B227F056F91}"/>
                </a:ext>
              </a:extLst>
            </p:cNvPr>
            <p:cNvGrpSpPr/>
            <p:nvPr/>
          </p:nvGrpSpPr>
          <p:grpSpPr bwMode="gray">
            <a:xfrm>
              <a:off x="7632936" y="4550626"/>
              <a:ext cx="402516" cy="316763"/>
              <a:chOff x="6796081" y="1776846"/>
              <a:chExt cx="395076" cy="345115"/>
            </a:xfrm>
          </p:grpSpPr>
          <p:sp>
            <p:nvSpPr>
              <p:cNvPr id="152" name="圆角矩形 199">
                <a:extLst>
                  <a:ext uri="{FF2B5EF4-FFF2-40B4-BE49-F238E27FC236}">
                    <a16:creationId xmlns="" xmlns:a16="http://schemas.microsoft.com/office/drawing/2014/main" id="{5382F86E-EC6F-4173-88C8-B750ABE8406E}"/>
                  </a:ext>
                </a:extLst>
              </p:cNvPr>
              <p:cNvSpPr/>
              <p:nvPr/>
            </p:nvSpPr>
            <p:spPr bwMode="gray">
              <a:xfrm>
                <a:off x="6796081" y="177684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圆角矩形 200">
                <a:extLst>
                  <a:ext uri="{FF2B5EF4-FFF2-40B4-BE49-F238E27FC236}">
                    <a16:creationId xmlns="" xmlns:a16="http://schemas.microsoft.com/office/drawing/2014/main" id="{0E2692F0-F0B9-4F23-9D9D-8617A8BFCFAA}"/>
                  </a:ext>
                </a:extLst>
              </p:cNvPr>
              <p:cNvSpPr/>
              <p:nvPr/>
            </p:nvSpPr>
            <p:spPr bwMode="gray">
              <a:xfrm>
                <a:off x="6796081" y="182306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 name="圆角矩形 201">
                <a:extLst>
                  <a:ext uri="{FF2B5EF4-FFF2-40B4-BE49-F238E27FC236}">
                    <a16:creationId xmlns="" xmlns:a16="http://schemas.microsoft.com/office/drawing/2014/main" id="{650CD45A-E6AB-483A-A522-3F4E5FC5E875}"/>
                  </a:ext>
                </a:extLst>
              </p:cNvPr>
              <p:cNvSpPr/>
              <p:nvPr/>
            </p:nvSpPr>
            <p:spPr bwMode="gray">
              <a:xfrm>
                <a:off x="6796081" y="1869278"/>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 name="圆角矩形 202">
                <a:extLst>
                  <a:ext uri="{FF2B5EF4-FFF2-40B4-BE49-F238E27FC236}">
                    <a16:creationId xmlns="" xmlns:a16="http://schemas.microsoft.com/office/drawing/2014/main" id="{F6E12EB0-6E46-4AF4-90F9-4B1240A9D5FF}"/>
                  </a:ext>
                </a:extLst>
              </p:cNvPr>
              <p:cNvSpPr/>
              <p:nvPr/>
            </p:nvSpPr>
            <p:spPr bwMode="gray">
              <a:xfrm>
                <a:off x="6796081" y="1915494"/>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 name="圆角矩形 203">
                <a:extLst>
                  <a:ext uri="{FF2B5EF4-FFF2-40B4-BE49-F238E27FC236}">
                    <a16:creationId xmlns="" xmlns:a16="http://schemas.microsoft.com/office/drawing/2014/main" id="{6CDBBCB0-D437-4B6F-AAB8-1F6297058F64}"/>
                  </a:ext>
                </a:extLst>
              </p:cNvPr>
              <p:cNvSpPr/>
              <p:nvPr/>
            </p:nvSpPr>
            <p:spPr bwMode="gray">
              <a:xfrm>
                <a:off x="6796081" y="1961710"/>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 name="圆角矩形 204">
                <a:extLst>
                  <a:ext uri="{FF2B5EF4-FFF2-40B4-BE49-F238E27FC236}">
                    <a16:creationId xmlns="" xmlns:a16="http://schemas.microsoft.com/office/drawing/2014/main" id="{E52E5188-EF95-46BC-921E-85D1A3360B90}"/>
                  </a:ext>
                </a:extLst>
              </p:cNvPr>
              <p:cNvSpPr/>
              <p:nvPr/>
            </p:nvSpPr>
            <p:spPr bwMode="gray">
              <a:xfrm>
                <a:off x="6796081" y="2007926"/>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 name="圆角矩形 205">
                <a:extLst>
                  <a:ext uri="{FF2B5EF4-FFF2-40B4-BE49-F238E27FC236}">
                    <a16:creationId xmlns="" xmlns:a16="http://schemas.microsoft.com/office/drawing/2014/main" id="{BC8D5A20-E12F-4B43-8BA0-DBB25DE9B3CD}"/>
                  </a:ext>
                </a:extLst>
              </p:cNvPr>
              <p:cNvSpPr/>
              <p:nvPr/>
            </p:nvSpPr>
            <p:spPr bwMode="gray">
              <a:xfrm>
                <a:off x="6796081" y="2054142"/>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 name="圆角矩形 206">
                <a:extLst>
                  <a:ext uri="{FF2B5EF4-FFF2-40B4-BE49-F238E27FC236}">
                    <a16:creationId xmlns="" xmlns:a16="http://schemas.microsoft.com/office/drawing/2014/main" id="{243BD253-5FA6-438A-A980-6440F288227F}"/>
                  </a:ext>
                </a:extLst>
              </p:cNvPr>
              <p:cNvSpPr/>
              <p:nvPr/>
            </p:nvSpPr>
            <p:spPr bwMode="gray">
              <a:xfrm>
                <a:off x="6796081" y="2100361"/>
                <a:ext cx="395076" cy="21600"/>
              </a:xfrm>
              <a:prstGeom prst="roundRect">
                <a:avLst/>
              </a:prstGeom>
              <a:solidFill>
                <a:srgbClr val="D1EEF9"/>
              </a:solidFill>
              <a:ln>
                <a:noFill/>
              </a:ln>
              <a:effec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60" name="矩形 337">
              <a:extLst>
                <a:ext uri="{FF2B5EF4-FFF2-40B4-BE49-F238E27FC236}">
                  <a16:creationId xmlns="" xmlns:a16="http://schemas.microsoft.com/office/drawing/2014/main" id="{F2BA418B-8AD1-41A4-95CC-3689AD456878}"/>
                </a:ext>
              </a:extLst>
            </p:cNvPr>
            <p:cNvSpPr/>
            <p:nvPr/>
          </p:nvSpPr>
          <p:spPr bwMode="gray">
            <a:xfrm>
              <a:off x="9180366" y="3695134"/>
              <a:ext cx="414134" cy="121135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1" name="矩形 338">
              <a:extLst>
                <a:ext uri="{FF2B5EF4-FFF2-40B4-BE49-F238E27FC236}">
                  <a16:creationId xmlns="" xmlns:a16="http://schemas.microsoft.com/office/drawing/2014/main" id="{20A70005-A3FD-40DD-B50F-481A68642DD8}"/>
                </a:ext>
              </a:extLst>
            </p:cNvPr>
            <p:cNvSpPr/>
            <p:nvPr/>
          </p:nvSpPr>
          <p:spPr bwMode="gray">
            <a:xfrm>
              <a:off x="9202313" y="4312528"/>
              <a:ext cx="3382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grpSp>
      <p:sp>
        <p:nvSpPr>
          <p:cNvPr id="162" name="燕尾形 3">
            <a:extLst>
              <a:ext uri="{FF2B5EF4-FFF2-40B4-BE49-F238E27FC236}">
                <a16:creationId xmlns="" xmlns:a16="http://schemas.microsoft.com/office/drawing/2014/main" id="{7660BFBD-A116-4C00-B030-BB271878C1BA}"/>
              </a:ext>
            </a:extLst>
          </p:cNvPr>
          <p:cNvSpPr/>
          <p:nvPr/>
        </p:nvSpPr>
        <p:spPr bwMode="gray">
          <a:xfrm>
            <a:off x="9480550" y="102388"/>
            <a:ext cx="107061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163" name="燕尾形 3">
            <a:extLst>
              <a:ext uri="{FF2B5EF4-FFF2-40B4-BE49-F238E27FC236}">
                <a16:creationId xmlns="" xmlns:a16="http://schemas.microsoft.com/office/drawing/2014/main" id="{74A4127F-F350-48F0-850F-650789935540}"/>
              </a:ext>
            </a:extLst>
          </p:cNvPr>
          <p:cNvSpPr/>
          <p:nvPr/>
        </p:nvSpPr>
        <p:spPr bwMode="gray">
          <a:xfrm>
            <a:off x="10475376" y="102388"/>
            <a:ext cx="1271744"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Tree>
    <p:extLst>
      <p:ext uri="{BB962C8B-B14F-4D97-AF65-F5344CB8AC3E}">
        <p14:creationId xmlns:p14="http://schemas.microsoft.com/office/powerpoint/2010/main" val="161768202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Slicing Design</a:t>
            </a:r>
          </a:p>
        </p:txBody>
      </p:sp>
      <p:sp>
        <p:nvSpPr>
          <p:cNvPr id="8" name="Text Placeholder 7">
            <a:extLst>
              <a:ext uri="{FF2B5EF4-FFF2-40B4-BE49-F238E27FC236}">
                <a16:creationId xmlns="" xmlns:a16="http://schemas.microsoft.com/office/drawing/2014/main" id="{E82B5DB9-95BD-4461-B707-786663BF34A8}"/>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Currently, existing devices mainly implement network slicing based on bandwidth.</a:t>
            </a:r>
          </a:p>
          <a:p>
            <a:pPr algn="l">
              <a:lnSpc>
                <a:spcPct val="100000"/>
              </a:lnSpc>
            </a:pPr>
            <a:r>
              <a:rPr lang="en-US" sz="1600" dirty="0">
                <a:latin typeface="Huawei Sans" panose="020C0503030203020204" pitchFamily="34" charset="0"/>
              </a:rPr>
              <a:t>A slice with the corresponding bandwidth is created based on actual service requirements. An SR tunnel is then bound to the slice for bearing.</a:t>
            </a:r>
          </a:p>
        </p:txBody>
      </p:sp>
      <p:sp>
        <p:nvSpPr>
          <p:cNvPr id="5" name="燕尾形 3">
            <a:extLst>
              <a:ext uri="{FF2B5EF4-FFF2-40B4-BE49-F238E27FC236}">
                <a16:creationId xmlns="" xmlns:a16="http://schemas.microsoft.com/office/drawing/2014/main" id="{7660BFBD-A116-4C00-B030-BB271878C1BA}"/>
              </a:ext>
            </a:extLst>
          </p:cNvPr>
          <p:cNvSpPr/>
          <p:nvPr/>
        </p:nvSpPr>
        <p:spPr bwMode="gray">
          <a:xfrm>
            <a:off x="9482518" y="111163"/>
            <a:ext cx="107061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6" name="燕尾形 3">
            <a:extLst>
              <a:ext uri="{FF2B5EF4-FFF2-40B4-BE49-F238E27FC236}">
                <a16:creationId xmlns="" xmlns:a16="http://schemas.microsoft.com/office/drawing/2014/main" id="{74A4127F-F350-48F0-850F-650789935540}"/>
              </a:ext>
            </a:extLst>
          </p:cNvPr>
          <p:cNvSpPr/>
          <p:nvPr/>
        </p:nvSpPr>
        <p:spPr bwMode="gray">
          <a:xfrm>
            <a:off x="10477344" y="111163"/>
            <a:ext cx="1271744"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
        <p:nvSpPr>
          <p:cNvPr id="162" name="梯形 41">
            <a:extLst>
              <a:ext uri="{FF2B5EF4-FFF2-40B4-BE49-F238E27FC236}">
                <a16:creationId xmlns="" xmlns:a16="http://schemas.microsoft.com/office/drawing/2014/main" id="{D2423B7C-31FB-42B7-B1DA-04ABD533AF85}"/>
              </a:ext>
            </a:extLst>
          </p:cNvPr>
          <p:cNvSpPr/>
          <p:nvPr/>
        </p:nvSpPr>
        <p:spPr bwMode="gray">
          <a:xfrm>
            <a:off x="767257" y="3865146"/>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3" name="图片 31">
            <a:extLst>
              <a:ext uri="{FF2B5EF4-FFF2-40B4-BE49-F238E27FC236}">
                <a16:creationId xmlns="" xmlns:a16="http://schemas.microsoft.com/office/drawing/2014/main" id="{5C2E9EF8-B5B7-44A7-8AA3-49158ABF078A}"/>
              </a:ext>
            </a:extLst>
          </p:cNvPr>
          <p:cNvPicPr>
            <a:picLocks noChangeAspect="1"/>
          </p:cNvPicPr>
          <p:nvPr/>
        </p:nvPicPr>
        <p:blipFill>
          <a:blip r:embed="rId3"/>
          <a:stretch>
            <a:fillRect/>
          </a:stretch>
        </p:blipFill>
        <p:spPr bwMode="gray">
          <a:xfrm>
            <a:off x="2365962" y="4146558"/>
            <a:ext cx="466668" cy="389308"/>
          </a:xfrm>
          <a:prstGeom prst="rect">
            <a:avLst/>
          </a:prstGeom>
        </p:spPr>
      </p:pic>
      <p:pic>
        <p:nvPicPr>
          <p:cNvPr id="164" name="图片 31">
            <a:extLst>
              <a:ext uri="{FF2B5EF4-FFF2-40B4-BE49-F238E27FC236}">
                <a16:creationId xmlns="" xmlns:a16="http://schemas.microsoft.com/office/drawing/2014/main" id="{E13882ED-A915-4BB8-9293-BBD6EB7DFDBA}"/>
              </a:ext>
            </a:extLst>
          </p:cNvPr>
          <p:cNvPicPr>
            <a:picLocks noChangeAspect="1"/>
          </p:cNvPicPr>
          <p:nvPr/>
        </p:nvPicPr>
        <p:blipFill>
          <a:blip r:embed="rId3"/>
          <a:stretch>
            <a:fillRect/>
          </a:stretch>
        </p:blipFill>
        <p:spPr bwMode="gray">
          <a:xfrm>
            <a:off x="1694279" y="5272847"/>
            <a:ext cx="466668" cy="389308"/>
          </a:xfrm>
          <a:prstGeom prst="rect">
            <a:avLst/>
          </a:prstGeom>
        </p:spPr>
      </p:pic>
      <p:pic>
        <p:nvPicPr>
          <p:cNvPr id="165" name="图片 25">
            <a:extLst>
              <a:ext uri="{FF2B5EF4-FFF2-40B4-BE49-F238E27FC236}">
                <a16:creationId xmlns="" xmlns:a16="http://schemas.microsoft.com/office/drawing/2014/main" id="{8D4F27D8-026E-4AD5-81D7-0C94027C3296}"/>
              </a:ext>
            </a:extLst>
          </p:cNvPr>
          <p:cNvPicPr>
            <a:picLocks noChangeAspect="1"/>
          </p:cNvPicPr>
          <p:nvPr/>
        </p:nvPicPr>
        <p:blipFill>
          <a:blip r:embed="rId3"/>
          <a:stretch>
            <a:fillRect/>
          </a:stretch>
        </p:blipFill>
        <p:spPr bwMode="gray">
          <a:xfrm>
            <a:off x="5940629" y="5275121"/>
            <a:ext cx="466668" cy="389308"/>
          </a:xfrm>
          <a:prstGeom prst="rect">
            <a:avLst/>
          </a:prstGeom>
        </p:spPr>
      </p:pic>
      <p:pic>
        <p:nvPicPr>
          <p:cNvPr id="166" name="图片 31">
            <a:extLst>
              <a:ext uri="{FF2B5EF4-FFF2-40B4-BE49-F238E27FC236}">
                <a16:creationId xmlns="" xmlns:a16="http://schemas.microsoft.com/office/drawing/2014/main" id="{6380AFD9-3AA2-4DF2-B6DA-6B1EC70BF17F}"/>
              </a:ext>
            </a:extLst>
          </p:cNvPr>
          <p:cNvPicPr>
            <a:picLocks noChangeAspect="1"/>
          </p:cNvPicPr>
          <p:nvPr/>
        </p:nvPicPr>
        <p:blipFill>
          <a:blip r:embed="rId3"/>
          <a:stretch>
            <a:fillRect/>
          </a:stretch>
        </p:blipFill>
        <p:spPr bwMode="gray">
          <a:xfrm>
            <a:off x="5148640" y="4146558"/>
            <a:ext cx="466668" cy="389308"/>
          </a:xfrm>
          <a:prstGeom prst="rect">
            <a:avLst/>
          </a:prstGeom>
        </p:spPr>
      </p:pic>
      <p:sp>
        <p:nvSpPr>
          <p:cNvPr id="167" name="TextBox 166">
            <a:extLst>
              <a:ext uri="{FF2B5EF4-FFF2-40B4-BE49-F238E27FC236}">
                <a16:creationId xmlns="" xmlns:a16="http://schemas.microsoft.com/office/drawing/2014/main" id="{F3987A5C-E87A-4057-987A-D32E378153C7}"/>
              </a:ext>
            </a:extLst>
          </p:cNvPr>
          <p:cNvSpPr txBox="1"/>
          <p:nvPr/>
        </p:nvSpPr>
        <p:spPr bwMode="gray">
          <a:xfrm>
            <a:off x="5921579" y="5767174"/>
            <a:ext cx="127150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Default slice</a:t>
            </a:r>
          </a:p>
        </p:txBody>
      </p:sp>
      <p:cxnSp>
        <p:nvCxnSpPr>
          <p:cNvPr id="168" name="Straight Connector 167">
            <a:extLst>
              <a:ext uri="{FF2B5EF4-FFF2-40B4-BE49-F238E27FC236}">
                <a16:creationId xmlns="" xmlns:a16="http://schemas.microsoft.com/office/drawing/2014/main" id="{F21F9F5C-A401-423A-8BAA-68081D511914}"/>
              </a:ext>
            </a:extLst>
          </p:cNvPr>
          <p:cNvCxnSpPr>
            <a:cxnSpLocks/>
            <a:stCxn id="163" idx="3"/>
            <a:endCxn id="174" idx="1"/>
          </p:cNvCxnSpPr>
          <p:nvPr/>
        </p:nvCxnSpPr>
        <p:spPr bwMode="gray">
          <a:xfrm flipV="1">
            <a:off x="2832630" y="4338938"/>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 xmlns:a16="http://schemas.microsoft.com/office/drawing/2014/main" id="{97382841-2F9E-44B6-86E5-8CA25F245499}"/>
              </a:ext>
            </a:extLst>
          </p:cNvPr>
          <p:cNvCxnSpPr>
            <a:cxnSpLocks/>
            <a:stCxn id="164" idx="3"/>
            <a:endCxn id="174" idx="1"/>
          </p:cNvCxnSpPr>
          <p:nvPr/>
        </p:nvCxnSpPr>
        <p:spPr bwMode="gray">
          <a:xfrm flipV="1">
            <a:off x="2160947" y="4338938"/>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 xmlns:a16="http://schemas.microsoft.com/office/drawing/2014/main" id="{982835B0-CFFE-4E8B-B01F-DC1EBE085D44}"/>
              </a:ext>
            </a:extLst>
          </p:cNvPr>
          <p:cNvCxnSpPr>
            <a:cxnSpLocks/>
            <a:stCxn id="164" idx="0"/>
            <a:endCxn id="163" idx="2"/>
          </p:cNvCxnSpPr>
          <p:nvPr/>
        </p:nvCxnSpPr>
        <p:spPr bwMode="gray">
          <a:xfrm flipV="1">
            <a:off x="1927613" y="4535866"/>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 xmlns:a16="http://schemas.microsoft.com/office/drawing/2014/main" id="{35CFF6ED-EF3A-4460-A024-CC5FC9A9F7C4}"/>
              </a:ext>
            </a:extLst>
          </p:cNvPr>
          <p:cNvCxnSpPr>
            <a:cxnSpLocks/>
            <a:stCxn id="164" idx="3"/>
            <a:endCxn id="175" idx="1"/>
          </p:cNvCxnSpPr>
          <p:nvPr/>
        </p:nvCxnSpPr>
        <p:spPr bwMode="gray">
          <a:xfrm>
            <a:off x="2160947" y="5467501"/>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 xmlns:a16="http://schemas.microsoft.com/office/drawing/2014/main" id="{9E78BAC8-B26E-4035-A077-2902D8E0DA1E}"/>
              </a:ext>
            </a:extLst>
          </p:cNvPr>
          <p:cNvCxnSpPr>
            <a:cxnSpLocks/>
            <a:stCxn id="165" idx="0"/>
            <a:endCxn id="166" idx="2"/>
          </p:cNvCxnSpPr>
          <p:nvPr/>
        </p:nvCxnSpPr>
        <p:spPr bwMode="gray">
          <a:xfrm flipH="1" flipV="1">
            <a:off x="5381974" y="4535866"/>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 xmlns:a16="http://schemas.microsoft.com/office/drawing/2014/main" id="{CB151A95-336B-4500-8F45-FC76621EF22A}"/>
              </a:ext>
            </a:extLst>
          </p:cNvPr>
          <p:cNvCxnSpPr>
            <a:cxnSpLocks/>
            <a:stCxn id="175" idx="1"/>
            <a:endCxn id="163" idx="3"/>
          </p:cNvCxnSpPr>
          <p:nvPr/>
        </p:nvCxnSpPr>
        <p:spPr bwMode="gray">
          <a:xfrm flipH="1" flipV="1">
            <a:off x="2832630" y="4341212"/>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74" name="图片 31">
            <a:extLst>
              <a:ext uri="{FF2B5EF4-FFF2-40B4-BE49-F238E27FC236}">
                <a16:creationId xmlns="" xmlns:a16="http://schemas.microsoft.com/office/drawing/2014/main" id="{7A1C3B81-8823-458A-8E08-BB4BA3F31A3F}"/>
              </a:ext>
            </a:extLst>
          </p:cNvPr>
          <p:cNvPicPr>
            <a:picLocks noChangeAspect="1"/>
          </p:cNvPicPr>
          <p:nvPr/>
        </p:nvPicPr>
        <p:blipFill>
          <a:blip r:embed="rId3"/>
          <a:stretch>
            <a:fillRect/>
          </a:stretch>
        </p:blipFill>
        <p:spPr bwMode="gray">
          <a:xfrm>
            <a:off x="3847089" y="4144284"/>
            <a:ext cx="466668" cy="389308"/>
          </a:xfrm>
          <a:prstGeom prst="rect">
            <a:avLst/>
          </a:prstGeom>
        </p:spPr>
      </p:pic>
      <p:pic>
        <p:nvPicPr>
          <p:cNvPr id="175" name="图片 31">
            <a:extLst>
              <a:ext uri="{FF2B5EF4-FFF2-40B4-BE49-F238E27FC236}">
                <a16:creationId xmlns="" xmlns:a16="http://schemas.microsoft.com/office/drawing/2014/main" id="{717C83B8-6396-4389-BCBD-18D2318B12F4}"/>
              </a:ext>
            </a:extLst>
          </p:cNvPr>
          <p:cNvPicPr>
            <a:picLocks noChangeAspect="1"/>
          </p:cNvPicPr>
          <p:nvPr/>
        </p:nvPicPr>
        <p:blipFill>
          <a:blip r:embed="rId3"/>
          <a:stretch>
            <a:fillRect/>
          </a:stretch>
        </p:blipFill>
        <p:spPr bwMode="gray">
          <a:xfrm>
            <a:off x="3842379" y="5281449"/>
            <a:ext cx="466668" cy="389308"/>
          </a:xfrm>
          <a:prstGeom prst="rect">
            <a:avLst/>
          </a:prstGeom>
        </p:spPr>
      </p:pic>
      <p:cxnSp>
        <p:nvCxnSpPr>
          <p:cNvPr id="176" name="Straight Connector 175">
            <a:extLst>
              <a:ext uri="{FF2B5EF4-FFF2-40B4-BE49-F238E27FC236}">
                <a16:creationId xmlns="" xmlns:a16="http://schemas.microsoft.com/office/drawing/2014/main" id="{31E44927-D786-4C62-A663-08A5EE34E00A}"/>
              </a:ext>
            </a:extLst>
          </p:cNvPr>
          <p:cNvCxnSpPr>
            <a:cxnSpLocks/>
            <a:stCxn id="175" idx="3"/>
            <a:endCxn id="165" idx="1"/>
          </p:cNvCxnSpPr>
          <p:nvPr/>
        </p:nvCxnSpPr>
        <p:spPr bwMode="gray">
          <a:xfrm flipV="1">
            <a:off x="4309047" y="5469775"/>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 xmlns:a16="http://schemas.microsoft.com/office/drawing/2014/main" id="{4338AB57-5129-491E-BCCB-A090D121035F}"/>
              </a:ext>
            </a:extLst>
          </p:cNvPr>
          <p:cNvCxnSpPr>
            <a:cxnSpLocks/>
            <a:stCxn id="166" idx="1"/>
            <a:endCxn id="174" idx="3"/>
          </p:cNvCxnSpPr>
          <p:nvPr/>
        </p:nvCxnSpPr>
        <p:spPr bwMode="gray">
          <a:xfrm flipH="1" flipV="1">
            <a:off x="4313757" y="4338938"/>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 xmlns:a16="http://schemas.microsoft.com/office/drawing/2014/main" id="{8EEF5C80-A7DF-440C-93C7-E9255D3D7862}"/>
              </a:ext>
            </a:extLst>
          </p:cNvPr>
          <p:cNvCxnSpPr>
            <a:cxnSpLocks/>
            <a:stCxn id="175" idx="0"/>
            <a:endCxn id="174" idx="2"/>
          </p:cNvCxnSpPr>
          <p:nvPr/>
        </p:nvCxnSpPr>
        <p:spPr bwMode="gray">
          <a:xfrm flipV="1">
            <a:off x="4075713" y="4533592"/>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 xmlns:a16="http://schemas.microsoft.com/office/drawing/2014/main" id="{556DDBA4-5A36-4979-A2A3-334AB6F385B8}"/>
              </a:ext>
            </a:extLst>
          </p:cNvPr>
          <p:cNvCxnSpPr>
            <a:cxnSpLocks/>
            <a:stCxn id="175" idx="3"/>
            <a:endCxn id="166" idx="1"/>
          </p:cNvCxnSpPr>
          <p:nvPr/>
        </p:nvCxnSpPr>
        <p:spPr bwMode="gray">
          <a:xfrm flipV="1">
            <a:off x="4309047" y="4341212"/>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 xmlns:a16="http://schemas.microsoft.com/office/drawing/2014/main" id="{F985DA1C-4F84-4E74-A535-5E868417BD9A}"/>
              </a:ext>
            </a:extLst>
          </p:cNvPr>
          <p:cNvCxnSpPr>
            <a:cxnSpLocks/>
            <a:stCxn id="165" idx="1"/>
            <a:endCxn id="174" idx="3"/>
          </p:cNvCxnSpPr>
          <p:nvPr/>
        </p:nvCxnSpPr>
        <p:spPr bwMode="gray">
          <a:xfrm flipH="1" flipV="1">
            <a:off x="4313757" y="4338938"/>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 xmlns:a16="http://schemas.microsoft.com/office/drawing/2014/main" id="{19089627-4006-4604-9BE3-C7CC17A2818E}"/>
              </a:ext>
            </a:extLst>
          </p:cNvPr>
          <p:cNvCxnSpPr>
            <a:cxnSpLocks/>
          </p:cNvCxnSpPr>
          <p:nvPr/>
        </p:nvCxnSpPr>
        <p:spPr bwMode="gray">
          <a:xfrm flipV="1">
            <a:off x="2041639" y="4210026"/>
            <a:ext cx="1886118" cy="126181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 xmlns:a16="http://schemas.microsoft.com/office/drawing/2014/main" id="{01FB9965-2120-418C-9415-90F831EBEF3E}"/>
              </a:ext>
            </a:extLst>
          </p:cNvPr>
          <p:cNvCxnSpPr>
            <a:cxnSpLocks/>
          </p:cNvCxnSpPr>
          <p:nvPr/>
        </p:nvCxnSpPr>
        <p:spPr bwMode="gray">
          <a:xfrm>
            <a:off x="3927757" y="4233529"/>
            <a:ext cx="1498327" cy="0"/>
          </a:xfrm>
          <a:prstGeom prst="line">
            <a:avLst/>
          </a:prstGeom>
          <a:ln w="5715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 xmlns:a16="http://schemas.microsoft.com/office/drawing/2014/main" id="{61A2EDE1-82DE-4573-8DFE-240A3D26E53B}"/>
              </a:ext>
            </a:extLst>
          </p:cNvPr>
          <p:cNvCxnSpPr>
            <a:cxnSpLocks/>
          </p:cNvCxnSpPr>
          <p:nvPr/>
        </p:nvCxnSpPr>
        <p:spPr bwMode="gray">
          <a:xfrm>
            <a:off x="2095481" y="5567029"/>
            <a:ext cx="2319948" cy="0"/>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 xmlns:a16="http://schemas.microsoft.com/office/drawing/2014/main" id="{C9FDBC67-B15E-45DC-995F-5C5565005CB0}"/>
              </a:ext>
            </a:extLst>
          </p:cNvPr>
          <p:cNvCxnSpPr>
            <a:cxnSpLocks/>
          </p:cNvCxnSpPr>
          <p:nvPr/>
        </p:nvCxnSpPr>
        <p:spPr bwMode="gray">
          <a:xfrm flipV="1">
            <a:off x="4436303" y="4305909"/>
            <a:ext cx="881058" cy="1254418"/>
          </a:xfrm>
          <a:prstGeom prst="line">
            <a:avLst/>
          </a:prstGeom>
          <a:ln w="38100">
            <a:solidFill>
              <a:srgbClr val="E28189"/>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5" name="TextBox 416">
            <a:extLst>
              <a:ext uri="{FF2B5EF4-FFF2-40B4-BE49-F238E27FC236}">
                <a16:creationId xmlns="" xmlns:a16="http://schemas.microsoft.com/office/drawing/2014/main" id="{038F7D04-0442-42E5-8A49-6F98627CBE10}"/>
              </a:ext>
            </a:extLst>
          </p:cNvPr>
          <p:cNvSpPr txBox="1"/>
          <p:nvPr/>
        </p:nvSpPr>
        <p:spPr bwMode="gray">
          <a:xfrm rot="19590761">
            <a:off x="2113698" y="4609174"/>
            <a:ext cx="1212760"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186" name="TextBox 416">
            <a:extLst>
              <a:ext uri="{FF2B5EF4-FFF2-40B4-BE49-F238E27FC236}">
                <a16:creationId xmlns="" xmlns:a16="http://schemas.microsoft.com/office/drawing/2014/main" id="{694D73FF-9707-41AE-AEA5-1360E15F7FCB}"/>
              </a:ext>
            </a:extLst>
          </p:cNvPr>
          <p:cNvSpPr txBox="1"/>
          <p:nvPr/>
        </p:nvSpPr>
        <p:spPr bwMode="gray">
          <a:xfrm>
            <a:off x="2425470" y="5496233"/>
            <a:ext cx="1194030"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sp>
        <p:nvSpPr>
          <p:cNvPr id="192" name="梯形 41">
            <a:extLst>
              <a:ext uri="{FF2B5EF4-FFF2-40B4-BE49-F238E27FC236}">
                <a16:creationId xmlns="" xmlns:a16="http://schemas.microsoft.com/office/drawing/2014/main" id="{05F12B69-790B-44C9-9BDD-24B03936A01A}"/>
              </a:ext>
            </a:extLst>
          </p:cNvPr>
          <p:cNvSpPr/>
          <p:nvPr/>
        </p:nvSpPr>
        <p:spPr bwMode="gray">
          <a:xfrm>
            <a:off x="767257" y="2191375"/>
            <a:ext cx="6532856"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3" name="图片 31">
            <a:extLst>
              <a:ext uri="{FF2B5EF4-FFF2-40B4-BE49-F238E27FC236}">
                <a16:creationId xmlns="" xmlns:a16="http://schemas.microsoft.com/office/drawing/2014/main" id="{4065831D-964F-4267-A743-5C705AA2A392}"/>
              </a:ext>
            </a:extLst>
          </p:cNvPr>
          <p:cNvPicPr>
            <a:picLocks noChangeAspect="1"/>
          </p:cNvPicPr>
          <p:nvPr/>
        </p:nvPicPr>
        <p:blipFill>
          <a:blip r:embed="rId3"/>
          <a:stretch>
            <a:fillRect/>
          </a:stretch>
        </p:blipFill>
        <p:spPr bwMode="gray">
          <a:xfrm>
            <a:off x="2365962" y="2472787"/>
            <a:ext cx="466668" cy="389308"/>
          </a:xfrm>
          <a:prstGeom prst="rect">
            <a:avLst/>
          </a:prstGeom>
        </p:spPr>
      </p:pic>
      <p:pic>
        <p:nvPicPr>
          <p:cNvPr id="194" name="图片 31">
            <a:extLst>
              <a:ext uri="{FF2B5EF4-FFF2-40B4-BE49-F238E27FC236}">
                <a16:creationId xmlns="" xmlns:a16="http://schemas.microsoft.com/office/drawing/2014/main" id="{FF7DA446-D2C1-4C1E-96BE-D4534CE42A52}"/>
              </a:ext>
            </a:extLst>
          </p:cNvPr>
          <p:cNvPicPr>
            <a:picLocks noChangeAspect="1"/>
          </p:cNvPicPr>
          <p:nvPr/>
        </p:nvPicPr>
        <p:blipFill>
          <a:blip r:embed="rId3"/>
          <a:stretch>
            <a:fillRect/>
          </a:stretch>
        </p:blipFill>
        <p:spPr bwMode="gray">
          <a:xfrm>
            <a:off x="1694279" y="3599076"/>
            <a:ext cx="466668" cy="389308"/>
          </a:xfrm>
          <a:prstGeom prst="rect">
            <a:avLst/>
          </a:prstGeom>
        </p:spPr>
      </p:pic>
      <p:pic>
        <p:nvPicPr>
          <p:cNvPr id="195" name="图片 25">
            <a:extLst>
              <a:ext uri="{FF2B5EF4-FFF2-40B4-BE49-F238E27FC236}">
                <a16:creationId xmlns="" xmlns:a16="http://schemas.microsoft.com/office/drawing/2014/main" id="{C60A23D8-AEBE-46CD-B3A4-13744D05173A}"/>
              </a:ext>
            </a:extLst>
          </p:cNvPr>
          <p:cNvPicPr>
            <a:picLocks noChangeAspect="1"/>
          </p:cNvPicPr>
          <p:nvPr/>
        </p:nvPicPr>
        <p:blipFill>
          <a:blip r:embed="rId3"/>
          <a:stretch>
            <a:fillRect/>
          </a:stretch>
        </p:blipFill>
        <p:spPr bwMode="gray">
          <a:xfrm>
            <a:off x="5940629" y="3601350"/>
            <a:ext cx="466668" cy="389308"/>
          </a:xfrm>
          <a:prstGeom prst="rect">
            <a:avLst/>
          </a:prstGeom>
        </p:spPr>
      </p:pic>
      <p:pic>
        <p:nvPicPr>
          <p:cNvPr id="196" name="图片 31">
            <a:extLst>
              <a:ext uri="{FF2B5EF4-FFF2-40B4-BE49-F238E27FC236}">
                <a16:creationId xmlns="" xmlns:a16="http://schemas.microsoft.com/office/drawing/2014/main" id="{1B0C9009-BF2B-4577-8F07-0CF1229F91DF}"/>
              </a:ext>
            </a:extLst>
          </p:cNvPr>
          <p:cNvPicPr>
            <a:picLocks noChangeAspect="1"/>
          </p:cNvPicPr>
          <p:nvPr/>
        </p:nvPicPr>
        <p:blipFill>
          <a:blip r:embed="rId3"/>
          <a:stretch>
            <a:fillRect/>
          </a:stretch>
        </p:blipFill>
        <p:spPr bwMode="gray">
          <a:xfrm>
            <a:off x="5148640" y="2472787"/>
            <a:ext cx="466668" cy="389308"/>
          </a:xfrm>
          <a:prstGeom prst="rect">
            <a:avLst/>
          </a:prstGeom>
        </p:spPr>
      </p:pic>
      <p:sp>
        <p:nvSpPr>
          <p:cNvPr id="197" name="TextBox 196">
            <a:extLst>
              <a:ext uri="{FF2B5EF4-FFF2-40B4-BE49-F238E27FC236}">
                <a16:creationId xmlns="" xmlns:a16="http://schemas.microsoft.com/office/drawing/2014/main" id="{01EF0BCE-AC24-4480-AB6E-8A6287F274C8}"/>
              </a:ext>
            </a:extLst>
          </p:cNvPr>
          <p:cNvSpPr txBox="1"/>
          <p:nvPr/>
        </p:nvSpPr>
        <p:spPr bwMode="gray">
          <a:xfrm>
            <a:off x="5921579" y="4093403"/>
            <a:ext cx="1229824"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Service slice</a:t>
            </a:r>
          </a:p>
        </p:txBody>
      </p:sp>
      <p:cxnSp>
        <p:nvCxnSpPr>
          <p:cNvPr id="198" name="Straight Connector 197">
            <a:extLst>
              <a:ext uri="{FF2B5EF4-FFF2-40B4-BE49-F238E27FC236}">
                <a16:creationId xmlns="" xmlns:a16="http://schemas.microsoft.com/office/drawing/2014/main" id="{0892262C-C69E-445B-AFC4-FF9F5BF55C9A}"/>
              </a:ext>
            </a:extLst>
          </p:cNvPr>
          <p:cNvCxnSpPr>
            <a:cxnSpLocks/>
            <a:stCxn id="193" idx="3"/>
            <a:endCxn id="204" idx="1"/>
          </p:cNvCxnSpPr>
          <p:nvPr/>
        </p:nvCxnSpPr>
        <p:spPr bwMode="gray">
          <a:xfrm flipV="1">
            <a:off x="2832630" y="2665167"/>
            <a:ext cx="1014459"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 xmlns:a16="http://schemas.microsoft.com/office/drawing/2014/main" id="{4B871F30-B6AB-48DD-B2E0-4E3C3E708335}"/>
              </a:ext>
            </a:extLst>
          </p:cNvPr>
          <p:cNvCxnSpPr>
            <a:cxnSpLocks/>
            <a:stCxn id="194" idx="3"/>
            <a:endCxn id="204" idx="1"/>
          </p:cNvCxnSpPr>
          <p:nvPr/>
        </p:nvCxnSpPr>
        <p:spPr bwMode="gray">
          <a:xfrm flipV="1">
            <a:off x="2160947" y="2665167"/>
            <a:ext cx="1686142" cy="112856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 xmlns:a16="http://schemas.microsoft.com/office/drawing/2014/main" id="{655BB8A8-4B15-49ED-B05B-C92E334ACB03}"/>
              </a:ext>
            </a:extLst>
          </p:cNvPr>
          <p:cNvCxnSpPr>
            <a:cxnSpLocks/>
            <a:stCxn id="194" idx="0"/>
            <a:endCxn id="193" idx="2"/>
          </p:cNvCxnSpPr>
          <p:nvPr/>
        </p:nvCxnSpPr>
        <p:spPr bwMode="gray">
          <a:xfrm flipV="1">
            <a:off x="1927613" y="2862095"/>
            <a:ext cx="671683" cy="7369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 xmlns:a16="http://schemas.microsoft.com/office/drawing/2014/main" id="{3C18943A-33A1-43F8-88E1-8ED467C8438B}"/>
              </a:ext>
            </a:extLst>
          </p:cNvPr>
          <p:cNvCxnSpPr>
            <a:cxnSpLocks/>
            <a:stCxn id="194" idx="3"/>
            <a:endCxn id="205" idx="1"/>
          </p:cNvCxnSpPr>
          <p:nvPr/>
        </p:nvCxnSpPr>
        <p:spPr bwMode="gray">
          <a:xfrm>
            <a:off x="2160947" y="3793730"/>
            <a:ext cx="1681432" cy="860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 xmlns:a16="http://schemas.microsoft.com/office/drawing/2014/main" id="{8A2A8D0F-6299-457D-A4D3-4D40650F55C0}"/>
              </a:ext>
            </a:extLst>
          </p:cNvPr>
          <p:cNvCxnSpPr>
            <a:cxnSpLocks/>
            <a:stCxn id="195" idx="0"/>
            <a:endCxn id="196" idx="2"/>
          </p:cNvCxnSpPr>
          <p:nvPr/>
        </p:nvCxnSpPr>
        <p:spPr bwMode="gray">
          <a:xfrm flipH="1" flipV="1">
            <a:off x="5381974" y="2862095"/>
            <a:ext cx="791989" cy="73925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a:extLst>
              <a:ext uri="{FF2B5EF4-FFF2-40B4-BE49-F238E27FC236}">
                <a16:creationId xmlns="" xmlns:a16="http://schemas.microsoft.com/office/drawing/2014/main" id="{C8831C92-9C9F-4D40-B884-12CE41A95D1E}"/>
              </a:ext>
            </a:extLst>
          </p:cNvPr>
          <p:cNvCxnSpPr>
            <a:cxnSpLocks/>
            <a:stCxn id="205" idx="1"/>
            <a:endCxn id="193" idx="3"/>
          </p:cNvCxnSpPr>
          <p:nvPr/>
        </p:nvCxnSpPr>
        <p:spPr bwMode="gray">
          <a:xfrm flipH="1" flipV="1">
            <a:off x="2832630" y="2667441"/>
            <a:ext cx="1009749"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04" name="图片 31">
            <a:extLst>
              <a:ext uri="{FF2B5EF4-FFF2-40B4-BE49-F238E27FC236}">
                <a16:creationId xmlns="" xmlns:a16="http://schemas.microsoft.com/office/drawing/2014/main" id="{CD365CE9-30ED-4D1C-8D0B-204AE806026A}"/>
              </a:ext>
            </a:extLst>
          </p:cNvPr>
          <p:cNvPicPr>
            <a:picLocks noChangeAspect="1"/>
          </p:cNvPicPr>
          <p:nvPr/>
        </p:nvPicPr>
        <p:blipFill>
          <a:blip r:embed="rId3"/>
          <a:stretch>
            <a:fillRect/>
          </a:stretch>
        </p:blipFill>
        <p:spPr bwMode="gray">
          <a:xfrm>
            <a:off x="3847089" y="2470513"/>
            <a:ext cx="466668" cy="389308"/>
          </a:xfrm>
          <a:prstGeom prst="rect">
            <a:avLst/>
          </a:prstGeom>
        </p:spPr>
      </p:pic>
      <p:pic>
        <p:nvPicPr>
          <p:cNvPr id="205" name="图片 31">
            <a:extLst>
              <a:ext uri="{FF2B5EF4-FFF2-40B4-BE49-F238E27FC236}">
                <a16:creationId xmlns="" xmlns:a16="http://schemas.microsoft.com/office/drawing/2014/main" id="{CAC21F07-9BC9-42B4-AE12-9F81D3CC108D}"/>
              </a:ext>
            </a:extLst>
          </p:cNvPr>
          <p:cNvPicPr>
            <a:picLocks noChangeAspect="1"/>
          </p:cNvPicPr>
          <p:nvPr/>
        </p:nvPicPr>
        <p:blipFill>
          <a:blip r:embed="rId3"/>
          <a:stretch>
            <a:fillRect/>
          </a:stretch>
        </p:blipFill>
        <p:spPr bwMode="gray">
          <a:xfrm>
            <a:off x="3842379" y="3607678"/>
            <a:ext cx="466668" cy="389308"/>
          </a:xfrm>
          <a:prstGeom prst="rect">
            <a:avLst/>
          </a:prstGeom>
        </p:spPr>
      </p:pic>
      <p:cxnSp>
        <p:nvCxnSpPr>
          <p:cNvPr id="206" name="Straight Connector 205">
            <a:extLst>
              <a:ext uri="{FF2B5EF4-FFF2-40B4-BE49-F238E27FC236}">
                <a16:creationId xmlns="" xmlns:a16="http://schemas.microsoft.com/office/drawing/2014/main" id="{171D4855-EDDA-4711-AA93-7BBCC52C70D2}"/>
              </a:ext>
            </a:extLst>
          </p:cNvPr>
          <p:cNvCxnSpPr>
            <a:cxnSpLocks/>
            <a:stCxn id="205" idx="3"/>
            <a:endCxn id="195" idx="1"/>
          </p:cNvCxnSpPr>
          <p:nvPr/>
        </p:nvCxnSpPr>
        <p:spPr bwMode="gray">
          <a:xfrm flipV="1">
            <a:off x="4309047" y="3796004"/>
            <a:ext cx="1631582" cy="632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 xmlns:a16="http://schemas.microsoft.com/office/drawing/2014/main" id="{B6CA0C26-38BF-4EEE-85F3-52F99F3F7FB8}"/>
              </a:ext>
            </a:extLst>
          </p:cNvPr>
          <p:cNvCxnSpPr>
            <a:cxnSpLocks/>
            <a:stCxn id="196" idx="1"/>
            <a:endCxn id="204" idx="3"/>
          </p:cNvCxnSpPr>
          <p:nvPr/>
        </p:nvCxnSpPr>
        <p:spPr bwMode="gray">
          <a:xfrm flipH="1" flipV="1">
            <a:off x="4313757" y="2665167"/>
            <a:ext cx="834883" cy="227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 xmlns:a16="http://schemas.microsoft.com/office/drawing/2014/main" id="{6B9AEED2-A99F-4553-A6C6-363133644265}"/>
              </a:ext>
            </a:extLst>
          </p:cNvPr>
          <p:cNvCxnSpPr>
            <a:cxnSpLocks/>
            <a:stCxn id="205" idx="0"/>
            <a:endCxn id="204" idx="2"/>
          </p:cNvCxnSpPr>
          <p:nvPr/>
        </p:nvCxnSpPr>
        <p:spPr bwMode="gray">
          <a:xfrm flipV="1">
            <a:off x="4075713" y="2859821"/>
            <a:ext cx="4710" cy="7478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 xmlns:a16="http://schemas.microsoft.com/office/drawing/2014/main" id="{C0681443-BF60-475F-B54C-185075DF3A75}"/>
              </a:ext>
            </a:extLst>
          </p:cNvPr>
          <p:cNvCxnSpPr>
            <a:cxnSpLocks/>
            <a:stCxn id="205" idx="3"/>
            <a:endCxn id="196" idx="1"/>
          </p:cNvCxnSpPr>
          <p:nvPr/>
        </p:nvCxnSpPr>
        <p:spPr bwMode="gray">
          <a:xfrm flipV="1">
            <a:off x="4309047" y="2667441"/>
            <a:ext cx="839593" cy="113489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 xmlns:a16="http://schemas.microsoft.com/office/drawing/2014/main" id="{7407FED9-CBF2-4830-B495-E637E2037B35}"/>
              </a:ext>
            </a:extLst>
          </p:cNvPr>
          <p:cNvCxnSpPr>
            <a:cxnSpLocks/>
            <a:stCxn id="195" idx="1"/>
            <a:endCxn id="204" idx="3"/>
          </p:cNvCxnSpPr>
          <p:nvPr/>
        </p:nvCxnSpPr>
        <p:spPr bwMode="gray">
          <a:xfrm flipH="1" flipV="1">
            <a:off x="4313757" y="2665167"/>
            <a:ext cx="1626872" cy="113083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 xmlns:a16="http://schemas.microsoft.com/office/drawing/2014/main" id="{A1398353-F1C9-4DCA-B8BE-81894F7DF1F1}"/>
              </a:ext>
            </a:extLst>
          </p:cNvPr>
          <p:cNvCxnSpPr>
            <a:cxnSpLocks/>
          </p:cNvCxnSpPr>
          <p:nvPr/>
        </p:nvCxnSpPr>
        <p:spPr bwMode="gray">
          <a:xfrm flipV="1">
            <a:off x="2041639" y="2536255"/>
            <a:ext cx="1886118" cy="1261810"/>
          </a:xfrm>
          <a:prstGeom prst="line">
            <a:avLst/>
          </a:prstGeom>
          <a:ln w="57150">
            <a:solidFill>
              <a:srgbClr val="F2894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 xmlns:a16="http://schemas.microsoft.com/office/drawing/2014/main" id="{3B070D68-8FA8-4E6B-AD07-2DAC741DEA27}"/>
              </a:ext>
            </a:extLst>
          </p:cNvPr>
          <p:cNvCxnSpPr>
            <a:cxnSpLocks/>
          </p:cNvCxnSpPr>
          <p:nvPr/>
        </p:nvCxnSpPr>
        <p:spPr bwMode="gray">
          <a:xfrm>
            <a:off x="4080423" y="2613835"/>
            <a:ext cx="0" cy="1121927"/>
          </a:xfrm>
          <a:prstGeom prst="line">
            <a:avLst/>
          </a:prstGeom>
          <a:ln w="57150">
            <a:solidFill>
              <a:srgbClr val="F2894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 xmlns:a16="http://schemas.microsoft.com/office/drawing/2014/main" id="{7457B203-3FE4-49EE-ADB9-1B68D5D5DBCB}"/>
              </a:ext>
            </a:extLst>
          </p:cNvPr>
          <p:cNvCxnSpPr>
            <a:cxnSpLocks/>
          </p:cNvCxnSpPr>
          <p:nvPr/>
        </p:nvCxnSpPr>
        <p:spPr bwMode="gray">
          <a:xfrm>
            <a:off x="2095481" y="3893258"/>
            <a:ext cx="1938204" cy="0"/>
          </a:xfrm>
          <a:prstGeom prst="line">
            <a:avLst/>
          </a:prstGeom>
          <a:ln w="38100">
            <a:solidFill>
              <a:srgbClr val="F2894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 xmlns:a16="http://schemas.microsoft.com/office/drawing/2014/main" id="{FE95AF1F-3F43-4DC9-A555-1051D2BE7314}"/>
              </a:ext>
            </a:extLst>
          </p:cNvPr>
          <p:cNvCxnSpPr>
            <a:cxnSpLocks/>
          </p:cNvCxnSpPr>
          <p:nvPr/>
        </p:nvCxnSpPr>
        <p:spPr bwMode="gray">
          <a:xfrm flipV="1">
            <a:off x="4259952" y="2634353"/>
            <a:ext cx="777881" cy="1107519"/>
          </a:xfrm>
          <a:prstGeom prst="line">
            <a:avLst/>
          </a:prstGeom>
          <a:ln w="57150">
            <a:solidFill>
              <a:srgbClr val="F2894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5" name="TextBox 416">
            <a:extLst>
              <a:ext uri="{FF2B5EF4-FFF2-40B4-BE49-F238E27FC236}">
                <a16:creationId xmlns="" xmlns:a16="http://schemas.microsoft.com/office/drawing/2014/main" id="{3A8206D3-0776-423E-91CD-7ABEDB31DF2A}"/>
              </a:ext>
            </a:extLst>
          </p:cNvPr>
          <p:cNvSpPr txBox="1"/>
          <p:nvPr/>
        </p:nvSpPr>
        <p:spPr bwMode="gray">
          <a:xfrm rot="19590761">
            <a:off x="2118480" y="2885663"/>
            <a:ext cx="1259372"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Primary tunnel</a:t>
            </a:r>
          </a:p>
        </p:txBody>
      </p:sp>
      <p:sp>
        <p:nvSpPr>
          <p:cNvPr id="216" name="TextBox 416">
            <a:extLst>
              <a:ext uri="{FF2B5EF4-FFF2-40B4-BE49-F238E27FC236}">
                <a16:creationId xmlns="" xmlns:a16="http://schemas.microsoft.com/office/drawing/2014/main" id="{14408898-3ACE-46C2-8971-2C86BD939300}"/>
              </a:ext>
            </a:extLst>
          </p:cNvPr>
          <p:cNvSpPr txBox="1"/>
          <p:nvPr/>
        </p:nvSpPr>
        <p:spPr bwMode="gray">
          <a:xfrm>
            <a:off x="2425448" y="3797640"/>
            <a:ext cx="1255005" cy="430887"/>
          </a:xfrm>
          <a:prstGeom prst="rect">
            <a:avLst/>
          </a:prstGeom>
          <a:noFill/>
        </p:spPr>
        <p:txBody>
          <a:bodyPr wrap="square" lIns="0" tIns="0" rIns="0" bIns="0"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400" dirty="0">
                <a:solidFill>
                  <a:srgbClr val="1D1D1A"/>
                </a:solidFill>
                <a:latin typeface="Huawei Sans" panose="020C0503030203020204" pitchFamily="34" charset="0"/>
                <a:cs typeface="+mn-ea"/>
                <a:sym typeface="Arial" panose="020B0604020202020204" pitchFamily="34" charset="0"/>
              </a:rPr>
              <a:t>Backup tunnel</a:t>
            </a:r>
          </a:p>
        </p:txBody>
      </p:sp>
      <p:cxnSp>
        <p:nvCxnSpPr>
          <p:cNvPr id="217" name="Straight Connector 216">
            <a:extLst>
              <a:ext uri="{FF2B5EF4-FFF2-40B4-BE49-F238E27FC236}">
                <a16:creationId xmlns="" xmlns:a16="http://schemas.microsoft.com/office/drawing/2014/main" id="{BEFD4802-6B27-4D69-ABAE-64771951FAA3}"/>
              </a:ext>
            </a:extLst>
          </p:cNvPr>
          <p:cNvCxnSpPr>
            <a:cxnSpLocks/>
          </p:cNvCxnSpPr>
          <p:nvPr/>
        </p:nvCxnSpPr>
        <p:spPr bwMode="gray">
          <a:xfrm>
            <a:off x="4259952" y="3893258"/>
            <a:ext cx="1914011" cy="0"/>
          </a:xfrm>
          <a:prstGeom prst="line">
            <a:avLst/>
          </a:prstGeom>
          <a:ln w="38100">
            <a:solidFill>
              <a:srgbClr val="F2894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8" name="Straight Connector 217">
            <a:extLst>
              <a:ext uri="{FF2B5EF4-FFF2-40B4-BE49-F238E27FC236}">
                <a16:creationId xmlns="" xmlns:a16="http://schemas.microsoft.com/office/drawing/2014/main" id="{16F59543-2A88-4D22-B2FD-F6EF66616650}"/>
              </a:ext>
            </a:extLst>
          </p:cNvPr>
          <p:cNvCxnSpPr>
            <a:cxnSpLocks/>
          </p:cNvCxnSpPr>
          <p:nvPr/>
        </p:nvCxnSpPr>
        <p:spPr bwMode="gray">
          <a:xfrm flipH="1" flipV="1">
            <a:off x="5240779" y="2833088"/>
            <a:ext cx="900278" cy="854002"/>
          </a:xfrm>
          <a:prstGeom prst="line">
            <a:avLst/>
          </a:prstGeom>
          <a:ln w="38100">
            <a:solidFill>
              <a:srgbClr val="F2894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9" name="矩形 535">
            <a:extLst>
              <a:ext uri="{FF2B5EF4-FFF2-40B4-BE49-F238E27FC236}">
                <a16:creationId xmlns="" xmlns:a16="http://schemas.microsoft.com/office/drawing/2014/main" id="{A07DF43F-5543-4B97-8EB3-5926D2F3610A}"/>
              </a:ext>
            </a:extLst>
          </p:cNvPr>
          <p:cNvSpPr/>
          <p:nvPr/>
        </p:nvSpPr>
        <p:spPr bwMode="gray">
          <a:xfrm>
            <a:off x="7523656" y="2041813"/>
            <a:ext cx="4213939" cy="3847207"/>
          </a:xfrm>
          <a:prstGeom prst="rect">
            <a:avLst/>
          </a:prstGeom>
        </p:spPr>
        <p:txBody>
          <a:bodyPr wrap="square">
            <a:noAutofit/>
          </a:bodyPr>
          <a:lstStyle/>
          <a:p>
            <a:pPr marL="302279" indent="-302279" defTabSz="914034" fontAlgn="ctr">
              <a:lnSpc>
                <a:spcPct val="140000"/>
              </a:lnSpc>
              <a:spcBef>
                <a:spcPts val="792"/>
              </a:spcBef>
              <a:buSzPct val="50000"/>
              <a:buFont typeface="Wingdings" panose="05000000000000000000" pitchFamily="2" charset="2"/>
              <a:buChar char="l"/>
              <a:defRPr/>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 BE tunnels or SR Policies can be deployed in the default slice.</a:t>
            </a:r>
          </a:p>
          <a:p>
            <a:pPr marL="302279" indent="-302279" defTabSz="914034" fontAlgn="ctr">
              <a:lnSpc>
                <a:spcPct val="140000"/>
              </a:lnSpc>
              <a:spcBef>
                <a:spcPts val="792"/>
              </a:spcBef>
              <a:buSzPct val="50000"/>
              <a:buFont typeface="Wingdings" panose="05000000000000000000" pitchFamily="2" charset="2"/>
              <a:buChar char="l"/>
              <a:defRPr/>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 Policies are deployed in the service slice. BFD is deployed to detect tunnel status, implementing HSB protection and VPN FRR within slices.</a:t>
            </a:r>
          </a:p>
          <a:p>
            <a:pPr marL="302279" indent="-302279" defTabSz="914034" fontAlgn="ctr">
              <a:lnSpc>
                <a:spcPct val="140000"/>
              </a:lnSpc>
              <a:spcBef>
                <a:spcPts val="792"/>
              </a:spcBef>
              <a:buSzPct val="50000"/>
              <a:buFont typeface="Wingdings" panose="05000000000000000000" pitchFamily="2" charset="2"/>
              <a:buChar char="l"/>
              <a:defRPr/>
            </a:pP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iMaster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NCE-IP computes tunnels over slices based on affinity attributes.</a:t>
            </a:r>
          </a:p>
          <a:p>
            <a:pPr marL="302279" indent="-302279" defTabSz="914034" fontAlgn="ctr">
              <a:lnSpc>
                <a:spcPct val="140000"/>
              </a:lnSpc>
              <a:spcBef>
                <a:spcPts val="792"/>
              </a:spcBef>
              <a:buSzPct val="50000"/>
              <a:buFont typeface="Wingdings" panose="05000000000000000000" pitchFamily="2" charset="2"/>
              <a:buChar char="l"/>
              <a:defRPr/>
            </a:pPr>
            <a:r>
              <a:rPr lang="en-US" sz="16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iMaster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NCE-IP optimizes traffic within slices.</a:t>
            </a:r>
          </a:p>
        </p:txBody>
      </p:sp>
    </p:spTree>
    <p:extLst>
      <p:ext uri="{BB962C8B-B14F-4D97-AF65-F5344CB8AC3E}">
        <p14:creationId xmlns:p14="http://schemas.microsoft.com/office/powerpoint/2010/main" val="224659718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Slicing Application Scenarios</a:t>
            </a:r>
          </a:p>
        </p:txBody>
      </p:sp>
      <p:sp>
        <p:nvSpPr>
          <p:cNvPr id="8" name="Text Placeholder 7">
            <a:extLst>
              <a:ext uri="{FF2B5EF4-FFF2-40B4-BE49-F238E27FC236}">
                <a16:creationId xmlns="" xmlns:a16="http://schemas.microsoft.com/office/drawing/2014/main" id="{E82B5DB9-95BD-4461-B707-786663BF34A8}"/>
              </a:ext>
            </a:extLst>
          </p:cNvPr>
          <p:cNvSpPr>
            <a:spLocks noGrp="1"/>
          </p:cNvSpPr>
          <p:nvPr>
            <p:ph type="body" sz="quarter" idx="10"/>
          </p:nvPr>
        </p:nvSpPr>
        <p:spPr bwMode="gray"/>
        <p:txBody>
          <a:bodyPr wrap="square">
            <a:noAutofit/>
          </a:bodyPr>
          <a:lstStyle/>
          <a:p>
            <a:pPr algn="l">
              <a:lnSpc>
                <a:spcPct val="100000"/>
              </a:lnSpc>
            </a:pPr>
            <a:r>
              <a:rPr lang="en-US" sz="1600" dirty="0" err="1">
                <a:latin typeface="Huawei Sans" panose="020C0503030203020204" pitchFamily="34" charset="0"/>
              </a:rPr>
              <a:t>FlexE</a:t>
            </a:r>
            <a:r>
              <a:rPr lang="en-US" sz="1600" dirty="0">
                <a:latin typeface="Huawei Sans" panose="020C0503030203020204" pitchFamily="34" charset="0"/>
              </a:rPr>
              <a:t>-based network slicing and channelized sub-interface-based network slicing have different application scenarios.</a:t>
            </a:r>
          </a:p>
          <a:p>
            <a:pPr lvl="1">
              <a:lnSpc>
                <a:spcPct val="100000"/>
              </a:lnSpc>
            </a:pPr>
            <a:r>
              <a:rPr lang="en-US" sz="1400" dirty="0">
                <a:latin typeface="Huawei Sans" panose="020C0503030203020204" pitchFamily="34" charset="0"/>
              </a:rPr>
              <a:t>It is recommended that </a:t>
            </a:r>
            <a:r>
              <a:rPr lang="en-US" sz="1400" dirty="0" err="1">
                <a:latin typeface="Huawei Sans" panose="020C0503030203020204" pitchFamily="34" charset="0"/>
              </a:rPr>
              <a:t>FlexE</a:t>
            </a:r>
            <a:r>
              <a:rPr lang="en-US" sz="1400" dirty="0">
                <a:latin typeface="Huawei Sans" panose="020C0503030203020204" pitchFamily="34" charset="0"/>
              </a:rPr>
              <a:t> be used to reserve resources for 50GE and higher-speed interfaces and channelized sub-interfaces be used to reserve resources for lower-speed interfaces.</a:t>
            </a:r>
          </a:p>
          <a:p>
            <a:pPr lvl="1">
              <a:lnSpc>
                <a:spcPct val="100000"/>
              </a:lnSpc>
            </a:pPr>
            <a:r>
              <a:rPr lang="en-US" sz="1400" dirty="0">
                <a:latin typeface="Huawei Sans" panose="020C0503030203020204" pitchFamily="34" charset="0"/>
              </a:rPr>
              <a:t>Only channelized sub-interface-based network slicing can be deployed across MSTP devices.</a:t>
            </a:r>
          </a:p>
          <a:p>
            <a:pPr lvl="1">
              <a:lnSpc>
                <a:spcPct val="100000"/>
              </a:lnSpc>
            </a:pPr>
            <a:r>
              <a:rPr lang="en-US" sz="1400" dirty="0" err="1">
                <a:latin typeface="Huawei Sans" panose="020C0503030203020204" pitchFamily="34" charset="0"/>
              </a:rPr>
              <a:t>FlexE</a:t>
            </a:r>
            <a:r>
              <a:rPr lang="en-US" sz="1400" dirty="0">
                <a:latin typeface="Huawei Sans" panose="020C0503030203020204" pitchFamily="34" charset="0"/>
              </a:rPr>
              <a:t>- or channelized sub-interface-based network slicing can be deployed across OTN devices as required.</a:t>
            </a:r>
          </a:p>
        </p:txBody>
      </p:sp>
      <p:sp>
        <p:nvSpPr>
          <p:cNvPr id="116" name="梯形 41">
            <a:extLst>
              <a:ext uri="{FF2B5EF4-FFF2-40B4-BE49-F238E27FC236}">
                <a16:creationId xmlns="" xmlns:a16="http://schemas.microsoft.com/office/drawing/2014/main" id="{84AF0C00-6621-48BF-81D6-EDA43AAFFBF1}"/>
              </a:ext>
            </a:extLst>
          </p:cNvPr>
          <p:cNvSpPr/>
          <p:nvPr/>
        </p:nvSpPr>
        <p:spPr bwMode="gray">
          <a:xfrm>
            <a:off x="982541" y="3956234"/>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53">
            <a:extLst>
              <a:ext uri="{FF2B5EF4-FFF2-40B4-BE49-F238E27FC236}">
                <a16:creationId xmlns="" xmlns:a16="http://schemas.microsoft.com/office/drawing/2014/main" id="{D10AA29C-06F4-46B1-97F6-528AE057CEC4}"/>
              </a:ext>
            </a:extLst>
          </p:cNvPr>
          <p:cNvSpPr/>
          <p:nvPr/>
        </p:nvSpPr>
        <p:spPr bwMode="gray">
          <a:xfrm>
            <a:off x="1964633" y="4343112"/>
            <a:ext cx="3293341" cy="1529980"/>
          </a:xfrm>
          <a:prstGeom prst="ellips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wrap="square" rtlCol="0" anchor="ctr">
            <a:noAutofit/>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algn="ctr" fontAlgn="ctr">
              <a:buNone/>
            </a:pPr>
            <a:endParaRPr lang="en-US" sz="1800" dirty="0">
              <a:latin typeface="Huawei Sans" panose="020C0503030203020204" pitchFamily="34" charset="0"/>
              <a:ea typeface="方正兰亭黑简体" panose="02000000000000000000" pitchFamily="2" charset="-122"/>
            </a:endParaRPr>
          </a:p>
        </p:txBody>
      </p:sp>
      <p:pic>
        <p:nvPicPr>
          <p:cNvPr id="118" name="图片 1118">
            <a:extLst>
              <a:ext uri="{FF2B5EF4-FFF2-40B4-BE49-F238E27FC236}">
                <a16:creationId xmlns="" xmlns:a16="http://schemas.microsoft.com/office/drawing/2014/main" id="{8778BB4B-C0A0-48AE-BC97-2FE8AEF0D052}"/>
              </a:ext>
            </a:extLst>
          </p:cNvPr>
          <p:cNvPicPr>
            <a:picLocks noChangeAspect="1"/>
          </p:cNvPicPr>
          <p:nvPr/>
        </p:nvPicPr>
        <p:blipFill>
          <a:blip r:embed="rId3"/>
          <a:stretch>
            <a:fillRect/>
          </a:stretch>
        </p:blipFill>
        <p:spPr bwMode="gray">
          <a:xfrm>
            <a:off x="1955729" y="5384212"/>
            <a:ext cx="450745" cy="361743"/>
          </a:xfrm>
          <a:prstGeom prst="rect">
            <a:avLst/>
          </a:prstGeom>
        </p:spPr>
      </p:pic>
      <p:pic>
        <p:nvPicPr>
          <p:cNvPr id="119" name="图片 1118">
            <a:extLst>
              <a:ext uri="{FF2B5EF4-FFF2-40B4-BE49-F238E27FC236}">
                <a16:creationId xmlns="" xmlns:a16="http://schemas.microsoft.com/office/drawing/2014/main" id="{E1148B56-1343-4B00-8477-9191ABDC436A}"/>
              </a:ext>
            </a:extLst>
          </p:cNvPr>
          <p:cNvPicPr>
            <a:picLocks noChangeAspect="1"/>
          </p:cNvPicPr>
          <p:nvPr/>
        </p:nvPicPr>
        <p:blipFill>
          <a:blip r:embed="rId3"/>
          <a:stretch>
            <a:fillRect/>
          </a:stretch>
        </p:blipFill>
        <p:spPr bwMode="gray">
          <a:xfrm>
            <a:off x="2627509" y="4257939"/>
            <a:ext cx="450745" cy="361743"/>
          </a:xfrm>
          <a:prstGeom prst="rect">
            <a:avLst/>
          </a:prstGeom>
        </p:spPr>
      </p:pic>
      <p:pic>
        <p:nvPicPr>
          <p:cNvPr id="120" name="图片 1118">
            <a:extLst>
              <a:ext uri="{FF2B5EF4-FFF2-40B4-BE49-F238E27FC236}">
                <a16:creationId xmlns="" xmlns:a16="http://schemas.microsoft.com/office/drawing/2014/main" id="{EB63AA45-C85F-40FC-83AC-9289E55C2A95}"/>
              </a:ext>
            </a:extLst>
          </p:cNvPr>
          <p:cNvPicPr>
            <a:picLocks noChangeAspect="1"/>
          </p:cNvPicPr>
          <p:nvPr/>
        </p:nvPicPr>
        <p:blipFill>
          <a:blip r:embed="rId3"/>
          <a:stretch>
            <a:fillRect/>
          </a:stretch>
        </p:blipFill>
        <p:spPr bwMode="gray">
          <a:xfrm>
            <a:off x="4145488" y="4255916"/>
            <a:ext cx="450745" cy="361743"/>
          </a:xfrm>
          <a:prstGeom prst="rect">
            <a:avLst/>
          </a:prstGeom>
        </p:spPr>
      </p:pic>
      <p:pic>
        <p:nvPicPr>
          <p:cNvPr id="121" name="图片 1118">
            <a:extLst>
              <a:ext uri="{FF2B5EF4-FFF2-40B4-BE49-F238E27FC236}">
                <a16:creationId xmlns="" xmlns:a16="http://schemas.microsoft.com/office/drawing/2014/main" id="{9497F4F4-6FD2-44B3-85F9-7C82FD9D1380}"/>
              </a:ext>
            </a:extLst>
          </p:cNvPr>
          <p:cNvPicPr>
            <a:picLocks noChangeAspect="1"/>
          </p:cNvPicPr>
          <p:nvPr/>
        </p:nvPicPr>
        <p:blipFill>
          <a:blip r:embed="rId3"/>
          <a:stretch>
            <a:fillRect/>
          </a:stretch>
        </p:blipFill>
        <p:spPr bwMode="gray">
          <a:xfrm>
            <a:off x="4924648" y="5379391"/>
            <a:ext cx="450745" cy="361743"/>
          </a:xfrm>
          <a:prstGeom prst="rect">
            <a:avLst/>
          </a:prstGeom>
        </p:spPr>
      </p:pic>
      <p:sp>
        <p:nvSpPr>
          <p:cNvPr id="122" name="TextBox 121">
            <a:extLst>
              <a:ext uri="{FF2B5EF4-FFF2-40B4-BE49-F238E27FC236}">
                <a16:creationId xmlns="" xmlns:a16="http://schemas.microsoft.com/office/drawing/2014/main" id="{D38F8CE5-8671-4B80-B71C-9EF1D3237E57}"/>
              </a:ext>
            </a:extLst>
          </p:cNvPr>
          <p:cNvSpPr txBox="1"/>
          <p:nvPr/>
        </p:nvSpPr>
        <p:spPr bwMode="gray">
          <a:xfrm>
            <a:off x="4609663" y="5666621"/>
            <a:ext cx="1598059" cy="49663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Transmission bearer network</a:t>
            </a:r>
          </a:p>
        </p:txBody>
      </p:sp>
      <p:cxnSp>
        <p:nvCxnSpPr>
          <p:cNvPr id="127" name="Straight Connector 126">
            <a:extLst>
              <a:ext uri="{FF2B5EF4-FFF2-40B4-BE49-F238E27FC236}">
                <a16:creationId xmlns="" xmlns:a16="http://schemas.microsoft.com/office/drawing/2014/main" id="{8592E782-2581-49A5-8589-AE7B6E087F55}"/>
              </a:ext>
            </a:extLst>
          </p:cNvPr>
          <p:cNvCxnSpPr>
            <a:cxnSpLocks/>
            <a:stCxn id="133" idx="2"/>
            <a:endCxn id="118" idx="0"/>
          </p:cNvCxnSpPr>
          <p:nvPr/>
        </p:nvCxnSpPr>
        <p:spPr bwMode="gray">
          <a:xfrm>
            <a:off x="2181102" y="4486659"/>
            <a:ext cx="0" cy="8975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28" name="Straight Connector 127">
            <a:extLst>
              <a:ext uri="{FF2B5EF4-FFF2-40B4-BE49-F238E27FC236}">
                <a16:creationId xmlns="" xmlns:a16="http://schemas.microsoft.com/office/drawing/2014/main" id="{52F4D8EC-C525-49EF-BF5B-2A6E8BC7C934}"/>
              </a:ext>
            </a:extLst>
          </p:cNvPr>
          <p:cNvCxnSpPr>
            <a:cxnSpLocks/>
            <a:stCxn id="132" idx="2"/>
            <a:endCxn id="119" idx="0"/>
          </p:cNvCxnSpPr>
          <p:nvPr/>
        </p:nvCxnSpPr>
        <p:spPr bwMode="gray">
          <a:xfrm>
            <a:off x="2852785" y="3360370"/>
            <a:ext cx="97" cy="897569"/>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29" name="Straight Connector 128">
            <a:extLst>
              <a:ext uri="{FF2B5EF4-FFF2-40B4-BE49-F238E27FC236}">
                <a16:creationId xmlns="" xmlns:a16="http://schemas.microsoft.com/office/drawing/2014/main" id="{2C17338B-AE5E-4F28-83CF-868027DA0720}"/>
              </a:ext>
            </a:extLst>
          </p:cNvPr>
          <p:cNvCxnSpPr>
            <a:cxnSpLocks/>
            <a:stCxn id="135" idx="2"/>
            <a:endCxn id="120" idx="0"/>
          </p:cNvCxnSpPr>
          <p:nvPr/>
        </p:nvCxnSpPr>
        <p:spPr bwMode="gray">
          <a:xfrm>
            <a:off x="4370861" y="3360370"/>
            <a:ext cx="0" cy="895546"/>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30" name="Straight Connector 129">
            <a:extLst>
              <a:ext uri="{FF2B5EF4-FFF2-40B4-BE49-F238E27FC236}">
                <a16:creationId xmlns="" xmlns:a16="http://schemas.microsoft.com/office/drawing/2014/main" id="{BFD9DD19-8C97-4BEB-B5DA-5865BC277576}"/>
              </a:ext>
            </a:extLst>
          </p:cNvPr>
          <p:cNvCxnSpPr>
            <a:cxnSpLocks/>
            <a:stCxn id="134" idx="2"/>
            <a:endCxn id="121" idx="0"/>
          </p:cNvCxnSpPr>
          <p:nvPr/>
        </p:nvCxnSpPr>
        <p:spPr bwMode="gray">
          <a:xfrm flipH="1">
            <a:off x="5150021" y="4488933"/>
            <a:ext cx="12829" cy="890458"/>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31" name="梯形 41">
            <a:extLst>
              <a:ext uri="{FF2B5EF4-FFF2-40B4-BE49-F238E27FC236}">
                <a16:creationId xmlns="" xmlns:a16="http://schemas.microsoft.com/office/drawing/2014/main" id="{B96A565C-2ECA-4349-9F40-7E8930AF909C}"/>
              </a:ext>
            </a:extLst>
          </p:cNvPr>
          <p:cNvSpPr/>
          <p:nvPr/>
        </p:nvSpPr>
        <p:spPr bwMode="gray">
          <a:xfrm>
            <a:off x="992660" y="2877809"/>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2" name="图片 31">
            <a:extLst>
              <a:ext uri="{FF2B5EF4-FFF2-40B4-BE49-F238E27FC236}">
                <a16:creationId xmlns="" xmlns:a16="http://schemas.microsoft.com/office/drawing/2014/main" id="{1061BE08-6289-4A38-8950-433195FB8F0D}"/>
              </a:ext>
            </a:extLst>
          </p:cNvPr>
          <p:cNvPicPr>
            <a:picLocks noChangeAspect="1"/>
          </p:cNvPicPr>
          <p:nvPr/>
        </p:nvPicPr>
        <p:blipFill>
          <a:blip r:embed="rId4"/>
          <a:stretch>
            <a:fillRect/>
          </a:stretch>
        </p:blipFill>
        <p:spPr bwMode="gray">
          <a:xfrm>
            <a:off x="2619451" y="2971062"/>
            <a:ext cx="466668" cy="389308"/>
          </a:xfrm>
          <a:prstGeom prst="rect">
            <a:avLst/>
          </a:prstGeom>
        </p:spPr>
      </p:pic>
      <p:pic>
        <p:nvPicPr>
          <p:cNvPr id="133" name="图片 31">
            <a:extLst>
              <a:ext uri="{FF2B5EF4-FFF2-40B4-BE49-F238E27FC236}">
                <a16:creationId xmlns="" xmlns:a16="http://schemas.microsoft.com/office/drawing/2014/main" id="{298E116E-2C1C-43ED-B1A3-AEC9C29878AB}"/>
              </a:ext>
            </a:extLst>
          </p:cNvPr>
          <p:cNvPicPr>
            <a:picLocks noChangeAspect="1"/>
          </p:cNvPicPr>
          <p:nvPr/>
        </p:nvPicPr>
        <p:blipFill>
          <a:blip r:embed="rId4"/>
          <a:stretch>
            <a:fillRect/>
          </a:stretch>
        </p:blipFill>
        <p:spPr bwMode="gray">
          <a:xfrm>
            <a:off x="1947768" y="4097351"/>
            <a:ext cx="466668" cy="389308"/>
          </a:xfrm>
          <a:prstGeom prst="rect">
            <a:avLst/>
          </a:prstGeom>
        </p:spPr>
      </p:pic>
      <p:pic>
        <p:nvPicPr>
          <p:cNvPr id="134" name="图片 25">
            <a:extLst>
              <a:ext uri="{FF2B5EF4-FFF2-40B4-BE49-F238E27FC236}">
                <a16:creationId xmlns="" xmlns:a16="http://schemas.microsoft.com/office/drawing/2014/main" id="{2C78ECEA-37CE-45AD-AAA7-53BD09F27A79}"/>
              </a:ext>
            </a:extLst>
          </p:cNvPr>
          <p:cNvPicPr>
            <a:picLocks noChangeAspect="1"/>
          </p:cNvPicPr>
          <p:nvPr/>
        </p:nvPicPr>
        <p:blipFill>
          <a:blip r:embed="rId4"/>
          <a:stretch>
            <a:fillRect/>
          </a:stretch>
        </p:blipFill>
        <p:spPr bwMode="gray">
          <a:xfrm>
            <a:off x="4929516" y="4099625"/>
            <a:ext cx="466668" cy="389308"/>
          </a:xfrm>
          <a:prstGeom prst="rect">
            <a:avLst/>
          </a:prstGeom>
        </p:spPr>
      </p:pic>
      <p:pic>
        <p:nvPicPr>
          <p:cNvPr id="135" name="图片 31">
            <a:extLst>
              <a:ext uri="{FF2B5EF4-FFF2-40B4-BE49-F238E27FC236}">
                <a16:creationId xmlns="" xmlns:a16="http://schemas.microsoft.com/office/drawing/2014/main" id="{A42FA8DB-F51D-4F5A-85F7-166F50553B6F}"/>
              </a:ext>
            </a:extLst>
          </p:cNvPr>
          <p:cNvPicPr>
            <a:picLocks noChangeAspect="1"/>
          </p:cNvPicPr>
          <p:nvPr/>
        </p:nvPicPr>
        <p:blipFill>
          <a:blip r:embed="rId4"/>
          <a:stretch>
            <a:fillRect/>
          </a:stretch>
        </p:blipFill>
        <p:spPr bwMode="gray">
          <a:xfrm>
            <a:off x="4137527" y="2971062"/>
            <a:ext cx="466668" cy="389308"/>
          </a:xfrm>
          <a:prstGeom prst="rect">
            <a:avLst/>
          </a:prstGeom>
        </p:spPr>
      </p:pic>
      <p:sp>
        <p:nvSpPr>
          <p:cNvPr id="136" name="TextBox 135">
            <a:extLst>
              <a:ext uri="{FF2B5EF4-FFF2-40B4-BE49-F238E27FC236}">
                <a16:creationId xmlns="" xmlns:a16="http://schemas.microsoft.com/office/drawing/2014/main" id="{3F992B43-2D27-41AB-9FD3-B6DBB4D37FC7}"/>
              </a:ext>
            </a:extLst>
          </p:cNvPr>
          <p:cNvSpPr txBox="1"/>
          <p:nvPr/>
        </p:nvSpPr>
        <p:spPr bwMode="gray">
          <a:xfrm>
            <a:off x="5090627" y="4604402"/>
            <a:ext cx="96802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141" name="Straight Connector 140">
            <a:extLst>
              <a:ext uri="{FF2B5EF4-FFF2-40B4-BE49-F238E27FC236}">
                <a16:creationId xmlns="" xmlns:a16="http://schemas.microsoft.com/office/drawing/2014/main" id="{0B46D86B-4BD8-4AFA-8269-5F936D7E7883}"/>
              </a:ext>
            </a:extLst>
          </p:cNvPr>
          <p:cNvCxnSpPr>
            <a:cxnSpLocks/>
            <a:stCxn id="132" idx="3"/>
            <a:endCxn id="135" idx="1"/>
          </p:cNvCxnSpPr>
          <p:nvPr/>
        </p:nvCxnSpPr>
        <p:spPr bwMode="gray">
          <a:xfrm>
            <a:off x="3086119" y="3165716"/>
            <a:ext cx="1051408" cy="0"/>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 xmlns:a16="http://schemas.microsoft.com/office/drawing/2014/main" id="{E387BEF3-BA61-49D3-8424-5C2E1F494C6A}"/>
              </a:ext>
            </a:extLst>
          </p:cNvPr>
          <p:cNvCxnSpPr>
            <a:cxnSpLocks/>
            <a:stCxn id="133" idx="0"/>
            <a:endCxn id="132" idx="2"/>
          </p:cNvCxnSpPr>
          <p:nvPr/>
        </p:nvCxnSpPr>
        <p:spPr bwMode="gray">
          <a:xfrm flipV="1">
            <a:off x="2181102" y="3360370"/>
            <a:ext cx="671683" cy="736981"/>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 xmlns:a16="http://schemas.microsoft.com/office/drawing/2014/main" id="{EB1FD7A7-1EE5-4C76-B99A-23E20C17585F}"/>
              </a:ext>
            </a:extLst>
          </p:cNvPr>
          <p:cNvCxnSpPr>
            <a:cxnSpLocks/>
            <a:stCxn id="133" idx="3"/>
            <a:endCxn id="134" idx="1"/>
          </p:cNvCxnSpPr>
          <p:nvPr/>
        </p:nvCxnSpPr>
        <p:spPr bwMode="gray">
          <a:xfrm>
            <a:off x="2414436" y="4292005"/>
            <a:ext cx="2515080" cy="2274"/>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 xmlns:a16="http://schemas.microsoft.com/office/drawing/2014/main" id="{282AFA74-94DF-42B8-87D3-86978315B29A}"/>
              </a:ext>
            </a:extLst>
          </p:cNvPr>
          <p:cNvCxnSpPr>
            <a:cxnSpLocks/>
            <a:stCxn id="134" idx="0"/>
            <a:endCxn id="135" idx="2"/>
          </p:cNvCxnSpPr>
          <p:nvPr/>
        </p:nvCxnSpPr>
        <p:spPr bwMode="gray">
          <a:xfrm flipH="1" flipV="1">
            <a:off x="4370861" y="3360370"/>
            <a:ext cx="791989" cy="739255"/>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sp>
        <p:nvSpPr>
          <p:cNvPr id="147" name="TextBox 146">
            <a:extLst>
              <a:ext uri="{FF2B5EF4-FFF2-40B4-BE49-F238E27FC236}">
                <a16:creationId xmlns="" xmlns:a16="http://schemas.microsoft.com/office/drawing/2014/main" id="{13412113-D46A-4ACC-A6ED-05EC799AD9DF}"/>
              </a:ext>
            </a:extLst>
          </p:cNvPr>
          <p:cNvSpPr txBox="1"/>
          <p:nvPr/>
        </p:nvSpPr>
        <p:spPr bwMode="gray">
          <a:xfrm>
            <a:off x="2937293" y="5038750"/>
            <a:ext cx="1454244"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MSTP network</a:t>
            </a:r>
          </a:p>
        </p:txBody>
      </p:sp>
      <p:cxnSp>
        <p:nvCxnSpPr>
          <p:cNvPr id="148" name="Straight Connector 147">
            <a:extLst>
              <a:ext uri="{FF2B5EF4-FFF2-40B4-BE49-F238E27FC236}">
                <a16:creationId xmlns="" xmlns:a16="http://schemas.microsoft.com/office/drawing/2014/main" id="{F0A5A8C9-76A8-48FF-BE6F-2CAE0CE5B3DC}"/>
              </a:ext>
            </a:extLst>
          </p:cNvPr>
          <p:cNvCxnSpPr>
            <a:cxnSpLocks/>
          </p:cNvCxnSpPr>
          <p:nvPr/>
        </p:nvCxnSpPr>
        <p:spPr bwMode="gray">
          <a:xfrm flipV="1">
            <a:off x="2109594" y="3350496"/>
            <a:ext cx="671683" cy="736981"/>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 xmlns:a16="http://schemas.microsoft.com/office/drawing/2014/main" id="{ADD75B5A-9563-4436-95AE-BC70455F2740}"/>
              </a:ext>
            </a:extLst>
          </p:cNvPr>
          <p:cNvCxnSpPr>
            <a:cxnSpLocks/>
          </p:cNvCxnSpPr>
          <p:nvPr/>
        </p:nvCxnSpPr>
        <p:spPr bwMode="gray">
          <a:xfrm flipV="1">
            <a:off x="2271448" y="3350496"/>
            <a:ext cx="671683" cy="736981"/>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 xmlns:a16="http://schemas.microsoft.com/office/drawing/2014/main" id="{BFBF22C9-E199-485A-A238-07C1B879EBE8}"/>
              </a:ext>
            </a:extLst>
          </p:cNvPr>
          <p:cNvCxnSpPr>
            <a:cxnSpLocks/>
          </p:cNvCxnSpPr>
          <p:nvPr/>
        </p:nvCxnSpPr>
        <p:spPr bwMode="gray">
          <a:xfrm>
            <a:off x="3086119" y="3103805"/>
            <a:ext cx="1051408"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 xmlns:a16="http://schemas.microsoft.com/office/drawing/2014/main" id="{DAC79D41-AE9E-4469-A779-9120D3CEF9F3}"/>
              </a:ext>
            </a:extLst>
          </p:cNvPr>
          <p:cNvCxnSpPr>
            <a:cxnSpLocks/>
          </p:cNvCxnSpPr>
          <p:nvPr/>
        </p:nvCxnSpPr>
        <p:spPr bwMode="gray">
          <a:xfrm>
            <a:off x="3086119" y="3227592"/>
            <a:ext cx="1051408" cy="0"/>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1AFECC45-EA37-43C1-B75E-3551DDF1047A}"/>
              </a:ext>
            </a:extLst>
          </p:cNvPr>
          <p:cNvCxnSpPr>
            <a:cxnSpLocks/>
          </p:cNvCxnSpPr>
          <p:nvPr/>
        </p:nvCxnSpPr>
        <p:spPr bwMode="gray">
          <a:xfrm flipH="1" flipV="1">
            <a:off x="4270851" y="3350496"/>
            <a:ext cx="791989" cy="739255"/>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 xmlns:a16="http://schemas.microsoft.com/office/drawing/2014/main" id="{60A818B4-8A21-43A8-9972-0D5DD604A472}"/>
              </a:ext>
            </a:extLst>
          </p:cNvPr>
          <p:cNvCxnSpPr>
            <a:cxnSpLocks/>
          </p:cNvCxnSpPr>
          <p:nvPr/>
        </p:nvCxnSpPr>
        <p:spPr bwMode="gray">
          <a:xfrm flipH="1" flipV="1">
            <a:off x="4449993" y="3350496"/>
            <a:ext cx="791989" cy="739255"/>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 xmlns:a16="http://schemas.microsoft.com/office/drawing/2014/main" id="{7694A4BA-8067-49F4-93CA-BD7A5F56CCE0}"/>
              </a:ext>
            </a:extLst>
          </p:cNvPr>
          <p:cNvCxnSpPr>
            <a:cxnSpLocks/>
          </p:cNvCxnSpPr>
          <p:nvPr/>
        </p:nvCxnSpPr>
        <p:spPr bwMode="gray">
          <a:xfrm>
            <a:off x="2414436" y="4229430"/>
            <a:ext cx="2515080" cy="2274"/>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 xmlns:a16="http://schemas.microsoft.com/office/drawing/2014/main" id="{A4474E86-8E18-40E6-BD3D-8B3C5FFBA861}"/>
              </a:ext>
            </a:extLst>
          </p:cNvPr>
          <p:cNvCxnSpPr>
            <a:cxnSpLocks/>
          </p:cNvCxnSpPr>
          <p:nvPr/>
        </p:nvCxnSpPr>
        <p:spPr bwMode="gray">
          <a:xfrm>
            <a:off x="2414436" y="4353221"/>
            <a:ext cx="2515080" cy="2274"/>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156" name="Rectangular Callout 26">
            <a:extLst>
              <a:ext uri="{FF2B5EF4-FFF2-40B4-BE49-F238E27FC236}">
                <a16:creationId xmlns="" xmlns:a16="http://schemas.microsoft.com/office/drawing/2014/main" id="{6755BE48-473B-4924-B941-1466486FD2DF}"/>
              </a:ext>
            </a:extLst>
          </p:cNvPr>
          <p:cNvSpPr/>
          <p:nvPr/>
        </p:nvSpPr>
        <p:spPr bwMode="gray">
          <a:xfrm>
            <a:off x="566493" y="2901766"/>
            <a:ext cx="1948312" cy="669574"/>
          </a:xfrm>
          <a:prstGeom prst="wedgeRectCallout">
            <a:avLst>
              <a:gd name="adj1" fmla="val 36275"/>
              <a:gd name="adj2" fmla="val 8657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sub-interface-based network slicing deployment</a:t>
            </a:r>
          </a:p>
        </p:txBody>
      </p:sp>
      <p:sp>
        <p:nvSpPr>
          <p:cNvPr id="157" name="梯形 41">
            <a:extLst>
              <a:ext uri="{FF2B5EF4-FFF2-40B4-BE49-F238E27FC236}">
                <a16:creationId xmlns="" xmlns:a16="http://schemas.microsoft.com/office/drawing/2014/main" id="{2ABD3993-20C0-4391-85F9-23146D4D5258}"/>
              </a:ext>
            </a:extLst>
          </p:cNvPr>
          <p:cNvSpPr/>
          <p:nvPr/>
        </p:nvSpPr>
        <p:spPr bwMode="gray">
          <a:xfrm>
            <a:off x="6484858" y="3956234"/>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椭圆 53">
            <a:extLst>
              <a:ext uri="{FF2B5EF4-FFF2-40B4-BE49-F238E27FC236}">
                <a16:creationId xmlns="" xmlns:a16="http://schemas.microsoft.com/office/drawing/2014/main" id="{472E602C-E260-44DA-A94B-89EE7846B714}"/>
              </a:ext>
            </a:extLst>
          </p:cNvPr>
          <p:cNvSpPr/>
          <p:nvPr/>
        </p:nvSpPr>
        <p:spPr bwMode="gray">
          <a:xfrm>
            <a:off x="7466950" y="4343112"/>
            <a:ext cx="3293341" cy="1529980"/>
          </a:xfrm>
          <a:prstGeom prst="ellips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txBody>
          <a:bodyPr wrap="square" rtlCol="0" anchor="ctr">
            <a:noAutofit/>
          </a:bodyPr>
          <a:ls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a:lstStyle>
          <a:p>
            <a:pPr algn="ctr" fontAlgn="ctr">
              <a:buNone/>
            </a:pPr>
            <a:endParaRPr lang="en-US" sz="1800" dirty="0">
              <a:latin typeface="Huawei Sans" panose="020C0503030203020204" pitchFamily="34" charset="0"/>
              <a:ea typeface="方正兰亭黑简体" panose="02000000000000000000" pitchFamily="2" charset="-122"/>
            </a:endParaRPr>
          </a:p>
        </p:txBody>
      </p:sp>
      <p:pic>
        <p:nvPicPr>
          <p:cNvPr id="159" name="图片 1118">
            <a:extLst>
              <a:ext uri="{FF2B5EF4-FFF2-40B4-BE49-F238E27FC236}">
                <a16:creationId xmlns="" xmlns:a16="http://schemas.microsoft.com/office/drawing/2014/main" id="{ABC4B47E-BF49-46A9-8060-CF9C5C51F4D9}"/>
              </a:ext>
            </a:extLst>
          </p:cNvPr>
          <p:cNvPicPr>
            <a:picLocks noChangeAspect="1"/>
          </p:cNvPicPr>
          <p:nvPr/>
        </p:nvPicPr>
        <p:blipFill>
          <a:blip r:embed="rId3"/>
          <a:stretch>
            <a:fillRect/>
          </a:stretch>
        </p:blipFill>
        <p:spPr bwMode="gray">
          <a:xfrm>
            <a:off x="7458046" y="5384212"/>
            <a:ext cx="450745" cy="361743"/>
          </a:xfrm>
          <a:prstGeom prst="rect">
            <a:avLst/>
          </a:prstGeom>
        </p:spPr>
      </p:pic>
      <p:pic>
        <p:nvPicPr>
          <p:cNvPr id="160" name="图片 1118">
            <a:extLst>
              <a:ext uri="{FF2B5EF4-FFF2-40B4-BE49-F238E27FC236}">
                <a16:creationId xmlns="" xmlns:a16="http://schemas.microsoft.com/office/drawing/2014/main" id="{0E336A35-88C9-4A61-B604-8C5209788568}"/>
              </a:ext>
            </a:extLst>
          </p:cNvPr>
          <p:cNvPicPr>
            <a:picLocks noChangeAspect="1"/>
          </p:cNvPicPr>
          <p:nvPr/>
        </p:nvPicPr>
        <p:blipFill>
          <a:blip r:embed="rId3"/>
          <a:stretch>
            <a:fillRect/>
          </a:stretch>
        </p:blipFill>
        <p:spPr bwMode="gray">
          <a:xfrm>
            <a:off x="8129826" y="4257939"/>
            <a:ext cx="450745" cy="361743"/>
          </a:xfrm>
          <a:prstGeom prst="rect">
            <a:avLst/>
          </a:prstGeom>
        </p:spPr>
      </p:pic>
      <p:pic>
        <p:nvPicPr>
          <p:cNvPr id="161" name="图片 1118">
            <a:extLst>
              <a:ext uri="{FF2B5EF4-FFF2-40B4-BE49-F238E27FC236}">
                <a16:creationId xmlns="" xmlns:a16="http://schemas.microsoft.com/office/drawing/2014/main" id="{C65561A8-60C9-446B-9290-6B19C0C54D91}"/>
              </a:ext>
            </a:extLst>
          </p:cNvPr>
          <p:cNvPicPr>
            <a:picLocks noChangeAspect="1"/>
          </p:cNvPicPr>
          <p:nvPr/>
        </p:nvPicPr>
        <p:blipFill>
          <a:blip r:embed="rId3"/>
          <a:stretch>
            <a:fillRect/>
          </a:stretch>
        </p:blipFill>
        <p:spPr bwMode="gray">
          <a:xfrm>
            <a:off x="9647805" y="4255916"/>
            <a:ext cx="450745" cy="361743"/>
          </a:xfrm>
          <a:prstGeom prst="rect">
            <a:avLst/>
          </a:prstGeom>
        </p:spPr>
      </p:pic>
      <p:pic>
        <p:nvPicPr>
          <p:cNvPr id="187" name="图片 1118">
            <a:extLst>
              <a:ext uri="{FF2B5EF4-FFF2-40B4-BE49-F238E27FC236}">
                <a16:creationId xmlns="" xmlns:a16="http://schemas.microsoft.com/office/drawing/2014/main" id="{868FC521-7953-412C-B464-A2D9381BE268}"/>
              </a:ext>
            </a:extLst>
          </p:cNvPr>
          <p:cNvPicPr>
            <a:picLocks noChangeAspect="1"/>
          </p:cNvPicPr>
          <p:nvPr/>
        </p:nvPicPr>
        <p:blipFill>
          <a:blip r:embed="rId3"/>
          <a:stretch>
            <a:fillRect/>
          </a:stretch>
        </p:blipFill>
        <p:spPr bwMode="gray">
          <a:xfrm>
            <a:off x="10426965" y="5379391"/>
            <a:ext cx="450745" cy="361743"/>
          </a:xfrm>
          <a:prstGeom prst="rect">
            <a:avLst/>
          </a:prstGeom>
        </p:spPr>
      </p:pic>
      <p:sp>
        <p:nvSpPr>
          <p:cNvPr id="188" name="TextBox 187">
            <a:extLst>
              <a:ext uri="{FF2B5EF4-FFF2-40B4-BE49-F238E27FC236}">
                <a16:creationId xmlns="" xmlns:a16="http://schemas.microsoft.com/office/drawing/2014/main" id="{55D42F2C-CF69-4DC5-B8D0-1CE537448DAB}"/>
              </a:ext>
            </a:extLst>
          </p:cNvPr>
          <p:cNvSpPr txBox="1"/>
          <p:nvPr/>
        </p:nvSpPr>
        <p:spPr bwMode="gray">
          <a:xfrm>
            <a:off x="9986341" y="5671774"/>
            <a:ext cx="1694994" cy="501613"/>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Transmission bearer network</a:t>
            </a:r>
          </a:p>
        </p:txBody>
      </p:sp>
      <p:cxnSp>
        <p:nvCxnSpPr>
          <p:cNvPr id="189" name="Straight Connector 188">
            <a:extLst>
              <a:ext uri="{FF2B5EF4-FFF2-40B4-BE49-F238E27FC236}">
                <a16:creationId xmlns="" xmlns:a16="http://schemas.microsoft.com/office/drawing/2014/main" id="{96FAC287-1EC0-46C2-9FC7-C2EBC33C2A45}"/>
              </a:ext>
            </a:extLst>
          </p:cNvPr>
          <p:cNvCxnSpPr>
            <a:cxnSpLocks/>
            <a:stCxn id="223" idx="2"/>
            <a:endCxn id="159" idx="0"/>
          </p:cNvCxnSpPr>
          <p:nvPr/>
        </p:nvCxnSpPr>
        <p:spPr bwMode="gray">
          <a:xfrm>
            <a:off x="7683419" y="4486659"/>
            <a:ext cx="0" cy="897553"/>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90" name="Straight Connector 189">
            <a:extLst>
              <a:ext uri="{FF2B5EF4-FFF2-40B4-BE49-F238E27FC236}">
                <a16:creationId xmlns="" xmlns:a16="http://schemas.microsoft.com/office/drawing/2014/main" id="{EFF575CF-7AA1-4CD8-9F50-7E9C35CA0130}"/>
              </a:ext>
            </a:extLst>
          </p:cNvPr>
          <p:cNvCxnSpPr>
            <a:cxnSpLocks/>
            <a:stCxn id="222" idx="2"/>
            <a:endCxn id="160" idx="0"/>
          </p:cNvCxnSpPr>
          <p:nvPr/>
        </p:nvCxnSpPr>
        <p:spPr bwMode="gray">
          <a:xfrm>
            <a:off x="8355102" y="3360370"/>
            <a:ext cx="97" cy="897569"/>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91" name="Straight Connector 190">
            <a:extLst>
              <a:ext uri="{FF2B5EF4-FFF2-40B4-BE49-F238E27FC236}">
                <a16:creationId xmlns="" xmlns:a16="http://schemas.microsoft.com/office/drawing/2014/main" id="{78658592-CA95-4A28-94F1-F821A828C019}"/>
              </a:ext>
            </a:extLst>
          </p:cNvPr>
          <p:cNvCxnSpPr>
            <a:cxnSpLocks/>
            <a:stCxn id="225" idx="2"/>
            <a:endCxn id="161" idx="0"/>
          </p:cNvCxnSpPr>
          <p:nvPr/>
        </p:nvCxnSpPr>
        <p:spPr bwMode="gray">
          <a:xfrm>
            <a:off x="9873178" y="3360370"/>
            <a:ext cx="0" cy="895546"/>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220" name="Straight Connector 219">
            <a:extLst>
              <a:ext uri="{FF2B5EF4-FFF2-40B4-BE49-F238E27FC236}">
                <a16:creationId xmlns="" xmlns:a16="http://schemas.microsoft.com/office/drawing/2014/main" id="{C5B4861C-32A2-441E-B397-860CBC17D206}"/>
              </a:ext>
            </a:extLst>
          </p:cNvPr>
          <p:cNvCxnSpPr>
            <a:cxnSpLocks/>
            <a:stCxn id="224" idx="2"/>
            <a:endCxn id="187" idx="0"/>
          </p:cNvCxnSpPr>
          <p:nvPr/>
        </p:nvCxnSpPr>
        <p:spPr bwMode="gray">
          <a:xfrm flipH="1">
            <a:off x="10652338" y="4488933"/>
            <a:ext cx="12829" cy="890458"/>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221" name="梯形 41">
            <a:extLst>
              <a:ext uri="{FF2B5EF4-FFF2-40B4-BE49-F238E27FC236}">
                <a16:creationId xmlns="" xmlns:a16="http://schemas.microsoft.com/office/drawing/2014/main" id="{C8320BAB-59AD-42F1-8450-B035C7450B95}"/>
              </a:ext>
            </a:extLst>
          </p:cNvPr>
          <p:cNvSpPr/>
          <p:nvPr/>
        </p:nvSpPr>
        <p:spPr bwMode="gray">
          <a:xfrm>
            <a:off x="6494977" y="2877809"/>
            <a:ext cx="5203685" cy="219715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2" name="图片 31">
            <a:extLst>
              <a:ext uri="{FF2B5EF4-FFF2-40B4-BE49-F238E27FC236}">
                <a16:creationId xmlns="" xmlns:a16="http://schemas.microsoft.com/office/drawing/2014/main" id="{0D2F7087-F3A4-4409-96FF-0DE6A72D2BA6}"/>
              </a:ext>
            </a:extLst>
          </p:cNvPr>
          <p:cNvPicPr>
            <a:picLocks noChangeAspect="1"/>
          </p:cNvPicPr>
          <p:nvPr/>
        </p:nvPicPr>
        <p:blipFill>
          <a:blip r:embed="rId4"/>
          <a:stretch>
            <a:fillRect/>
          </a:stretch>
        </p:blipFill>
        <p:spPr bwMode="gray">
          <a:xfrm>
            <a:off x="8121768" y="2971062"/>
            <a:ext cx="466668" cy="389308"/>
          </a:xfrm>
          <a:prstGeom prst="rect">
            <a:avLst/>
          </a:prstGeom>
        </p:spPr>
      </p:pic>
      <p:pic>
        <p:nvPicPr>
          <p:cNvPr id="223" name="图片 31">
            <a:extLst>
              <a:ext uri="{FF2B5EF4-FFF2-40B4-BE49-F238E27FC236}">
                <a16:creationId xmlns="" xmlns:a16="http://schemas.microsoft.com/office/drawing/2014/main" id="{FC930FD0-D3D8-4E40-95EF-6AA1445AA3DD}"/>
              </a:ext>
            </a:extLst>
          </p:cNvPr>
          <p:cNvPicPr>
            <a:picLocks noChangeAspect="1"/>
          </p:cNvPicPr>
          <p:nvPr/>
        </p:nvPicPr>
        <p:blipFill>
          <a:blip r:embed="rId4"/>
          <a:stretch>
            <a:fillRect/>
          </a:stretch>
        </p:blipFill>
        <p:spPr bwMode="gray">
          <a:xfrm>
            <a:off x="7450085" y="4097351"/>
            <a:ext cx="466668" cy="389308"/>
          </a:xfrm>
          <a:prstGeom prst="rect">
            <a:avLst/>
          </a:prstGeom>
        </p:spPr>
      </p:pic>
      <p:pic>
        <p:nvPicPr>
          <p:cNvPr id="224" name="图片 25">
            <a:extLst>
              <a:ext uri="{FF2B5EF4-FFF2-40B4-BE49-F238E27FC236}">
                <a16:creationId xmlns="" xmlns:a16="http://schemas.microsoft.com/office/drawing/2014/main" id="{F9FEB4A1-B66D-4A71-8024-D1D6FB848074}"/>
              </a:ext>
            </a:extLst>
          </p:cNvPr>
          <p:cNvPicPr>
            <a:picLocks noChangeAspect="1"/>
          </p:cNvPicPr>
          <p:nvPr/>
        </p:nvPicPr>
        <p:blipFill>
          <a:blip r:embed="rId4"/>
          <a:stretch>
            <a:fillRect/>
          </a:stretch>
        </p:blipFill>
        <p:spPr bwMode="gray">
          <a:xfrm>
            <a:off x="10431833" y="4099625"/>
            <a:ext cx="466668" cy="389308"/>
          </a:xfrm>
          <a:prstGeom prst="rect">
            <a:avLst/>
          </a:prstGeom>
        </p:spPr>
      </p:pic>
      <p:pic>
        <p:nvPicPr>
          <p:cNvPr id="225" name="图片 31">
            <a:extLst>
              <a:ext uri="{FF2B5EF4-FFF2-40B4-BE49-F238E27FC236}">
                <a16:creationId xmlns="" xmlns:a16="http://schemas.microsoft.com/office/drawing/2014/main" id="{D2A4445D-80D8-4AC9-B437-8A6E7AEC5383}"/>
              </a:ext>
            </a:extLst>
          </p:cNvPr>
          <p:cNvPicPr>
            <a:picLocks noChangeAspect="1"/>
          </p:cNvPicPr>
          <p:nvPr/>
        </p:nvPicPr>
        <p:blipFill>
          <a:blip r:embed="rId4"/>
          <a:stretch>
            <a:fillRect/>
          </a:stretch>
        </p:blipFill>
        <p:spPr bwMode="gray">
          <a:xfrm>
            <a:off x="9639844" y="2971062"/>
            <a:ext cx="466668" cy="389308"/>
          </a:xfrm>
          <a:prstGeom prst="rect">
            <a:avLst/>
          </a:prstGeom>
        </p:spPr>
      </p:pic>
      <p:sp>
        <p:nvSpPr>
          <p:cNvPr id="226" name="TextBox 225">
            <a:extLst>
              <a:ext uri="{FF2B5EF4-FFF2-40B4-BE49-F238E27FC236}">
                <a16:creationId xmlns="" xmlns:a16="http://schemas.microsoft.com/office/drawing/2014/main" id="{0984CC9A-F8AB-4036-9D0C-CF7FED60742A}"/>
              </a:ext>
            </a:extLst>
          </p:cNvPr>
          <p:cNvSpPr txBox="1"/>
          <p:nvPr/>
        </p:nvSpPr>
        <p:spPr bwMode="gray">
          <a:xfrm>
            <a:off x="10471967" y="4617136"/>
            <a:ext cx="1184202"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IP bearer network</a:t>
            </a:r>
          </a:p>
        </p:txBody>
      </p:sp>
      <p:cxnSp>
        <p:nvCxnSpPr>
          <p:cNvPr id="227" name="Straight Connector 226">
            <a:extLst>
              <a:ext uri="{FF2B5EF4-FFF2-40B4-BE49-F238E27FC236}">
                <a16:creationId xmlns="" xmlns:a16="http://schemas.microsoft.com/office/drawing/2014/main" id="{971C2D8E-5F6B-49DF-93BD-FF6F10F99F6C}"/>
              </a:ext>
            </a:extLst>
          </p:cNvPr>
          <p:cNvCxnSpPr>
            <a:cxnSpLocks/>
            <a:stCxn id="222" idx="3"/>
            <a:endCxn id="225" idx="1"/>
          </p:cNvCxnSpPr>
          <p:nvPr/>
        </p:nvCxnSpPr>
        <p:spPr bwMode="gray">
          <a:xfrm>
            <a:off x="8588436" y="3165716"/>
            <a:ext cx="1051408" cy="0"/>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a:extLst>
              <a:ext uri="{FF2B5EF4-FFF2-40B4-BE49-F238E27FC236}">
                <a16:creationId xmlns="" xmlns:a16="http://schemas.microsoft.com/office/drawing/2014/main" id="{5A8784FA-2DF1-42FC-9102-14433ED4DE99}"/>
              </a:ext>
            </a:extLst>
          </p:cNvPr>
          <p:cNvCxnSpPr>
            <a:cxnSpLocks/>
            <a:stCxn id="223" idx="0"/>
            <a:endCxn id="222" idx="2"/>
          </p:cNvCxnSpPr>
          <p:nvPr/>
        </p:nvCxnSpPr>
        <p:spPr bwMode="gray">
          <a:xfrm flipV="1">
            <a:off x="7683419" y="3360370"/>
            <a:ext cx="671683" cy="736981"/>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a:extLst>
              <a:ext uri="{FF2B5EF4-FFF2-40B4-BE49-F238E27FC236}">
                <a16:creationId xmlns="" xmlns:a16="http://schemas.microsoft.com/office/drawing/2014/main" id="{57E3550A-3A81-43C4-9C2D-6317C0CAFB53}"/>
              </a:ext>
            </a:extLst>
          </p:cNvPr>
          <p:cNvCxnSpPr>
            <a:cxnSpLocks/>
            <a:stCxn id="223" idx="3"/>
            <a:endCxn id="224" idx="1"/>
          </p:cNvCxnSpPr>
          <p:nvPr/>
        </p:nvCxnSpPr>
        <p:spPr bwMode="gray">
          <a:xfrm>
            <a:off x="7916753" y="4292005"/>
            <a:ext cx="2515080" cy="2274"/>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a:extLst>
              <a:ext uri="{FF2B5EF4-FFF2-40B4-BE49-F238E27FC236}">
                <a16:creationId xmlns="" xmlns:a16="http://schemas.microsoft.com/office/drawing/2014/main" id="{646A89DD-3AD5-4261-8AA6-AF13034EE4BC}"/>
              </a:ext>
            </a:extLst>
          </p:cNvPr>
          <p:cNvCxnSpPr>
            <a:cxnSpLocks/>
            <a:stCxn id="224" idx="0"/>
            <a:endCxn id="225" idx="2"/>
          </p:cNvCxnSpPr>
          <p:nvPr/>
        </p:nvCxnSpPr>
        <p:spPr bwMode="gray">
          <a:xfrm flipH="1" flipV="1">
            <a:off x="9873178" y="3360370"/>
            <a:ext cx="791989" cy="739255"/>
          </a:xfrm>
          <a:prstGeom prst="line">
            <a:avLst/>
          </a:prstGeom>
          <a:ln w="57150">
            <a:solidFill>
              <a:srgbClr val="E28189"/>
            </a:solidFill>
          </a:ln>
        </p:spPr>
        <p:style>
          <a:lnRef idx="1">
            <a:schemeClr val="accent1"/>
          </a:lnRef>
          <a:fillRef idx="0">
            <a:schemeClr val="accent1"/>
          </a:fillRef>
          <a:effectRef idx="0">
            <a:schemeClr val="accent1"/>
          </a:effectRef>
          <a:fontRef idx="minor">
            <a:schemeClr val="tx1"/>
          </a:fontRef>
        </p:style>
      </p:cxnSp>
      <p:sp>
        <p:nvSpPr>
          <p:cNvPr id="231" name="TextBox 230">
            <a:extLst>
              <a:ext uri="{FF2B5EF4-FFF2-40B4-BE49-F238E27FC236}">
                <a16:creationId xmlns="" xmlns:a16="http://schemas.microsoft.com/office/drawing/2014/main" id="{99CA22E8-D1BD-45C5-AC80-0BA2B5FC2DA4}"/>
              </a:ext>
            </a:extLst>
          </p:cNvPr>
          <p:cNvSpPr txBox="1"/>
          <p:nvPr/>
        </p:nvSpPr>
        <p:spPr bwMode="gray">
          <a:xfrm>
            <a:off x="8882064" y="5048580"/>
            <a:ext cx="579005"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OTN</a:t>
            </a:r>
          </a:p>
        </p:txBody>
      </p:sp>
      <p:cxnSp>
        <p:nvCxnSpPr>
          <p:cNvPr id="232" name="Straight Connector 231">
            <a:extLst>
              <a:ext uri="{FF2B5EF4-FFF2-40B4-BE49-F238E27FC236}">
                <a16:creationId xmlns="" xmlns:a16="http://schemas.microsoft.com/office/drawing/2014/main" id="{814AA3E0-BDAB-4676-B5AA-EEF04AF76A40}"/>
              </a:ext>
            </a:extLst>
          </p:cNvPr>
          <p:cNvCxnSpPr>
            <a:cxnSpLocks/>
          </p:cNvCxnSpPr>
          <p:nvPr/>
        </p:nvCxnSpPr>
        <p:spPr bwMode="gray">
          <a:xfrm flipV="1">
            <a:off x="7611911" y="3350496"/>
            <a:ext cx="671683" cy="736981"/>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a:extLst>
              <a:ext uri="{FF2B5EF4-FFF2-40B4-BE49-F238E27FC236}">
                <a16:creationId xmlns="" xmlns:a16="http://schemas.microsoft.com/office/drawing/2014/main" id="{3E49CB9B-B4DA-4165-AA43-0BF588F21B02}"/>
              </a:ext>
            </a:extLst>
          </p:cNvPr>
          <p:cNvCxnSpPr>
            <a:cxnSpLocks/>
          </p:cNvCxnSpPr>
          <p:nvPr/>
        </p:nvCxnSpPr>
        <p:spPr bwMode="gray">
          <a:xfrm flipV="1">
            <a:off x="7773765" y="3350496"/>
            <a:ext cx="671683" cy="736981"/>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 xmlns:a16="http://schemas.microsoft.com/office/drawing/2014/main" id="{764DB2A0-7DFD-40CA-9C11-562BA38FA4FE}"/>
              </a:ext>
            </a:extLst>
          </p:cNvPr>
          <p:cNvCxnSpPr>
            <a:cxnSpLocks/>
          </p:cNvCxnSpPr>
          <p:nvPr/>
        </p:nvCxnSpPr>
        <p:spPr bwMode="gray">
          <a:xfrm>
            <a:off x="8588436" y="3103805"/>
            <a:ext cx="1051408"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 xmlns:a16="http://schemas.microsoft.com/office/drawing/2014/main" id="{D74CD4C2-80C1-4BC0-AA24-8F32FA76025C}"/>
              </a:ext>
            </a:extLst>
          </p:cNvPr>
          <p:cNvCxnSpPr>
            <a:cxnSpLocks/>
          </p:cNvCxnSpPr>
          <p:nvPr/>
        </p:nvCxnSpPr>
        <p:spPr bwMode="gray">
          <a:xfrm>
            <a:off x="8588436" y="3227592"/>
            <a:ext cx="1051408" cy="0"/>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 xmlns:a16="http://schemas.microsoft.com/office/drawing/2014/main" id="{33C185C3-7633-4BBD-98CE-FF73C4BF42FB}"/>
              </a:ext>
            </a:extLst>
          </p:cNvPr>
          <p:cNvCxnSpPr>
            <a:cxnSpLocks/>
          </p:cNvCxnSpPr>
          <p:nvPr/>
        </p:nvCxnSpPr>
        <p:spPr bwMode="gray">
          <a:xfrm flipH="1" flipV="1">
            <a:off x="9773168" y="3350496"/>
            <a:ext cx="791989" cy="739255"/>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 xmlns:a16="http://schemas.microsoft.com/office/drawing/2014/main" id="{A98905D5-FD44-49F8-9941-64E7A495124C}"/>
              </a:ext>
            </a:extLst>
          </p:cNvPr>
          <p:cNvCxnSpPr>
            <a:cxnSpLocks/>
          </p:cNvCxnSpPr>
          <p:nvPr/>
        </p:nvCxnSpPr>
        <p:spPr bwMode="gray">
          <a:xfrm flipH="1" flipV="1">
            <a:off x="9952310" y="3350496"/>
            <a:ext cx="791989" cy="739255"/>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a:extLst>
              <a:ext uri="{FF2B5EF4-FFF2-40B4-BE49-F238E27FC236}">
                <a16:creationId xmlns="" xmlns:a16="http://schemas.microsoft.com/office/drawing/2014/main" id="{AEF2FE22-A7DC-4C11-8B27-775679C52BD6}"/>
              </a:ext>
            </a:extLst>
          </p:cNvPr>
          <p:cNvCxnSpPr>
            <a:cxnSpLocks/>
          </p:cNvCxnSpPr>
          <p:nvPr/>
        </p:nvCxnSpPr>
        <p:spPr bwMode="gray">
          <a:xfrm>
            <a:off x="7916753" y="4229430"/>
            <a:ext cx="2515080" cy="2274"/>
          </a:xfrm>
          <a:prstGeom prst="line">
            <a:avLst/>
          </a:prstGeom>
          <a:ln w="571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a:extLst>
              <a:ext uri="{FF2B5EF4-FFF2-40B4-BE49-F238E27FC236}">
                <a16:creationId xmlns="" xmlns:a16="http://schemas.microsoft.com/office/drawing/2014/main" id="{ACBE203E-C3F0-484D-8083-2D1152D15E65}"/>
              </a:ext>
            </a:extLst>
          </p:cNvPr>
          <p:cNvCxnSpPr>
            <a:cxnSpLocks/>
          </p:cNvCxnSpPr>
          <p:nvPr/>
        </p:nvCxnSpPr>
        <p:spPr bwMode="gray">
          <a:xfrm>
            <a:off x="7916753" y="4353221"/>
            <a:ext cx="2515080" cy="2274"/>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240" name="Rectangular Callout 26">
            <a:extLst>
              <a:ext uri="{FF2B5EF4-FFF2-40B4-BE49-F238E27FC236}">
                <a16:creationId xmlns="" xmlns:a16="http://schemas.microsoft.com/office/drawing/2014/main" id="{38E8B91E-9E07-43A4-A12D-6221036E3724}"/>
              </a:ext>
            </a:extLst>
          </p:cNvPr>
          <p:cNvSpPr/>
          <p:nvPr/>
        </p:nvSpPr>
        <p:spPr bwMode="gray">
          <a:xfrm>
            <a:off x="5984519" y="2901766"/>
            <a:ext cx="2032603" cy="688624"/>
          </a:xfrm>
          <a:prstGeom prst="wedgeRectCallout">
            <a:avLst>
              <a:gd name="adj1" fmla="val 36275"/>
              <a:gd name="adj2" fmla="val 8657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err="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or channelized sub-interface-based network slicing deployment</a:t>
            </a:r>
          </a:p>
        </p:txBody>
      </p:sp>
      <p:sp>
        <p:nvSpPr>
          <p:cNvPr id="68" name="燕尾形 3">
            <a:extLst>
              <a:ext uri="{FF2B5EF4-FFF2-40B4-BE49-F238E27FC236}">
                <a16:creationId xmlns="" xmlns:a16="http://schemas.microsoft.com/office/drawing/2014/main" id="{7660BFBD-A116-4C00-B030-BB271878C1BA}"/>
              </a:ext>
            </a:extLst>
          </p:cNvPr>
          <p:cNvSpPr/>
          <p:nvPr/>
        </p:nvSpPr>
        <p:spPr bwMode="gray">
          <a:xfrm>
            <a:off x="9482518" y="111163"/>
            <a:ext cx="107061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69" name="燕尾形 3">
            <a:extLst>
              <a:ext uri="{FF2B5EF4-FFF2-40B4-BE49-F238E27FC236}">
                <a16:creationId xmlns="" xmlns:a16="http://schemas.microsoft.com/office/drawing/2014/main" id="{74A4127F-F350-48F0-850F-650789935540}"/>
              </a:ext>
            </a:extLst>
          </p:cNvPr>
          <p:cNvSpPr/>
          <p:nvPr/>
        </p:nvSpPr>
        <p:spPr bwMode="gray">
          <a:xfrm>
            <a:off x="10477344" y="111163"/>
            <a:ext cx="1271744"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Tree>
    <p:extLst>
      <p:ext uri="{BB962C8B-B14F-4D97-AF65-F5344CB8AC3E}">
        <p14:creationId xmlns:p14="http://schemas.microsoft.com/office/powerpoint/2010/main" val="177426451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7BA909F-514C-422A-B78D-5273FD953E20}"/>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Typical Network Slicing Planning</a:t>
            </a:r>
          </a:p>
        </p:txBody>
      </p:sp>
      <p:sp>
        <p:nvSpPr>
          <p:cNvPr id="8" name="Text Placeholder 7">
            <a:extLst>
              <a:ext uri="{FF2B5EF4-FFF2-40B4-BE49-F238E27FC236}">
                <a16:creationId xmlns="" xmlns:a16="http://schemas.microsoft.com/office/drawing/2014/main" id="{E82B5DB9-95BD-4461-B707-786663BF34A8}"/>
              </a:ext>
            </a:extLst>
          </p:cNvPr>
          <p:cNvSpPr>
            <a:spLocks noGrp="1"/>
          </p:cNvSpPr>
          <p:nvPr>
            <p:ph type="body" sz="quarter" idx="10"/>
          </p:nvPr>
        </p:nvSpPr>
        <p:spPr bwMode="gray"/>
        <p:txBody>
          <a:bodyPr wrap="square">
            <a:noAutofit/>
          </a:bodyPr>
          <a:lstStyle/>
          <a:p>
            <a:pPr algn="l">
              <a:lnSpc>
                <a:spcPct val="100000"/>
              </a:lnSpc>
            </a:pPr>
            <a:r>
              <a:rPr lang="en-US" sz="1800" dirty="0">
                <a:latin typeface="Huawei Sans" panose="020C0503030203020204" pitchFamily="34" charset="0"/>
              </a:rPr>
              <a:t>Services can be placed into different slices based on application types. Moreover, different slicing technologies can be used based on transmission lines (MSTP or OTN).</a:t>
            </a:r>
          </a:p>
        </p:txBody>
      </p:sp>
      <p:sp>
        <p:nvSpPr>
          <p:cNvPr id="176" name="梯形 41">
            <a:extLst>
              <a:ext uri="{FF2B5EF4-FFF2-40B4-BE49-F238E27FC236}">
                <a16:creationId xmlns="" xmlns:a16="http://schemas.microsoft.com/office/drawing/2014/main" id="{21B665C7-D495-426E-B33A-1EF24DB7EA59}"/>
              </a:ext>
            </a:extLst>
          </p:cNvPr>
          <p:cNvSpPr/>
          <p:nvPr/>
        </p:nvSpPr>
        <p:spPr bwMode="gray">
          <a:xfrm>
            <a:off x="695253" y="3711163"/>
            <a:ext cx="4514922" cy="1165637"/>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7" name="图片 1118">
            <a:extLst>
              <a:ext uri="{FF2B5EF4-FFF2-40B4-BE49-F238E27FC236}">
                <a16:creationId xmlns="" xmlns:a16="http://schemas.microsoft.com/office/drawing/2014/main" id="{A25DC462-6CDF-4F04-8D4C-786A0A00B6A1}"/>
              </a:ext>
            </a:extLst>
          </p:cNvPr>
          <p:cNvPicPr>
            <a:picLocks noChangeAspect="1"/>
          </p:cNvPicPr>
          <p:nvPr/>
        </p:nvPicPr>
        <p:blipFill>
          <a:blip r:embed="rId3"/>
          <a:stretch>
            <a:fillRect/>
          </a:stretch>
        </p:blipFill>
        <p:spPr bwMode="gray">
          <a:xfrm>
            <a:off x="1288438" y="4080132"/>
            <a:ext cx="450745" cy="361743"/>
          </a:xfrm>
          <a:prstGeom prst="rect">
            <a:avLst/>
          </a:prstGeom>
        </p:spPr>
      </p:pic>
      <p:pic>
        <p:nvPicPr>
          <p:cNvPr id="178" name="图片 1118">
            <a:extLst>
              <a:ext uri="{FF2B5EF4-FFF2-40B4-BE49-F238E27FC236}">
                <a16:creationId xmlns="" xmlns:a16="http://schemas.microsoft.com/office/drawing/2014/main" id="{AB9C0250-44C5-4DB0-AE63-2A350C799AE3}"/>
              </a:ext>
            </a:extLst>
          </p:cNvPr>
          <p:cNvPicPr>
            <a:picLocks noChangeAspect="1"/>
          </p:cNvPicPr>
          <p:nvPr/>
        </p:nvPicPr>
        <p:blipFill>
          <a:blip r:embed="rId3"/>
          <a:stretch>
            <a:fillRect/>
          </a:stretch>
        </p:blipFill>
        <p:spPr bwMode="gray">
          <a:xfrm>
            <a:off x="4063273" y="4075311"/>
            <a:ext cx="450745" cy="361743"/>
          </a:xfrm>
          <a:prstGeom prst="rect">
            <a:avLst/>
          </a:prstGeom>
        </p:spPr>
      </p:pic>
      <p:cxnSp>
        <p:nvCxnSpPr>
          <p:cNvPr id="179" name="Straight Connector 178">
            <a:extLst>
              <a:ext uri="{FF2B5EF4-FFF2-40B4-BE49-F238E27FC236}">
                <a16:creationId xmlns="" xmlns:a16="http://schemas.microsoft.com/office/drawing/2014/main" id="{7445D387-06E0-4F6E-8ED5-29CF8C01563C}"/>
              </a:ext>
            </a:extLst>
          </p:cNvPr>
          <p:cNvCxnSpPr>
            <a:cxnSpLocks/>
            <a:stCxn id="173" idx="2"/>
            <a:endCxn id="177" idx="0"/>
          </p:cNvCxnSpPr>
          <p:nvPr/>
        </p:nvCxnSpPr>
        <p:spPr bwMode="gray">
          <a:xfrm flipH="1">
            <a:off x="1513811" y="3623653"/>
            <a:ext cx="7961" cy="456479"/>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80" name="Straight Connector 179">
            <a:extLst>
              <a:ext uri="{FF2B5EF4-FFF2-40B4-BE49-F238E27FC236}">
                <a16:creationId xmlns="" xmlns:a16="http://schemas.microsoft.com/office/drawing/2014/main" id="{5EC4410E-1CB7-46EA-AB85-0317D0A4131D}"/>
              </a:ext>
            </a:extLst>
          </p:cNvPr>
          <p:cNvCxnSpPr>
            <a:cxnSpLocks/>
            <a:stCxn id="178" idx="1"/>
            <a:endCxn id="177" idx="3"/>
          </p:cNvCxnSpPr>
          <p:nvPr/>
        </p:nvCxnSpPr>
        <p:spPr bwMode="gray">
          <a:xfrm flipH="1">
            <a:off x="1739183" y="4256183"/>
            <a:ext cx="2324090" cy="4821"/>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81" name="Straight Connector 180">
            <a:extLst>
              <a:ext uri="{FF2B5EF4-FFF2-40B4-BE49-F238E27FC236}">
                <a16:creationId xmlns="" xmlns:a16="http://schemas.microsoft.com/office/drawing/2014/main" id="{323CDC2E-7870-4000-9113-E3D4B6498CD0}"/>
              </a:ext>
            </a:extLst>
          </p:cNvPr>
          <p:cNvCxnSpPr>
            <a:cxnSpLocks/>
            <a:stCxn id="178" idx="0"/>
            <a:endCxn id="174" idx="2"/>
          </p:cNvCxnSpPr>
          <p:nvPr/>
        </p:nvCxnSpPr>
        <p:spPr bwMode="gray">
          <a:xfrm flipV="1">
            <a:off x="4288646" y="3620354"/>
            <a:ext cx="7961" cy="454957"/>
          </a:xfrm>
          <a:prstGeom prst="line">
            <a:avLst/>
          </a:prstGeom>
          <a:noFill/>
          <a:ln w="28575"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72" name="梯形 41">
            <a:extLst>
              <a:ext uri="{FF2B5EF4-FFF2-40B4-BE49-F238E27FC236}">
                <a16:creationId xmlns="" xmlns:a16="http://schemas.microsoft.com/office/drawing/2014/main" id="{6ACB2F08-F622-45A8-847D-31E969FC4B55}"/>
              </a:ext>
            </a:extLst>
          </p:cNvPr>
          <p:cNvSpPr/>
          <p:nvPr/>
        </p:nvSpPr>
        <p:spPr bwMode="gray">
          <a:xfrm>
            <a:off x="669558" y="2923219"/>
            <a:ext cx="4393090" cy="1011561"/>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3" name="图片 31">
            <a:extLst>
              <a:ext uri="{FF2B5EF4-FFF2-40B4-BE49-F238E27FC236}">
                <a16:creationId xmlns="" xmlns:a16="http://schemas.microsoft.com/office/drawing/2014/main" id="{1C7DE33E-A29F-4A1E-8C79-867D9B546991}"/>
              </a:ext>
            </a:extLst>
          </p:cNvPr>
          <p:cNvPicPr>
            <a:picLocks noChangeAspect="1"/>
          </p:cNvPicPr>
          <p:nvPr/>
        </p:nvPicPr>
        <p:blipFill>
          <a:blip r:embed="rId4"/>
          <a:stretch>
            <a:fillRect/>
          </a:stretch>
        </p:blipFill>
        <p:spPr bwMode="gray">
          <a:xfrm>
            <a:off x="1288438" y="3234345"/>
            <a:ext cx="466668" cy="389308"/>
          </a:xfrm>
          <a:prstGeom prst="rect">
            <a:avLst/>
          </a:prstGeom>
        </p:spPr>
      </p:pic>
      <p:pic>
        <p:nvPicPr>
          <p:cNvPr id="174" name="图片 31">
            <a:extLst>
              <a:ext uri="{FF2B5EF4-FFF2-40B4-BE49-F238E27FC236}">
                <a16:creationId xmlns="" xmlns:a16="http://schemas.microsoft.com/office/drawing/2014/main" id="{5151C8FD-84E7-47AD-936C-7506C6B11D90}"/>
              </a:ext>
            </a:extLst>
          </p:cNvPr>
          <p:cNvPicPr>
            <a:picLocks noChangeAspect="1"/>
          </p:cNvPicPr>
          <p:nvPr/>
        </p:nvPicPr>
        <p:blipFill>
          <a:blip r:embed="rId4"/>
          <a:stretch>
            <a:fillRect/>
          </a:stretch>
        </p:blipFill>
        <p:spPr bwMode="gray">
          <a:xfrm>
            <a:off x="4063273" y="3231046"/>
            <a:ext cx="466668" cy="389308"/>
          </a:xfrm>
          <a:prstGeom prst="rect">
            <a:avLst/>
          </a:prstGeom>
        </p:spPr>
      </p:pic>
      <p:cxnSp>
        <p:nvCxnSpPr>
          <p:cNvPr id="175" name="Straight Connector 174">
            <a:extLst>
              <a:ext uri="{FF2B5EF4-FFF2-40B4-BE49-F238E27FC236}">
                <a16:creationId xmlns="" xmlns:a16="http://schemas.microsoft.com/office/drawing/2014/main" id="{895792BA-F695-4EAA-BC1D-4295E939391E}"/>
              </a:ext>
            </a:extLst>
          </p:cNvPr>
          <p:cNvCxnSpPr>
            <a:cxnSpLocks/>
            <a:stCxn id="173" idx="3"/>
            <a:endCxn id="174" idx="1"/>
          </p:cNvCxnSpPr>
          <p:nvPr/>
        </p:nvCxnSpPr>
        <p:spPr bwMode="gray">
          <a:xfrm flipV="1">
            <a:off x="1755106" y="3425700"/>
            <a:ext cx="2308167" cy="32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2" name="TextBox 181">
            <a:extLst>
              <a:ext uri="{FF2B5EF4-FFF2-40B4-BE49-F238E27FC236}">
                <a16:creationId xmlns="" xmlns:a16="http://schemas.microsoft.com/office/drawing/2014/main" id="{6E47E139-4F4A-4E81-8076-DFB98ECE6C2A}"/>
              </a:ext>
            </a:extLst>
          </p:cNvPr>
          <p:cNvSpPr txBox="1"/>
          <p:nvPr/>
        </p:nvSpPr>
        <p:spPr bwMode="gray">
          <a:xfrm>
            <a:off x="3364694" y="4373491"/>
            <a:ext cx="1845481"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Transmission bearer network</a:t>
            </a:r>
          </a:p>
        </p:txBody>
      </p:sp>
      <p:sp>
        <p:nvSpPr>
          <p:cNvPr id="183" name="TextBox 182">
            <a:extLst>
              <a:ext uri="{FF2B5EF4-FFF2-40B4-BE49-F238E27FC236}">
                <a16:creationId xmlns="" xmlns:a16="http://schemas.microsoft.com/office/drawing/2014/main" id="{092AC660-29A9-4A4C-8DDB-1FA65B82BD4A}"/>
              </a:ext>
            </a:extLst>
          </p:cNvPr>
          <p:cNvSpPr txBox="1"/>
          <p:nvPr/>
        </p:nvSpPr>
        <p:spPr bwMode="gray">
          <a:xfrm>
            <a:off x="3244147" y="3617242"/>
            <a:ext cx="175080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IP bearer network</a:t>
            </a:r>
          </a:p>
        </p:txBody>
      </p:sp>
      <p:sp>
        <p:nvSpPr>
          <p:cNvPr id="184" name="TextBox 183">
            <a:extLst>
              <a:ext uri="{FF2B5EF4-FFF2-40B4-BE49-F238E27FC236}">
                <a16:creationId xmlns="" xmlns:a16="http://schemas.microsoft.com/office/drawing/2014/main" id="{99FA2E2A-1E36-4D6A-A0F1-8B8AE5445093}"/>
              </a:ext>
            </a:extLst>
          </p:cNvPr>
          <p:cNvSpPr txBox="1"/>
          <p:nvPr/>
        </p:nvSpPr>
        <p:spPr bwMode="gray">
          <a:xfrm>
            <a:off x="2239540" y="4256183"/>
            <a:ext cx="1454244"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rPr>
              <a:t>MSTP network</a:t>
            </a:r>
          </a:p>
        </p:txBody>
      </p:sp>
      <p:sp>
        <p:nvSpPr>
          <p:cNvPr id="186" name="梯形 41">
            <a:extLst>
              <a:ext uri="{FF2B5EF4-FFF2-40B4-BE49-F238E27FC236}">
                <a16:creationId xmlns="" xmlns:a16="http://schemas.microsoft.com/office/drawing/2014/main" id="{4E216998-1C1D-41CC-ACCB-24D3861CFDD2}"/>
              </a:ext>
            </a:extLst>
          </p:cNvPr>
          <p:cNvSpPr/>
          <p:nvPr/>
        </p:nvSpPr>
        <p:spPr bwMode="gray">
          <a:xfrm>
            <a:off x="7458509" y="4746762"/>
            <a:ext cx="4038237"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梯形 41">
            <a:extLst>
              <a:ext uri="{FF2B5EF4-FFF2-40B4-BE49-F238E27FC236}">
                <a16:creationId xmlns="" xmlns:a16="http://schemas.microsoft.com/office/drawing/2014/main" id="{A95987BE-751C-494D-85D4-99B87EA1F8DA}"/>
              </a:ext>
            </a:extLst>
          </p:cNvPr>
          <p:cNvSpPr/>
          <p:nvPr/>
        </p:nvSpPr>
        <p:spPr bwMode="gray">
          <a:xfrm>
            <a:off x="7458509" y="3790610"/>
            <a:ext cx="4038237"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梯形 41">
            <a:extLst>
              <a:ext uri="{FF2B5EF4-FFF2-40B4-BE49-F238E27FC236}">
                <a16:creationId xmlns="" xmlns:a16="http://schemas.microsoft.com/office/drawing/2014/main" id="{FFBE1702-D28E-4650-B50F-7FF94B1ECAB8}"/>
              </a:ext>
            </a:extLst>
          </p:cNvPr>
          <p:cNvSpPr/>
          <p:nvPr/>
        </p:nvSpPr>
        <p:spPr bwMode="gray">
          <a:xfrm>
            <a:off x="7458509" y="2863032"/>
            <a:ext cx="4038237"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梯形 41">
            <a:extLst>
              <a:ext uri="{FF2B5EF4-FFF2-40B4-BE49-F238E27FC236}">
                <a16:creationId xmlns="" xmlns:a16="http://schemas.microsoft.com/office/drawing/2014/main" id="{723CBA9D-A22F-4C19-8D4E-2745E914D2F0}"/>
              </a:ext>
            </a:extLst>
          </p:cNvPr>
          <p:cNvSpPr/>
          <p:nvPr/>
        </p:nvSpPr>
        <p:spPr bwMode="gray">
          <a:xfrm>
            <a:off x="7458509" y="1935454"/>
            <a:ext cx="4038237" cy="78726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TextBox 191">
            <a:extLst>
              <a:ext uri="{FF2B5EF4-FFF2-40B4-BE49-F238E27FC236}">
                <a16:creationId xmlns="" xmlns:a16="http://schemas.microsoft.com/office/drawing/2014/main" id="{A4ACD2A0-9A81-4B99-8632-233D55362F76}"/>
              </a:ext>
            </a:extLst>
          </p:cNvPr>
          <p:cNvSpPr txBox="1"/>
          <p:nvPr/>
        </p:nvSpPr>
        <p:spPr bwMode="gray">
          <a:xfrm>
            <a:off x="8678097" y="1953035"/>
            <a:ext cx="227311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Internal communication service slice (bandwidth: 5 </a:t>
            </a:r>
            <a:r>
              <a:rPr lang="en-US" sz="1400" b="1" dirty="0" err="1">
                <a:latin typeface="Huawei Sans" panose="020C0503030203020204" pitchFamily="34" charset="0"/>
                <a:ea typeface="方正兰亭黑简体" panose="02000000000000000000" pitchFamily="2" charset="-122"/>
              </a:rPr>
              <a:t>Gbit</a:t>
            </a:r>
            <a:r>
              <a:rPr lang="en-US" sz="1400" b="1" dirty="0">
                <a:latin typeface="Huawei Sans" panose="020C0503030203020204" pitchFamily="34" charset="0"/>
                <a:ea typeface="方正兰亭黑简体" panose="02000000000000000000" pitchFamily="2" charset="-122"/>
              </a:rPr>
              <a:t>/s)</a:t>
            </a:r>
          </a:p>
        </p:txBody>
      </p:sp>
      <p:sp>
        <p:nvSpPr>
          <p:cNvPr id="193" name="TextBox 192">
            <a:extLst>
              <a:ext uri="{FF2B5EF4-FFF2-40B4-BE49-F238E27FC236}">
                <a16:creationId xmlns="" xmlns:a16="http://schemas.microsoft.com/office/drawing/2014/main" id="{ED433943-B1DF-4DEC-80B7-D268F65317DA}"/>
              </a:ext>
            </a:extLst>
          </p:cNvPr>
          <p:cNvSpPr txBox="1"/>
          <p:nvPr/>
        </p:nvSpPr>
        <p:spPr bwMode="gray">
          <a:xfrm>
            <a:off x="8611978" y="2897451"/>
            <a:ext cx="2284805"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External communication service slice (bandwidth: 5 </a:t>
            </a:r>
            <a:r>
              <a:rPr lang="en-US" sz="1400" b="1" dirty="0" err="1">
                <a:latin typeface="Huawei Sans" panose="020C0503030203020204" pitchFamily="34" charset="0"/>
                <a:ea typeface="方正兰亭黑简体" panose="02000000000000000000" pitchFamily="2" charset="-122"/>
              </a:rPr>
              <a:t>Gbit</a:t>
            </a:r>
            <a:r>
              <a:rPr lang="en-US" sz="1400" b="1" dirty="0">
                <a:latin typeface="Huawei Sans" panose="020C0503030203020204" pitchFamily="34" charset="0"/>
                <a:ea typeface="方正兰亭黑简体" panose="02000000000000000000" pitchFamily="2" charset="-122"/>
              </a:rPr>
              <a:t>/s)</a:t>
            </a:r>
          </a:p>
        </p:txBody>
      </p:sp>
      <p:sp>
        <p:nvSpPr>
          <p:cNvPr id="194" name="TextBox 193">
            <a:extLst>
              <a:ext uri="{FF2B5EF4-FFF2-40B4-BE49-F238E27FC236}">
                <a16:creationId xmlns="" xmlns:a16="http://schemas.microsoft.com/office/drawing/2014/main" id="{77B54D49-3613-4B28-A636-99430F5E4679}"/>
              </a:ext>
            </a:extLst>
          </p:cNvPr>
          <p:cNvSpPr txBox="1"/>
          <p:nvPr/>
        </p:nvSpPr>
        <p:spPr bwMode="gray">
          <a:xfrm>
            <a:off x="8489035" y="3905932"/>
            <a:ext cx="2626531"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Internet service slice (bandwidth: 1 </a:t>
            </a:r>
            <a:r>
              <a:rPr lang="en-US" sz="1400" b="1" dirty="0" err="1">
                <a:latin typeface="Huawei Sans" panose="020C0503030203020204" pitchFamily="34" charset="0"/>
                <a:ea typeface="方正兰亭黑简体" panose="02000000000000000000" pitchFamily="2" charset="-122"/>
              </a:rPr>
              <a:t>Gbit</a:t>
            </a:r>
            <a:r>
              <a:rPr lang="en-US" sz="1400" b="1" dirty="0">
                <a:latin typeface="Huawei Sans" panose="020C0503030203020204" pitchFamily="34" charset="0"/>
                <a:ea typeface="方正兰亭黑简体" panose="02000000000000000000" pitchFamily="2" charset="-122"/>
              </a:rPr>
              <a:t>/s)</a:t>
            </a:r>
          </a:p>
        </p:txBody>
      </p:sp>
      <p:sp>
        <p:nvSpPr>
          <p:cNvPr id="195" name="TextBox 194">
            <a:extLst>
              <a:ext uri="{FF2B5EF4-FFF2-40B4-BE49-F238E27FC236}">
                <a16:creationId xmlns="" xmlns:a16="http://schemas.microsoft.com/office/drawing/2014/main" id="{11FB98FB-8A84-4677-A2CB-1BAA85716A6C}"/>
              </a:ext>
            </a:extLst>
          </p:cNvPr>
          <p:cNvSpPr txBox="1"/>
          <p:nvPr/>
        </p:nvSpPr>
        <p:spPr bwMode="gray">
          <a:xfrm>
            <a:off x="8591868" y="4876800"/>
            <a:ext cx="242086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rPr>
              <a:t>New service slice (bandwidth: 1 </a:t>
            </a:r>
            <a:r>
              <a:rPr lang="en-US" sz="1400" b="1" dirty="0" err="1">
                <a:latin typeface="Huawei Sans" panose="020C0503030203020204" pitchFamily="34" charset="0"/>
                <a:ea typeface="方正兰亭黑简体" panose="02000000000000000000" pitchFamily="2" charset="-122"/>
              </a:rPr>
              <a:t>Gbit</a:t>
            </a:r>
            <a:r>
              <a:rPr lang="en-US" sz="1400" b="1" dirty="0">
                <a:latin typeface="Huawei Sans" panose="020C0503030203020204" pitchFamily="34" charset="0"/>
                <a:ea typeface="方正兰亭黑简体" panose="02000000000000000000" pitchFamily="2" charset="-122"/>
              </a:rPr>
              <a:t>/s)</a:t>
            </a:r>
          </a:p>
        </p:txBody>
      </p:sp>
      <p:sp>
        <p:nvSpPr>
          <p:cNvPr id="196" name="Parallelogram 195">
            <a:extLst>
              <a:ext uri="{FF2B5EF4-FFF2-40B4-BE49-F238E27FC236}">
                <a16:creationId xmlns="" xmlns:a16="http://schemas.microsoft.com/office/drawing/2014/main" id="{269CB929-4724-4F44-BD8C-5CF69E6A4379}"/>
              </a:ext>
            </a:extLst>
          </p:cNvPr>
          <p:cNvSpPr/>
          <p:nvPr/>
        </p:nvSpPr>
        <p:spPr bwMode="gray">
          <a:xfrm>
            <a:off x="6154410" y="1935454"/>
            <a:ext cx="1715146"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Production service</a:t>
            </a:r>
          </a:p>
        </p:txBody>
      </p:sp>
      <p:sp>
        <p:nvSpPr>
          <p:cNvPr id="197" name="Parallelogram 196">
            <a:extLst>
              <a:ext uri="{FF2B5EF4-FFF2-40B4-BE49-F238E27FC236}">
                <a16:creationId xmlns="" xmlns:a16="http://schemas.microsoft.com/office/drawing/2014/main" id="{D3638EBA-8571-457B-BD38-6E164B01F7D9}"/>
              </a:ext>
            </a:extLst>
          </p:cNvPr>
          <p:cNvSpPr/>
          <p:nvPr/>
        </p:nvSpPr>
        <p:spPr bwMode="gray">
          <a:xfrm>
            <a:off x="5948887" y="2207006"/>
            <a:ext cx="1715146"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Office service</a:t>
            </a:r>
          </a:p>
        </p:txBody>
      </p:sp>
      <p:sp>
        <p:nvSpPr>
          <p:cNvPr id="198" name="Parallelogram 197">
            <a:extLst>
              <a:ext uri="{FF2B5EF4-FFF2-40B4-BE49-F238E27FC236}">
                <a16:creationId xmlns="" xmlns:a16="http://schemas.microsoft.com/office/drawing/2014/main" id="{0D5163BE-F38B-4F45-964F-77FC03E3C4C1}"/>
              </a:ext>
            </a:extLst>
          </p:cNvPr>
          <p:cNvSpPr/>
          <p:nvPr/>
        </p:nvSpPr>
        <p:spPr bwMode="gray">
          <a:xfrm>
            <a:off x="5743364" y="2500306"/>
            <a:ext cx="1715146"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Tested Service</a:t>
            </a:r>
          </a:p>
        </p:txBody>
      </p:sp>
      <p:sp>
        <p:nvSpPr>
          <p:cNvPr id="199" name="Parallelogram 198">
            <a:extLst>
              <a:ext uri="{FF2B5EF4-FFF2-40B4-BE49-F238E27FC236}">
                <a16:creationId xmlns="" xmlns:a16="http://schemas.microsoft.com/office/drawing/2014/main" id="{4BFA49D6-50E8-4A05-8799-AD16F610C404}"/>
              </a:ext>
            </a:extLst>
          </p:cNvPr>
          <p:cNvSpPr/>
          <p:nvPr/>
        </p:nvSpPr>
        <p:spPr bwMode="gray">
          <a:xfrm>
            <a:off x="6428872" y="2871358"/>
            <a:ext cx="1457760"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Gold service</a:t>
            </a:r>
          </a:p>
        </p:txBody>
      </p:sp>
      <p:sp>
        <p:nvSpPr>
          <p:cNvPr id="200" name="Parallelogram 199">
            <a:extLst>
              <a:ext uri="{FF2B5EF4-FFF2-40B4-BE49-F238E27FC236}">
                <a16:creationId xmlns="" xmlns:a16="http://schemas.microsoft.com/office/drawing/2014/main" id="{805F929D-04B0-4FB2-AA9D-016B3B851BB5}"/>
              </a:ext>
            </a:extLst>
          </p:cNvPr>
          <p:cNvSpPr/>
          <p:nvPr/>
        </p:nvSpPr>
        <p:spPr bwMode="gray">
          <a:xfrm>
            <a:off x="6223349" y="3142910"/>
            <a:ext cx="1457760"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Silver service</a:t>
            </a:r>
          </a:p>
        </p:txBody>
      </p:sp>
      <p:sp>
        <p:nvSpPr>
          <p:cNvPr id="201" name="Parallelogram 200">
            <a:extLst>
              <a:ext uri="{FF2B5EF4-FFF2-40B4-BE49-F238E27FC236}">
                <a16:creationId xmlns="" xmlns:a16="http://schemas.microsoft.com/office/drawing/2014/main" id="{480351A3-E512-496C-9FD3-B7ACA3899687}"/>
              </a:ext>
            </a:extLst>
          </p:cNvPr>
          <p:cNvSpPr/>
          <p:nvPr/>
        </p:nvSpPr>
        <p:spPr bwMode="gray">
          <a:xfrm>
            <a:off x="6017826" y="3436210"/>
            <a:ext cx="1457760"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Bronze service</a:t>
            </a:r>
          </a:p>
        </p:txBody>
      </p:sp>
      <p:sp>
        <p:nvSpPr>
          <p:cNvPr id="202" name="Parallelogram 201">
            <a:extLst>
              <a:ext uri="{FF2B5EF4-FFF2-40B4-BE49-F238E27FC236}">
                <a16:creationId xmlns="" xmlns:a16="http://schemas.microsoft.com/office/drawing/2014/main" id="{3DBAFEF0-9C5D-4052-BC5C-374C13E7370A}"/>
              </a:ext>
            </a:extLst>
          </p:cNvPr>
          <p:cNvSpPr/>
          <p:nvPr/>
        </p:nvSpPr>
        <p:spPr bwMode="gray">
          <a:xfrm>
            <a:off x="6359933" y="3884726"/>
            <a:ext cx="1457760"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 service</a:t>
            </a:r>
          </a:p>
        </p:txBody>
      </p:sp>
      <p:sp>
        <p:nvSpPr>
          <p:cNvPr id="203" name="Parallelogram 202">
            <a:extLst>
              <a:ext uri="{FF2B5EF4-FFF2-40B4-BE49-F238E27FC236}">
                <a16:creationId xmlns="" xmlns:a16="http://schemas.microsoft.com/office/drawing/2014/main" id="{8472A750-9AE5-4F18-8782-FBE7060B79C6}"/>
              </a:ext>
            </a:extLst>
          </p:cNvPr>
          <p:cNvSpPr/>
          <p:nvPr/>
        </p:nvSpPr>
        <p:spPr bwMode="gray">
          <a:xfrm>
            <a:off x="6154410" y="4178026"/>
            <a:ext cx="1457760" cy="281190"/>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 access service</a:t>
            </a:r>
          </a:p>
        </p:txBody>
      </p:sp>
      <p:sp>
        <p:nvSpPr>
          <p:cNvPr id="204" name="Parallelogram 203">
            <a:extLst>
              <a:ext uri="{FF2B5EF4-FFF2-40B4-BE49-F238E27FC236}">
                <a16:creationId xmlns="" xmlns:a16="http://schemas.microsoft.com/office/drawing/2014/main" id="{A944F922-5235-47CC-AFDB-B14B3FD43E33}"/>
              </a:ext>
            </a:extLst>
          </p:cNvPr>
          <p:cNvSpPr/>
          <p:nvPr/>
        </p:nvSpPr>
        <p:spPr bwMode="gray">
          <a:xfrm>
            <a:off x="6236925" y="5012322"/>
            <a:ext cx="1457760" cy="222411"/>
          </a:xfrm>
          <a:prstGeom prst="parallelogram">
            <a:avLst>
              <a:gd name="adj" fmla="val 75661"/>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New service</a:t>
            </a:r>
          </a:p>
        </p:txBody>
      </p:sp>
      <p:cxnSp>
        <p:nvCxnSpPr>
          <p:cNvPr id="17" name="Straight Connector 16">
            <a:extLst>
              <a:ext uri="{FF2B5EF4-FFF2-40B4-BE49-F238E27FC236}">
                <a16:creationId xmlns="" xmlns:a16="http://schemas.microsoft.com/office/drawing/2014/main" id="{790057CD-EDB0-4D42-98D9-D65BA097E346}"/>
              </a:ext>
            </a:extLst>
          </p:cNvPr>
          <p:cNvCxnSpPr>
            <a:cxnSpLocks/>
            <a:stCxn id="196" idx="2"/>
          </p:cNvCxnSpPr>
          <p:nvPr/>
        </p:nvCxnSpPr>
        <p:spPr bwMode="gray">
          <a:xfrm flipV="1">
            <a:off x="7785417" y="2042016"/>
            <a:ext cx="793301" cy="4644"/>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 xmlns:a16="http://schemas.microsoft.com/office/drawing/2014/main" id="{6C4E5784-4801-4F82-B3C1-F44B227456C0}"/>
              </a:ext>
            </a:extLst>
          </p:cNvPr>
          <p:cNvCxnSpPr>
            <a:cxnSpLocks/>
            <a:stCxn id="197" idx="2"/>
          </p:cNvCxnSpPr>
          <p:nvPr/>
        </p:nvCxnSpPr>
        <p:spPr bwMode="gray">
          <a:xfrm flipV="1">
            <a:off x="7579894" y="2313568"/>
            <a:ext cx="797952" cy="4644"/>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6" name="Straight Connector 205">
            <a:extLst>
              <a:ext uri="{FF2B5EF4-FFF2-40B4-BE49-F238E27FC236}">
                <a16:creationId xmlns="" xmlns:a16="http://schemas.microsoft.com/office/drawing/2014/main" id="{BBD98586-0F61-47FC-82C6-A4D85FCD2ED4}"/>
              </a:ext>
            </a:extLst>
          </p:cNvPr>
          <p:cNvCxnSpPr>
            <a:cxnSpLocks/>
            <a:stCxn id="198" idx="2"/>
          </p:cNvCxnSpPr>
          <p:nvPr/>
        </p:nvCxnSpPr>
        <p:spPr bwMode="gray">
          <a:xfrm flipV="1">
            <a:off x="7374371" y="2606868"/>
            <a:ext cx="793507" cy="4644"/>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 xmlns:a16="http://schemas.microsoft.com/office/drawing/2014/main" id="{32F3DA8D-2F7C-49F6-8E18-DAA5A6112AA1}"/>
              </a:ext>
            </a:extLst>
          </p:cNvPr>
          <p:cNvCxnSpPr>
            <a:cxnSpLocks/>
          </p:cNvCxnSpPr>
          <p:nvPr/>
        </p:nvCxnSpPr>
        <p:spPr bwMode="gray">
          <a:xfrm flipV="1">
            <a:off x="7793331" y="2990826"/>
            <a:ext cx="789788" cy="1"/>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 xmlns:a16="http://schemas.microsoft.com/office/drawing/2014/main" id="{9022D3BD-0705-4733-979E-89A69D28F071}"/>
              </a:ext>
            </a:extLst>
          </p:cNvPr>
          <p:cNvCxnSpPr>
            <a:cxnSpLocks/>
          </p:cNvCxnSpPr>
          <p:nvPr/>
        </p:nvCxnSpPr>
        <p:spPr bwMode="gray">
          <a:xfrm flipV="1">
            <a:off x="7587808" y="3262378"/>
            <a:ext cx="794439" cy="1"/>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 xmlns:a16="http://schemas.microsoft.com/office/drawing/2014/main" id="{44D59E72-56E6-4480-B402-72CF819350F2}"/>
              </a:ext>
            </a:extLst>
          </p:cNvPr>
          <p:cNvCxnSpPr>
            <a:cxnSpLocks/>
          </p:cNvCxnSpPr>
          <p:nvPr/>
        </p:nvCxnSpPr>
        <p:spPr bwMode="gray">
          <a:xfrm>
            <a:off x="7382285" y="3555679"/>
            <a:ext cx="789994"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 xmlns:a16="http://schemas.microsoft.com/office/drawing/2014/main" id="{CA3C918A-6B8E-4DDB-B202-0C3A82957581}"/>
              </a:ext>
            </a:extLst>
          </p:cNvPr>
          <p:cNvCxnSpPr>
            <a:cxnSpLocks/>
          </p:cNvCxnSpPr>
          <p:nvPr/>
        </p:nvCxnSpPr>
        <p:spPr bwMode="gray">
          <a:xfrm flipV="1">
            <a:off x="7724707" y="3993601"/>
            <a:ext cx="794439" cy="1"/>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 xmlns:a16="http://schemas.microsoft.com/office/drawing/2014/main" id="{1FE5C7D6-E92E-4287-B60D-9272F5AFC57F}"/>
              </a:ext>
            </a:extLst>
          </p:cNvPr>
          <p:cNvCxnSpPr>
            <a:cxnSpLocks/>
          </p:cNvCxnSpPr>
          <p:nvPr/>
        </p:nvCxnSpPr>
        <p:spPr bwMode="gray">
          <a:xfrm>
            <a:off x="7519184" y="4286902"/>
            <a:ext cx="789994"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 xmlns:a16="http://schemas.microsoft.com/office/drawing/2014/main" id="{A847BDC0-F98F-4EA0-ADC5-5D241122EFA5}"/>
              </a:ext>
            </a:extLst>
          </p:cNvPr>
          <p:cNvCxnSpPr>
            <a:cxnSpLocks/>
          </p:cNvCxnSpPr>
          <p:nvPr/>
        </p:nvCxnSpPr>
        <p:spPr bwMode="gray">
          <a:xfrm>
            <a:off x="7612169" y="5125102"/>
            <a:ext cx="789994" cy="0"/>
          </a:xfrm>
          <a:prstGeom prst="line">
            <a:avLst/>
          </a:prstGeom>
          <a:ln w="28575">
            <a:solidFill>
              <a:srgbClr val="EEB3B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Arrow: Right 22">
            <a:extLst>
              <a:ext uri="{FF2B5EF4-FFF2-40B4-BE49-F238E27FC236}">
                <a16:creationId xmlns="" xmlns:a16="http://schemas.microsoft.com/office/drawing/2014/main" id="{2D9066F2-67B9-4360-ACB8-4A45AB453CC4}"/>
              </a:ext>
            </a:extLst>
          </p:cNvPr>
          <p:cNvSpPr/>
          <p:nvPr/>
        </p:nvSpPr>
        <p:spPr bwMode="gray">
          <a:xfrm>
            <a:off x="4905375" y="3114295"/>
            <a:ext cx="1201258" cy="535036"/>
          </a:xfrm>
          <a:prstGeom prst="rightArrow">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rPr>
              <a:t>Network slice</a:t>
            </a:r>
          </a:p>
        </p:txBody>
      </p:sp>
      <p:sp>
        <p:nvSpPr>
          <p:cNvPr id="214" name="Rectangular Callout 26">
            <a:extLst>
              <a:ext uri="{FF2B5EF4-FFF2-40B4-BE49-F238E27FC236}">
                <a16:creationId xmlns="" xmlns:a16="http://schemas.microsoft.com/office/drawing/2014/main" id="{DD5CEE0A-5EB3-4DB6-9659-EAC9146C06A4}"/>
              </a:ext>
            </a:extLst>
          </p:cNvPr>
          <p:cNvSpPr/>
          <p:nvPr/>
        </p:nvSpPr>
        <p:spPr bwMode="gray">
          <a:xfrm>
            <a:off x="1069540" y="4964329"/>
            <a:ext cx="3215878" cy="963228"/>
          </a:xfrm>
          <a:prstGeom prst="wedgeRectCallout">
            <a:avLst>
              <a:gd name="adj1" fmla="val -7048"/>
              <a:gd name="adj2" fmla="val -9405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Because the transmission network uses </a:t>
            </a:r>
            <a:r>
              <a:rPr lang="en-US" sz="14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MSTP</a:t>
            </a: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only </a:t>
            </a:r>
            <a:r>
              <a:rPr lang="en-US" sz="14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sub-interface-based</a:t>
            </a: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slicing can be used as the slicing technology.</a:t>
            </a:r>
          </a:p>
        </p:txBody>
      </p:sp>
      <p:sp>
        <p:nvSpPr>
          <p:cNvPr id="47" name="燕尾形 3">
            <a:extLst>
              <a:ext uri="{FF2B5EF4-FFF2-40B4-BE49-F238E27FC236}">
                <a16:creationId xmlns="" xmlns:a16="http://schemas.microsoft.com/office/drawing/2014/main" id="{7660BFBD-A116-4C00-B030-BB271878C1BA}"/>
              </a:ext>
            </a:extLst>
          </p:cNvPr>
          <p:cNvSpPr/>
          <p:nvPr/>
        </p:nvSpPr>
        <p:spPr bwMode="gray">
          <a:xfrm>
            <a:off x="9482518" y="111163"/>
            <a:ext cx="107061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QoS Design</a:t>
            </a:r>
          </a:p>
        </p:txBody>
      </p:sp>
      <p:sp>
        <p:nvSpPr>
          <p:cNvPr id="48" name="燕尾形 3">
            <a:extLst>
              <a:ext uri="{FF2B5EF4-FFF2-40B4-BE49-F238E27FC236}">
                <a16:creationId xmlns="" xmlns:a16="http://schemas.microsoft.com/office/drawing/2014/main" id="{74A4127F-F350-48F0-850F-650789935540}"/>
              </a:ext>
            </a:extLst>
          </p:cNvPr>
          <p:cNvSpPr/>
          <p:nvPr/>
        </p:nvSpPr>
        <p:spPr bwMode="gray">
          <a:xfrm>
            <a:off x="10477344" y="111163"/>
            <a:ext cx="1271744"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Tree>
    <p:extLst>
      <p:ext uri="{BB962C8B-B14F-4D97-AF65-F5344CB8AC3E}">
        <p14:creationId xmlns:p14="http://schemas.microsoft.com/office/powerpoint/2010/main" val="398887012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Enterprise Bearer WAN Reliability Design</a:t>
            </a:r>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6223678" y="1714690"/>
            <a:ext cx="3025097" cy="364249"/>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Reliability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6223678" y="2205517"/>
            <a:ext cx="3025097" cy="189975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6347503" y="2339503"/>
            <a:ext cx="2789366" cy="419275"/>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3178957" y="1714690"/>
            <a:ext cx="2789367" cy="364249"/>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SLA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3178957" y="2205517"/>
            <a:ext cx="2789367" cy="189975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6347503" y="2893689"/>
            <a:ext cx="2789366" cy="419275"/>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3396926" y="2360213"/>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design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3396926" y="2849178"/>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Slice design</a:t>
            </a:r>
          </a:p>
        </p:txBody>
      </p:sp>
      <p:sp>
        <p:nvSpPr>
          <p:cNvPr id="17" name="圆角矩形 6">
            <a:extLst>
              <a:ext uri="{FF2B5EF4-FFF2-40B4-BE49-F238E27FC236}">
                <a16:creationId xmlns="" xmlns:a16="http://schemas.microsoft.com/office/drawing/2014/main" id="{1FBBAE24-2317-4968-BD0A-FA05FAF357A6}"/>
              </a:ext>
            </a:extLst>
          </p:cNvPr>
          <p:cNvSpPr/>
          <p:nvPr/>
        </p:nvSpPr>
        <p:spPr bwMode="gray">
          <a:xfrm>
            <a:off x="6347503" y="3447875"/>
            <a:ext cx="2789366" cy="419275"/>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13" name="Arrow: Down 12">
            <a:extLst>
              <a:ext uri="{FF2B5EF4-FFF2-40B4-BE49-F238E27FC236}">
                <a16:creationId xmlns="" xmlns:a16="http://schemas.microsoft.com/office/drawing/2014/main" id="{4651A048-1DFC-42F3-BEC5-C6052E630BAD}"/>
              </a:ext>
            </a:extLst>
          </p:cNvPr>
          <p:cNvSpPr/>
          <p:nvPr/>
        </p:nvSpPr>
        <p:spPr bwMode="gray">
          <a:xfrm>
            <a:off x="7456436" y="1354133"/>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Tree>
    <p:extLst>
      <p:ext uri="{BB962C8B-B14F-4D97-AF65-F5344CB8AC3E}">
        <p14:creationId xmlns:p14="http://schemas.microsoft.com/office/powerpoint/2010/main" val="355413493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Controller Local Reliability Design</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p:txBody>
          <a:bodyPr wrap="square">
            <a:noAutofit/>
          </a:bodyPr>
          <a:lstStyle/>
          <a:p>
            <a:pPr>
              <a:lnSpc>
                <a:spcPct val="100000"/>
              </a:lnSpc>
            </a:pPr>
            <a:r>
              <a:rPr lang="en-US" sz="1800" dirty="0" err="1">
                <a:latin typeface="Huawei Sans" panose="020C0503030203020204" pitchFamily="34" charset="0"/>
              </a:rPr>
              <a:t>iMaster</a:t>
            </a:r>
            <a:r>
              <a:rPr lang="en-US" sz="1800" dirty="0">
                <a:latin typeface="Huawei Sans" panose="020C0503030203020204" pitchFamily="34" charset="0"/>
              </a:rPr>
              <a:t> NCE-IP has two high reliability modes:</a:t>
            </a:r>
          </a:p>
          <a:p>
            <a:pPr lvl="1">
              <a:lnSpc>
                <a:spcPct val="100000"/>
              </a:lnSpc>
            </a:pPr>
            <a:r>
              <a:rPr lang="en-US" sz="1600" dirty="0">
                <a:latin typeface="Huawei Sans" panose="020C0503030203020204" pitchFamily="34" charset="0"/>
              </a:rPr>
              <a:t>Active/standby protection mode: Only the services on the active node are in the running status. If a service process on the active node encounters a fault, the controller automatically starts the service process on the standby node to provide services.</a:t>
            </a:r>
          </a:p>
          <a:p>
            <a:pPr lvl="1">
              <a:lnSpc>
                <a:spcPct val="100000"/>
              </a:lnSpc>
            </a:pPr>
            <a:r>
              <a:rPr lang="en-US" sz="1600" dirty="0">
                <a:latin typeface="Huawei Sans" panose="020C0503030203020204" pitchFamily="34" charset="0"/>
              </a:rPr>
              <a:t>Cluster protection mode: When running properly, all cluster nodes are in the all-active state. If one node is faulty, other nodes share the load of the faulty node and continue to provide services evenly.</a:t>
            </a:r>
          </a:p>
          <a:p>
            <a:pPr lvl="1">
              <a:lnSpc>
                <a:spcPct val="100000"/>
              </a:lnSpc>
            </a:pPr>
            <a:endParaRPr lang="en-US" sz="1600" dirty="0">
              <a:latin typeface="Huawei Sans" panose="020C0503030203020204" pitchFamily="34" charset="0"/>
            </a:endParaRPr>
          </a:p>
        </p:txBody>
      </p:sp>
      <p:sp>
        <p:nvSpPr>
          <p:cNvPr id="5" name="燕尾形 3">
            <a:extLst>
              <a:ext uri="{FF2B5EF4-FFF2-40B4-BE49-F238E27FC236}">
                <a16:creationId xmlns="" xmlns:a16="http://schemas.microsoft.com/office/drawing/2014/main" id="{4401F90A-5138-478F-9990-B6CEFE9F4D59}"/>
              </a:ext>
            </a:extLst>
          </p:cNvPr>
          <p:cNvSpPr/>
          <p:nvPr/>
        </p:nvSpPr>
        <p:spPr bwMode="gray">
          <a:xfrm>
            <a:off x="9108947" y="117460"/>
            <a:ext cx="264551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7" name="燕尾形 3">
            <a:extLst>
              <a:ext uri="{FF2B5EF4-FFF2-40B4-BE49-F238E27FC236}">
                <a16:creationId xmlns="" xmlns:a16="http://schemas.microsoft.com/office/drawing/2014/main" id="{6718B826-64D1-4045-991F-CE382CE66792}"/>
              </a:ext>
            </a:extLst>
          </p:cNvPr>
          <p:cNvSpPr/>
          <p:nvPr/>
        </p:nvSpPr>
        <p:spPr bwMode="gray">
          <a:xfrm>
            <a:off x="6912281" y="117460"/>
            <a:ext cx="22657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8" name="燕尾形 3">
            <a:extLst>
              <a:ext uri="{FF2B5EF4-FFF2-40B4-BE49-F238E27FC236}">
                <a16:creationId xmlns="" xmlns:a16="http://schemas.microsoft.com/office/drawing/2014/main" id="{B475DF2D-52C0-4876-90B8-881F6D530963}"/>
              </a:ext>
            </a:extLst>
          </p:cNvPr>
          <p:cNvSpPr/>
          <p:nvPr/>
        </p:nvSpPr>
        <p:spPr bwMode="gray">
          <a:xfrm>
            <a:off x="4732103" y="117460"/>
            <a:ext cx="226168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
        <p:nvSpPr>
          <p:cNvPr id="9" name="圆角矩形 94">
            <a:extLst>
              <a:ext uri="{FF2B5EF4-FFF2-40B4-BE49-F238E27FC236}">
                <a16:creationId xmlns="" xmlns:a16="http://schemas.microsoft.com/office/drawing/2014/main" id="{62582061-FFA4-4963-984B-0DF03CF96D70}"/>
              </a:ext>
            </a:extLst>
          </p:cNvPr>
          <p:cNvSpPr/>
          <p:nvPr/>
        </p:nvSpPr>
        <p:spPr bwMode="gray">
          <a:xfrm>
            <a:off x="1001227" y="3337543"/>
            <a:ext cx="651421" cy="2473746"/>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a:solidFill>
                  <a:prstClr val="white"/>
                </a:solidFill>
                <a:latin typeface="Huawei Sans" panose="020C0503030203020204" pitchFamily="34" charset="0"/>
                <a:ea typeface="方正兰亭黑简体" panose="02000000000000000000" pitchFamily="2" charset="-122"/>
                <a:sym typeface="Arial" panose="020B0604020202020204" pitchFamily="34" charset="0"/>
              </a:rPr>
              <a:t>VM1</a:t>
            </a:r>
          </a:p>
        </p:txBody>
      </p:sp>
      <p:grpSp>
        <p:nvGrpSpPr>
          <p:cNvPr id="10" name="组合 1380">
            <a:extLst>
              <a:ext uri="{FF2B5EF4-FFF2-40B4-BE49-F238E27FC236}">
                <a16:creationId xmlns="" xmlns:a16="http://schemas.microsoft.com/office/drawing/2014/main" id="{263B7A83-A8CF-43C6-9777-F8D71558103C}"/>
              </a:ext>
            </a:extLst>
          </p:cNvPr>
          <p:cNvGrpSpPr/>
          <p:nvPr/>
        </p:nvGrpSpPr>
        <p:grpSpPr bwMode="gray">
          <a:xfrm>
            <a:off x="1028728" y="3468776"/>
            <a:ext cx="574783" cy="2110927"/>
            <a:chOff x="241834" y="10992835"/>
            <a:chExt cx="539999" cy="611330"/>
          </a:xfrm>
        </p:grpSpPr>
        <p:sp>
          <p:nvSpPr>
            <p:cNvPr id="11" name="圆角矩形 96">
              <a:extLst>
                <a:ext uri="{FF2B5EF4-FFF2-40B4-BE49-F238E27FC236}">
                  <a16:creationId xmlns="" xmlns:a16="http://schemas.microsoft.com/office/drawing/2014/main" id="{B633C130-D296-4886-B362-B60BB19FFCF1}"/>
                </a:ext>
              </a:extLst>
            </p:cNvPr>
            <p:cNvSpPr/>
            <p:nvPr/>
          </p:nvSpPr>
          <p:spPr bwMode="gray">
            <a:xfrm>
              <a:off x="241834" y="10992835"/>
              <a:ext cx="539999" cy="503373"/>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ea typeface="方正兰亭黑简体" panose="02000000000000000000" pitchFamily="2" charset="-122"/>
                  <a:sym typeface="Arial" panose="020B0604020202020204" pitchFamily="34" charset="0"/>
                </a:rPr>
                <a:t>Management plane</a:t>
              </a:r>
            </a:p>
          </p:txBody>
        </p:sp>
        <p:sp>
          <p:nvSpPr>
            <p:cNvPr id="12" name="圆角矩形 97">
              <a:extLst>
                <a:ext uri="{FF2B5EF4-FFF2-40B4-BE49-F238E27FC236}">
                  <a16:creationId xmlns="" xmlns:a16="http://schemas.microsoft.com/office/drawing/2014/main" id="{650AB64F-75B6-4178-A68A-34BD3FBA64B6}"/>
                </a:ext>
              </a:extLst>
            </p:cNvPr>
            <p:cNvSpPr/>
            <p:nvPr/>
          </p:nvSpPr>
          <p:spPr bwMode="gray">
            <a:xfrm>
              <a:off x="288000" y="11520761"/>
              <a:ext cx="468000" cy="83404"/>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rPr>
                <a:t>OS/DB</a:t>
              </a:r>
            </a:p>
          </p:txBody>
        </p:sp>
      </p:grpSp>
      <p:sp>
        <p:nvSpPr>
          <p:cNvPr id="13" name="TextBox 624">
            <a:extLst>
              <a:ext uri="{FF2B5EF4-FFF2-40B4-BE49-F238E27FC236}">
                <a16:creationId xmlns="" xmlns:a16="http://schemas.microsoft.com/office/drawing/2014/main" id="{3BFB3F0F-BA29-4AB6-B99A-60F5D3E30664}"/>
              </a:ext>
            </a:extLst>
          </p:cNvPr>
          <p:cNvSpPr txBox="1"/>
          <p:nvPr/>
        </p:nvSpPr>
        <p:spPr bwMode="gray">
          <a:xfrm>
            <a:off x="3133016" y="4728475"/>
            <a:ext cx="459878" cy="276989"/>
          </a:xfrm>
          <a:prstGeom prst="rect">
            <a:avLst/>
          </a:prstGeom>
          <a:noFill/>
        </p:spPr>
        <p:txBody>
          <a:bodyPr wrap="square" lIns="91428" tIns="45715" rIns="91428" bIns="45715" rtlCol="0">
            <a:noAutofit/>
          </a:bodyPr>
          <a:lstStyle/>
          <a:p>
            <a:pPr defTabSz="914311" fontAlgn="ctr">
              <a:spcBef>
                <a:spcPct val="0"/>
              </a:spcBef>
              <a:spcAft>
                <a:spcPct val="0"/>
              </a:spcAft>
            </a:pPr>
            <a:r>
              <a:rPr lang="en-US" sz="1200" dirty="0">
                <a:solidFill>
                  <a:srgbClr val="00B0F0"/>
                </a:solidFill>
                <a:latin typeface="Huawei Sans" panose="020C0503030203020204" pitchFamily="34" charset="0"/>
                <a:ea typeface="方正兰亭黑简体" panose="02000000000000000000" pitchFamily="2" charset="-122"/>
              </a:rPr>
              <a:t>…</a:t>
            </a:r>
          </a:p>
        </p:txBody>
      </p:sp>
      <p:sp>
        <p:nvSpPr>
          <p:cNvPr id="14" name="圆角矩形 99">
            <a:extLst>
              <a:ext uri="{FF2B5EF4-FFF2-40B4-BE49-F238E27FC236}">
                <a16:creationId xmlns="" xmlns:a16="http://schemas.microsoft.com/office/drawing/2014/main" id="{7F38B5DB-9B30-4E5B-9E29-212297418436}"/>
              </a:ext>
            </a:extLst>
          </p:cNvPr>
          <p:cNvSpPr/>
          <p:nvPr/>
        </p:nvSpPr>
        <p:spPr bwMode="gray">
          <a:xfrm>
            <a:off x="3443479" y="3337560"/>
            <a:ext cx="651421" cy="2473746"/>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err="1">
                <a:solidFill>
                  <a:prstClr val="white"/>
                </a:solidFill>
                <a:latin typeface="Huawei Sans" panose="020C0503030203020204" pitchFamily="34" charset="0"/>
                <a:ea typeface="方正兰亭黑简体" panose="02000000000000000000" pitchFamily="2" charset="-122"/>
                <a:sym typeface="Arial" panose="020B0604020202020204" pitchFamily="34" charset="0"/>
              </a:rPr>
              <a:t>VMn</a:t>
            </a:r>
            <a:endParaRPr lang="en-US" sz="1200" b="1" dirty="0">
              <a:solidFill>
                <a:prstClr val="white"/>
              </a:solidFill>
              <a:latin typeface="Huawei Sans" panose="020C0503030203020204" pitchFamily="34" charset="0"/>
              <a:ea typeface="方正兰亭黑简体" panose="02000000000000000000" pitchFamily="2" charset="-122"/>
              <a:sym typeface="Arial" panose="020B0604020202020204" pitchFamily="34" charset="0"/>
            </a:endParaRPr>
          </a:p>
        </p:txBody>
      </p:sp>
      <p:grpSp>
        <p:nvGrpSpPr>
          <p:cNvPr id="15" name="组合 475">
            <a:extLst>
              <a:ext uri="{FF2B5EF4-FFF2-40B4-BE49-F238E27FC236}">
                <a16:creationId xmlns="" xmlns:a16="http://schemas.microsoft.com/office/drawing/2014/main" id="{88B77098-C1DC-4EE2-806F-8E90E41904A1}"/>
              </a:ext>
            </a:extLst>
          </p:cNvPr>
          <p:cNvGrpSpPr/>
          <p:nvPr/>
        </p:nvGrpSpPr>
        <p:grpSpPr bwMode="gray">
          <a:xfrm>
            <a:off x="3480804" y="3470128"/>
            <a:ext cx="574783" cy="2113898"/>
            <a:chOff x="251067" y="10993059"/>
            <a:chExt cx="539999" cy="612190"/>
          </a:xfrm>
        </p:grpSpPr>
        <p:sp>
          <p:nvSpPr>
            <p:cNvPr id="16" name="圆角矩形 101">
              <a:extLst>
                <a:ext uri="{FF2B5EF4-FFF2-40B4-BE49-F238E27FC236}">
                  <a16:creationId xmlns="" xmlns:a16="http://schemas.microsoft.com/office/drawing/2014/main" id="{29690A75-76DD-4552-86F5-B113BD1E5FA7}"/>
                </a:ext>
              </a:extLst>
            </p:cNvPr>
            <p:cNvSpPr/>
            <p:nvPr/>
          </p:nvSpPr>
          <p:spPr bwMode="gray">
            <a:xfrm>
              <a:off x="251067" y="10993059"/>
              <a:ext cx="539999" cy="506360"/>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ea typeface="方正兰亭黑简体" panose="02000000000000000000" pitchFamily="2" charset="-122"/>
                  <a:sym typeface="Arial" panose="020B0604020202020204" pitchFamily="34" charset="0"/>
                </a:rPr>
                <a:t>Network analysis</a:t>
              </a:r>
            </a:p>
          </p:txBody>
        </p:sp>
        <p:sp>
          <p:nvSpPr>
            <p:cNvPr id="17" name="圆角矩形 102">
              <a:extLst>
                <a:ext uri="{FF2B5EF4-FFF2-40B4-BE49-F238E27FC236}">
                  <a16:creationId xmlns="" xmlns:a16="http://schemas.microsoft.com/office/drawing/2014/main" id="{548C18D0-291F-46C9-ABD0-6F4437C12EF4}"/>
                </a:ext>
              </a:extLst>
            </p:cNvPr>
            <p:cNvSpPr/>
            <p:nvPr/>
          </p:nvSpPr>
          <p:spPr bwMode="gray">
            <a:xfrm>
              <a:off x="288000" y="11520198"/>
              <a:ext cx="468000" cy="85051"/>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rPr>
                <a:t>OS/DB</a:t>
              </a:r>
            </a:p>
          </p:txBody>
        </p:sp>
      </p:grpSp>
      <p:sp>
        <p:nvSpPr>
          <p:cNvPr id="18" name="圆角矩形 103">
            <a:extLst>
              <a:ext uri="{FF2B5EF4-FFF2-40B4-BE49-F238E27FC236}">
                <a16:creationId xmlns="" xmlns:a16="http://schemas.microsoft.com/office/drawing/2014/main" id="{FF7E7F5B-6CDC-4C22-9A28-7A5072A49905}"/>
              </a:ext>
            </a:extLst>
          </p:cNvPr>
          <p:cNvSpPr/>
          <p:nvPr/>
        </p:nvSpPr>
        <p:spPr bwMode="gray">
          <a:xfrm>
            <a:off x="1750255" y="3337543"/>
            <a:ext cx="651421" cy="2473745"/>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a:solidFill>
                  <a:prstClr val="white"/>
                </a:solidFill>
                <a:latin typeface="Huawei Sans" panose="020C0503030203020204" pitchFamily="34" charset="0"/>
                <a:ea typeface="方正兰亭黑简体" panose="02000000000000000000" pitchFamily="2" charset="-122"/>
                <a:sym typeface="Arial" panose="020B0604020202020204" pitchFamily="34" charset="0"/>
              </a:rPr>
              <a:t>VM2</a:t>
            </a:r>
          </a:p>
        </p:txBody>
      </p:sp>
      <p:grpSp>
        <p:nvGrpSpPr>
          <p:cNvPr id="19" name="组合 509">
            <a:extLst>
              <a:ext uri="{FF2B5EF4-FFF2-40B4-BE49-F238E27FC236}">
                <a16:creationId xmlns="" xmlns:a16="http://schemas.microsoft.com/office/drawing/2014/main" id="{AA1062C2-3AC8-4F12-88FF-7BF1D253C007}"/>
              </a:ext>
            </a:extLst>
          </p:cNvPr>
          <p:cNvGrpSpPr/>
          <p:nvPr/>
        </p:nvGrpSpPr>
        <p:grpSpPr bwMode="gray">
          <a:xfrm>
            <a:off x="1787291" y="3467992"/>
            <a:ext cx="574783" cy="2116029"/>
            <a:chOff x="251068" y="10992443"/>
            <a:chExt cx="539999" cy="612807"/>
          </a:xfrm>
        </p:grpSpPr>
        <p:sp>
          <p:nvSpPr>
            <p:cNvPr id="20" name="圆角矩形 105">
              <a:extLst>
                <a:ext uri="{FF2B5EF4-FFF2-40B4-BE49-F238E27FC236}">
                  <a16:creationId xmlns="" xmlns:a16="http://schemas.microsoft.com/office/drawing/2014/main" id="{93A83D11-A7B9-4396-851E-1518E2175D56}"/>
                </a:ext>
              </a:extLst>
            </p:cNvPr>
            <p:cNvSpPr/>
            <p:nvPr/>
          </p:nvSpPr>
          <p:spPr bwMode="gray">
            <a:xfrm>
              <a:off x="251068" y="10992443"/>
              <a:ext cx="539999" cy="501627"/>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ea typeface="方正兰亭黑简体" panose="02000000000000000000" pitchFamily="2" charset="-122"/>
                  <a:sym typeface="Arial" panose="020B0604020202020204" pitchFamily="34" charset="0"/>
                </a:rPr>
                <a:t>Network management</a:t>
              </a:r>
            </a:p>
          </p:txBody>
        </p:sp>
        <p:sp>
          <p:nvSpPr>
            <p:cNvPr id="21" name="圆角矩形 106">
              <a:extLst>
                <a:ext uri="{FF2B5EF4-FFF2-40B4-BE49-F238E27FC236}">
                  <a16:creationId xmlns="" xmlns:a16="http://schemas.microsoft.com/office/drawing/2014/main" id="{8957E9D2-770A-4BB8-BB4D-852D7C278FA3}"/>
                </a:ext>
              </a:extLst>
            </p:cNvPr>
            <p:cNvSpPr/>
            <p:nvPr/>
          </p:nvSpPr>
          <p:spPr bwMode="gray">
            <a:xfrm>
              <a:off x="288000" y="11520201"/>
              <a:ext cx="468000" cy="85049"/>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rPr>
                <a:t>OS/DB</a:t>
              </a:r>
            </a:p>
          </p:txBody>
        </p:sp>
      </p:grpSp>
      <p:sp>
        <p:nvSpPr>
          <p:cNvPr id="22" name="圆角矩形 107">
            <a:extLst>
              <a:ext uri="{FF2B5EF4-FFF2-40B4-BE49-F238E27FC236}">
                <a16:creationId xmlns="" xmlns:a16="http://schemas.microsoft.com/office/drawing/2014/main" id="{B07ED3AE-3CD6-4182-82FA-5FCE5B886A22}"/>
              </a:ext>
            </a:extLst>
          </p:cNvPr>
          <p:cNvSpPr/>
          <p:nvPr/>
        </p:nvSpPr>
        <p:spPr bwMode="gray">
          <a:xfrm>
            <a:off x="2499277" y="3337543"/>
            <a:ext cx="651421" cy="2473745"/>
          </a:xfrm>
          <a:prstGeom prst="roundRect">
            <a:avLst>
              <a:gd name="adj" fmla="val 7980"/>
            </a:avLst>
          </a:prstGeom>
          <a:solidFill>
            <a:srgbClr val="1AABE2"/>
          </a:solidFill>
          <a:ln w="19050" cap="flat" cmpd="sng" algn="ctr">
            <a:noFill/>
            <a:prstDash val="dash"/>
            <a:round/>
            <a:headEnd type="none" w="med" len="med"/>
            <a:tailEnd type="none" w="med" len="med"/>
          </a:ln>
          <a:effectLst/>
        </p:spPr>
        <p:txBody>
          <a:bodyPr vert="horz" wrap="square" lIns="0" tIns="0" rIns="0" bIns="0" numCol="1" rtlCol="0" anchor="b" anchorCtr="0" compatLnSpc="1">
            <a:prstTxWarp prst="textNoShape">
              <a:avLst/>
            </a:prstTxWarp>
            <a:noAutofit/>
          </a:bodyPr>
          <a:lstStyle/>
          <a:p>
            <a:pPr algn="ctr" defTabSz="392096" fontAlgn="ctr">
              <a:spcBef>
                <a:spcPct val="0"/>
              </a:spcBef>
              <a:spcAft>
                <a:spcPct val="0"/>
              </a:spcAft>
              <a:buClr>
                <a:srgbClr val="A2A2A2"/>
              </a:buClr>
              <a:buSzPct val="70000"/>
            </a:pPr>
            <a:r>
              <a:rPr lang="en-US" sz="1200" b="1" dirty="0">
                <a:solidFill>
                  <a:prstClr val="white"/>
                </a:solidFill>
                <a:latin typeface="Huawei Sans" panose="020C0503030203020204" pitchFamily="34" charset="0"/>
                <a:ea typeface="方正兰亭黑简体" panose="02000000000000000000" pitchFamily="2" charset="-122"/>
                <a:sym typeface="Arial" panose="020B0604020202020204" pitchFamily="34" charset="0"/>
              </a:rPr>
              <a:t>VM3</a:t>
            </a:r>
          </a:p>
        </p:txBody>
      </p:sp>
      <p:grpSp>
        <p:nvGrpSpPr>
          <p:cNvPr id="23" name="组合 542">
            <a:extLst>
              <a:ext uri="{FF2B5EF4-FFF2-40B4-BE49-F238E27FC236}">
                <a16:creationId xmlns="" xmlns:a16="http://schemas.microsoft.com/office/drawing/2014/main" id="{113288F7-68DF-4A6B-9F97-07A33527E4B7}"/>
              </a:ext>
            </a:extLst>
          </p:cNvPr>
          <p:cNvGrpSpPr/>
          <p:nvPr/>
        </p:nvGrpSpPr>
        <p:grpSpPr bwMode="gray">
          <a:xfrm>
            <a:off x="2537191" y="3468782"/>
            <a:ext cx="574782" cy="2120295"/>
            <a:chOff x="251068" y="10992822"/>
            <a:chExt cx="539999" cy="614042"/>
          </a:xfrm>
        </p:grpSpPr>
        <p:sp>
          <p:nvSpPr>
            <p:cNvPr id="24" name="圆角矩形 109">
              <a:extLst>
                <a:ext uri="{FF2B5EF4-FFF2-40B4-BE49-F238E27FC236}">
                  <a16:creationId xmlns="" xmlns:a16="http://schemas.microsoft.com/office/drawing/2014/main" id="{9A2B3A82-FA85-4CF5-A6A3-F7E3545CD6B6}"/>
                </a:ext>
              </a:extLst>
            </p:cNvPr>
            <p:cNvSpPr/>
            <p:nvPr/>
          </p:nvSpPr>
          <p:spPr bwMode="gray">
            <a:xfrm>
              <a:off x="251068" y="10992822"/>
              <a:ext cx="539999" cy="503354"/>
            </a:xfrm>
            <a:prstGeom prst="roundRect">
              <a:avLst>
                <a:gd name="adj" fmla="val 10344"/>
              </a:avLst>
            </a:prstGeom>
            <a:solidFill>
              <a:srgbClr val="FF9900"/>
            </a:solidFill>
            <a:ln w="9525" cap="flat" cmpd="sng" algn="ctr">
              <a:solidFill>
                <a:srgbClr val="FFFFFF"/>
              </a:solidFill>
              <a:prstDash val="solid"/>
              <a:round/>
              <a:headEnd type="none" w="med" len="med"/>
              <a:tailEnd type="none" w="med" len="med"/>
            </a:ln>
            <a:effectLst/>
          </p:spPr>
          <p:txBody>
            <a:bodyPr vert="vert270" wrap="square" lIns="0" tIns="36589" rIns="0" bIns="36589" numCol="1" rtlCol="0" anchor="ctr" anchorCtr="0" compatLnSpc="1">
              <a:prstTxWarp prst="textNoShape">
                <a:avLst/>
              </a:prstTxWarp>
              <a:noAutofit/>
            </a:bodyPr>
            <a:lstStyle/>
            <a:p>
              <a:pPr algn="ctr" defTabSz="914311" fontAlgn="ctr"/>
              <a:r>
                <a:rPr lang="en-US" sz="1200" dirty="0">
                  <a:solidFill>
                    <a:prstClr val="black"/>
                  </a:solidFill>
                  <a:latin typeface="Huawei Sans" panose="020C0503030203020204" pitchFamily="34" charset="0"/>
                  <a:ea typeface="方正兰亭黑简体" panose="02000000000000000000" pitchFamily="2" charset="-122"/>
                  <a:sym typeface="Arial" panose="020B0604020202020204" pitchFamily="34" charset="0"/>
                </a:rPr>
                <a:t>Network control</a:t>
              </a:r>
            </a:p>
          </p:txBody>
        </p:sp>
        <p:sp>
          <p:nvSpPr>
            <p:cNvPr id="25" name="圆角矩形 110">
              <a:extLst>
                <a:ext uri="{FF2B5EF4-FFF2-40B4-BE49-F238E27FC236}">
                  <a16:creationId xmlns="" xmlns:a16="http://schemas.microsoft.com/office/drawing/2014/main" id="{C677BE5A-8D08-4753-9901-6666AEC0727E}"/>
                </a:ext>
              </a:extLst>
            </p:cNvPr>
            <p:cNvSpPr/>
            <p:nvPr/>
          </p:nvSpPr>
          <p:spPr bwMode="gray">
            <a:xfrm>
              <a:off x="288000" y="11520351"/>
              <a:ext cx="468000" cy="86513"/>
            </a:xfrm>
            <a:prstGeom prst="roundRect">
              <a:avLst>
                <a:gd name="adj" fmla="val 10344"/>
              </a:avLst>
            </a:prstGeom>
            <a:solidFill>
              <a:srgbClr val="92D050"/>
            </a:solidFill>
            <a:ln w="9525" cap="flat" cmpd="sng" algn="ctr">
              <a:solidFill>
                <a:srgbClr val="FFFFFF"/>
              </a:solidFill>
              <a:prstDash val="solid"/>
              <a:round/>
              <a:headEnd type="none" w="med" len="med"/>
              <a:tailEnd type="none" w="med" len="med"/>
            </a:ln>
            <a:effectLst/>
          </p:spPr>
          <p:txBody>
            <a:bodyPr vert="horz" wrap="square" lIns="0" tIns="36589" rIns="0" bIns="36589" numCol="1" rtlCol="0" anchor="ctr" anchorCtr="0" compatLnSpc="1">
              <a:prstTxWarp prst="textNoShape">
                <a:avLst/>
              </a:prstTxWarp>
              <a:noAutofit/>
            </a:bodyPr>
            <a:lstStyle/>
            <a:p>
              <a:pPr algn="ctr" defTabSz="914311" fontAlgn="ctr"/>
              <a:r>
                <a:rPr lang="en-US" sz="120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rPr>
                <a:t>OS/DB</a:t>
              </a:r>
            </a:p>
          </p:txBody>
        </p:sp>
      </p:grpSp>
      <p:graphicFrame>
        <p:nvGraphicFramePr>
          <p:cNvPr id="30" name="表格 35">
            <a:extLst>
              <a:ext uri="{FF2B5EF4-FFF2-40B4-BE49-F238E27FC236}">
                <a16:creationId xmlns="" xmlns:a16="http://schemas.microsoft.com/office/drawing/2014/main" id="{C7E4CD75-310C-4157-9ADF-F3DBDF999676}"/>
              </a:ext>
            </a:extLst>
          </p:cNvPr>
          <p:cNvGraphicFramePr>
            <a:graphicFrameLocks noGrp="1"/>
          </p:cNvGraphicFramePr>
          <p:nvPr>
            <p:extLst>
              <p:ext uri="{D42A27DB-BD31-4B8C-83A1-F6EECF244321}">
                <p14:modId xmlns:p14="http://schemas.microsoft.com/office/powerpoint/2010/main" val="3565466907"/>
              </p:ext>
            </p:extLst>
          </p:nvPr>
        </p:nvGraphicFramePr>
        <p:xfrm>
          <a:off x="4584457" y="2918848"/>
          <a:ext cx="7041932" cy="3101403"/>
        </p:xfrm>
        <a:graphic>
          <a:graphicData uri="http://schemas.openxmlformats.org/drawingml/2006/table">
            <a:tbl>
              <a:tblPr firstRow="1" bandRow="1"/>
              <a:tblGrid>
                <a:gridCol w="1474700">
                  <a:extLst>
                    <a:ext uri="{9D8B030D-6E8A-4147-A177-3AD203B41FA5}">
                      <a16:colId xmlns="" xmlns:a16="http://schemas.microsoft.com/office/drawing/2014/main" val="20000"/>
                    </a:ext>
                  </a:extLst>
                </a:gridCol>
                <a:gridCol w="1195754">
                  <a:extLst>
                    <a:ext uri="{9D8B030D-6E8A-4147-A177-3AD203B41FA5}">
                      <a16:colId xmlns="" xmlns:a16="http://schemas.microsoft.com/office/drawing/2014/main" val="20001"/>
                    </a:ext>
                  </a:extLst>
                </a:gridCol>
                <a:gridCol w="4371478">
                  <a:extLst>
                    <a:ext uri="{9D8B030D-6E8A-4147-A177-3AD203B41FA5}">
                      <a16:colId xmlns="" xmlns:a16="http://schemas.microsoft.com/office/drawing/2014/main" val="20002"/>
                    </a:ext>
                  </a:extLst>
                </a:gridCol>
              </a:tblGrid>
              <a:tr h="220905">
                <a:tc>
                  <a:txBody>
                    <a:bodyPr/>
                    <a:lstStyle>
                      <a:defPPr>
                        <a:defRPr lang="zh-CN"/>
                      </a:defPPr>
                      <a:lvl1pPr marL="0" algn="l" defTabSz="1027767" rtl="0" eaLnBrk="1" latinLnBrk="0" hangingPunct="1">
                        <a:defRPr sz="2100" b="1" kern="1200">
                          <a:solidFill>
                            <a:schemeClr val="lt1"/>
                          </a:solidFill>
                          <a:latin typeface="Arial"/>
                          <a:ea typeface="Microsoft YaHei"/>
                        </a:defRPr>
                      </a:lvl1pPr>
                      <a:lvl2pPr marL="513881" algn="l" defTabSz="1027767" rtl="0" eaLnBrk="1" latinLnBrk="0" hangingPunct="1">
                        <a:defRPr sz="2100" b="1" kern="1200">
                          <a:solidFill>
                            <a:schemeClr val="lt1"/>
                          </a:solidFill>
                          <a:latin typeface="Arial"/>
                          <a:ea typeface="Microsoft YaHei"/>
                        </a:defRPr>
                      </a:lvl2pPr>
                      <a:lvl3pPr marL="1027767" algn="l" defTabSz="1027767" rtl="0" eaLnBrk="1" latinLnBrk="0" hangingPunct="1">
                        <a:defRPr sz="2100" b="1" kern="1200">
                          <a:solidFill>
                            <a:schemeClr val="lt1"/>
                          </a:solidFill>
                          <a:latin typeface="Arial"/>
                          <a:ea typeface="Microsoft YaHei"/>
                        </a:defRPr>
                      </a:lvl3pPr>
                      <a:lvl4pPr marL="1541650" algn="l" defTabSz="1027767" rtl="0" eaLnBrk="1" latinLnBrk="0" hangingPunct="1">
                        <a:defRPr sz="2100" b="1" kern="1200">
                          <a:solidFill>
                            <a:schemeClr val="lt1"/>
                          </a:solidFill>
                          <a:latin typeface="Arial"/>
                          <a:ea typeface="Microsoft YaHei"/>
                        </a:defRPr>
                      </a:lvl4pPr>
                      <a:lvl5pPr marL="2055534" algn="l" defTabSz="1027767" rtl="0" eaLnBrk="1" latinLnBrk="0" hangingPunct="1">
                        <a:defRPr sz="2100" b="1" kern="1200">
                          <a:solidFill>
                            <a:schemeClr val="lt1"/>
                          </a:solidFill>
                          <a:latin typeface="Arial"/>
                          <a:ea typeface="Microsoft YaHei"/>
                        </a:defRPr>
                      </a:lvl5pPr>
                      <a:lvl6pPr marL="2569416" algn="l" defTabSz="1027767" rtl="0" eaLnBrk="1" latinLnBrk="0" hangingPunct="1">
                        <a:defRPr sz="2100" b="1" kern="1200">
                          <a:solidFill>
                            <a:schemeClr val="lt1"/>
                          </a:solidFill>
                          <a:latin typeface="Arial"/>
                          <a:ea typeface="Microsoft YaHei"/>
                        </a:defRPr>
                      </a:lvl6pPr>
                      <a:lvl7pPr marL="3083302" algn="l" defTabSz="1027767" rtl="0" eaLnBrk="1" latinLnBrk="0" hangingPunct="1">
                        <a:defRPr sz="2100" b="1" kern="1200">
                          <a:solidFill>
                            <a:schemeClr val="lt1"/>
                          </a:solidFill>
                          <a:latin typeface="Arial"/>
                          <a:ea typeface="Microsoft YaHei"/>
                        </a:defRPr>
                      </a:lvl7pPr>
                      <a:lvl8pPr marL="3597185" algn="l" defTabSz="1027767" rtl="0" eaLnBrk="1" latinLnBrk="0" hangingPunct="1">
                        <a:defRPr sz="2100" b="1" kern="1200">
                          <a:solidFill>
                            <a:schemeClr val="lt1"/>
                          </a:solidFill>
                          <a:latin typeface="Arial"/>
                          <a:ea typeface="Microsoft YaHei"/>
                        </a:defRPr>
                      </a:lvl8pPr>
                      <a:lvl9pPr marL="4111066" algn="l" defTabSz="1027767" rtl="0" eaLnBrk="1" latinLnBrk="0" hangingPunct="1">
                        <a:defRPr sz="2100" b="1" kern="1200">
                          <a:solidFill>
                            <a:schemeClr val="lt1"/>
                          </a:solidFill>
                          <a:latin typeface="Arial"/>
                          <a:ea typeface="Microsoft YaHei"/>
                        </a:defRPr>
                      </a:lvl9pPr>
                    </a:lstStyle>
                    <a:p>
                      <a:pPr marL="0" marR="0" indent="0" algn="ctr" defTabSz="914400" rtl="0" eaLnBrk="1" fontAlgn="ctr" latinLnBrk="0" hangingPunct="1">
                        <a:lnSpc>
                          <a:spcPts val="16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Protection Layer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defPPr>
                        <a:defRPr lang="zh-CN"/>
                      </a:defPPr>
                      <a:lvl1pPr marL="0" algn="l" defTabSz="1027767" rtl="0" eaLnBrk="1" latinLnBrk="0" hangingPunct="1">
                        <a:defRPr sz="2100" b="1" kern="1200">
                          <a:solidFill>
                            <a:schemeClr val="lt1"/>
                          </a:solidFill>
                          <a:latin typeface="Arial"/>
                          <a:ea typeface="Microsoft YaHei"/>
                        </a:defRPr>
                      </a:lvl1pPr>
                      <a:lvl2pPr marL="513881" algn="l" defTabSz="1027767" rtl="0" eaLnBrk="1" latinLnBrk="0" hangingPunct="1">
                        <a:defRPr sz="2100" b="1" kern="1200">
                          <a:solidFill>
                            <a:schemeClr val="lt1"/>
                          </a:solidFill>
                          <a:latin typeface="Arial"/>
                          <a:ea typeface="Microsoft YaHei"/>
                        </a:defRPr>
                      </a:lvl2pPr>
                      <a:lvl3pPr marL="1027767" algn="l" defTabSz="1027767" rtl="0" eaLnBrk="1" latinLnBrk="0" hangingPunct="1">
                        <a:defRPr sz="2100" b="1" kern="1200">
                          <a:solidFill>
                            <a:schemeClr val="lt1"/>
                          </a:solidFill>
                          <a:latin typeface="Arial"/>
                          <a:ea typeface="Microsoft YaHei"/>
                        </a:defRPr>
                      </a:lvl3pPr>
                      <a:lvl4pPr marL="1541650" algn="l" defTabSz="1027767" rtl="0" eaLnBrk="1" latinLnBrk="0" hangingPunct="1">
                        <a:defRPr sz="2100" b="1" kern="1200">
                          <a:solidFill>
                            <a:schemeClr val="lt1"/>
                          </a:solidFill>
                          <a:latin typeface="Arial"/>
                          <a:ea typeface="Microsoft YaHei"/>
                        </a:defRPr>
                      </a:lvl4pPr>
                      <a:lvl5pPr marL="2055534" algn="l" defTabSz="1027767" rtl="0" eaLnBrk="1" latinLnBrk="0" hangingPunct="1">
                        <a:defRPr sz="2100" b="1" kern="1200">
                          <a:solidFill>
                            <a:schemeClr val="lt1"/>
                          </a:solidFill>
                          <a:latin typeface="Arial"/>
                          <a:ea typeface="Microsoft YaHei"/>
                        </a:defRPr>
                      </a:lvl5pPr>
                      <a:lvl6pPr marL="2569416" algn="l" defTabSz="1027767" rtl="0" eaLnBrk="1" latinLnBrk="0" hangingPunct="1">
                        <a:defRPr sz="2100" b="1" kern="1200">
                          <a:solidFill>
                            <a:schemeClr val="lt1"/>
                          </a:solidFill>
                          <a:latin typeface="Arial"/>
                          <a:ea typeface="Microsoft YaHei"/>
                        </a:defRPr>
                      </a:lvl6pPr>
                      <a:lvl7pPr marL="3083302" algn="l" defTabSz="1027767" rtl="0" eaLnBrk="1" latinLnBrk="0" hangingPunct="1">
                        <a:defRPr sz="2100" b="1" kern="1200">
                          <a:solidFill>
                            <a:schemeClr val="lt1"/>
                          </a:solidFill>
                          <a:latin typeface="Arial"/>
                          <a:ea typeface="Microsoft YaHei"/>
                        </a:defRPr>
                      </a:lvl7pPr>
                      <a:lvl8pPr marL="3597185" algn="l" defTabSz="1027767" rtl="0" eaLnBrk="1" latinLnBrk="0" hangingPunct="1">
                        <a:defRPr sz="2100" b="1" kern="1200">
                          <a:solidFill>
                            <a:schemeClr val="lt1"/>
                          </a:solidFill>
                          <a:latin typeface="Arial"/>
                          <a:ea typeface="Microsoft YaHei"/>
                        </a:defRPr>
                      </a:lvl8pPr>
                      <a:lvl9pPr marL="4111066" algn="l" defTabSz="1027767" rtl="0" eaLnBrk="1" latinLnBrk="0" hangingPunct="1">
                        <a:defRPr sz="2100" b="1" kern="1200">
                          <a:solidFill>
                            <a:schemeClr val="lt1"/>
                          </a:solidFill>
                          <a:latin typeface="Arial"/>
                          <a:ea typeface="Microsoft YaHei"/>
                        </a:defRPr>
                      </a:lvl9pPr>
                    </a:lstStyle>
                    <a:p>
                      <a:pPr marL="0" marR="0" indent="0" algn="ctr" defTabSz="914400" rtl="0" eaLnBrk="1" fontAlgn="ctr" latinLnBrk="0" hangingPunct="1">
                        <a:lnSpc>
                          <a:spcPts val="16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Component</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ctr" latinLnBrk="0" hangingPunct="1">
                        <a:lnSpc>
                          <a:spcPts val="1600"/>
                        </a:lnSpc>
                        <a:spcBef>
                          <a:spcPts val="0"/>
                        </a:spcBef>
                        <a:spcAft>
                          <a:spcPts val="0"/>
                        </a:spcAft>
                        <a:buClrTx/>
                        <a:buSzTx/>
                        <a:buFontTx/>
                        <a:buNone/>
                        <a:tabLst/>
                        <a:defRPr/>
                      </a:pPr>
                      <a:r>
                        <a:rPr lang="en-US" sz="1200" b="1"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Remarks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0"/>
                  </a:ext>
                </a:extLst>
              </a:tr>
              <a:tr h="497701">
                <a:tc rowSpan="3">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Application layer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Manager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application active/standby protection</a:t>
                      </a:r>
                    </a:p>
                    <a:p>
                      <a:pPr marL="0" marR="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Performance indicators: </a:t>
                      </a:r>
                      <a:r>
                        <a:rPr lang="en-US" sz="1200" baseline="0" dirty="0">
                          <a:solidFill>
                            <a:sysClr val="windowText" lastClr="000000"/>
                          </a:solidFill>
                          <a:latin typeface="Huawei Sans" panose="020C0503030203020204" pitchFamily="34" charset="0"/>
                        </a:rPr>
                        <a:t>RPO: 0s; RTO: ≤ 5 minutes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97701">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1" dirty="0">
                        <a:solidFill>
                          <a:schemeClr val="tx1"/>
                        </a:solidFill>
                        <a:latin typeface="微软雅黑" panose="020B0503020204020204" pitchFamily="34" charset="-122"/>
                        <a:ea typeface="微软雅黑" panose="020B0503020204020204" pitchFamily="34" charset="-122"/>
                      </a:endParaRPr>
                    </a:p>
                  </a:txBody>
                  <a:tcPr marT="45731" marB="45731" anchor="ctr">
                    <a:lnL w="19050" cap="flat" cmpd="sng" algn="ctr">
                      <a:solidFill>
                        <a:schemeClr val="tx2">
                          <a:lumMod val="60000"/>
                          <a:lumOff val="40000"/>
                        </a:schemeClr>
                      </a:solidFill>
                      <a:prstDash val="solid"/>
                      <a:round/>
                      <a:headEnd type="none" w="med" len="med"/>
                      <a:tailEnd type="none" w="med" len="med"/>
                    </a:lnL>
                    <a:lnR w="19050" cap="flat" cmpd="sng" algn="ctr">
                      <a:solidFill>
                        <a:schemeClr val="tx2">
                          <a:lumMod val="60000"/>
                          <a:lumOff val="40000"/>
                        </a:schemeClr>
                      </a:solidFill>
                      <a:prstDash val="solid"/>
                      <a:round/>
                      <a:headEnd type="none" w="med" len="med"/>
                      <a:tailEnd type="none" w="med" len="med"/>
                    </a:lnR>
                    <a:lnT w="19050" cap="flat" cmpd="sng" algn="ctr">
                      <a:solidFill>
                        <a:schemeClr val="tx2">
                          <a:lumMod val="60000"/>
                          <a:lumOff val="40000"/>
                        </a:schemeClr>
                      </a:solidFill>
                      <a:prstDash val="solid"/>
                      <a:round/>
                      <a:headEnd type="none" w="med" len="med"/>
                      <a:tailEnd type="none" w="med" len="med"/>
                    </a:lnT>
                    <a:lnB w="190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Controller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application active/standby protection</a:t>
                      </a:r>
                    </a:p>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rPr>
                        <a:t>Performance indicators: RPO: 0s; RTO: ≤ 60s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97701">
                <a:tc vMerge="1">
                  <a:txBody>
                    <a:bodyPr/>
                    <a:lstStyle/>
                    <a:p>
                      <a:pPr marL="0" marR="0" indent="0" algn="l" defTabSz="912409" rtl="0" eaLnBrk="1" fontAlgn="auto" latinLnBrk="0" hangingPunct="1">
                        <a:lnSpc>
                          <a:spcPct val="100000"/>
                        </a:lnSpc>
                        <a:spcBef>
                          <a:spcPts val="0"/>
                        </a:spcBef>
                        <a:spcAft>
                          <a:spcPts val="0"/>
                        </a:spcAft>
                        <a:buClrTx/>
                        <a:buSzTx/>
                        <a:buFontTx/>
                        <a:buNone/>
                        <a:tabLst/>
                        <a:defRPr/>
                      </a:pPr>
                      <a:endParaRPr lang="zh-CN" altLang="en-US" sz="1200" b="1" dirty="0">
                        <a:solidFill>
                          <a:schemeClr val="tx1"/>
                        </a:solidFill>
                        <a:latin typeface="微软雅黑" panose="020B0503020204020204" pitchFamily="34" charset="-122"/>
                        <a:ea typeface="微软雅黑" panose="020B0503020204020204" pitchFamily="34" charset="-122"/>
                      </a:endParaRPr>
                    </a:p>
                  </a:txBody>
                  <a:tcPr marT="45731" marB="45731" anchor="ctr">
                    <a:lnL w="19050" cap="flat" cmpd="sng" algn="ctr">
                      <a:solidFill>
                        <a:schemeClr val="tx2">
                          <a:lumMod val="60000"/>
                          <a:lumOff val="40000"/>
                        </a:schemeClr>
                      </a:solidFill>
                      <a:prstDash val="solid"/>
                      <a:round/>
                      <a:headEnd type="none" w="med" len="med"/>
                      <a:tailEnd type="none" w="med" len="med"/>
                    </a:lnL>
                    <a:lnR w="19050" cap="flat" cmpd="sng" algn="ctr">
                      <a:solidFill>
                        <a:schemeClr val="tx2">
                          <a:lumMod val="60000"/>
                          <a:lumOff val="40000"/>
                        </a:schemeClr>
                      </a:solidFill>
                      <a:prstDash val="solid"/>
                      <a:round/>
                      <a:headEnd type="none" w="med" len="med"/>
                      <a:tailEnd type="none" w="med" len="med"/>
                    </a:lnR>
                    <a:lnT w="19050" cap="flat" cmpd="sng" algn="ctr">
                      <a:solidFill>
                        <a:schemeClr val="tx2">
                          <a:lumMod val="60000"/>
                          <a:lumOff val="40000"/>
                        </a:schemeClr>
                      </a:solidFill>
                      <a:prstDash val="solid"/>
                      <a:round/>
                      <a:headEnd type="none" w="med" len="med"/>
                      <a:tailEnd type="none" w="med" len="med"/>
                    </a:lnT>
                    <a:lnB w="1905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Analyzer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application active/standby protection</a:t>
                      </a:r>
                    </a:p>
                    <a:p>
                      <a:pPr marL="0" marR="0" indent="0" algn="l" defTabSz="912409"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Performance indicators: </a:t>
                      </a:r>
                      <a:r>
                        <a:rPr lang="en-US" sz="1200" baseline="0" dirty="0">
                          <a:solidFill>
                            <a:sysClr val="windowText" lastClr="000000"/>
                          </a:solidFill>
                          <a:latin typeface="Huawei Sans" panose="020C0503030203020204" pitchFamily="34" charset="0"/>
                        </a:rPr>
                        <a:t>RPO: 0s; RTO: ≤ 5 minutes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497701">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Database</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Database</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lvl="0" indent="0" algn="l" defTabSz="912171"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Protection mechanism:</a:t>
                      </a:r>
                      <a:r>
                        <a:rPr lang="en-US" sz="1200" baseline="0" dirty="0">
                          <a:solidFill>
                            <a:sysClr val="windowText" lastClr="000000"/>
                          </a:solidFill>
                          <a:latin typeface="Huawei Sans" panose="020C0503030203020204" pitchFamily="34" charset="0"/>
                        </a:rPr>
                        <a:t> database active/standby protection</a:t>
                      </a:r>
                    </a:p>
                    <a:p>
                      <a:pPr marL="0" marR="0" lvl="0" indent="0" algn="l" defTabSz="912171"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6-GBK"/>
                          <a:sym typeface="Arial" panose="020B0604020202020204" pitchFamily="34" charset="0"/>
                        </a:rPr>
                        <a:t>Performance indicators: </a:t>
                      </a:r>
                      <a:r>
                        <a:rPr lang="en-US" sz="1200" baseline="0" dirty="0">
                          <a:solidFill>
                            <a:sysClr val="windowText" lastClr="000000"/>
                          </a:solidFill>
                          <a:latin typeface="Huawei Sans" panose="020C0503030203020204" pitchFamily="34" charset="0"/>
                          <a:ea typeface="方正兰亭黑简体" panose="02000000000000000000" pitchFamily="2" charset="-122"/>
                          <a:cs typeface="+mn-cs"/>
                          <a:sym typeface="Arial" panose="020B0604020202020204" pitchFamily="34" charset="0"/>
                        </a:rPr>
                        <a:t>RPO: 60s; RTO: ≤ 60s</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188065">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algn="l" fontAlgn="ct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Virtualization layer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algn="l" fontAlgn="ctr"/>
                      <a:r>
                        <a:rPr lang="en-US" sz="1200" baseline="0" dirty="0" err="1">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FusionCompute</a:t>
                      </a:r>
                      <a:endPar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N/A</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652519">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algn="l" fontAlgn="ct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Server</a:t>
                      </a:r>
                    </a:p>
                  </a:txBody>
                  <a:tcPr marL="36000" marR="36000" marT="18000" marB="18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zh-CN"/>
                      </a:defPPr>
                      <a:lvl1pPr marL="0" algn="l" defTabSz="1027767" rtl="0" eaLnBrk="1" latinLnBrk="0" hangingPunct="1">
                        <a:defRPr sz="2100" kern="1200">
                          <a:solidFill>
                            <a:schemeClr val="dk1"/>
                          </a:solidFill>
                          <a:latin typeface="Arial"/>
                          <a:ea typeface="Microsoft YaHei"/>
                        </a:defRPr>
                      </a:lvl1pPr>
                      <a:lvl2pPr marL="513881" algn="l" defTabSz="1027767" rtl="0" eaLnBrk="1" latinLnBrk="0" hangingPunct="1">
                        <a:defRPr sz="2100" kern="1200">
                          <a:solidFill>
                            <a:schemeClr val="dk1"/>
                          </a:solidFill>
                          <a:latin typeface="Arial"/>
                          <a:ea typeface="Microsoft YaHei"/>
                        </a:defRPr>
                      </a:lvl2pPr>
                      <a:lvl3pPr marL="1027767" algn="l" defTabSz="1027767" rtl="0" eaLnBrk="1" latinLnBrk="0" hangingPunct="1">
                        <a:defRPr sz="2100" kern="1200">
                          <a:solidFill>
                            <a:schemeClr val="dk1"/>
                          </a:solidFill>
                          <a:latin typeface="Arial"/>
                          <a:ea typeface="Microsoft YaHei"/>
                        </a:defRPr>
                      </a:lvl3pPr>
                      <a:lvl4pPr marL="1541650" algn="l" defTabSz="1027767" rtl="0" eaLnBrk="1" latinLnBrk="0" hangingPunct="1">
                        <a:defRPr sz="2100" kern="1200">
                          <a:solidFill>
                            <a:schemeClr val="dk1"/>
                          </a:solidFill>
                          <a:latin typeface="Arial"/>
                          <a:ea typeface="Microsoft YaHei"/>
                        </a:defRPr>
                      </a:lvl4pPr>
                      <a:lvl5pPr marL="2055534" algn="l" defTabSz="1027767" rtl="0" eaLnBrk="1" latinLnBrk="0" hangingPunct="1">
                        <a:defRPr sz="2100" kern="1200">
                          <a:solidFill>
                            <a:schemeClr val="dk1"/>
                          </a:solidFill>
                          <a:latin typeface="Arial"/>
                          <a:ea typeface="Microsoft YaHei"/>
                        </a:defRPr>
                      </a:lvl5pPr>
                      <a:lvl6pPr marL="2569416" algn="l" defTabSz="1027767" rtl="0" eaLnBrk="1" latinLnBrk="0" hangingPunct="1">
                        <a:defRPr sz="2100" kern="1200">
                          <a:solidFill>
                            <a:schemeClr val="dk1"/>
                          </a:solidFill>
                          <a:latin typeface="Arial"/>
                          <a:ea typeface="Microsoft YaHei"/>
                        </a:defRPr>
                      </a:lvl6pPr>
                      <a:lvl7pPr marL="3083302" algn="l" defTabSz="1027767" rtl="0" eaLnBrk="1" latinLnBrk="0" hangingPunct="1">
                        <a:defRPr sz="2100" kern="1200">
                          <a:solidFill>
                            <a:schemeClr val="dk1"/>
                          </a:solidFill>
                          <a:latin typeface="Arial"/>
                          <a:ea typeface="Microsoft YaHei"/>
                        </a:defRPr>
                      </a:lvl7pPr>
                      <a:lvl8pPr marL="3597185" algn="l" defTabSz="1027767" rtl="0" eaLnBrk="1" latinLnBrk="0" hangingPunct="1">
                        <a:defRPr sz="2100" kern="1200">
                          <a:solidFill>
                            <a:schemeClr val="dk1"/>
                          </a:solidFill>
                          <a:latin typeface="Arial"/>
                          <a:ea typeface="Microsoft YaHei"/>
                        </a:defRPr>
                      </a:lvl8pPr>
                      <a:lvl9pPr marL="4111066" algn="l" defTabSz="1027767" rtl="0" eaLnBrk="1" latinLnBrk="0" hangingPunct="1">
                        <a:defRPr sz="2100" kern="1200">
                          <a:solidFill>
                            <a:schemeClr val="dk1"/>
                          </a:solidFill>
                          <a:latin typeface="Arial"/>
                          <a:ea typeface="Microsoft YaHei"/>
                        </a:defRPr>
                      </a:lvl9pPr>
                    </a:lstStyle>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err="1">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TaiShan</a:t>
                      </a: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/RH/E9000 server</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Management module: 1+1 backup; power supply: 1+1 backup</a:t>
                      </a:r>
                    </a:p>
                    <a:p>
                      <a:pPr marL="0" marR="0" indent="0" algn="l" defTabSz="912409" rtl="0" eaLnBrk="1" fontAlgn="ctr" latinLnBrk="0" hangingPunct="1">
                        <a:lnSpc>
                          <a:spcPct val="100000"/>
                        </a:lnSpc>
                        <a:spcBef>
                          <a:spcPts val="0"/>
                        </a:spcBef>
                        <a:spcAft>
                          <a:spcPts val="0"/>
                        </a:spcAft>
                        <a:buClrTx/>
                        <a:buSzTx/>
                        <a:buFontTx/>
                        <a:buNone/>
                        <a:tabLst/>
                        <a:defRPr/>
                      </a:pPr>
                      <a:r>
                        <a:rPr lang="en-US" sz="1200" baseline="0" dirty="0">
                          <a:solidFill>
                            <a:sysClr val="windowText" lastClr="000000"/>
                          </a:solidFill>
                          <a:latin typeface="Huawei Sans" panose="020C0503030203020204" pitchFamily="34" charset="0"/>
                          <a:ea typeface="方正兰亭黑简体" panose="02000000000000000000" pitchFamily="2" charset="-122"/>
                          <a:cs typeface="FZLanTingHei3-GBK"/>
                          <a:sym typeface="Arial" panose="020B0604020202020204" pitchFamily="34" charset="0"/>
                        </a:rPr>
                        <a:t>Network port: 1+1 backup; hard disk: RAID1/RAID10</a:t>
                      </a:r>
                    </a:p>
                  </a:txBody>
                  <a:tcPr marL="36000" marR="36000" marT="18000" marB="18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bl>
          </a:graphicData>
        </a:graphic>
      </p:graphicFrame>
      <p:sp>
        <p:nvSpPr>
          <p:cNvPr id="31" name="圆角矩形 75">
            <a:extLst>
              <a:ext uri="{FF2B5EF4-FFF2-40B4-BE49-F238E27FC236}">
                <a16:creationId xmlns="" xmlns:a16="http://schemas.microsoft.com/office/drawing/2014/main" id="{8F2A20D6-BF8E-4ED7-9D18-4A629967F23D}"/>
              </a:ext>
            </a:extLst>
          </p:cNvPr>
          <p:cNvSpPr/>
          <p:nvPr/>
        </p:nvSpPr>
        <p:spPr bwMode="gray">
          <a:xfrm>
            <a:off x="721076" y="3208539"/>
            <a:ext cx="3683945" cy="2689896"/>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33" name="图片 24">
            <a:extLst>
              <a:ext uri="{FF2B5EF4-FFF2-40B4-BE49-F238E27FC236}">
                <a16:creationId xmlns="" xmlns:a16="http://schemas.microsoft.com/office/drawing/2014/main" id="{B432EF50-CFC1-4DD8-9902-BFF55B60F9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11766" y="2920362"/>
            <a:ext cx="1502493" cy="277100"/>
          </a:xfrm>
          <a:prstGeom prst="rect">
            <a:avLst/>
          </a:prstGeom>
        </p:spPr>
      </p:pic>
      <p:sp>
        <p:nvSpPr>
          <p:cNvPr id="34" name="圆角矩形 75">
            <a:extLst>
              <a:ext uri="{FF2B5EF4-FFF2-40B4-BE49-F238E27FC236}">
                <a16:creationId xmlns="" xmlns:a16="http://schemas.microsoft.com/office/drawing/2014/main" id="{705A30DC-D8F6-4156-ADA6-2722344C1508}"/>
              </a:ext>
            </a:extLst>
          </p:cNvPr>
          <p:cNvSpPr/>
          <p:nvPr/>
        </p:nvSpPr>
        <p:spPr bwMode="gray">
          <a:xfrm>
            <a:off x="853293" y="2901636"/>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2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31877294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右箭头 178">
            <a:extLst>
              <a:ext uri="{FF2B5EF4-FFF2-40B4-BE49-F238E27FC236}">
                <a16:creationId xmlns="" xmlns:a16="http://schemas.microsoft.com/office/drawing/2014/main" id="{510A62AD-1B72-47A3-A7D3-8C4D87A4840F}"/>
              </a:ext>
            </a:extLst>
          </p:cNvPr>
          <p:cNvSpPr/>
          <p:nvPr/>
        </p:nvSpPr>
        <p:spPr bwMode="gray">
          <a:xfrm>
            <a:off x="5090250" y="4384917"/>
            <a:ext cx="3721245" cy="1010444"/>
          </a:xfrm>
          <a:prstGeom prst="rightArrow">
            <a:avLst>
              <a:gd name="adj1" fmla="val 70088"/>
              <a:gd name="adj2" fmla="val 29387"/>
            </a:avLst>
          </a:prstGeom>
          <a:solidFill>
            <a:srgbClr val="768395">
              <a:lumMod val="60000"/>
              <a:lumOff val="40000"/>
              <a:alpha val="35000"/>
            </a:srgbClr>
          </a:solidFill>
          <a:ln w="3175" cap="flat" cmpd="sng" algn="ctr">
            <a:noFill/>
            <a:prstDash val="solid"/>
          </a:ln>
          <a:effectLst/>
        </p:spPr>
        <p:txBody>
          <a:bodyPr wrap="square" lIns="91428" tIns="45715" rIns="91428" bIns="45715" rtlCol="0" anchor="ctr">
            <a:noAutofit/>
          </a:bodyPr>
          <a:lstStyle/>
          <a:p>
            <a:pPr algn="ctr" defTabSz="1219154" fontAlgn="ctr"/>
            <a:endParaRPr lang="en-US" altLang="zh-CN" sz="1200" kern="0" dirty="0">
              <a:solidFill>
                <a:srgbClr val="FFFFFF"/>
              </a:solidFill>
              <a:latin typeface="Huawei Sans" panose="020C0503030203020204" pitchFamily="34" charset="0"/>
              <a:ea typeface="方正兰亭黑简体" panose="02000000000000000000" pitchFamily="2" charset="-122"/>
            </a:endParaRPr>
          </a:p>
        </p:txBody>
      </p:sp>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Controller Reliability Design: Geographic Redundancy</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p:txBody>
          <a:bodyPr wrap="square">
            <a:noAutofit/>
          </a:bodyPr>
          <a:lstStyle/>
          <a:p>
            <a:pPr algn="l">
              <a:lnSpc>
                <a:spcPct val="100000"/>
              </a:lnSpc>
            </a:pPr>
            <a:r>
              <a:rPr lang="en-US" sz="1400" dirty="0">
                <a:latin typeface="Huawei Sans" panose="020C0503030203020204" pitchFamily="34" charset="0"/>
              </a:rPr>
              <a:t>Two controllers with consistent hardware configuration, service schemes, and other configurations are respectively deployed at the active and standby sites. Data in each database at the active site is synchronized to the standby site in real time based on the corresponding synchronization policy. If the active site fails, the arbitration service automatically starts the standby site for controller service continuity. You can also manually start the standby site in this case.</a:t>
            </a:r>
          </a:p>
        </p:txBody>
      </p:sp>
      <p:sp>
        <p:nvSpPr>
          <p:cNvPr id="28" name="矩形 137">
            <a:extLst>
              <a:ext uri="{FF2B5EF4-FFF2-40B4-BE49-F238E27FC236}">
                <a16:creationId xmlns="" xmlns:a16="http://schemas.microsoft.com/office/drawing/2014/main" id="{51139597-50C9-4D82-A3DB-CB25D2863BAF}"/>
              </a:ext>
            </a:extLst>
          </p:cNvPr>
          <p:cNvSpPr/>
          <p:nvPr/>
        </p:nvSpPr>
        <p:spPr bwMode="gray">
          <a:xfrm>
            <a:off x="5033508" y="5152618"/>
            <a:ext cx="3541276" cy="357335"/>
          </a:xfrm>
          <a:prstGeom prst="rect">
            <a:avLst/>
          </a:prstGeom>
        </p:spPr>
        <p:txBody>
          <a:bodyPr wrap="square" lIns="91428" tIns="45715" rIns="91428" bIns="45715">
            <a:noAutofit/>
          </a:bodyPr>
          <a:lstStyle/>
          <a:p>
            <a:pPr algn="ctr" defTabSz="1219154" fontAlgn="ctr">
              <a:lnSpc>
                <a:spcPct val="150000"/>
              </a:lnSpc>
              <a:buClr>
                <a:srgbClr val="000000"/>
              </a:buClr>
              <a:buSzPct val="80000"/>
            </a:pPr>
            <a:r>
              <a:rPr lang="en-US" sz="1200" dirty="0">
                <a:latin typeface="Huawei Sans" panose="020C0503030203020204" pitchFamily="34" charset="0"/>
                <a:ea typeface="方正兰亭黑简体" panose="02000000000000000000" pitchFamily="2" charset="-122"/>
                <a:sym typeface="Arial" panose="020B0604020202020204" pitchFamily="34" charset="0"/>
              </a:rPr>
              <a:t>Network delay: &lt; 50 </a:t>
            </a:r>
            <a:r>
              <a:rPr lang="en-US" sz="1200" dirty="0" err="1">
                <a:latin typeface="Huawei Sans" panose="020C0503030203020204" pitchFamily="34" charset="0"/>
                <a:ea typeface="方正兰亭黑简体" panose="02000000000000000000" pitchFamily="2" charset="-122"/>
                <a:sym typeface="Arial" panose="020B0604020202020204" pitchFamily="34" charset="0"/>
              </a:rPr>
              <a:t>ms</a:t>
            </a:r>
            <a:r>
              <a:rPr lang="en-US" sz="1200" dirty="0">
                <a:latin typeface="Huawei Sans" panose="020C0503030203020204" pitchFamily="34" charset="0"/>
                <a:ea typeface="方正兰亭黑简体" panose="02000000000000000000" pitchFamily="2" charset="-122"/>
                <a:sym typeface="Arial" panose="020B0604020202020204" pitchFamily="34" charset="0"/>
              </a:rPr>
              <a:t>; packet loss rate &lt; 1%</a:t>
            </a:r>
          </a:p>
        </p:txBody>
      </p:sp>
      <p:sp>
        <p:nvSpPr>
          <p:cNvPr id="32" name="矩形 140">
            <a:extLst>
              <a:ext uri="{FF2B5EF4-FFF2-40B4-BE49-F238E27FC236}">
                <a16:creationId xmlns="" xmlns:a16="http://schemas.microsoft.com/office/drawing/2014/main" id="{2AD7F309-D34F-409A-9A39-1B382CE4F36E}"/>
              </a:ext>
            </a:extLst>
          </p:cNvPr>
          <p:cNvSpPr/>
          <p:nvPr/>
        </p:nvSpPr>
        <p:spPr bwMode="gray">
          <a:xfrm>
            <a:off x="2565142" y="1922046"/>
            <a:ext cx="8712967" cy="4220838"/>
          </a:xfrm>
          <a:prstGeom prst="rect">
            <a:avLst/>
          </a:prstGeom>
          <a:noFill/>
          <a:ln w="12700" cap="flat" cmpd="sng" algn="ctr">
            <a:solidFill>
              <a:srgbClr val="FFFFFF">
                <a:lumMod val="75000"/>
              </a:srgbClr>
            </a:solidFill>
            <a:prstDash val="dash"/>
          </a:ln>
          <a:effectLst/>
        </p:spPr>
        <p:txBody>
          <a:bodyPr wrap="square" lIns="91428" tIns="45715" rIns="91428" bIns="45715" rtlCol="0" anchor="ctr">
            <a:noAutofit/>
          </a:bodyPr>
          <a:lstStyle/>
          <a:p>
            <a:pPr algn="ctr" defTabSz="1219154" fontAlgn="ctr"/>
            <a:endParaRPr lang="en-US" altLang="zh-CN" sz="1200" kern="0" dirty="0">
              <a:solidFill>
                <a:srgbClr val="FFFFFF"/>
              </a:solidFill>
              <a:latin typeface="Huawei Sans" panose="020C0503030203020204" pitchFamily="34" charset="0"/>
              <a:ea typeface="方正兰亭黑简体" panose="02000000000000000000" pitchFamily="2" charset="-122"/>
            </a:endParaRPr>
          </a:p>
        </p:txBody>
      </p:sp>
      <p:grpSp>
        <p:nvGrpSpPr>
          <p:cNvPr id="35" name="组合 141">
            <a:extLst>
              <a:ext uri="{FF2B5EF4-FFF2-40B4-BE49-F238E27FC236}">
                <a16:creationId xmlns="" xmlns:a16="http://schemas.microsoft.com/office/drawing/2014/main" id="{FFBDDD9F-2D4F-43A4-A255-D390C7FC658B}"/>
              </a:ext>
            </a:extLst>
          </p:cNvPr>
          <p:cNvGrpSpPr/>
          <p:nvPr/>
        </p:nvGrpSpPr>
        <p:grpSpPr bwMode="gray">
          <a:xfrm>
            <a:off x="2360713" y="3085630"/>
            <a:ext cx="2706080" cy="2917650"/>
            <a:chOff x="1603163" y="2288995"/>
            <a:chExt cx="2706080" cy="2917719"/>
          </a:xfrm>
        </p:grpSpPr>
        <p:sp>
          <p:nvSpPr>
            <p:cNvPr id="36" name="圆角矩形 142">
              <a:extLst>
                <a:ext uri="{FF2B5EF4-FFF2-40B4-BE49-F238E27FC236}">
                  <a16:creationId xmlns="" xmlns:a16="http://schemas.microsoft.com/office/drawing/2014/main" id="{91CFF417-FC6F-43EC-96E4-3525960CE07C}"/>
                </a:ext>
              </a:extLst>
            </p:cNvPr>
            <p:cNvSpPr/>
            <p:nvPr/>
          </p:nvSpPr>
          <p:spPr bwMode="gray">
            <a:xfrm>
              <a:off x="2004268" y="2288995"/>
              <a:ext cx="2304975" cy="2917719"/>
            </a:xfrm>
            <a:prstGeom prst="roundRect">
              <a:avLst>
                <a:gd name="adj" fmla="val 2520"/>
              </a:avLst>
            </a:prstGeom>
            <a:solidFill>
              <a:schemeClr val="bg1"/>
            </a:solidFill>
            <a:ln>
              <a:solidFill>
                <a:schemeClr val="bg1">
                  <a:lumMod val="95000"/>
                </a:schemeClr>
              </a:solidFill>
            </a:ln>
            <a:effectLst>
              <a:outerShdw blurRad="50800" dist="38100" dir="8100000" algn="tr" rotWithShape="0">
                <a:prstClr val="black">
                  <a:alpha val="40000"/>
                </a:prstClr>
              </a:outerShdw>
            </a:effectLst>
          </p:spPr>
          <p:txBody>
            <a:bodyPr vert="horz" wrap="square" lIns="82953" tIns="41476" rIns="82953" bIns="41476" numCol="1" rtlCol="0" anchor="t" anchorCtr="0" compatLnSpc="1">
              <a:prstTxWarp prst="textNoShape">
                <a:avLst/>
              </a:prstTxWarp>
              <a:noAutofit/>
            </a:bodyPr>
            <a:lstStyle/>
            <a:p>
              <a:pPr defTabSz="1219154"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37" name="TextBox 140">
              <a:extLst>
                <a:ext uri="{FF2B5EF4-FFF2-40B4-BE49-F238E27FC236}">
                  <a16:creationId xmlns="" xmlns:a16="http://schemas.microsoft.com/office/drawing/2014/main" id="{1DE868BB-4409-4FBC-86F9-46D1BFEF88AF}"/>
                </a:ext>
              </a:extLst>
            </p:cNvPr>
            <p:cNvSpPr txBox="1"/>
            <p:nvPr/>
          </p:nvSpPr>
          <p:spPr bwMode="gray">
            <a:xfrm>
              <a:off x="1603163" y="2323624"/>
              <a:ext cx="1979518" cy="387807"/>
            </a:xfrm>
            <a:prstGeom prst="rect">
              <a:avLst/>
            </a:prstGeom>
            <a:noFill/>
          </p:spPr>
          <p:txBody>
            <a:bodyPr wrap="square" rtlCol="0">
              <a:noAutofit/>
            </a:bodyPr>
            <a:lstStyle/>
            <a:p>
              <a:pPr algn="ctr" defTabSz="1219154" fontAlgn="ctr">
                <a:lnSpc>
                  <a:spcPct val="120000"/>
                </a:lnSpc>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Active site</a:t>
              </a:r>
            </a:p>
          </p:txBody>
        </p:sp>
        <p:sp>
          <p:nvSpPr>
            <p:cNvPr id="38" name="圆角矩形 144">
              <a:extLst>
                <a:ext uri="{FF2B5EF4-FFF2-40B4-BE49-F238E27FC236}">
                  <a16:creationId xmlns="" xmlns:a16="http://schemas.microsoft.com/office/drawing/2014/main" id="{CE14A2A2-D609-4D8A-BEED-2841C247BF65}"/>
                </a:ext>
              </a:extLst>
            </p:cNvPr>
            <p:cNvSpPr/>
            <p:nvPr/>
          </p:nvSpPr>
          <p:spPr bwMode="gray">
            <a:xfrm>
              <a:off x="3358992" y="2703083"/>
              <a:ext cx="753634" cy="259713"/>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err="1">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DRMgr</a:t>
              </a:r>
              <a:endPar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cxnSp>
          <p:nvCxnSpPr>
            <p:cNvPr id="39" name="直接箭头连接符 145">
              <a:extLst>
                <a:ext uri="{FF2B5EF4-FFF2-40B4-BE49-F238E27FC236}">
                  <a16:creationId xmlns="" xmlns:a16="http://schemas.microsoft.com/office/drawing/2014/main" id="{08F15F9C-464E-4E86-AAC8-EF9CD9BDAF55}"/>
                </a:ext>
              </a:extLst>
            </p:cNvPr>
            <p:cNvCxnSpPr>
              <a:stCxn id="52" idx="3"/>
              <a:endCxn id="43" idx="1"/>
            </p:cNvCxnSpPr>
            <p:nvPr/>
          </p:nvCxnSpPr>
          <p:spPr bwMode="gray">
            <a:xfrm flipV="1">
              <a:off x="3000708" y="3984213"/>
              <a:ext cx="273324" cy="0"/>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sp>
          <p:nvSpPr>
            <p:cNvPr id="40" name="流程图: 磁盘 146">
              <a:extLst>
                <a:ext uri="{FF2B5EF4-FFF2-40B4-BE49-F238E27FC236}">
                  <a16:creationId xmlns="" xmlns:a16="http://schemas.microsoft.com/office/drawing/2014/main" id="{23E49904-770C-48F7-92CA-6C04C7943DE1}"/>
                </a:ext>
              </a:extLst>
            </p:cNvPr>
            <p:cNvSpPr/>
            <p:nvPr/>
          </p:nvSpPr>
          <p:spPr bwMode="gray">
            <a:xfrm>
              <a:off x="3336168" y="3321686"/>
              <a:ext cx="705991" cy="718424"/>
            </a:xfrm>
            <a:prstGeom prst="flowChartMagneticDisk">
              <a:avLst/>
            </a:prstGeom>
            <a:noFill/>
            <a:ln w="22225">
              <a:solidFill>
                <a:srgbClr val="4276AA">
                  <a:lumMod val="75000"/>
                </a:srgbClr>
              </a:solidFill>
            </a:ln>
          </p:spPr>
          <p:txBody>
            <a:bodyPr wrap="square" lIns="0" rIns="0" rtlCol="0" anchor="ctr">
              <a:noAutofit/>
            </a:bodyPr>
            <a:lstStyle/>
            <a:p>
              <a:pPr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Database</a:t>
              </a:r>
            </a:p>
          </p:txBody>
        </p:sp>
        <p:sp>
          <p:nvSpPr>
            <p:cNvPr id="41" name="流程图: 多文档 147">
              <a:extLst>
                <a:ext uri="{FF2B5EF4-FFF2-40B4-BE49-F238E27FC236}">
                  <a16:creationId xmlns="" xmlns:a16="http://schemas.microsoft.com/office/drawing/2014/main" id="{D3143BD9-4879-496C-97EA-B0E934F9DA01}"/>
                </a:ext>
              </a:extLst>
            </p:cNvPr>
            <p:cNvSpPr/>
            <p:nvPr/>
          </p:nvSpPr>
          <p:spPr bwMode="gray">
            <a:xfrm>
              <a:off x="3491903" y="4126445"/>
              <a:ext cx="368369" cy="438245"/>
            </a:xfrm>
            <a:prstGeom prst="flowChartMultidocument">
              <a:avLst/>
            </a:prstGeom>
            <a:solidFill>
              <a:srgbClr val="FFFFFF"/>
            </a:solidFill>
            <a:ln w="9525" cap="flat" cmpd="sng" algn="ctr">
              <a:solidFill>
                <a:srgbClr val="00B0F0"/>
              </a:solidFill>
              <a:prstDash val="solid"/>
            </a:ln>
            <a:effectLst/>
          </p:spPr>
          <p:txBody>
            <a:bodyPr wrap="square" rtlCol="0" anchor="ctr">
              <a:noAutofit/>
            </a:bodyPr>
            <a:lstStyle/>
            <a:p>
              <a:pPr algn="ctr" defTabSz="1219154" fontAlgn="ctr"/>
              <a:endParaRPr lang="en-US" altLang="zh-CN" sz="1200" kern="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42" name="TextBox 107">
              <a:extLst>
                <a:ext uri="{FF2B5EF4-FFF2-40B4-BE49-F238E27FC236}">
                  <a16:creationId xmlns="" xmlns:a16="http://schemas.microsoft.com/office/drawing/2014/main" id="{4DB024DA-7A6D-445B-BA83-6CD8FF6EBD74}"/>
                </a:ext>
              </a:extLst>
            </p:cNvPr>
            <p:cNvSpPr txBox="1"/>
            <p:nvPr/>
          </p:nvSpPr>
          <p:spPr bwMode="gray">
            <a:xfrm>
              <a:off x="3404126" y="4234508"/>
              <a:ext cx="428322" cy="277006"/>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File</a:t>
              </a:r>
            </a:p>
          </p:txBody>
        </p:sp>
        <p:sp>
          <p:nvSpPr>
            <p:cNvPr id="43" name="圆角矩形 149">
              <a:extLst>
                <a:ext uri="{FF2B5EF4-FFF2-40B4-BE49-F238E27FC236}">
                  <a16:creationId xmlns="" xmlns:a16="http://schemas.microsoft.com/office/drawing/2014/main" id="{FA51C819-A02D-474A-9991-0256E78151AD}"/>
                </a:ext>
              </a:extLst>
            </p:cNvPr>
            <p:cNvSpPr/>
            <p:nvPr/>
          </p:nvSpPr>
          <p:spPr bwMode="gray">
            <a:xfrm>
              <a:off x="3274032" y="3106289"/>
              <a:ext cx="840797" cy="1755848"/>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44" name="TextBox 107">
              <a:extLst>
                <a:ext uri="{FF2B5EF4-FFF2-40B4-BE49-F238E27FC236}">
                  <a16:creationId xmlns="" xmlns:a16="http://schemas.microsoft.com/office/drawing/2014/main" id="{CAAD84F8-7404-401B-B00F-9753AB46A442}"/>
                </a:ext>
              </a:extLst>
            </p:cNvPr>
            <p:cNvSpPr txBox="1"/>
            <p:nvPr/>
          </p:nvSpPr>
          <p:spPr bwMode="gray">
            <a:xfrm>
              <a:off x="3442105" y="4614774"/>
              <a:ext cx="522900" cy="277006"/>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Data</a:t>
              </a:r>
            </a:p>
          </p:txBody>
        </p:sp>
        <p:sp>
          <p:nvSpPr>
            <p:cNvPr id="45" name="圆角矩形 151">
              <a:extLst>
                <a:ext uri="{FF2B5EF4-FFF2-40B4-BE49-F238E27FC236}">
                  <a16:creationId xmlns="" xmlns:a16="http://schemas.microsoft.com/office/drawing/2014/main" id="{782E66BD-ED0D-44CC-A04A-FD7EABD88116}"/>
                </a:ext>
              </a:extLst>
            </p:cNvPr>
            <p:cNvSpPr/>
            <p:nvPr/>
          </p:nvSpPr>
          <p:spPr bwMode="gray">
            <a:xfrm>
              <a:off x="3424959" y="2345970"/>
              <a:ext cx="570300" cy="245024"/>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DR</a:t>
              </a:r>
            </a:p>
          </p:txBody>
        </p:sp>
        <p:cxnSp>
          <p:nvCxnSpPr>
            <p:cNvPr id="46" name="直接箭头连接符 152">
              <a:extLst>
                <a:ext uri="{FF2B5EF4-FFF2-40B4-BE49-F238E27FC236}">
                  <a16:creationId xmlns="" xmlns:a16="http://schemas.microsoft.com/office/drawing/2014/main" id="{6CAF9183-D1B9-4F04-AB55-63C3A17DC576}"/>
                </a:ext>
              </a:extLst>
            </p:cNvPr>
            <p:cNvCxnSpPr/>
            <p:nvPr/>
          </p:nvCxnSpPr>
          <p:spPr bwMode="gray">
            <a:xfrm flipH="1">
              <a:off x="3720179" y="2959309"/>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cxnSp>
          <p:nvCxnSpPr>
            <p:cNvPr id="47" name="直接箭头连接符 153">
              <a:extLst>
                <a:ext uri="{FF2B5EF4-FFF2-40B4-BE49-F238E27FC236}">
                  <a16:creationId xmlns="" xmlns:a16="http://schemas.microsoft.com/office/drawing/2014/main" id="{6B636778-F7DB-4ACD-AC0B-7CF3E115B359}"/>
                </a:ext>
              </a:extLst>
            </p:cNvPr>
            <p:cNvCxnSpPr/>
            <p:nvPr/>
          </p:nvCxnSpPr>
          <p:spPr bwMode="gray">
            <a:xfrm flipH="1">
              <a:off x="3719533" y="2573755"/>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grpSp>
          <p:nvGrpSpPr>
            <p:cNvPr id="48" name="组合 108">
              <a:extLst>
                <a:ext uri="{FF2B5EF4-FFF2-40B4-BE49-F238E27FC236}">
                  <a16:creationId xmlns="" xmlns:a16="http://schemas.microsoft.com/office/drawing/2014/main" id="{7AA087B9-0ADC-4E31-8462-B41732C98560}"/>
                </a:ext>
              </a:extLst>
            </p:cNvPr>
            <p:cNvGrpSpPr/>
            <p:nvPr/>
          </p:nvGrpSpPr>
          <p:grpSpPr bwMode="gray">
            <a:xfrm>
              <a:off x="2159911" y="3106290"/>
              <a:ext cx="840797" cy="1780535"/>
              <a:chOff x="1066946" y="2384062"/>
              <a:chExt cx="849086" cy="1868713"/>
            </a:xfrm>
          </p:grpSpPr>
          <p:grpSp>
            <p:nvGrpSpPr>
              <p:cNvPr id="49" name="组合 109">
                <a:extLst>
                  <a:ext uri="{FF2B5EF4-FFF2-40B4-BE49-F238E27FC236}">
                    <a16:creationId xmlns="" xmlns:a16="http://schemas.microsoft.com/office/drawing/2014/main" id="{66861D0B-9952-4B5C-9C15-FC82EB46CA88}"/>
                  </a:ext>
                </a:extLst>
              </p:cNvPr>
              <p:cNvGrpSpPr/>
              <p:nvPr/>
            </p:nvGrpSpPr>
            <p:grpSpPr bwMode="gray">
              <a:xfrm>
                <a:off x="1066946" y="2384062"/>
                <a:ext cx="849086" cy="1866569"/>
                <a:chOff x="1066946" y="2384062"/>
                <a:chExt cx="849086" cy="1866569"/>
              </a:xfrm>
            </p:grpSpPr>
            <p:grpSp>
              <p:nvGrpSpPr>
                <p:cNvPr id="51" name="组合 111">
                  <a:extLst>
                    <a:ext uri="{FF2B5EF4-FFF2-40B4-BE49-F238E27FC236}">
                      <a16:creationId xmlns="" xmlns:a16="http://schemas.microsoft.com/office/drawing/2014/main" id="{ACC70300-0E87-4143-8EB0-53B5201B73F0}"/>
                    </a:ext>
                  </a:extLst>
                </p:cNvPr>
                <p:cNvGrpSpPr/>
                <p:nvPr/>
              </p:nvGrpSpPr>
              <p:grpSpPr bwMode="gray">
                <a:xfrm>
                  <a:off x="1162316" y="2573566"/>
                  <a:ext cx="653855" cy="1337517"/>
                  <a:chOff x="80627" y="2192894"/>
                  <a:chExt cx="653855" cy="1337517"/>
                </a:xfrm>
              </p:grpSpPr>
              <p:sp>
                <p:nvSpPr>
                  <p:cNvPr id="53" name="圆角矩形 159">
                    <a:extLst>
                      <a:ext uri="{FF2B5EF4-FFF2-40B4-BE49-F238E27FC236}">
                        <a16:creationId xmlns="" xmlns:a16="http://schemas.microsoft.com/office/drawing/2014/main" id="{8389D394-6FEF-4A28-B578-65EB4655F25B}"/>
                      </a:ext>
                    </a:extLst>
                  </p:cNvPr>
                  <p:cNvSpPr/>
                  <p:nvPr/>
                </p:nvSpPr>
                <p:spPr bwMode="gray">
                  <a:xfrm>
                    <a:off x="80627" y="2192894"/>
                    <a:ext cx="653855"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1</a:t>
                    </a:r>
                  </a:p>
                </p:txBody>
              </p:sp>
              <p:sp>
                <p:nvSpPr>
                  <p:cNvPr id="54" name="圆角矩形 160">
                    <a:extLst>
                      <a:ext uri="{FF2B5EF4-FFF2-40B4-BE49-F238E27FC236}">
                        <a16:creationId xmlns="" xmlns:a16="http://schemas.microsoft.com/office/drawing/2014/main" id="{D87AAA26-50E3-48EE-8254-954991775CDC}"/>
                      </a:ext>
                    </a:extLst>
                  </p:cNvPr>
                  <p:cNvSpPr/>
                  <p:nvPr/>
                </p:nvSpPr>
                <p:spPr bwMode="gray">
                  <a:xfrm>
                    <a:off x="80627" y="2565730"/>
                    <a:ext cx="653855"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2</a:t>
                    </a:r>
                  </a:p>
                </p:txBody>
              </p:sp>
              <p:sp>
                <p:nvSpPr>
                  <p:cNvPr id="55" name="圆角矩形 161">
                    <a:extLst>
                      <a:ext uri="{FF2B5EF4-FFF2-40B4-BE49-F238E27FC236}">
                        <a16:creationId xmlns="" xmlns:a16="http://schemas.microsoft.com/office/drawing/2014/main" id="{31B9ECD3-F726-4B07-A43E-3D8811A65A1B}"/>
                      </a:ext>
                    </a:extLst>
                  </p:cNvPr>
                  <p:cNvSpPr/>
                  <p:nvPr/>
                </p:nvSpPr>
                <p:spPr bwMode="gray">
                  <a:xfrm>
                    <a:off x="80627" y="3242411"/>
                    <a:ext cx="653855"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n</a:t>
                    </a:r>
                  </a:p>
                </p:txBody>
              </p:sp>
              <p:sp>
                <p:nvSpPr>
                  <p:cNvPr id="56" name="TextBox 29">
                    <a:extLst>
                      <a:ext uri="{FF2B5EF4-FFF2-40B4-BE49-F238E27FC236}">
                        <a16:creationId xmlns="" xmlns:a16="http://schemas.microsoft.com/office/drawing/2014/main" id="{7E7C0AA6-74DB-4286-AB1B-F297F3DDDA0C}"/>
                      </a:ext>
                    </a:extLst>
                  </p:cNvPr>
                  <p:cNvSpPr txBox="1"/>
                  <p:nvPr/>
                </p:nvSpPr>
                <p:spPr bwMode="gray">
                  <a:xfrm>
                    <a:off x="257820" y="2955494"/>
                    <a:ext cx="466836" cy="218043"/>
                  </a:xfrm>
                  <a:prstGeom prst="rect">
                    <a:avLst/>
                  </a:prstGeom>
                  <a:noFill/>
                </p:spPr>
                <p:txBody>
                  <a:bodyPr wrap="square" rtlCol="0">
                    <a:noAutofit/>
                  </a:bodyPr>
                  <a:lstStyle/>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p:txBody>
              </p:sp>
            </p:grpSp>
            <p:sp>
              <p:nvSpPr>
                <p:cNvPr id="52" name="圆角矩形 158">
                  <a:extLst>
                    <a:ext uri="{FF2B5EF4-FFF2-40B4-BE49-F238E27FC236}">
                      <a16:creationId xmlns="" xmlns:a16="http://schemas.microsoft.com/office/drawing/2014/main" id="{C5541B37-4EA4-4B39-9649-16B7A9DAD07A}"/>
                    </a:ext>
                  </a:extLst>
                </p:cNvPr>
                <p:cNvSpPr/>
                <p:nvPr/>
              </p:nvSpPr>
              <p:spPr bwMode="gray">
                <a:xfrm>
                  <a:off x="1066946" y="2384062"/>
                  <a:ext cx="849086" cy="1866569"/>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grpSp>
          <p:sp>
            <p:nvSpPr>
              <p:cNvPr id="50" name="TextBox 107">
                <a:extLst>
                  <a:ext uri="{FF2B5EF4-FFF2-40B4-BE49-F238E27FC236}">
                    <a16:creationId xmlns="" xmlns:a16="http://schemas.microsoft.com/office/drawing/2014/main" id="{C153F702-A90B-4940-84AC-33F9E537F1B2}"/>
                  </a:ext>
                </a:extLst>
              </p:cNvPr>
              <p:cNvSpPr txBox="1"/>
              <p:nvPr/>
            </p:nvSpPr>
            <p:spPr bwMode="gray">
              <a:xfrm>
                <a:off x="1066946" y="3962051"/>
                <a:ext cx="744975" cy="290724"/>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Services</a:t>
                </a:r>
              </a:p>
            </p:txBody>
          </p:sp>
        </p:grpSp>
      </p:grpSp>
      <p:sp>
        <p:nvSpPr>
          <p:cNvPr id="59" name="矩形 165">
            <a:extLst>
              <a:ext uri="{FF2B5EF4-FFF2-40B4-BE49-F238E27FC236}">
                <a16:creationId xmlns="" xmlns:a16="http://schemas.microsoft.com/office/drawing/2014/main" id="{4A721D55-D98C-433A-9FBF-D17885B412F6}"/>
              </a:ext>
            </a:extLst>
          </p:cNvPr>
          <p:cNvSpPr/>
          <p:nvPr/>
        </p:nvSpPr>
        <p:spPr bwMode="gray">
          <a:xfrm>
            <a:off x="5663625" y="3130642"/>
            <a:ext cx="2281041" cy="738664"/>
          </a:xfrm>
          <a:prstGeom prst="rect">
            <a:avLst/>
          </a:prstGeom>
        </p:spPr>
        <p:txBody>
          <a:bodyPr wrap="square">
            <a:noAutofit/>
          </a:bodyPr>
          <a:lstStyle/>
          <a:p>
            <a:pPr defTabSz="1219154" fontAlgn="ct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Automatic/manual switchover</a:t>
            </a:r>
          </a:p>
          <a:p>
            <a:pPr defTabSz="1219154" fontAlgn="ct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RTO ≤ 15 minutes</a:t>
            </a:r>
          </a:p>
          <a:p>
            <a:pPr defTabSz="1219154" fontAlgn="ct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RPO ≤ 60s</a:t>
            </a:r>
          </a:p>
        </p:txBody>
      </p:sp>
      <p:grpSp>
        <p:nvGrpSpPr>
          <p:cNvPr id="61" name="组合 46">
            <a:extLst>
              <a:ext uri="{FF2B5EF4-FFF2-40B4-BE49-F238E27FC236}">
                <a16:creationId xmlns="" xmlns:a16="http://schemas.microsoft.com/office/drawing/2014/main" id="{0E08F8BC-5B34-493E-9FCA-2B67127D8E43}"/>
              </a:ext>
            </a:extLst>
          </p:cNvPr>
          <p:cNvGrpSpPr/>
          <p:nvPr/>
        </p:nvGrpSpPr>
        <p:grpSpPr bwMode="gray">
          <a:xfrm>
            <a:off x="5888075" y="2056909"/>
            <a:ext cx="2255800" cy="440576"/>
            <a:chOff x="7812014" y="1075658"/>
            <a:chExt cx="2255800" cy="440587"/>
          </a:xfrm>
        </p:grpSpPr>
        <p:sp>
          <p:nvSpPr>
            <p:cNvPr id="65" name="圆角矩形 171">
              <a:extLst>
                <a:ext uri="{FF2B5EF4-FFF2-40B4-BE49-F238E27FC236}">
                  <a16:creationId xmlns="" xmlns:a16="http://schemas.microsoft.com/office/drawing/2014/main" id="{D092E99C-3878-4D26-9B24-91B6BE61CBD1}"/>
                </a:ext>
              </a:extLst>
            </p:cNvPr>
            <p:cNvSpPr/>
            <p:nvPr/>
          </p:nvSpPr>
          <p:spPr bwMode="gray">
            <a:xfrm>
              <a:off x="7812014" y="1075658"/>
              <a:ext cx="2227225" cy="440587"/>
            </a:xfrm>
            <a:prstGeom prst="roundRect">
              <a:avLst>
                <a:gd name="adj" fmla="val 2520"/>
              </a:avLst>
            </a:prstGeom>
            <a:solidFill>
              <a:srgbClr val="1689A0">
                <a:lumMod val="40000"/>
                <a:lumOff val="60000"/>
              </a:srgbClr>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82953" tIns="41476" rIns="82953" bIns="41476" numCol="1" rtlCol="0" anchor="t" anchorCtr="0" compatLnSpc="1">
              <a:prstTxWarp prst="textNoShape">
                <a:avLst/>
              </a:prstTxWarp>
              <a:noAutofit/>
            </a:bodyPr>
            <a:lstStyle/>
            <a:p>
              <a:pPr defTabSz="1219154"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endParaRPr>
            </a:p>
          </p:txBody>
        </p:sp>
        <p:sp>
          <p:nvSpPr>
            <p:cNvPr id="66" name="TextBox 140">
              <a:extLst>
                <a:ext uri="{FF2B5EF4-FFF2-40B4-BE49-F238E27FC236}">
                  <a16:creationId xmlns="" xmlns:a16="http://schemas.microsoft.com/office/drawing/2014/main" id="{F940CD9F-9814-424A-A09C-F94A28F150C7}"/>
                </a:ext>
              </a:extLst>
            </p:cNvPr>
            <p:cNvSpPr txBox="1"/>
            <p:nvPr/>
          </p:nvSpPr>
          <p:spPr bwMode="gray">
            <a:xfrm>
              <a:off x="8918806" y="1101728"/>
              <a:ext cx="1149008" cy="247477"/>
            </a:xfrm>
            <a:prstGeom prst="rect">
              <a:avLst/>
            </a:prstGeom>
            <a:noFill/>
          </p:spPr>
          <p:txBody>
            <a:bodyPr wrap="square" rtlCol="0">
              <a:noAutofit/>
            </a:bodyPr>
            <a:lstStyle/>
            <a:p>
              <a:pPr algn="ctr" defTabSz="1219154" fontAlgn="ctr">
                <a:lnSpc>
                  <a:spcPct val="120000"/>
                </a:lnSpc>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 third site)</a:t>
              </a:r>
            </a:p>
          </p:txBody>
        </p:sp>
        <p:sp>
          <p:nvSpPr>
            <p:cNvPr id="67" name="圆角矩形 173">
              <a:extLst>
                <a:ext uri="{FF2B5EF4-FFF2-40B4-BE49-F238E27FC236}">
                  <a16:creationId xmlns="" xmlns:a16="http://schemas.microsoft.com/office/drawing/2014/main" id="{B87C8129-FC10-449E-AEAE-34920F7AE348}"/>
                </a:ext>
              </a:extLst>
            </p:cNvPr>
            <p:cNvSpPr/>
            <p:nvPr/>
          </p:nvSpPr>
          <p:spPr bwMode="gray">
            <a:xfrm>
              <a:off x="8053473" y="1145639"/>
              <a:ext cx="972305" cy="223649"/>
            </a:xfrm>
            <a:prstGeom prst="roundRect">
              <a:avLst/>
            </a:prstGeom>
            <a:solidFill>
              <a:srgbClr val="5E5CA2">
                <a:lumMod val="20000"/>
                <a:lumOff val="80000"/>
              </a:srgbClr>
            </a:solidFill>
            <a:ln>
              <a:solidFill>
                <a:srgbClr val="4276AA"/>
              </a:solidFill>
              <a:prstDash val="dash"/>
            </a:ln>
          </p:spPr>
          <p:txBody>
            <a:bodyPr wrap="square"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Arbitration</a:t>
              </a:r>
            </a:p>
          </p:txBody>
        </p:sp>
      </p:grpSp>
      <p:cxnSp>
        <p:nvCxnSpPr>
          <p:cNvPr id="62" name="直接连接符 168">
            <a:extLst>
              <a:ext uri="{FF2B5EF4-FFF2-40B4-BE49-F238E27FC236}">
                <a16:creationId xmlns="" xmlns:a16="http://schemas.microsoft.com/office/drawing/2014/main" id="{18D3B8C9-035F-4032-9293-895DA9C791CD}"/>
              </a:ext>
            </a:extLst>
          </p:cNvPr>
          <p:cNvCxnSpPr>
            <a:cxnSpLocks/>
            <a:stCxn id="67" idx="2"/>
            <a:endCxn id="36" idx="0"/>
          </p:cNvCxnSpPr>
          <p:nvPr/>
        </p:nvCxnSpPr>
        <p:spPr bwMode="gray">
          <a:xfrm flipH="1">
            <a:off x="3914306" y="2350531"/>
            <a:ext cx="2701381" cy="735099"/>
          </a:xfrm>
          <a:prstGeom prst="line">
            <a:avLst/>
          </a:prstGeom>
          <a:solidFill>
            <a:srgbClr val="4276AA"/>
          </a:solidFill>
          <a:ln w="9525" cap="flat" cmpd="sng" algn="ctr">
            <a:solidFill>
              <a:srgbClr val="000000"/>
            </a:solidFill>
            <a:prstDash val="solid"/>
            <a:round/>
            <a:headEnd type="none" w="med" len="med"/>
            <a:tailEnd type="none" w="med" len="med"/>
          </a:ln>
          <a:effectLst/>
        </p:spPr>
      </p:cxnSp>
      <p:cxnSp>
        <p:nvCxnSpPr>
          <p:cNvPr id="63" name="直接连接符 169">
            <a:extLst>
              <a:ext uri="{FF2B5EF4-FFF2-40B4-BE49-F238E27FC236}">
                <a16:creationId xmlns="" xmlns:a16="http://schemas.microsoft.com/office/drawing/2014/main" id="{738AD457-C432-42DB-933C-99C7A11D63EA}"/>
              </a:ext>
            </a:extLst>
          </p:cNvPr>
          <p:cNvCxnSpPr>
            <a:cxnSpLocks/>
            <a:stCxn id="67" idx="2"/>
            <a:endCxn id="74" idx="0"/>
          </p:cNvCxnSpPr>
          <p:nvPr/>
        </p:nvCxnSpPr>
        <p:spPr bwMode="gray">
          <a:xfrm>
            <a:off x="6615687" y="2350531"/>
            <a:ext cx="3360178" cy="748419"/>
          </a:xfrm>
          <a:prstGeom prst="line">
            <a:avLst/>
          </a:prstGeom>
          <a:solidFill>
            <a:srgbClr val="4276AA"/>
          </a:solidFill>
          <a:ln w="9525" cap="flat" cmpd="sng" algn="ctr">
            <a:solidFill>
              <a:srgbClr val="000000"/>
            </a:solidFill>
            <a:prstDash val="solid"/>
            <a:round/>
            <a:headEnd type="none" w="med" len="med"/>
            <a:tailEnd type="none" w="med" len="med"/>
          </a:ln>
          <a:effectLst/>
        </p:spPr>
      </p:cxnSp>
      <p:sp>
        <p:nvSpPr>
          <p:cNvPr id="64" name="矩形 170">
            <a:extLst>
              <a:ext uri="{FF2B5EF4-FFF2-40B4-BE49-F238E27FC236}">
                <a16:creationId xmlns="" xmlns:a16="http://schemas.microsoft.com/office/drawing/2014/main" id="{ED3EBDBA-4534-4ADD-AD1E-70F1C1FB5E94}"/>
              </a:ext>
            </a:extLst>
          </p:cNvPr>
          <p:cNvSpPr/>
          <p:nvPr/>
        </p:nvSpPr>
        <p:spPr bwMode="gray">
          <a:xfrm rot="20759928">
            <a:off x="3697450" y="2392557"/>
            <a:ext cx="2158149" cy="301749"/>
          </a:xfrm>
          <a:prstGeom prst="rect">
            <a:avLst/>
          </a:prstGeom>
        </p:spPr>
        <p:txBody>
          <a:bodyPr wrap="square">
            <a:noAutofit/>
          </a:bodyPr>
          <a:lstStyle/>
          <a:p>
            <a:pPr algn="ctr" defTabSz="1219154" fontAlgn="ctr"/>
            <a:r>
              <a:rPr lang="en-US" sz="1200" dirty="0">
                <a:solidFill>
                  <a:srgbClr val="000000"/>
                </a:solidFill>
                <a:latin typeface="Huawei Sans" panose="020C0503030203020204" pitchFamily="34" charset="0"/>
                <a:ea typeface="方正兰亭黑简体" panose="02000000000000000000" pitchFamily="2" charset="-122"/>
              </a:rPr>
              <a:t>Status detection and automatic switchover</a:t>
            </a:r>
          </a:p>
        </p:txBody>
      </p:sp>
      <p:grpSp>
        <p:nvGrpSpPr>
          <p:cNvPr id="68" name="组合 7">
            <a:extLst>
              <a:ext uri="{FF2B5EF4-FFF2-40B4-BE49-F238E27FC236}">
                <a16:creationId xmlns="" xmlns:a16="http://schemas.microsoft.com/office/drawing/2014/main" id="{2D471405-DCCF-44EF-A25C-CB66AD173541}"/>
              </a:ext>
            </a:extLst>
          </p:cNvPr>
          <p:cNvGrpSpPr/>
          <p:nvPr/>
        </p:nvGrpSpPr>
        <p:grpSpPr bwMode="gray">
          <a:xfrm>
            <a:off x="4908325" y="4606412"/>
            <a:ext cx="3896550" cy="585064"/>
            <a:chOff x="4036687" y="3372883"/>
            <a:chExt cx="3896550" cy="585079"/>
          </a:xfrm>
        </p:grpSpPr>
        <p:cxnSp>
          <p:nvCxnSpPr>
            <p:cNvPr id="69" name="直接连接符 175">
              <a:extLst>
                <a:ext uri="{FF2B5EF4-FFF2-40B4-BE49-F238E27FC236}">
                  <a16:creationId xmlns="" xmlns:a16="http://schemas.microsoft.com/office/drawing/2014/main" id="{CB244E0A-643B-4008-875D-10E0D47B8C4E}"/>
                </a:ext>
              </a:extLst>
            </p:cNvPr>
            <p:cNvCxnSpPr/>
            <p:nvPr/>
          </p:nvCxnSpPr>
          <p:spPr bwMode="gray">
            <a:xfrm>
              <a:off x="4036687" y="3641274"/>
              <a:ext cx="3896550" cy="0"/>
            </a:xfrm>
            <a:prstGeom prst="line">
              <a:avLst/>
            </a:prstGeom>
            <a:noFill/>
            <a:ln w="19050" cap="flat" cmpd="sng" algn="ctr">
              <a:solidFill>
                <a:srgbClr val="4276AA">
                  <a:shade val="95000"/>
                  <a:satMod val="105000"/>
                </a:srgbClr>
              </a:solidFill>
              <a:prstDash val="solid"/>
              <a:headEnd type="none" w="med" len="med"/>
              <a:tailEnd type="triangle" w="med" len="med"/>
            </a:ln>
            <a:effectLst/>
          </p:spPr>
        </p:cxnSp>
        <p:sp>
          <p:nvSpPr>
            <p:cNvPr id="70" name="TextBox 69">
              <a:extLst>
                <a:ext uri="{FF2B5EF4-FFF2-40B4-BE49-F238E27FC236}">
                  <a16:creationId xmlns="" xmlns:a16="http://schemas.microsoft.com/office/drawing/2014/main" id="{FBD1176E-AD48-41FD-A042-B15DAC5F62C6}"/>
                </a:ext>
              </a:extLst>
            </p:cNvPr>
            <p:cNvSpPr txBox="1"/>
            <p:nvPr/>
          </p:nvSpPr>
          <p:spPr bwMode="gray">
            <a:xfrm>
              <a:off x="4373208" y="3372883"/>
              <a:ext cx="2070353" cy="585079"/>
            </a:xfrm>
            <a:prstGeom prst="rect">
              <a:avLst/>
            </a:prstGeom>
            <a:solidFill>
              <a:srgbClr val="FFFFFF"/>
            </a:solidFill>
          </p:spPr>
          <p:txBody>
            <a:bodyPr wrap="square" rtlCol="0">
              <a:noAutofit/>
            </a:bodyPr>
            <a:lstStyle>
              <a:defPPr>
                <a:defRPr lang="zh-CN"/>
              </a:defPPr>
              <a:lvl1pPr>
                <a:buFont typeface="Wingdings" pitchFamily="2" charset="2"/>
                <a:buNone/>
                <a:defRPr sz="1000">
                  <a:solidFill>
                    <a:srgbClr val="000000"/>
                  </a:solidFill>
                  <a:latin typeface="微软雅黑" panose="020B0503020204020204" pitchFamily="34" charset="-122"/>
                  <a:ea typeface="微软雅黑" panose="020B0503020204020204" pitchFamily="34" charset="-122"/>
                </a:defRPr>
              </a:lvl1pPr>
            </a:lstStyle>
            <a:p>
              <a:pPr algn="ctr" defTabSz="1219154" fontAlgn="ctr"/>
              <a:r>
                <a:rPr lang="en-US" sz="1200" dirty="0">
                  <a:latin typeface="Huawei Sans" panose="020C0503030203020204" pitchFamily="34" charset="0"/>
                  <a:ea typeface="方正兰亭黑简体" panose="02000000000000000000" pitchFamily="2" charset="-122"/>
                  <a:sym typeface="Arial" panose="020B0604020202020204" pitchFamily="34" charset="0"/>
                </a:rPr>
                <a:t>Asynchronous replication RPO ≤ 60s (service data of Manager and Controller)</a:t>
              </a:r>
            </a:p>
          </p:txBody>
        </p:sp>
      </p:grpSp>
      <p:sp>
        <p:nvSpPr>
          <p:cNvPr id="71" name="矩形 177">
            <a:extLst>
              <a:ext uri="{FF2B5EF4-FFF2-40B4-BE49-F238E27FC236}">
                <a16:creationId xmlns="" xmlns:a16="http://schemas.microsoft.com/office/drawing/2014/main" id="{37EF92F4-1E38-45A2-A843-B90A928169F7}"/>
              </a:ext>
            </a:extLst>
          </p:cNvPr>
          <p:cNvSpPr/>
          <p:nvPr/>
        </p:nvSpPr>
        <p:spPr bwMode="gray">
          <a:xfrm>
            <a:off x="5025785" y="5506604"/>
            <a:ext cx="3836091" cy="646321"/>
          </a:xfrm>
          <a:prstGeom prst="rect">
            <a:avLst/>
          </a:prstGeom>
        </p:spPr>
        <p:txBody>
          <a:bodyPr wrap="square" lIns="91428" tIns="45715" rIns="91428" bIns="45715">
            <a:noAutofit/>
          </a:bodyPr>
          <a:lstStyle/>
          <a:p>
            <a:pPr algn="ctr" defTabSz="1219154" fontAlgn="ctr"/>
            <a:r>
              <a:rPr lang="en-US" sz="1200" dirty="0">
                <a:latin typeface="Huawei Sans" panose="020C0503030203020204" pitchFamily="34" charset="0"/>
                <a:ea typeface="方正兰亭黑简体" panose="02000000000000000000" pitchFamily="2" charset="-122"/>
                <a:sym typeface="Arial" panose="020B0604020202020204" pitchFamily="34" charset="0"/>
              </a:rPr>
              <a:t>* You are advised to use redundant private lines for replication. Ensure that the switching time is less than 1s.</a:t>
            </a:r>
          </a:p>
        </p:txBody>
      </p:sp>
      <p:grpSp>
        <p:nvGrpSpPr>
          <p:cNvPr id="73" name="组合 3">
            <a:extLst>
              <a:ext uri="{FF2B5EF4-FFF2-40B4-BE49-F238E27FC236}">
                <a16:creationId xmlns="" xmlns:a16="http://schemas.microsoft.com/office/drawing/2014/main" id="{FDF96A3C-57A4-4A61-9FA3-5F69A0CEF156}"/>
              </a:ext>
            </a:extLst>
          </p:cNvPr>
          <p:cNvGrpSpPr/>
          <p:nvPr/>
        </p:nvGrpSpPr>
        <p:grpSpPr bwMode="gray">
          <a:xfrm>
            <a:off x="8841434" y="3098950"/>
            <a:ext cx="2268862" cy="2936699"/>
            <a:chOff x="7875681" y="2302315"/>
            <a:chExt cx="2268862" cy="2936769"/>
          </a:xfrm>
        </p:grpSpPr>
        <p:sp>
          <p:nvSpPr>
            <p:cNvPr id="74" name="圆角矩形 180">
              <a:extLst>
                <a:ext uri="{FF2B5EF4-FFF2-40B4-BE49-F238E27FC236}">
                  <a16:creationId xmlns="" xmlns:a16="http://schemas.microsoft.com/office/drawing/2014/main" id="{16039FEA-2518-4452-9EFB-61D79B57E397}"/>
                </a:ext>
              </a:extLst>
            </p:cNvPr>
            <p:cNvSpPr/>
            <p:nvPr/>
          </p:nvSpPr>
          <p:spPr bwMode="gray">
            <a:xfrm>
              <a:off x="7875681" y="2302315"/>
              <a:ext cx="2268862" cy="2936769"/>
            </a:xfrm>
            <a:prstGeom prst="roundRect">
              <a:avLst>
                <a:gd name="adj" fmla="val 2520"/>
              </a:avLst>
            </a:prstGeom>
            <a:solidFill>
              <a:schemeClr val="bg1">
                <a:lumMod val="85000"/>
              </a:schemeClr>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vert="horz" wrap="square" lIns="82953" tIns="41476" rIns="82953" bIns="41476" numCol="1" rtlCol="0" anchor="t" anchorCtr="0" compatLnSpc="1">
              <a:prstTxWarp prst="textNoShape">
                <a:avLst/>
              </a:prstTxWarp>
              <a:noAutofit/>
            </a:bodyPr>
            <a:lstStyle/>
            <a:p>
              <a:pPr defTabSz="1219154" fontAlgn="ctr">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75" name="流程图: 磁盘 181">
              <a:extLst>
                <a:ext uri="{FF2B5EF4-FFF2-40B4-BE49-F238E27FC236}">
                  <a16:creationId xmlns="" xmlns:a16="http://schemas.microsoft.com/office/drawing/2014/main" id="{9DEDEE14-1439-41B7-BD34-F3D1DF86BC3A}"/>
                </a:ext>
              </a:extLst>
            </p:cNvPr>
            <p:cNvSpPr/>
            <p:nvPr/>
          </p:nvSpPr>
          <p:spPr bwMode="gray">
            <a:xfrm>
              <a:off x="8107857" y="3277158"/>
              <a:ext cx="688646" cy="724939"/>
            </a:xfrm>
            <a:prstGeom prst="flowChartMagneticDisk">
              <a:avLst/>
            </a:prstGeom>
            <a:noFill/>
            <a:ln w="22225">
              <a:solidFill>
                <a:srgbClr val="768395">
                  <a:lumMod val="40000"/>
                  <a:lumOff val="60000"/>
                </a:srgb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Database</a:t>
              </a:r>
            </a:p>
          </p:txBody>
        </p:sp>
        <p:cxnSp>
          <p:nvCxnSpPr>
            <p:cNvPr id="76" name="直接箭头连接符 182">
              <a:extLst>
                <a:ext uri="{FF2B5EF4-FFF2-40B4-BE49-F238E27FC236}">
                  <a16:creationId xmlns="" xmlns:a16="http://schemas.microsoft.com/office/drawing/2014/main" id="{41FEBD7D-2467-4BAF-9A60-2736A0BD6A4A}"/>
                </a:ext>
              </a:extLst>
            </p:cNvPr>
            <p:cNvCxnSpPr>
              <a:stCxn id="89" idx="1"/>
              <a:endCxn id="94" idx="3"/>
            </p:cNvCxnSpPr>
            <p:nvPr/>
          </p:nvCxnSpPr>
          <p:spPr bwMode="gray">
            <a:xfrm flipH="1">
              <a:off x="8873204" y="3993069"/>
              <a:ext cx="266650" cy="0"/>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cxnSp>
          <p:nvCxnSpPr>
            <p:cNvPr id="77" name="直接箭头连接符 183">
              <a:extLst>
                <a:ext uri="{FF2B5EF4-FFF2-40B4-BE49-F238E27FC236}">
                  <a16:creationId xmlns="" xmlns:a16="http://schemas.microsoft.com/office/drawing/2014/main" id="{5EC2D785-0582-4638-8411-A53F8251D96F}"/>
                </a:ext>
              </a:extLst>
            </p:cNvPr>
            <p:cNvCxnSpPr/>
            <p:nvPr/>
          </p:nvCxnSpPr>
          <p:spPr bwMode="gray">
            <a:xfrm flipH="1">
              <a:off x="8462928" y="2979509"/>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sp>
          <p:nvSpPr>
            <p:cNvPr id="78" name="圆角矩形 184">
              <a:extLst>
                <a:ext uri="{FF2B5EF4-FFF2-40B4-BE49-F238E27FC236}">
                  <a16:creationId xmlns="" xmlns:a16="http://schemas.microsoft.com/office/drawing/2014/main" id="{026172DB-5393-4D58-81CC-F1A100C2689B}"/>
                </a:ext>
              </a:extLst>
            </p:cNvPr>
            <p:cNvSpPr/>
            <p:nvPr/>
          </p:nvSpPr>
          <p:spPr bwMode="gray">
            <a:xfrm>
              <a:off x="8118185" y="2746278"/>
              <a:ext cx="755015" cy="213032"/>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err="1">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DRMgr</a:t>
              </a:r>
              <a:endPar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79" name="圆角矩形 185">
              <a:extLst>
                <a:ext uri="{FF2B5EF4-FFF2-40B4-BE49-F238E27FC236}">
                  <a16:creationId xmlns="" xmlns:a16="http://schemas.microsoft.com/office/drawing/2014/main" id="{0CEC04C4-76AB-4CF1-B1A8-1E9046D44A8B}"/>
                </a:ext>
              </a:extLst>
            </p:cNvPr>
            <p:cNvSpPr/>
            <p:nvPr/>
          </p:nvSpPr>
          <p:spPr bwMode="gray">
            <a:xfrm>
              <a:off x="8154054" y="2366148"/>
              <a:ext cx="589109" cy="234204"/>
            </a:xfrm>
            <a:prstGeom prst="roundRect">
              <a:avLst/>
            </a:prstGeom>
            <a:solidFill>
              <a:srgbClr val="FFCC99"/>
            </a:solidFill>
            <a:ln>
              <a:solidFill>
                <a:srgbClr val="FFFFFF">
                  <a:lumMod val="50000"/>
                </a:srgbClr>
              </a:solidFill>
            </a:ln>
          </p:spPr>
          <p:txBody>
            <a:bodyPr wrap="square"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DR</a:t>
              </a:r>
            </a:p>
          </p:txBody>
        </p:sp>
        <p:cxnSp>
          <p:nvCxnSpPr>
            <p:cNvPr id="80" name="直接箭头连接符 186">
              <a:extLst>
                <a:ext uri="{FF2B5EF4-FFF2-40B4-BE49-F238E27FC236}">
                  <a16:creationId xmlns="" xmlns:a16="http://schemas.microsoft.com/office/drawing/2014/main" id="{5E483626-6F82-49E7-AFBE-F8C35B9B90D5}"/>
                </a:ext>
              </a:extLst>
            </p:cNvPr>
            <p:cNvCxnSpPr/>
            <p:nvPr/>
          </p:nvCxnSpPr>
          <p:spPr bwMode="gray">
            <a:xfrm flipH="1">
              <a:off x="8456330" y="2590994"/>
              <a:ext cx="0" cy="157842"/>
            </a:xfrm>
            <a:prstGeom prst="straightConnector1">
              <a:avLst/>
            </a:prstGeom>
            <a:solidFill>
              <a:srgbClr val="FFCC99">
                <a:alpha val="80000"/>
              </a:srgbClr>
            </a:solidFill>
            <a:ln w="9525" cap="flat" cmpd="sng" algn="ctr">
              <a:solidFill>
                <a:srgbClr val="969696"/>
              </a:solidFill>
              <a:prstDash val="solid"/>
              <a:round/>
              <a:headEnd type="none" w="med" len="med"/>
              <a:tailEnd type="triangle"/>
            </a:ln>
            <a:effectLst/>
          </p:spPr>
        </p:cxnSp>
        <p:sp>
          <p:nvSpPr>
            <p:cNvPr id="81" name="TextBox 140">
              <a:extLst>
                <a:ext uri="{FF2B5EF4-FFF2-40B4-BE49-F238E27FC236}">
                  <a16:creationId xmlns="" xmlns:a16="http://schemas.microsoft.com/office/drawing/2014/main" id="{84DAD360-1F77-4EC4-ABC9-FE972471FBCC}"/>
                </a:ext>
              </a:extLst>
            </p:cNvPr>
            <p:cNvSpPr txBox="1"/>
            <p:nvPr/>
          </p:nvSpPr>
          <p:spPr bwMode="gray">
            <a:xfrm>
              <a:off x="8725073" y="2349707"/>
              <a:ext cx="1419470" cy="387807"/>
            </a:xfrm>
            <a:prstGeom prst="rect">
              <a:avLst/>
            </a:prstGeom>
            <a:noFill/>
          </p:spPr>
          <p:txBody>
            <a:bodyPr wrap="square" rtlCol="0">
              <a:noAutofit/>
            </a:bodyPr>
            <a:lstStyle/>
            <a:p>
              <a:pPr algn="ctr" defTabSz="1219154" fontAlgn="ctr">
                <a:lnSpc>
                  <a:spcPct val="120000"/>
                </a:lnSpc>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Standby site</a:t>
              </a:r>
            </a:p>
          </p:txBody>
        </p:sp>
        <p:grpSp>
          <p:nvGrpSpPr>
            <p:cNvPr id="82" name="组合 114">
              <a:extLst>
                <a:ext uri="{FF2B5EF4-FFF2-40B4-BE49-F238E27FC236}">
                  <a16:creationId xmlns="" xmlns:a16="http://schemas.microsoft.com/office/drawing/2014/main" id="{6FF62137-34F8-4F4F-A828-192F54C64207}"/>
                </a:ext>
              </a:extLst>
            </p:cNvPr>
            <p:cNvGrpSpPr/>
            <p:nvPr/>
          </p:nvGrpSpPr>
          <p:grpSpPr bwMode="gray">
            <a:xfrm>
              <a:off x="8032407" y="3126466"/>
              <a:ext cx="840797" cy="1789586"/>
              <a:chOff x="2199061" y="2373178"/>
              <a:chExt cx="849086" cy="1811312"/>
            </a:xfrm>
          </p:grpSpPr>
          <p:sp>
            <p:nvSpPr>
              <p:cNvPr id="94" name="圆角矩形 200">
                <a:extLst>
                  <a:ext uri="{FF2B5EF4-FFF2-40B4-BE49-F238E27FC236}">
                    <a16:creationId xmlns="" xmlns:a16="http://schemas.microsoft.com/office/drawing/2014/main" id="{D0754A17-F572-4469-99F4-FC4DEA5959B1}"/>
                  </a:ext>
                </a:extLst>
              </p:cNvPr>
              <p:cNvSpPr/>
              <p:nvPr/>
            </p:nvSpPr>
            <p:spPr bwMode="gray">
              <a:xfrm>
                <a:off x="2199061" y="2373178"/>
                <a:ext cx="849086" cy="1777165"/>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95" name="TextBox 107">
                <a:extLst>
                  <a:ext uri="{FF2B5EF4-FFF2-40B4-BE49-F238E27FC236}">
                    <a16:creationId xmlns="" xmlns:a16="http://schemas.microsoft.com/office/drawing/2014/main" id="{29C7D843-C892-4C49-A78C-6194FAD500F8}"/>
                  </a:ext>
                </a:extLst>
              </p:cNvPr>
              <p:cNvSpPr txBox="1"/>
              <p:nvPr/>
            </p:nvSpPr>
            <p:spPr bwMode="gray">
              <a:xfrm>
                <a:off x="2359138" y="3904121"/>
                <a:ext cx="528055" cy="280369"/>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Data</a:t>
                </a:r>
              </a:p>
            </p:txBody>
          </p:sp>
        </p:grpSp>
        <p:grpSp>
          <p:nvGrpSpPr>
            <p:cNvPr id="83" name="组合 80">
              <a:extLst>
                <a:ext uri="{FF2B5EF4-FFF2-40B4-BE49-F238E27FC236}">
                  <a16:creationId xmlns="" xmlns:a16="http://schemas.microsoft.com/office/drawing/2014/main" id="{7ABB682D-1410-452E-83CB-BC58D4338D4F}"/>
                </a:ext>
              </a:extLst>
            </p:cNvPr>
            <p:cNvGrpSpPr/>
            <p:nvPr/>
          </p:nvGrpSpPr>
          <p:grpSpPr bwMode="gray">
            <a:xfrm>
              <a:off x="9125347" y="3103824"/>
              <a:ext cx="855304" cy="1811148"/>
              <a:chOff x="1052296" y="2384062"/>
              <a:chExt cx="863736" cy="1900842"/>
            </a:xfrm>
          </p:grpSpPr>
          <p:grpSp>
            <p:nvGrpSpPr>
              <p:cNvPr id="86" name="组合 81">
                <a:extLst>
                  <a:ext uri="{FF2B5EF4-FFF2-40B4-BE49-F238E27FC236}">
                    <a16:creationId xmlns="" xmlns:a16="http://schemas.microsoft.com/office/drawing/2014/main" id="{B0BD24C5-9795-47D4-AB5E-066141C730E3}"/>
                  </a:ext>
                </a:extLst>
              </p:cNvPr>
              <p:cNvGrpSpPr/>
              <p:nvPr/>
            </p:nvGrpSpPr>
            <p:grpSpPr bwMode="gray">
              <a:xfrm>
                <a:off x="1066946" y="2384062"/>
                <a:ext cx="849086" cy="1866569"/>
                <a:chOff x="1066946" y="2384062"/>
                <a:chExt cx="849086" cy="1866569"/>
              </a:xfrm>
            </p:grpSpPr>
            <p:grpSp>
              <p:nvGrpSpPr>
                <p:cNvPr id="88" name="组合 84">
                  <a:extLst>
                    <a:ext uri="{FF2B5EF4-FFF2-40B4-BE49-F238E27FC236}">
                      <a16:creationId xmlns="" xmlns:a16="http://schemas.microsoft.com/office/drawing/2014/main" id="{AB9FA2C1-5EC6-4A5E-92B1-102D563DD2B5}"/>
                    </a:ext>
                  </a:extLst>
                </p:cNvPr>
                <p:cNvGrpSpPr/>
                <p:nvPr/>
              </p:nvGrpSpPr>
              <p:grpSpPr bwMode="gray">
                <a:xfrm>
                  <a:off x="1129695" y="2573566"/>
                  <a:ext cx="723948" cy="1337517"/>
                  <a:chOff x="48006" y="2192894"/>
                  <a:chExt cx="723948" cy="1337517"/>
                </a:xfrm>
              </p:grpSpPr>
              <p:sp>
                <p:nvSpPr>
                  <p:cNvPr id="90" name="圆角矩形 196">
                    <a:extLst>
                      <a:ext uri="{FF2B5EF4-FFF2-40B4-BE49-F238E27FC236}">
                        <a16:creationId xmlns="" xmlns:a16="http://schemas.microsoft.com/office/drawing/2014/main" id="{FD95733F-35FF-4915-A25E-2278255E52ED}"/>
                      </a:ext>
                    </a:extLst>
                  </p:cNvPr>
                  <p:cNvSpPr/>
                  <p:nvPr/>
                </p:nvSpPr>
                <p:spPr bwMode="gray">
                  <a:xfrm>
                    <a:off x="48006" y="2192894"/>
                    <a:ext cx="723948"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1</a:t>
                    </a:r>
                  </a:p>
                </p:txBody>
              </p:sp>
              <p:sp>
                <p:nvSpPr>
                  <p:cNvPr id="91" name="圆角矩形 197">
                    <a:extLst>
                      <a:ext uri="{FF2B5EF4-FFF2-40B4-BE49-F238E27FC236}">
                        <a16:creationId xmlns="" xmlns:a16="http://schemas.microsoft.com/office/drawing/2014/main" id="{4D279C1C-8A43-4A1C-94D7-011B3ED4DD3C}"/>
                      </a:ext>
                    </a:extLst>
                  </p:cNvPr>
                  <p:cNvSpPr/>
                  <p:nvPr/>
                </p:nvSpPr>
                <p:spPr bwMode="gray">
                  <a:xfrm>
                    <a:off x="48006" y="2565730"/>
                    <a:ext cx="723948"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2</a:t>
                    </a:r>
                  </a:p>
                </p:txBody>
              </p:sp>
              <p:sp>
                <p:nvSpPr>
                  <p:cNvPr id="92" name="圆角矩形 198">
                    <a:extLst>
                      <a:ext uri="{FF2B5EF4-FFF2-40B4-BE49-F238E27FC236}">
                        <a16:creationId xmlns="" xmlns:a16="http://schemas.microsoft.com/office/drawing/2014/main" id="{ACC05C19-3EED-455C-8A84-3E543D59DA2C}"/>
                      </a:ext>
                    </a:extLst>
                  </p:cNvPr>
                  <p:cNvSpPr/>
                  <p:nvPr/>
                </p:nvSpPr>
                <p:spPr bwMode="gray">
                  <a:xfrm>
                    <a:off x="48006" y="3242411"/>
                    <a:ext cx="723948" cy="288000"/>
                  </a:xfrm>
                  <a:prstGeom prst="roundRect">
                    <a:avLst/>
                  </a:prstGeom>
                  <a:ln>
                    <a:solidFill>
                      <a:sysClr val="window" lastClr="FFFFFF">
                        <a:lumMod val="50000"/>
                      </a:sysClr>
                    </a:solidFill>
                  </a:ln>
                </p:spPr>
                <p:txBody>
                  <a:bodyPr wrap="square" lIns="0" rIns="0" rtlCol="0" anchor="ctr">
                    <a:noAutofit/>
                  </a:bodyPr>
                  <a:lstStyle/>
                  <a:p>
                    <a:pPr marL="492327" indent="-492327" algn="ctr" defTabSz="863280" fontAlgn="ctr">
                      <a:defRPr/>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Service n</a:t>
                    </a:r>
                  </a:p>
                </p:txBody>
              </p:sp>
              <p:sp>
                <p:nvSpPr>
                  <p:cNvPr id="93" name="TextBox 29">
                    <a:extLst>
                      <a:ext uri="{FF2B5EF4-FFF2-40B4-BE49-F238E27FC236}">
                        <a16:creationId xmlns="" xmlns:a16="http://schemas.microsoft.com/office/drawing/2014/main" id="{2AA55CC7-D36D-4524-8DD4-D2573E986D30}"/>
                      </a:ext>
                    </a:extLst>
                  </p:cNvPr>
                  <p:cNvSpPr txBox="1"/>
                  <p:nvPr/>
                </p:nvSpPr>
                <p:spPr bwMode="gray">
                  <a:xfrm>
                    <a:off x="257820" y="2955494"/>
                    <a:ext cx="466836" cy="218043"/>
                  </a:xfrm>
                  <a:prstGeom prst="rect">
                    <a:avLst/>
                  </a:prstGeom>
                  <a:noFill/>
                </p:spPr>
                <p:txBody>
                  <a:bodyPr wrap="square" rtlCol="0">
                    <a:noAutofit/>
                  </a:bodyPr>
                  <a:lstStyle/>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a:p>
                    <a:pPr defTabSz="1219154" fontAlgn="ctr">
                      <a:lnSpc>
                        <a:spcPts val="300"/>
                      </a:lnSpc>
                    </a:pP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a:t>
                    </a:r>
                  </a:p>
                </p:txBody>
              </p:sp>
            </p:grpSp>
            <p:sp>
              <p:nvSpPr>
                <p:cNvPr id="89" name="圆角矩形 195">
                  <a:extLst>
                    <a:ext uri="{FF2B5EF4-FFF2-40B4-BE49-F238E27FC236}">
                      <a16:creationId xmlns="" xmlns:a16="http://schemas.microsoft.com/office/drawing/2014/main" id="{D746B2D8-314D-4C0C-BB10-8EE822802685}"/>
                    </a:ext>
                  </a:extLst>
                </p:cNvPr>
                <p:cNvSpPr/>
                <p:nvPr/>
              </p:nvSpPr>
              <p:spPr bwMode="gray">
                <a:xfrm>
                  <a:off x="1066946" y="2384062"/>
                  <a:ext cx="849086" cy="1866569"/>
                </a:xfrm>
                <a:prstGeom prst="roundRect">
                  <a:avLst/>
                </a:prstGeom>
                <a:noFill/>
                <a:ln w="9525" cap="flat" cmpd="sng" algn="ctr">
                  <a:solidFill>
                    <a:srgbClr val="000000">
                      <a:lumMod val="95000"/>
                      <a:lumOff val="5000"/>
                    </a:srgbClr>
                  </a:solidFill>
                  <a:prstDash val="dash"/>
                  <a:round/>
                  <a:headEnd type="none" w="med" len="med"/>
                  <a:tailEnd type="none" w="med" len="med"/>
                </a:ln>
                <a:effectLst/>
              </p:spPr>
              <p:txBody>
                <a:bodyPr vert="horz" wrap="square" lIns="82953" tIns="41476" rIns="82953" bIns="41476" numCol="1" rtlCol="0" anchor="ctr" anchorCtr="1" compatLnSpc="1">
                  <a:prstTxWarp prst="textNoShape">
                    <a:avLst/>
                  </a:prstTxWarp>
                  <a:noAutofit/>
                </a:bodyPr>
                <a:lstStyle/>
                <a:p>
                  <a:pPr defTabSz="1219154" fontAlgn="ctr"/>
                  <a:endParaRPr lang="en-US" altLang="zh-CN" sz="1200" kern="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endParaRPr>
                </a:p>
              </p:txBody>
            </p:sp>
          </p:grpSp>
          <p:sp>
            <p:nvSpPr>
              <p:cNvPr id="87" name="TextBox 107">
                <a:extLst>
                  <a:ext uri="{FF2B5EF4-FFF2-40B4-BE49-F238E27FC236}">
                    <a16:creationId xmlns="" xmlns:a16="http://schemas.microsoft.com/office/drawing/2014/main" id="{8EB2C804-141F-4CF6-AA6C-70F7E16858BA}"/>
                  </a:ext>
                </a:extLst>
              </p:cNvPr>
              <p:cNvSpPr txBox="1"/>
              <p:nvPr/>
            </p:nvSpPr>
            <p:spPr bwMode="gray">
              <a:xfrm>
                <a:off x="1052296" y="3994180"/>
                <a:ext cx="744975" cy="290724"/>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Services</a:t>
                </a:r>
              </a:p>
            </p:txBody>
          </p:sp>
        </p:grpSp>
        <p:sp>
          <p:nvSpPr>
            <p:cNvPr id="84" name="流程图: 多文档 190">
              <a:extLst>
                <a:ext uri="{FF2B5EF4-FFF2-40B4-BE49-F238E27FC236}">
                  <a16:creationId xmlns="" xmlns:a16="http://schemas.microsoft.com/office/drawing/2014/main" id="{210CF86F-7BA2-4223-9E86-1E049F3CE60C}"/>
                </a:ext>
              </a:extLst>
            </p:cNvPr>
            <p:cNvSpPr/>
            <p:nvPr/>
          </p:nvSpPr>
          <p:spPr bwMode="gray">
            <a:xfrm>
              <a:off x="8277494" y="4092981"/>
              <a:ext cx="368369" cy="438245"/>
            </a:xfrm>
            <a:prstGeom prst="flowChartMultidocument">
              <a:avLst/>
            </a:prstGeom>
            <a:solidFill>
              <a:srgbClr val="FFFFFF"/>
            </a:solidFill>
            <a:ln w="9525" cap="flat" cmpd="sng" algn="ctr">
              <a:solidFill>
                <a:srgbClr val="00B0F0"/>
              </a:solidFill>
              <a:prstDash val="solid"/>
            </a:ln>
            <a:effectLst/>
          </p:spPr>
          <p:txBody>
            <a:bodyPr wrap="square" rtlCol="0" anchor="ctr">
              <a:noAutofit/>
            </a:bodyPr>
            <a:lstStyle/>
            <a:p>
              <a:pPr algn="ctr" defTabSz="1219154" fontAlgn="ctr"/>
              <a:endParaRPr lang="en-US" altLang="zh-CN" sz="1200" kern="0" dirty="0">
                <a:solidFill>
                  <a:srgbClr val="FFFFFF"/>
                </a:solidFill>
                <a:latin typeface="Huawei Sans" panose="020C0503030203020204" pitchFamily="34" charset="0"/>
                <a:ea typeface="方正兰亭黑简体" panose="02000000000000000000" pitchFamily="2" charset="-122"/>
                <a:sym typeface="Arial" panose="020B0604020202020204" pitchFamily="34" charset="0"/>
              </a:endParaRPr>
            </a:p>
          </p:txBody>
        </p:sp>
        <p:sp>
          <p:nvSpPr>
            <p:cNvPr id="85" name="TextBox 107">
              <a:extLst>
                <a:ext uri="{FF2B5EF4-FFF2-40B4-BE49-F238E27FC236}">
                  <a16:creationId xmlns="" xmlns:a16="http://schemas.microsoft.com/office/drawing/2014/main" id="{2016F275-738A-4BE0-A008-493FA6BC29E7}"/>
                </a:ext>
              </a:extLst>
            </p:cNvPr>
            <p:cNvSpPr txBox="1"/>
            <p:nvPr/>
          </p:nvSpPr>
          <p:spPr bwMode="gray">
            <a:xfrm>
              <a:off x="8187602" y="4201044"/>
              <a:ext cx="428322" cy="277006"/>
            </a:xfrm>
            <a:prstGeom prst="rect">
              <a:avLst/>
            </a:prstGeom>
            <a:noFill/>
          </p:spPr>
          <p:txBody>
            <a:bodyPr wrap="square">
              <a:noAutofit/>
            </a:bodyPr>
            <a:lstStyle/>
            <a:p>
              <a:pPr defTabSz="1219154"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File</a:t>
              </a:r>
            </a:p>
          </p:txBody>
        </p:sp>
      </p:grpSp>
      <p:sp>
        <p:nvSpPr>
          <p:cNvPr id="96" name="矩形 202">
            <a:extLst>
              <a:ext uri="{FF2B5EF4-FFF2-40B4-BE49-F238E27FC236}">
                <a16:creationId xmlns="" xmlns:a16="http://schemas.microsoft.com/office/drawing/2014/main" id="{AAC7220D-405A-4F6C-8A76-134D6673975D}"/>
              </a:ext>
            </a:extLst>
          </p:cNvPr>
          <p:cNvSpPr/>
          <p:nvPr/>
        </p:nvSpPr>
        <p:spPr bwMode="gray">
          <a:xfrm>
            <a:off x="975369" y="3663732"/>
            <a:ext cx="1153096" cy="463917"/>
          </a:xfrm>
          <a:prstGeom prst="rect">
            <a:avLst/>
          </a:prstGeom>
          <a:solidFill>
            <a:srgbClr val="92D05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i="1"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NCE database</a:t>
            </a:r>
          </a:p>
        </p:txBody>
      </p:sp>
      <p:sp>
        <p:nvSpPr>
          <p:cNvPr id="97" name="矩形 203">
            <a:extLst>
              <a:ext uri="{FF2B5EF4-FFF2-40B4-BE49-F238E27FC236}">
                <a16:creationId xmlns="" xmlns:a16="http://schemas.microsoft.com/office/drawing/2014/main" id="{7663A9D6-936F-42FC-AE2B-23B431286F46}"/>
              </a:ext>
            </a:extLst>
          </p:cNvPr>
          <p:cNvSpPr/>
          <p:nvPr/>
        </p:nvSpPr>
        <p:spPr bwMode="gray">
          <a:xfrm>
            <a:off x="977364" y="4127647"/>
            <a:ext cx="1147476" cy="463917"/>
          </a:xfrm>
          <a:prstGeom prst="rect">
            <a:avLst/>
          </a:prstGeom>
          <a:solidFill>
            <a:srgbClr val="FFFFFF">
              <a:lumMod val="85000"/>
            </a:srgbClr>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Linux</a:t>
            </a:r>
          </a:p>
        </p:txBody>
      </p:sp>
      <p:sp>
        <p:nvSpPr>
          <p:cNvPr id="98" name="圆角矩形 75">
            <a:extLst>
              <a:ext uri="{FF2B5EF4-FFF2-40B4-BE49-F238E27FC236}">
                <a16:creationId xmlns="" xmlns:a16="http://schemas.microsoft.com/office/drawing/2014/main" id="{C7C64208-5CA1-4631-8A39-948C99A9626C}"/>
              </a:ext>
            </a:extLst>
          </p:cNvPr>
          <p:cNvSpPr/>
          <p:nvPr/>
        </p:nvSpPr>
        <p:spPr bwMode="gray">
          <a:xfrm>
            <a:off x="975369" y="4656706"/>
            <a:ext cx="1149471" cy="475053"/>
          </a:xfrm>
          <a:prstGeom prst="roundRect">
            <a:avLst>
              <a:gd name="adj" fmla="val 10344"/>
            </a:avLst>
          </a:prstGeom>
          <a:solidFill>
            <a:srgbClr val="FFFFFF">
              <a:lumMod val="85000"/>
            </a:srgbClr>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VM</a:t>
            </a:r>
          </a:p>
        </p:txBody>
      </p:sp>
      <p:sp>
        <p:nvSpPr>
          <p:cNvPr id="99" name="圆角矩形 86">
            <a:extLst>
              <a:ext uri="{FF2B5EF4-FFF2-40B4-BE49-F238E27FC236}">
                <a16:creationId xmlns="" xmlns:a16="http://schemas.microsoft.com/office/drawing/2014/main" id="{C403FDC2-62EE-40ED-83FC-3A72E13251FC}"/>
              </a:ext>
            </a:extLst>
          </p:cNvPr>
          <p:cNvSpPr/>
          <p:nvPr/>
        </p:nvSpPr>
        <p:spPr bwMode="gray">
          <a:xfrm>
            <a:off x="975369" y="5191475"/>
            <a:ext cx="1149471" cy="475053"/>
          </a:xfrm>
          <a:prstGeom prst="roundRect">
            <a:avLst>
              <a:gd name="adj" fmla="val 10344"/>
            </a:avLst>
          </a:prstGeom>
          <a:solidFill>
            <a:srgbClr val="FFFFFF">
              <a:lumMod val="85000"/>
            </a:srgbClr>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98845" tIns="49423" rIns="98845" bIns="49423" anchor="ctr">
            <a:noAutofit/>
          </a:bodyPr>
          <a:lstStyle/>
          <a:p>
            <a:pPr algn="ctr" defTabSz="1000570" eaLnBrk="0" fontAlgn="ctr" hangingPunct="0">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Hypervisor</a:t>
            </a:r>
          </a:p>
        </p:txBody>
      </p:sp>
      <p:sp>
        <p:nvSpPr>
          <p:cNvPr id="101" name="矩形 207">
            <a:extLst>
              <a:ext uri="{FF2B5EF4-FFF2-40B4-BE49-F238E27FC236}">
                <a16:creationId xmlns="" xmlns:a16="http://schemas.microsoft.com/office/drawing/2014/main" id="{E39A0E29-F664-4603-8C3D-FBBFAFA9DC21}"/>
              </a:ext>
            </a:extLst>
          </p:cNvPr>
          <p:cNvSpPr/>
          <p:nvPr/>
        </p:nvSpPr>
        <p:spPr bwMode="gray">
          <a:xfrm>
            <a:off x="978690" y="2301874"/>
            <a:ext cx="1153096" cy="411862"/>
          </a:xfrm>
          <a:prstGeom prst="rect">
            <a:avLst/>
          </a:prstGeom>
          <a:solidFill>
            <a:srgbClr val="FF990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74115" tIns="37057" rIns="74115" bIns="37057" anchor="ctr">
            <a:noAutofit/>
          </a:bodyPr>
          <a:lstStyle/>
          <a:p>
            <a:pPr algn="ctr" defTabSz="750227"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Replication management</a:t>
            </a:r>
          </a:p>
        </p:txBody>
      </p:sp>
      <p:sp>
        <p:nvSpPr>
          <p:cNvPr id="102" name="矩形 208">
            <a:extLst>
              <a:ext uri="{FF2B5EF4-FFF2-40B4-BE49-F238E27FC236}">
                <a16:creationId xmlns="" xmlns:a16="http://schemas.microsoft.com/office/drawing/2014/main" id="{2BF45E3F-631E-44B1-9BAE-FD33F6FFF3E6}"/>
              </a:ext>
            </a:extLst>
          </p:cNvPr>
          <p:cNvSpPr/>
          <p:nvPr/>
        </p:nvSpPr>
        <p:spPr bwMode="gray">
          <a:xfrm>
            <a:off x="978690" y="2769915"/>
            <a:ext cx="1153096" cy="420750"/>
          </a:xfrm>
          <a:prstGeom prst="rect">
            <a:avLst/>
          </a:prstGeom>
          <a:solidFill>
            <a:srgbClr val="FF990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74115" tIns="37057" rIns="74115" bIns="37057" anchor="ctr">
            <a:noAutofit/>
          </a:bodyPr>
          <a:lstStyle/>
          <a:p>
            <a:pPr algn="ctr" defTabSz="750227"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Monitoring management</a:t>
            </a:r>
          </a:p>
        </p:txBody>
      </p:sp>
      <p:sp>
        <p:nvSpPr>
          <p:cNvPr id="103" name="矩形 209">
            <a:extLst>
              <a:ext uri="{FF2B5EF4-FFF2-40B4-BE49-F238E27FC236}">
                <a16:creationId xmlns="" xmlns:a16="http://schemas.microsoft.com/office/drawing/2014/main" id="{6F07B4AC-6923-465E-BCEB-D1132DC743F7}"/>
              </a:ext>
            </a:extLst>
          </p:cNvPr>
          <p:cNvSpPr/>
          <p:nvPr/>
        </p:nvSpPr>
        <p:spPr bwMode="gray">
          <a:xfrm>
            <a:off x="978690" y="3259856"/>
            <a:ext cx="1153096" cy="347850"/>
          </a:xfrm>
          <a:prstGeom prst="rect">
            <a:avLst/>
          </a:prstGeom>
          <a:solidFill>
            <a:srgbClr val="FF9900"/>
          </a:solidFill>
          <a:ln w="38100" cap="flat" cmpd="sng" algn="ctr">
            <a:solidFill>
              <a:srgbClr val="FFFFFF"/>
            </a:solidFill>
            <a:prstDash val="solid"/>
            <a:headEnd type="none" w="med" len="med"/>
            <a:tailEnd type="none" w="med" len="med"/>
          </a:ln>
          <a:effectLst>
            <a:outerShdw blurRad="40000" dist="20000" dir="5400000" rotWithShape="0">
              <a:srgbClr val="000000">
                <a:alpha val="38000"/>
              </a:srgbClr>
            </a:outerShdw>
          </a:effectLst>
        </p:spPr>
        <p:txBody>
          <a:bodyPr wrap="square" lIns="74115" tIns="37057" rIns="74115" bIns="37057" anchor="ctr">
            <a:noAutofit/>
          </a:bodyPr>
          <a:lstStyle/>
          <a:p>
            <a:pPr algn="ctr" defTabSz="750227" fontAlgn="ctr">
              <a:defRPr/>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Arial" panose="020B0604020202020204" pitchFamily="34" charset="0"/>
              </a:rPr>
              <a:t>Switchover management</a:t>
            </a:r>
          </a:p>
        </p:txBody>
      </p:sp>
      <p:sp>
        <p:nvSpPr>
          <p:cNvPr id="104" name="矩形 210">
            <a:extLst>
              <a:ext uri="{FF2B5EF4-FFF2-40B4-BE49-F238E27FC236}">
                <a16:creationId xmlns="" xmlns:a16="http://schemas.microsoft.com/office/drawing/2014/main" id="{A6DA61B4-6E78-442A-8758-8726ADA39FA2}"/>
              </a:ext>
            </a:extLst>
          </p:cNvPr>
          <p:cNvSpPr/>
          <p:nvPr/>
        </p:nvSpPr>
        <p:spPr bwMode="gray">
          <a:xfrm>
            <a:off x="882155" y="2105456"/>
            <a:ext cx="1309317" cy="1548951"/>
          </a:xfrm>
          <a:prstGeom prst="rect">
            <a:avLst/>
          </a:prstGeom>
          <a:noFill/>
          <a:ln w="34925" cap="flat" cmpd="sng" algn="ctr">
            <a:solidFill>
              <a:srgbClr val="FF9900"/>
            </a:solidFill>
            <a:prstDash val="dash"/>
            <a:round/>
            <a:headEnd type="none" w="med" len="med"/>
            <a:tailEnd type="none" w="med" len="med"/>
          </a:ln>
          <a:effectLst/>
        </p:spPr>
        <p:txBody>
          <a:bodyPr vert="horz" wrap="square" lIns="26988" tIns="29687" rIns="26988" bIns="29687" numCol="1" rtlCol="0" anchor="t" anchorCtr="0" compatLnSpc="1">
            <a:prstTxWarp prst="textNoShape">
              <a:avLst/>
            </a:prstTxWarp>
            <a:noAutofit/>
          </a:bodyPr>
          <a:lstStyle/>
          <a:p>
            <a:pPr defTabSz="601023" eaLnBrk="0" fontAlgn="ctr" hangingPunct="0">
              <a:spcBef>
                <a:spcPct val="0"/>
              </a:spcBef>
              <a:spcAft>
                <a:spcPct val="0"/>
              </a:spcAft>
            </a:pPr>
            <a:r>
              <a:rPr lang="en-US" sz="1200" dirty="0" err="1">
                <a:solidFill>
                  <a:srgbClr val="000000"/>
                </a:solidFill>
                <a:latin typeface="Huawei Sans" panose="020C0503030203020204" pitchFamily="34" charset="0"/>
                <a:ea typeface="方正兰亭黑简体" panose="02000000000000000000" pitchFamily="2" charset="-122"/>
                <a:cs typeface="Arial" panose="020B0604020202020204" pitchFamily="34" charset="0"/>
              </a:rPr>
              <a:t>DRMgr</a:t>
            </a:r>
            <a:endParaRPr lang="en-US" sz="120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endParaRPr>
          </a:p>
        </p:txBody>
      </p:sp>
      <p:cxnSp>
        <p:nvCxnSpPr>
          <p:cNvPr id="106" name="直接连接符 213">
            <a:extLst>
              <a:ext uri="{FF2B5EF4-FFF2-40B4-BE49-F238E27FC236}">
                <a16:creationId xmlns="" xmlns:a16="http://schemas.microsoft.com/office/drawing/2014/main" id="{C6338C1C-7301-442F-83C7-7C89C21B20FD}"/>
              </a:ext>
            </a:extLst>
          </p:cNvPr>
          <p:cNvCxnSpPr/>
          <p:nvPr/>
        </p:nvCxnSpPr>
        <p:spPr bwMode="gray">
          <a:xfrm flipH="1" flipV="1">
            <a:off x="2298090" y="2530892"/>
            <a:ext cx="1755830" cy="894926"/>
          </a:xfrm>
          <a:prstGeom prst="line">
            <a:avLst/>
          </a:prstGeom>
          <a:noFill/>
          <a:ln w="9525" cap="flat" cmpd="sng" algn="ctr">
            <a:solidFill>
              <a:srgbClr val="4276AA">
                <a:shade val="95000"/>
                <a:satMod val="105000"/>
              </a:srgbClr>
            </a:solidFill>
            <a:prstDash val="dash"/>
          </a:ln>
          <a:effectLst/>
        </p:spPr>
      </p:cxnSp>
      <p:grpSp>
        <p:nvGrpSpPr>
          <p:cNvPr id="107" name="组合 5">
            <a:extLst>
              <a:ext uri="{FF2B5EF4-FFF2-40B4-BE49-F238E27FC236}">
                <a16:creationId xmlns="" xmlns:a16="http://schemas.microsoft.com/office/drawing/2014/main" id="{E2E8BF44-D40A-4D44-AF50-DB8FEB330C93}"/>
              </a:ext>
            </a:extLst>
          </p:cNvPr>
          <p:cNvGrpSpPr/>
          <p:nvPr/>
        </p:nvGrpSpPr>
        <p:grpSpPr bwMode="gray">
          <a:xfrm>
            <a:off x="4776077" y="3982802"/>
            <a:ext cx="4213762" cy="305127"/>
            <a:chOff x="3998536" y="2832948"/>
            <a:chExt cx="4213762" cy="305135"/>
          </a:xfrm>
        </p:grpSpPr>
        <p:cxnSp>
          <p:nvCxnSpPr>
            <p:cNvPr id="108" name="直接连接符 215">
              <a:extLst>
                <a:ext uri="{FF2B5EF4-FFF2-40B4-BE49-F238E27FC236}">
                  <a16:creationId xmlns="" xmlns:a16="http://schemas.microsoft.com/office/drawing/2014/main" id="{7BC0D890-9CA4-471C-B898-E48955AA6C78}"/>
                </a:ext>
              </a:extLst>
            </p:cNvPr>
            <p:cNvCxnSpPr>
              <a:cxnSpLocks/>
              <a:stCxn id="38" idx="3"/>
              <a:endCxn id="78" idx="1"/>
            </p:cNvCxnSpPr>
            <p:nvPr/>
          </p:nvCxnSpPr>
          <p:spPr bwMode="gray">
            <a:xfrm>
              <a:off x="3998536" y="2832948"/>
              <a:ext cx="4213762" cy="19855"/>
            </a:xfrm>
            <a:prstGeom prst="line">
              <a:avLst/>
            </a:prstGeom>
            <a:noFill/>
            <a:ln w="9525" cap="flat" cmpd="sng" algn="ctr">
              <a:solidFill>
                <a:srgbClr val="C00000"/>
              </a:solidFill>
              <a:prstDash val="dash"/>
              <a:round/>
              <a:headEnd type="stealth" w="lg" len="lg"/>
              <a:tailEnd type="stealth" w="lg" len="lg"/>
            </a:ln>
            <a:effectLst/>
          </p:spPr>
        </p:cxnSp>
        <p:sp>
          <p:nvSpPr>
            <p:cNvPr id="109" name="TextBox 108">
              <a:extLst>
                <a:ext uri="{FF2B5EF4-FFF2-40B4-BE49-F238E27FC236}">
                  <a16:creationId xmlns="" xmlns:a16="http://schemas.microsoft.com/office/drawing/2014/main" id="{BF36C3D8-DD3B-4FC2-BF59-4B082518B893}"/>
                </a:ext>
              </a:extLst>
            </p:cNvPr>
            <p:cNvSpPr txBox="1"/>
            <p:nvPr/>
          </p:nvSpPr>
          <p:spPr bwMode="gray">
            <a:xfrm>
              <a:off x="5377969" y="2842875"/>
              <a:ext cx="1413911" cy="295208"/>
            </a:xfrm>
            <a:prstGeom prst="rect">
              <a:avLst/>
            </a:prstGeom>
            <a:noFill/>
          </p:spPr>
          <p:txBody>
            <a:bodyPr wrap="square" rtlCol="0">
              <a:noAutofit/>
            </a:bodyPr>
            <a:lstStyle/>
            <a:p>
              <a:pPr algn="ctr" defTabSz="1219154" fontAlgn="ctr"/>
              <a:r>
                <a:rPr lang="en-US" sz="1200" dirty="0">
                  <a:solidFill>
                    <a:srgbClr val="000000"/>
                  </a:solidFill>
                  <a:latin typeface="Huawei Sans" panose="020C0503030203020204" pitchFamily="34" charset="0"/>
                  <a:ea typeface="方正兰亭黑简体" panose="02000000000000000000" pitchFamily="2" charset="-122"/>
                  <a:sym typeface="Arial" panose="020B0604020202020204" pitchFamily="34" charset="0"/>
                </a:rPr>
                <a:t>Heartbeat</a:t>
              </a:r>
            </a:p>
          </p:txBody>
        </p:sp>
      </p:grpSp>
      <p:pic>
        <p:nvPicPr>
          <p:cNvPr id="110" name="图片 24">
            <a:extLst>
              <a:ext uri="{FF2B5EF4-FFF2-40B4-BE49-F238E27FC236}">
                <a16:creationId xmlns="" xmlns:a16="http://schemas.microsoft.com/office/drawing/2014/main" id="{4F43EFD3-CAEC-4EAC-9D10-B28DDF4DC4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rot="16200000">
            <a:off x="-48798" y="2754125"/>
            <a:ext cx="1502493" cy="277100"/>
          </a:xfrm>
          <a:prstGeom prst="rect">
            <a:avLst/>
          </a:prstGeom>
        </p:spPr>
      </p:pic>
      <p:sp>
        <p:nvSpPr>
          <p:cNvPr id="105" name="TextBox 104">
            <a:extLst>
              <a:ext uri="{FF2B5EF4-FFF2-40B4-BE49-F238E27FC236}">
                <a16:creationId xmlns="" xmlns:a16="http://schemas.microsoft.com/office/drawing/2014/main" id="{2618D31D-4483-4C56-87A4-C3C816C59614}"/>
              </a:ext>
            </a:extLst>
          </p:cNvPr>
          <p:cNvSpPr txBox="1"/>
          <p:nvPr/>
        </p:nvSpPr>
        <p:spPr bwMode="gray">
          <a:xfrm>
            <a:off x="7380751" y="4828214"/>
            <a:ext cx="983888" cy="461665"/>
          </a:xfrm>
          <a:prstGeom prst="rect">
            <a:avLst/>
          </a:prstGeom>
          <a:noFill/>
        </p:spPr>
        <p:txBody>
          <a:bodyPr wrap="square" rtlCol="0">
            <a:noAutofit/>
          </a:bodyPr>
          <a:lstStyle>
            <a:defPPr>
              <a:defRPr lang="zh-CN"/>
            </a:defPPr>
            <a:lvl1pPr>
              <a:buFont typeface="Wingdings" pitchFamily="2" charset="2"/>
              <a:buNone/>
              <a:defRPr sz="1000">
                <a:solidFill>
                  <a:srgbClr val="000000"/>
                </a:solidFill>
                <a:latin typeface="微软雅黑" panose="020B0503020204020204" pitchFamily="34" charset="-122"/>
                <a:ea typeface="微软雅黑" panose="020B0503020204020204" pitchFamily="34" charset="-122"/>
              </a:defRPr>
            </a:lvl1pPr>
          </a:lstStyle>
          <a:p>
            <a:pPr algn="ctr" defTabSz="1219154" fontAlgn="ctr"/>
            <a:r>
              <a:rPr lang="en-US" sz="1200" dirty="0">
                <a:latin typeface="Huawei Sans" panose="020C0503030203020204" pitchFamily="34" charset="0"/>
                <a:ea typeface="方正兰亭黑简体" panose="02000000000000000000" pitchFamily="2" charset="-122"/>
                <a:sym typeface="Arial" panose="020B0604020202020204" pitchFamily="34" charset="0"/>
              </a:rPr>
              <a:t>Replication link</a:t>
            </a:r>
          </a:p>
        </p:txBody>
      </p:sp>
      <p:sp>
        <p:nvSpPr>
          <p:cNvPr id="100" name="燕尾形 3">
            <a:extLst>
              <a:ext uri="{FF2B5EF4-FFF2-40B4-BE49-F238E27FC236}">
                <a16:creationId xmlns="" xmlns:a16="http://schemas.microsoft.com/office/drawing/2014/main" id="{4401F90A-5138-478F-9990-B6CEFE9F4D59}"/>
              </a:ext>
            </a:extLst>
          </p:cNvPr>
          <p:cNvSpPr/>
          <p:nvPr/>
        </p:nvSpPr>
        <p:spPr bwMode="gray">
          <a:xfrm>
            <a:off x="9108947" y="117460"/>
            <a:ext cx="264551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111" name="燕尾形 3">
            <a:extLst>
              <a:ext uri="{FF2B5EF4-FFF2-40B4-BE49-F238E27FC236}">
                <a16:creationId xmlns="" xmlns:a16="http://schemas.microsoft.com/office/drawing/2014/main" id="{6718B826-64D1-4045-991F-CE382CE66792}"/>
              </a:ext>
            </a:extLst>
          </p:cNvPr>
          <p:cNvSpPr/>
          <p:nvPr/>
        </p:nvSpPr>
        <p:spPr bwMode="gray">
          <a:xfrm>
            <a:off x="6912281" y="117460"/>
            <a:ext cx="22657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112" name="燕尾形 3">
            <a:extLst>
              <a:ext uri="{FF2B5EF4-FFF2-40B4-BE49-F238E27FC236}">
                <a16:creationId xmlns="" xmlns:a16="http://schemas.microsoft.com/office/drawing/2014/main" id="{B475DF2D-52C0-4876-90B8-881F6D530963}"/>
              </a:ext>
            </a:extLst>
          </p:cNvPr>
          <p:cNvSpPr/>
          <p:nvPr/>
        </p:nvSpPr>
        <p:spPr bwMode="gray">
          <a:xfrm>
            <a:off x="4732103" y="117460"/>
            <a:ext cx="226168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32002716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2150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Control Network Reliability Design for the Controller</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GR needs to be deployed on both </a:t>
            </a:r>
            <a:r>
              <a:rPr lang="en-US" sz="1600" dirty="0" err="1">
                <a:latin typeface="Huawei Sans" panose="020C0503030203020204" pitchFamily="34" charset="0"/>
              </a:rPr>
              <a:t>iMaster</a:t>
            </a:r>
            <a:r>
              <a:rPr lang="en-US" sz="1600" dirty="0">
                <a:latin typeface="Huawei Sans" panose="020C0503030203020204" pitchFamily="34" charset="0"/>
              </a:rPr>
              <a:t> NCE-IP and devices, so that policy entries on forwarders can be retained for a longer time if the controller is faulty, maintained, or upgraded, or an active/standby controller switchover occurs.</a:t>
            </a:r>
          </a:p>
          <a:p>
            <a:pPr algn="l">
              <a:lnSpc>
                <a:spcPct val="100000"/>
              </a:lnSpc>
            </a:pPr>
            <a:endParaRPr lang="en-US" sz="1600" dirty="0">
              <a:latin typeface="Huawei Sans" panose="020C0503030203020204" pitchFamily="34" charset="0"/>
            </a:endParaRPr>
          </a:p>
        </p:txBody>
      </p:sp>
      <p:pic>
        <p:nvPicPr>
          <p:cNvPr id="113" name="图片 48">
            <a:extLst>
              <a:ext uri="{FF2B5EF4-FFF2-40B4-BE49-F238E27FC236}">
                <a16:creationId xmlns="" xmlns:a16="http://schemas.microsoft.com/office/drawing/2014/main" id="{4CE0B4BF-DBF0-427B-8BBA-040D10D6B8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4090260"/>
            <a:ext cx="378863" cy="310667"/>
          </a:xfrm>
          <a:prstGeom prst="rect">
            <a:avLst/>
          </a:prstGeom>
        </p:spPr>
      </p:pic>
      <p:pic>
        <p:nvPicPr>
          <p:cNvPr id="114" name="图片 48">
            <a:extLst>
              <a:ext uri="{FF2B5EF4-FFF2-40B4-BE49-F238E27FC236}">
                <a16:creationId xmlns="" xmlns:a16="http://schemas.microsoft.com/office/drawing/2014/main" id="{8B8016EC-503B-4114-B996-2C67EFB2F7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5102521"/>
            <a:ext cx="378863" cy="310667"/>
          </a:xfrm>
          <a:prstGeom prst="rect">
            <a:avLst/>
          </a:prstGeom>
        </p:spPr>
      </p:pic>
      <p:pic>
        <p:nvPicPr>
          <p:cNvPr id="115" name="图片 48">
            <a:extLst>
              <a:ext uri="{FF2B5EF4-FFF2-40B4-BE49-F238E27FC236}">
                <a16:creationId xmlns="" xmlns:a16="http://schemas.microsoft.com/office/drawing/2014/main" id="{683F822E-1D7A-4C3B-8580-C7A7523748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2170" y="4091940"/>
            <a:ext cx="378863" cy="310667"/>
          </a:xfrm>
          <a:prstGeom prst="rect">
            <a:avLst/>
          </a:prstGeom>
        </p:spPr>
      </p:pic>
      <p:pic>
        <p:nvPicPr>
          <p:cNvPr id="116" name="图片 48">
            <a:extLst>
              <a:ext uri="{FF2B5EF4-FFF2-40B4-BE49-F238E27FC236}">
                <a16:creationId xmlns="" xmlns:a16="http://schemas.microsoft.com/office/drawing/2014/main" id="{AA38CC0F-44EB-4FC8-9988-A4D3856981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12170" y="5104201"/>
            <a:ext cx="378863" cy="310667"/>
          </a:xfrm>
          <a:prstGeom prst="rect">
            <a:avLst/>
          </a:prstGeom>
        </p:spPr>
      </p:pic>
      <p:pic>
        <p:nvPicPr>
          <p:cNvPr id="117" name="图片 48">
            <a:extLst>
              <a:ext uri="{FF2B5EF4-FFF2-40B4-BE49-F238E27FC236}">
                <a16:creationId xmlns="" xmlns:a16="http://schemas.microsoft.com/office/drawing/2014/main" id="{8BF4DB26-A5E6-4933-9F73-6B0F9C59AF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4093620"/>
            <a:ext cx="378863" cy="310667"/>
          </a:xfrm>
          <a:prstGeom prst="rect">
            <a:avLst/>
          </a:prstGeom>
        </p:spPr>
      </p:pic>
      <p:pic>
        <p:nvPicPr>
          <p:cNvPr id="118" name="图片 48">
            <a:extLst>
              <a:ext uri="{FF2B5EF4-FFF2-40B4-BE49-F238E27FC236}">
                <a16:creationId xmlns="" xmlns:a16="http://schemas.microsoft.com/office/drawing/2014/main" id="{EFBE3483-E3A8-46ED-A7B9-C89DBD40E5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5105881"/>
            <a:ext cx="378863" cy="310667"/>
          </a:xfrm>
          <a:prstGeom prst="rect">
            <a:avLst/>
          </a:prstGeom>
        </p:spPr>
      </p:pic>
      <p:sp>
        <p:nvSpPr>
          <p:cNvPr id="119" name="圆角矩形 75">
            <a:extLst>
              <a:ext uri="{FF2B5EF4-FFF2-40B4-BE49-F238E27FC236}">
                <a16:creationId xmlns="" xmlns:a16="http://schemas.microsoft.com/office/drawing/2014/main" id="{7E0FF3F0-EA0D-48CD-8D96-5FC397D09478}"/>
              </a:ext>
            </a:extLst>
          </p:cNvPr>
          <p:cNvSpPr/>
          <p:nvPr/>
        </p:nvSpPr>
        <p:spPr bwMode="gray">
          <a:xfrm>
            <a:off x="4015726" y="3724347"/>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20" name="Straight Connector 119">
            <a:extLst>
              <a:ext uri="{FF2B5EF4-FFF2-40B4-BE49-F238E27FC236}">
                <a16:creationId xmlns="" xmlns:a16="http://schemas.microsoft.com/office/drawing/2014/main" id="{41257114-1161-42F2-AFAC-1A9F90909D30}"/>
              </a:ext>
            </a:extLst>
          </p:cNvPr>
          <p:cNvCxnSpPr>
            <a:cxnSpLocks/>
            <a:stCxn id="114" idx="0"/>
            <a:endCxn id="113" idx="2"/>
          </p:cNvCxnSpPr>
          <p:nvPr/>
        </p:nvCxnSpPr>
        <p:spPr bwMode="gray">
          <a:xfrm flipV="1">
            <a:off x="4460790" y="440092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 xmlns:a16="http://schemas.microsoft.com/office/drawing/2014/main" id="{3125E3B1-7AF1-4A6F-8C92-A434F79D23B1}"/>
              </a:ext>
            </a:extLst>
          </p:cNvPr>
          <p:cNvCxnSpPr>
            <a:cxnSpLocks/>
            <a:stCxn id="115" idx="1"/>
            <a:endCxn id="113" idx="3"/>
          </p:cNvCxnSpPr>
          <p:nvPr/>
        </p:nvCxnSpPr>
        <p:spPr bwMode="gray">
          <a:xfrm flipH="1" flipV="1">
            <a:off x="4650221" y="4245594"/>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 xmlns:a16="http://schemas.microsoft.com/office/drawing/2014/main" id="{1EC8F7C7-8EA3-4A86-AC7E-0F1780325CA7}"/>
              </a:ext>
            </a:extLst>
          </p:cNvPr>
          <p:cNvCxnSpPr>
            <a:cxnSpLocks/>
            <a:stCxn id="117" idx="1"/>
            <a:endCxn id="115" idx="3"/>
          </p:cNvCxnSpPr>
          <p:nvPr/>
        </p:nvCxnSpPr>
        <p:spPr bwMode="gray">
          <a:xfrm flipH="1" flipV="1">
            <a:off x="6291033" y="4247274"/>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 xmlns:a16="http://schemas.microsoft.com/office/drawing/2014/main" id="{7C9C11F3-31D5-46B1-B784-F79D6EB4A76F}"/>
              </a:ext>
            </a:extLst>
          </p:cNvPr>
          <p:cNvCxnSpPr>
            <a:cxnSpLocks/>
            <a:stCxn id="118" idx="1"/>
            <a:endCxn id="116" idx="3"/>
          </p:cNvCxnSpPr>
          <p:nvPr/>
        </p:nvCxnSpPr>
        <p:spPr bwMode="gray">
          <a:xfrm flipH="1" flipV="1">
            <a:off x="6291033" y="5259535"/>
            <a:ext cx="12635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 xmlns:a16="http://schemas.microsoft.com/office/drawing/2014/main" id="{C52CA012-561C-4865-B6D5-5E5CE4849842}"/>
              </a:ext>
            </a:extLst>
          </p:cNvPr>
          <p:cNvCxnSpPr>
            <a:cxnSpLocks/>
            <a:stCxn id="116" idx="1"/>
            <a:endCxn id="114" idx="3"/>
          </p:cNvCxnSpPr>
          <p:nvPr/>
        </p:nvCxnSpPr>
        <p:spPr bwMode="gray">
          <a:xfrm flipH="1" flipV="1">
            <a:off x="4650221" y="5257855"/>
            <a:ext cx="126194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 xmlns:a16="http://schemas.microsoft.com/office/drawing/2014/main" id="{F6999734-6AD5-4066-9E84-7E7B01D01AAD}"/>
              </a:ext>
            </a:extLst>
          </p:cNvPr>
          <p:cNvCxnSpPr>
            <a:cxnSpLocks/>
            <a:stCxn id="116" idx="0"/>
            <a:endCxn id="115" idx="2"/>
          </p:cNvCxnSpPr>
          <p:nvPr/>
        </p:nvCxnSpPr>
        <p:spPr bwMode="gray">
          <a:xfrm flipV="1">
            <a:off x="6101602" y="440260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 xmlns:a16="http://schemas.microsoft.com/office/drawing/2014/main" id="{3B06A7AF-9F94-4F0D-8979-90677A775007}"/>
              </a:ext>
            </a:extLst>
          </p:cNvPr>
          <p:cNvCxnSpPr>
            <a:cxnSpLocks/>
            <a:stCxn id="118" idx="0"/>
            <a:endCxn id="117" idx="2"/>
          </p:cNvCxnSpPr>
          <p:nvPr/>
        </p:nvCxnSpPr>
        <p:spPr bwMode="gray">
          <a:xfrm flipV="1">
            <a:off x="7744044" y="440428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 xmlns:a16="http://schemas.microsoft.com/office/drawing/2014/main" id="{CCF8CABE-B5C8-424A-A831-271B2579B36C}"/>
              </a:ext>
            </a:extLst>
          </p:cNvPr>
          <p:cNvCxnSpPr>
            <a:cxnSpLocks/>
            <a:stCxn id="128" idx="3"/>
            <a:endCxn id="113" idx="1"/>
          </p:cNvCxnSpPr>
          <p:nvPr/>
        </p:nvCxnSpPr>
        <p:spPr bwMode="gray">
          <a:xfrm>
            <a:off x="3354956" y="4245593"/>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28" name="图片 48">
            <a:extLst>
              <a:ext uri="{FF2B5EF4-FFF2-40B4-BE49-F238E27FC236}">
                <a16:creationId xmlns="" xmlns:a16="http://schemas.microsoft.com/office/drawing/2014/main" id="{51A2A9C4-DD9B-4336-A5BB-09E4B7DDEF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4090259"/>
            <a:ext cx="378863" cy="310667"/>
          </a:xfrm>
          <a:prstGeom prst="rect">
            <a:avLst/>
          </a:prstGeom>
        </p:spPr>
      </p:pic>
      <p:pic>
        <p:nvPicPr>
          <p:cNvPr id="129" name="图片 48">
            <a:extLst>
              <a:ext uri="{FF2B5EF4-FFF2-40B4-BE49-F238E27FC236}">
                <a16:creationId xmlns="" xmlns:a16="http://schemas.microsoft.com/office/drawing/2014/main" id="{41541A7B-CE6D-415B-B8B1-896A4468CB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5104319"/>
            <a:ext cx="378863" cy="310667"/>
          </a:xfrm>
          <a:prstGeom prst="rect">
            <a:avLst/>
          </a:prstGeom>
        </p:spPr>
      </p:pic>
      <p:cxnSp>
        <p:nvCxnSpPr>
          <p:cNvPr id="130" name="Straight Connector 129">
            <a:extLst>
              <a:ext uri="{FF2B5EF4-FFF2-40B4-BE49-F238E27FC236}">
                <a16:creationId xmlns="" xmlns:a16="http://schemas.microsoft.com/office/drawing/2014/main" id="{E6CC3508-9415-4A6A-AFAF-C03759C6B6CC}"/>
              </a:ext>
            </a:extLst>
          </p:cNvPr>
          <p:cNvCxnSpPr>
            <a:cxnSpLocks/>
            <a:stCxn id="129" idx="3"/>
            <a:endCxn id="114" idx="1"/>
          </p:cNvCxnSpPr>
          <p:nvPr/>
        </p:nvCxnSpPr>
        <p:spPr bwMode="gray">
          <a:xfrm flipV="1">
            <a:off x="3354956" y="5257855"/>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1" name="图片 48">
            <a:extLst>
              <a:ext uri="{FF2B5EF4-FFF2-40B4-BE49-F238E27FC236}">
                <a16:creationId xmlns="" xmlns:a16="http://schemas.microsoft.com/office/drawing/2014/main" id="{5325DF3D-D195-48C0-97B9-C2FD1BF5C3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4093620"/>
            <a:ext cx="378863" cy="310667"/>
          </a:xfrm>
          <a:prstGeom prst="rect">
            <a:avLst/>
          </a:prstGeom>
        </p:spPr>
      </p:pic>
      <p:pic>
        <p:nvPicPr>
          <p:cNvPr id="132" name="图片 48">
            <a:extLst>
              <a:ext uri="{FF2B5EF4-FFF2-40B4-BE49-F238E27FC236}">
                <a16:creationId xmlns="" xmlns:a16="http://schemas.microsoft.com/office/drawing/2014/main" id="{11861317-B56E-4DEF-B317-65A59B54A5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5107680"/>
            <a:ext cx="378863" cy="310667"/>
          </a:xfrm>
          <a:prstGeom prst="rect">
            <a:avLst/>
          </a:prstGeom>
        </p:spPr>
      </p:pic>
      <p:cxnSp>
        <p:nvCxnSpPr>
          <p:cNvPr id="133" name="Straight Connector 132">
            <a:extLst>
              <a:ext uri="{FF2B5EF4-FFF2-40B4-BE49-F238E27FC236}">
                <a16:creationId xmlns="" xmlns:a16="http://schemas.microsoft.com/office/drawing/2014/main" id="{B305922C-06A4-4BA0-B098-6DE2CB1423D2}"/>
              </a:ext>
            </a:extLst>
          </p:cNvPr>
          <p:cNvCxnSpPr>
            <a:cxnSpLocks/>
            <a:stCxn id="118" idx="3"/>
            <a:endCxn id="132" idx="1"/>
          </p:cNvCxnSpPr>
          <p:nvPr/>
        </p:nvCxnSpPr>
        <p:spPr bwMode="gray">
          <a:xfrm>
            <a:off x="7933475" y="5261215"/>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 xmlns:a16="http://schemas.microsoft.com/office/drawing/2014/main" id="{FD13F921-70DB-44C1-9C50-F268B3EE24D0}"/>
              </a:ext>
            </a:extLst>
          </p:cNvPr>
          <p:cNvCxnSpPr>
            <a:cxnSpLocks/>
            <a:stCxn id="117" idx="3"/>
            <a:endCxn id="131" idx="1"/>
          </p:cNvCxnSpPr>
          <p:nvPr/>
        </p:nvCxnSpPr>
        <p:spPr bwMode="gray">
          <a:xfrm>
            <a:off x="7933475" y="4248954"/>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5" name="TextBox 271">
            <a:extLst>
              <a:ext uri="{FF2B5EF4-FFF2-40B4-BE49-F238E27FC236}">
                <a16:creationId xmlns="" xmlns:a16="http://schemas.microsoft.com/office/drawing/2014/main" id="{9669D2DE-0D73-4CBA-AA1D-DE1EA7614441}"/>
              </a:ext>
            </a:extLst>
          </p:cNvPr>
          <p:cNvSpPr txBox="1"/>
          <p:nvPr/>
        </p:nvSpPr>
        <p:spPr bwMode="gray">
          <a:xfrm>
            <a:off x="4282110" y="388073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36" name="TextBox 271">
            <a:extLst>
              <a:ext uri="{FF2B5EF4-FFF2-40B4-BE49-F238E27FC236}">
                <a16:creationId xmlns="" xmlns:a16="http://schemas.microsoft.com/office/drawing/2014/main" id="{4F4E3213-1FA0-4108-834E-1884AEF042CE}"/>
              </a:ext>
            </a:extLst>
          </p:cNvPr>
          <p:cNvSpPr txBox="1"/>
          <p:nvPr/>
        </p:nvSpPr>
        <p:spPr bwMode="gray">
          <a:xfrm>
            <a:off x="4282110" y="53736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37" name="TextBox 271">
            <a:extLst>
              <a:ext uri="{FF2B5EF4-FFF2-40B4-BE49-F238E27FC236}">
                <a16:creationId xmlns="" xmlns:a16="http://schemas.microsoft.com/office/drawing/2014/main" id="{A68CF2EF-A80A-42AF-BD50-D24E621B8F33}"/>
              </a:ext>
            </a:extLst>
          </p:cNvPr>
          <p:cNvSpPr txBox="1"/>
          <p:nvPr/>
        </p:nvSpPr>
        <p:spPr bwMode="gray">
          <a:xfrm>
            <a:off x="7572070" y="53736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38" name="TextBox 271">
            <a:extLst>
              <a:ext uri="{FF2B5EF4-FFF2-40B4-BE49-F238E27FC236}">
                <a16:creationId xmlns="" xmlns:a16="http://schemas.microsoft.com/office/drawing/2014/main" id="{7940FA0F-1314-4347-8600-2EC82A639746}"/>
              </a:ext>
            </a:extLst>
          </p:cNvPr>
          <p:cNvSpPr txBox="1"/>
          <p:nvPr/>
        </p:nvSpPr>
        <p:spPr bwMode="gray">
          <a:xfrm>
            <a:off x="5814541" y="3873108"/>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139" name="TextBox 271">
            <a:extLst>
              <a:ext uri="{FF2B5EF4-FFF2-40B4-BE49-F238E27FC236}">
                <a16:creationId xmlns="" xmlns:a16="http://schemas.microsoft.com/office/drawing/2014/main" id="{4AA85612-8F56-490F-94BA-BD4B3A3F11A5}"/>
              </a:ext>
            </a:extLst>
          </p:cNvPr>
          <p:cNvSpPr txBox="1"/>
          <p:nvPr/>
        </p:nvSpPr>
        <p:spPr bwMode="gray">
          <a:xfrm>
            <a:off x="5825009" y="5371511"/>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P/RR</a:t>
            </a:r>
          </a:p>
        </p:txBody>
      </p:sp>
      <p:sp>
        <p:nvSpPr>
          <p:cNvPr id="140" name="TextBox 271">
            <a:extLst>
              <a:ext uri="{FF2B5EF4-FFF2-40B4-BE49-F238E27FC236}">
                <a16:creationId xmlns="" xmlns:a16="http://schemas.microsoft.com/office/drawing/2014/main" id="{88CB82C7-40A1-4B3E-9B17-E650884A9BE5}"/>
              </a:ext>
            </a:extLst>
          </p:cNvPr>
          <p:cNvSpPr txBox="1"/>
          <p:nvPr/>
        </p:nvSpPr>
        <p:spPr bwMode="gray">
          <a:xfrm>
            <a:off x="2976092" y="53795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41" name="TextBox 271">
            <a:extLst>
              <a:ext uri="{FF2B5EF4-FFF2-40B4-BE49-F238E27FC236}">
                <a16:creationId xmlns="" xmlns:a16="http://schemas.microsoft.com/office/drawing/2014/main" id="{71D49820-A072-46C2-9806-98AA2E406D97}"/>
              </a:ext>
            </a:extLst>
          </p:cNvPr>
          <p:cNvSpPr txBox="1"/>
          <p:nvPr/>
        </p:nvSpPr>
        <p:spPr bwMode="gray">
          <a:xfrm>
            <a:off x="2976092" y="3871532"/>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42" name="TextBox 271">
            <a:extLst>
              <a:ext uri="{FF2B5EF4-FFF2-40B4-BE49-F238E27FC236}">
                <a16:creationId xmlns="" xmlns:a16="http://schemas.microsoft.com/office/drawing/2014/main" id="{E40779FF-D27B-4E8C-B2CB-EDA8F092732B}"/>
              </a:ext>
            </a:extLst>
          </p:cNvPr>
          <p:cNvSpPr txBox="1"/>
          <p:nvPr/>
        </p:nvSpPr>
        <p:spPr bwMode="gray">
          <a:xfrm>
            <a:off x="8727343" y="388611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43" name="TextBox 271">
            <a:extLst>
              <a:ext uri="{FF2B5EF4-FFF2-40B4-BE49-F238E27FC236}">
                <a16:creationId xmlns="" xmlns:a16="http://schemas.microsoft.com/office/drawing/2014/main" id="{2FB4B93F-EDF7-4519-AEFE-F20670C2EB01}"/>
              </a:ext>
            </a:extLst>
          </p:cNvPr>
          <p:cNvSpPr txBox="1"/>
          <p:nvPr/>
        </p:nvSpPr>
        <p:spPr bwMode="gray">
          <a:xfrm>
            <a:off x="8727343" y="53795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44" name="TextBox 271">
            <a:extLst>
              <a:ext uri="{FF2B5EF4-FFF2-40B4-BE49-F238E27FC236}">
                <a16:creationId xmlns="" xmlns:a16="http://schemas.microsoft.com/office/drawing/2014/main" id="{7EB14D90-CC46-4642-ACF0-497331650B2C}"/>
              </a:ext>
            </a:extLst>
          </p:cNvPr>
          <p:cNvSpPr txBox="1"/>
          <p:nvPr/>
        </p:nvSpPr>
        <p:spPr bwMode="gray">
          <a:xfrm>
            <a:off x="7561243" y="387024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45" name="TextBox 271">
            <a:extLst>
              <a:ext uri="{FF2B5EF4-FFF2-40B4-BE49-F238E27FC236}">
                <a16:creationId xmlns="" xmlns:a16="http://schemas.microsoft.com/office/drawing/2014/main" id="{0F57FC1F-8BAC-4C8F-B227-1568EB23DB39}"/>
              </a:ext>
            </a:extLst>
          </p:cNvPr>
          <p:cNvSpPr txBox="1"/>
          <p:nvPr/>
        </p:nvSpPr>
        <p:spPr bwMode="gray">
          <a:xfrm>
            <a:off x="4099152" y="5734023"/>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pic>
        <p:nvPicPr>
          <p:cNvPr id="149" name="图片 24">
            <a:extLst>
              <a:ext uri="{FF2B5EF4-FFF2-40B4-BE49-F238E27FC236}">
                <a16:creationId xmlns="" xmlns:a16="http://schemas.microsoft.com/office/drawing/2014/main" id="{C1BF3D57-DEC3-4D19-B476-50CF91D948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186555" y="2424360"/>
            <a:ext cx="1502493" cy="277100"/>
          </a:xfrm>
          <a:prstGeom prst="rect">
            <a:avLst/>
          </a:prstGeom>
        </p:spPr>
      </p:pic>
      <p:sp>
        <p:nvSpPr>
          <p:cNvPr id="150" name="圆角矩形 75">
            <a:extLst>
              <a:ext uri="{FF2B5EF4-FFF2-40B4-BE49-F238E27FC236}">
                <a16:creationId xmlns="" xmlns:a16="http://schemas.microsoft.com/office/drawing/2014/main" id="{FE294394-587F-4B03-A00D-62623BA9E66D}"/>
              </a:ext>
            </a:extLst>
          </p:cNvPr>
          <p:cNvSpPr/>
          <p:nvPr/>
        </p:nvSpPr>
        <p:spPr bwMode="gray">
          <a:xfrm>
            <a:off x="4128082" y="2405634"/>
            <a:ext cx="1607884" cy="306452"/>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51" name="图片 24">
            <a:extLst>
              <a:ext uri="{FF2B5EF4-FFF2-40B4-BE49-F238E27FC236}">
                <a16:creationId xmlns="" xmlns:a16="http://schemas.microsoft.com/office/drawing/2014/main" id="{B9635416-A08A-4236-B787-D6FD4B8BCB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529705" y="2424360"/>
            <a:ext cx="1502493" cy="277100"/>
          </a:xfrm>
          <a:prstGeom prst="rect">
            <a:avLst/>
          </a:prstGeom>
        </p:spPr>
      </p:pic>
      <p:sp>
        <p:nvSpPr>
          <p:cNvPr id="152" name="圆角矩形 75">
            <a:extLst>
              <a:ext uri="{FF2B5EF4-FFF2-40B4-BE49-F238E27FC236}">
                <a16:creationId xmlns="" xmlns:a16="http://schemas.microsoft.com/office/drawing/2014/main" id="{40F432D9-9D80-4432-BF2B-2E70CE15005E}"/>
              </a:ext>
            </a:extLst>
          </p:cNvPr>
          <p:cNvSpPr/>
          <p:nvPr/>
        </p:nvSpPr>
        <p:spPr bwMode="gray">
          <a:xfrm>
            <a:off x="6471232" y="2405634"/>
            <a:ext cx="1607884" cy="306452"/>
          </a:xfrm>
          <a:prstGeom prst="roundRect">
            <a:avLst>
              <a:gd name="adj" fmla="val 2420"/>
            </a:avLst>
          </a:prstGeom>
          <a:noFill/>
          <a:ln w="19050" cap="flat" cmpd="sng" algn="ctr">
            <a:solidFill>
              <a:schemeClr val="bg1">
                <a:lumMod val="50000"/>
              </a:schemeClr>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3" name="TextBox 271">
            <a:extLst>
              <a:ext uri="{FF2B5EF4-FFF2-40B4-BE49-F238E27FC236}">
                <a16:creationId xmlns="" xmlns:a16="http://schemas.microsoft.com/office/drawing/2014/main" id="{9E46BBCC-BD85-4DF1-9672-D87AFAE17BA1}"/>
              </a:ext>
            </a:extLst>
          </p:cNvPr>
          <p:cNvSpPr txBox="1"/>
          <p:nvPr/>
        </p:nvSpPr>
        <p:spPr bwMode="gray">
          <a:xfrm>
            <a:off x="4251307" y="2109527"/>
            <a:ext cx="1016625"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Active site</a:t>
            </a:r>
          </a:p>
        </p:txBody>
      </p:sp>
      <p:sp>
        <p:nvSpPr>
          <p:cNvPr id="154" name="TextBox 271">
            <a:extLst>
              <a:ext uri="{FF2B5EF4-FFF2-40B4-BE49-F238E27FC236}">
                <a16:creationId xmlns="" xmlns:a16="http://schemas.microsoft.com/office/drawing/2014/main" id="{D4815B76-5816-46D0-A3AE-DB1E6A3A8C4D}"/>
              </a:ext>
            </a:extLst>
          </p:cNvPr>
          <p:cNvSpPr txBox="1"/>
          <p:nvPr/>
        </p:nvSpPr>
        <p:spPr bwMode="gray">
          <a:xfrm>
            <a:off x="6562727" y="2108652"/>
            <a:ext cx="1181734" cy="307777"/>
          </a:xfrm>
          <a:prstGeom prst="rect">
            <a:avLst/>
          </a:prstGeom>
          <a:solidFill>
            <a:schemeClr val="bg1">
              <a:lumMod val="50000"/>
            </a:schemeClr>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Standby site</a:t>
            </a:r>
          </a:p>
        </p:txBody>
      </p:sp>
      <p:cxnSp>
        <p:nvCxnSpPr>
          <p:cNvPr id="155" name="Straight Connector 154">
            <a:extLst>
              <a:ext uri="{FF2B5EF4-FFF2-40B4-BE49-F238E27FC236}">
                <a16:creationId xmlns="" xmlns:a16="http://schemas.microsoft.com/office/drawing/2014/main" id="{84EE9916-2CBE-463A-8D08-61C4348CE081}"/>
              </a:ext>
            </a:extLst>
          </p:cNvPr>
          <p:cNvCxnSpPr>
            <a:cxnSpLocks/>
            <a:stCxn id="150" idx="2"/>
          </p:cNvCxnSpPr>
          <p:nvPr/>
        </p:nvCxnSpPr>
        <p:spPr bwMode="gray">
          <a:xfrm>
            <a:off x="4932024" y="2712086"/>
            <a:ext cx="0" cy="101058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 xmlns:a16="http://schemas.microsoft.com/office/drawing/2014/main" id="{96563F3A-A02D-4E57-A2B9-FA64A2DE47EB}"/>
              </a:ext>
            </a:extLst>
          </p:cNvPr>
          <p:cNvCxnSpPr>
            <a:cxnSpLocks/>
            <a:stCxn id="152" idx="2"/>
          </p:cNvCxnSpPr>
          <p:nvPr/>
        </p:nvCxnSpPr>
        <p:spPr bwMode="gray">
          <a:xfrm>
            <a:off x="7275174" y="2712086"/>
            <a:ext cx="0" cy="9866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 xmlns:a16="http://schemas.microsoft.com/office/drawing/2014/main" id="{AD4D3DA1-BADF-45C3-9E62-5A6C50F466BA}"/>
              </a:ext>
            </a:extLst>
          </p:cNvPr>
          <p:cNvCxnSpPr>
            <a:cxnSpLocks/>
            <a:stCxn id="150" idx="3"/>
            <a:endCxn id="152" idx="1"/>
          </p:cNvCxnSpPr>
          <p:nvPr/>
        </p:nvCxnSpPr>
        <p:spPr bwMode="gray">
          <a:xfrm>
            <a:off x="5735966" y="2558860"/>
            <a:ext cx="73526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8" name="TextBox 271">
            <a:extLst>
              <a:ext uri="{FF2B5EF4-FFF2-40B4-BE49-F238E27FC236}">
                <a16:creationId xmlns="" xmlns:a16="http://schemas.microsoft.com/office/drawing/2014/main" id="{B66DC727-51D3-4530-9AA3-DDC3407A00E0}"/>
              </a:ext>
            </a:extLst>
          </p:cNvPr>
          <p:cNvSpPr txBox="1"/>
          <p:nvPr/>
        </p:nvSpPr>
        <p:spPr bwMode="gray">
          <a:xfrm>
            <a:off x="5640959" y="2151313"/>
            <a:ext cx="89319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Heartbeat</a:t>
            </a:r>
          </a:p>
        </p:txBody>
      </p:sp>
      <p:sp>
        <p:nvSpPr>
          <p:cNvPr id="159" name="TextBox 271">
            <a:extLst>
              <a:ext uri="{FF2B5EF4-FFF2-40B4-BE49-F238E27FC236}">
                <a16:creationId xmlns="" xmlns:a16="http://schemas.microsoft.com/office/drawing/2014/main" id="{1E662B6C-1659-497D-BC17-3B38BEE4E5B1}"/>
              </a:ext>
            </a:extLst>
          </p:cNvPr>
          <p:cNvSpPr txBox="1"/>
          <p:nvPr/>
        </p:nvSpPr>
        <p:spPr bwMode="gray">
          <a:xfrm>
            <a:off x="4548234" y="3070554"/>
            <a:ext cx="431528" cy="307777"/>
          </a:xfrm>
          <a:prstGeom prst="rect">
            <a:avLst/>
          </a:prstGeom>
          <a:noFill/>
        </p:spPr>
        <p:txBody>
          <a:bodyPr wrap="square" rtlCol="0">
            <a:noAutofit/>
          </a:bodyPr>
          <a:lstStyle/>
          <a:p>
            <a:pPr fontAlgn="ctr">
              <a:buFont typeface="Wingdings" pitchFamily="2" charset="2"/>
              <a:buNone/>
              <a:defRPr/>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GR</a:t>
            </a:r>
          </a:p>
        </p:txBody>
      </p:sp>
      <p:sp>
        <p:nvSpPr>
          <p:cNvPr id="160" name="TextBox 271">
            <a:extLst>
              <a:ext uri="{FF2B5EF4-FFF2-40B4-BE49-F238E27FC236}">
                <a16:creationId xmlns="" xmlns:a16="http://schemas.microsoft.com/office/drawing/2014/main" id="{DBA1D917-56F8-47AD-A96E-4E4B82094476}"/>
              </a:ext>
            </a:extLst>
          </p:cNvPr>
          <p:cNvSpPr txBox="1"/>
          <p:nvPr/>
        </p:nvSpPr>
        <p:spPr bwMode="gray">
          <a:xfrm>
            <a:off x="6896779" y="3070554"/>
            <a:ext cx="431528" cy="307777"/>
          </a:xfrm>
          <a:prstGeom prst="rect">
            <a:avLst/>
          </a:prstGeom>
          <a:noFill/>
        </p:spPr>
        <p:txBody>
          <a:bodyPr wrap="square" rtlCol="0">
            <a:noAutofit/>
          </a:bodyPr>
          <a:lstStyle/>
          <a:p>
            <a:pPr fontAlgn="ctr">
              <a:buFont typeface="Wingdings" pitchFamily="2" charset="2"/>
              <a:buNone/>
              <a:defRPr/>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GR</a:t>
            </a:r>
          </a:p>
        </p:txBody>
      </p:sp>
      <p:sp>
        <p:nvSpPr>
          <p:cNvPr id="52" name="燕尾形 3">
            <a:extLst>
              <a:ext uri="{FF2B5EF4-FFF2-40B4-BE49-F238E27FC236}">
                <a16:creationId xmlns="" xmlns:a16="http://schemas.microsoft.com/office/drawing/2014/main" id="{4401F90A-5138-478F-9990-B6CEFE9F4D59}"/>
              </a:ext>
            </a:extLst>
          </p:cNvPr>
          <p:cNvSpPr/>
          <p:nvPr/>
        </p:nvSpPr>
        <p:spPr bwMode="gray">
          <a:xfrm>
            <a:off x="9108947" y="117460"/>
            <a:ext cx="264551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53" name="燕尾形 3">
            <a:extLst>
              <a:ext uri="{FF2B5EF4-FFF2-40B4-BE49-F238E27FC236}">
                <a16:creationId xmlns="" xmlns:a16="http://schemas.microsoft.com/office/drawing/2014/main" id="{6718B826-64D1-4045-991F-CE382CE66792}"/>
              </a:ext>
            </a:extLst>
          </p:cNvPr>
          <p:cNvSpPr/>
          <p:nvPr/>
        </p:nvSpPr>
        <p:spPr bwMode="gray">
          <a:xfrm>
            <a:off x="6912281" y="117460"/>
            <a:ext cx="22657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54" name="燕尾形 3">
            <a:extLst>
              <a:ext uri="{FF2B5EF4-FFF2-40B4-BE49-F238E27FC236}">
                <a16:creationId xmlns="" xmlns:a16="http://schemas.microsoft.com/office/drawing/2014/main" id="{B475DF2D-52C0-4876-90B8-881F6D530963}"/>
              </a:ext>
            </a:extLst>
          </p:cNvPr>
          <p:cNvSpPr/>
          <p:nvPr/>
        </p:nvSpPr>
        <p:spPr bwMode="gray">
          <a:xfrm>
            <a:off x="4732103" y="117460"/>
            <a:ext cx="226168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387663441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Device Reliability Design</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High device reliability is essential to the effective running of the network and needs to be guaranteed through the hardware, software, and protection mechanisms.</a:t>
            </a:r>
          </a:p>
          <a:p>
            <a:pPr>
              <a:lnSpc>
                <a:spcPct val="100000"/>
              </a:lnSpc>
            </a:pPr>
            <a:r>
              <a:rPr lang="en-US" sz="1600" dirty="0">
                <a:latin typeface="Huawei Sans" panose="020C0503030203020204" pitchFamily="34" charset="0"/>
              </a:rPr>
              <a:t>Device reliability deployment:</a:t>
            </a:r>
          </a:p>
          <a:p>
            <a:pPr lvl="1">
              <a:lnSpc>
                <a:spcPct val="100000"/>
              </a:lnSpc>
            </a:pPr>
            <a:r>
              <a:rPr lang="en-US" sz="1400" dirty="0">
                <a:latin typeface="Huawei Sans" panose="020C0503030203020204" pitchFamily="34" charset="0"/>
              </a:rPr>
              <a:t>1+1 active/standby protection for main control boards (NSR is recommended for smooth active/standby switchovers)</a:t>
            </a:r>
          </a:p>
          <a:p>
            <a:pPr lvl="1">
              <a:lnSpc>
                <a:spcPct val="100000"/>
              </a:lnSpc>
            </a:pPr>
            <a:r>
              <a:rPr lang="en-US" sz="1400" dirty="0">
                <a:latin typeface="Huawei Sans" panose="020C0503030203020204" pitchFamily="34" charset="0"/>
              </a:rPr>
              <a:t>Load balancing among multiple </a:t>
            </a:r>
            <a:r>
              <a:rPr lang="en-US" sz="1400" dirty="0" err="1">
                <a:latin typeface="Huawei Sans" panose="020C0503030203020204" pitchFamily="34" charset="0"/>
              </a:rPr>
              <a:t>microengines</a:t>
            </a:r>
            <a:r>
              <a:rPr lang="en-US" sz="1400" dirty="0">
                <a:latin typeface="Huawei Sans" panose="020C0503030203020204" pitchFamily="34" charset="0"/>
              </a:rPr>
              <a:t> for interface boards</a:t>
            </a:r>
          </a:p>
          <a:p>
            <a:pPr lvl="1">
              <a:lnSpc>
                <a:spcPct val="100000"/>
              </a:lnSpc>
            </a:pPr>
            <a:r>
              <a:rPr lang="en-US" sz="1400" dirty="0">
                <a:latin typeface="Huawei Sans" panose="020C0503030203020204" pitchFamily="34" charset="0"/>
              </a:rPr>
              <a:t>Maximum backup for power supplies</a:t>
            </a:r>
          </a:p>
          <a:p>
            <a:pPr lvl="1">
              <a:lnSpc>
                <a:spcPct val="100000"/>
              </a:lnSpc>
            </a:pPr>
            <a:r>
              <a:rPr lang="en-US" sz="1400" dirty="0">
                <a:latin typeface="Huawei Sans" panose="020C0503030203020204" pitchFamily="34" charset="0"/>
              </a:rPr>
              <a:t>Redundancy protection for other key components (such as fan modules)</a:t>
            </a:r>
          </a:p>
        </p:txBody>
      </p:sp>
      <p:pic>
        <p:nvPicPr>
          <p:cNvPr id="1026" name="Picture 2">
            <a:extLst>
              <a:ext uri="{FF2B5EF4-FFF2-40B4-BE49-F238E27FC236}">
                <a16:creationId xmlns="" xmlns:a16="http://schemas.microsoft.com/office/drawing/2014/main" id="{EE634914-5430-4B71-9A70-E2A97EB5A84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6334125" y="3298655"/>
            <a:ext cx="4991100" cy="2743200"/>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ular Callout 26">
            <a:extLst>
              <a:ext uri="{FF2B5EF4-FFF2-40B4-BE49-F238E27FC236}">
                <a16:creationId xmlns="" xmlns:a16="http://schemas.microsoft.com/office/drawing/2014/main" id="{E66A5435-3437-489C-87B0-36C1E6646079}"/>
              </a:ext>
            </a:extLst>
          </p:cNvPr>
          <p:cNvSpPr/>
          <p:nvPr/>
        </p:nvSpPr>
        <p:spPr bwMode="gray">
          <a:xfrm>
            <a:off x="4702788" y="4510084"/>
            <a:ext cx="2059366" cy="631655"/>
          </a:xfrm>
          <a:prstGeom prst="wedgeRectCallout">
            <a:avLst>
              <a:gd name="adj1" fmla="val 66741"/>
              <a:gd name="adj2" fmla="val 199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1+1 active/standby protection for main control boards</a:t>
            </a:r>
          </a:p>
        </p:txBody>
      </p:sp>
      <p:sp>
        <p:nvSpPr>
          <p:cNvPr id="57" name="Rectangular Callout 26">
            <a:extLst>
              <a:ext uri="{FF2B5EF4-FFF2-40B4-BE49-F238E27FC236}">
                <a16:creationId xmlns="" xmlns:a16="http://schemas.microsoft.com/office/drawing/2014/main" id="{08119AB2-D856-432C-9F21-3B1CF7FC6E51}"/>
              </a:ext>
            </a:extLst>
          </p:cNvPr>
          <p:cNvSpPr/>
          <p:nvPr/>
        </p:nvSpPr>
        <p:spPr bwMode="gray">
          <a:xfrm>
            <a:off x="4829175" y="5295900"/>
            <a:ext cx="1775519" cy="631655"/>
          </a:xfrm>
          <a:prstGeom prst="wedgeRectCallout">
            <a:avLst>
              <a:gd name="adj1" fmla="val 66741"/>
              <a:gd name="adj2" fmla="val 199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Maximum backup for power supplies</a:t>
            </a:r>
          </a:p>
        </p:txBody>
      </p:sp>
      <p:sp>
        <p:nvSpPr>
          <p:cNvPr id="10" name="燕尾形 3">
            <a:extLst>
              <a:ext uri="{FF2B5EF4-FFF2-40B4-BE49-F238E27FC236}">
                <a16:creationId xmlns="" xmlns:a16="http://schemas.microsoft.com/office/drawing/2014/main" id="{4401F90A-5138-478F-9990-B6CEFE9F4D59}"/>
              </a:ext>
            </a:extLst>
          </p:cNvPr>
          <p:cNvSpPr/>
          <p:nvPr/>
        </p:nvSpPr>
        <p:spPr bwMode="gray">
          <a:xfrm>
            <a:off x="9108947" y="117460"/>
            <a:ext cx="264551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11" name="燕尾形 3">
            <a:extLst>
              <a:ext uri="{FF2B5EF4-FFF2-40B4-BE49-F238E27FC236}">
                <a16:creationId xmlns="" xmlns:a16="http://schemas.microsoft.com/office/drawing/2014/main" id="{6718B826-64D1-4045-991F-CE382CE66792}"/>
              </a:ext>
            </a:extLst>
          </p:cNvPr>
          <p:cNvSpPr/>
          <p:nvPr/>
        </p:nvSpPr>
        <p:spPr bwMode="gray">
          <a:xfrm>
            <a:off x="6912281" y="117460"/>
            <a:ext cx="2265766"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12" name="燕尾形 3">
            <a:extLst>
              <a:ext uri="{FF2B5EF4-FFF2-40B4-BE49-F238E27FC236}">
                <a16:creationId xmlns="" xmlns:a16="http://schemas.microsoft.com/office/drawing/2014/main" id="{B475DF2D-52C0-4876-90B8-881F6D530963}"/>
              </a:ext>
            </a:extLst>
          </p:cNvPr>
          <p:cNvSpPr/>
          <p:nvPr/>
        </p:nvSpPr>
        <p:spPr bwMode="gray">
          <a:xfrm>
            <a:off x="4732103" y="117460"/>
            <a:ext cx="226168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141055801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0B7096F-F887-4694-ACB4-659F305A9B0F}"/>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Reliability Solution Overview</a:t>
            </a:r>
          </a:p>
        </p:txBody>
      </p:sp>
      <p:sp>
        <p:nvSpPr>
          <p:cNvPr id="4" name="Text Placeholder 3">
            <a:extLst>
              <a:ext uri="{FF2B5EF4-FFF2-40B4-BE49-F238E27FC236}">
                <a16:creationId xmlns="" xmlns:a16="http://schemas.microsoft.com/office/drawing/2014/main" id="{D0A1A328-7FB5-4725-B468-E9D25A8077CA}"/>
              </a:ext>
            </a:extLst>
          </p:cNvPr>
          <p:cNvSpPr>
            <a:spLocks noGrp="1"/>
          </p:cNvSpPr>
          <p:nvPr>
            <p:ph type="body" sz="quarter" idx="10"/>
          </p:nvPr>
        </p:nvSpPr>
        <p:spPr bwMode="gray"/>
        <p:txBody>
          <a:bodyPr wrap="square">
            <a:noAutofit/>
          </a:bodyPr>
          <a:lstStyle/>
          <a:p>
            <a:r>
              <a:rPr lang="en-US" sz="1800" dirty="0">
                <a:latin typeface="Huawei Sans" panose="020C0503030203020204" pitchFamily="34" charset="0"/>
              </a:rPr>
              <a:t>Multiple reliability technologies can be deployed on the bearer network to implement E2E reliability protection.</a:t>
            </a:r>
          </a:p>
          <a:p>
            <a:r>
              <a:rPr lang="en-US" sz="1800" dirty="0">
                <a:latin typeface="Huawei Sans" panose="020C0503030203020204" pitchFamily="34" charset="0"/>
              </a:rPr>
              <a:t>Network reliability technologies include:</a:t>
            </a:r>
          </a:p>
          <a:p>
            <a:pPr lvl="1"/>
            <a:r>
              <a:rPr lang="en-US" sz="1600" dirty="0">
                <a:latin typeface="Huawei Sans" panose="020C0503030203020204" pitchFamily="34" charset="0"/>
              </a:rPr>
              <a:t>BFD/SBFD: is mainly used to check network connectivity.</a:t>
            </a:r>
          </a:p>
          <a:p>
            <a:pPr lvl="1"/>
            <a:r>
              <a:rPr lang="en-US" sz="1600" dirty="0">
                <a:latin typeface="Huawei Sans" panose="020C0503030203020204" pitchFamily="34" charset="0"/>
              </a:rPr>
              <a:t>IP FRR: is mainly used to provide link and node protection for transit networks and can work with the LFA/RLFA/TI-LFA algorithm.</a:t>
            </a:r>
          </a:p>
          <a:p>
            <a:pPr lvl="1"/>
            <a:r>
              <a:rPr lang="en-US" sz="1600" dirty="0" err="1">
                <a:latin typeface="Huawei Sans" panose="020C0503030203020204" pitchFamily="34" charset="0"/>
              </a:rPr>
              <a:t>Anycast</a:t>
            </a:r>
            <a:r>
              <a:rPr lang="en-US" sz="1600" dirty="0">
                <a:latin typeface="Huawei Sans" panose="020C0503030203020204" pitchFamily="34" charset="0"/>
              </a:rPr>
              <a:t> FRR: is mainly used to provide protection for specific nodes, including transit and egress nodes.</a:t>
            </a:r>
          </a:p>
          <a:p>
            <a:pPr lvl="1"/>
            <a:r>
              <a:rPr lang="en-US" sz="1600" dirty="0">
                <a:latin typeface="Huawei Sans" panose="020C0503030203020204" pitchFamily="34" charset="0"/>
              </a:rPr>
              <a:t>HSB: is mainly used to provide E2E tunnel protection.</a:t>
            </a:r>
          </a:p>
          <a:p>
            <a:pPr lvl="1"/>
            <a:r>
              <a:rPr lang="en-US" sz="1600" dirty="0">
                <a:latin typeface="Huawei Sans" panose="020C0503030203020204" pitchFamily="34" charset="0"/>
              </a:rPr>
              <a:t>Mirror SID: is mainly used to provide protection for egress nodes.</a:t>
            </a:r>
          </a:p>
          <a:p>
            <a:pPr lvl="1"/>
            <a:r>
              <a:rPr lang="en-US" sz="1600" dirty="0" err="1">
                <a:latin typeface="Huawei Sans" panose="020C0503030203020204" pitchFamily="34" charset="0"/>
              </a:rPr>
              <a:t>Microloop</a:t>
            </a:r>
            <a:r>
              <a:rPr lang="en-US" sz="1600" dirty="0">
                <a:latin typeface="Huawei Sans" panose="020C0503030203020204" pitchFamily="34" charset="0"/>
              </a:rPr>
              <a:t> avoidance: is mainly used to prevent temporary loops caused by inconsistent route convergence time on the entire network.</a:t>
            </a:r>
          </a:p>
          <a:p>
            <a:pPr lvl="1"/>
            <a:endParaRPr lang="en-US" sz="1600" dirty="0">
              <a:latin typeface="Huawei Sans" panose="020C0503030203020204" pitchFamily="34" charset="0"/>
            </a:endParaRPr>
          </a:p>
        </p:txBody>
      </p:sp>
      <p:sp>
        <p:nvSpPr>
          <p:cNvPr id="7" name="燕尾形 3">
            <a:extLst>
              <a:ext uri="{FF2B5EF4-FFF2-40B4-BE49-F238E27FC236}">
                <a16:creationId xmlns="" xmlns:a16="http://schemas.microsoft.com/office/drawing/2014/main" id="{4401F90A-5138-478F-9990-B6CEFE9F4D59}"/>
              </a:ext>
            </a:extLst>
          </p:cNvPr>
          <p:cNvSpPr/>
          <p:nvPr/>
        </p:nvSpPr>
        <p:spPr bwMode="gray">
          <a:xfrm>
            <a:off x="9108947" y="117460"/>
            <a:ext cx="2645511"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8" name="燕尾形 3">
            <a:extLst>
              <a:ext uri="{FF2B5EF4-FFF2-40B4-BE49-F238E27FC236}">
                <a16:creationId xmlns="" xmlns:a16="http://schemas.microsoft.com/office/drawing/2014/main" id="{6718B826-64D1-4045-991F-CE382CE66792}"/>
              </a:ext>
            </a:extLst>
          </p:cNvPr>
          <p:cNvSpPr/>
          <p:nvPr/>
        </p:nvSpPr>
        <p:spPr bwMode="gray">
          <a:xfrm>
            <a:off x="6912281" y="117460"/>
            <a:ext cx="22657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9" name="燕尾形 3">
            <a:extLst>
              <a:ext uri="{FF2B5EF4-FFF2-40B4-BE49-F238E27FC236}">
                <a16:creationId xmlns="" xmlns:a16="http://schemas.microsoft.com/office/drawing/2014/main" id="{B475DF2D-52C0-4876-90B8-881F6D530963}"/>
              </a:ext>
            </a:extLst>
          </p:cNvPr>
          <p:cNvSpPr/>
          <p:nvPr/>
        </p:nvSpPr>
        <p:spPr bwMode="gray">
          <a:xfrm>
            <a:off x="4732103" y="117460"/>
            <a:ext cx="226168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185210545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 xmlns:a16="http://schemas.microsoft.com/office/drawing/2014/main" id="{CEA3E1D1-DE15-4704-9B88-D785BB194151}"/>
              </a:ext>
            </a:extLst>
          </p:cNvPr>
          <p:cNvSpPr/>
          <p:nvPr/>
        </p:nvSpPr>
        <p:spPr bwMode="gray">
          <a:xfrm>
            <a:off x="2639669" y="3870242"/>
            <a:ext cx="1777262" cy="1749536"/>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2" name="Title 1">
            <a:extLst>
              <a:ext uri="{FF2B5EF4-FFF2-40B4-BE49-F238E27FC236}">
                <a16:creationId xmlns="" xmlns:a16="http://schemas.microsoft.com/office/drawing/2014/main" id="{12A6F8B8-F5CA-49B3-8E5B-CEBBDFF4ABA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Source Network Reliability Design</a:t>
            </a:r>
          </a:p>
        </p:txBody>
      </p:sp>
      <p:sp>
        <p:nvSpPr>
          <p:cNvPr id="3" name="Text Placeholder 2">
            <a:extLst>
              <a:ext uri="{FF2B5EF4-FFF2-40B4-BE49-F238E27FC236}">
                <a16:creationId xmlns="" xmlns:a16="http://schemas.microsoft.com/office/drawing/2014/main" id="{96DB0194-5603-44FF-A31C-6A76DD3D0E8A}"/>
              </a:ext>
            </a:extLst>
          </p:cNvPr>
          <p:cNvSpPr>
            <a:spLocks noGrp="1"/>
          </p:cNvSpPr>
          <p:nvPr>
            <p:ph type="body" sz="quarter" idx="10"/>
          </p:nvPr>
        </p:nvSpPr>
        <p:spPr bwMode="gray"/>
        <p:txBody>
          <a:bodyPr wrap="square">
            <a:noAutofit/>
          </a:bodyPr>
          <a:lstStyle/>
          <a:p>
            <a:pPr algn="l">
              <a:lnSpc>
                <a:spcPct val="100000"/>
              </a:lnSpc>
            </a:pPr>
            <a:r>
              <a:rPr lang="en-US" sz="1600" dirty="0">
                <a:latin typeface="Huawei Sans" panose="020C0503030203020204" pitchFamily="34" charset="0"/>
              </a:rPr>
              <a:t>The source network mainly includes source CEs, source PEs, and links between source CEs and source PEs. The source network may encounter the following faults:</a:t>
            </a:r>
          </a:p>
          <a:p>
            <a:pPr marL="745939" lvl="1" indent="-342900">
              <a:lnSpc>
                <a:spcPct val="100000"/>
              </a:lnSpc>
              <a:buSzPct val="100000"/>
              <a:buFont typeface="+mj-lt"/>
              <a:buAutoNum type="arabicPeriod"/>
            </a:pPr>
            <a:r>
              <a:rPr lang="en-US" sz="1400" dirty="0">
                <a:latin typeface="Huawei Sans" panose="020C0503030203020204" pitchFamily="34" charset="0"/>
              </a:rPr>
              <a:t>Source CE fault</a:t>
            </a:r>
          </a:p>
          <a:p>
            <a:pPr marL="745939" lvl="1" indent="-342900">
              <a:lnSpc>
                <a:spcPct val="100000"/>
              </a:lnSpc>
              <a:buSzPct val="100000"/>
              <a:buFont typeface="+mj-lt"/>
              <a:buAutoNum type="arabicPeriod"/>
            </a:pPr>
            <a:r>
              <a:rPr lang="en-US" sz="1400" dirty="0">
                <a:latin typeface="Huawei Sans" panose="020C0503030203020204" pitchFamily="34" charset="0"/>
              </a:rPr>
              <a:t>Link fault between a source CE and a source PE</a:t>
            </a:r>
          </a:p>
          <a:p>
            <a:pPr marL="745939" lvl="1" indent="-342900">
              <a:lnSpc>
                <a:spcPct val="100000"/>
              </a:lnSpc>
              <a:buSzPct val="100000"/>
              <a:buFont typeface="+mj-lt"/>
              <a:buAutoNum type="arabicPeriod"/>
            </a:pPr>
            <a:r>
              <a:rPr lang="en-US" sz="1400" dirty="0">
                <a:latin typeface="Huawei Sans" panose="020C0503030203020204" pitchFamily="34" charset="0"/>
              </a:rPr>
              <a:t>Source PE fault</a:t>
            </a:r>
          </a:p>
          <a:p>
            <a:pPr algn="l">
              <a:lnSpc>
                <a:spcPct val="100000"/>
              </a:lnSpc>
            </a:pPr>
            <a:r>
              <a:rPr lang="en-US" sz="1600" dirty="0">
                <a:latin typeface="Huawei Sans" panose="020C0503030203020204" pitchFamily="34" charset="0"/>
              </a:rPr>
              <a:t>These three types of faults can be quickly detected through BFD, and IP FRR (mainly based on the LFA/RLFA algorithm) can be used to compute backup links, so that services can be quickly switched to the protection paths.</a:t>
            </a:r>
          </a:p>
        </p:txBody>
      </p:sp>
      <p:pic>
        <p:nvPicPr>
          <p:cNvPr id="4" name="图片 48">
            <a:extLst>
              <a:ext uri="{FF2B5EF4-FFF2-40B4-BE49-F238E27FC236}">
                <a16:creationId xmlns="" xmlns:a16="http://schemas.microsoft.com/office/drawing/2014/main" id="{70DD406D-80F0-48A4-AD05-51AC565A77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4090260"/>
            <a:ext cx="378863" cy="310667"/>
          </a:xfrm>
          <a:prstGeom prst="rect">
            <a:avLst/>
          </a:prstGeom>
        </p:spPr>
      </p:pic>
      <p:pic>
        <p:nvPicPr>
          <p:cNvPr id="5" name="图片 48">
            <a:extLst>
              <a:ext uri="{FF2B5EF4-FFF2-40B4-BE49-F238E27FC236}">
                <a16:creationId xmlns="" xmlns:a16="http://schemas.microsoft.com/office/drawing/2014/main" id="{8485E833-415A-4C73-8D98-2A018C5D1C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71358" y="5102521"/>
            <a:ext cx="378863" cy="310667"/>
          </a:xfrm>
          <a:prstGeom prst="rect">
            <a:avLst/>
          </a:prstGeom>
        </p:spPr>
      </p:pic>
      <p:pic>
        <p:nvPicPr>
          <p:cNvPr id="6" name="图片 48">
            <a:extLst>
              <a:ext uri="{FF2B5EF4-FFF2-40B4-BE49-F238E27FC236}">
                <a16:creationId xmlns="" xmlns:a16="http://schemas.microsoft.com/office/drawing/2014/main" id="{BF3A5823-659C-416B-9860-AB18070488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07470" y="4091940"/>
            <a:ext cx="378863" cy="310667"/>
          </a:xfrm>
          <a:prstGeom prst="rect">
            <a:avLst/>
          </a:prstGeom>
        </p:spPr>
      </p:pic>
      <p:pic>
        <p:nvPicPr>
          <p:cNvPr id="7" name="图片 48">
            <a:extLst>
              <a:ext uri="{FF2B5EF4-FFF2-40B4-BE49-F238E27FC236}">
                <a16:creationId xmlns="" xmlns:a16="http://schemas.microsoft.com/office/drawing/2014/main" id="{723C1973-2476-43AB-B0FE-4391BC5C15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07470" y="5104201"/>
            <a:ext cx="378863" cy="310667"/>
          </a:xfrm>
          <a:prstGeom prst="rect">
            <a:avLst/>
          </a:prstGeom>
        </p:spPr>
      </p:pic>
      <p:pic>
        <p:nvPicPr>
          <p:cNvPr id="8" name="图片 48">
            <a:extLst>
              <a:ext uri="{FF2B5EF4-FFF2-40B4-BE49-F238E27FC236}">
                <a16:creationId xmlns="" xmlns:a16="http://schemas.microsoft.com/office/drawing/2014/main" id="{D704C025-D261-41D7-8067-9D333EDAB4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4093620"/>
            <a:ext cx="378863" cy="310667"/>
          </a:xfrm>
          <a:prstGeom prst="rect">
            <a:avLst/>
          </a:prstGeom>
        </p:spPr>
      </p:pic>
      <p:pic>
        <p:nvPicPr>
          <p:cNvPr id="9" name="图片 48">
            <a:extLst>
              <a:ext uri="{FF2B5EF4-FFF2-40B4-BE49-F238E27FC236}">
                <a16:creationId xmlns="" xmlns:a16="http://schemas.microsoft.com/office/drawing/2014/main" id="{2D87E1F1-0802-4202-A176-298C74A030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54612" y="5105881"/>
            <a:ext cx="378863" cy="310667"/>
          </a:xfrm>
          <a:prstGeom prst="rect">
            <a:avLst/>
          </a:prstGeom>
        </p:spPr>
      </p:pic>
      <p:sp>
        <p:nvSpPr>
          <p:cNvPr id="10" name="圆角矩形 75">
            <a:extLst>
              <a:ext uri="{FF2B5EF4-FFF2-40B4-BE49-F238E27FC236}">
                <a16:creationId xmlns="" xmlns:a16="http://schemas.microsoft.com/office/drawing/2014/main" id="{4E1DEB56-87F6-428A-B815-8D36F89D2323}"/>
              </a:ext>
            </a:extLst>
          </p:cNvPr>
          <p:cNvSpPr/>
          <p:nvPr/>
        </p:nvSpPr>
        <p:spPr bwMode="gray">
          <a:xfrm>
            <a:off x="4015726" y="3724347"/>
            <a:ext cx="4160547" cy="2117653"/>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1" name="Straight Connector 10">
            <a:extLst>
              <a:ext uri="{FF2B5EF4-FFF2-40B4-BE49-F238E27FC236}">
                <a16:creationId xmlns="" xmlns:a16="http://schemas.microsoft.com/office/drawing/2014/main" id="{1BD3EAEB-4A35-493F-88BF-B317BC3D0436}"/>
              </a:ext>
            </a:extLst>
          </p:cNvPr>
          <p:cNvCxnSpPr>
            <a:cxnSpLocks/>
            <a:stCxn id="5" idx="0"/>
            <a:endCxn id="4" idx="2"/>
          </p:cNvCxnSpPr>
          <p:nvPr/>
        </p:nvCxnSpPr>
        <p:spPr bwMode="gray">
          <a:xfrm flipV="1">
            <a:off x="4460790" y="440092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4937CD6B-F454-455C-A869-25A4BE677345}"/>
              </a:ext>
            </a:extLst>
          </p:cNvPr>
          <p:cNvCxnSpPr>
            <a:cxnSpLocks/>
            <a:stCxn id="60" idx="1"/>
            <a:endCxn id="4" idx="3"/>
          </p:cNvCxnSpPr>
          <p:nvPr/>
        </p:nvCxnSpPr>
        <p:spPr bwMode="gray">
          <a:xfrm flipH="1" flipV="1">
            <a:off x="4650221" y="4245594"/>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8184121E-11FA-41E0-96AE-5015C59A59BE}"/>
              </a:ext>
            </a:extLst>
          </p:cNvPr>
          <p:cNvCxnSpPr>
            <a:cxnSpLocks/>
            <a:stCxn id="8" idx="1"/>
            <a:endCxn id="6" idx="3"/>
          </p:cNvCxnSpPr>
          <p:nvPr/>
        </p:nvCxnSpPr>
        <p:spPr bwMode="gray">
          <a:xfrm flipH="1" flipV="1">
            <a:off x="6786333" y="4247274"/>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2E11083B-3710-4D61-A926-3950DD87B547}"/>
              </a:ext>
            </a:extLst>
          </p:cNvPr>
          <p:cNvCxnSpPr>
            <a:cxnSpLocks/>
            <a:stCxn id="9" idx="1"/>
            <a:endCxn id="7" idx="3"/>
          </p:cNvCxnSpPr>
          <p:nvPr/>
        </p:nvCxnSpPr>
        <p:spPr bwMode="gray">
          <a:xfrm flipH="1" flipV="1">
            <a:off x="6786333" y="5259535"/>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06EF6127-1A44-4E1B-8C80-0EB7C2198F26}"/>
              </a:ext>
            </a:extLst>
          </p:cNvPr>
          <p:cNvCxnSpPr>
            <a:cxnSpLocks/>
            <a:stCxn id="61" idx="1"/>
            <a:endCxn id="5" idx="3"/>
          </p:cNvCxnSpPr>
          <p:nvPr/>
        </p:nvCxnSpPr>
        <p:spPr bwMode="gray">
          <a:xfrm flipH="1" flipV="1">
            <a:off x="4650221" y="5257855"/>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8AB33871-7966-4FB5-9A4C-94278D174CE2}"/>
              </a:ext>
            </a:extLst>
          </p:cNvPr>
          <p:cNvCxnSpPr>
            <a:cxnSpLocks/>
            <a:stCxn id="7" idx="0"/>
            <a:endCxn id="6" idx="2"/>
          </p:cNvCxnSpPr>
          <p:nvPr/>
        </p:nvCxnSpPr>
        <p:spPr bwMode="gray">
          <a:xfrm flipV="1">
            <a:off x="6596902" y="440260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5C9602AA-2C3E-4A41-85D8-B8569D02C5EF}"/>
              </a:ext>
            </a:extLst>
          </p:cNvPr>
          <p:cNvCxnSpPr>
            <a:cxnSpLocks/>
            <a:stCxn id="9" idx="0"/>
            <a:endCxn id="8" idx="2"/>
          </p:cNvCxnSpPr>
          <p:nvPr/>
        </p:nvCxnSpPr>
        <p:spPr bwMode="gray">
          <a:xfrm flipV="1">
            <a:off x="7744044" y="440428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4708166-25A1-4F1D-B887-6A0B2B582E83}"/>
              </a:ext>
            </a:extLst>
          </p:cNvPr>
          <p:cNvCxnSpPr>
            <a:cxnSpLocks/>
            <a:stCxn id="19" idx="3"/>
            <a:endCxn id="4" idx="1"/>
          </p:cNvCxnSpPr>
          <p:nvPr/>
        </p:nvCxnSpPr>
        <p:spPr bwMode="gray">
          <a:xfrm>
            <a:off x="3354956" y="4245593"/>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9" name="图片 48">
            <a:extLst>
              <a:ext uri="{FF2B5EF4-FFF2-40B4-BE49-F238E27FC236}">
                <a16:creationId xmlns="" xmlns:a16="http://schemas.microsoft.com/office/drawing/2014/main" id="{81028AEB-0763-43D8-BEB5-FA2118698D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4090259"/>
            <a:ext cx="378863" cy="310667"/>
          </a:xfrm>
          <a:prstGeom prst="rect">
            <a:avLst/>
          </a:prstGeom>
        </p:spPr>
      </p:pic>
      <p:pic>
        <p:nvPicPr>
          <p:cNvPr id="20" name="图片 48">
            <a:extLst>
              <a:ext uri="{FF2B5EF4-FFF2-40B4-BE49-F238E27FC236}">
                <a16:creationId xmlns="" xmlns:a16="http://schemas.microsoft.com/office/drawing/2014/main" id="{5AE41BDC-DE29-466A-9B80-FD8000B1B5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976093" y="5104319"/>
            <a:ext cx="378863" cy="310667"/>
          </a:xfrm>
          <a:prstGeom prst="rect">
            <a:avLst/>
          </a:prstGeom>
        </p:spPr>
      </p:pic>
      <p:cxnSp>
        <p:nvCxnSpPr>
          <p:cNvPr id="21" name="Straight Connector 20">
            <a:extLst>
              <a:ext uri="{FF2B5EF4-FFF2-40B4-BE49-F238E27FC236}">
                <a16:creationId xmlns="" xmlns:a16="http://schemas.microsoft.com/office/drawing/2014/main" id="{0E3AE467-3976-4CC7-BF4F-C2B5C4A6400B}"/>
              </a:ext>
            </a:extLst>
          </p:cNvPr>
          <p:cNvCxnSpPr>
            <a:cxnSpLocks/>
            <a:stCxn id="20" idx="3"/>
            <a:endCxn id="5" idx="1"/>
          </p:cNvCxnSpPr>
          <p:nvPr/>
        </p:nvCxnSpPr>
        <p:spPr bwMode="gray">
          <a:xfrm flipV="1">
            <a:off x="3354956" y="5257855"/>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2" name="图片 48">
            <a:extLst>
              <a:ext uri="{FF2B5EF4-FFF2-40B4-BE49-F238E27FC236}">
                <a16:creationId xmlns="" xmlns:a16="http://schemas.microsoft.com/office/drawing/2014/main" id="{5E6DE60A-D8D3-41C8-9F09-C63D9A2B8D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4093620"/>
            <a:ext cx="378863" cy="310667"/>
          </a:xfrm>
          <a:prstGeom prst="rect">
            <a:avLst/>
          </a:prstGeom>
        </p:spPr>
      </p:pic>
      <p:pic>
        <p:nvPicPr>
          <p:cNvPr id="23" name="图片 48">
            <a:extLst>
              <a:ext uri="{FF2B5EF4-FFF2-40B4-BE49-F238E27FC236}">
                <a16:creationId xmlns="" xmlns:a16="http://schemas.microsoft.com/office/drawing/2014/main" id="{583CCBD2-88B8-4FD2-A3FA-8391991946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31873" y="5107680"/>
            <a:ext cx="378863" cy="310667"/>
          </a:xfrm>
          <a:prstGeom prst="rect">
            <a:avLst/>
          </a:prstGeom>
        </p:spPr>
      </p:pic>
      <p:cxnSp>
        <p:nvCxnSpPr>
          <p:cNvPr id="24" name="Straight Connector 23">
            <a:extLst>
              <a:ext uri="{FF2B5EF4-FFF2-40B4-BE49-F238E27FC236}">
                <a16:creationId xmlns="" xmlns:a16="http://schemas.microsoft.com/office/drawing/2014/main" id="{1180E87F-AE1C-421E-9768-F39CF37FBC18}"/>
              </a:ext>
            </a:extLst>
          </p:cNvPr>
          <p:cNvCxnSpPr>
            <a:cxnSpLocks/>
            <a:stCxn id="9" idx="3"/>
            <a:endCxn id="23" idx="1"/>
          </p:cNvCxnSpPr>
          <p:nvPr/>
        </p:nvCxnSpPr>
        <p:spPr bwMode="gray">
          <a:xfrm>
            <a:off x="7933475" y="5261215"/>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FA3AC573-DBFC-40B8-94B6-573267E4BA1D}"/>
              </a:ext>
            </a:extLst>
          </p:cNvPr>
          <p:cNvCxnSpPr>
            <a:cxnSpLocks/>
            <a:stCxn id="8" idx="3"/>
            <a:endCxn id="22" idx="1"/>
          </p:cNvCxnSpPr>
          <p:nvPr/>
        </p:nvCxnSpPr>
        <p:spPr bwMode="gray">
          <a:xfrm>
            <a:off x="7933475" y="4248954"/>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TextBox 271">
            <a:extLst>
              <a:ext uri="{FF2B5EF4-FFF2-40B4-BE49-F238E27FC236}">
                <a16:creationId xmlns="" xmlns:a16="http://schemas.microsoft.com/office/drawing/2014/main" id="{3070EF66-EA46-49A1-8549-D98DA7F8BAED}"/>
              </a:ext>
            </a:extLst>
          </p:cNvPr>
          <p:cNvSpPr txBox="1"/>
          <p:nvPr/>
        </p:nvSpPr>
        <p:spPr bwMode="gray">
          <a:xfrm>
            <a:off x="4282110" y="388073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7" name="TextBox 271">
            <a:extLst>
              <a:ext uri="{FF2B5EF4-FFF2-40B4-BE49-F238E27FC236}">
                <a16:creationId xmlns="" xmlns:a16="http://schemas.microsoft.com/office/drawing/2014/main" id="{28B17E38-0D62-4D05-85A2-2CBC7AA18BDF}"/>
              </a:ext>
            </a:extLst>
          </p:cNvPr>
          <p:cNvSpPr txBox="1"/>
          <p:nvPr/>
        </p:nvSpPr>
        <p:spPr bwMode="gray">
          <a:xfrm>
            <a:off x="4282110" y="53736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8" name="TextBox 271">
            <a:extLst>
              <a:ext uri="{FF2B5EF4-FFF2-40B4-BE49-F238E27FC236}">
                <a16:creationId xmlns="" xmlns:a16="http://schemas.microsoft.com/office/drawing/2014/main" id="{4861FA15-4DAB-4EBF-AEB9-B5222CF78EEA}"/>
              </a:ext>
            </a:extLst>
          </p:cNvPr>
          <p:cNvSpPr txBox="1"/>
          <p:nvPr/>
        </p:nvSpPr>
        <p:spPr bwMode="gray">
          <a:xfrm>
            <a:off x="7572070" y="537365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9" name="TextBox 271">
            <a:extLst>
              <a:ext uri="{FF2B5EF4-FFF2-40B4-BE49-F238E27FC236}">
                <a16:creationId xmlns="" xmlns:a16="http://schemas.microsoft.com/office/drawing/2014/main" id="{0F508229-4E09-4425-A164-6C7DDD95C0A3}"/>
              </a:ext>
            </a:extLst>
          </p:cNvPr>
          <p:cNvSpPr txBox="1"/>
          <p:nvPr/>
        </p:nvSpPr>
        <p:spPr bwMode="gray">
          <a:xfrm>
            <a:off x="6309841" y="3873108"/>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0" name="TextBox 271">
            <a:extLst>
              <a:ext uri="{FF2B5EF4-FFF2-40B4-BE49-F238E27FC236}">
                <a16:creationId xmlns="" xmlns:a16="http://schemas.microsoft.com/office/drawing/2014/main" id="{CD2B022D-98BA-4F2E-82CC-5C14B9A27250}"/>
              </a:ext>
            </a:extLst>
          </p:cNvPr>
          <p:cNvSpPr txBox="1"/>
          <p:nvPr/>
        </p:nvSpPr>
        <p:spPr bwMode="gray">
          <a:xfrm>
            <a:off x="6320309" y="5371511"/>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1" name="TextBox 271">
            <a:extLst>
              <a:ext uri="{FF2B5EF4-FFF2-40B4-BE49-F238E27FC236}">
                <a16:creationId xmlns="" xmlns:a16="http://schemas.microsoft.com/office/drawing/2014/main" id="{B5699116-3AAD-47DC-B542-46DBDE138580}"/>
              </a:ext>
            </a:extLst>
          </p:cNvPr>
          <p:cNvSpPr txBox="1"/>
          <p:nvPr/>
        </p:nvSpPr>
        <p:spPr bwMode="gray">
          <a:xfrm>
            <a:off x="2976092" y="53795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2" name="TextBox 271">
            <a:extLst>
              <a:ext uri="{FF2B5EF4-FFF2-40B4-BE49-F238E27FC236}">
                <a16:creationId xmlns="" xmlns:a16="http://schemas.microsoft.com/office/drawing/2014/main" id="{7AA06A00-479F-4CDC-B6DC-6428259F8852}"/>
              </a:ext>
            </a:extLst>
          </p:cNvPr>
          <p:cNvSpPr txBox="1"/>
          <p:nvPr/>
        </p:nvSpPr>
        <p:spPr bwMode="gray">
          <a:xfrm>
            <a:off x="2976092" y="3871532"/>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3" name="TextBox 271">
            <a:extLst>
              <a:ext uri="{FF2B5EF4-FFF2-40B4-BE49-F238E27FC236}">
                <a16:creationId xmlns="" xmlns:a16="http://schemas.microsoft.com/office/drawing/2014/main" id="{668C4DCA-39A9-485C-8481-7913A6898490}"/>
              </a:ext>
            </a:extLst>
          </p:cNvPr>
          <p:cNvSpPr txBox="1"/>
          <p:nvPr/>
        </p:nvSpPr>
        <p:spPr bwMode="gray">
          <a:xfrm>
            <a:off x="8727343" y="3886117"/>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4" name="TextBox 271">
            <a:extLst>
              <a:ext uri="{FF2B5EF4-FFF2-40B4-BE49-F238E27FC236}">
                <a16:creationId xmlns="" xmlns:a16="http://schemas.microsoft.com/office/drawing/2014/main" id="{8BEF6331-CCF3-46E4-8222-F9E4D34D2503}"/>
              </a:ext>
            </a:extLst>
          </p:cNvPr>
          <p:cNvSpPr txBox="1"/>
          <p:nvPr/>
        </p:nvSpPr>
        <p:spPr bwMode="gray">
          <a:xfrm>
            <a:off x="8727343" y="53795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5" name="TextBox 271">
            <a:extLst>
              <a:ext uri="{FF2B5EF4-FFF2-40B4-BE49-F238E27FC236}">
                <a16:creationId xmlns="" xmlns:a16="http://schemas.microsoft.com/office/drawing/2014/main" id="{BF1392DE-F1D3-4998-A2E4-A724D15E355B}"/>
              </a:ext>
            </a:extLst>
          </p:cNvPr>
          <p:cNvSpPr txBox="1"/>
          <p:nvPr/>
        </p:nvSpPr>
        <p:spPr bwMode="gray">
          <a:xfrm>
            <a:off x="7561243" y="3870242"/>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6" name="TextBox 271">
            <a:extLst>
              <a:ext uri="{FF2B5EF4-FFF2-40B4-BE49-F238E27FC236}">
                <a16:creationId xmlns="" xmlns:a16="http://schemas.microsoft.com/office/drawing/2014/main" id="{611EE4F6-26DF-4C97-9685-D67EDAD55C79}"/>
              </a:ext>
            </a:extLst>
          </p:cNvPr>
          <p:cNvSpPr txBox="1"/>
          <p:nvPr/>
        </p:nvSpPr>
        <p:spPr bwMode="gray">
          <a:xfrm>
            <a:off x="4099152" y="5832475"/>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cxnSp>
        <p:nvCxnSpPr>
          <p:cNvPr id="41" name="Straight Arrow Connector 40">
            <a:extLst>
              <a:ext uri="{FF2B5EF4-FFF2-40B4-BE49-F238E27FC236}">
                <a16:creationId xmlns="" xmlns:a16="http://schemas.microsoft.com/office/drawing/2014/main" id="{CAC3E5D2-FD46-4052-81BE-C046CEC16099}"/>
              </a:ext>
            </a:extLst>
          </p:cNvPr>
          <p:cNvCxnSpPr>
            <a:cxnSpLocks/>
          </p:cNvCxnSpPr>
          <p:nvPr/>
        </p:nvCxnSpPr>
        <p:spPr bwMode="gray">
          <a:xfrm>
            <a:off x="2895600" y="4163116"/>
            <a:ext cx="6448425"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271">
            <a:extLst>
              <a:ext uri="{FF2B5EF4-FFF2-40B4-BE49-F238E27FC236}">
                <a16:creationId xmlns="" xmlns:a16="http://schemas.microsoft.com/office/drawing/2014/main" id="{CC8D12D1-0AD0-4A06-B389-95F45D174A03}"/>
              </a:ext>
            </a:extLst>
          </p:cNvPr>
          <p:cNvSpPr txBox="1"/>
          <p:nvPr/>
        </p:nvSpPr>
        <p:spPr bwMode="gray">
          <a:xfrm rot="16200000">
            <a:off x="1760861" y="4514158"/>
            <a:ext cx="1462260" cy="307777"/>
          </a:xfrm>
          <a:prstGeom prst="rect">
            <a:avLst/>
          </a:prstGeom>
          <a:solidFill>
            <a:srgbClr val="E28189"/>
          </a:solidFill>
          <a:ln>
            <a:noFill/>
          </a:ln>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network</a:t>
            </a:r>
          </a:p>
        </p:txBody>
      </p:sp>
      <p:cxnSp>
        <p:nvCxnSpPr>
          <p:cNvPr id="45" name="Straight Connector 44">
            <a:extLst>
              <a:ext uri="{FF2B5EF4-FFF2-40B4-BE49-F238E27FC236}">
                <a16:creationId xmlns="" xmlns:a16="http://schemas.microsoft.com/office/drawing/2014/main" id="{2B3E0413-DA7A-4238-AA94-69A619A1312F}"/>
              </a:ext>
            </a:extLst>
          </p:cNvPr>
          <p:cNvCxnSpPr>
            <a:cxnSpLocks/>
            <a:stCxn id="19" idx="2"/>
            <a:endCxn id="20" idx="0"/>
          </p:cNvCxnSpPr>
          <p:nvPr/>
        </p:nvCxnSpPr>
        <p:spPr bwMode="gray">
          <a:xfrm>
            <a:off x="3165525" y="4400926"/>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 xmlns:a16="http://schemas.microsoft.com/office/drawing/2014/main" id="{0F959E6B-6847-4344-9E39-EBDCE1C0E003}"/>
              </a:ext>
            </a:extLst>
          </p:cNvPr>
          <p:cNvCxnSpPr>
            <a:cxnSpLocks/>
            <a:stCxn id="22" idx="2"/>
            <a:endCxn id="23" idx="0"/>
          </p:cNvCxnSpPr>
          <p:nvPr/>
        </p:nvCxnSpPr>
        <p:spPr bwMode="gray">
          <a:xfrm>
            <a:off x="8921305" y="4404287"/>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1" name="Oval 50">
            <a:extLst>
              <a:ext uri="{FF2B5EF4-FFF2-40B4-BE49-F238E27FC236}">
                <a16:creationId xmlns="" xmlns:a16="http://schemas.microsoft.com/office/drawing/2014/main" id="{A1C02C6B-3F5C-42B8-BDF0-4CFA784C3E9D}"/>
              </a:ext>
            </a:extLst>
          </p:cNvPr>
          <p:cNvSpPr>
            <a:spLocks noChangeAspect="1"/>
          </p:cNvSpPr>
          <p:nvPr/>
        </p:nvSpPr>
        <p:spPr bwMode="gray">
          <a:xfrm>
            <a:off x="3198695" y="427680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2" name="Oval 51">
            <a:extLst>
              <a:ext uri="{FF2B5EF4-FFF2-40B4-BE49-F238E27FC236}">
                <a16:creationId xmlns="" xmlns:a16="http://schemas.microsoft.com/office/drawing/2014/main" id="{CC317B13-1791-4492-9B97-FE650B59CBC5}"/>
              </a:ext>
            </a:extLst>
          </p:cNvPr>
          <p:cNvSpPr>
            <a:spLocks noChangeAspect="1"/>
          </p:cNvSpPr>
          <p:nvPr/>
        </p:nvSpPr>
        <p:spPr bwMode="gray">
          <a:xfrm>
            <a:off x="3731187" y="414384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3" name="Oval 52">
            <a:extLst>
              <a:ext uri="{FF2B5EF4-FFF2-40B4-BE49-F238E27FC236}">
                <a16:creationId xmlns="" xmlns:a16="http://schemas.microsoft.com/office/drawing/2014/main" id="{EFA93849-A2AC-4976-9E92-3694004D0121}"/>
              </a:ext>
            </a:extLst>
          </p:cNvPr>
          <p:cNvSpPr>
            <a:spLocks noChangeAspect="1"/>
          </p:cNvSpPr>
          <p:nvPr/>
        </p:nvSpPr>
        <p:spPr bwMode="gray">
          <a:xfrm>
            <a:off x="4237236" y="429624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57" name="Freeform: Shape 56">
            <a:extLst>
              <a:ext uri="{FF2B5EF4-FFF2-40B4-BE49-F238E27FC236}">
                <a16:creationId xmlns="" xmlns:a16="http://schemas.microsoft.com/office/drawing/2014/main" id="{23DFAA60-B4E8-4A8C-B06E-93D5EC6BA96B}"/>
              </a:ext>
            </a:extLst>
          </p:cNvPr>
          <p:cNvSpPr/>
          <p:nvPr/>
        </p:nvSpPr>
        <p:spPr bwMode="gray">
          <a:xfrm>
            <a:off x="2895599" y="4252922"/>
            <a:ext cx="6448425" cy="972428"/>
          </a:xfrm>
          <a:custGeom>
            <a:avLst/>
            <a:gdLst>
              <a:gd name="connsiteX0" fmla="*/ 0 w 6419850"/>
              <a:gd name="connsiteY0" fmla="*/ 23803 h 972428"/>
              <a:gd name="connsiteX1" fmla="*/ 257175 w 6419850"/>
              <a:gd name="connsiteY1" fmla="*/ 109528 h 972428"/>
              <a:gd name="connsiteX2" fmla="*/ 523875 w 6419850"/>
              <a:gd name="connsiteY2" fmla="*/ 890578 h 972428"/>
              <a:gd name="connsiteX3" fmla="*/ 3248025 w 6419850"/>
              <a:gd name="connsiteY3" fmla="*/ 957253 h 972428"/>
              <a:gd name="connsiteX4" fmla="*/ 6419850 w 6419850"/>
              <a:gd name="connsiteY4" fmla="*/ 966778 h 972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9850" h="972428">
                <a:moveTo>
                  <a:pt x="0" y="23803"/>
                </a:moveTo>
                <a:cubicBezTo>
                  <a:pt x="88106" y="-4772"/>
                  <a:pt x="169862" y="-34935"/>
                  <a:pt x="257175" y="109528"/>
                </a:cubicBezTo>
                <a:cubicBezTo>
                  <a:pt x="344488" y="253991"/>
                  <a:pt x="25400" y="749291"/>
                  <a:pt x="523875" y="890578"/>
                </a:cubicBezTo>
                <a:cubicBezTo>
                  <a:pt x="1022350" y="1031866"/>
                  <a:pt x="2265363" y="944553"/>
                  <a:pt x="3248025" y="957253"/>
                </a:cubicBezTo>
                <a:lnTo>
                  <a:pt x="6419850" y="966778"/>
                </a:lnTo>
              </a:path>
            </a:pathLst>
          </a:custGeom>
          <a:noFill/>
          <a:ln w="28575">
            <a:solidFill>
              <a:srgbClr val="81C15F"/>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9" name="Rectangular Callout 26">
            <a:extLst>
              <a:ext uri="{FF2B5EF4-FFF2-40B4-BE49-F238E27FC236}">
                <a16:creationId xmlns="" xmlns:a16="http://schemas.microsoft.com/office/drawing/2014/main" id="{DF74729C-3E90-41AE-A704-F3F7015EEA8D}"/>
              </a:ext>
            </a:extLst>
          </p:cNvPr>
          <p:cNvSpPr/>
          <p:nvPr/>
        </p:nvSpPr>
        <p:spPr bwMode="gray">
          <a:xfrm>
            <a:off x="4870155" y="5513433"/>
            <a:ext cx="1439685" cy="331198"/>
          </a:xfrm>
          <a:prstGeom prst="wedgeRectCallout">
            <a:avLst>
              <a:gd name="adj1" fmla="val -47680"/>
              <a:gd name="adj2" fmla="val -1187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Protection path</a:t>
            </a:r>
          </a:p>
        </p:txBody>
      </p:sp>
      <p:pic>
        <p:nvPicPr>
          <p:cNvPr id="60" name="图片 48">
            <a:extLst>
              <a:ext uri="{FF2B5EF4-FFF2-40B4-BE49-F238E27FC236}">
                <a16:creationId xmlns="" xmlns:a16="http://schemas.microsoft.com/office/drawing/2014/main" id="{B900C219-C5E0-4E1C-A574-EE9097D4A7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40130" y="4090774"/>
            <a:ext cx="378863" cy="310667"/>
          </a:xfrm>
          <a:prstGeom prst="rect">
            <a:avLst/>
          </a:prstGeom>
        </p:spPr>
      </p:pic>
      <p:pic>
        <p:nvPicPr>
          <p:cNvPr id="61" name="图片 48">
            <a:extLst>
              <a:ext uri="{FF2B5EF4-FFF2-40B4-BE49-F238E27FC236}">
                <a16:creationId xmlns="" xmlns:a16="http://schemas.microsoft.com/office/drawing/2014/main" id="{171112AE-92C2-4000-8BF6-BC796F5DC9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40130" y="5103035"/>
            <a:ext cx="378863" cy="310667"/>
          </a:xfrm>
          <a:prstGeom prst="rect">
            <a:avLst/>
          </a:prstGeom>
        </p:spPr>
      </p:pic>
      <p:cxnSp>
        <p:nvCxnSpPr>
          <p:cNvPr id="62" name="Straight Connector 61">
            <a:extLst>
              <a:ext uri="{FF2B5EF4-FFF2-40B4-BE49-F238E27FC236}">
                <a16:creationId xmlns="" xmlns:a16="http://schemas.microsoft.com/office/drawing/2014/main" id="{CC0D9718-FBD3-4034-B394-0EFD766CB8B4}"/>
              </a:ext>
            </a:extLst>
          </p:cNvPr>
          <p:cNvCxnSpPr>
            <a:cxnSpLocks/>
            <a:stCxn id="61" idx="0"/>
            <a:endCxn id="60" idx="2"/>
          </p:cNvCxnSpPr>
          <p:nvPr/>
        </p:nvCxnSpPr>
        <p:spPr bwMode="gray">
          <a:xfrm flipV="1">
            <a:off x="5529562" y="440144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TextBox 271">
            <a:extLst>
              <a:ext uri="{FF2B5EF4-FFF2-40B4-BE49-F238E27FC236}">
                <a16:creationId xmlns="" xmlns:a16="http://schemas.microsoft.com/office/drawing/2014/main" id="{AF1C7466-8B65-44A6-AE53-8CFBE8DF107F}"/>
              </a:ext>
            </a:extLst>
          </p:cNvPr>
          <p:cNvSpPr txBox="1"/>
          <p:nvPr/>
        </p:nvSpPr>
        <p:spPr bwMode="gray">
          <a:xfrm>
            <a:off x="5242501" y="3871942"/>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64" name="TextBox 271">
            <a:extLst>
              <a:ext uri="{FF2B5EF4-FFF2-40B4-BE49-F238E27FC236}">
                <a16:creationId xmlns="" xmlns:a16="http://schemas.microsoft.com/office/drawing/2014/main" id="{761BC1F8-CCEA-4E99-9B5D-28465A6F25CD}"/>
              </a:ext>
            </a:extLst>
          </p:cNvPr>
          <p:cNvSpPr txBox="1"/>
          <p:nvPr/>
        </p:nvSpPr>
        <p:spPr bwMode="gray">
          <a:xfrm>
            <a:off x="5252969" y="5370345"/>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cxnSp>
        <p:nvCxnSpPr>
          <p:cNvPr id="66" name="Straight Connector 65">
            <a:extLst>
              <a:ext uri="{FF2B5EF4-FFF2-40B4-BE49-F238E27FC236}">
                <a16:creationId xmlns="" xmlns:a16="http://schemas.microsoft.com/office/drawing/2014/main" id="{EC10965D-8342-4B12-BB8C-C6DE31978C07}"/>
              </a:ext>
            </a:extLst>
          </p:cNvPr>
          <p:cNvCxnSpPr>
            <a:cxnSpLocks/>
            <a:stCxn id="6" idx="1"/>
            <a:endCxn id="60" idx="3"/>
          </p:cNvCxnSpPr>
          <p:nvPr/>
        </p:nvCxnSpPr>
        <p:spPr bwMode="gray">
          <a:xfrm flipH="1" flipV="1">
            <a:off x="5718993" y="4246108"/>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8B78A827-C510-494B-AF65-FBBB123D1D1E}"/>
              </a:ext>
            </a:extLst>
          </p:cNvPr>
          <p:cNvCxnSpPr>
            <a:cxnSpLocks/>
            <a:stCxn id="7" idx="1"/>
            <a:endCxn id="61" idx="3"/>
          </p:cNvCxnSpPr>
          <p:nvPr/>
        </p:nvCxnSpPr>
        <p:spPr bwMode="gray">
          <a:xfrm flipH="1" flipV="1">
            <a:off x="5718993" y="5258369"/>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Rectangular Callout 26">
            <a:extLst>
              <a:ext uri="{FF2B5EF4-FFF2-40B4-BE49-F238E27FC236}">
                <a16:creationId xmlns="" xmlns:a16="http://schemas.microsoft.com/office/drawing/2014/main" id="{98DE1EFA-E1DD-4373-8748-59530DFA18D8}"/>
              </a:ext>
            </a:extLst>
          </p:cNvPr>
          <p:cNvSpPr/>
          <p:nvPr/>
        </p:nvSpPr>
        <p:spPr bwMode="gray">
          <a:xfrm>
            <a:off x="4666651" y="4469925"/>
            <a:ext cx="1286473" cy="331198"/>
          </a:xfrm>
          <a:prstGeom prst="wedgeRectCallout">
            <a:avLst>
              <a:gd name="adj1" fmla="val -28062"/>
              <a:gd name="adj2" fmla="val -1504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path</a:t>
            </a:r>
          </a:p>
        </p:txBody>
      </p:sp>
      <p:sp>
        <p:nvSpPr>
          <p:cNvPr id="65" name="燕尾形 3">
            <a:extLst>
              <a:ext uri="{FF2B5EF4-FFF2-40B4-BE49-F238E27FC236}">
                <a16:creationId xmlns="" xmlns:a16="http://schemas.microsoft.com/office/drawing/2014/main" id="{4401F90A-5138-478F-9990-B6CEFE9F4D59}"/>
              </a:ext>
            </a:extLst>
          </p:cNvPr>
          <p:cNvSpPr/>
          <p:nvPr/>
        </p:nvSpPr>
        <p:spPr bwMode="gray">
          <a:xfrm>
            <a:off x="9108947" y="117460"/>
            <a:ext cx="2645511"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67" name="燕尾形 3">
            <a:extLst>
              <a:ext uri="{FF2B5EF4-FFF2-40B4-BE49-F238E27FC236}">
                <a16:creationId xmlns="" xmlns:a16="http://schemas.microsoft.com/office/drawing/2014/main" id="{6718B826-64D1-4045-991F-CE382CE66792}"/>
              </a:ext>
            </a:extLst>
          </p:cNvPr>
          <p:cNvSpPr/>
          <p:nvPr/>
        </p:nvSpPr>
        <p:spPr bwMode="gray">
          <a:xfrm>
            <a:off x="6912281" y="117460"/>
            <a:ext cx="22657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68" name="燕尾形 3">
            <a:extLst>
              <a:ext uri="{FF2B5EF4-FFF2-40B4-BE49-F238E27FC236}">
                <a16:creationId xmlns="" xmlns:a16="http://schemas.microsoft.com/office/drawing/2014/main" id="{B475DF2D-52C0-4876-90B8-881F6D530963}"/>
              </a:ext>
            </a:extLst>
          </p:cNvPr>
          <p:cNvSpPr/>
          <p:nvPr/>
        </p:nvSpPr>
        <p:spPr bwMode="gray">
          <a:xfrm>
            <a:off x="4732103" y="117460"/>
            <a:ext cx="226168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191450707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圆角矩形 75">
            <a:extLst>
              <a:ext uri="{FF2B5EF4-FFF2-40B4-BE49-F238E27FC236}">
                <a16:creationId xmlns="" xmlns:a16="http://schemas.microsoft.com/office/drawing/2014/main" id="{D64A87A0-58C9-45F1-BB83-6018BAA3883C}"/>
              </a:ext>
            </a:extLst>
          </p:cNvPr>
          <p:cNvSpPr/>
          <p:nvPr/>
        </p:nvSpPr>
        <p:spPr bwMode="gray">
          <a:xfrm>
            <a:off x="6676579" y="3526463"/>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 name="Title 1">
            <a:extLst>
              <a:ext uri="{FF2B5EF4-FFF2-40B4-BE49-F238E27FC236}">
                <a16:creationId xmlns="" xmlns:a16="http://schemas.microsoft.com/office/drawing/2014/main" id="{12A6F8B8-F5CA-49B3-8E5B-CEBBDFF4ABA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Transit Network Reliability Design</a:t>
            </a:r>
          </a:p>
        </p:txBody>
      </p:sp>
      <p:sp>
        <p:nvSpPr>
          <p:cNvPr id="3" name="Text Placeholder 2">
            <a:extLst>
              <a:ext uri="{FF2B5EF4-FFF2-40B4-BE49-F238E27FC236}">
                <a16:creationId xmlns="" xmlns:a16="http://schemas.microsoft.com/office/drawing/2014/main" id="{96DB0194-5603-44FF-A31C-6A76DD3D0E8A}"/>
              </a:ext>
            </a:extLst>
          </p:cNvPr>
          <p:cNvSpPr>
            <a:spLocks noGrp="1"/>
          </p:cNvSpPr>
          <p:nvPr>
            <p:ph type="body" sz="quarter" idx="10"/>
          </p:nvPr>
        </p:nvSpPr>
        <p:spPr bwMode="gray"/>
        <p:txBody>
          <a:bodyPr wrap="square">
            <a:noAutofit/>
          </a:bodyPr>
          <a:lstStyle/>
          <a:p>
            <a:pPr>
              <a:lnSpc>
                <a:spcPct val="100000"/>
              </a:lnSpc>
            </a:pPr>
            <a:r>
              <a:rPr lang="en-US" sz="1600" dirty="0">
                <a:latin typeface="Huawei Sans" panose="020C0503030203020204" pitchFamily="34" charset="0"/>
              </a:rPr>
              <a:t>The transit network mainly includes Ps, links between Ps and source PEs, and links between Ps.</a:t>
            </a:r>
          </a:p>
          <a:p>
            <a:pPr>
              <a:lnSpc>
                <a:spcPct val="100000"/>
              </a:lnSpc>
            </a:pPr>
            <a:r>
              <a:rPr lang="en-US" sz="1600" dirty="0">
                <a:latin typeface="Huawei Sans" panose="020C0503030203020204" pitchFamily="34" charset="0"/>
              </a:rPr>
              <a:t>The transit network may encounter the following faults:</a:t>
            </a:r>
          </a:p>
          <a:p>
            <a:pPr marL="745939" lvl="1" indent="-342900">
              <a:lnSpc>
                <a:spcPct val="100000"/>
              </a:lnSpc>
              <a:buSzPct val="100000"/>
              <a:buFont typeface="+mj-lt"/>
              <a:buAutoNum type="arabicPeriod"/>
            </a:pPr>
            <a:r>
              <a:rPr lang="en-US" sz="1400" dirty="0">
                <a:latin typeface="Huawei Sans" panose="020C0503030203020204" pitchFamily="34" charset="0"/>
              </a:rPr>
              <a:t>P fault</a:t>
            </a:r>
          </a:p>
          <a:p>
            <a:pPr marL="745939" lvl="1" indent="-342900">
              <a:lnSpc>
                <a:spcPct val="100000"/>
              </a:lnSpc>
              <a:buSzPct val="100000"/>
              <a:buFont typeface="+mj-lt"/>
              <a:buAutoNum type="arabicPeriod"/>
            </a:pPr>
            <a:r>
              <a:rPr lang="en-US" sz="1400" dirty="0">
                <a:latin typeface="Huawei Sans" panose="020C0503030203020204" pitchFamily="34" charset="0"/>
              </a:rPr>
              <a:t>Link fault between a P and a PE or between Ps</a:t>
            </a:r>
          </a:p>
          <a:p>
            <a:pPr>
              <a:lnSpc>
                <a:spcPct val="100000"/>
              </a:lnSpc>
            </a:pPr>
            <a:r>
              <a:rPr lang="en-US" sz="1600" dirty="0">
                <a:latin typeface="Huawei Sans" panose="020C0503030203020204" pitchFamily="34" charset="0"/>
              </a:rPr>
              <a:t>The following method can be used to protect the network against these two types of faults:</a:t>
            </a:r>
          </a:p>
        </p:txBody>
      </p:sp>
      <p:sp>
        <p:nvSpPr>
          <p:cNvPr id="55" name="Rectangle 54">
            <a:extLst>
              <a:ext uri="{FF2B5EF4-FFF2-40B4-BE49-F238E27FC236}">
                <a16:creationId xmlns="" xmlns:a16="http://schemas.microsoft.com/office/drawing/2014/main" id="{EB067117-D108-4151-A008-6F60D5DDCCBC}"/>
              </a:ext>
            </a:extLst>
          </p:cNvPr>
          <p:cNvSpPr/>
          <p:nvPr/>
        </p:nvSpPr>
        <p:spPr bwMode="gray">
          <a:xfrm>
            <a:off x="7253539" y="3412163"/>
            <a:ext cx="2547156" cy="1963559"/>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pic>
        <p:nvPicPr>
          <p:cNvPr id="56" name="图片 48">
            <a:extLst>
              <a:ext uri="{FF2B5EF4-FFF2-40B4-BE49-F238E27FC236}">
                <a16:creationId xmlns="" xmlns:a16="http://schemas.microsoft.com/office/drawing/2014/main" id="{12105ABD-1A4E-48F7-857B-3BE9D7C37C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932211" y="3892376"/>
            <a:ext cx="378863" cy="310667"/>
          </a:xfrm>
          <a:prstGeom prst="rect">
            <a:avLst/>
          </a:prstGeom>
        </p:spPr>
      </p:pic>
      <p:pic>
        <p:nvPicPr>
          <p:cNvPr id="60" name="图片 48">
            <a:extLst>
              <a:ext uri="{FF2B5EF4-FFF2-40B4-BE49-F238E27FC236}">
                <a16:creationId xmlns="" xmlns:a16="http://schemas.microsoft.com/office/drawing/2014/main" id="{22D5EDE9-C50B-45AB-876A-5AC18BDF2D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932211" y="4904637"/>
            <a:ext cx="378863" cy="310667"/>
          </a:xfrm>
          <a:prstGeom prst="rect">
            <a:avLst/>
          </a:prstGeom>
        </p:spPr>
      </p:pic>
      <p:pic>
        <p:nvPicPr>
          <p:cNvPr id="61" name="图片 48">
            <a:extLst>
              <a:ext uri="{FF2B5EF4-FFF2-40B4-BE49-F238E27FC236}">
                <a16:creationId xmlns="" xmlns:a16="http://schemas.microsoft.com/office/drawing/2014/main" id="{3118F557-8B4A-4D54-AC70-EE06E3D64F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68323" y="3894056"/>
            <a:ext cx="378863" cy="310667"/>
          </a:xfrm>
          <a:prstGeom prst="rect">
            <a:avLst/>
          </a:prstGeom>
        </p:spPr>
      </p:pic>
      <p:pic>
        <p:nvPicPr>
          <p:cNvPr id="62" name="图片 48">
            <a:extLst>
              <a:ext uri="{FF2B5EF4-FFF2-40B4-BE49-F238E27FC236}">
                <a16:creationId xmlns="" xmlns:a16="http://schemas.microsoft.com/office/drawing/2014/main" id="{123B6AA7-FE31-49CE-AC3C-ED3B927CB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068323" y="4906317"/>
            <a:ext cx="378863" cy="310667"/>
          </a:xfrm>
          <a:prstGeom prst="rect">
            <a:avLst/>
          </a:prstGeom>
        </p:spPr>
      </p:pic>
      <p:pic>
        <p:nvPicPr>
          <p:cNvPr id="63" name="图片 48">
            <a:extLst>
              <a:ext uri="{FF2B5EF4-FFF2-40B4-BE49-F238E27FC236}">
                <a16:creationId xmlns="" xmlns:a16="http://schemas.microsoft.com/office/drawing/2014/main" id="{36D81CBE-848B-47E3-A580-A19DE938D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5465" y="3895736"/>
            <a:ext cx="378863" cy="310667"/>
          </a:xfrm>
          <a:prstGeom prst="rect">
            <a:avLst/>
          </a:prstGeom>
        </p:spPr>
      </p:pic>
      <p:pic>
        <p:nvPicPr>
          <p:cNvPr id="64" name="图片 48">
            <a:extLst>
              <a:ext uri="{FF2B5EF4-FFF2-40B4-BE49-F238E27FC236}">
                <a16:creationId xmlns="" xmlns:a16="http://schemas.microsoft.com/office/drawing/2014/main" id="{9C720535-2694-4C31-9E06-F97CB188DB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15465" y="4907997"/>
            <a:ext cx="378863" cy="310667"/>
          </a:xfrm>
          <a:prstGeom prst="rect">
            <a:avLst/>
          </a:prstGeom>
        </p:spPr>
      </p:pic>
      <p:cxnSp>
        <p:nvCxnSpPr>
          <p:cNvPr id="65" name="Straight Connector 64">
            <a:extLst>
              <a:ext uri="{FF2B5EF4-FFF2-40B4-BE49-F238E27FC236}">
                <a16:creationId xmlns="" xmlns:a16="http://schemas.microsoft.com/office/drawing/2014/main" id="{302490DD-FC4D-4453-8076-65CBCDDA176F}"/>
              </a:ext>
            </a:extLst>
          </p:cNvPr>
          <p:cNvCxnSpPr>
            <a:cxnSpLocks/>
            <a:stCxn id="60" idx="0"/>
            <a:endCxn id="56" idx="2"/>
          </p:cNvCxnSpPr>
          <p:nvPr/>
        </p:nvCxnSpPr>
        <p:spPr bwMode="gray">
          <a:xfrm flipV="1">
            <a:off x="7121643" y="4203043"/>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 xmlns:a16="http://schemas.microsoft.com/office/drawing/2014/main" id="{CC326044-074E-4AEA-83EB-306DB9366B5D}"/>
              </a:ext>
            </a:extLst>
          </p:cNvPr>
          <p:cNvCxnSpPr>
            <a:cxnSpLocks/>
            <a:stCxn id="101" idx="1"/>
            <a:endCxn id="56" idx="3"/>
          </p:cNvCxnSpPr>
          <p:nvPr/>
        </p:nvCxnSpPr>
        <p:spPr bwMode="gray">
          <a:xfrm flipH="1" flipV="1">
            <a:off x="7311074" y="4047710"/>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1256D7B6-0F70-4D2D-8C5F-B397E23AB966}"/>
              </a:ext>
            </a:extLst>
          </p:cNvPr>
          <p:cNvCxnSpPr>
            <a:cxnSpLocks/>
            <a:stCxn id="63" idx="1"/>
            <a:endCxn id="61" idx="3"/>
          </p:cNvCxnSpPr>
          <p:nvPr/>
        </p:nvCxnSpPr>
        <p:spPr bwMode="gray">
          <a:xfrm flipH="1" flipV="1">
            <a:off x="9447186" y="4049390"/>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EECC0481-5C63-4FAC-A3B2-3A067D7B2011}"/>
              </a:ext>
            </a:extLst>
          </p:cNvPr>
          <p:cNvCxnSpPr>
            <a:cxnSpLocks/>
            <a:stCxn id="64" idx="1"/>
            <a:endCxn id="62" idx="3"/>
          </p:cNvCxnSpPr>
          <p:nvPr/>
        </p:nvCxnSpPr>
        <p:spPr bwMode="gray">
          <a:xfrm flipH="1" flipV="1">
            <a:off x="9447186" y="5061651"/>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1F023DED-88A7-4ABE-9F76-3EDFF4C90671}"/>
              </a:ext>
            </a:extLst>
          </p:cNvPr>
          <p:cNvCxnSpPr>
            <a:cxnSpLocks/>
            <a:stCxn id="102" idx="1"/>
            <a:endCxn id="60" idx="3"/>
          </p:cNvCxnSpPr>
          <p:nvPr/>
        </p:nvCxnSpPr>
        <p:spPr bwMode="gray">
          <a:xfrm flipH="1" flipV="1">
            <a:off x="7311074" y="5059971"/>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E6D48ADD-EB8F-4548-9490-EA4FABEE4719}"/>
              </a:ext>
            </a:extLst>
          </p:cNvPr>
          <p:cNvCxnSpPr>
            <a:cxnSpLocks/>
            <a:stCxn id="62" idx="0"/>
            <a:endCxn id="61" idx="2"/>
          </p:cNvCxnSpPr>
          <p:nvPr/>
        </p:nvCxnSpPr>
        <p:spPr bwMode="gray">
          <a:xfrm flipV="1">
            <a:off x="9257755" y="4204723"/>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A5A5DF20-CF58-4F72-80CE-8CD1905E4E9E}"/>
              </a:ext>
            </a:extLst>
          </p:cNvPr>
          <p:cNvCxnSpPr>
            <a:cxnSpLocks/>
            <a:stCxn id="64" idx="0"/>
            <a:endCxn id="63" idx="2"/>
          </p:cNvCxnSpPr>
          <p:nvPr/>
        </p:nvCxnSpPr>
        <p:spPr bwMode="gray">
          <a:xfrm flipV="1">
            <a:off x="10404897" y="4206403"/>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6BC61A2A-1FBA-4334-AA5D-37A0BEDE55AB}"/>
              </a:ext>
            </a:extLst>
          </p:cNvPr>
          <p:cNvCxnSpPr>
            <a:cxnSpLocks/>
            <a:stCxn id="73" idx="3"/>
            <a:endCxn id="56" idx="1"/>
          </p:cNvCxnSpPr>
          <p:nvPr/>
        </p:nvCxnSpPr>
        <p:spPr bwMode="gray">
          <a:xfrm>
            <a:off x="6330134" y="4047709"/>
            <a:ext cx="60207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3" name="图片 48">
            <a:extLst>
              <a:ext uri="{FF2B5EF4-FFF2-40B4-BE49-F238E27FC236}">
                <a16:creationId xmlns="" xmlns:a16="http://schemas.microsoft.com/office/drawing/2014/main" id="{339C6F61-9B2C-4FEE-95F3-476463496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51271" y="3892375"/>
            <a:ext cx="378863" cy="310667"/>
          </a:xfrm>
          <a:prstGeom prst="rect">
            <a:avLst/>
          </a:prstGeom>
        </p:spPr>
      </p:pic>
      <p:pic>
        <p:nvPicPr>
          <p:cNvPr id="74" name="图片 48">
            <a:extLst>
              <a:ext uri="{FF2B5EF4-FFF2-40B4-BE49-F238E27FC236}">
                <a16:creationId xmlns="" xmlns:a16="http://schemas.microsoft.com/office/drawing/2014/main" id="{607FDE63-3C55-4D79-9D6C-A79FC340CB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51271" y="4906435"/>
            <a:ext cx="378863" cy="310667"/>
          </a:xfrm>
          <a:prstGeom prst="rect">
            <a:avLst/>
          </a:prstGeom>
        </p:spPr>
      </p:pic>
      <p:cxnSp>
        <p:nvCxnSpPr>
          <p:cNvPr id="75" name="Straight Connector 74">
            <a:extLst>
              <a:ext uri="{FF2B5EF4-FFF2-40B4-BE49-F238E27FC236}">
                <a16:creationId xmlns="" xmlns:a16="http://schemas.microsoft.com/office/drawing/2014/main" id="{5635832D-056C-40AC-8C72-069545B84A5F}"/>
              </a:ext>
            </a:extLst>
          </p:cNvPr>
          <p:cNvCxnSpPr>
            <a:cxnSpLocks/>
            <a:stCxn id="74" idx="3"/>
            <a:endCxn id="60" idx="1"/>
          </p:cNvCxnSpPr>
          <p:nvPr/>
        </p:nvCxnSpPr>
        <p:spPr bwMode="gray">
          <a:xfrm flipV="1">
            <a:off x="6330134" y="5059971"/>
            <a:ext cx="60207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6" name="图片 48">
            <a:extLst>
              <a:ext uri="{FF2B5EF4-FFF2-40B4-BE49-F238E27FC236}">
                <a16:creationId xmlns="" xmlns:a16="http://schemas.microsoft.com/office/drawing/2014/main" id="{B3CE1D43-8B04-456F-A0D8-294AFB5532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192701" y="3895736"/>
            <a:ext cx="378863" cy="310667"/>
          </a:xfrm>
          <a:prstGeom prst="rect">
            <a:avLst/>
          </a:prstGeom>
        </p:spPr>
      </p:pic>
      <p:pic>
        <p:nvPicPr>
          <p:cNvPr id="77" name="图片 48">
            <a:extLst>
              <a:ext uri="{FF2B5EF4-FFF2-40B4-BE49-F238E27FC236}">
                <a16:creationId xmlns="" xmlns:a16="http://schemas.microsoft.com/office/drawing/2014/main" id="{DB2A9FD4-28AC-4773-BD53-5222265710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192701" y="4909796"/>
            <a:ext cx="378863" cy="310667"/>
          </a:xfrm>
          <a:prstGeom prst="rect">
            <a:avLst/>
          </a:prstGeom>
        </p:spPr>
      </p:pic>
      <p:cxnSp>
        <p:nvCxnSpPr>
          <p:cNvPr id="78" name="Straight Connector 77">
            <a:extLst>
              <a:ext uri="{FF2B5EF4-FFF2-40B4-BE49-F238E27FC236}">
                <a16:creationId xmlns="" xmlns:a16="http://schemas.microsoft.com/office/drawing/2014/main" id="{8CB35667-B3E1-41FD-A385-45A72B4C0480}"/>
              </a:ext>
            </a:extLst>
          </p:cNvPr>
          <p:cNvCxnSpPr>
            <a:cxnSpLocks/>
            <a:stCxn id="64" idx="3"/>
            <a:endCxn id="77" idx="1"/>
          </p:cNvCxnSpPr>
          <p:nvPr/>
        </p:nvCxnSpPr>
        <p:spPr bwMode="gray">
          <a:xfrm>
            <a:off x="10594328" y="5063331"/>
            <a:ext cx="59837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1FE3D5BE-C97F-4604-A212-D1A0E0BB19D2}"/>
              </a:ext>
            </a:extLst>
          </p:cNvPr>
          <p:cNvCxnSpPr>
            <a:cxnSpLocks/>
            <a:stCxn id="63" idx="3"/>
            <a:endCxn id="76" idx="1"/>
          </p:cNvCxnSpPr>
          <p:nvPr/>
        </p:nvCxnSpPr>
        <p:spPr bwMode="gray">
          <a:xfrm>
            <a:off x="10594328" y="4051070"/>
            <a:ext cx="5983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TextBox 271">
            <a:extLst>
              <a:ext uri="{FF2B5EF4-FFF2-40B4-BE49-F238E27FC236}">
                <a16:creationId xmlns="" xmlns:a16="http://schemas.microsoft.com/office/drawing/2014/main" id="{D6BD2C1B-1573-4005-8267-03E66B82C08D}"/>
              </a:ext>
            </a:extLst>
          </p:cNvPr>
          <p:cNvSpPr txBox="1"/>
          <p:nvPr/>
        </p:nvSpPr>
        <p:spPr bwMode="gray">
          <a:xfrm>
            <a:off x="6942963" y="368285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1" name="TextBox 271">
            <a:extLst>
              <a:ext uri="{FF2B5EF4-FFF2-40B4-BE49-F238E27FC236}">
                <a16:creationId xmlns="" xmlns:a16="http://schemas.microsoft.com/office/drawing/2014/main" id="{B718C567-C977-4241-A4C1-11EAC7396147}"/>
              </a:ext>
            </a:extLst>
          </p:cNvPr>
          <p:cNvSpPr txBox="1"/>
          <p:nvPr/>
        </p:nvSpPr>
        <p:spPr bwMode="gray">
          <a:xfrm>
            <a:off x="6942963" y="517577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2" name="TextBox 271">
            <a:extLst>
              <a:ext uri="{FF2B5EF4-FFF2-40B4-BE49-F238E27FC236}">
                <a16:creationId xmlns="" xmlns:a16="http://schemas.microsoft.com/office/drawing/2014/main" id="{C70149F7-C906-4BAC-95E5-0E8C88190786}"/>
              </a:ext>
            </a:extLst>
          </p:cNvPr>
          <p:cNvSpPr txBox="1"/>
          <p:nvPr/>
        </p:nvSpPr>
        <p:spPr bwMode="gray">
          <a:xfrm>
            <a:off x="10232923" y="5175771"/>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3" name="TextBox 271">
            <a:extLst>
              <a:ext uri="{FF2B5EF4-FFF2-40B4-BE49-F238E27FC236}">
                <a16:creationId xmlns="" xmlns:a16="http://schemas.microsoft.com/office/drawing/2014/main" id="{59E49863-2830-44D8-BAF4-AADAF3E457B6}"/>
              </a:ext>
            </a:extLst>
          </p:cNvPr>
          <p:cNvSpPr txBox="1"/>
          <p:nvPr/>
        </p:nvSpPr>
        <p:spPr bwMode="gray">
          <a:xfrm>
            <a:off x="8970694" y="3675224"/>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4" name="TextBox 271">
            <a:extLst>
              <a:ext uri="{FF2B5EF4-FFF2-40B4-BE49-F238E27FC236}">
                <a16:creationId xmlns="" xmlns:a16="http://schemas.microsoft.com/office/drawing/2014/main" id="{CB7F0498-83EF-4E02-AE17-C91575769F8D}"/>
              </a:ext>
            </a:extLst>
          </p:cNvPr>
          <p:cNvSpPr txBox="1"/>
          <p:nvPr/>
        </p:nvSpPr>
        <p:spPr bwMode="gray">
          <a:xfrm>
            <a:off x="8981162" y="5173627"/>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5" name="TextBox 271">
            <a:extLst>
              <a:ext uri="{FF2B5EF4-FFF2-40B4-BE49-F238E27FC236}">
                <a16:creationId xmlns="" xmlns:a16="http://schemas.microsoft.com/office/drawing/2014/main" id="{A615628A-0F62-409D-90C5-92B82F71CB82}"/>
              </a:ext>
            </a:extLst>
          </p:cNvPr>
          <p:cNvSpPr txBox="1"/>
          <p:nvPr/>
        </p:nvSpPr>
        <p:spPr bwMode="gray">
          <a:xfrm>
            <a:off x="5951270" y="518164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6" name="TextBox 271">
            <a:extLst>
              <a:ext uri="{FF2B5EF4-FFF2-40B4-BE49-F238E27FC236}">
                <a16:creationId xmlns="" xmlns:a16="http://schemas.microsoft.com/office/drawing/2014/main" id="{928F97B7-F610-4341-8A47-E3C9366430AB}"/>
              </a:ext>
            </a:extLst>
          </p:cNvPr>
          <p:cNvSpPr txBox="1"/>
          <p:nvPr/>
        </p:nvSpPr>
        <p:spPr bwMode="gray">
          <a:xfrm>
            <a:off x="5951270" y="3673648"/>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7" name="TextBox 271">
            <a:extLst>
              <a:ext uri="{FF2B5EF4-FFF2-40B4-BE49-F238E27FC236}">
                <a16:creationId xmlns="" xmlns:a16="http://schemas.microsoft.com/office/drawing/2014/main" id="{9D984688-C91C-48AB-90FC-6C4A8A0ABF93}"/>
              </a:ext>
            </a:extLst>
          </p:cNvPr>
          <p:cNvSpPr txBox="1"/>
          <p:nvPr/>
        </p:nvSpPr>
        <p:spPr bwMode="gray">
          <a:xfrm>
            <a:off x="11188171" y="368823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8" name="TextBox 271">
            <a:extLst>
              <a:ext uri="{FF2B5EF4-FFF2-40B4-BE49-F238E27FC236}">
                <a16:creationId xmlns="" xmlns:a16="http://schemas.microsoft.com/office/drawing/2014/main" id="{7555D1A9-A0BD-4925-85F7-9FBDA72E55D6}"/>
              </a:ext>
            </a:extLst>
          </p:cNvPr>
          <p:cNvSpPr txBox="1"/>
          <p:nvPr/>
        </p:nvSpPr>
        <p:spPr bwMode="gray">
          <a:xfrm>
            <a:off x="11188171" y="5181649"/>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9" name="TextBox 271">
            <a:extLst>
              <a:ext uri="{FF2B5EF4-FFF2-40B4-BE49-F238E27FC236}">
                <a16:creationId xmlns="" xmlns:a16="http://schemas.microsoft.com/office/drawing/2014/main" id="{FD767824-E652-4B53-94C0-316364F5A6B8}"/>
              </a:ext>
            </a:extLst>
          </p:cNvPr>
          <p:cNvSpPr txBox="1"/>
          <p:nvPr/>
        </p:nvSpPr>
        <p:spPr bwMode="gray">
          <a:xfrm>
            <a:off x="10222096" y="3672358"/>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90" name="TextBox 271">
            <a:extLst>
              <a:ext uri="{FF2B5EF4-FFF2-40B4-BE49-F238E27FC236}">
                <a16:creationId xmlns="" xmlns:a16="http://schemas.microsoft.com/office/drawing/2014/main" id="{F5C64826-207B-4380-BEE5-E8B13FE227DF}"/>
              </a:ext>
            </a:extLst>
          </p:cNvPr>
          <p:cNvSpPr txBox="1"/>
          <p:nvPr/>
        </p:nvSpPr>
        <p:spPr bwMode="gray">
          <a:xfrm>
            <a:off x="6891901" y="5536941"/>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92" name="TextBox 271">
            <a:extLst>
              <a:ext uri="{FF2B5EF4-FFF2-40B4-BE49-F238E27FC236}">
                <a16:creationId xmlns="" xmlns:a16="http://schemas.microsoft.com/office/drawing/2014/main" id="{1514CA4C-0E8D-4849-AE07-E0548861649E}"/>
              </a:ext>
            </a:extLst>
          </p:cNvPr>
          <p:cNvSpPr txBox="1"/>
          <p:nvPr/>
        </p:nvSpPr>
        <p:spPr bwMode="gray">
          <a:xfrm>
            <a:off x="7311074" y="3115034"/>
            <a:ext cx="1471878" cy="307777"/>
          </a:xfrm>
          <a:prstGeom prst="rect">
            <a:avLst/>
          </a:prstGeom>
          <a:solidFill>
            <a:srgbClr val="E28189"/>
          </a:solidFill>
          <a:ln>
            <a:noFill/>
          </a:ln>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Transit network</a:t>
            </a:r>
          </a:p>
        </p:txBody>
      </p:sp>
      <p:cxnSp>
        <p:nvCxnSpPr>
          <p:cNvPr id="93" name="Straight Connector 92">
            <a:extLst>
              <a:ext uri="{FF2B5EF4-FFF2-40B4-BE49-F238E27FC236}">
                <a16:creationId xmlns="" xmlns:a16="http://schemas.microsoft.com/office/drawing/2014/main" id="{51C09DE3-5DF5-4619-936B-44244E40DACE}"/>
              </a:ext>
            </a:extLst>
          </p:cNvPr>
          <p:cNvCxnSpPr>
            <a:cxnSpLocks/>
            <a:stCxn id="73" idx="2"/>
            <a:endCxn id="74" idx="0"/>
          </p:cNvCxnSpPr>
          <p:nvPr/>
        </p:nvCxnSpPr>
        <p:spPr bwMode="gray">
          <a:xfrm>
            <a:off x="6140703" y="4203042"/>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92363B11-06FC-411A-AFF3-76A0FD51DA6D}"/>
              </a:ext>
            </a:extLst>
          </p:cNvPr>
          <p:cNvCxnSpPr>
            <a:cxnSpLocks/>
            <a:stCxn id="76" idx="2"/>
            <a:endCxn id="77" idx="0"/>
          </p:cNvCxnSpPr>
          <p:nvPr/>
        </p:nvCxnSpPr>
        <p:spPr bwMode="gray">
          <a:xfrm>
            <a:off x="11382133" y="4206403"/>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1" name="图片 48">
            <a:extLst>
              <a:ext uri="{FF2B5EF4-FFF2-40B4-BE49-F238E27FC236}">
                <a16:creationId xmlns="" xmlns:a16="http://schemas.microsoft.com/office/drawing/2014/main" id="{6EC36B00-840B-4C07-8F94-DA7D291241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00983" y="3892890"/>
            <a:ext cx="378863" cy="310667"/>
          </a:xfrm>
          <a:prstGeom prst="rect">
            <a:avLst/>
          </a:prstGeom>
        </p:spPr>
      </p:pic>
      <p:pic>
        <p:nvPicPr>
          <p:cNvPr id="102" name="图片 48">
            <a:extLst>
              <a:ext uri="{FF2B5EF4-FFF2-40B4-BE49-F238E27FC236}">
                <a16:creationId xmlns="" xmlns:a16="http://schemas.microsoft.com/office/drawing/2014/main" id="{667BC809-9C96-45CA-8C2D-6C48A93DE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000983" y="4905151"/>
            <a:ext cx="378863" cy="310667"/>
          </a:xfrm>
          <a:prstGeom prst="rect">
            <a:avLst/>
          </a:prstGeom>
        </p:spPr>
      </p:pic>
      <p:cxnSp>
        <p:nvCxnSpPr>
          <p:cNvPr id="103" name="Straight Connector 102">
            <a:extLst>
              <a:ext uri="{FF2B5EF4-FFF2-40B4-BE49-F238E27FC236}">
                <a16:creationId xmlns="" xmlns:a16="http://schemas.microsoft.com/office/drawing/2014/main" id="{2C7F36FE-5A2A-4D37-B5F6-259C3833362F}"/>
              </a:ext>
            </a:extLst>
          </p:cNvPr>
          <p:cNvCxnSpPr>
            <a:cxnSpLocks/>
            <a:stCxn id="102" idx="0"/>
            <a:endCxn id="101" idx="2"/>
          </p:cNvCxnSpPr>
          <p:nvPr/>
        </p:nvCxnSpPr>
        <p:spPr bwMode="gray">
          <a:xfrm flipV="1">
            <a:off x="8190415" y="420355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4" name="TextBox 271">
            <a:extLst>
              <a:ext uri="{FF2B5EF4-FFF2-40B4-BE49-F238E27FC236}">
                <a16:creationId xmlns="" xmlns:a16="http://schemas.microsoft.com/office/drawing/2014/main" id="{43631CF6-A75D-4A71-B884-C3D34CC87AE7}"/>
              </a:ext>
            </a:extLst>
          </p:cNvPr>
          <p:cNvSpPr txBox="1"/>
          <p:nvPr/>
        </p:nvSpPr>
        <p:spPr bwMode="gray">
          <a:xfrm>
            <a:off x="7903354" y="3674058"/>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05" name="TextBox 271">
            <a:extLst>
              <a:ext uri="{FF2B5EF4-FFF2-40B4-BE49-F238E27FC236}">
                <a16:creationId xmlns="" xmlns:a16="http://schemas.microsoft.com/office/drawing/2014/main" id="{87220004-C5B9-4E8F-A32A-DAB0927C9378}"/>
              </a:ext>
            </a:extLst>
          </p:cNvPr>
          <p:cNvSpPr txBox="1"/>
          <p:nvPr/>
        </p:nvSpPr>
        <p:spPr bwMode="gray">
          <a:xfrm>
            <a:off x="7913822" y="5172461"/>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cxnSp>
        <p:nvCxnSpPr>
          <p:cNvPr id="106" name="Straight Connector 105">
            <a:extLst>
              <a:ext uri="{FF2B5EF4-FFF2-40B4-BE49-F238E27FC236}">
                <a16:creationId xmlns="" xmlns:a16="http://schemas.microsoft.com/office/drawing/2014/main" id="{512B8F2C-938A-471C-8289-DB2C05C19B2D}"/>
              </a:ext>
            </a:extLst>
          </p:cNvPr>
          <p:cNvCxnSpPr>
            <a:cxnSpLocks/>
            <a:stCxn id="61" idx="1"/>
            <a:endCxn id="101" idx="3"/>
          </p:cNvCxnSpPr>
          <p:nvPr/>
        </p:nvCxnSpPr>
        <p:spPr bwMode="gray">
          <a:xfrm flipH="1" flipV="1">
            <a:off x="8379846" y="4048224"/>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8AE57BB8-1319-4753-868F-5791587E0A64}"/>
              </a:ext>
            </a:extLst>
          </p:cNvPr>
          <p:cNvCxnSpPr>
            <a:cxnSpLocks/>
            <a:stCxn id="62" idx="1"/>
            <a:endCxn id="102" idx="3"/>
          </p:cNvCxnSpPr>
          <p:nvPr/>
        </p:nvCxnSpPr>
        <p:spPr bwMode="gray">
          <a:xfrm flipH="1" flipV="1">
            <a:off x="8379846" y="5060485"/>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9" name="Oval 108">
            <a:extLst>
              <a:ext uri="{FF2B5EF4-FFF2-40B4-BE49-F238E27FC236}">
                <a16:creationId xmlns="" xmlns:a16="http://schemas.microsoft.com/office/drawing/2014/main" id="{C4BBEF19-88EF-4FA2-990F-914064022CD6}"/>
              </a:ext>
            </a:extLst>
          </p:cNvPr>
          <p:cNvSpPr>
            <a:spLocks noChangeAspect="1"/>
          </p:cNvSpPr>
          <p:nvPr/>
        </p:nvSpPr>
        <p:spPr bwMode="gray">
          <a:xfrm>
            <a:off x="9012598" y="3799295"/>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11" name="Oval 110">
            <a:extLst>
              <a:ext uri="{FF2B5EF4-FFF2-40B4-BE49-F238E27FC236}">
                <a16:creationId xmlns="" xmlns:a16="http://schemas.microsoft.com/office/drawing/2014/main" id="{F2FF89EF-635E-452D-B115-4C5C1EF392FF}"/>
              </a:ext>
            </a:extLst>
          </p:cNvPr>
          <p:cNvSpPr>
            <a:spLocks noChangeAspect="1"/>
          </p:cNvSpPr>
          <p:nvPr/>
        </p:nvSpPr>
        <p:spPr bwMode="gray">
          <a:xfrm>
            <a:off x="8647590" y="3954234"/>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12" name="Text Placeholder 2">
            <a:extLst>
              <a:ext uri="{FF2B5EF4-FFF2-40B4-BE49-F238E27FC236}">
                <a16:creationId xmlns="" xmlns:a16="http://schemas.microsoft.com/office/drawing/2014/main" id="{9BCB76A7-A36F-4896-A3AA-B229871EFC4D}"/>
              </a:ext>
            </a:extLst>
          </p:cNvPr>
          <p:cNvSpPr txBox="1">
            <a:spLocks/>
          </p:cNvSpPr>
          <p:nvPr/>
        </p:nvSpPr>
        <p:spPr bwMode="gray">
          <a:xfrm>
            <a:off x="466212" y="2781710"/>
            <a:ext cx="5049211" cy="244324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lvl="1"/>
            <a:r>
              <a:rPr lang="en-US" sz="1600" dirty="0">
                <a:latin typeface="Huawei Sans" panose="020C0503030203020204" pitchFamily="34" charset="0"/>
              </a:rPr>
              <a:t>Deploy BFD to quickly detect network link faults.</a:t>
            </a:r>
          </a:p>
          <a:p>
            <a:pPr lvl="1"/>
            <a:r>
              <a:rPr lang="en-US" sz="1600" dirty="0">
                <a:latin typeface="Huawei Sans" panose="020C0503030203020204" pitchFamily="34" charset="0"/>
              </a:rPr>
              <a:t>Use IP FRR (mainly based on the TI-LFA algorithm) to compute backup paths.</a:t>
            </a:r>
          </a:p>
          <a:p>
            <a:pPr lvl="1"/>
            <a:r>
              <a:rPr lang="en-US" sz="1600" dirty="0">
                <a:latin typeface="Huawei Sans" panose="020C0503030203020204" pitchFamily="34" charset="0"/>
              </a:rPr>
              <a:t>If the transit network cannot meet service requirements due to a fault, use the tunnel HSB technology to switch traffic to the backup path.</a:t>
            </a:r>
          </a:p>
        </p:txBody>
      </p:sp>
      <p:cxnSp>
        <p:nvCxnSpPr>
          <p:cNvPr id="113" name="Straight Arrow Connector 112">
            <a:extLst>
              <a:ext uri="{FF2B5EF4-FFF2-40B4-BE49-F238E27FC236}">
                <a16:creationId xmlns="" xmlns:a16="http://schemas.microsoft.com/office/drawing/2014/main" id="{5F330028-8E15-404A-BB9A-EFC0E3DB00D2}"/>
              </a:ext>
            </a:extLst>
          </p:cNvPr>
          <p:cNvCxnSpPr>
            <a:cxnSpLocks/>
          </p:cNvCxnSpPr>
          <p:nvPr/>
        </p:nvCxnSpPr>
        <p:spPr bwMode="gray">
          <a:xfrm>
            <a:off x="5788058" y="3965232"/>
            <a:ext cx="5963252"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9" name="Freeform: Shape 48">
            <a:extLst>
              <a:ext uri="{FF2B5EF4-FFF2-40B4-BE49-F238E27FC236}">
                <a16:creationId xmlns="" xmlns:a16="http://schemas.microsoft.com/office/drawing/2014/main" id="{2DED91CF-352B-4661-8E78-2148FFC31DCF}"/>
              </a:ext>
            </a:extLst>
          </p:cNvPr>
          <p:cNvSpPr/>
          <p:nvPr/>
        </p:nvSpPr>
        <p:spPr bwMode="gray">
          <a:xfrm>
            <a:off x="5806911" y="4080305"/>
            <a:ext cx="5882326" cy="938846"/>
          </a:xfrm>
          <a:custGeom>
            <a:avLst/>
            <a:gdLst>
              <a:gd name="connsiteX0" fmla="*/ 0 w 5882326"/>
              <a:gd name="connsiteY0" fmla="*/ 39208 h 938846"/>
              <a:gd name="connsiteX1" fmla="*/ 2187019 w 5882326"/>
              <a:gd name="connsiteY1" fmla="*/ 86342 h 938846"/>
              <a:gd name="connsiteX2" fmla="*/ 2554664 w 5882326"/>
              <a:gd name="connsiteY2" fmla="*/ 802780 h 938846"/>
              <a:gd name="connsiteX3" fmla="*/ 4477732 w 5882326"/>
              <a:gd name="connsiteY3" fmla="*/ 878194 h 938846"/>
              <a:gd name="connsiteX4" fmla="*/ 4713402 w 5882326"/>
              <a:gd name="connsiteY4" fmla="*/ 124050 h 938846"/>
              <a:gd name="connsiteX5" fmla="*/ 5882326 w 5882326"/>
              <a:gd name="connsiteY5" fmla="*/ 10928 h 93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2326" h="938846">
                <a:moveTo>
                  <a:pt x="0" y="39208"/>
                </a:moveTo>
                <a:cubicBezTo>
                  <a:pt x="880621" y="-856"/>
                  <a:pt x="1761242" y="-40920"/>
                  <a:pt x="2187019" y="86342"/>
                </a:cubicBezTo>
                <a:cubicBezTo>
                  <a:pt x="2612796" y="213604"/>
                  <a:pt x="2172879" y="670805"/>
                  <a:pt x="2554664" y="802780"/>
                </a:cubicBezTo>
                <a:cubicBezTo>
                  <a:pt x="2936449" y="934755"/>
                  <a:pt x="4117942" y="991316"/>
                  <a:pt x="4477732" y="878194"/>
                </a:cubicBezTo>
                <a:cubicBezTo>
                  <a:pt x="4837522" y="765072"/>
                  <a:pt x="4479303" y="268594"/>
                  <a:pt x="4713402" y="124050"/>
                </a:cubicBezTo>
                <a:cubicBezTo>
                  <a:pt x="4947501" y="-20494"/>
                  <a:pt x="5414913" y="-4783"/>
                  <a:pt x="5882326" y="10928"/>
                </a:cubicBezTo>
              </a:path>
            </a:pathLst>
          </a:custGeom>
          <a:noFill/>
          <a:ln w="28575">
            <a:solidFill>
              <a:srgbClr val="81C15F"/>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4" name="Freeform: Shape 113">
            <a:extLst>
              <a:ext uri="{FF2B5EF4-FFF2-40B4-BE49-F238E27FC236}">
                <a16:creationId xmlns="" xmlns:a16="http://schemas.microsoft.com/office/drawing/2014/main" id="{7AAED33E-1F2C-44FA-8A1E-C586E035A8F9}"/>
              </a:ext>
            </a:extLst>
          </p:cNvPr>
          <p:cNvSpPr/>
          <p:nvPr/>
        </p:nvSpPr>
        <p:spPr bwMode="gray">
          <a:xfrm>
            <a:off x="5866228" y="4124611"/>
            <a:ext cx="5806912" cy="1054004"/>
          </a:xfrm>
          <a:custGeom>
            <a:avLst/>
            <a:gdLst>
              <a:gd name="connsiteX0" fmla="*/ 0 w 5806912"/>
              <a:gd name="connsiteY0" fmla="*/ 145940 h 1054004"/>
              <a:gd name="connsiteX1" fmla="*/ 1065229 w 5806912"/>
              <a:gd name="connsiteY1" fmla="*/ 174221 h 1054004"/>
              <a:gd name="connsiteX2" fmla="*/ 1385741 w 5806912"/>
              <a:gd name="connsiteY2" fmla="*/ 909512 h 1054004"/>
              <a:gd name="connsiteX3" fmla="*/ 4345757 w 5806912"/>
              <a:gd name="connsiteY3" fmla="*/ 984926 h 1054004"/>
              <a:gd name="connsiteX4" fmla="*/ 4722829 w 5806912"/>
              <a:gd name="connsiteY4" fmla="*/ 127087 h 1054004"/>
              <a:gd name="connsiteX5" fmla="*/ 5806912 w 5806912"/>
              <a:gd name="connsiteY5" fmla="*/ 4538 h 1054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06912" h="1054004">
                <a:moveTo>
                  <a:pt x="0" y="145940"/>
                </a:moveTo>
                <a:cubicBezTo>
                  <a:pt x="417136" y="96449"/>
                  <a:pt x="834272" y="46959"/>
                  <a:pt x="1065229" y="174221"/>
                </a:cubicBezTo>
                <a:cubicBezTo>
                  <a:pt x="1296186" y="301483"/>
                  <a:pt x="838986" y="774395"/>
                  <a:pt x="1385741" y="909512"/>
                </a:cubicBezTo>
                <a:cubicBezTo>
                  <a:pt x="1932496" y="1044629"/>
                  <a:pt x="3789576" y="1115330"/>
                  <a:pt x="4345757" y="984926"/>
                </a:cubicBezTo>
                <a:cubicBezTo>
                  <a:pt x="4901938" y="854522"/>
                  <a:pt x="4479303" y="290485"/>
                  <a:pt x="4722829" y="127087"/>
                </a:cubicBezTo>
                <a:cubicBezTo>
                  <a:pt x="4966355" y="-36311"/>
                  <a:pt x="5806912" y="4538"/>
                  <a:pt x="5806912" y="4538"/>
                </a:cubicBezTo>
              </a:path>
            </a:pathLst>
          </a:custGeom>
          <a:noFill/>
          <a:ln w="28575">
            <a:solidFill>
              <a:srgbClr val="F28944"/>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15" name="Rectangular Callout 26">
            <a:extLst>
              <a:ext uri="{FF2B5EF4-FFF2-40B4-BE49-F238E27FC236}">
                <a16:creationId xmlns="" xmlns:a16="http://schemas.microsoft.com/office/drawing/2014/main" id="{A69575AF-F3B9-44C1-9A65-921DB6E6D951}"/>
              </a:ext>
            </a:extLst>
          </p:cNvPr>
          <p:cNvSpPr/>
          <p:nvPr/>
        </p:nvSpPr>
        <p:spPr bwMode="gray">
          <a:xfrm>
            <a:off x="9137477" y="3270474"/>
            <a:ext cx="1267420" cy="369761"/>
          </a:xfrm>
          <a:prstGeom prst="wedgeRectCallout">
            <a:avLst>
              <a:gd name="adj1" fmla="val -17352"/>
              <a:gd name="adj2" fmla="val 12675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path</a:t>
            </a:r>
          </a:p>
        </p:txBody>
      </p:sp>
      <p:sp>
        <p:nvSpPr>
          <p:cNvPr id="116" name="Rectangular Callout 26">
            <a:extLst>
              <a:ext uri="{FF2B5EF4-FFF2-40B4-BE49-F238E27FC236}">
                <a16:creationId xmlns="" xmlns:a16="http://schemas.microsoft.com/office/drawing/2014/main" id="{A819BE4F-1EE0-4DAD-8426-5848A42DB1E6}"/>
              </a:ext>
            </a:extLst>
          </p:cNvPr>
          <p:cNvSpPr/>
          <p:nvPr/>
        </p:nvSpPr>
        <p:spPr bwMode="gray">
          <a:xfrm>
            <a:off x="8341746" y="4310095"/>
            <a:ext cx="1526154" cy="436819"/>
          </a:xfrm>
          <a:prstGeom prst="wedgeRectCallout">
            <a:avLst>
              <a:gd name="adj1" fmla="val -37769"/>
              <a:gd name="adj2" fmla="val 7838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Node/link protection path</a:t>
            </a:r>
          </a:p>
        </p:txBody>
      </p:sp>
      <p:sp>
        <p:nvSpPr>
          <p:cNvPr id="117" name="Rectangular Callout 26">
            <a:extLst>
              <a:ext uri="{FF2B5EF4-FFF2-40B4-BE49-F238E27FC236}">
                <a16:creationId xmlns="" xmlns:a16="http://schemas.microsoft.com/office/drawing/2014/main" id="{6E66ED4C-9457-48AD-B3A0-3E27F6FBCF64}"/>
              </a:ext>
            </a:extLst>
          </p:cNvPr>
          <p:cNvSpPr/>
          <p:nvPr/>
        </p:nvSpPr>
        <p:spPr bwMode="gray">
          <a:xfrm>
            <a:off x="8286673" y="5517410"/>
            <a:ext cx="1249450" cy="436819"/>
          </a:xfrm>
          <a:prstGeom prst="wedgeRectCallout">
            <a:avLst>
              <a:gd name="adj1" fmla="val -17383"/>
              <a:gd name="adj2" fmla="val -1093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Backup tunnel path</a:t>
            </a:r>
          </a:p>
        </p:txBody>
      </p:sp>
      <p:sp>
        <p:nvSpPr>
          <p:cNvPr id="91" name="燕尾形 3">
            <a:extLst>
              <a:ext uri="{FF2B5EF4-FFF2-40B4-BE49-F238E27FC236}">
                <a16:creationId xmlns="" xmlns:a16="http://schemas.microsoft.com/office/drawing/2014/main" id="{4401F90A-5138-478F-9990-B6CEFE9F4D59}"/>
              </a:ext>
            </a:extLst>
          </p:cNvPr>
          <p:cNvSpPr/>
          <p:nvPr/>
        </p:nvSpPr>
        <p:spPr bwMode="gray">
          <a:xfrm>
            <a:off x="9108947" y="117460"/>
            <a:ext cx="2645511"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95" name="燕尾形 3">
            <a:extLst>
              <a:ext uri="{FF2B5EF4-FFF2-40B4-BE49-F238E27FC236}">
                <a16:creationId xmlns="" xmlns:a16="http://schemas.microsoft.com/office/drawing/2014/main" id="{6718B826-64D1-4045-991F-CE382CE66792}"/>
              </a:ext>
            </a:extLst>
          </p:cNvPr>
          <p:cNvSpPr/>
          <p:nvPr/>
        </p:nvSpPr>
        <p:spPr bwMode="gray">
          <a:xfrm>
            <a:off x="6912281" y="117460"/>
            <a:ext cx="22657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96" name="燕尾形 3">
            <a:extLst>
              <a:ext uri="{FF2B5EF4-FFF2-40B4-BE49-F238E27FC236}">
                <a16:creationId xmlns="" xmlns:a16="http://schemas.microsoft.com/office/drawing/2014/main" id="{B475DF2D-52C0-4876-90B8-881F6D530963}"/>
              </a:ext>
            </a:extLst>
          </p:cNvPr>
          <p:cNvSpPr/>
          <p:nvPr/>
        </p:nvSpPr>
        <p:spPr bwMode="gray">
          <a:xfrm>
            <a:off x="4732103" y="117460"/>
            <a:ext cx="226168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334689636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圆角矩形 75">
            <a:extLst>
              <a:ext uri="{FF2B5EF4-FFF2-40B4-BE49-F238E27FC236}">
                <a16:creationId xmlns="" xmlns:a16="http://schemas.microsoft.com/office/drawing/2014/main" id="{D64A87A0-58C9-45F1-BB83-6018BAA3883C}"/>
              </a:ext>
            </a:extLst>
          </p:cNvPr>
          <p:cNvSpPr/>
          <p:nvPr/>
        </p:nvSpPr>
        <p:spPr bwMode="gray">
          <a:xfrm>
            <a:off x="6061332" y="2325098"/>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 name="Title 1">
            <a:extLst>
              <a:ext uri="{FF2B5EF4-FFF2-40B4-BE49-F238E27FC236}">
                <a16:creationId xmlns="" xmlns:a16="http://schemas.microsoft.com/office/drawing/2014/main" id="{12A6F8B8-F5CA-49B3-8E5B-CEBBDFF4ABA3}"/>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Destination Network Reliability Design</a:t>
            </a:r>
          </a:p>
        </p:txBody>
      </p:sp>
      <p:sp>
        <p:nvSpPr>
          <p:cNvPr id="3" name="Text Placeholder 2">
            <a:extLst>
              <a:ext uri="{FF2B5EF4-FFF2-40B4-BE49-F238E27FC236}">
                <a16:creationId xmlns="" xmlns:a16="http://schemas.microsoft.com/office/drawing/2014/main" id="{96DB0194-5603-44FF-A31C-6A76DD3D0E8A}"/>
              </a:ext>
            </a:extLst>
          </p:cNvPr>
          <p:cNvSpPr>
            <a:spLocks noGrp="1"/>
          </p:cNvSpPr>
          <p:nvPr>
            <p:ph type="body" sz="quarter" idx="10"/>
          </p:nvPr>
        </p:nvSpPr>
        <p:spPr bwMode="gray">
          <a:xfrm>
            <a:off x="455612" y="1052514"/>
            <a:ext cx="5061557" cy="4875042"/>
          </a:xfrm>
        </p:spPr>
        <p:txBody>
          <a:bodyPr wrap="square">
            <a:noAutofit/>
          </a:bodyPr>
          <a:lstStyle/>
          <a:p>
            <a:pPr algn="l">
              <a:lnSpc>
                <a:spcPct val="100000"/>
              </a:lnSpc>
            </a:pPr>
            <a:r>
              <a:rPr lang="en-US" sz="1400" dirty="0">
                <a:latin typeface="Huawei Sans" panose="020C0503030203020204" pitchFamily="34" charset="0"/>
              </a:rPr>
              <a:t>The destination network mainly includes destination PEs, destination CEs, links between destination PEs and Ps, and links between destination PEs and destination CEs.</a:t>
            </a:r>
          </a:p>
          <a:p>
            <a:pPr algn="l">
              <a:lnSpc>
                <a:spcPct val="100000"/>
              </a:lnSpc>
            </a:pPr>
            <a:r>
              <a:rPr lang="en-US" sz="1400" dirty="0">
                <a:latin typeface="Huawei Sans" panose="020C0503030203020204" pitchFamily="34" charset="0"/>
              </a:rPr>
              <a:t>The destination network may encounter the following faults:</a:t>
            </a:r>
          </a:p>
          <a:p>
            <a:pPr marL="745939" lvl="1" indent="-342900">
              <a:lnSpc>
                <a:spcPct val="100000"/>
              </a:lnSpc>
              <a:buSzPct val="100000"/>
              <a:buFont typeface="+mj-lt"/>
              <a:buAutoNum type="arabicPeriod"/>
            </a:pPr>
            <a:r>
              <a:rPr lang="en-US" sz="1200" dirty="0">
                <a:latin typeface="Huawei Sans" panose="020C0503030203020204" pitchFamily="34" charset="0"/>
              </a:rPr>
              <a:t>Destination PE fault</a:t>
            </a:r>
          </a:p>
          <a:p>
            <a:pPr marL="745939" lvl="1" indent="-342900">
              <a:lnSpc>
                <a:spcPct val="100000"/>
              </a:lnSpc>
              <a:buSzPct val="100000"/>
              <a:buFont typeface="+mj-lt"/>
              <a:buAutoNum type="arabicPeriod"/>
            </a:pPr>
            <a:r>
              <a:rPr lang="en-US" sz="1200" dirty="0">
                <a:latin typeface="Huawei Sans" panose="020C0503030203020204" pitchFamily="34" charset="0"/>
              </a:rPr>
              <a:t>Link fault between a destination PE and a P</a:t>
            </a:r>
          </a:p>
          <a:p>
            <a:pPr marL="745939" lvl="1" indent="-342900">
              <a:lnSpc>
                <a:spcPct val="100000"/>
              </a:lnSpc>
              <a:buSzPct val="100000"/>
              <a:buFont typeface="+mj-lt"/>
              <a:buAutoNum type="arabicPeriod"/>
            </a:pPr>
            <a:r>
              <a:rPr lang="en-US" sz="1200" dirty="0">
                <a:latin typeface="Huawei Sans" panose="020C0503030203020204" pitchFamily="34" charset="0"/>
              </a:rPr>
              <a:t>Destination CE fault</a:t>
            </a:r>
          </a:p>
          <a:p>
            <a:pPr marL="745939" lvl="1" indent="-342900">
              <a:lnSpc>
                <a:spcPct val="100000"/>
              </a:lnSpc>
              <a:buSzPct val="100000"/>
              <a:buFont typeface="+mj-lt"/>
              <a:buAutoNum type="arabicPeriod"/>
            </a:pPr>
            <a:r>
              <a:rPr lang="en-US" sz="1200" dirty="0">
                <a:latin typeface="Huawei Sans" panose="020C0503030203020204" pitchFamily="34" charset="0"/>
              </a:rPr>
              <a:t>Link fault between a destination PE and a destination CE</a:t>
            </a:r>
          </a:p>
          <a:p>
            <a:pPr algn="l">
              <a:lnSpc>
                <a:spcPct val="100000"/>
              </a:lnSpc>
            </a:pPr>
            <a:r>
              <a:rPr lang="en-US" sz="1400" dirty="0">
                <a:latin typeface="Huawei Sans" panose="020C0503030203020204" pitchFamily="34" charset="0"/>
              </a:rPr>
              <a:t>The following method can be used to protect the network against the type 1 and type 2 faults:</a:t>
            </a:r>
          </a:p>
          <a:p>
            <a:pPr lvl="1">
              <a:lnSpc>
                <a:spcPct val="100000"/>
              </a:lnSpc>
            </a:pPr>
            <a:r>
              <a:rPr lang="en-US" sz="1200" dirty="0">
                <a:latin typeface="Huawei Sans" panose="020C0503030203020204" pitchFamily="34" charset="0"/>
              </a:rPr>
              <a:t>Deploy BFD to quickly detect network link faults.</a:t>
            </a:r>
          </a:p>
          <a:p>
            <a:pPr lvl="1">
              <a:lnSpc>
                <a:spcPct val="100000"/>
              </a:lnSpc>
            </a:pPr>
            <a:r>
              <a:rPr lang="en-US" sz="1200" dirty="0">
                <a:latin typeface="Huawei Sans" panose="020C0503030203020204" pitchFamily="34" charset="0"/>
              </a:rPr>
              <a:t>Use mirror SID or </a:t>
            </a:r>
            <a:r>
              <a:rPr lang="en-US" sz="1200" dirty="0" err="1">
                <a:latin typeface="Huawei Sans" panose="020C0503030203020204" pitchFamily="34" charset="0"/>
              </a:rPr>
              <a:t>anycast</a:t>
            </a:r>
            <a:r>
              <a:rPr lang="en-US" sz="1200" dirty="0">
                <a:latin typeface="Huawei Sans" panose="020C0503030203020204" pitchFamily="34" charset="0"/>
              </a:rPr>
              <a:t> FRR to switch traffic to the standby destination PE.</a:t>
            </a:r>
          </a:p>
          <a:p>
            <a:pPr algn="l">
              <a:lnSpc>
                <a:spcPct val="100000"/>
              </a:lnSpc>
            </a:pPr>
            <a:r>
              <a:rPr lang="en-US" sz="1400" dirty="0">
                <a:latin typeface="Huawei Sans" panose="020C0503030203020204" pitchFamily="34" charset="0"/>
              </a:rPr>
              <a:t>The following method can be used to protect the network against the type 3 and type 4 faults:</a:t>
            </a:r>
          </a:p>
          <a:p>
            <a:pPr lvl="1">
              <a:lnSpc>
                <a:spcPct val="100000"/>
              </a:lnSpc>
            </a:pPr>
            <a:r>
              <a:rPr lang="en-US" sz="1200" dirty="0">
                <a:latin typeface="Huawei Sans" panose="020C0503030203020204" pitchFamily="34" charset="0"/>
              </a:rPr>
              <a:t>Deploy BFD to quickly detect network link faults.</a:t>
            </a:r>
          </a:p>
          <a:p>
            <a:pPr lvl="1">
              <a:lnSpc>
                <a:spcPct val="100000"/>
              </a:lnSpc>
            </a:pPr>
            <a:r>
              <a:rPr lang="en-US" sz="1200" dirty="0">
                <a:latin typeface="Huawei Sans" panose="020C0503030203020204" pitchFamily="34" charset="0"/>
              </a:rPr>
              <a:t>Compute backup paths through IP FRR (mainly based on the LFA/RLFA algorithm).</a:t>
            </a:r>
          </a:p>
        </p:txBody>
      </p:sp>
      <p:sp>
        <p:nvSpPr>
          <p:cNvPr id="55" name="Rectangle 54">
            <a:extLst>
              <a:ext uri="{FF2B5EF4-FFF2-40B4-BE49-F238E27FC236}">
                <a16:creationId xmlns="" xmlns:a16="http://schemas.microsoft.com/office/drawing/2014/main" id="{EB067117-D108-4151-A008-6F60D5DDCCBC}"/>
              </a:ext>
            </a:extLst>
          </p:cNvPr>
          <p:cNvSpPr/>
          <p:nvPr/>
        </p:nvSpPr>
        <p:spPr bwMode="gray">
          <a:xfrm>
            <a:off x="9081272" y="2420762"/>
            <a:ext cx="2207944" cy="1827334"/>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pic>
        <p:nvPicPr>
          <p:cNvPr id="56" name="图片 48">
            <a:extLst>
              <a:ext uri="{FF2B5EF4-FFF2-40B4-BE49-F238E27FC236}">
                <a16:creationId xmlns="" xmlns:a16="http://schemas.microsoft.com/office/drawing/2014/main" id="{12105ABD-1A4E-48F7-857B-3BE9D7C37C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16964" y="2691011"/>
            <a:ext cx="378863" cy="310667"/>
          </a:xfrm>
          <a:prstGeom prst="rect">
            <a:avLst/>
          </a:prstGeom>
        </p:spPr>
      </p:pic>
      <p:pic>
        <p:nvPicPr>
          <p:cNvPr id="60" name="图片 48">
            <a:extLst>
              <a:ext uri="{FF2B5EF4-FFF2-40B4-BE49-F238E27FC236}">
                <a16:creationId xmlns="" xmlns:a16="http://schemas.microsoft.com/office/drawing/2014/main" id="{22D5EDE9-C50B-45AB-876A-5AC18BDF2D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16964" y="3703272"/>
            <a:ext cx="378863" cy="310667"/>
          </a:xfrm>
          <a:prstGeom prst="rect">
            <a:avLst/>
          </a:prstGeom>
        </p:spPr>
      </p:pic>
      <p:pic>
        <p:nvPicPr>
          <p:cNvPr id="61" name="图片 48">
            <a:extLst>
              <a:ext uri="{FF2B5EF4-FFF2-40B4-BE49-F238E27FC236}">
                <a16:creationId xmlns="" xmlns:a16="http://schemas.microsoft.com/office/drawing/2014/main" id="{3118F557-8B4A-4D54-AC70-EE06E3D64F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53076" y="2692691"/>
            <a:ext cx="378863" cy="310667"/>
          </a:xfrm>
          <a:prstGeom prst="rect">
            <a:avLst/>
          </a:prstGeom>
        </p:spPr>
      </p:pic>
      <p:pic>
        <p:nvPicPr>
          <p:cNvPr id="62" name="图片 48">
            <a:extLst>
              <a:ext uri="{FF2B5EF4-FFF2-40B4-BE49-F238E27FC236}">
                <a16:creationId xmlns="" xmlns:a16="http://schemas.microsoft.com/office/drawing/2014/main" id="{123B6AA7-FE31-49CE-AC3C-ED3B927CB2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53076" y="3704952"/>
            <a:ext cx="378863" cy="310667"/>
          </a:xfrm>
          <a:prstGeom prst="rect">
            <a:avLst/>
          </a:prstGeom>
        </p:spPr>
      </p:pic>
      <p:pic>
        <p:nvPicPr>
          <p:cNvPr id="63" name="图片 48">
            <a:extLst>
              <a:ext uri="{FF2B5EF4-FFF2-40B4-BE49-F238E27FC236}">
                <a16:creationId xmlns="" xmlns:a16="http://schemas.microsoft.com/office/drawing/2014/main" id="{36D81CBE-848B-47E3-A580-A19DE938DF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00218" y="2694371"/>
            <a:ext cx="378863" cy="310667"/>
          </a:xfrm>
          <a:prstGeom prst="rect">
            <a:avLst/>
          </a:prstGeom>
        </p:spPr>
      </p:pic>
      <p:pic>
        <p:nvPicPr>
          <p:cNvPr id="64" name="图片 48">
            <a:extLst>
              <a:ext uri="{FF2B5EF4-FFF2-40B4-BE49-F238E27FC236}">
                <a16:creationId xmlns="" xmlns:a16="http://schemas.microsoft.com/office/drawing/2014/main" id="{9C720535-2694-4C31-9E06-F97CB188DB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600218" y="3706632"/>
            <a:ext cx="378863" cy="310667"/>
          </a:xfrm>
          <a:prstGeom prst="rect">
            <a:avLst/>
          </a:prstGeom>
        </p:spPr>
      </p:pic>
      <p:cxnSp>
        <p:nvCxnSpPr>
          <p:cNvPr id="65" name="Straight Connector 64">
            <a:extLst>
              <a:ext uri="{FF2B5EF4-FFF2-40B4-BE49-F238E27FC236}">
                <a16:creationId xmlns="" xmlns:a16="http://schemas.microsoft.com/office/drawing/2014/main" id="{302490DD-FC4D-4453-8076-65CBCDDA176F}"/>
              </a:ext>
            </a:extLst>
          </p:cNvPr>
          <p:cNvCxnSpPr>
            <a:cxnSpLocks/>
            <a:stCxn id="60" idx="0"/>
            <a:endCxn id="56" idx="2"/>
          </p:cNvCxnSpPr>
          <p:nvPr/>
        </p:nvCxnSpPr>
        <p:spPr bwMode="gray">
          <a:xfrm flipV="1">
            <a:off x="6506396" y="3001678"/>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 xmlns:a16="http://schemas.microsoft.com/office/drawing/2014/main" id="{CC326044-074E-4AEA-83EB-306DB9366B5D}"/>
              </a:ext>
            </a:extLst>
          </p:cNvPr>
          <p:cNvCxnSpPr>
            <a:cxnSpLocks/>
            <a:stCxn id="101" idx="1"/>
            <a:endCxn id="56" idx="3"/>
          </p:cNvCxnSpPr>
          <p:nvPr/>
        </p:nvCxnSpPr>
        <p:spPr bwMode="gray">
          <a:xfrm flipH="1" flipV="1">
            <a:off x="6695827" y="2846345"/>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1256D7B6-0F70-4D2D-8C5F-B397E23AB966}"/>
              </a:ext>
            </a:extLst>
          </p:cNvPr>
          <p:cNvCxnSpPr>
            <a:cxnSpLocks/>
            <a:stCxn id="63" idx="1"/>
            <a:endCxn id="61" idx="3"/>
          </p:cNvCxnSpPr>
          <p:nvPr/>
        </p:nvCxnSpPr>
        <p:spPr bwMode="gray">
          <a:xfrm flipH="1" flipV="1">
            <a:off x="8831939" y="2848025"/>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EECC0481-5C63-4FAC-A3B2-3A067D7B2011}"/>
              </a:ext>
            </a:extLst>
          </p:cNvPr>
          <p:cNvCxnSpPr>
            <a:cxnSpLocks/>
            <a:stCxn id="64" idx="1"/>
            <a:endCxn id="62" idx="3"/>
          </p:cNvCxnSpPr>
          <p:nvPr/>
        </p:nvCxnSpPr>
        <p:spPr bwMode="gray">
          <a:xfrm flipH="1" flipV="1">
            <a:off x="8831939" y="3860286"/>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1F023DED-88A7-4ABE-9F76-3EDFF4C90671}"/>
              </a:ext>
            </a:extLst>
          </p:cNvPr>
          <p:cNvCxnSpPr>
            <a:cxnSpLocks/>
            <a:stCxn id="102" idx="1"/>
            <a:endCxn id="60" idx="3"/>
          </p:cNvCxnSpPr>
          <p:nvPr/>
        </p:nvCxnSpPr>
        <p:spPr bwMode="gray">
          <a:xfrm flipH="1" flipV="1">
            <a:off x="6695827" y="3858606"/>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E6D48ADD-EB8F-4548-9490-EA4FABEE4719}"/>
              </a:ext>
            </a:extLst>
          </p:cNvPr>
          <p:cNvCxnSpPr>
            <a:cxnSpLocks/>
            <a:stCxn id="62" idx="0"/>
            <a:endCxn id="61" idx="2"/>
          </p:cNvCxnSpPr>
          <p:nvPr/>
        </p:nvCxnSpPr>
        <p:spPr bwMode="gray">
          <a:xfrm flipV="1">
            <a:off x="8642508" y="3003358"/>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A5A5DF20-CF58-4F72-80CE-8CD1905E4E9E}"/>
              </a:ext>
            </a:extLst>
          </p:cNvPr>
          <p:cNvCxnSpPr>
            <a:cxnSpLocks/>
            <a:stCxn id="64" idx="0"/>
            <a:endCxn id="63" idx="2"/>
          </p:cNvCxnSpPr>
          <p:nvPr/>
        </p:nvCxnSpPr>
        <p:spPr bwMode="gray">
          <a:xfrm flipV="1">
            <a:off x="9789650" y="3005038"/>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6BC61A2A-1FBA-4334-AA5D-37A0BEDE55AB}"/>
              </a:ext>
            </a:extLst>
          </p:cNvPr>
          <p:cNvCxnSpPr>
            <a:cxnSpLocks/>
            <a:stCxn id="73" idx="3"/>
            <a:endCxn id="56" idx="1"/>
          </p:cNvCxnSpPr>
          <p:nvPr/>
        </p:nvCxnSpPr>
        <p:spPr bwMode="gray">
          <a:xfrm>
            <a:off x="5714887" y="2846344"/>
            <a:ext cx="602077"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3" name="图片 48">
            <a:extLst>
              <a:ext uri="{FF2B5EF4-FFF2-40B4-BE49-F238E27FC236}">
                <a16:creationId xmlns="" xmlns:a16="http://schemas.microsoft.com/office/drawing/2014/main" id="{339C6F61-9B2C-4FEE-95F3-476463496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36024" y="2691010"/>
            <a:ext cx="378863" cy="310667"/>
          </a:xfrm>
          <a:prstGeom prst="rect">
            <a:avLst/>
          </a:prstGeom>
        </p:spPr>
      </p:pic>
      <p:pic>
        <p:nvPicPr>
          <p:cNvPr id="74" name="图片 48">
            <a:extLst>
              <a:ext uri="{FF2B5EF4-FFF2-40B4-BE49-F238E27FC236}">
                <a16:creationId xmlns="" xmlns:a16="http://schemas.microsoft.com/office/drawing/2014/main" id="{607FDE63-3C55-4D79-9D6C-A79FC340CB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36024" y="3705070"/>
            <a:ext cx="378863" cy="310667"/>
          </a:xfrm>
          <a:prstGeom prst="rect">
            <a:avLst/>
          </a:prstGeom>
        </p:spPr>
      </p:pic>
      <p:cxnSp>
        <p:nvCxnSpPr>
          <p:cNvPr id="75" name="Straight Connector 74">
            <a:extLst>
              <a:ext uri="{FF2B5EF4-FFF2-40B4-BE49-F238E27FC236}">
                <a16:creationId xmlns="" xmlns:a16="http://schemas.microsoft.com/office/drawing/2014/main" id="{5635832D-056C-40AC-8C72-069545B84A5F}"/>
              </a:ext>
            </a:extLst>
          </p:cNvPr>
          <p:cNvCxnSpPr>
            <a:cxnSpLocks/>
            <a:stCxn id="74" idx="3"/>
            <a:endCxn id="60" idx="1"/>
          </p:cNvCxnSpPr>
          <p:nvPr/>
        </p:nvCxnSpPr>
        <p:spPr bwMode="gray">
          <a:xfrm flipV="1">
            <a:off x="5714887" y="3858606"/>
            <a:ext cx="602077"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6" name="图片 48">
            <a:extLst>
              <a:ext uri="{FF2B5EF4-FFF2-40B4-BE49-F238E27FC236}">
                <a16:creationId xmlns="" xmlns:a16="http://schemas.microsoft.com/office/drawing/2014/main" id="{B3CE1D43-8B04-456F-A0D8-294AFB5532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577454" y="2694371"/>
            <a:ext cx="378863" cy="310667"/>
          </a:xfrm>
          <a:prstGeom prst="rect">
            <a:avLst/>
          </a:prstGeom>
        </p:spPr>
      </p:pic>
      <p:pic>
        <p:nvPicPr>
          <p:cNvPr id="77" name="图片 48">
            <a:extLst>
              <a:ext uri="{FF2B5EF4-FFF2-40B4-BE49-F238E27FC236}">
                <a16:creationId xmlns="" xmlns:a16="http://schemas.microsoft.com/office/drawing/2014/main" id="{DB2A9FD4-28AC-4773-BD53-5222265710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577454" y="3708431"/>
            <a:ext cx="378863" cy="310667"/>
          </a:xfrm>
          <a:prstGeom prst="rect">
            <a:avLst/>
          </a:prstGeom>
        </p:spPr>
      </p:pic>
      <p:cxnSp>
        <p:nvCxnSpPr>
          <p:cNvPr id="78" name="Straight Connector 77">
            <a:extLst>
              <a:ext uri="{FF2B5EF4-FFF2-40B4-BE49-F238E27FC236}">
                <a16:creationId xmlns="" xmlns:a16="http://schemas.microsoft.com/office/drawing/2014/main" id="{8CB35667-B3E1-41FD-A385-45A72B4C0480}"/>
              </a:ext>
            </a:extLst>
          </p:cNvPr>
          <p:cNvCxnSpPr>
            <a:cxnSpLocks/>
            <a:stCxn id="64" idx="3"/>
            <a:endCxn id="77" idx="1"/>
          </p:cNvCxnSpPr>
          <p:nvPr/>
        </p:nvCxnSpPr>
        <p:spPr bwMode="gray">
          <a:xfrm>
            <a:off x="9979081" y="3861966"/>
            <a:ext cx="598373"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 xmlns:a16="http://schemas.microsoft.com/office/drawing/2014/main" id="{1FE3D5BE-C97F-4604-A212-D1A0E0BB19D2}"/>
              </a:ext>
            </a:extLst>
          </p:cNvPr>
          <p:cNvCxnSpPr>
            <a:cxnSpLocks/>
            <a:stCxn id="63" idx="3"/>
            <a:endCxn id="76" idx="1"/>
          </p:cNvCxnSpPr>
          <p:nvPr/>
        </p:nvCxnSpPr>
        <p:spPr bwMode="gray">
          <a:xfrm>
            <a:off x="9979081" y="2849705"/>
            <a:ext cx="59837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0" name="TextBox 271">
            <a:extLst>
              <a:ext uri="{FF2B5EF4-FFF2-40B4-BE49-F238E27FC236}">
                <a16:creationId xmlns="" xmlns:a16="http://schemas.microsoft.com/office/drawing/2014/main" id="{D6BD2C1B-1573-4005-8267-03E66B82C08D}"/>
              </a:ext>
            </a:extLst>
          </p:cNvPr>
          <p:cNvSpPr txBox="1"/>
          <p:nvPr/>
        </p:nvSpPr>
        <p:spPr bwMode="gray">
          <a:xfrm>
            <a:off x="6327716" y="2481489"/>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1" name="TextBox 271">
            <a:extLst>
              <a:ext uri="{FF2B5EF4-FFF2-40B4-BE49-F238E27FC236}">
                <a16:creationId xmlns="" xmlns:a16="http://schemas.microsoft.com/office/drawing/2014/main" id="{B718C567-C977-4241-A4C1-11EAC7396147}"/>
              </a:ext>
            </a:extLst>
          </p:cNvPr>
          <p:cNvSpPr txBox="1"/>
          <p:nvPr/>
        </p:nvSpPr>
        <p:spPr bwMode="gray">
          <a:xfrm>
            <a:off x="6327716" y="397440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2" name="TextBox 271">
            <a:extLst>
              <a:ext uri="{FF2B5EF4-FFF2-40B4-BE49-F238E27FC236}">
                <a16:creationId xmlns="" xmlns:a16="http://schemas.microsoft.com/office/drawing/2014/main" id="{C70149F7-C906-4BAC-95E5-0E8C88190786}"/>
              </a:ext>
            </a:extLst>
          </p:cNvPr>
          <p:cNvSpPr txBox="1"/>
          <p:nvPr/>
        </p:nvSpPr>
        <p:spPr bwMode="gray">
          <a:xfrm>
            <a:off x="9617676" y="397440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3" name="TextBox 271">
            <a:extLst>
              <a:ext uri="{FF2B5EF4-FFF2-40B4-BE49-F238E27FC236}">
                <a16:creationId xmlns="" xmlns:a16="http://schemas.microsoft.com/office/drawing/2014/main" id="{59E49863-2830-44D8-BAF4-AADAF3E457B6}"/>
              </a:ext>
            </a:extLst>
          </p:cNvPr>
          <p:cNvSpPr txBox="1"/>
          <p:nvPr/>
        </p:nvSpPr>
        <p:spPr bwMode="gray">
          <a:xfrm>
            <a:off x="8355447" y="2473859"/>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4" name="TextBox 271">
            <a:extLst>
              <a:ext uri="{FF2B5EF4-FFF2-40B4-BE49-F238E27FC236}">
                <a16:creationId xmlns="" xmlns:a16="http://schemas.microsoft.com/office/drawing/2014/main" id="{CB7F0498-83EF-4E02-AE17-C91575769F8D}"/>
              </a:ext>
            </a:extLst>
          </p:cNvPr>
          <p:cNvSpPr txBox="1"/>
          <p:nvPr/>
        </p:nvSpPr>
        <p:spPr bwMode="gray">
          <a:xfrm>
            <a:off x="8365915" y="3972262"/>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5" name="TextBox 271">
            <a:extLst>
              <a:ext uri="{FF2B5EF4-FFF2-40B4-BE49-F238E27FC236}">
                <a16:creationId xmlns="" xmlns:a16="http://schemas.microsoft.com/office/drawing/2014/main" id="{A615628A-0F62-409D-90C5-92B82F71CB82}"/>
              </a:ext>
            </a:extLst>
          </p:cNvPr>
          <p:cNvSpPr txBox="1"/>
          <p:nvPr/>
        </p:nvSpPr>
        <p:spPr bwMode="gray">
          <a:xfrm>
            <a:off x="5336023" y="398028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6" name="TextBox 271">
            <a:extLst>
              <a:ext uri="{FF2B5EF4-FFF2-40B4-BE49-F238E27FC236}">
                <a16:creationId xmlns="" xmlns:a16="http://schemas.microsoft.com/office/drawing/2014/main" id="{928F97B7-F610-4341-8A47-E3C9366430AB}"/>
              </a:ext>
            </a:extLst>
          </p:cNvPr>
          <p:cNvSpPr txBox="1"/>
          <p:nvPr/>
        </p:nvSpPr>
        <p:spPr bwMode="gray">
          <a:xfrm>
            <a:off x="5336023" y="2472283"/>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7" name="TextBox 271">
            <a:extLst>
              <a:ext uri="{FF2B5EF4-FFF2-40B4-BE49-F238E27FC236}">
                <a16:creationId xmlns="" xmlns:a16="http://schemas.microsoft.com/office/drawing/2014/main" id="{9D984688-C91C-48AB-90FC-6C4A8A0ABF93}"/>
              </a:ext>
            </a:extLst>
          </p:cNvPr>
          <p:cNvSpPr txBox="1"/>
          <p:nvPr/>
        </p:nvSpPr>
        <p:spPr bwMode="gray">
          <a:xfrm>
            <a:off x="10572924" y="2486868"/>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8" name="TextBox 271">
            <a:extLst>
              <a:ext uri="{FF2B5EF4-FFF2-40B4-BE49-F238E27FC236}">
                <a16:creationId xmlns="" xmlns:a16="http://schemas.microsoft.com/office/drawing/2014/main" id="{7555D1A9-A0BD-4925-85F7-9FBDA72E55D6}"/>
              </a:ext>
            </a:extLst>
          </p:cNvPr>
          <p:cNvSpPr txBox="1"/>
          <p:nvPr/>
        </p:nvSpPr>
        <p:spPr bwMode="gray">
          <a:xfrm>
            <a:off x="10572924" y="3980284"/>
            <a:ext cx="378863"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9" name="TextBox 271">
            <a:extLst>
              <a:ext uri="{FF2B5EF4-FFF2-40B4-BE49-F238E27FC236}">
                <a16:creationId xmlns="" xmlns:a16="http://schemas.microsoft.com/office/drawing/2014/main" id="{FD767824-E652-4B53-94C0-316364F5A6B8}"/>
              </a:ext>
            </a:extLst>
          </p:cNvPr>
          <p:cNvSpPr txBox="1"/>
          <p:nvPr/>
        </p:nvSpPr>
        <p:spPr bwMode="gray">
          <a:xfrm>
            <a:off x="9606849" y="2470993"/>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90" name="TextBox 271">
            <a:extLst>
              <a:ext uri="{FF2B5EF4-FFF2-40B4-BE49-F238E27FC236}">
                <a16:creationId xmlns="" xmlns:a16="http://schemas.microsoft.com/office/drawing/2014/main" id="{F5C64826-207B-4380-BEE5-E8B13FE227DF}"/>
              </a:ext>
            </a:extLst>
          </p:cNvPr>
          <p:cNvSpPr txBox="1"/>
          <p:nvPr/>
        </p:nvSpPr>
        <p:spPr bwMode="gray">
          <a:xfrm>
            <a:off x="6178334" y="4335576"/>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sp>
        <p:nvSpPr>
          <p:cNvPr id="92" name="TextBox 271">
            <a:extLst>
              <a:ext uri="{FF2B5EF4-FFF2-40B4-BE49-F238E27FC236}">
                <a16:creationId xmlns="" xmlns:a16="http://schemas.microsoft.com/office/drawing/2014/main" id="{1514CA4C-0E8D-4849-AE07-E0548861649E}"/>
              </a:ext>
            </a:extLst>
          </p:cNvPr>
          <p:cNvSpPr txBox="1"/>
          <p:nvPr/>
        </p:nvSpPr>
        <p:spPr bwMode="gray">
          <a:xfrm rot="16200000">
            <a:off x="10898234" y="2874493"/>
            <a:ext cx="1205371" cy="448710"/>
          </a:xfrm>
          <a:prstGeom prst="rect">
            <a:avLst/>
          </a:prstGeom>
          <a:solidFill>
            <a:srgbClr val="E28189"/>
          </a:solidFill>
          <a:ln>
            <a:noFill/>
          </a:ln>
        </p:spPr>
        <p:txBody>
          <a:bodyPr wrap="square" rtlCol="0" anchor="ctr">
            <a:noAutofit/>
          </a:bodyPr>
          <a:lstStyle/>
          <a:p>
            <a:pPr algn="ct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 network</a:t>
            </a:r>
          </a:p>
        </p:txBody>
      </p:sp>
      <p:cxnSp>
        <p:nvCxnSpPr>
          <p:cNvPr id="93" name="Straight Connector 92">
            <a:extLst>
              <a:ext uri="{FF2B5EF4-FFF2-40B4-BE49-F238E27FC236}">
                <a16:creationId xmlns="" xmlns:a16="http://schemas.microsoft.com/office/drawing/2014/main" id="{51C09DE3-5DF5-4619-936B-44244E40DACE}"/>
              </a:ext>
            </a:extLst>
          </p:cNvPr>
          <p:cNvCxnSpPr>
            <a:cxnSpLocks/>
            <a:stCxn id="73" idx="2"/>
            <a:endCxn id="74" idx="0"/>
          </p:cNvCxnSpPr>
          <p:nvPr/>
        </p:nvCxnSpPr>
        <p:spPr bwMode="gray">
          <a:xfrm>
            <a:off x="5525456" y="3001677"/>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 xmlns:a16="http://schemas.microsoft.com/office/drawing/2014/main" id="{92363B11-06FC-411A-AFF3-76A0FD51DA6D}"/>
              </a:ext>
            </a:extLst>
          </p:cNvPr>
          <p:cNvCxnSpPr>
            <a:cxnSpLocks/>
            <a:stCxn id="76" idx="2"/>
            <a:endCxn id="77" idx="0"/>
          </p:cNvCxnSpPr>
          <p:nvPr/>
        </p:nvCxnSpPr>
        <p:spPr bwMode="gray">
          <a:xfrm>
            <a:off x="10766886" y="3005038"/>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01" name="图片 48">
            <a:extLst>
              <a:ext uri="{FF2B5EF4-FFF2-40B4-BE49-F238E27FC236}">
                <a16:creationId xmlns="" xmlns:a16="http://schemas.microsoft.com/office/drawing/2014/main" id="{6EC36B00-840B-4C07-8F94-DA7D291241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85736" y="2691525"/>
            <a:ext cx="378863" cy="310667"/>
          </a:xfrm>
          <a:prstGeom prst="rect">
            <a:avLst/>
          </a:prstGeom>
        </p:spPr>
      </p:pic>
      <p:pic>
        <p:nvPicPr>
          <p:cNvPr id="102" name="图片 48">
            <a:extLst>
              <a:ext uri="{FF2B5EF4-FFF2-40B4-BE49-F238E27FC236}">
                <a16:creationId xmlns="" xmlns:a16="http://schemas.microsoft.com/office/drawing/2014/main" id="{667BC809-9C96-45CA-8C2D-6C48A93DE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385736" y="3703786"/>
            <a:ext cx="378863" cy="310667"/>
          </a:xfrm>
          <a:prstGeom prst="rect">
            <a:avLst/>
          </a:prstGeom>
        </p:spPr>
      </p:pic>
      <p:cxnSp>
        <p:nvCxnSpPr>
          <p:cNvPr id="103" name="Straight Connector 102">
            <a:extLst>
              <a:ext uri="{FF2B5EF4-FFF2-40B4-BE49-F238E27FC236}">
                <a16:creationId xmlns="" xmlns:a16="http://schemas.microsoft.com/office/drawing/2014/main" id="{2C7F36FE-5A2A-4D37-B5F6-259C3833362F}"/>
              </a:ext>
            </a:extLst>
          </p:cNvPr>
          <p:cNvCxnSpPr>
            <a:cxnSpLocks/>
            <a:stCxn id="102" idx="0"/>
            <a:endCxn id="101" idx="2"/>
          </p:cNvCxnSpPr>
          <p:nvPr/>
        </p:nvCxnSpPr>
        <p:spPr bwMode="gray">
          <a:xfrm flipV="1">
            <a:off x="7575168" y="3002192"/>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4" name="TextBox 271">
            <a:extLst>
              <a:ext uri="{FF2B5EF4-FFF2-40B4-BE49-F238E27FC236}">
                <a16:creationId xmlns="" xmlns:a16="http://schemas.microsoft.com/office/drawing/2014/main" id="{43631CF6-A75D-4A71-B884-C3D34CC87AE7}"/>
              </a:ext>
            </a:extLst>
          </p:cNvPr>
          <p:cNvSpPr txBox="1"/>
          <p:nvPr/>
        </p:nvSpPr>
        <p:spPr bwMode="gray">
          <a:xfrm>
            <a:off x="7288107" y="2472693"/>
            <a:ext cx="56542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05" name="TextBox 271">
            <a:extLst>
              <a:ext uri="{FF2B5EF4-FFF2-40B4-BE49-F238E27FC236}">
                <a16:creationId xmlns="" xmlns:a16="http://schemas.microsoft.com/office/drawing/2014/main" id="{87220004-C5B9-4E8F-A32A-DAB0927C9378}"/>
              </a:ext>
            </a:extLst>
          </p:cNvPr>
          <p:cNvSpPr txBox="1"/>
          <p:nvPr/>
        </p:nvSpPr>
        <p:spPr bwMode="gray">
          <a:xfrm>
            <a:off x="7298575" y="3971096"/>
            <a:ext cx="529519" cy="276999"/>
          </a:xfrm>
          <a:prstGeom prst="rect">
            <a:avLst/>
          </a:prstGeom>
          <a:noFill/>
        </p:spPr>
        <p:txBody>
          <a:bodyPr wrap="square" rtlCol="0">
            <a:noAutofit/>
          </a:bodyPr>
          <a:lstStyle/>
          <a:p>
            <a:pPr algn="ct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cxnSp>
        <p:nvCxnSpPr>
          <p:cNvPr id="106" name="Straight Connector 105">
            <a:extLst>
              <a:ext uri="{FF2B5EF4-FFF2-40B4-BE49-F238E27FC236}">
                <a16:creationId xmlns="" xmlns:a16="http://schemas.microsoft.com/office/drawing/2014/main" id="{512B8F2C-938A-471C-8289-DB2C05C19B2D}"/>
              </a:ext>
            </a:extLst>
          </p:cNvPr>
          <p:cNvCxnSpPr>
            <a:cxnSpLocks/>
            <a:stCxn id="61" idx="1"/>
            <a:endCxn id="101" idx="3"/>
          </p:cNvCxnSpPr>
          <p:nvPr/>
        </p:nvCxnSpPr>
        <p:spPr bwMode="gray">
          <a:xfrm flipH="1" flipV="1">
            <a:off x="7764599" y="2846859"/>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 xmlns:a16="http://schemas.microsoft.com/office/drawing/2014/main" id="{8AE57BB8-1319-4753-868F-5791587E0A64}"/>
              </a:ext>
            </a:extLst>
          </p:cNvPr>
          <p:cNvCxnSpPr>
            <a:cxnSpLocks/>
            <a:stCxn id="62" idx="1"/>
            <a:endCxn id="102" idx="3"/>
          </p:cNvCxnSpPr>
          <p:nvPr/>
        </p:nvCxnSpPr>
        <p:spPr bwMode="gray">
          <a:xfrm flipH="1" flipV="1">
            <a:off x="7764599" y="3859120"/>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9" name="Oval 108">
            <a:extLst>
              <a:ext uri="{FF2B5EF4-FFF2-40B4-BE49-F238E27FC236}">
                <a16:creationId xmlns="" xmlns:a16="http://schemas.microsoft.com/office/drawing/2014/main" id="{C4BBEF19-88EF-4FA2-990F-914064022CD6}"/>
              </a:ext>
            </a:extLst>
          </p:cNvPr>
          <p:cNvSpPr>
            <a:spLocks noChangeAspect="1"/>
          </p:cNvSpPr>
          <p:nvPr/>
        </p:nvSpPr>
        <p:spPr bwMode="gray">
          <a:xfrm>
            <a:off x="9509117" y="2619988"/>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11" name="Oval 110">
            <a:extLst>
              <a:ext uri="{FF2B5EF4-FFF2-40B4-BE49-F238E27FC236}">
                <a16:creationId xmlns="" xmlns:a16="http://schemas.microsoft.com/office/drawing/2014/main" id="{F2FF89EF-635E-452D-B115-4C5C1EF392FF}"/>
              </a:ext>
            </a:extLst>
          </p:cNvPr>
          <p:cNvSpPr>
            <a:spLocks noChangeAspect="1"/>
          </p:cNvSpPr>
          <p:nvPr/>
        </p:nvSpPr>
        <p:spPr bwMode="gray">
          <a:xfrm>
            <a:off x="9230263" y="274413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1" name="Oval 90">
            <a:extLst>
              <a:ext uri="{FF2B5EF4-FFF2-40B4-BE49-F238E27FC236}">
                <a16:creationId xmlns="" xmlns:a16="http://schemas.microsoft.com/office/drawing/2014/main" id="{1A35E8A5-F6AE-4AF8-AB20-8E34DB2A5CB5}"/>
              </a:ext>
            </a:extLst>
          </p:cNvPr>
          <p:cNvSpPr>
            <a:spLocks noChangeAspect="1"/>
          </p:cNvSpPr>
          <p:nvPr/>
        </p:nvSpPr>
        <p:spPr bwMode="gray">
          <a:xfrm>
            <a:off x="10486458" y="2616707"/>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95" name="Oval 94">
            <a:extLst>
              <a:ext uri="{FF2B5EF4-FFF2-40B4-BE49-F238E27FC236}">
                <a16:creationId xmlns="" xmlns:a16="http://schemas.microsoft.com/office/drawing/2014/main" id="{77FD507B-35FD-4662-8A04-EA7957A5CCDD}"/>
              </a:ext>
            </a:extLst>
          </p:cNvPr>
          <p:cNvSpPr>
            <a:spLocks noChangeAspect="1"/>
          </p:cNvSpPr>
          <p:nvPr/>
        </p:nvSpPr>
        <p:spPr bwMode="gray">
          <a:xfrm>
            <a:off x="10171741" y="2720352"/>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a:t>
            </a:r>
          </a:p>
        </p:txBody>
      </p:sp>
      <p:cxnSp>
        <p:nvCxnSpPr>
          <p:cNvPr id="96" name="Straight Arrow Connector 95">
            <a:extLst>
              <a:ext uri="{FF2B5EF4-FFF2-40B4-BE49-F238E27FC236}">
                <a16:creationId xmlns="" xmlns:a16="http://schemas.microsoft.com/office/drawing/2014/main" id="{DD818BBA-96F1-4B58-AAFA-9A186DFB81AE}"/>
              </a:ext>
            </a:extLst>
          </p:cNvPr>
          <p:cNvCxnSpPr>
            <a:cxnSpLocks/>
          </p:cNvCxnSpPr>
          <p:nvPr/>
        </p:nvCxnSpPr>
        <p:spPr bwMode="gray">
          <a:xfrm>
            <a:off x="5203834" y="2758488"/>
            <a:ext cx="5963252"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 name="Freeform: Shape 3">
            <a:extLst>
              <a:ext uri="{FF2B5EF4-FFF2-40B4-BE49-F238E27FC236}">
                <a16:creationId xmlns="" xmlns:a16="http://schemas.microsoft.com/office/drawing/2014/main" id="{B9524631-79F4-4877-8F82-580ED71F48A9}"/>
              </a:ext>
            </a:extLst>
          </p:cNvPr>
          <p:cNvSpPr/>
          <p:nvPr/>
        </p:nvSpPr>
        <p:spPr bwMode="gray">
          <a:xfrm>
            <a:off x="5202614" y="2812910"/>
            <a:ext cx="5910606" cy="1031214"/>
          </a:xfrm>
          <a:custGeom>
            <a:avLst/>
            <a:gdLst>
              <a:gd name="connsiteX0" fmla="*/ 0 w 5910606"/>
              <a:gd name="connsiteY0" fmla="*/ 62265 h 1031214"/>
              <a:gd name="connsiteX1" fmla="*/ 3186260 w 5910606"/>
              <a:gd name="connsiteY1" fmla="*/ 90546 h 1031214"/>
              <a:gd name="connsiteX2" fmla="*/ 3516198 w 5910606"/>
              <a:gd name="connsiteY2" fmla="*/ 929531 h 1031214"/>
              <a:gd name="connsiteX3" fmla="*/ 5910606 w 5910606"/>
              <a:gd name="connsiteY3" fmla="*/ 986092 h 1031214"/>
            </a:gdLst>
            <a:ahLst/>
            <a:cxnLst>
              <a:cxn ang="0">
                <a:pos x="connsiteX0" y="connsiteY0"/>
              </a:cxn>
              <a:cxn ang="0">
                <a:pos x="connsiteX1" y="connsiteY1"/>
              </a:cxn>
              <a:cxn ang="0">
                <a:pos x="connsiteX2" y="connsiteY2"/>
              </a:cxn>
              <a:cxn ang="0">
                <a:pos x="connsiteX3" y="connsiteY3"/>
              </a:cxn>
            </a:cxnLst>
            <a:rect l="l" t="t" r="r" b="b"/>
            <a:pathLst>
              <a:path w="5910606" h="1031214">
                <a:moveTo>
                  <a:pt x="0" y="62265"/>
                </a:moveTo>
                <a:cubicBezTo>
                  <a:pt x="1300113" y="4133"/>
                  <a:pt x="2600227" y="-53998"/>
                  <a:pt x="3186260" y="90546"/>
                </a:cubicBezTo>
                <a:cubicBezTo>
                  <a:pt x="3772293" y="235090"/>
                  <a:pt x="3062140" y="780273"/>
                  <a:pt x="3516198" y="929531"/>
                </a:cubicBezTo>
                <a:cubicBezTo>
                  <a:pt x="3970256" y="1078789"/>
                  <a:pt x="4940431" y="1032440"/>
                  <a:pt x="5910606" y="986092"/>
                </a:cubicBezTo>
              </a:path>
            </a:pathLst>
          </a:custGeom>
          <a:noFill/>
          <a:ln w="28575">
            <a:solidFill>
              <a:srgbClr val="81C15F"/>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7" name="Rectangular Callout 26">
            <a:extLst>
              <a:ext uri="{FF2B5EF4-FFF2-40B4-BE49-F238E27FC236}">
                <a16:creationId xmlns="" xmlns:a16="http://schemas.microsoft.com/office/drawing/2014/main" id="{3AF65F3F-53FB-4153-BD6A-A87253C58FDA}"/>
              </a:ext>
            </a:extLst>
          </p:cNvPr>
          <p:cNvSpPr/>
          <p:nvPr/>
        </p:nvSpPr>
        <p:spPr bwMode="gray">
          <a:xfrm>
            <a:off x="7472516" y="2109994"/>
            <a:ext cx="1326660" cy="328960"/>
          </a:xfrm>
          <a:prstGeom prst="wedgeRectCallout">
            <a:avLst>
              <a:gd name="adj1" fmla="val -10588"/>
              <a:gd name="adj2" fmla="val 13705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Original path</a:t>
            </a:r>
          </a:p>
        </p:txBody>
      </p:sp>
      <p:sp>
        <p:nvSpPr>
          <p:cNvPr id="58" name="Rectangular Callout 26">
            <a:extLst>
              <a:ext uri="{FF2B5EF4-FFF2-40B4-BE49-F238E27FC236}">
                <a16:creationId xmlns="" xmlns:a16="http://schemas.microsoft.com/office/drawing/2014/main" id="{9BB7AF41-33AF-487A-A970-EFA5E496457D}"/>
              </a:ext>
            </a:extLst>
          </p:cNvPr>
          <p:cNvSpPr/>
          <p:nvPr/>
        </p:nvSpPr>
        <p:spPr bwMode="gray">
          <a:xfrm>
            <a:off x="8526768" y="4218538"/>
            <a:ext cx="1472681" cy="491850"/>
          </a:xfrm>
          <a:prstGeom prst="wedgeRectCallout">
            <a:avLst>
              <a:gd name="adj1" fmla="val -15836"/>
              <a:gd name="adj2" fmla="val -11096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Node/link protection path</a:t>
            </a:r>
          </a:p>
        </p:txBody>
      </p:sp>
      <p:sp>
        <p:nvSpPr>
          <p:cNvPr id="59" name="燕尾形 3">
            <a:extLst>
              <a:ext uri="{FF2B5EF4-FFF2-40B4-BE49-F238E27FC236}">
                <a16:creationId xmlns="" xmlns:a16="http://schemas.microsoft.com/office/drawing/2014/main" id="{4401F90A-5138-478F-9990-B6CEFE9F4D59}"/>
              </a:ext>
            </a:extLst>
          </p:cNvPr>
          <p:cNvSpPr/>
          <p:nvPr/>
        </p:nvSpPr>
        <p:spPr bwMode="gray">
          <a:xfrm>
            <a:off x="9108947" y="117460"/>
            <a:ext cx="2645511"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Reliability Design</a:t>
            </a:r>
          </a:p>
        </p:txBody>
      </p:sp>
      <p:sp>
        <p:nvSpPr>
          <p:cNvPr id="97" name="燕尾形 3">
            <a:extLst>
              <a:ext uri="{FF2B5EF4-FFF2-40B4-BE49-F238E27FC236}">
                <a16:creationId xmlns="" xmlns:a16="http://schemas.microsoft.com/office/drawing/2014/main" id="{6718B826-64D1-4045-991F-CE382CE66792}"/>
              </a:ext>
            </a:extLst>
          </p:cNvPr>
          <p:cNvSpPr/>
          <p:nvPr/>
        </p:nvSpPr>
        <p:spPr bwMode="gray">
          <a:xfrm>
            <a:off x="6912281" y="117460"/>
            <a:ext cx="226576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Reliability Design</a:t>
            </a:r>
          </a:p>
        </p:txBody>
      </p:sp>
      <p:sp>
        <p:nvSpPr>
          <p:cNvPr id="98" name="燕尾形 3">
            <a:extLst>
              <a:ext uri="{FF2B5EF4-FFF2-40B4-BE49-F238E27FC236}">
                <a16:creationId xmlns="" xmlns:a16="http://schemas.microsoft.com/office/drawing/2014/main" id="{B475DF2D-52C0-4876-90B8-881F6D530963}"/>
              </a:ext>
            </a:extLst>
          </p:cNvPr>
          <p:cNvSpPr/>
          <p:nvPr/>
        </p:nvSpPr>
        <p:spPr bwMode="gray">
          <a:xfrm>
            <a:off x="4732103" y="117460"/>
            <a:ext cx="226168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Controller Reliability Design</a:t>
            </a:r>
          </a:p>
        </p:txBody>
      </p:sp>
    </p:spTree>
    <p:extLst>
      <p:ext uri="{BB962C8B-B14F-4D97-AF65-F5344CB8AC3E}">
        <p14:creationId xmlns:p14="http://schemas.microsoft.com/office/powerpoint/2010/main" val="183698939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rPr>
              <a:t>Current Situation and Challenges of the Enterprise Bearer WAN</a:t>
            </a:r>
          </a:p>
          <a:p>
            <a:r>
              <a:rPr lang="en-US" dirty="0">
                <a:solidFill>
                  <a:schemeClr val="bg1">
                    <a:lumMod val="50000"/>
                  </a:schemeClr>
                </a:solidFill>
                <a:latin typeface="Huawei Sans" panose="020C0503030203020204" pitchFamily="34" charset="0"/>
              </a:rPr>
              <a:t>Huawei </a:t>
            </a:r>
            <a:r>
              <a:rPr lang="en-US" dirty="0" err="1">
                <a:solidFill>
                  <a:schemeClr val="bg1">
                    <a:lumMod val="50000"/>
                  </a:schemeClr>
                </a:solidFill>
                <a:latin typeface="Huawei Sans" panose="020C0503030203020204" pitchFamily="34" charset="0"/>
              </a:rPr>
              <a:t>CloudWAN</a:t>
            </a:r>
            <a:r>
              <a:rPr lang="en-US" dirty="0">
                <a:solidFill>
                  <a:schemeClr val="bg1">
                    <a:lumMod val="50000"/>
                  </a:schemeClr>
                </a:solidFill>
                <a:latin typeface="Huawei Sans" panose="020C0503030203020204" pitchFamily="34" charset="0"/>
              </a:rPr>
              <a:t> Solution Overview</a:t>
            </a:r>
          </a:p>
          <a:p>
            <a:r>
              <a:rPr lang="en-US" dirty="0">
                <a:solidFill>
                  <a:schemeClr val="bg1">
                    <a:lumMod val="50000"/>
                  </a:schemeClr>
                </a:solidFill>
                <a:latin typeface="Huawei Sans" panose="020C0503030203020204" pitchFamily="34" charset="0"/>
              </a:rPr>
              <a:t>Basic Design for the Enterprise Bearer WAN</a:t>
            </a:r>
          </a:p>
          <a:p>
            <a:r>
              <a:rPr lang="en-US" dirty="0">
                <a:solidFill>
                  <a:schemeClr val="bg1">
                    <a:lumMod val="50000"/>
                  </a:schemeClr>
                </a:solidFill>
                <a:latin typeface="Huawei Sans" panose="020C0503030203020204" pitchFamily="34" charset="0"/>
              </a:rPr>
              <a:t>Tunnel and VPN Design for the Enterprise Bearer WAN</a:t>
            </a:r>
          </a:p>
          <a:p>
            <a:r>
              <a:rPr lang="en-US" dirty="0">
                <a:solidFill>
                  <a:schemeClr val="bg1">
                    <a:lumMod val="50000"/>
                  </a:schemeClr>
                </a:solidFill>
                <a:latin typeface="Huawei Sans" panose="020C0503030203020204" pitchFamily="34" charset="0"/>
              </a:rPr>
              <a:t>SLA and Reliability Design for the Enterprise Bearer WAN</a:t>
            </a:r>
          </a:p>
          <a:p>
            <a:r>
              <a:rPr lang="en-US" b="1" dirty="0">
                <a:latin typeface="Huawei Sans" panose="020C0503030203020204" pitchFamily="34" charset="0"/>
              </a:rPr>
              <a:t>Optimization and O&amp;M Design for the Enterprise Bearer WAN</a:t>
            </a:r>
          </a:p>
        </p:txBody>
      </p:sp>
    </p:spTree>
    <p:extLst>
      <p:ext uri="{BB962C8B-B14F-4D97-AF65-F5344CB8AC3E}">
        <p14:creationId xmlns:p14="http://schemas.microsoft.com/office/powerpoint/2010/main" val="15579604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AFD05AB9-2BFC-45B0-9B6E-91FB64A73DE8}"/>
              </a:ext>
            </a:extLst>
          </p:cNvPr>
          <p:cNvSpPr>
            <a:spLocks noGrp="1"/>
          </p:cNvSpPr>
          <p:nvPr>
            <p:ph type="title"/>
          </p:nvPr>
        </p:nvSpPr>
        <p:spPr/>
        <p:txBody>
          <a:bodyPr/>
          <a:lstStyle/>
          <a:p>
            <a:r>
              <a:rPr lang="en-US" smtClean="0"/>
              <a:t>Optimization and O&amp;M Design Overview for the Enterprise Bearer WAN</a:t>
            </a:r>
            <a:endParaRPr lang="en-US" dirty="0"/>
          </a:p>
        </p:txBody>
      </p:sp>
      <p:sp>
        <p:nvSpPr>
          <p:cNvPr id="4" name="Text Placeholder 3">
            <a:extLst>
              <a:ext uri="{FF2B5EF4-FFF2-40B4-BE49-F238E27FC236}">
                <a16:creationId xmlns="" xmlns:a16="http://schemas.microsoft.com/office/drawing/2014/main" id="{604AD1CA-B786-485D-9E2C-7EDA94B94AA0}"/>
              </a:ext>
            </a:extLst>
          </p:cNvPr>
          <p:cNvSpPr>
            <a:spLocks noGrp="1"/>
          </p:cNvSpPr>
          <p:nvPr>
            <p:ph type="body" sz="quarter" idx="10"/>
          </p:nvPr>
        </p:nvSpPr>
        <p:spPr/>
        <p:txBody>
          <a:bodyPr/>
          <a:lstStyle/>
          <a:p>
            <a:r>
              <a:rPr lang="en-US" sz="1600" dirty="0" smtClean="0"/>
              <a:t>Network operation becomes the new focus after the initial stage of network construction is complete. Network optimization and O&amp;M are essential to smooth network operation.</a:t>
            </a:r>
          </a:p>
          <a:p>
            <a:r>
              <a:rPr lang="en-US" sz="1600" dirty="0" smtClean="0"/>
              <a:t>To better support subsequent network optimization and O&amp;M, network optimization and O&amp;M design must be performed in advance.</a:t>
            </a:r>
            <a:endParaRPr lang="en-US" sz="1600" dirty="0"/>
          </a:p>
        </p:txBody>
      </p:sp>
      <p:sp>
        <p:nvSpPr>
          <p:cNvPr id="5" name="Rectangle: Rounded Corners 4">
            <a:extLst>
              <a:ext uri="{FF2B5EF4-FFF2-40B4-BE49-F238E27FC236}">
                <a16:creationId xmlns="" xmlns:a16="http://schemas.microsoft.com/office/drawing/2014/main" id="{77B83693-6BEF-4DCF-931B-269B1AA5BFC0}"/>
              </a:ext>
            </a:extLst>
          </p:cNvPr>
          <p:cNvSpPr/>
          <p:nvPr/>
        </p:nvSpPr>
        <p:spPr bwMode="gray">
          <a:xfrm>
            <a:off x="4234978" y="4425937"/>
            <a:ext cx="3738911" cy="1757929"/>
          </a:xfrm>
          <a:prstGeom prst="roundRect">
            <a:avLst>
              <a:gd name="adj" fmla="val 1880"/>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6" name="图片 48">
            <a:extLst>
              <a:ext uri="{FF2B5EF4-FFF2-40B4-BE49-F238E27FC236}">
                <a16:creationId xmlns="" xmlns:a16="http://schemas.microsoft.com/office/drawing/2014/main" id="{5997FAEB-C742-42E7-AA62-A4250897F5C4}"/>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70493" y="4709720"/>
            <a:ext cx="378863" cy="310667"/>
          </a:xfrm>
          <a:prstGeom prst="rect">
            <a:avLst/>
          </a:prstGeom>
        </p:spPr>
      </p:pic>
      <p:pic>
        <p:nvPicPr>
          <p:cNvPr id="7" name="图片 48">
            <a:extLst>
              <a:ext uri="{FF2B5EF4-FFF2-40B4-BE49-F238E27FC236}">
                <a16:creationId xmlns="" xmlns:a16="http://schemas.microsoft.com/office/drawing/2014/main" id="{1886D069-BA4E-479B-9B69-372DB1B246F0}"/>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470493" y="5575553"/>
            <a:ext cx="378863" cy="310667"/>
          </a:xfrm>
          <a:prstGeom prst="rect">
            <a:avLst/>
          </a:prstGeom>
        </p:spPr>
      </p:pic>
      <p:pic>
        <p:nvPicPr>
          <p:cNvPr id="8" name="图片 48">
            <a:extLst>
              <a:ext uri="{FF2B5EF4-FFF2-40B4-BE49-F238E27FC236}">
                <a16:creationId xmlns="" xmlns:a16="http://schemas.microsoft.com/office/drawing/2014/main" id="{CAC48849-B8E1-4E0E-B081-88081094C1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16713" y="4709720"/>
            <a:ext cx="378863" cy="310667"/>
          </a:xfrm>
          <a:prstGeom prst="rect">
            <a:avLst/>
          </a:prstGeom>
        </p:spPr>
      </p:pic>
      <p:pic>
        <p:nvPicPr>
          <p:cNvPr id="9" name="图片 48">
            <a:extLst>
              <a:ext uri="{FF2B5EF4-FFF2-40B4-BE49-F238E27FC236}">
                <a16:creationId xmlns="" xmlns:a16="http://schemas.microsoft.com/office/drawing/2014/main" id="{546DCB87-F903-45C7-AC5B-B5A1C0C2BC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16713" y="5575553"/>
            <a:ext cx="378863" cy="310667"/>
          </a:xfrm>
          <a:prstGeom prst="rect">
            <a:avLst/>
          </a:prstGeom>
        </p:spPr>
      </p:pic>
      <p:pic>
        <p:nvPicPr>
          <p:cNvPr id="10" name="图片 48">
            <a:extLst>
              <a:ext uri="{FF2B5EF4-FFF2-40B4-BE49-F238E27FC236}">
                <a16:creationId xmlns="" xmlns:a16="http://schemas.microsoft.com/office/drawing/2014/main" id="{50729279-E861-4A87-B9EC-BA0E02FA93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00715" y="4709720"/>
            <a:ext cx="378863" cy="310667"/>
          </a:xfrm>
          <a:prstGeom prst="rect">
            <a:avLst/>
          </a:prstGeom>
        </p:spPr>
      </p:pic>
      <p:pic>
        <p:nvPicPr>
          <p:cNvPr id="11" name="图片 48">
            <a:extLst>
              <a:ext uri="{FF2B5EF4-FFF2-40B4-BE49-F238E27FC236}">
                <a16:creationId xmlns="" xmlns:a16="http://schemas.microsoft.com/office/drawing/2014/main" id="{25B1DAAE-91A8-419D-A5B4-CA347D0471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00715" y="5575553"/>
            <a:ext cx="378863" cy="310667"/>
          </a:xfrm>
          <a:prstGeom prst="rect">
            <a:avLst/>
          </a:prstGeom>
        </p:spPr>
      </p:pic>
      <p:pic>
        <p:nvPicPr>
          <p:cNvPr id="12" name="图片 48">
            <a:extLst>
              <a:ext uri="{FF2B5EF4-FFF2-40B4-BE49-F238E27FC236}">
                <a16:creationId xmlns="" xmlns:a16="http://schemas.microsoft.com/office/drawing/2014/main" id="{C052CBC0-7E6A-4370-9F0F-50F272756E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76505" y="4706786"/>
            <a:ext cx="378863" cy="310667"/>
          </a:xfrm>
          <a:prstGeom prst="rect">
            <a:avLst/>
          </a:prstGeom>
        </p:spPr>
      </p:pic>
      <p:pic>
        <p:nvPicPr>
          <p:cNvPr id="13" name="图片 48">
            <a:extLst>
              <a:ext uri="{FF2B5EF4-FFF2-40B4-BE49-F238E27FC236}">
                <a16:creationId xmlns="" xmlns:a16="http://schemas.microsoft.com/office/drawing/2014/main" id="{67EFAF7D-34A9-4484-B482-F5B3080967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87974" y="5572619"/>
            <a:ext cx="378863" cy="310667"/>
          </a:xfrm>
          <a:prstGeom prst="rect">
            <a:avLst/>
          </a:prstGeom>
        </p:spPr>
      </p:pic>
      <p:pic>
        <p:nvPicPr>
          <p:cNvPr id="14" name="图片 48">
            <a:extLst>
              <a:ext uri="{FF2B5EF4-FFF2-40B4-BE49-F238E27FC236}">
                <a16:creationId xmlns="" xmlns:a16="http://schemas.microsoft.com/office/drawing/2014/main" id="{070FE710-2F57-473B-B0CC-A72F749219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68300" y="5572197"/>
            <a:ext cx="378863" cy="310667"/>
          </a:xfrm>
          <a:prstGeom prst="rect">
            <a:avLst/>
          </a:prstGeom>
        </p:spPr>
      </p:pic>
      <p:pic>
        <p:nvPicPr>
          <p:cNvPr id="15" name="图片 48">
            <a:extLst>
              <a:ext uri="{FF2B5EF4-FFF2-40B4-BE49-F238E27FC236}">
                <a16:creationId xmlns="" xmlns:a16="http://schemas.microsoft.com/office/drawing/2014/main" id="{82C0DF45-09CE-4496-8CFA-552F26333C32}"/>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52752" y="4709720"/>
            <a:ext cx="378863" cy="310667"/>
          </a:xfrm>
          <a:prstGeom prst="rect">
            <a:avLst/>
          </a:prstGeom>
        </p:spPr>
      </p:pic>
      <p:pic>
        <p:nvPicPr>
          <p:cNvPr id="16" name="图片 48">
            <a:extLst>
              <a:ext uri="{FF2B5EF4-FFF2-40B4-BE49-F238E27FC236}">
                <a16:creationId xmlns="" xmlns:a16="http://schemas.microsoft.com/office/drawing/2014/main" id="{27560E7D-4A44-46AB-8B6A-726308402F78}"/>
              </a:ext>
            </a:extLst>
          </p:cNvPr>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352752" y="5575553"/>
            <a:ext cx="378863" cy="310667"/>
          </a:xfrm>
          <a:prstGeom prst="rect">
            <a:avLst/>
          </a:prstGeom>
        </p:spPr>
      </p:pic>
      <p:cxnSp>
        <p:nvCxnSpPr>
          <p:cNvPr id="21" name="Straight Connector 20">
            <a:extLst>
              <a:ext uri="{FF2B5EF4-FFF2-40B4-BE49-F238E27FC236}">
                <a16:creationId xmlns="" xmlns:a16="http://schemas.microsoft.com/office/drawing/2014/main" id="{143CDB55-DBDE-46C6-8999-13F4DE213C53}"/>
              </a:ext>
            </a:extLst>
          </p:cNvPr>
          <p:cNvCxnSpPr>
            <a:cxnSpLocks/>
            <a:stCxn id="6" idx="3"/>
            <a:endCxn id="8" idx="1"/>
          </p:cNvCxnSpPr>
          <p:nvPr/>
        </p:nvCxnSpPr>
        <p:spPr bwMode="gray">
          <a:xfrm>
            <a:off x="3849356" y="4865054"/>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E54DEBC1-9DC1-4D28-B7CB-DB6082FEFFA8}"/>
              </a:ext>
            </a:extLst>
          </p:cNvPr>
          <p:cNvCxnSpPr>
            <a:cxnSpLocks/>
            <a:stCxn id="7" idx="3"/>
            <a:endCxn id="9" idx="1"/>
          </p:cNvCxnSpPr>
          <p:nvPr/>
        </p:nvCxnSpPr>
        <p:spPr bwMode="gray">
          <a:xfrm>
            <a:off x="3849356" y="5730887"/>
            <a:ext cx="56735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BC85F6B5-6F6D-4793-812F-FE1C7BD4986B}"/>
              </a:ext>
            </a:extLst>
          </p:cNvPr>
          <p:cNvCxnSpPr>
            <a:cxnSpLocks/>
            <a:stCxn id="9" idx="0"/>
            <a:endCxn id="8" idx="2"/>
          </p:cNvCxnSpPr>
          <p:nvPr/>
        </p:nvCxnSpPr>
        <p:spPr bwMode="gray">
          <a:xfrm flipV="1">
            <a:off x="4606145" y="502038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123D5AB9-8E8A-4489-9FCF-5674503A4BAE}"/>
              </a:ext>
            </a:extLst>
          </p:cNvPr>
          <p:cNvCxnSpPr>
            <a:cxnSpLocks/>
            <a:stCxn id="12" idx="1"/>
            <a:endCxn id="8" idx="3"/>
          </p:cNvCxnSpPr>
          <p:nvPr/>
        </p:nvCxnSpPr>
        <p:spPr bwMode="gray">
          <a:xfrm flipH="1">
            <a:off x="4795576" y="4862120"/>
            <a:ext cx="1180929"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F20FE227-2D14-4A44-A3D4-04B3B14906E4}"/>
              </a:ext>
            </a:extLst>
          </p:cNvPr>
          <p:cNvCxnSpPr>
            <a:cxnSpLocks/>
            <a:stCxn id="13" idx="1"/>
            <a:endCxn id="9" idx="3"/>
          </p:cNvCxnSpPr>
          <p:nvPr/>
        </p:nvCxnSpPr>
        <p:spPr bwMode="gray">
          <a:xfrm flipH="1">
            <a:off x="4795576" y="5727953"/>
            <a:ext cx="592398"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0D061C88-919E-4581-B9F8-05D2EF0D6033}"/>
              </a:ext>
            </a:extLst>
          </p:cNvPr>
          <p:cNvCxnSpPr>
            <a:cxnSpLocks/>
            <a:stCxn id="12" idx="1"/>
            <a:endCxn id="13" idx="0"/>
          </p:cNvCxnSpPr>
          <p:nvPr/>
        </p:nvCxnSpPr>
        <p:spPr bwMode="gray">
          <a:xfrm flipH="1">
            <a:off x="5577406" y="4862120"/>
            <a:ext cx="399099" cy="7104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99338C90-C843-4D31-AFCA-F4FFB75CA43E}"/>
              </a:ext>
            </a:extLst>
          </p:cNvPr>
          <p:cNvCxnSpPr>
            <a:cxnSpLocks/>
            <a:stCxn id="14" idx="1"/>
            <a:endCxn id="13" idx="3"/>
          </p:cNvCxnSpPr>
          <p:nvPr/>
        </p:nvCxnSpPr>
        <p:spPr bwMode="gray">
          <a:xfrm flipH="1">
            <a:off x="5766837" y="5727531"/>
            <a:ext cx="801463" cy="42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55406578-C2A0-406E-AB67-1868B90702EA}"/>
              </a:ext>
            </a:extLst>
          </p:cNvPr>
          <p:cNvCxnSpPr>
            <a:cxnSpLocks/>
            <a:stCxn id="14" idx="0"/>
            <a:endCxn id="12" idx="3"/>
          </p:cNvCxnSpPr>
          <p:nvPr/>
        </p:nvCxnSpPr>
        <p:spPr bwMode="gray">
          <a:xfrm flipH="1" flipV="1">
            <a:off x="6355368" y="4862120"/>
            <a:ext cx="402364" cy="7100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D622EB94-3904-4A2C-B428-65C1AAF77777}"/>
              </a:ext>
            </a:extLst>
          </p:cNvPr>
          <p:cNvCxnSpPr>
            <a:cxnSpLocks/>
            <a:stCxn id="10" idx="1"/>
            <a:endCxn id="12" idx="3"/>
          </p:cNvCxnSpPr>
          <p:nvPr/>
        </p:nvCxnSpPr>
        <p:spPr bwMode="gray">
          <a:xfrm flipH="1" flipV="1">
            <a:off x="6355368" y="4862120"/>
            <a:ext cx="1045347" cy="293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5FF34607-6D9D-4F8F-9348-7DC0E4B4B35D}"/>
              </a:ext>
            </a:extLst>
          </p:cNvPr>
          <p:cNvCxnSpPr>
            <a:cxnSpLocks/>
            <a:stCxn id="11" idx="1"/>
            <a:endCxn id="14" idx="3"/>
          </p:cNvCxnSpPr>
          <p:nvPr/>
        </p:nvCxnSpPr>
        <p:spPr bwMode="gray">
          <a:xfrm flipH="1" flipV="1">
            <a:off x="6947163" y="5727531"/>
            <a:ext cx="453552" cy="335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08DACE5A-D6D4-4A58-85DE-C180EA3155FC}"/>
              </a:ext>
            </a:extLst>
          </p:cNvPr>
          <p:cNvCxnSpPr>
            <a:cxnSpLocks/>
            <a:stCxn id="10" idx="2"/>
            <a:endCxn id="11" idx="0"/>
          </p:cNvCxnSpPr>
          <p:nvPr/>
        </p:nvCxnSpPr>
        <p:spPr bwMode="gray">
          <a:xfrm>
            <a:off x="7590147" y="5020387"/>
            <a:ext cx="0" cy="555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5D6A2256-214B-47C4-A571-AA03F346751F}"/>
              </a:ext>
            </a:extLst>
          </p:cNvPr>
          <p:cNvCxnSpPr>
            <a:cxnSpLocks/>
            <a:stCxn id="10" idx="3"/>
            <a:endCxn id="15" idx="1"/>
          </p:cNvCxnSpPr>
          <p:nvPr/>
        </p:nvCxnSpPr>
        <p:spPr bwMode="gray">
          <a:xfrm>
            <a:off x="7779578" y="4865054"/>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68D83D08-5B9E-4706-BE96-73B53A6472DB}"/>
              </a:ext>
            </a:extLst>
          </p:cNvPr>
          <p:cNvCxnSpPr>
            <a:cxnSpLocks/>
            <a:stCxn id="11" idx="3"/>
            <a:endCxn id="16" idx="1"/>
          </p:cNvCxnSpPr>
          <p:nvPr/>
        </p:nvCxnSpPr>
        <p:spPr bwMode="gray">
          <a:xfrm>
            <a:off x="7779578" y="5730887"/>
            <a:ext cx="5731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 xmlns:a16="http://schemas.microsoft.com/office/drawing/2014/main" id="{63DEECC5-5AB4-4572-9343-55331BDBA10E}"/>
              </a:ext>
            </a:extLst>
          </p:cNvPr>
          <p:cNvSpPr/>
          <p:nvPr/>
        </p:nvSpPr>
        <p:spPr bwMode="gray">
          <a:xfrm>
            <a:off x="2774063" y="4636885"/>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0" name="图片 51" descr="交换机.png">
            <a:extLst>
              <a:ext uri="{FF2B5EF4-FFF2-40B4-BE49-F238E27FC236}">
                <a16:creationId xmlns="" xmlns:a16="http://schemas.microsoft.com/office/drawing/2014/main" id="{14D38A34-3BB4-4BBB-8D87-68BDA4DE43C7}"/>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26328" y="4709720"/>
            <a:ext cx="379705" cy="310667"/>
          </a:xfrm>
          <a:prstGeom prst="rect">
            <a:avLst/>
          </a:prstGeom>
        </p:spPr>
      </p:pic>
      <p:pic>
        <p:nvPicPr>
          <p:cNvPr id="41" name="图片 51" descr="交换机.png">
            <a:extLst>
              <a:ext uri="{FF2B5EF4-FFF2-40B4-BE49-F238E27FC236}">
                <a16:creationId xmlns="" xmlns:a16="http://schemas.microsoft.com/office/drawing/2014/main" id="{0851B3CC-78E0-4531-A14D-974152F0B781}"/>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26328" y="5136362"/>
            <a:ext cx="379705" cy="310667"/>
          </a:xfrm>
          <a:prstGeom prst="rect">
            <a:avLst/>
          </a:prstGeom>
        </p:spPr>
      </p:pic>
      <p:pic>
        <p:nvPicPr>
          <p:cNvPr id="42" name="图片 51" descr="交换机.png">
            <a:extLst>
              <a:ext uri="{FF2B5EF4-FFF2-40B4-BE49-F238E27FC236}">
                <a16:creationId xmlns="" xmlns:a16="http://schemas.microsoft.com/office/drawing/2014/main" id="{79204FE0-6416-4EE0-AC6B-6D02A7E13978}"/>
              </a:ext>
            </a:extLst>
          </p:cNvPr>
          <p:cNvPicPr>
            <a:picLocks noChangeAspect="1"/>
          </p:cNvPicPr>
          <p:nvPr/>
        </p:nvPicPr>
        <p:blipFill>
          <a:blip r:embed="rId4" cstate="print">
            <a:duotone>
              <a:schemeClr val="bg2">
                <a:shade val="45000"/>
                <a:satMod val="135000"/>
              </a:schemeClr>
              <a:prstClr val="white"/>
            </a:duotone>
          </a:blip>
          <a:stretch>
            <a:fillRect/>
          </a:stretch>
        </p:blipFill>
        <p:spPr bwMode="gray">
          <a:xfrm>
            <a:off x="2923449" y="5561329"/>
            <a:ext cx="379705" cy="310667"/>
          </a:xfrm>
          <a:prstGeom prst="rect">
            <a:avLst/>
          </a:prstGeom>
        </p:spPr>
      </p:pic>
      <p:sp>
        <p:nvSpPr>
          <p:cNvPr id="43" name="Rectangle 42">
            <a:extLst>
              <a:ext uri="{FF2B5EF4-FFF2-40B4-BE49-F238E27FC236}">
                <a16:creationId xmlns="" xmlns:a16="http://schemas.microsoft.com/office/drawing/2014/main" id="{368C7CD2-3A14-49A9-BFA5-AFFABE523F3B}"/>
              </a:ext>
            </a:extLst>
          </p:cNvPr>
          <p:cNvSpPr/>
          <p:nvPr/>
        </p:nvSpPr>
        <p:spPr bwMode="gray">
          <a:xfrm>
            <a:off x="8156684" y="4636885"/>
            <a:ext cx="1258908" cy="1309623"/>
          </a:xfrm>
          <a:prstGeom prst="rect">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pic>
        <p:nvPicPr>
          <p:cNvPr id="44" name="图片 67">
            <a:extLst>
              <a:ext uri="{FF2B5EF4-FFF2-40B4-BE49-F238E27FC236}">
                <a16:creationId xmlns="" xmlns:a16="http://schemas.microsoft.com/office/drawing/2014/main" id="{690A4E83-07C6-4358-8709-AEF9B74FAD97}"/>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3975" y="4712520"/>
            <a:ext cx="375447" cy="307867"/>
          </a:xfrm>
          <a:prstGeom prst="rect">
            <a:avLst/>
          </a:prstGeom>
        </p:spPr>
      </p:pic>
      <p:pic>
        <p:nvPicPr>
          <p:cNvPr id="45" name="图片 67">
            <a:extLst>
              <a:ext uri="{FF2B5EF4-FFF2-40B4-BE49-F238E27FC236}">
                <a16:creationId xmlns="" xmlns:a16="http://schemas.microsoft.com/office/drawing/2014/main" id="{3EFB3FD8-FE96-4110-B581-9E8592A45583}"/>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3975" y="5145138"/>
            <a:ext cx="375447" cy="307867"/>
          </a:xfrm>
          <a:prstGeom prst="rect">
            <a:avLst/>
          </a:prstGeom>
        </p:spPr>
      </p:pic>
      <p:pic>
        <p:nvPicPr>
          <p:cNvPr id="46" name="图片 67">
            <a:extLst>
              <a:ext uri="{FF2B5EF4-FFF2-40B4-BE49-F238E27FC236}">
                <a16:creationId xmlns="" xmlns:a16="http://schemas.microsoft.com/office/drawing/2014/main" id="{AE4F7290-D841-4543-A9FB-9D2697694B3F}"/>
              </a:ext>
            </a:extLst>
          </p:cNvPr>
          <p:cNvPicPr>
            <a:picLocks/>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913974" y="5569036"/>
            <a:ext cx="375447" cy="307867"/>
          </a:xfrm>
          <a:prstGeom prst="rect">
            <a:avLst/>
          </a:prstGeom>
        </p:spPr>
      </p:pic>
      <p:sp>
        <p:nvSpPr>
          <p:cNvPr id="51" name="TextBox 271">
            <a:extLst>
              <a:ext uri="{FF2B5EF4-FFF2-40B4-BE49-F238E27FC236}">
                <a16:creationId xmlns="" xmlns:a16="http://schemas.microsoft.com/office/drawing/2014/main" id="{3370C0C7-7702-4F11-8D8E-BEF2CB3BC514}"/>
              </a:ext>
            </a:extLst>
          </p:cNvPr>
          <p:cNvSpPr txBox="1"/>
          <p:nvPr/>
        </p:nvSpPr>
        <p:spPr bwMode="gray">
          <a:xfrm>
            <a:off x="4427249" y="4465805"/>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2" name="TextBox 271">
            <a:extLst>
              <a:ext uri="{FF2B5EF4-FFF2-40B4-BE49-F238E27FC236}">
                <a16:creationId xmlns="" xmlns:a16="http://schemas.microsoft.com/office/drawing/2014/main" id="{CA08957E-5B38-4AD0-9484-6829C3F8AC3A}"/>
              </a:ext>
            </a:extLst>
          </p:cNvPr>
          <p:cNvSpPr txBox="1"/>
          <p:nvPr/>
        </p:nvSpPr>
        <p:spPr bwMode="gray">
          <a:xfrm>
            <a:off x="4410077" y="5862020"/>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5" name="TextBox 271">
            <a:extLst>
              <a:ext uri="{FF2B5EF4-FFF2-40B4-BE49-F238E27FC236}">
                <a16:creationId xmlns="" xmlns:a16="http://schemas.microsoft.com/office/drawing/2014/main" id="{363F37F1-FB92-4323-827B-13F148B5C0B9}"/>
              </a:ext>
            </a:extLst>
          </p:cNvPr>
          <p:cNvSpPr txBox="1"/>
          <p:nvPr/>
        </p:nvSpPr>
        <p:spPr bwMode="gray">
          <a:xfrm>
            <a:off x="7398291" y="4483324"/>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6" name="TextBox 271">
            <a:extLst>
              <a:ext uri="{FF2B5EF4-FFF2-40B4-BE49-F238E27FC236}">
                <a16:creationId xmlns="" xmlns:a16="http://schemas.microsoft.com/office/drawing/2014/main" id="{0DA421E5-9B5A-467A-B406-644EE1DADDB5}"/>
              </a:ext>
            </a:extLst>
          </p:cNvPr>
          <p:cNvSpPr txBox="1"/>
          <p:nvPr/>
        </p:nvSpPr>
        <p:spPr bwMode="gray">
          <a:xfrm>
            <a:off x="7399890" y="5871996"/>
            <a:ext cx="35779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7" name="TextBox 271">
            <a:extLst>
              <a:ext uri="{FF2B5EF4-FFF2-40B4-BE49-F238E27FC236}">
                <a16:creationId xmlns="" xmlns:a16="http://schemas.microsoft.com/office/drawing/2014/main" id="{CA6EDFDA-DBC1-412D-B1E8-D550174F08DA}"/>
              </a:ext>
            </a:extLst>
          </p:cNvPr>
          <p:cNvSpPr txBox="1"/>
          <p:nvPr/>
        </p:nvSpPr>
        <p:spPr bwMode="gray">
          <a:xfrm>
            <a:off x="6035540" y="4465805"/>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8" name="TextBox 271">
            <a:extLst>
              <a:ext uri="{FF2B5EF4-FFF2-40B4-BE49-F238E27FC236}">
                <a16:creationId xmlns="" xmlns:a16="http://schemas.microsoft.com/office/drawing/2014/main" id="{B68B1B76-1E49-4574-867B-8D74BB826F04}"/>
              </a:ext>
            </a:extLst>
          </p:cNvPr>
          <p:cNvSpPr txBox="1"/>
          <p:nvPr/>
        </p:nvSpPr>
        <p:spPr bwMode="gray">
          <a:xfrm>
            <a:off x="5437815" y="5849717"/>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9" name="TextBox 271">
            <a:extLst>
              <a:ext uri="{FF2B5EF4-FFF2-40B4-BE49-F238E27FC236}">
                <a16:creationId xmlns="" xmlns:a16="http://schemas.microsoft.com/office/drawing/2014/main" id="{A4180A6F-0945-4F9E-8A1E-61EE017656C9}"/>
              </a:ext>
            </a:extLst>
          </p:cNvPr>
          <p:cNvSpPr txBox="1"/>
          <p:nvPr/>
        </p:nvSpPr>
        <p:spPr bwMode="gray">
          <a:xfrm>
            <a:off x="6619477" y="5871752"/>
            <a:ext cx="272832"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60" name="TextBox 271">
            <a:extLst>
              <a:ext uri="{FF2B5EF4-FFF2-40B4-BE49-F238E27FC236}">
                <a16:creationId xmlns="" xmlns:a16="http://schemas.microsoft.com/office/drawing/2014/main" id="{0D440854-5572-43D2-85D5-4786E39C69A4}"/>
              </a:ext>
            </a:extLst>
          </p:cNvPr>
          <p:cNvSpPr txBox="1"/>
          <p:nvPr/>
        </p:nvSpPr>
        <p:spPr bwMode="gray">
          <a:xfrm>
            <a:off x="4368500" y="4124747"/>
            <a:ext cx="1443024" cy="307777"/>
          </a:xfrm>
          <a:prstGeom prst="rect">
            <a:avLst/>
          </a:prstGeom>
          <a:solidFill>
            <a:srgbClr val="56C4D2"/>
          </a:solidFill>
        </p:spPr>
        <p:txBody>
          <a:bodyPr wrap="square" rtlCol="0">
            <a:noAutofit/>
          </a:bodyPr>
          <a:lstStyle/>
          <a:p>
            <a:pPr fontAlgn="ctr">
              <a:buFont typeface="Wingdings"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pic>
        <p:nvPicPr>
          <p:cNvPr id="62" name="图片 48">
            <a:extLst>
              <a:ext uri="{FF2B5EF4-FFF2-40B4-BE49-F238E27FC236}">
                <a16:creationId xmlns="" xmlns:a16="http://schemas.microsoft.com/office/drawing/2014/main" id="{B015030A-F82A-42FC-A25C-D850A4A04E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71480" y="5215902"/>
            <a:ext cx="378863" cy="310667"/>
          </a:xfrm>
          <a:prstGeom prst="rect">
            <a:avLst/>
          </a:prstGeom>
        </p:spPr>
      </p:pic>
      <p:sp>
        <p:nvSpPr>
          <p:cNvPr id="63" name="TextBox 271">
            <a:extLst>
              <a:ext uri="{FF2B5EF4-FFF2-40B4-BE49-F238E27FC236}">
                <a16:creationId xmlns="" xmlns:a16="http://schemas.microsoft.com/office/drawing/2014/main" id="{F290BB32-02C8-4A7D-95E6-36ADB3426F65}"/>
              </a:ext>
            </a:extLst>
          </p:cNvPr>
          <p:cNvSpPr txBox="1"/>
          <p:nvPr/>
        </p:nvSpPr>
        <p:spPr bwMode="gray">
          <a:xfrm>
            <a:off x="5977735" y="5477667"/>
            <a:ext cx="373820" cy="276999"/>
          </a:xfrm>
          <a:prstGeom prst="rect">
            <a:avLst/>
          </a:prstGeom>
          <a:noFill/>
        </p:spPr>
        <p:txBody>
          <a:bodyPr wrap="square" rtlCol="0">
            <a:noAutofit/>
          </a:bodyPr>
          <a:lstStyle/>
          <a:p>
            <a:pPr fontAlgn="ctr">
              <a:buFont typeface="Wingdings"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64" name="Straight Connector 63">
            <a:extLst>
              <a:ext uri="{FF2B5EF4-FFF2-40B4-BE49-F238E27FC236}">
                <a16:creationId xmlns="" xmlns:a16="http://schemas.microsoft.com/office/drawing/2014/main" id="{6A392749-E5A0-4573-B4D8-3F10589D0A7E}"/>
              </a:ext>
            </a:extLst>
          </p:cNvPr>
          <p:cNvCxnSpPr>
            <a:cxnSpLocks/>
            <a:stCxn id="12" idx="2"/>
            <a:endCxn id="62" idx="0"/>
          </p:cNvCxnSpPr>
          <p:nvPr/>
        </p:nvCxnSpPr>
        <p:spPr bwMode="gray">
          <a:xfrm flipH="1">
            <a:off x="6160912" y="5017453"/>
            <a:ext cx="5025" cy="19844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 xmlns:a16="http://schemas.microsoft.com/office/drawing/2014/main" id="{5EF0D6F3-DFAB-48E6-8B5B-6082958FA1DC}"/>
              </a:ext>
            </a:extLst>
          </p:cNvPr>
          <p:cNvCxnSpPr>
            <a:cxnSpLocks/>
          </p:cNvCxnSpPr>
          <p:nvPr/>
        </p:nvCxnSpPr>
        <p:spPr bwMode="gray">
          <a:xfrm>
            <a:off x="3927202" y="4760323"/>
            <a:ext cx="4338593"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76" name="Plus Sign 75">
            <a:extLst>
              <a:ext uri="{FF2B5EF4-FFF2-40B4-BE49-F238E27FC236}">
                <a16:creationId xmlns="" xmlns:a16="http://schemas.microsoft.com/office/drawing/2014/main" id="{92984520-76AD-48FC-8A37-4C97481F4B9D}"/>
              </a:ext>
            </a:extLst>
          </p:cNvPr>
          <p:cNvSpPr/>
          <p:nvPr/>
        </p:nvSpPr>
        <p:spPr bwMode="gray">
          <a:xfrm rot="2700000">
            <a:off x="5317543" y="4665184"/>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79" name="Freeform: Shape 78">
            <a:extLst>
              <a:ext uri="{FF2B5EF4-FFF2-40B4-BE49-F238E27FC236}">
                <a16:creationId xmlns="" xmlns:a16="http://schemas.microsoft.com/office/drawing/2014/main" id="{21BA73FC-C125-4F8B-919F-5B19C146B547}"/>
              </a:ext>
            </a:extLst>
          </p:cNvPr>
          <p:cNvSpPr/>
          <p:nvPr/>
        </p:nvSpPr>
        <p:spPr bwMode="gray">
          <a:xfrm>
            <a:off x="3940175" y="4885989"/>
            <a:ext cx="4279900" cy="805379"/>
          </a:xfrm>
          <a:custGeom>
            <a:avLst/>
            <a:gdLst>
              <a:gd name="connsiteX0" fmla="*/ 0 w 4279900"/>
              <a:gd name="connsiteY0" fmla="*/ 57473 h 805379"/>
              <a:gd name="connsiteX1" fmla="*/ 654050 w 4279900"/>
              <a:gd name="connsiteY1" fmla="*/ 63823 h 805379"/>
              <a:gd name="connsiteX2" fmla="*/ 850900 w 4279900"/>
              <a:gd name="connsiteY2" fmla="*/ 705173 h 805379"/>
              <a:gd name="connsiteX3" fmla="*/ 4279900 w 4279900"/>
              <a:gd name="connsiteY3" fmla="*/ 794073 h 805379"/>
            </a:gdLst>
            <a:ahLst/>
            <a:cxnLst>
              <a:cxn ang="0">
                <a:pos x="connsiteX0" y="connsiteY0"/>
              </a:cxn>
              <a:cxn ang="0">
                <a:pos x="connsiteX1" y="connsiteY1"/>
              </a:cxn>
              <a:cxn ang="0">
                <a:pos x="connsiteX2" y="connsiteY2"/>
              </a:cxn>
              <a:cxn ang="0">
                <a:pos x="connsiteX3" y="connsiteY3"/>
              </a:cxn>
            </a:cxnLst>
            <a:rect l="l" t="t" r="r" b="b"/>
            <a:pathLst>
              <a:path w="4279900" h="805379">
                <a:moveTo>
                  <a:pt x="0" y="57473"/>
                </a:moveTo>
                <a:cubicBezTo>
                  <a:pt x="256116" y="6673"/>
                  <a:pt x="512233" y="-44127"/>
                  <a:pt x="654050" y="63823"/>
                </a:cubicBezTo>
                <a:cubicBezTo>
                  <a:pt x="795867" y="171773"/>
                  <a:pt x="246592" y="583465"/>
                  <a:pt x="850900" y="705173"/>
                </a:cubicBezTo>
                <a:cubicBezTo>
                  <a:pt x="1455208" y="826881"/>
                  <a:pt x="2867554" y="810477"/>
                  <a:pt x="4279900" y="794073"/>
                </a:cubicBezTo>
              </a:path>
            </a:pathLst>
          </a:cu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80" name="圆角矩形 75">
            <a:extLst>
              <a:ext uri="{FF2B5EF4-FFF2-40B4-BE49-F238E27FC236}">
                <a16:creationId xmlns="" xmlns:a16="http://schemas.microsoft.com/office/drawing/2014/main" id="{ED3B1E5A-A728-4E9F-8DB6-5CC9FCB9281E}"/>
              </a:ext>
            </a:extLst>
          </p:cNvPr>
          <p:cNvSpPr/>
          <p:nvPr/>
        </p:nvSpPr>
        <p:spPr bwMode="gray">
          <a:xfrm>
            <a:off x="4822122" y="4943139"/>
            <a:ext cx="1084652" cy="554267"/>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Network optimization design</a:t>
            </a:r>
          </a:p>
        </p:txBody>
      </p:sp>
      <p:pic>
        <p:nvPicPr>
          <p:cNvPr id="81" name="图片 24">
            <a:extLst>
              <a:ext uri="{FF2B5EF4-FFF2-40B4-BE49-F238E27FC236}">
                <a16:creationId xmlns="" xmlns:a16="http://schemas.microsoft.com/office/drawing/2014/main" id="{885532BB-87B0-4B0F-8EDF-4B425F84A55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128465" y="3666238"/>
            <a:ext cx="1977229" cy="364654"/>
          </a:xfrm>
          <a:prstGeom prst="rect">
            <a:avLst/>
          </a:prstGeom>
        </p:spPr>
      </p:pic>
      <p:sp>
        <p:nvSpPr>
          <p:cNvPr id="82" name="圆角矩形 75">
            <a:extLst>
              <a:ext uri="{FF2B5EF4-FFF2-40B4-BE49-F238E27FC236}">
                <a16:creationId xmlns="" xmlns:a16="http://schemas.microsoft.com/office/drawing/2014/main" id="{97F4F493-AD4A-41E2-8826-64621F107DC5}"/>
              </a:ext>
            </a:extLst>
          </p:cNvPr>
          <p:cNvSpPr/>
          <p:nvPr/>
        </p:nvSpPr>
        <p:spPr bwMode="gray">
          <a:xfrm>
            <a:off x="5046475" y="3639892"/>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3" name="圆角矩形 75">
            <a:extLst>
              <a:ext uri="{FF2B5EF4-FFF2-40B4-BE49-F238E27FC236}">
                <a16:creationId xmlns="" xmlns:a16="http://schemas.microsoft.com/office/drawing/2014/main" id="{1A7BE4B6-5585-4B01-A9DD-AC3E90A3EF59}"/>
              </a:ext>
            </a:extLst>
          </p:cNvPr>
          <p:cNvSpPr/>
          <p:nvPr/>
        </p:nvSpPr>
        <p:spPr bwMode="gray">
          <a:xfrm>
            <a:off x="5037649" y="2716308"/>
            <a:ext cx="2115918" cy="923584"/>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tabLst/>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94" name="Straight Connector 93">
            <a:extLst>
              <a:ext uri="{FF2B5EF4-FFF2-40B4-BE49-F238E27FC236}">
                <a16:creationId xmlns="" xmlns:a16="http://schemas.microsoft.com/office/drawing/2014/main" id="{F1A2391D-937A-4F45-9ED0-55996F426F9C}"/>
              </a:ext>
            </a:extLst>
          </p:cNvPr>
          <p:cNvCxnSpPr>
            <a:cxnSpLocks/>
            <a:stCxn id="5" idx="0"/>
            <a:endCxn id="82" idx="2"/>
          </p:cNvCxnSpPr>
          <p:nvPr/>
        </p:nvCxnSpPr>
        <p:spPr bwMode="gray">
          <a:xfrm flipV="1">
            <a:off x="6104434" y="4043172"/>
            <a:ext cx="0" cy="38276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 xmlns:a16="http://schemas.microsoft.com/office/drawing/2014/main" id="{113FBF4C-10E7-4E12-A240-82EBEC9ECEF3}"/>
              </a:ext>
            </a:extLst>
          </p:cNvPr>
          <p:cNvCxnSpPr/>
          <p:nvPr/>
        </p:nvCxnSpPr>
        <p:spPr bwMode="gray">
          <a:xfrm>
            <a:off x="5255630" y="3259267"/>
            <a:ext cx="163667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 xmlns:a16="http://schemas.microsoft.com/office/drawing/2014/main" id="{898CDB40-6D23-4C0D-A18E-E3C72BDC4892}"/>
              </a:ext>
            </a:extLst>
          </p:cNvPr>
          <p:cNvCxnSpPr>
            <a:cxnSpLocks/>
          </p:cNvCxnSpPr>
          <p:nvPr/>
        </p:nvCxnSpPr>
        <p:spPr bwMode="gray">
          <a:xfrm>
            <a:off x="5255630" y="3183067"/>
            <a:ext cx="0" cy="152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 xmlns:a16="http://schemas.microsoft.com/office/drawing/2014/main" id="{C149A335-A6F1-4571-817C-0037F6923446}"/>
              </a:ext>
            </a:extLst>
          </p:cNvPr>
          <p:cNvCxnSpPr>
            <a:cxnSpLocks/>
          </p:cNvCxnSpPr>
          <p:nvPr/>
        </p:nvCxnSpPr>
        <p:spPr bwMode="gray">
          <a:xfrm>
            <a:off x="6892309" y="3183067"/>
            <a:ext cx="0" cy="152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 xmlns:a16="http://schemas.microsoft.com/office/drawing/2014/main" id="{39C88415-4188-4A9F-81F4-0471B07CFAB6}"/>
              </a:ext>
            </a:extLst>
          </p:cNvPr>
          <p:cNvCxnSpPr>
            <a:cxnSpLocks/>
          </p:cNvCxnSpPr>
          <p:nvPr/>
        </p:nvCxnSpPr>
        <p:spPr bwMode="gray">
          <a:xfrm>
            <a:off x="5684128" y="3183067"/>
            <a:ext cx="0" cy="1524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 xmlns:a16="http://schemas.microsoft.com/office/drawing/2014/main" id="{A5F73F8F-B27F-497C-9D74-93C17B05F26D}"/>
              </a:ext>
            </a:extLst>
          </p:cNvPr>
          <p:cNvSpPr txBox="1"/>
          <p:nvPr/>
        </p:nvSpPr>
        <p:spPr bwMode="gray">
          <a:xfrm>
            <a:off x="5015821" y="3328591"/>
            <a:ext cx="479618" cy="276999"/>
          </a:xfrm>
          <a:prstGeom prst="rect">
            <a:avLst/>
          </a:prstGeom>
          <a:noFill/>
        </p:spPr>
        <p:txBody>
          <a:bodyPr wrap="square" rtlCol="0">
            <a:noAutofit/>
          </a:bodyPr>
          <a:lstStyle/>
          <a:p>
            <a:pPr fontAlgn="ctr"/>
            <a:r>
              <a:rPr lang="en-US" sz="1200" dirty="0">
                <a:latin typeface="Huawei Sans" panose="020C0503030203020204" pitchFamily="34" charset="0"/>
              </a:rPr>
              <a:t>0:00</a:t>
            </a:r>
          </a:p>
        </p:txBody>
      </p:sp>
      <p:sp>
        <p:nvSpPr>
          <p:cNvPr id="109" name="TextBox 108">
            <a:extLst>
              <a:ext uri="{FF2B5EF4-FFF2-40B4-BE49-F238E27FC236}">
                <a16:creationId xmlns="" xmlns:a16="http://schemas.microsoft.com/office/drawing/2014/main" id="{E6E07C8F-90F9-4C72-92C4-376E056339D1}"/>
              </a:ext>
            </a:extLst>
          </p:cNvPr>
          <p:cNvSpPr txBox="1"/>
          <p:nvPr/>
        </p:nvSpPr>
        <p:spPr bwMode="gray">
          <a:xfrm>
            <a:off x="5444319" y="3326730"/>
            <a:ext cx="479618" cy="276999"/>
          </a:xfrm>
          <a:prstGeom prst="rect">
            <a:avLst/>
          </a:prstGeom>
          <a:noFill/>
        </p:spPr>
        <p:txBody>
          <a:bodyPr wrap="square" rtlCol="0">
            <a:noAutofit/>
          </a:bodyPr>
          <a:lstStyle/>
          <a:p>
            <a:pPr fontAlgn="ctr"/>
            <a:r>
              <a:rPr lang="en-US" sz="1200" dirty="0">
                <a:latin typeface="Huawei Sans" panose="020C0503030203020204" pitchFamily="34" charset="0"/>
              </a:rPr>
              <a:t>8:00</a:t>
            </a:r>
          </a:p>
        </p:txBody>
      </p:sp>
      <p:sp>
        <p:nvSpPr>
          <p:cNvPr id="110" name="TextBox 109">
            <a:extLst>
              <a:ext uri="{FF2B5EF4-FFF2-40B4-BE49-F238E27FC236}">
                <a16:creationId xmlns="" xmlns:a16="http://schemas.microsoft.com/office/drawing/2014/main" id="{863B9995-37E1-4D83-B629-7F3E73B2DE01}"/>
              </a:ext>
            </a:extLst>
          </p:cNvPr>
          <p:cNvSpPr txBox="1"/>
          <p:nvPr/>
        </p:nvSpPr>
        <p:spPr bwMode="gray">
          <a:xfrm>
            <a:off x="6609218" y="3329911"/>
            <a:ext cx="566181" cy="276999"/>
          </a:xfrm>
          <a:prstGeom prst="rect">
            <a:avLst/>
          </a:prstGeom>
          <a:noFill/>
        </p:spPr>
        <p:txBody>
          <a:bodyPr wrap="square" rtlCol="0">
            <a:noAutofit/>
          </a:bodyPr>
          <a:lstStyle/>
          <a:p>
            <a:pPr fontAlgn="ctr"/>
            <a:r>
              <a:rPr lang="en-US" sz="1200" dirty="0">
                <a:latin typeface="Huawei Sans" panose="020C0503030203020204" pitchFamily="34" charset="0"/>
              </a:rPr>
              <a:t>24:00</a:t>
            </a:r>
          </a:p>
        </p:txBody>
      </p:sp>
      <p:sp>
        <p:nvSpPr>
          <p:cNvPr id="111" name="TextBox 110">
            <a:extLst>
              <a:ext uri="{FF2B5EF4-FFF2-40B4-BE49-F238E27FC236}">
                <a16:creationId xmlns="" xmlns:a16="http://schemas.microsoft.com/office/drawing/2014/main" id="{A2506AE0-2C6D-44D5-AE7D-00DC4673BC06}"/>
              </a:ext>
            </a:extLst>
          </p:cNvPr>
          <p:cNvSpPr txBox="1"/>
          <p:nvPr/>
        </p:nvSpPr>
        <p:spPr bwMode="gray">
          <a:xfrm>
            <a:off x="4943042" y="2762887"/>
            <a:ext cx="1108155" cy="391605"/>
          </a:xfrm>
          <a:prstGeom prst="rect">
            <a:avLst/>
          </a:prstGeom>
          <a:noFill/>
        </p:spPr>
        <p:txBody>
          <a:bodyPr wrap="square" rtlCol="0">
            <a:noAutofit/>
          </a:bodyPr>
          <a:lstStyle/>
          <a:p>
            <a:pPr algn="ctr" fontAlgn="ctr"/>
            <a:r>
              <a:rPr lang="en-US" sz="1200" dirty="0">
                <a:latin typeface="Huawei Sans" panose="020C0503030203020204" pitchFamily="34" charset="0"/>
              </a:rPr>
              <a:t>Maintenance window</a:t>
            </a:r>
          </a:p>
        </p:txBody>
      </p:sp>
      <p:sp>
        <p:nvSpPr>
          <p:cNvPr id="112" name="TextBox 111">
            <a:extLst>
              <a:ext uri="{FF2B5EF4-FFF2-40B4-BE49-F238E27FC236}">
                <a16:creationId xmlns="" xmlns:a16="http://schemas.microsoft.com/office/drawing/2014/main" id="{47854CDB-4F88-457F-B4F5-2CB74F923465}"/>
              </a:ext>
            </a:extLst>
          </p:cNvPr>
          <p:cNvSpPr txBox="1"/>
          <p:nvPr/>
        </p:nvSpPr>
        <p:spPr bwMode="gray">
          <a:xfrm>
            <a:off x="5979344" y="2796058"/>
            <a:ext cx="874865" cy="387009"/>
          </a:xfrm>
          <a:prstGeom prst="rect">
            <a:avLst/>
          </a:prstGeom>
          <a:noFill/>
        </p:spPr>
        <p:txBody>
          <a:bodyPr wrap="square" rtlCol="0">
            <a:noAutofit/>
          </a:bodyPr>
          <a:lstStyle/>
          <a:p>
            <a:pPr algn="ctr" fontAlgn="ctr"/>
            <a:r>
              <a:rPr lang="en-US" sz="1200" dirty="0">
                <a:latin typeface="Huawei Sans" panose="020C0503030203020204" pitchFamily="34" charset="0"/>
              </a:rPr>
              <a:t>Normal running</a:t>
            </a:r>
          </a:p>
        </p:txBody>
      </p:sp>
      <p:sp>
        <p:nvSpPr>
          <p:cNvPr id="113" name="圆角矩形 75">
            <a:extLst>
              <a:ext uri="{FF2B5EF4-FFF2-40B4-BE49-F238E27FC236}">
                <a16:creationId xmlns="" xmlns:a16="http://schemas.microsoft.com/office/drawing/2014/main" id="{25123D1B-E0F0-4479-B9D6-B52E192FD5B2}"/>
              </a:ext>
            </a:extLst>
          </p:cNvPr>
          <p:cNvSpPr/>
          <p:nvPr/>
        </p:nvSpPr>
        <p:spPr bwMode="gray">
          <a:xfrm>
            <a:off x="6956450" y="2757740"/>
            <a:ext cx="1267394" cy="396000"/>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O&amp;M design</a:t>
            </a:r>
          </a:p>
        </p:txBody>
      </p:sp>
    </p:spTree>
    <p:extLst>
      <p:ext uri="{BB962C8B-B14F-4D97-AF65-F5344CB8AC3E}">
        <p14:creationId xmlns:p14="http://schemas.microsoft.com/office/powerpoint/2010/main" val="267266324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4353246-7BE4-4AE7-BE5B-DF67B1084C5C}"/>
              </a:ext>
            </a:extLst>
          </p:cNvPr>
          <p:cNvSpPr>
            <a:spLocks noGrp="1"/>
          </p:cNvSpPr>
          <p:nvPr>
            <p:ph type="title"/>
          </p:nvPr>
        </p:nvSpPr>
        <p:spPr/>
        <p:txBody>
          <a:bodyPr/>
          <a:lstStyle/>
          <a:p>
            <a:r>
              <a:rPr lang="en-US" smtClean="0"/>
              <a:t>Optimization Design Roadmap for the Enterprise Bearer WAN</a:t>
            </a:r>
            <a:endParaRPr lang="en-US" dirty="0"/>
          </a:p>
        </p:txBody>
      </p:sp>
      <p:sp>
        <p:nvSpPr>
          <p:cNvPr id="5" name="圆角矩形 3">
            <a:extLst>
              <a:ext uri="{FF2B5EF4-FFF2-40B4-BE49-F238E27FC236}">
                <a16:creationId xmlns="" xmlns:a16="http://schemas.microsoft.com/office/drawing/2014/main" id="{11901331-6B80-4036-AA21-A3A10E33A5E6}"/>
              </a:ext>
            </a:extLst>
          </p:cNvPr>
          <p:cNvSpPr/>
          <p:nvPr/>
        </p:nvSpPr>
        <p:spPr bwMode="gray">
          <a:xfrm>
            <a:off x="6223678" y="2026187"/>
            <a:ext cx="2789367" cy="490828"/>
          </a:xfrm>
          <a:prstGeom prst="roundRect">
            <a:avLst/>
          </a:prstGeom>
          <a:solidFill>
            <a:schemeClr val="bg1">
              <a:lumMod val="50000"/>
            </a:schemeClr>
          </a:solidFill>
          <a:ln>
            <a:solidFill>
              <a:schemeClr val="bg1">
                <a:lumMod val="50000"/>
              </a:schemeClr>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 O&amp;M design</a:t>
            </a:r>
          </a:p>
        </p:txBody>
      </p:sp>
      <p:sp>
        <p:nvSpPr>
          <p:cNvPr id="6" name="圆角矩形 4">
            <a:extLst>
              <a:ext uri="{FF2B5EF4-FFF2-40B4-BE49-F238E27FC236}">
                <a16:creationId xmlns="" xmlns:a16="http://schemas.microsoft.com/office/drawing/2014/main" id="{ABC2C3EF-B0C2-45DF-B461-1573C46FD3DC}"/>
              </a:ext>
            </a:extLst>
          </p:cNvPr>
          <p:cNvSpPr/>
          <p:nvPr/>
        </p:nvSpPr>
        <p:spPr bwMode="gray">
          <a:xfrm>
            <a:off x="6223678" y="2602740"/>
            <a:ext cx="2789367" cy="204263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5">
            <a:extLst>
              <a:ext uri="{FF2B5EF4-FFF2-40B4-BE49-F238E27FC236}">
                <a16:creationId xmlns="" xmlns:a16="http://schemas.microsoft.com/office/drawing/2014/main" id="{B6ABF4A6-A66C-4249-9A88-F71AC1389D38}"/>
              </a:ext>
            </a:extLst>
          </p:cNvPr>
          <p:cNvSpPr/>
          <p:nvPr/>
        </p:nvSpPr>
        <p:spPr bwMode="gray">
          <a:xfrm>
            <a:off x="6421289" y="2757436"/>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sp>
        <p:nvSpPr>
          <p:cNvPr id="9" name="圆角矩形 9">
            <a:extLst>
              <a:ext uri="{FF2B5EF4-FFF2-40B4-BE49-F238E27FC236}">
                <a16:creationId xmlns="" xmlns:a16="http://schemas.microsoft.com/office/drawing/2014/main" id="{6AE0A19B-009A-497D-BEC7-925796AB0399}"/>
              </a:ext>
            </a:extLst>
          </p:cNvPr>
          <p:cNvSpPr/>
          <p:nvPr/>
        </p:nvSpPr>
        <p:spPr bwMode="gray">
          <a:xfrm>
            <a:off x="3178957" y="2026187"/>
            <a:ext cx="2789367" cy="490828"/>
          </a:xfrm>
          <a:prstGeom prst="roundRect">
            <a:avLst/>
          </a:prstGeom>
          <a:solidFill>
            <a:srgbClr val="56C4D2"/>
          </a:solidFill>
          <a:ln>
            <a:solidFill>
              <a:srgbClr val="30B5C5"/>
            </a:solid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1. Network optimization design</a:t>
            </a:r>
          </a:p>
        </p:txBody>
      </p:sp>
      <p:sp>
        <p:nvSpPr>
          <p:cNvPr id="10" name="圆角矩形 10">
            <a:extLst>
              <a:ext uri="{FF2B5EF4-FFF2-40B4-BE49-F238E27FC236}">
                <a16:creationId xmlns="" xmlns:a16="http://schemas.microsoft.com/office/drawing/2014/main" id="{A53F8288-E1B0-495A-943D-DFB8E34F1F6A}"/>
              </a:ext>
            </a:extLst>
          </p:cNvPr>
          <p:cNvSpPr/>
          <p:nvPr/>
        </p:nvSpPr>
        <p:spPr bwMode="gray">
          <a:xfrm>
            <a:off x="3178957" y="2602740"/>
            <a:ext cx="2789367" cy="2042632"/>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2">
            <a:extLst>
              <a:ext uri="{FF2B5EF4-FFF2-40B4-BE49-F238E27FC236}">
                <a16:creationId xmlns="" xmlns:a16="http://schemas.microsoft.com/office/drawing/2014/main" id="{022EF5E9-66CB-44AB-812D-736461562717}"/>
              </a:ext>
            </a:extLst>
          </p:cNvPr>
          <p:cNvSpPr/>
          <p:nvPr/>
        </p:nvSpPr>
        <p:spPr bwMode="gray">
          <a:xfrm>
            <a:off x="6421289" y="3247315"/>
            <a:ext cx="2366130" cy="364249"/>
          </a:xfrm>
          <a:prstGeom prst="roundRect">
            <a:avLst/>
          </a:pr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Maintenance window</a:t>
            </a:r>
          </a:p>
        </p:txBody>
      </p:sp>
      <p:sp>
        <p:nvSpPr>
          <p:cNvPr id="14" name="圆角矩形 6">
            <a:extLst>
              <a:ext uri="{FF2B5EF4-FFF2-40B4-BE49-F238E27FC236}">
                <a16:creationId xmlns="" xmlns:a16="http://schemas.microsoft.com/office/drawing/2014/main" id="{1FB65C94-9AAD-48AE-AE5F-F108437A8679}"/>
              </a:ext>
            </a:extLst>
          </p:cNvPr>
          <p:cNvSpPr/>
          <p:nvPr/>
        </p:nvSpPr>
        <p:spPr bwMode="gray">
          <a:xfrm>
            <a:off x="3396926" y="2757435"/>
            <a:ext cx="2366130" cy="57635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16" name="圆角矩形 11">
            <a:extLst>
              <a:ext uri="{FF2B5EF4-FFF2-40B4-BE49-F238E27FC236}">
                <a16:creationId xmlns="" xmlns:a16="http://schemas.microsoft.com/office/drawing/2014/main" id="{A28C70A0-EEFC-42D6-8FAB-AC0939D93466}"/>
              </a:ext>
            </a:extLst>
          </p:cNvPr>
          <p:cNvSpPr/>
          <p:nvPr/>
        </p:nvSpPr>
        <p:spPr bwMode="gray">
          <a:xfrm>
            <a:off x="3396926" y="3376342"/>
            <a:ext cx="2366130" cy="57635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13" name="Arrow: Down 12">
            <a:extLst>
              <a:ext uri="{FF2B5EF4-FFF2-40B4-BE49-F238E27FC236}">
                <a16:creationId xmlns="" xmlns:a16="http://schemas.microsoft.com/office/drawing/2014/main" id="{0F3A7870-B7BC-4607-875E-CD12BF64E074}"/>
              </a:ext>
            </a:extLst>
          </p:cNvPr>
          <p:cNvSpPr/>
          <p:nvPr/>
        </p:nvSpPr>
        <p:spPr bwMode="gray">
          <a:xfrm>
            <a:off x="4418066" y="1665630"/>
            <a:ext cx="323850" cy="260360"/>
          </a:xfrm>
          <a:prstGeom prst="downArrow">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15" name="圆角矩形 11">
            <a:extLst>
              <a:ext uri="{FF2B5EF4-FFF2-40B4-BE49-F238E27FC236}">
                <a16:creationId xmlns="" xmlns:a16="http://schemas.microsoft.com/office/drawing/2014/main" id="{DA3D4981-4AA0-4E22-B38C-8BB4C5659415}"/>
              </a:ext>
            </a:extLst>
          </p:cNvPr>
          <p:cNvSpPr/>
          <p:nvPr/>
        </p:nvSpPr>
        <p:spPr bwMode="gray">
          <a:xfrm>
            <a:off x="3396926" y="3995248"/>
            <a:ext cx="2366130" cy="57635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100126457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67EC2C-E878-4CA6-920B-0879E37B0384}"/>
              </a:ext>
            </a:extLst>
          </p:cNvPr>
          <p:cNvSpPr>
            <a:spLocks noGrp="1"/>
          </p:cNvSpPr>
          <p:nvPr>
            <p:ph type="title"/>
          </p:nvPr>
        </p:nvSpPr>
        <p:spPr bwMode="gray"/>
        <p:txBody>
          <a:bodyPr wrap="square">
            <a:noAutofit/>
          </a:bodyPr>
          <a:lstStyle/>
          <a:p>
            <a:pPr fontAlgn="ctr"/>
            <a:r>
              <a:rPr lang="en-US" dirty="0">
                <a:latin typeface="Huawei Sans" panose="020C0503030203020204" pitchFamily="34" charset="0"/>
              </a:rPr>
              <a:t>Network Performance Monitoring Overview</a:t>
            </a:r>
          </a:p>
        </p:txBody>
      </p:sp>
      <p:sp>
        <p:nvSpPr>
          <p:cNvPr id="3" name="Text Placeholder 2">
            <a:extLst>
              <a:ext uri="{FF2B5EF4-FFF2-40B4-BE49-F238E27FC236}">
                <a16:creationId xmlns="" xmlns:a16="http://schemas.microsoft.com/office/drawing/2014/main" id="{D6362E54-7C32-43E1-B3EC-E27FA9C35A2E}"/>
              </a:ext>
            </a:extLst>
          </p:cNvPr>
          <p:cNvSpPr>
            <a:spLocks noGrp="1"/>
          </p:cNvSpPr>
          <p:nvPr>
            <p:ph type="body" sz="quarter" idx="10"/>
          </p:nvPr>
        </p:nvSpPr>
        <p:spPr bwMode="gray"/>
        <p:txBody>
          <a:bodyPr wrap="square">
            <a:noAutofit/>
          </a:bodyPr>
          <a:lstStyle/>
          <a:p>
            <a:pPr algn="l"/>
            <a:r>
              <a:rPr lang="en-US" sz="1800" dirty="0">
                <a:latin typeface="Huawei Sans" panose="020C0503030203020204" pitchFamily="34" charset="0"/>
              </a:rPr>
              <a:t>Network performance monitoring can be implemented in multiple ways, one of the most common being SNMP. However, as services impose increasingly more requirements on networks, new technologies are required to quickly obtain network performance indicators.</a:t>
            </a:r>
          </a:p>
          <a:p>
            <a:pPr algn="l"/>
            <a:r>
              <a:rPr lang="en-US" sz="1800" dirty="0">
                <a:latin typeface="Huawei Sans" panose="020C0503030203020204" pitchFamily="34" charset="0"/>
              </a:rPr>
              <a:t>Network performance monitoring technologies commonly used on live networks include:</a:t>
            </a:r>
          </a:p>
          <a:p>
            <a:pPr lvl="1"/>
            <a:r>
              <a:rPr lang="en-US" sz="1600" dirty="0">
                <a:latin typeface="Huawei Sans" panose="020C0503030203020204" pitchFamily="34" charset="0"/>
              </a:rPr>
              <a:t>SNMP: During performance monitoring, SNMP obtains network performance information in a query-reply manner. When frequently obtaining information, SNMP imposes heavy pressure on the device.</a:t>
            </a:r>
          </a:p>
          <a:p>
            <a:pPr lvl="1"/>
            <a:r>
              <a:rPr lang="en-US" sz="1600" dirty="0">
                <a:latin typeface="Huawei Sans" panose="020C0503030203020204" pitchFamily="34" charset="0"/>
              </a:rPr>
              <a:t>Telemetry: Telemetry mainly obtains network performance information in a subscription-reporting manner. When frequently obtaining information, telemetry does not impose much pressure on the device.</a:t>
            </a:r>
          </a:p>
          <a:p>
            <a:pPr lvl="1"/>
            <a:r>
              <a:rPr lang="en-US" sz="1600" dirty="0">
                <a:latin typeface="Huawei Sans" panose="020C0503030203020204" pitchFamily="34" charset="0"/>
              </a:rPr>
              <a:t>NQA: NQA is mainly used to detect network quality. NQA uses simulated traffic to test the network environment. Therefore, the test result is not so accurate.</a:t>
            </a:r>
          </a:p>
          <a:p>
            <a:pPr lvl="1"/>
            <a:r>
              <a:rPr lang="en-US" sz="1600" dirty="0">
                <a:latin typeface="Huawei Sans" panose="020C0503030203020204" pitchFamily="34" charset="0"/>
              </a:rPr>
              <a:t>TWAMP: TWAMP is mainly used to detect network quality. Compared with NQA, TWAMP has a unified detection model and packet format, and is easy to deploy.</a:t>
            </a:r>
          </a:p>
        </p:txBody>
      </p:sp>
      <p:sp>
        <p:nvSpPr>
          <p:cNvPr id="9" name="燕尾形 3">
            <a:extLst>
              <a:ext uri="{FF2B5EF4-FFF2-40B4-BE49-F238E27FC236}">
                <a16:creationId xmlns="" xmlns:a16="http://schemas.microsoft.com/office/drawing/2014/main" id="{D619B79F-5028-4A84-B796-A530D16A7D00}"/>
              </a:ext>
            </a:extLst>
          </p:cNvPr>
          <p:cNvSpPr/>
          <p:nvPr/>
        </p:nvSpPr>
        <p:spPr bwMode="gray">
          <a:xfrm>
            <a:off x="7950835" y="21160"/>
            <a:ext cx="1986915"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Traffic Optimization Design</a:t>
            </a:r>
          </a:p>
        </p:txBody>
      </p:sp>
      <p:sp>
        <p:nvSpPr>
          <p:cNvPr id="10" name="燕尾形 3">
            <a:extLst>
              <a:ext uri="{FF2B5EF4-FFF2-40B4-BE49-F238E27FC236}">
                <a16:creationId xmlns="" xmlns:a16="http://schemas.microsoft.com/office/drawing/2014/main" id="{F326F99B-FB96-4422-9519-A2D9A9828EEF}"/>
              </a:ext>
            </a:extLst>
          </p:cNvPr>
          <p:cNvSpPr/>
          <p:nvPr/>
        </p:nvSpPr>
        <p:spPr bwMode="gray">
          <a:xfrm>
            <a:off x="6096000" y="21160"/>
            <a:ext cx="2028960" cy="397305"/>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Performance Monitoring Design</a:t>
            </a:r>
          </a:p>
        </p:txBody>
      </p:sp>
      <p:sp>
        <p:nvSpPr>
          <p:cNvPr id="11" name="燕尾形 3">
            <a:extLst>
              <a:ext uri="{FF2B5EF4-FFF2-40B4-BE49-F238E27FC236}">
                <a16:creationId xmlns="" xmlns:a16="http://schemas.microsoft.com/office/drawing/2014/main" id="{438872AC-1632-465C-B2B4-6CC1272E29AB}"/>
              </a:ext>
            </a:extLst>
          </p:cNvPr>
          <p:cNvSpPr/>
          <p:nvPr/>
        </p:nvSpPr>
        <p:spPr bwMode="gray">
          <a:xfrm>
            <a:off x="9762490" y="21160"/>
            <a:ext cx="1987550" cy="39730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Application Optimization Design</a:t>
            </a:r>
          </a:p>
        </p:txBody>
      </p:sp>
    </p:spTree>
    <p:extLst>
      <p:ext uri="{BB962C8B-B14F-4D97-AF65-F5344CB8AC3E}">
        <p14:creationId xmlns:p14="http://schemas.microsoft.com/office/powerpoint/2010/main" val="244551363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akDujB_.mkqVAQYBPK6FfA"/>
</p:tagLst>
</file>

<file path=ppt/tags/tag2.xml><?xml version="1.0" encoding="utf-8"?>
<p:tagLst xmlns:a="http://schemas.openxmlformats.org/drawingml/2006/main" xmlns:r="http://schemas.openxmlformats.org/officeDocument/2006/relationships" xmlns:p="http://schemas.openxmlformats.org/presentationml/2006/main">
  <p:tag name="AS_UNIQUEID" val="12320"/>
</p:tagLst>
</file>

<file path=ppt/theme/theme1.xml><?xml version="1.0" encoding="utf-8"?>
<a:theme xmlns:a="http://schemas.openxmlformats.org/drawingml/2006/main" name="2_自功能页模板1">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标题页模板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感谢页模板1">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7A4F5E9-505F-4178-ABA9-E6FAD1EBA2E6}"/>
</file>

<file path=customXml/itemProps2.xml><?xml version="1.0" encoding="utf-8"?>
<ds:datastoreItem xmlns:ds="http://schemas.openxmlformats.org/officeDocument/2006/customXml" ds:itemID="{A198F1B0-ED38-422E-9F04-C15850EB2223}"/>
</file>

<file path=customXml/itemProps3.xml><?xml version="1.0" encoding="utf-8"?>
<ds:datastoreItem xmlns:ds="http://schemas.openxmlformats.org/officeDocument/2006/customXml" ds:itemID="{9A75CFE3-1078-45FD-8957-D9E70E0FE357}"/>
</file>

<file path=docProps/app.xml><?xml version="1.0" encoding="utf-8"?>
<Properties xmlns="http://schemas.openxmlformats.org/officeDocument/2006/extended-properties" xmlns:vt="http://schemas.openxmlformats.org/officeDocument/2006/docPropsVTypes">
  <Template/>
  <TotalTime>34026</TotalTime>
  <Words>16894</Words>
  <Application>Microsoft Office PowerPoint</Application>
  <PresentationFormat>Widescreen</PresentationFormat>
  <Paragraphs>2578</Paragraphs>
  <Slides>115</Slides>
  <Notes>115</Notes>
  <HiddenSlides>5</HiddenSlides>
  <MMClips>0</MMClips>
  <ScaleCrop>false</ScaleCrop>
  <HeadingPairs>
    <vt:vector size="6" baseType="variant">
      <vt:variant>
        <vt:lpstr>Fonts Used</vt:lpstr>
      </vt:variant>
      <vt:variant>
        <vt:i4>13</vt:i4>
      </vt:variant>
      <vt:variant>
        <vt:lpstr>Theme</vt:lpstr>
      </vt:variant>
      <vt:variant>
        <vt:i4>4</vt:i4>
      </vt:variant>
      <vt:variant>
        <vt:lpstr>Slide Titles</vt:lpstr>
      </vt:variant>
      <vt:variant>
        <vt:i4>115</vt:i4>
      </vt:variant>
    </vt:vector>
  </HeadingPairs>
  <TitlesOfParts>
    <vt:vector size="132" baseType="lpstr">
      <vt:lpstr>Arial Unicode MS</vt:lpstr>
      <vt:lpstr>FZLanTingHei3-GBK</vt:lpstr>
      <vt:lpstr>FZLanTingHei6-GBK</vt:lpstr>
      <vt:lpstr>Microsoft Yahei</vt:lpstr>
      <vt:lpstr>宋体</vt:lpstr>
      <vt:lpstr>Microsoft YaHei</vt:lpstr>
      <vt:lpstr>Microsoft YaHei</vt:lpstr>
      <vt:lpstr>方正兰亭黑简体</vt:lpstr>
      <vt:lpstr>Arial</vt:lpstr>
      <vt:lpstr>Calibri</vt:lpstr>
      <vt:lpstr>Huawei Sans</vt:lpstr>
      <vt:lpstr>Huawei Sans Light</vt:lpstr>
      <vt:lpstr>Wingdings</vt:lpstr>
      <vt:lpstr>2_自功能页模板1</vt:lpstr>
      <vt:lpstr>1_标题页模板1</vt:lpstr>
      <vt:lpstr>3_内容页模板1</vt:lpstr>
      <vt:lpstr>5_感谢页模板1</vt:lpstr>
      <vt:lpstr>PowerPoint Presentation</vt:lpstr>
      <vt:lpstr>Enterprise Bearer WAN Design</vt:lpstr>
      <vt:lpstr>PowerPoint Presentation</vt:lpstr>
      <vt:lpstr>PowerPoint Presentation</vt:lpstr>
      <vt:lpstr>PowerPoint Presentation</vt:lpstr>
      <vt:lpstr>Enterprise Bearer WAN Overview</vt:lpstr>
      <vt:lpstr>Enterprise Bearer WAN Architecture</vt:lpstr>
      <vt:lpstr>Development Trend of the Enterprise Bearer WAN</vt:lpstr>
      <vt:lpstr>PowerPoint Presentation</vt:lpstr>
      <vt:lpstr>Challenges Faced by Enterprise Bearer WANs</vt:lpstr>
      <vt:lpstr>PowerPoint Presentation</vt:lpstr>
      <vt:lpstr>Solutions to Challenges Faced by the Enterprise Bearer WAN</vt:lpstr>
      <vt:lpstr>PowerPoint Presentation</vt:lpstr>
      <vt:lpstr>Huawei CloudWAN Solution Overview</vt:lpstr>
      <vt:lpstr>Huawei iMaster NCE-IP Architecture</vt:lpstr>
      <vt:lpstr>CloudWAN Product Overview</vt:lpstr>
      <vt:lpstr>Main Functions of Huawei's CloudWAN Solution</vt:lpstr>
      <vt:lpstr>Path Planning and Deployment Overview</vt:lpstr>
      <vt:lpstr>Network Performance Monitoring and Optimization</vt:lpstr>
      <vt:lpstr>Network Slicing Overview</vt:lpstr>
      <vt:lpstr>Financial CloudWAN Scenario</vt:lpstr>
      <vt:lpstr>PowerPoint Presentation</vt:lpstr>
      <vt:lpstr>Basic Design Overview for the Enterprise Bearer WAN</vt:lpstr>
      <vt:lpstr>Physical Network Design for the Enterprise Bearer WAN</vt:lpstr>
      <vt:lpstr>Core Layer Design</vt:lpstr>
      <vt:lpstr>Aggregation Layer Design</vt:lpstr>
      <vt:lpstr>Access Layer Design Factors</vt:lpstr>
      <vt:lpstr>Bearer Network Private Line Selection</vt:lpstr>
      <vt:lpstr>IP Address Planning Roadmap for the Enterprise Bearer WAN</vt:lpstr>
      <vt:lpstr>IP Address Planning Overview</vt:lpstr>
      <vt:lpstr>IPv4 Address Design Rules</vt:lpstr>
      <vt:lpstr>Loopback Address Design Rules</vt:lpstr>
      <vt:lpstr>IPv4 Address Planning Suggestions</vt:lpstr>
      <vt:lpstr>Typical IPv4 Address Planning</vt:lpstr>
      <vt:lpstr>IPv6 Address Planning Requirements and Rules</vt:lpstr>
      <vt:lpstr>Structured IPv6 Address Planning</vt:lpstr>
      <vt:lpstr>IPv6 Address Planning Suggestions</vt:lpstr>
      <vt:lpstr>Typical IPv6 Address Planning</vt:lpstr>
      <vt:lpstr>SRv6 SID Overview</vt:lpstr>
      <vt:lpstr>SRv6 Locator Overview</vt:lpstr>
      <vt:lpstr>SRv6 Locator Planning Suggestions</vt:lpstr>
      <vt:lpstr>Typical SRv6 Locator Planning</vt:lpstr>
      <vt:lpstr>Routing Design Roadmap for the Enterprise Bearer WAN</vt:lpstr>
      <vt:lpstr>Routing Design Overview</vt:lpstr>
      <vt:lpstr>IGP Overview</vt:lpstr>
      <vt:lpstr>IGP Route Planning</vt:lpstr>
      <vt:lpstr>IGP Metric Planning</vt:lpstr>
      <vt:lpstr>IGP Metric Planning Suggestions</vt:lpstr>
      <vt:lpstr>Overall BGP Planning</vt:lpstr>
      <vt:lpstr>BGP AS Planning</vt:lpstr>
      <vt:lpstr>BGP Route Control Planning</vt:lpstr>
      <vt:lpstr>Design for BGP Routing Loop Prevention and Sub-optimal Route Prevention</vt:lpstr>
      <vt:lpstr>PowerPoint Presentation</vt:lpstr>
      <vt:lpstr>Tunnel and VPN Design Overview for the Enterprise Bearer WAN</vt:lpstr>
      <vt:lpstr>Tunnel Design Roadmap for the Enterprise Bearer WAN </vt:lpstr>
      <vt:lpstr>Tunneling Technology Overview</vt:lpstr>
      <vt:lpstr>Issues with MPLS LDP and RSVP-TE</vt:lpstr>
      <vt:lpstr>Solution Provided by SR</vt:lpstr>
      <vt:lpstr>SR-MPLS Classification</vt:lpstr>
      <vt:lpstr>SR-MPLS-based VPN Traffic Transmission</vt:lpstr>
      <vt:lpstr>SRv6 Overview</vt:lpstr>
      <vt:lpstr>SRv6-based VPN Traffic Transmission</vt:lpstr>
      <vt:lpstr>PowerPoint Presentation</vt:lpstr>
      <vt:lpstr>SR-MPLS Tunnel Design Principles</vt:lpstr>
      <vt:lpstr>SR-MPLS Policy Deployment Design</vt:lpstr>
      <vt:lpstr>SR-MPLS Policy Path Planning</vt:lpstr>
      <vt:lpstr>SR-MPLS Policy Traffic Diversion Mode Design</vt:lpstr>
      <vt:lpstr>Best-Effort Forwarding Design for SR-MPLS Tunnels</vt:lpstr>
      <vt:lpstr>SRv6 Tunnel Design</vt:lpstr>
      <vt:lpstr>SRv6 Policy Path Planning</vt:lpstr>
      <vt:lpstr>Best-Effort Forwarding Design for SRv6 Tunnels</vt:lpstr>
      <vt:lpstr>VPN Design Roadmap for the Enterprise Bearer WAN</vt:lpstr>
      <vt:lpstr>VPN Classification</vt:lpstr>
      <vt:lpstr>IPv4 VPN Type Selection</vt:lpstr>
      <vt:lpstr>IPv6 VPN Type Selection</vt:lpstr>
      <vt:lpstr>PowerPoint Presentation</vt:lpstr>
      <vt:lpstr>SLA and Reliability Design Overview for the Enterprise Bearer WAN</vt:lpstr>
      <vt:lpstr>SLA Design Roadmap for the Enterprise Bearer WAN</vt:lpstr>
      <vt:lpstr>SLA Technology Overview</vt:lpstr>
      <vt:lpstr>QoS Planning Principles</vt:lpstr>
      <vt:lpstr>QoS Design Suggestions</vt:lpstr>
      <vt:lpstr>QoS Deployment Design</vt:lpstr>
      <vt:lpstr>Network Slicing Overview</vt:lpstr>
      <vt:lpstr>Network Slicing Design</vt:lpstr>
      <vt:lpstr>Network Slicing Application Scenarios</vt:lpstr>
      <vt:lpstr>Typical Network Slicing Planning</vt:lpstr>
      <vt:lpstr>Enterprise Bearer WAN Reliability Design</vt:lpstr>
      <vt:lpstr>Controller Local Reliability Design</vt:lpstr>
      <vt:lpstr>Controller Reliability Design: Geographic Redundancy</vt:lpstr>
      <vt:lpstr>Control Network Reliability Design for the Controller</vt:lpstr>
      <vt:lpstr>Device Reliability Design</vt:lpstr>
      <vt:lpstr>Network Reliability Solution Overview</vt:lpstr>
      <vt:lpstr>Source Network Reliability Design</vt:lpstr>
      <vt:lpstr>Transit Network Reliability Design</vt:lpstr>
      <vt:lpstr>Destination Network Reliability Design</vt:lpstr>
      <vt:lpstr>PowerPoint Presentation</vt:lpstr>
      <vt:lpstr>Optimization and O&amp;M Design Overview for the Enterprise Bearer WAN</vt:lpstr>
      <vt:lpstr>Optimization Design Roadmap for the Enterprise Bearer WAN</vt:lpstr>
      <vt:lpstr>Network Performance Monitoring Overview</vt:lpstr>
      <vt:lpstr>Application Scenarios of Network Performance Monitoring</vt:lpstr>
      <vt:lpstr>Network Performance Monitoring Design</vt:lpstr>
      <vt:lpstr>Network Traffic Optimization Overview</vt:lpstr>
      <vt:lpstr>Network Traffic Optimization Design</vt:lpstr>
      <vt:lpstr>Automatic Tunnel Optimization Design</vt:lpstr>
      <vt:lpstr>PowerPoint Presentation</vt:lpstr>
      <vt:lpstr>Manual Tunnel Optimization Design</vt:lpstr>
      <vt:lpstr>Application Optimization Overview</vt:lpstr>
      <vt:lpstr>Application Optimization Design</vt:lpstr>
      <vt:lpstr>Optimization Design Roadmap for the Enterprise Bearer WAN</vt:lpstr>
      <vt:lpstr>User Type Overview</vt:lpstr>
      <vt:lpstr>User Monitoring Overview</vt:lpstr>
      <vt:lpstr>Maintenance Window Overview</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Wuyuezjhw (Monk)</cp:lastModifiedBy>
  <cp:revision>1564</cp:revision>
  <dcterms:created xsi:type="dcterms:W3CDTF">2018-11-29T10:16:29Z</dcterms:created>
  <dcterms:modified xsi:type="dcterms:W3CDTF">2021-11-19T02:37:15Z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(3)ioma5KWoGotVTR71wUkMbW8uCwKWykcd5FzBBf5Yj+fCrORllQQtM8z1lTwuRQdpMbWUjlDo
aZIj2gXWDCnG7T8U5nKFCmJyXK4Efi3De9N/4y8uff3cQeufxYUb+isxmhzRiZmatcSNRm4L
WewIG6VEi06aDgks7gmcBNd+yJd7V+f80JXY/N8htrGrNblZQg3l8Qbtc3Of7zog6XxZPEv1
whRCuJ0SdaGKKkTq5y</vt:lpwstr>
  </property>
  <property fmtid="{D5CDD505-2E9C-101B-9397-08002B2CF9AE}" pid="3" name="_2015_ms_pID_7253431">
    <vt:lpwstr>0s0Zeir7MKx4VHYMCePEl+5RZFNIFJ8accreZfCTYEyDCEfGPoX8wr
Q06xlD0bOdiJY0TT0mcaiZcaldD7NaWh0LlkVwPO8Y4MKE3K+C6ngazanZgOvkR6DsHO17V4
8eE5KwrrTpTLPajaoyCaAKAYWgcqmjM9so8yw9Wu0YCpgyostjENdvKEf90k2lIPypqOmjqp
V7ZuQ3OlFLijGBQyqCzRAjIo3eSnaHeOkd/p</vt:lpwstr>
  </property>
  <property fmtid="{D5CDD505-2E9C-101B-9397-08002B2CF9AE}" pid="4" name="_2015_ms_pID_7253432">
    <vt:lpwstr>G1ulLeY2aJjvJxfuY9+CEyw=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1623719220</vt:lpwstr>
  </property>
  <property fmtid="{D5CDD505-2E9C-101B-9397-08002B2CF9AE}" pid="9" name="ContentTypeId">
    <vt:lpwstr>0x01010002C5B4B712841F4C8A7AAEE2CD191271</vt:lpwstr>
  </property>
</Properties>
</file>