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7"/>
  </p:notesMasterIdLst>
  <p:handoutMasterIdLst>
    <p:handoutMasterId r:id="rId78"/>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285" r:id="rId7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guide id="3" orient="horz" pos="55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8" clrIdx="0">
    <p:extLst>
      <p:ext uri="{19B8F6BF-5375-455C-9EA6-DF929625EA0E}">
        <p15:presenceInfo xmlns:p15="http://schemas.microsoft.com/office/powerpoint/2012/main" userId="S-1-5-21-147214757-305610072-1517763936-5682676" providerId="AD"/>
      </p:ext>
    </p:extLst>
  </p:cmAuthor>
  <p:cmAuthor id="2" name="luyueyuezjhw" initials="l" lastIdx="17" clrIdx="1">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351"/>
    <a:srgbClr val="56C4D2"/>
    <a:srgbClr val="62B230"/>
    <a:srgbClr val="BEE9EE"/>
    <a:srgbClr val="AFD89C"/>
    <a:srgbClr val="94DAE2"/>
    <a:srgbClr val="FDE397"/>
    <a:srgbClr val="81C15F"/>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404" autoAdjust="0"/>
  </p:normalViewPr>
  <p:slideViewPr>
    <p:cSldViewPr snapToGrid="0" snapToObjects="1">
      <p:cViewPr varScale="1">
        <p:scale>
          <a:sx n="106" d="100"/>
          <a:sy n="106" d="100"/>
        </p:scale>
        <p:origin x="78" y="102"/>
      </p:cViewPr>
      <p:guideLst>
        <p:guide orient="horz" pos="935"/>
        <p:guide pos="3840"/>
        <p:guide orient="horz" pos="55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136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1562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2474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4374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3832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smtClean="0"/>
              <a:t>The numbers in this example are only for ease of understanding, and do not represent the actual processing sequence on the devices.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80600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smtClean="0"/>
              <a:t>The LDP PHP behavior is not considered in data forwarding.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02112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4088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346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0820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0435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3202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0481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8012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2699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3516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41914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smtClean="0"/>
              <a:t>In the inter-AS VPN scenario, it is recommended that independent RRs be deployed to transmit routes only without forwarding traffic.</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35624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8758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2434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7596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71547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3856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4295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64343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5084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66323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62475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84952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ltLang="zh-CN" smtClean="0"/>
              <a:t>If the P device of each AS knows the routes to the PEs of other ASs, the data forwarding process will be relatively simple. But if the P device does not know these routes, then when a PE receives VPN data from a CE, the PE will add three labels. The bottom label is the VPN label that is allocated by the peer PE and associated with VPN routes, the middle label is the label allocated by an ASBR and associated with the route to the peer PE, and the outer label is the label associated with the route to the next-hop ASBR.</a:t>
            </a:r>
            <a:endParaRPr lang="zh-CN" altLang="en-US" smtClean="0"/>
          </a:p>
          <a:p>
            <a:r>
              <a:rPr lang="en-US" altLang="zh-CN" smtClean="0"/>
              <a:t>Note: For convenience, as shown in the figure above, a symmetric LSP is used for illustration, but in fact, in the working process of the control plane and the data plane, the LSP of the ASs at both ends is asymmetric.</a:t>
            </a:r>
            <a:endParaRPr lang="zh-CN" altLang="en-US" smtClean="0"/>
          </a:p>
          <a:p>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18199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42627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42785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83470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03939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22059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42190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1858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4037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69733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530495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45397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32908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1306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5957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3843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20335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43805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0647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66005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04051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5835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8474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61948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6023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98349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86856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77442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40203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59195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47807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87183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57303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4300483"/>
            <a:ext cx="5580063" cy="2265417"/>
          </a:xfrm>
        </p:spPr>
        <p:txBody>
          <a:bodyPr/>
          <a:lstStyle/>
          <a:p>
            <a:pPr marL="228600" indent="-228600">
              <a:buFont typeface="+mj-lt"/>
              <a:buAutoNum type="arabicPeriod"/>
            </a:pPr>
            <a:r>
              <a:rPr lang="en-US" altLang="zh-CN" dirty="0" smtClean="0"/>
              <a:t>C</a:t>
            </a:r>
          </a:p>
          <a:p>
            <a:pPr marL="228600" indent="-228600">
              <a:buFont typeface="+mj-lt"/>
              <a:buAutoNum type="arabicPeriod"/>
            </a:pPr>
            <a:r>
              <a:rPr lang="en-US" altLang="zh-CN" dirty="0" smtClean="0"/>
              <a:t>C</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484472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70790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7348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altLang="zh-CN" smtClean="0"/>
              <a:t>To facilitate understanding, the devices connecting ASs in the original AS are called ASBR-PEs, and P devices are numbered differently. In addition, CE3 and CE4 will not be discussed.</a:t>
            </a:r>
            <a:endParaRPr lang="zh-CN" altLang="en-US" smtClean="0"/>
          </a:p>
          <a:p>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26362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2518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microsoft.com/office/2007/relationships/hdphoto" Target="../media/hdphoto1.wdp"/><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smtClean="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a:t>General</a:t>
            </a:r>
            <a:endParaRPr lang="zh-CN" altLang="en-US" dirty="0"/>
          </a:p>
        </p:txBody>
      </p:sp>
      <p:sp>
        <p:nvSpPr>
          <p:cNvPr id="9" name="文本占位符 8"/>
          <p:cNvSpPr>
            <a:spLocks noGrp="1"/>
          </p:cNvSpPr>
          <p:nvPr>
            <p:ph type="body" sz="quarter" idx="20"/>
          </p:nvPr>
        </p:nvSpPr>
        <p:spPr bwMode="gray"/>
        <p:txBody>
          <a:bodyPr/>
          <a:lstStyle/>
          <a:p>
            <a:r>
              <a:rPr lang="en-US" altLang="zh-CN" dirty="0" smtClean="0"/>
              <a:t>V1.0</a:t>
            </a:r>
            <a:endParaRPr lang="zh-CN" altLang="en-US" dirty="0"/>
          </a:p>
        </p:txBody>
      </p:sp>
      <p:sp>
        <p:nvSpPr>
          <p:cNvPr id="2" name="文本占位符 1"/>
          <p:cNvSpPr>
            <a:spLocks noGrp="1"/>
          </p:cNvSpPr>
          <p:nvPr>
            <p:ph type="body" sz="quarter" idx="13"/>
          </p:nvPr>
        </p:nvSpPr>
        <p:spPr bwMode="gray"/>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3" name="文本占位符 2"/>
          <p:cNvSpPr>
            <a:spLocks noGrp="1"/>
          </p:cNvSpPr>
          <p:nvPr>
            <p:ph type="body" sz="quarter" idx="14"/>
          </p:nvPr>
        </p:nvSpPr>
        <p:spPr bwMode="gray"/>
        <p:txBody>
          <a:bodyPr/>
          <a:lstStyle/>
          <a:p>
            <a:r>
              <a:rPr lang="en-US" altLang="zh-CN" dirty="0" smtClean="0"/>
              <a:t>2020.08.10</a:t>
            </a:r>
            <a:endParaRPr lang="zh-CN" altLang="en-US" dirty="0"/>
          </a:p>
        </p:txBody>
      </p:sp>
      <p:sp>
        <p:nvSpPr>
          <p:cNvPr id="4" name="文本占位符 3"/>
          <p:cNvSpPr>
            <a:spLocks noGrp="1"/>
          </p:cNvSpPr>
          <p:nvPr>
            <p:ph type="body" sz="quarter" idx="15"/>
          </p:nvPr>
        </p:nvSpPr>
        <p:spPr bwMode="gray"/>
        <p:txBody>
          <a:bodyPr/>
          <a:lstStyle/>
          <a:p>
            <a:r>
              <a:rPr lang="en-US" altLang="zh-CN" dirty="0" smtClean="0">
                <a:sym typeface="Huawei Sans" panose="020C0503030203020204" pitchFamily="34" charset="0"/>
              </a:rPr>
              <a:t>Wu Yue/WX291773</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smtClean="0"/>
              <a:t>New</a:t>
            </a:r>
            <a:endParaRPr lang="zh-CN" altLang="en-US" dirty="0"/>
          </a:p>
        </p:txBody>
      </p:sp>
      <p:sp>
        <p:nvSpPr>
          <p:cNvPr id="10" name="文本占位符 9"/>
          <p:cNvSpPr>
            <a:spLocks noGrp="1"/>
          </p:cNvSpPr>
          <p:nvPr>
            <p:ph type="body" sz="quarter" idx="21"/>
          </p:nvPr>
        </p:nvSpPr>
        <p:spPr bwMode="gray"/>
        <p:txBody>
          <a:bodyPr/>
          <a:lstStyle/>
          <a:p>
            <a:endParaRPr lang="zh-CN" altLang="en-US" dirty="0"/>
          </a:p>
        </p:txBody>
      </p:sp>
      <p:sp>
        <p:nvSpPr>
          <p:cNvPr id="11" name="文本占位符 10"/>
          <p:cNvSpPr>
            <a:spLocks noGrp="1"/>
          </p:cNvSpPr>
          <p:nvPr>
            <p:ph type="body" sz="quarter" idx="22"/>
          </p:nvPr>
        </p:nvSpPr>
        <p:spPr bwMode="gray"/>
        <p:txBody>
          <a:bodyPr/>
          <a:lstStyle/>
          <a:p>
            <a:endParaRPr lang="zh-CN" altLang="en-US" dirty="0"/>
          </a:p>
        </p:txBody>
      </p:sp>
      <p:sp>
        <p:nvSpPr>
          <p:cNvPr id="12" name="文本占位符 11"/>
          <p:cNvSpPr>
            <a:spLocks noGrp="1"/>
          </p:cNvSpPr>
          <p:nvPr>
            <p:ph type="body" sz="quarter" idx="23"/>
          </p:nvPr>
        </p:nvSpPr>
        <p:spPr bwMode="gray"/>
        <p:txBody>
          <a:bodyPr/>
          <a:lstStyle/>
          <a:p>
            <a:endParaRPr lang="en-US" altLang="zh-CN" dirty="0"/>
          </a:p>
        </p:txBody>
      </p:sp>
      <p:sp>
        <p:nvSpPr>
          <p:cNvPr id="13" name="文本占位符 12"/>
          <p:cNvSpPr>
            <a:spLocks noGrp="1"/>
          </p:cNvSpPr>
          <p:nvPr>
            <p:ph type="body" sz="quarter" idx="24"/>
          </p:nvPr>
        </p:nvSpPr>
        <p:spPr bwMode="gray"/>
        <p:txBody>
          <a:bodyPr/>
          <a:lstStyle/>
          <a:p>
            <a:endParaRPr lang="zh-CN" altLang="en-US" dirty="0"/>
          </a:p>
        </p:txBody>
      </p:sp>
      <p:sp>
        <p:nvSpPr>
          <p:cNvPr id="14" name="文本占位符 13"/>
          <p:cNvSpPr>
            <a:spLocks noGrp="1"/>
          </p:cNvSpPr>
          <p:nvPr>
            <p:ph type="body" sz="quarter" idx="25"/>
          </p:nvPr>
        </p:nvSpPr>
        <p:spPr bwMode="gray"/>
        <p:txBody>
          <a:bodyPr/>
          <a:lstStyle/>
          <a:p>
            <a:endParaRPr lang="zh-CN" altLang="en-US"/>
          </a:p>
        </p:txBody>
      </p:sp>
      <p:sp>
        <p:nvSpPr>
          <p:cNvPr id="15" name="文本占位符 14"/>
          <p:cNvSpPr>
            <a:spLocks noGrp="1"/>
          </p:cNvSpPr>
          <p:nvPr>
            <p:ph type="body" sz="quarter" idx="26"/>
          </p:nvPr>
        </p:nvSpPr>
        <p:spPr bwMode="gray"/>
        <p:txBody>
          <a:bodyPr/>
          <a:lstStyle/>
          <a:p>
            <a:endParaRPr lang="zh-CN" altLang="en-US" dirty="0"/>
          </a:p>
        </p:txBody>
      </p:sp>
      <p:sp>
        <p:nvSpPr>
          <p:cNvPr id="16" name="文本占位符 15"/>
          <p:cNvSpPr>
            <a:spLocks noGrp="1"/>
          </p:cNvSpPr>
          <p:nvPr>
            <p:ph type="body" sz="quarter" idx="27"/>
          </p:nvPr>
        </p:nvSpPr>
        <p:spPr bwMode="gray"/>
        <p:txBody>
          <a:bodyPr/>
          <a:lstStyle/>
          <a:p>
            <a:endParaRPr lang="zh-CN" altLang="en-US"/>
          </a:p>
        </p:txBody>
      </p:sp>
      <p:sp>
        <p:nvSpPr>
          <p:cNvPr id="17" name="文本占位符 16"/>
          <p:cNvSpPr>
            <a:spLocks noGrp="1"/>
          </p:cNvSpPr>
          <p:nvPr>
            <p:ph type="body" sz="quarter" idx="28"/>
          </p:nvPr>
        </p:nvSpPr>
        <p:spPr bwMode="gray"/>
        <p:txBody>
          <a:bodyPr/>
          <a:lstStyle/>
          <a:p>
            <a:endParaRPr lang="zh-CN" altLang="en-US"/>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MPLS VPN Solutions</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800" dirty="0" smtClean="0"/>
              <a:t>The following describes three inter-AS MPLS VPN solutions:</a:t>
            </a:r>
          </a:p>
          <a:p>
            <a:pPr lvl="1"/>
            <a:r>
              <a:rPr lang="en-US" sz="1600" dirty="0" smtClean="0"/>
              <a:t>Inter-Provider Backbones Option A (inter-AS VPN Option A)</a:t>
            </a:r>
            <a:endParaRPr lang="en-US" altLang="zh-CN" sz="1600" dirty="0" smtClean="0">
              <a:sym typeface="Huawei Sans" panose="020C0503030203020204" pitchFamily="34" charset="0"/>
            </a:endParaRPr>
          </a:p>
          <a:p>
            <a:pPr lvl="2"/>
            <a:r>
              <a:rPr lang="en-US" sz="1400" dirty="0" smtClean="0"/>
              <a:t>VPN instances spanning multiple ASs are bound to dedicated interfaces of ASBRs to manage their own VPN routes. This solution is also called VRF-to-VRF.</a:t>
            </a:r>
          </a:p>
          <a:p>
            <a:pPr lvl="2"/>
            <a:r>
              <a:rPr lang="en-US" sz="1400" dirty="0" smtClean="0"/>
              <a:t>The configuration is simple, without requiring MPLS to run between ASBRs.</a:t>
            </a:r>
            <a:endParaRPr lang="en-US" altLang="zh-CN" sz="1400" dirty="0" smtClean="0">
              <a:sym typeface="Huawei Sans" panose="020C0503030203020204" pitchFamily="34" charset="0"/>
            </a:endParaRPr>
          </a:p>
          <a:p>
            <a:pPr lvl="1"/>
            <a:r>
              <a:rPr lang="en-US" sz="1600" dirty="0" smtClean="0"/>
              <a:t>Inter-Provider Backbones Option B (inter-AS VPN Option B)</a:t>
            </a:r>
            <a:endParaRPr lang="en-US" altLang="zh-CN" sz="1600" dirty="0" smtClean="0">
              <a:sym typeface="Huawei Sans" panose="020C0503030203020204" pitchFamily="34" charset="0"/>
            </a:endParaRPr>
          </a:p>
          <a:p>
            <a:pPr lvl="2"/>
            <a:r>
              <a:rPr lang="en-US" sz="1400" dirty="0" smtClean="0"/>
              <a:t>ASBRs advertise labeled VPNv4 routes to each other using MP-EBGP. This solution is also called EBGP redistribution of labeled VPNv4 routes.</a:t>
            </a:r>
          </a:p>
          <a:p>
            <a:pPr lvl="2"/>
            <a:r>
              <a:rPr lang="en-US" sz="1400" dirty="0" smtClean="0"/>
              <a:t>With this solution, you do not need to create a different interface for each VPN.</a:t>
            </a:r>
            <a:endParaRPr lang="en-US" sz="1400" dirty="0" smtClean="0">
              <a:sym typeface="Huawei Sans" panose="020C0503030203020204" pitchFamily="34" charset="0"/>
            </a:endParaRPr>
          </a:p>
          <a:p>
            <a:pPr lvl="1"/>
            <a:r>
              <a:rPr lang="en-US" sz="1600" dirty="0" smtClean="0"/>
              <a:t>Inter-Provider Backbones Option C (inter-AS VPN Option C)</a:t>
            </a:r>
            <a:endParaRPr lang="en-US" altLang="zh-CN" sz="1600" dirty="0" smtClean="0">
              <a:sym typeface="Huawei Sans" panose="020C0503030203020204" pitchFamily="34" charset="0"/>
            </a:endParaRPr>
          </a:p>
          <a:p>
            <a:pPr lvl="2"/>
            <a:r>
              <a:rPr lang="en-US" sz="1400" dirty="0" smtClean="0"/>
              <a:t>PEs or route reflectors (RRs) advertise labeled VPNv4 routes to each other using multi-hop MP-EBGP. This solution is also called multi-hop EBGP redistribution of labeled VPNv4 routes.</a:t>
            </a:r>
            <a:endParaRPr lang="en-US" sz="1400" dirty="0" smtClean="0">
              <a:sym typeface="Huawei Sans" panose="020C0503030203020204" pitchFamily="34" charset="0"/>
            </a:endParaRPr>
          </a:p>
          <a:p>
            <a:pPr lvl="2"/>
            <a:r>
              <a:rPr lang="en-US" sz="1400" dirty="0" smtClean="0"/>
              <a:t>The configuration is complex because ASBRs do not maintain or advertise VPNv4 routes.</a:t>
            </a:r>
            <a:endParaRPr lang="en-US" sz="1400" dirty="0">
              <a:sym typeface="Huawei Sans" panose="020C0503030203020204" pitchFamily="34" charset="0"/>
            </a:endParaRPr>
          </a:p>
        </p:txBody>
      </p:sp>
    </p:spTree>
    <p:extLst>
      <p:ext uri="{BB962C8B-B14F-4D97-AF65-F5344CB8AC3E}">
        <p14:creationId xmlns:p14="http://schemas.microsoft.com/office/powerpoint/2010/main" val="210173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A</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t>Fundamentals</a:t>
            </a:r>
            <a:endParaRPr lang="en-US" altLang="zh-CN" dirty="0" smtClean="0">
              <a:sym typeface="Huawei Sans" panose="020C0503030203020204" pitchFamily="34" charset="0"/>
            </a:endParaRPr>
          </a:p>
          <a:p>
            <a:pPr lvl="1"/>
            <a:r>
              <a:rPr lang="en-US" dirty="0" smtClean="0">
                <a:solidFill>
                  <a:schemeClr val="bg1">
                    <a:lumMod val="50000"/>
                  </a:schemeClr>
                </a:solidFill>
              </a:rPr>
              <a:t>Basic Configurations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B</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C</a:t>
            </a:r>
            <a:endParaRPr lang="en-US" altLang="zh-CN" dirty="0" smtClean="0">
              <a:solidFill>
                <a:schemeClr val="bg1">
                  <a:lumMod val="50000"/>
                </a:schemeClr>
              </a:solidFill>
              <a:sym typeface="Huawei Sans" panose="020C0503030203020204" pitchFamily="34" charset="0"/>
            </a:endParaRP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584506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A Overview</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400" smtClean="0"/>
              <a:t>As a basic BGP/MPLS IP VPN application in the inter-AS scenario, Option A does not need special configurations and MPLS does not need to run between ASBRs. In this mode, ASBRs of two ASs directly connect to each other and function as PEs in the ASs. Each ASBR views the peer ASBR as its CE and advertises IPv4 routes to the peer ASBR using EBGP.</a:t>
            </a:r>
          </a:p>
          <a:p>
            <a:endParaRPr lang="en-US" sz="1400" dirty="0">
              <a:sym typeface="Huawei Sans" panose="020C0503030203020204" pitchFamily="34" charset="0"/>
            </a:endParaRPr>
          </a:p>
        </p:txBody>
      </p:sp>
      <p:sp>
        <p:nvSpPr>
          <p:cNvPr id="48" name="矩形 47"/>
          <p:cNvSpPr/>
          <p:nvPr/>
        </p:nvSpPr>
        <p:spPr bwMode="gray">
          <a:xfrm>
            <a:off x="4351114" y="2436679"/>
            <a:ext cx="3433444" cy="299201"/>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a:off x="4351114" y="2512392"/>
            <a:ext cx="3433444" cy="0"/>
          </a:xfrm>
          <a:prstGeom prst="line">
            <a:avLst/>
          </a:prstGeom>
          <a:ln w="28575">
            <a:solidFill>
              <a:srgbClr val="62B230"/>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15" idx="3"/>
            <a:endCxn id="17" idx="1"/>
          </p:cNvCxnSpPr>
          <p:nvPr/>
        </p:nvCxnSpPr>
        <p:spPr bwMode="gray">
          <a:xfrm>
            <a:off x="2404049" y="2608373"/>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gray">
          <a:xfrm>
            <a:off x="879829" y="2387464"/>
            <a:ext cx="3743204" cy="1509016"/>
            <a:chOff x="860640" y="1181905"/>
            <a:chExt cx="3743204" cy="1509016"/>
          </a:xfrm>
        </p:grpSpPr>
        <p:grpSp>
          <p:nvGrpSpPr>
            <p:cNvPr id="6" name="组合 5"/>
            <p:cNvGrpSpPr/>
            <p:nvPr/>
          </p:nvGrpSpPr>
          <p:grpSpPr bwMode="gray">
            <a:xfrm>
              <a:off x="2818393" y="1181905"/>
              <a:ext cx="540000" cy="723926"/>
              <a:chOff x="5312873" y="4947622"/>
              <a:chExt cx="540000" cy="723926"/>
            </a:xfrm>
          </p:grpSpPr>
          <p:pic>
            <p:nvPicPr>
              <p:cNvPr id="19"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20" name="文本框 19"/>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 name="组合 6"/>
            <p:cNvGrpSpPr/>
            <p:nvPr/>
          </p:nvGrpSpPr>
          <p:grpSpPr bwMode="gray">
            <a:xfrm>
              <a:off x="3584013" y="1181905"/>
              <a:ext cx="1019831" cy="723926"/>
              <a:chOff x="7854226" y="4938500"/>
              <a:chExt cx="1019831"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8" name="文本框 17"/>
              <p:cNvSpPr txBox="1"/>
              <p:nvPr/>
            </p:nvSpPr>
            <p:spPr bwMode="gray">
              <a:xfrm>
                <a:off x="7854226" y="5354649"/>
                <a:ext cx="1019831"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ASBR-PE1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 name="组合 7"/>
            <p:cNvGrpSpPr/>
            <p:nvPr/>
          </p:nvGrpSpPr>
          <p:grpSpPr bwMode="gray">
            <a:xfrm>
              <a:off x="1844860" y="1181905"/>
              <a:ext cx="540000" cy="723926"/>
              <a:chOff x="4088571"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6" name="文本框 15"/>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860640" y="1978346"/>
              <a:ext cx="550687" cy="712575"/>
              <a:chOff x="4073209" y="4947622"/>
              <a:chExt cx="550687" cy="712575"/>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4" name="文本框 13"/>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21" name="直接连接符 20"/>
          <p:cNvCxnSpPr>
            <a:stCxn id="13" idx="0"/>
            <a:endCxn id="15" idx="1"/>
          </p:cNvCxnSpPr>
          <p:nvPr/>
        </p:nvCxnSpPr>
        <p:spPr bwMode="gray">
          <a:xfrm flipV="1">
            <a:off x="1149829" y="2608373"/>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bwMode="gray">
          <a:xfrm>
            <a:off x="1758110" y="2284702"/>
            <a:ext cx="3729005"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141"/>
          <p:cNvSpPr/>
          <p:nvPr/>
        </p:nvSpPr>
        <p:spPr bwMode="gray">
          <a:xfrm>
            <a:off x="1754377" y="3514911"/>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36" idx="3"/>
            <a:endCxn id="38" idx="1"/>
          </p:cNvCxnSpPr>
          <p:nvPr/>
        </p:nvCxnSpPr>
        <p:spPr bwMode="gray">
          <a:xfrm>
            <a:off x="8324558" y="2608373"/>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bwMode="gray">
          <a:xfrm>
            <a:off x="7544644" y="2387464"/>
            <a:ext cx="3700511" cy="1509016"/>
            <a:chOff x="1604946" y="1181905"/>
            <a:chExt cx="3700511" cy="1509016"/>
          </a:xfrm>
        </p:grpSpPr>
        <p:grpSp>
          <p:nvGrpSpPr>
            <p:cNvPr id="27" name="组合 26"/>
            <p:cNvGrpSpPr/>
            <p:nvPr/>
          </p:nvGrpSpPr>
          <p:grpSpPr bwMode="gray">
            <a:xfrm>
              <a:off x="2818393" y="1181905"/>
              <a:ext cx="540000" cy="723926"/>
              <a:chOff x="5312873" y="4947622"/>
              <a:chExt cx="540000" cy="723926"/>
            </a:xfrm>
          </p:grpSpPr>
          <p:pic>
            <p:nvPicPr>
              <p:cNvPr id="40"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41" name="文本框 40"/>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p:cNvGrpSpPr/>
            <p:nvPr/>
          </p:nvGrpSpPr>
          <p:grpSpPr bwMode="gray">
            <a:xfrm>
              <a:off x="3791925" y="1181905"/>
              <a:ext cx="540000" cy="723926"/>
              <a:chOff x="8062138" y="4938500"/>
              <a:chExt cx="540000" cy="723926"/>
            </a:xfrm>
          </p:grpSpPr>
          <p:pic>
            <p:nvPicPr>
              <p:cNvPr id="38"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39" name="文本框 38"/>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 name="组合 28"/>
            <p:cNvGrpSpPr/>
            <p:nvPr/>
          </p:nvGrpSpPr>
          <p:grpSpPr bwMode="gray">
            <a:xfrm>
              <a:off x="1604946" y="1181905"/>
              <a:ext cx="1019831" cy="723926"/>
              <a:chOff x="3848657" y="4947622"/>
              <a:chExt cx="1019831" cy="723926"/>
            </a:xfrm>
          </p:grpSpPr>
          <p:pic>
            <p:nvPicPr>
              <p:cNvPr id="36"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37" name="文本框 36"/>
              <p:cNvSpPr txBox="1"/>
              <p:nvPr/>
            </p:nvSpPr>
            <p:spPr bwMode="gray">
              <a:xfrm>
                <a:off x="3848657" y="5363771"/>
                <a:ext cx="1019831" cy="307777"/>
              </a:xfrm>
              <a:prstGeom prst="rect">
                <a:avLst/>
              </a:prstGeom>
              <a:noFill/>
            </p:spPr>
            <p:txBody>
              <a:bodyPr wrap="square" rtlCol="0">
                <a:noAutofit/>
              </a:bodyPr>
              <a:lstStyle/>
              <a:p>
                <a:pPr algn="ctr" fontAlgn="ctr"/>
                <a:r>
                  <a:rPr sz="1400" b="1">
                    <a:solidFill>
                      <a:srgbClr val="30B5C5"/>
                    </a:solidFill>
                    <a:latin typeface="Huawei Sans" panose="020C0503030203020204" pitchFamily="34" charset="0"/>
                  </a:rPr>
                  <a:t>ASBR-PE2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1" name="组合 30"/>
            <p:cNvGrpSpPr/>
            <p:nvPr/>
          </p:nvGrpSpPr>
          <p:grpSpPr bwMode="gray">
            <a:xfrm>
              <a:off x="4765457" y="1966995"/>
              <a:ext cx="540000" cy="723926"/>
              <a:chOff x="4073209" y="4947622"/>
              <a:chExt cx="540000" cy="723926"/>
            </a:xfrm>
          </p:grpSpPr>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3" name="文本框 32"/>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43" name="直接连接符 42"/>
          <p:cNvCxnSpPr>
            <a:stCxn id="32" idx="0"/>
            <a:endCxn id="38" idx="3"/>
          </p:cNvCxnSpPr>
          <p:nvPr/>
        </p:nvCxnSpPr>
        <p:spPr bwMode="gray">
          <a:xfrm flipH="1" flipV="1">
            <a:off x="10271623" y="2608373"/>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bwMode="gray">
          <a:xfrm>
            <a:off x="6586243" y="2284701"/>
            <a:ext cx="3848912" cy="153910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141"/>
          <p:cNvSpPr/>
          <p:nvPr/>
        </p:nvSpPr>
        <p:spPr bwMode="gray">
          <a:xfrm>
            <a:off x="9585199" y="3508094"/>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bwMode="gray">
          <a:xfrm>
            <a:off x="4351114" y="2599238"/>
            <a:ext cx="3433444" cy="0"/>
          </a:xfrm>
          <a:prstGeom prst="line">
            <a:avLst/>
          </a:prstGeom>
          <a:ln w="28575">
            <a:solidFill>
              <a:srgbClr val="62B230"/>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4351114" y="2681248"/>
            <a:ext cx="3433444" cy="0"/>
          </a:xfrm>
          <a:prstGeom prst="line">
            <a:avLst/>
          </a:prstGeom>
          <a:ln w="28575">
            <a:solidFill>
              <a:srgbClr val="62B230"/>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61" idx="3"/>
            <a:endCxn id="63" idx="1"/>
          </p:cNvCxnSpPr>
          <p:nvPr/>
        </p:nvCxnSpPr>
        <p:spPr bwMode="gray">
          <a:xfrm>
            <a:off x="2404049" y="4813217"/>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bwMode="gray">
          <a:xfrm>
            <a:off x="879829" y="4592308"/>
            <a:ext cx="4385792" cy="1509016"/>
            <a:chOff x="860640" y="1181905"/>
            <a:chExt cx="4385792" cy="1509016"/>
          </a:xfrm>
        </p:grpSpPr>
        <p:grpSp>
          <p:nvGrpSpPr>
            <p:cNvPr id="55" name="组合 54"/>
            <p:cNvGrpSpPr/>
            <p:nvPr/>
          </p:nvGrpSpPr>
          <p:grpSpPr bwMode="gray">
            <a:xfrm>
              <a:off x="2818393" y="1181905"/>
              <a:ext cx="540000" cy="723926"/>
              <a:chOff x="5312873" y="4947622"/>
              <a:chExt cx="540000" cy="723926"/>
            </a:xfrm>
          </p:grpSpPr>
          <p:pic>
            <p:nvPicPr>
              <p:cNvPr id="6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66" name="文本框 65"/>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6" name="组合 55"/>
            <p:cNvGrpSpPr/>
            <p:nvPr/>
          </p:nvGrpSpPr>
          <p:grpSpPr bwMode="gray">
            <a:xfrm>
              <a:off x="3584013" y="1181905"/>
              <a:ext cx="1019831" cy="723926"/>
              <a:chOff x="7854226" y="4938500"/>
              <a:chExt cx="1019831" cy="723926"/>
            </a:xfrm>
          </p:grpSpPr>
          <p:pic>
            <p:nvPicPr>
              <p:cNvPr id="6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64" name="文本框 63"/>
              <p:cNvSpPr txBox="1"/>
              <p:nvPr/>
            </p:nvSpPr>
            <p:spPr bwMode="gray">
              <a:xfrm>
                <a:off x="7854226" y="5354649"/>
                <a:ext cx="1019831"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ASBR-PE1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7" name="组合 56"/>
            <p:cNvGrpSpPr/>
            <p:nvPr/>
          </p:nvGrpSpPr>
          <p:grpSpPr bwMode="gray">
            <a:xfrm>
              <a:off x="1844860" y="1181905"/>
              <a:ext cx="540000" cy="723926"/>
              <a:chOff x="4088571" y="4947622"/>
              <a:chExt cx="540000" cy="723926"/>
            </a:xfrm>
          </p:grpSpPr>
          <p:pic>
            <p:nvPicPr>
              <p:cNvPr id="6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62" name="文本框 61"/>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57"/>
            <p:cNvGrpSpPr/>
            <p:nvPr/>
          </p:nvGrpSpPr>
          <p:grpSpPr bwMode="gray">
            <a:xfrm>
              <a:off x="860640" y="1978346"/>
              <a:ext cx="4385792" cy="712575"/>
              <a:chOff x="4073209" y="4947622"/>
              <a:chExt cx="4385792" cy="712575"/>
            </a:xfrm>
          </p:grpSpPr>
          <p:pic>
            <p:nvPicPr>
              <p:cNvPr id="59"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60" name="文本框 59"/>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7956940" y="5352420"/>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67" name="直接连接符 66"/>
          <p:cNvCxnSpPr>
            <a:stCxn id="59" idx="0"/>
            <a:endCxn id="61" idx="1"/>
          </p:cNvCxnSpPr>
          <p:nvPr/>
        </p:nvCxnSpPr>
        <p:spPr bwMode="gray">
          <a:xfrm flipV="1">
            <a:off x="1149829" y="4813217"/>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圆角矩形 67"/>
          <p:cNvSpPr/>
          <p:nvPr/>
        </p:nvSpPr>
        <p:spPr bwMode="gray">
          <a:xfrm>
            <a:off x="1758110" y="4489546"/>
            <a:ext cx="3729006"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63" idx="3"/>
            <a:endCxn id="81" idx="0"/>
          </p:cNvCxnSpPr>
          <p:nvPr/>
        </p:nvCxnSpPr>
        <p:spPr bwMode="gray">
          <a:xfrm>
            <a:off x="4351114" y="4813217"/>
            <a:ext cx="663477" cy="574550"/>
          </a:xfrm>
          <a:prstGeom prst="line">
            <a:avLst/>
          </a:prstGeom>
          <a:ln w="28575">
            <a:solidFill>
              <a:srgbClr val="62B230"/>
            </a:solidFill>
            <a:prstDash val="sysDash"/>
          </a:ln>
        </p:spPr>
        <p:style>
          <a:lnRef idx="1">
            <a:schemeClr val="accent1"/>
          </a:lnRef>
          <a:fillRef idx="0">
            <a:schemeClr val="accent1"/>
          </a:fillRef>
          <a:effectRef idx="0">
            <a:schemeClr val="accent1"/>
          </a:effectRef>
          <a:fontRef idx="minor">
            <a:schemeClr val="tx1"/>
          </a:fontRef>
        </p:style>
      </p:cxnSp>
      <p:sp>
        <p:nvSpPr>
          <p:cNvPr id="81" name="圆角矩形 80"/>
          <p:cNvSpPr/>
          <p:nvPr/>
        </p:nvSpPr>
        <p:spPr bwMode="gray">
          <a:xfrm>
            <a:off x="4744591" y="5387767"/>
            <a:ext cx="540000" cy="442800"/>
          </a:xfrm>
          <a:prstGeom prst="roundRect">
            <a:avLst/>
          </a:prstGeom>
          <a:solidFill>
            <a:srgbClr val="62B230"/>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chemeClr val="bg1"/>
                </a:solidFill>
                <a:latin typeface="Huawei Sans" panose="020C0503030203020204" pitchFamily="34" charset="0"/>
              </a:rPr>
              <a:t>ASBR-PE2</a:t>
            </a:r>
          </a:p>
        </p:txBody>
      </p:sp>
      <p:cxnSp>
        <p:nvCxnSpPr>
          <p:cNvPr id="86" name="直接连接符 85"/>
          <p:cNvCxnSpPr>
            <a:stCxn id="95" idx="3"/>
            <a:endCxn id="97" idx="1"/>
          </p:cNvCxnSpPr>
          <p:nvPr/>
        </p:nvCxnSpPr>
        <p:spPr bwMode="gray">
          <a:xfrm>
            <a:off x="8391349" y="4813217"/>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bwMode="gray">
          <a:xfrm>
            <a:off x="6839148" y="4592308"/>
            <a:ext cx="4432743" cy="1509016"/>
            <a:chOff x="832659" y="1181905"/>
            <a:chExt cx="4432743" cy="1509016"/>
          </a:xfrm>
        </p:grpSpPr>
        <p:grpSp>
          <p:nvGrpSpPr>
            <p:cNvPr id="88" name="组合 87"/>
            <p:cNvGrpSpPr/>
            <p:nvPr/>
          </p:nvGrpSpPr>
          <p:grpSpPr bwMode="gray">
            <a:xfrm>
              <a:off x="2818393" y="1181905"/>
              <a:ext cx="540000" cy="723926"/>
              <a:chOff x="5312873" y="4947622"/>
              <a:chExt cx="540000" cy="723926"/>
            </a:xfrm>
          </p:grpSpPr>
          <p:pic>
            <p:nvPicPr>
              <p:cNvPr id="99"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00" name="文本框 99"/>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9" name="组合 88"/>
            <p:cNvGrpSpPr/>
            <p:nvPr/>
          </p:nvGrpSpPr>
          <p:grpSpPr bwMode="gray">
            <a:xfrm>
              <a:off x="3791925" y="1181905"/>
              <a:ext cx="540000" cy="723926"/>
              <a:chOff x="8062138" y="4938500"/>
              <a:chExt cx="540000" cy="723926"/>
            </a:xfrm>
          </p:grpSpPr>
          <p:pic>
            <p:nvPicPr>
              <p:cNvPr id="97"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98" name="文本框 97"/>
              <p:cNvSpPr txBox="1"/>
              <p:nvPr/>
            </p:nvSpPr>
            <p:spPr bwMode="gray">
              <a:xfrm>
                <a:off x="8085114" y="5354649"/>
                <a:ext cx="497252"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PE2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0" name="组合 89"/>
            <p:cNvGrpSpPr/>
            <p:nvPr/>
          </p:nvGrpSpPr>
          <p:grpSpPr bwMode="gray">
            <a:xfrm>
              <a:off x="1604946" y="1181905"/>
              <a:ext cx="1019831" cy="723926"/>
              <a:chOff x="3848657" y="4947622"/>
              <a:chExt cx="1019831" cy="723926"/>
            </a:xfrm>
          </p:grpSpPr>
          <p:pic>
            <p:nvPicPr>
              <p:cNvPr id="95"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96" name="文本框 95"/>
              <p:cNvSpPr txBox="1"/>
              <p:nvPr/>
            </p:nvSpPr>
            <p:spPr bwMode="gray">
              <a:xfrm>
                <a:off x="3848657" y="5363771"/>
                <a:ext cx="1019831" cy="307777"/>
              </a:xfrm>
              <a:prstGeom prst="rect">
                <a:avLst/>
              </a:prstGeom>
              <a:noFill/>
            </p:spPr>
            <p:txBody>
              <a:bodyPr wrap="square" rtlCol="0">
                <a:noAutofit/>
              </a:bodyPr>
              <a:lstStyle>
                <a:defPPr>
                  <a:defRPr lang="en-US"/>
                </a:defPPr>
                <a:lvl1pPr algn="ctr">
                  <a:defRPr sz="1400" b="1">
                    <a:solidFill>
                      <a:srgbClr val="30B5C5"/>
                    </a:solidFill>
                    <a:latin typeface="Arial" panose="020C0503030203020204" pitchFamily="34" charset="0"/>
                    <a:ea typeface="方正兰亭黑简体" panose="02000000000000000000" pitchFamily="2" charset="-122"/>
                  </a:defRPr>
                </a:lvl1pPr>
              </a:lstStyle>
              <a:p>
                <a:pPr fontAlgn="ctr"/>
                <a:r>
                  <a:rPr>
                    <a:latin typeface="Huawei Sans" panose="020C0503030203020204" pitchFamily="34" charset="0"/>
                  </a:rPr>
                  <a:t>ASBR-PE2</a:t>
                </a:r>
                <a:endParaRPr lang="zh-CN" altLang="en-US" dirty="0">
                  <a:latin typeface="Huawei Sans" panose="020C0503030203020204" pitchFamily="34" charset="0"/>
                  <a:sym typeface="Huawei Sans" panose="020C0503030203020204" pitchFamily="34" charset="0"/>
                </a:endParaRPr>
              </a:p>
            </p:txBody>
          </p:sp>
        </p:grpSp>
        <p:grpSp>
          <p:nvGrpSpPr>
            <p:cNvPr id="91" name="组合 90"/>
            <p:cNvGrpSpPr/>
            <p:nvPr/>
          </p:nvGrpSpPr>
          <p:grpSpPr bwMode="gray">
            <a:xfrm>
              <a:off x="832659" y="1978346"/>
              <a:ext cx="4432743" cy="712575"/>
              <a:chOff x="4045228" y="4947622"/>
              <a:chExt cx="4432743" cy="712575"/>
            </a:xfrm>
          </p:grpSpPr>
          <p:sp>
            <p:nvSpPr>
              <p:cNvPr id="93" name="文本框 92"/>
              <p:cNvSpPr txBox="1"/>
              <p:nvPr/>
            </p:nvSpPr>
            <p:spPr bwMode="gray">
              <a:xfrm>
                <a:off x="4045228"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bwMode="gray">
              <a:xfrm>
                <a:off x="7937971" y="5352420"/>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Picture 12" descr="E:\2016.01\1.12 扁平化图标\蓝色\AR-蓝色最新-40.png"/>
              <p:cNvPicPr>
                <a:picLocks noChangeAspect="1" noChangeArrowheads="1"/>
              </p:cNvPicPr>
              <p:nvPr/>
            </p:nvPicPr>
            <p:blipFill>
              <a:blip r:embed="rId3" cstate="print"/>
              <a:srcRect/>
              <a:stretch>
                <a:fillRect/>
              </a:stretch>
            </p:blipFill>
            <p:spPr bwMode="gray">
              <a:xfrm>
                <a:off x="7937971" y="4947622"/>
                <a:ext cx="540000" cy="441818"/>
              </a:xfrm>
              <a:prstGeom prst="rect">
                <a:avLst/>
              </a:prstGeom>
              <a:noFill/>
            </p:spPr>
          </p:pic>
        </p:grpSp>
      </p:grpSp>
      <p:cxnSp>
        <p:nvCxnSpPr>
          <p:cNvPr id="101" name="直接连接符 100"/>
          <p:cNvCxnSpPr>
            <a:endCxn id="95" idx="1"/>
          </p:cNvCxnSpPr>
          <p:nvPr/>
        </p:nvCxnSpPr>
        <p:spPr bwMode="gray">
          <a:xfrm flipV="1">
            <a:off x="7137129" y="4813217"/>
            <a:ext cx="714220" cy="575532"/>
          </a:xfrm>
          <a:prstGeom prst="line">
            <a:avLst/>
          </a:prstGeom>
          <a:ln w="28575">
            <a:solidFill>
              <a:srgbClr val="62B230"/>
            </a:solidFill>
            <a:prstDash val="sysDash"/>
          </a:ln>
        </p:spPr>
        <p:style>
          <a:lnRef idx="1">
            <a:schemeClr val="accent1"/>
          </a:lnRef>
          <a:fillRef idx="0">
            <a:schemeClr val="accent1"/>
          </a:fillRef>
          <a:effectRef idx="0">
            <a:schemeClr val="accent1"/>
          </a:effectRef>
          <a:fontRef idx="minor">
            <a:schemeClr val="tx1"/>
          </a:fontRef>
        </p:style>
      </p:cxnSp>
      <p:sp>
        <p:nvSpPr>
          <p:cNvPr id="102" name="圆角矩形 101"/>
          <p:cNvSpPr/>
          <p:nvPr/>
        </p:nvSpPr>
        <p:spPr bwMode="gray">
          <a:xfrm>
            <a:off x="6653034" y="4489546"/>
            <a:ext cx="3782121"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4" name="直接连接符 103"/>
          <p:cNvCxnSpPr>
            <a:stCxn id="97" idx="3"/>
          </p:cNvCxnSpPr>
          <p:nvPr/>
        </p:nvCxnSpPr>
        <p:spPr bwMode="gray">
          <a:xfrm>
            <a:off x="10338414" y="4813217"/>
            <a:ext cx="663477" cy="5745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文本框 105"/>
          <p:cNvSpPr txBox="1"/>
          <p:nvPr/>
        </p:nvSpPr>
        <p:spPr bwMode="gray">
          <a:xfrm>
            <a:off x="2610827" y="5482082"/>
            <a:ext cx="1674711" cy="469077"/>
          </a:xfrm>
          <a:prstGeom prst="rect">
            <a:avLst/>
          </a:prstGeom>
          <a:solidFill>
            <a:srgbClr val="F28944"/>
          </a:solidFill>
        </p:spPr>
        <p:txBody>
          <a:bodyPr wrap="square" lIns="19050" tIns="19050" rIns="19050" bIns="19050" rtlCol="0" anchor="ctr">
            <a:noAutofit/>
          </a:bodyPr>
          <a:lstStyle/>
          <a:p>
            <a:pPr algn="ctr" fontAlgn="ctr"/>
            <a:r>
              <a:rPr sz="1400" dirty="0">
                <a:solidFill>
                  <a:schemeClr val="bg1"/>
                </a:solidFill>
                <a:latin typeface="Huawei Sans" panose="020C0503030203020204" pitchFamily="34" charset="0"/>
              </a:rPr>
              <a:t>ASBR-PE1 views ASBR-PE2 as its CE.</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7981115" y="5482082"/>
            <a:ext cx="1674711" cy="469077"/>
          </a:xfrm>
          <a:prstGeom prst="rect">
            <a:avLst/>
          </a:prstGeom>
          <a:solidFill>
            <a:srgbClr val="F28944"/>
          </a:solidFill>
        </p:spPr>
        <p:txBody>
          <a:bodyPr wrap="square" lIns="19050" tIns="19050" rIns="19050" bIns="19050" rtlCol="0" anchor="ctr">
            <a:noAutofit/>
          </a:bodyPr>
          <a:lstStyle/>
          <a:p>
            <a:pPr algn="ctr" fontAlgn="ctr"/>
            <a:r>
              <a:rPr sz="1400" dirty="0">
                <a:solidFill>
                  <a:schemeClr val="bg1"/>
                </a:solidFill>
                <a:latin typeface="Huawei Sans" panose="020C0503030203020204" pitchFamily="34" charset="0"/>
              </a:rPr>
              <a:t>ASBR-PE2 views ASBR-PE1 as its CE.</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圆角矩形 110"/>
          <p:cNvSpPr/>
          <p:nvPr/>
        </p:nvSpPr>
        <p:spPr bwMode="gray">
          <a:xfrm>
            <a:off x="6821178" y="5387767"/>
            <a:ext cx="540000" cy="442800"/>
          </a:xfrm>
          <a:prstGeom prst="roundRect">
            <a:avLst/>
          </a:prstGeom>
          <a:solidFill>
            <a:srgbClr val="62B230"/>
          </a:solidFill>
          <a:ln w="28575"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chemeClr val="bg1"/>
                </a:solidFill>
                <a:latin typeface="Huawei Sans" panose="020C0503030203020204" pitchFamily="34" charset="0"/>
              </a:rPr>
              <a:t>ASBR-PE1</a:t>
            </a:r>
            <a:endParaRPr lang="en-US" sz="1600" dirty="0">
              <a:solidFill>
                <a:schemeClr val="bg1"/>
              </a:solidFill>
              <a:latin typeface="Huawei Sans" panose="020C0503030203020204" pitchFamily="34" charset="0"/>
            </a:endParaRPr>
          </a:p>
        </p:txBody>
      </p:sp>
      <p:sp>
        <p:nvSpPr>
          <p:cNvPr id="114" name="文本框 113"/>
          <p:cNvSpPr txBox="1"/>
          <p:nvPr/>
        </p:nvSpPr>
        <p:spPr bwMode="gray">
          <a:xfrm>
            <a:off x="4668697" y="2783288"/>
            <a:ext cx="2942738" cy="646331"/>
          </a:xfrm>
          <a:prstGeom prst="rect">
            <a:avLst/>
          </a:prstGeom>
          <a:solidFill>
            <a:srgbClr val="F28944"/>
          </a:solidFill>
        </p:spPr>
        <p:txBody>
          <a:bodyPr wrap="square" rtlCol="0">
            <a:noAutofit/>
          </a:bodyPr>
          <a:lstStyle/>
          <a:p>
            <a:pPr algn="ctr" fontAlgn="ctr"/>
            <a:r>
              <a:rPr sz="1200" dirty="0">
                <a:solidFill>
                  <a:schemeClr val="bg1"/>
                </a:solidFill>
                <a:latin typeface="Huawei Sans" panose="020C0503030203020204" pitchFamily="34" charset="0"/>
              </a:rPr>
              <a:t>Each VPN instance uses a different logical link.</a:t>
            </a:r>
            <a:endParaRPr lang="en-US" altLang="zh-CN"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200" dirty="0">
                <a:solidFill>
                  <a:schemeClr val="bg1"/>
                </a:solidFill>
                <a:latin typeface="Huawei Sans" panose="020C0503030203020204" pitchFamily="34" charset="0"/>
              </a:rPr>
              <a:t>ASBRs exchange IPv4 routes.</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下箭头 114"/>
          <p:cNvSpPr/>
          <p:nvPr/>
        </p:nvSpPr>
        <p:spPr bwMode="gray">
          <a:xfrm>
            <a:off x="2837582" y="3896480"/>
            <a:ext cx="322097" cy="518502"/>
          </a:xfrm>
          <a:prstGeom prst="downArrow">
            <a:avLst/>
          </a:prstGeom>
          <a:gradFill>
            <a:gsLst>
              <a:gs pos="0">
                <a:schemeClr val="accent1">
                  <a:lumMod val="5000"/>
                  <a:lumOff val="95000"/>
                </a:schemeClr>
              </a:gs>
              <a:gs pos="100000">
                <a:srgbClr val="BEE9EE"/>
              </a:gs>
              <a:gs pos="10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下箭头 115"/>
          <p:cNvSpPr/>
          <p:nvPr/>
        </p:nvSpPr>
        <p:spPr bwMode="gray">
          <a:xfrm>
            <a:off x="8919139" y="3896480"/>
            <a:ext cx="322097" cy="518502"/>
          </a:xfrm>
          <a:prstGeom prst="downArrow">
            <a:avLst/>
          </a:prstGeom>
          <a:gradFill>
            <a:gsLst>
              <a:gs pos="0">
                <a:schemeClr val="accent1">
                  <a:lumMod val="5000"/>
                  <a:lumOff val="95000"/>
                </a:schemeClr>
              </a:gs>
              <a:gs pos="100000">
                <a:srgbClr val="BEE9EE"/>
              </a:gs>
              <a:gs pos="100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rot="2519384">
            <a:off x="4372573" y="5044418"/>
            <a:ext cx="1198315" cy="307777"/>
          </a:xfrm>
          <a:prstGeom prst="rect">
            <a:avLst/>
          </a:prstGeom>
          <a:noFill/>
        </p:spPr>
        <p:txBody>
          <a:bodyPr wrap="square" rtlCol="0">
            <a:noAutofit/>
          </a:bodyPr>
          <a:lstStyle/>
          <a:p>
            <a:pPr fontAlgn="ctr"/>
            <a:r>
              <a:rPr sz="1400">
                <a:latin typeface="Huawei Sans" panose="020C0503030203020204" pitchFamily="34" charset="0"/>
              </a:rPr>
              <a:t>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rot="19214303">
            <a:off x="7006622" y="4723125"/>
            <a:ext cx="1198315" cy="307777"/>
          </a:xfrm>
          <a:prstGeom prst="rect">
            <a:avLst/>
          </a:prstGeom>
          <a:noFill/>
        </p:spPr>
        <p:txBody>
          <a:bodyPr wrap="square" rtlCol="0">
            <a:noAutofit/>
          </a:bodyPr>
          <a:lstStyle/>
          <a:p>
            <a:pPr fontAlgn="ctr"/>
            <a:r>
              <a:rPr sz="1400">
                <a:latin typeface="Huawei Sans" panose="020C0503030203020204" pitchFamily="34" charset="0"/>
              </a:rPr>
              <a:t>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5735706" y="2178578"/>
            <a:ext cx="733122" cy="307777"/>
          </a:xfrm>
          <a:prstGeom prst="rect">
            <a:avLst/>
          </a:prstGeom>
          <a:noFill/>
        </p:spPr>
        <p:txBody>
          <a:bodyPr wrap="square" rtlCol="0">
            <a:noAutofit/>
          </a:bodyPr>
          <a:lstStyle/>
          <a:p>
            <a:pPr algn="ctr" fontAlgn="ctr"/>
            <a:r>
              <a:rPr sz="1400">
                <a:latin typeface="Huawei Sans" panose="020C0503030203020204" pitchFamily="34" charset="0"/>
              </a:rPr>
              <a:t>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圆角矩形 120"/>
          <p:cNvSpPr/>
          <p:nvPr/>
        </p:nvSpPr>
        <p:spPr bwMode="gray">
          <a:xfrm>
            <a:off x="711226" y="3126618"/>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121"/>
          <p:cNvSpPr/>
          <p:nvPr/>
        </p:nvSpPr>
        <p:spPr bwMode="gray">
          <a:xfrm>
            <a:off x="10550095" y="3126618"/>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圆角矩形 122"/>
          <p:cNvSpPr/>
          <p:nvPr/>
        </p:nvSpPr>
        <p:spPr bwMode="gray">
          <a:xfrm>
            <a:off x="711226" y="5325384"/>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41"/>
          <p:cNvSpPr/>
          <p:nvPr/>
        </p:nvSpPr>
        <p:spPr bwMode="gray">
          <a:xfrm>
            <a:off x="1754377" y="5760544"/>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dirty="0">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41"/>
          <p:cNvSpPr/>
          <p:nvPr/>
        </p:nvSpPr>
        <p:spPr bwMode="gray">
          <a:xfrm>
            <a:off x="9585199" y="5753727"/>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10539035" y="5325384"/>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898234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Line 98"/>
          <p:cNvSpPr>
            <a:spLocks noChangeShapeType="1"/>
          </p:cNvSpPr>
          <p:nvPr/>
        </p:nvSpPr>
        <p:spPr bwMode="gray">
          <a:xfrm>
            <a:off x="5433826" y="3724045"/>
            <a:ext cx="0" cy="1379532"/>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Line 98"/>
          <p:cNvSpPr>
            <a:spLocks noChangeShapeType="1"/>
          </p:cNvSpPr>
          <p:nvPr/>
        </p:nvSpPr>
        <p:spPr bwMode="gray">
          <a:xfrm>
            <a:off x="3777554" y="3724045"/>
            <a:ext cx="0" cy="1379532"/>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Line 98"/>
          <p:cNvSpPr>
            <a:spLocks noChangeShapeType="1"/>
          </p:cNvSpPr>
          <p:nvPr/>
        </p:nvSpPr>
        <p:spPr bwMode="gray">
          <a:xfrm>
            <a:off x="8367790" y="3724045"/>
            <a:ext cx="0" cy="1379532"/>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Line 98"/>
          <p:cNvSpPr>
            <a:spLocks noChangeShapeType="1"/>
          </p:cNvSpPr>
          <p:nvPr/>
        </p:nvSpPr>
        <p:spPr bwMode="gray">
          <a:xfrm>
            <a:off x="6711518" y="3724045"/>
            <a:ext cx="0" cy="1379532"/>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A Topology</a:t>
            </a:r>
            <a:endParaRPr lang="en-US" dirty="0">
              <a:sym typeface="Huawei Sans" panose="020C0503030203020204" pitchFamily="34" charset="0"/>
            </a:endParaRPr>
          </a:p>
        </p:txBody>
      </p:sp>
      <p:sp>
        <p:nvSpPr>
          <p:cNvPr id="26" name="文本占位符 25"/>
          <p:cNvSpPr>
            <a:spLocks noGrp="1"/>
          </p:cNvSpPr>
          <p:nvPr>
            <p:ph type="body" sz="quarter" idx="10"/>
          </p:nvPr>
        </p:nvSpPr>
        <p:spPr/>
        <p:txBody>
          <a:bodyPr/>
          <a:lstStyle/>
          <a:p>
            <a:r>
              <a:rPr lang="en-US" sz="1400" smtClean="0"/>
              <a:t>Two ASBR-PEs are connected through multiple physical interfaces (or sub-interfaces), each interface is bound to a VPN, and each ASBR-PE views the peer ASBR-PE as a CE. Therefore, the interfaces connecting the two ASBR-PEs need to be bound to VRFs, and VPNv4 routes need to be converted into common IPv4 routes using EBGP and transmitted from one AS to another AS. Therefore, the two ASBRs need to be interconnected, but MPLS does not need to be enabled.</a:t>
            </a:r>
            <a:endParaRPr lang="en-US" altLang="zh-CN" sz="1400" smtClean="0">
              <a:sym typeface="Huawei Sans" panose="020C0503030203020204" pitchFamily="34" charset="0"/>
            </a:endParaRPr>
          </a:p>
          <a:p>
            <a:endParaRPr lang="en-US" altLang="zh-CN" sz="1400" dirty="0">
              <a:sym typeface="Huawei Sans" panose="020C0503030203020204" pitchFamily="34" charset="0"/>
            </a:endParaRPr>
          </a:p>
        </p:txBody>
      </p:sp>
      <p:sp>
        <p:nvSpPr>
          <p:cNvPr id="4" name="AutoShape 93"/>
          <p:cNvSpPr>
            <a:spLocks noChangeArrowheads="1"/>
          </p:cNvSpPr>
          <p:nvPr/>
        </p:nvSpPr>
        <p:spPr bwMode="gray">
          <a:xfrm rot="5400000">
            <a:off x="6088955" y="2423877"/>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 Box 28"/>
          <p:cNvSpPr txBox="1">
            <a:spLocks noChangeArrowheads="1"/>
          </p:cNvSpPr>
          <p:nvPr/>
        </p:nvSpPr>
        <p:spPr bwMode="gray">
          <a:xfrm>
            <a:off x="3899036" y="3449407"/>
            <a:ext cx="520271" cy="312462"/>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0" name="Text Box 29"/>
          <p:cNvSpPr txBox="1">
            <a:spLocks noChangeArrowheads="1"/>
          </p:cNvSpPr>
          <p:nvPr/>
        </p:nvSpPr>
        <p:spPr bwMode="gray">
          <a:xfrm>
            <a:off x="7839968" y="3449407"/>
            <a:ext cx="528638"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1" name="Text Box 30"/>
          <p:cNvSpPr txBox="1">
            <a:spLocks noChangeArrowheads="1"/>
          </p:cNvSpPr>
          <p:nvPr/>
        </p:nvSpPr>
        <p:spPr bwMode="gray">
          <a:xfrm>
            <a:off x="4501455" y="3715450"/>
            <a:ext cx="103505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ASBR-PE1</a:t>
            </a:r>
          </a:p>
        </p:txBody>
      </p:sp>
      <p:sp>
        <p:nvSpPr>
          <p:cNvPr id="12" name="Text Box 31"/>
          <p:cNvSpPr txBox="1">
            <a:spLocks noChangeArrowheads="1"/>
          </p:cNvSpPr>
          <p:nvPr/>
        </p:nvSpPr>
        <p:spPr bwMode="gray">
          <a:xfrm>
            <a:off x="6677918" y="3715450"/>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13" name="Text Box 32"/>
          <p:cNvSpPr txBox="1">
            <a:spLocks noChangeArrowheads="1"/>
          </p:cNvSpPr>
          <p:nvPr/>
        </p:nvSpPr>
        <p:spPr bwMode="gray">
          <a:xfrm>
            <a:off x="4391918" y="3366857"/>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4" name="Text Box 33"/>
          <p:cNvSpPr txBox="1">
            <a:spLocks noChangeArrowheads="1"/>
          </p:cNvSpPr>
          <p:nvPr/>
        </p:nvSpPr>
        <p:spPr bwMode="gray">
          <a:xfrm>
            <a:off x="7393880" y="3370032"/>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5" name="Text Box 34"/>
          <p:cNvSpPr txBox="1">
            <a:spLocks noChangeArrowheads="1"/>
          </p:cNvSpPr>
          <p:nvPr/>
        </p:nvSpPr>
        <p:spPr bwMode="gray">
          <a:xfrm>
            <a:off x="2572808" y="4517795"/>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6" name="Text Box 35"/>
          <p:cNvSpPr txBox="1">
            <a:spLocks noChangeArrowheads="1"/>
          </p:cNvSpPr>
          <p:nvPr/>
        </p:nvSpPr>
        <p:spPr bwMode="gray">
          <a:xfrm>
            <a:off x="9175848" y="4516204"/>
            <a:ext cx="525463"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7" name="Text Box 36"/>
          <p:cNvSpPr txBox="1">
            <a:spLocks noChangeArrowheads="1"/>
          </p:cNvSpPr>
          <p:nvPr/>
        </p:nvSpPr>
        <p:spPr bwMode="gray">
          <a:xfrm>
            <a:off x="3661668" y="2442932"/>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20" name="Line 39"/>
          <p:cNvSpPr>
            <a:spLocks noChangeShapeType="1"/>
          </p:cNvSpPr>
          <p:nvPr/>
        </p:nvSpPr>
        <p:spPr bwMode="gray">
          <a:xfrm flipV="1">
            <a:off x="3918843" y="3266845"/>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40"/>
          <p:cNvSpPr>
            <a:spLocks noChangeShapeType="1"/>
          </p:cNvSpPr>
          <p:nvPr/>
        </p:nvSpPr>
        <p:spPr bwMode="gray">
          <a:xfrm>
            <a:off x="4760218" y="3304945"/>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41"/>
          <p:cNvSpPr>
            <a:spLocks noChangeShapeType="1"/>
          </p:cNvSpPr>
          <p:nvPr/>
        </p:nvSpPr>
        <p:spPr bwMode="gray">
          <a:xfrm flipV="1">
            <a:off x="6889055" y="3276370"/>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42"/>
          <p:cNvSpPr>
            <a:spLocks noChangeShapeType="1"/>
          </p:cNvSpPr>
          <p:nvPr/>
        </p:nvSpPr>
        <p:spPr bwMode="gray">
          <a:xfrm>
            <a:off x="7790755" y="3266845"/>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43"/>
          <p:cNvSpPr>
            <a:spLocks noChangeShapeType="1"/>
          </p:cNvSpPr>
          <p:nvPr/>
        </p:nvSpPr>
        <p:spPr bwMode="gray">
          <a:xfrm>
            <a:off x="5638105" y="3574820"/>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66"/>
          <p:cNvSpPr>
            <a:spLocks noChangeShapeType="1"/>
          </p:cNvSpPr>
          <p:nvPr/>
        </p:nvSpPr>
        <p:spPr bwMode="gray">
          <a:xfrm flipV="1">
            <a:off x="2880618" y="3698645"/>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67"/>
          <p:cNvSpPr>
            <a:spLocks noChangeShapeType="1"/>
          </p:cNvSpPr>
          <p:nvPr/>
        </p:nvSpPr>
        <p:spPr bwMode="gray">
          <a:xfrm>
            <a:off x="8578155" y="3698645"/>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AutoShape 90"/>
          <p:cNvSpPr>
            <a:spLocks noChangeArrowheads="1"/>
          </p:cNvSpPr>
          <p:nvPr/>
        </p:nvSpPr>
        <p:spPr bwMode="gray">
          <a:xfrm rot="5400000">
            <a:off x="4395886" y="4483659"/>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AutoShape 91"/>
          <p:cNvSpPr>
            <a:spLocks noChangeArrowheads="1"/>
          </p:cNvSpPr>
          <p:nvPr/>
        </p:nvSpPr>
        <p:spPr bwMode="gray">
          <a:xfrm rot="5400000">
            <a:off x="4211735" y="4601134"/>
            <a:ext cx="809625" cy="1839912"/>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AutoShape 94"/>
          <p:cNvSpPr>
            <a:spLocks noChangeArrowheads="1"/>
          </p:cNvSpPr>
          <p:nvPr/>
        </p:nvSpPr>
        <p:spPr bwMode="gray">
          <a:xfrm rot="5400000">
            <a:off x="7383561" y="4470959"/>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AutoShape 95"/>
          <p:cNvSpPr>
            <a:spLocks noChangeArrowheads="1"/>
          </p:cNvSpPr>
          <p:nvPr/>
        </p:nvSpPr>
        <p:spPr bwMode="gray">
          <a:xfrm rot="5400000">
            <a:off x="7183736" y="4575533"/>
            <a:ext cx="809625" cy="1865714"/>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Line 97"/>
          <p:cNvSpPr>
            <a:spLocks noChangeShapeType="1"/>
          </p:cNvSpPr>
          <p:nvPr/>
        </p:nvSpPr>
        <p:spPr bwMode="gray">
          <a:xfrm>
            <a:off x="3618805" y="3724045"/>
            <a:ext cx="0" cy="1631950"/>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Line 98"/>
          <p:cNvSpPr>
            <a:spLocks noChangeShapeType="1"/>
          </p:cNvSpPr>
          <p:nvPr/>
        </p:nvSpPr>
        <p:spPr bwMode="gray">
          <a:xfrm>
            <a:off x="5606355" y="3724045"/>
            <a:ext cx="0" cy="1631950"/>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Line 99"/>
          <p:cNvSpPr>
            <a:spLocks noChangeShapeType="1"/>
          </p:cNvSpPr>
          <p:nvPr/>
        </p:nvSpPr>
        <p:spPr bwMode="gray">
          <a:xfrm>
            <a:off x="6568380" y="3716107"/>
            <a:ext cx="0" cy="1631950"/>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Line 100"/>
          <p:cNvSpPr>
            <a:spLocks noChangeShapeType="1"/>
          </p:cNvSpPr>
          <p:nvPr/>
        </p:nvSpPr>
        <p:spPr bwMode="gray">
          <a:xfrm>
            <a:off x="8598793" y="3716107"/>
            <a:ext cx="0" cy="1631950"/>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Line 160"/>
          <p:cNvSpPr>
            <a:spLocks noChangeShapeType="1"/>
          </p:cNvSpPr>
          <p:nvPr/>
        </p:nvSpPr>
        <p:spPr bwMode="gray">
          <a:xfrm>
            <a:off x="9228347" y="4571770"/>
            <a:ext cx="7034" cy="923919"/>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 Box 171"/>
          <p:cNvSpPr txBox="1">
            <a:spLocks noChangeArrowheads="1"/>
          </p:cNvSpPr>
          <p:nvPr/>
        </p:nvSpPr>
        <p:spPr bwMode="gray">
          <a:xfrm>
            <a:off x="3652143" y="2658832"/>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Arc 172"/>
          <p:cNvSpPr>
            <a:spLocks/>
          </p:cNvSpPr>
          <p:nvPr/>
        </p:nvSpPr>
        <p:spPr bwMode="gray">
          <a:xfrm rot="18721372">
            <a:off x="3982735" y="2740647"/>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2540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 Box 173"/>
          <p:cNvSpPr txBox="1">
            <a:spLocks noChangeArrowheads="1"/>
          </p:cNvSpPr>
          <p:nvPr/>
        </p:nvSpPr>
        <p:spPr bwMode="gray">
          <a:xfrm>
            <a:off x="6658868" y="2417532"/>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54" name="Text Box 174"/>
          <p:cNvSpPr txBox="1">
            <a:spLocks noChangeArrowheads="1"/>
          </p:cNvSpPr>
          <p:nvPr/>
        </p:nvSpPr>
        <p:spPr bwMode="gray">
          <a:xfrm>
            <a:off x="6649343" y="2633432"/>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Arc 175"/>
          <p:cNvSpPr>
            <a:spLocks/>
          </p:cNvSpPr>
          <p:nvPr/>
        </p:nvSpPr>
        <p:spPr bwMode="gray">
          <a:xfrm rot="18721372">
            <a:off x="6967637" y="2726301"/>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2540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 Box 36"/>
          <p:cNvSpPr txBox="1">
            <a:spLocks noChangeArrowheads="1"/>
          </p:cNvSpPr>
          <p:nvPr/>
        </p:nvSpPr>
        <p:spPr bwMode="gray">
          <a:xfrm>
            <a:off x="3181077" y="2835640"/>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Text Box 36"/>
          <p:cNvSpPr txBox="1">
            <a:spLocks noChangeArrowheads="1"/>
          </p:cNvSpPr>
          <p:nvPr/>
        </p:nvSpPr>
        <p:spPr bwMode="gray">
          <a:xfrm>
            <a:off x="7914349" y="2835640"/>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8" name="Picture 157" descr="E:\2016.01\1.12 扁平化图标\蓝色\AR-蓝色最新-40.png"/>
          <p:cNvPicPr>
            <a:picLocks noChangeAspect="1" noChangeArrowheads="1"/>
          </p:cNvPicPr>
          <p:nvPr/>
        </p:nvPicPr>
        <p:blipFill>
          <a:blip r:embed="rId3" cstate="print"/>
          <a:srcRect/>
          <a:stretch>
            <a:fillRect/>
          </a:stretch>
        </p:blipFill>
        <p:spPr bwMode="gray">
          <a:xfrm>
            <a:off x="2771081" y="4179263"/>
            <a:ext cx="436636" cy="395012"/>
          </a:xfrm>
          <a:prstGeom prst="rect">
            <a:avLst/>
          </a:prstGeom>
          <a:noFill/>
        </p:spPr>
      </p:pic>
      <p:pic>
        <p:nvPicPr>
          <p:cNvPr id="159" name="Picture 158" descr="E:\2016.01\1.12 扁平化图标\蓝色\AR-蓝色最新-40.png"/>
          <p:cNvPicPr>
            <a:picLocks noChangeAspect="1" noChangeArrowheads="1"/>
          </p:cNvPicPr>
          <p:nvPr/>
        </p:nvPicPr>
        <p:blipFill>
          <a:blip r:embed="rId3" cstate="print"/>
          <a:srcRect/>
          <a:stretch>
            <a:fillRect/>
          </a:stretch>
        </p:blipFill>
        <p:spPr bwMode="gray">
          <a:xfrm>
            <a:off x="3503712" y="3385513"/>
            <a:ext cx="436636" cy="395012"/>
          </a:xfrm>
          <a:prstGeom prst="rect">
            <a:avLst/>
          </a:prstGeom>
          <a:noFill/>
        </p:spPr>
      </p:pic>
      <p:pic>
        <p:nvPicPr>
          <p:cNvPr id="160" name="Picture 159" descr="E:\2016.01\1.12 扁平化图标\蓝色\AR-蓝色最新-40.png"/>
          <p:cNvPicPr>
            <a:picLocks noChangeAspect="1" noChangeArrowheads="1"/>
          </p:cNvPicPr>
          <p:nvPr/>
        </p:nvPicPr>
        <p:blipFill>
          <a:blip r:embed="rId3" cstate="print"/>
          <a:srcRect/>
          <a:stretch>
            <a:fillRect/>
          </a:stretch>
        </p:blipFill>
        <p:spPr bwMode="gray">
          <a:xfrm>
            <a:off x="4388437" y="3013258"/>
            <a:ext cx="436636" cy="395012"/>
          </a:xfrm>
          <a:prstGeom prst="rect">
            <a:avLst/>
          </a:prstGeom>
          <a:noFill/>
        </p:spPr>
      </p:pic>
      <p:pic>
        <p:nvPicPr>
          <p:cNvPr id="161" name="Picture 160" descr="E:\2016.01\1.12 扁平化图标\蓝色\AR-蓝色最新-40.png"/>
          <p:cNvPicPr>
            <a:picLocks noChangeAspect="1" noChangeArrowheads="1"/>
          </p:cNvPicPr>
          <p:nvPr/>
        </p:nvPicPr>
        <p:blipFill>
          <a:blip r:embed="rId3" cstate="print"/>
          <a:srcRect/>
          <a:stretch>
            <a:fillRect/>
          </a:stretch>
        </p:blipFill>
        <p:spPr bwMode="gray">
          <a:xfrm>
            <a:off x="5247151" y="3386183"/>
            <a:ext cx="436636" cy="395012"/>
          </a:xfrm>
          <a:prstGeom prst="rect">
            <a:avLst/>
          </a:prstGeom>
          <a:noFill/>
        </p:spPr>
      </p:pic>
      <p:pic>
        <p:nvPicPr>
          <p:cNvPr id="162" name="Picture 161" descr="E:\2016.01\1.12 扁平化图标\蓝色\AR-蓝色最新-40.png"/>
          <p:cNvPicPr>
            <a:picLocks noChangeAspect="1" noChangeArrowheads="1"/>
          </p:cNvPicPr>
          <p:nvPr/>
        </p:nvPicPr>
        <p:blipFill>
          <a:blip r:embed="rId3" cstate="print"/>
          <a:srcRect/>
          <a:stretch>
            <a:fillRect/>
          </a:stretch>
        </p:blipFill>
        <p:spPr bwMode="gray">
          <a:xfrm>
            <a:off x="6466780" y="3393480"/>
            <a:ext cx="436636" cy="395012"/>
          </a:xfrm>
          <a:prstGeom prst="rect">
            <a:avLst/>
          </a:prstGeom>
          <a:noFill/>
        </p:spPr>
      </p:pic>
      <p:pic>
        <p:nvPicPr>
          <p:cNvPr id="163" name="Picture 162" descr="E:\2016.01\1.12 扁平化图标\蓝色\AR-蓝色最新-40.png"/>
          <p:cNvPicPr>
            <a:picLocks noChangeAspect="1" noChangeArrowheads="1"/>
          </p:cNvPicPr>
          <p:nvPr/>
        </p:nvPicPr>
        <p:blipFill>
          <a:blip r:embed="rId3" cstate="print"/>
          <a:srcRect/>
          <a:stretch>
            <a:fillRect/>
          </a:stretch>
        </p:blipFill>
        <p:spPr bwMode="gray">
          <a:xfrm>
            <a:off x="7428600" y="3015243"/>
            <a:ext cx="436636" cy="395012"/>
          </a:xfrm>
          <a:prstGeom prst="rect">
            <a:avLst/>
          </a:prstGeom>
          <a:noFill/>
        </p:spPr>
      </p:pic>
      <p:pic>
        <p:nvPicPr>
          <p:cNvPr id="164" name="Picture 163" descr="E:\2016.01\1.12 扁平化图标\蓝色\AR-蓝色最新-40.png"/>
          <p:cNvPicPr>
            <a:picLocks noChangeAspect="1" noChangeArrowheads="1"/>
          </p:cNvPicPr>
          <p:nvPr/>
        </p:nvPicPr>
        <p:blipFill>
          <a:blip r:embed="rId3" cstate="print"/>
          <a:srcRect/>
          <a:stretch>
            <a:fillRect/>
          </a:stretch>
        </p:blipFill>
        <p:spPr bwMode="gray">
          <a:xfrm>
            <a:off x="8315387" y="3385513"/>
            <a:ext cx="436636" cy="395012"/>
          </a:xfrm>
          <a:prstGeom prst="rect">
            <a:avLst/>
          </a:prstGeom>
          <a:noFill/>
        </p:spPr>
      </p:pic>
      <p:pic>
        <p:nvPicPr>
          <p:cNvPr id="165" name="Picture 164" descr="E:\2016.01\1.12 扁平化图标\蓝色\AR-蓝色最新-40.png"/>
          <p:cNvPicPr>
            <a:picLocks noChangeAspect="1" noChangeArrowheads="1"/>
          </p:cNvPicPr>
          <p:nvPr/>
        </p:nvPicPr>
        <p:blipFill>
          <a:blip r:embed="rId3" cstate="print"/>
          <a:srcRect/>
          <a:stretch>
            <a:fillRect/>
          </a:stretch>
        </p:blipFill>
        <p:spPr bwMode="gray">
          <a:xfrm>
            <a:off x="9228348" y="4176758"/>
            <a:ext cx="436636" cy="395012"/>
          </a:xfrm>
          <a:prstGeom prst="rect">
            <a:avLst/>
          </a:prstGeom>
          <a:noFill/>
        </p:spPr>
      </p:pic>
      <p:sp>
        <p:nvSpPr>
          <p:cNvPr id="81" name="圆角矩形 80"/>
          <p:cNvSpPr/>
          <p:nvPr/>
        </p:nvSpPr>
        <p:spPr bwMode="gray">
          <a:xfrm>
            <a:off x="3386226" y="2468361"/>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圆角矩形 81"/>
          <p:cNvSpPr/>
          <p:nvPr/>
        </p:nvSpPr>
        <p:spPr bwMode="gray">
          <a:xfrm>
            <a:off x="6407639" y="2468361"/>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Line 160"/>
          <p:cNvSpPr>
            <a:spLocks noChangeShapeType="1"/>
          </p:cNvSpPr>
          <p:nvPr/>
        </p:nvSpPr>
        <p:spPr bwMode="gray">
          <a:xfrm flipH="1">
            <a:off x="3207717" y="4571770"/>
            <a:ext cx="0" cy="923919"/>
          </a:xfrm>
          <a:prstGeom prst="line">
            <a:avLst/>
          </a:prstGeom>
          <a:noFill/>
          <a:ln w="19050" cap="rnd">
            <a:solidFill>
              <a:schemeClr val="tx1"/>
            </a:solidFill>
            <a:prstDash val="sysDot"/>
            <a:round/>
            <a:headEnd type="non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圆角矩形 90"/>
          <p:cNvSpPr/>
          <p:nvPr/>
        </p:nvSpPr>
        <p:spPr bwMode="gray">
          <a:xfrm>
            <a:off x="2596454" y="4081701"/>
            <a:ext cx="736885"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bwMode="gray">
          <a:xfrm>
            <a:off x="9067765" y="4081701"/>
            <a:ext cx="736885"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bwMode="gray">
          <a:xfrm>
            <a:off x="5700419" y="3353383"/>
            <a:ext cx="733122" cy="276999"/>
          </a:xfrm>
          <a:prstGeom prst="rect">
            <a:avLst/>
          </a:prstGeom>
          <a:noFill/>
        </p:spPr>
        <p:txBody>
          <a:bodyPr wrap="square" rtlCol="0">
            <a:noAutofit/>
          </a:bodyPr>
          <a:lstStyle/>
          <a:p>
            <a:pPr algn="ctr" fontAlgn="ctr"/>
            <a:r>
              <a:rPr sz="1200">
                <a:latin typeface="Huawei Sans" panose="020C0503030203020204" pitchFamily="34" charset="0"/>
              </a:rPr>
              <a:t>EBGP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AutoShape 93"/>
          <p:cNvSpPr>
            <a:spLocks noChangeArrowheads="1"/>
          </p:cNvSpPr>
          <p:nvPr/>
        </p:nvSpPr>
        <p:spPr bwMode="gray">
          <a:xfrm rot="5400000">
            <a:off x="10563367" y="5249052"/>
            <a:ext cx="150924" cy="641816"/>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bwMode="gray">
          <a:xfrm>
            <a:off x="10959737" y="5397047"/>
            <a:ext cx="478016" cy="276999"/>
          </a:xfrm>
          <a:prstGeom prst="rect">
            <a:avLst/>
          </a:prstGeom>
          <a:noFill/>
        </p:spPr>
        <p:txBody>
          <a:bodyPr wrap="square" rtlCol="0">
            <a:noAutofit/>
          </a:bodyPr>
          <a:lstStyle/>
          <a:p>
            <a:pPr fontAlgn="ctr"/>
            <a:r>
              <a:rPr sz="1200">
                <a:latin typeface="Huawei Sans" panose="020C0503030203020204" pitchFamily="34" charset="0"/>
              </a:rPr>
              <a:t>IPv4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AutoShape 93"/>
          <p:cNvSpPr>
            <a:spLocks noChangeArrowheads="1"/>
          </p:cNvSpPr>
          <p:nvPr/>
        </p:nvSpPr>
        <p:spPr bwMode="gray">
          <a:xfrm rot="5400000">
            <a:off x="10563367" y="5497427"/>
            <a:ext cx="150924" cy="641816"/>
          </a:xfrm>
          <a:prstGeom prst="can">
            <a:avLst>
              <a:gd name="adj" fmla="val 77995"/>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10959737" y="5645422"/>
            <a:ext cx="487634" cy="276999"/>
          </a:xfrm>
          <a:prstGeom prst="rect">
            <a:avLst/>
          </a:prstGeom>
          <a:noFill/>
        </p:spPr>
        <p:txBody>
          <a:bodyPr wrap="square" rtlCol="0">
            <a:noAutofit/>
          </a:bodyPr>
          <a:lstStyle/>
          <a:p>
            <a:pPr fontAlgn="ctr"/>
            <a:r>
              <a:rPr sz="1200">
                <a:latin typeface="Huawei Sans" panose="020C0503030203020204" pitchFamily="34" charset="0"/>
              </a:rPr>
              <a:t>VPN</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AutoShape 93"/>
          <p:cNvSpPr>
            <a:spLocks noChangeArrowheads="1"/>
          </p:cNvSpPr>
          <p:nvPr/>
        </p:nvSpPr>
        <p:spPr bwMode="gray">
          <a:xfrm rot="5400000">
            <a:off x="10563367" y="5745802"/>
            <a:ext cx="150924" cy="641816"/>
          </a:xfrm>
          <a:prstGeom prst="can">
            <a:avLst>
              <a:gd name="adj" fmla="val 77995"/>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10959737" y="5893797"/>
            <a:ext cx="760144" cy="276999"/>
          </a:xfrm>
          <a:prstGeom prst="rect">
            <a:avLst/>
          </a:prstGeom>
          <a:noFill/>
        </p:spPr>
        <p:txBody>
          <a:bodyPr wrap="square" rtlCol="0">
            <a:noAutofit/>
          </a:bodyPr>
          <a:lstStyle/>
          <a:p>
            <a:pPr fontAlgn="ctr"/>
            <a:r>
              <a:rPr sz="1200">
                <a:latin typeface="Huawei Sans" panose="020C0503030203020204" pitchFamily="34" charset="0"/>
              </a:rPr>
              <a:t>LDP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82258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A: Control Plane</a:t>
            </a:r>
            <a:endParaRPr lang="en-US" dirty="0">
              <a:sym typeface="Huawei Sans" panose="020C0503030203020204" pitchFamily="34" charset="0"/>
            </a:endParaRPr>
          </a:p>
        </p:txBody>
      </p:sp>
      <p:sp>
        <p:nvSpPr>
          <p:cNvPr id="32" name="文本占位符 31"/>
          <p:cNvSpPr>
            <a:spLocks noGrp="1"/>
          </p:cNvSpPr>
          <p:nvPr>
            <p:ph type="body" sz="quarter" idx="4294967295"/>
          </p:nvPr>
        </p:nvSpPr>
        <p:spPr bwMode="gray">
          <a:xfrm>
            <a:off x="8293059" y="954088"/>
            <a:ext cx="3456029" cy="5240337"/>
          </a:xfrm>
        </p:spPr>
        <p:txBody>
          <a:bodyPr wrap="square">
            <a:noAutofit/>
          </a:bodyPr>
          <a:lstStyle/>
          <a:p>
            <a:pPr marL="457200" indent="-457200">
              <a:lnSpc>
                <a:spcPct val="100000"/>
              </a:lnSpc>
              <a:buSzPct val="100000"/>
              <a:buFont typeface="+mj-lt"/>
              <a:buAutoNum type="arabicPeriod"/>
            </a:pPr>
            <a:r>
              <a:rPr sz="1200" dirty="0">
                <a:latin typeface="Huawei Sans" panose="020C0503030203020204" pitchFamily="34" charset="0"/>
              </a:rPr>
              <a:t>CE1 </a:t>
            </a:r>
            <a:r>
              <a:rPr sz="1200" dirty="0" smtClean="0">
                <a:latin typeface="Huawei Sans" panose="020C0503030203020204" pitchFamily="34" charset="0"/>
              </a:rPr>
              <a:t>sets the next hop of </a:t>
            </a:r>
            <a:r>
              <a:rPr lang="en-US" altLang="zh-CN" sz="1200" dirty="0"/>
              <a:t>an IPv4 </a:t>
            </a:r>
            <a:r>
              <a:rPr lang="en-US" altLang="zh-CN" sz="1200" dirty="0" smtClean="0"/>
              <a:t>route </a:t>
            </a:r>
            <a:r>
              <a:rPr sz="1200" dirty="0" smtClean="0">
                <a:latin typeface="Huawei Sans" panose="020C0503030203020204" pitchFamily="34" charset="0"/>
              </a:rPr>
              <a:t>to </a:t>
            </a:r>
            <a:r>
              <a:rPr lang="en-US" sz="1200" dirty="0" smtClean="0">
                <a:latin typeface="Huawei Sans" panose="020C0503030203020204" pitchFamily="34" charset="0"/>
              </a:rPr>
              <a:t>itself and </a:t>
            </a:r>
            <a:r>
              <a:rPr lang="en-US" altLang="zh-CN" sz="1200" dirty="0" smtClean="0"/>
              <a:t>advertises the route to PE1</a:t>
            </a:r>
            <a:r>
              <a:rPr sz="1200" dirty="0" smtClean="0">
                <a:latin typeface="Huawei Sans" panose="020C0503030203020204" pitchFamily="34" charset="0"/>
              </a:rPr>
              <a:t>.</a:t>
            </a:r>
            <a:endParaRPr lang="zh-CN" altLang="en-US" sz="1200" dirty="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PE1 converts the IPv4 route into a VPNv4 route, sets the next hop of the route to PE1, allocates a VPN label V1 to the route, and advertises the route to ASBR-PE1.</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PE1 and P1 allocate tunnel labels T1 and T2 respectively to the routes destined for PE1.</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ASBR-PE1 converts the VPNv4 route into an IPv4 route, sets the next hop to ASBR-PE1, and </a:t>
            </a:r>
            <a:r>
              <a:rPr lang="en-US" altLang="zh-CN" sz="1200" dirty="0"/>
              <a:t>advertises</a:t>
            </a:r>
            <a:r>
              <a:rPr sz="1200" dirty="0" smtClean="0">
                <a:latin typeface="Huawei Sans" panose="020C0503030203020204" pitchFamily="34" charset="0"/>
              </a:rPr>
              <a:t> </a:t>
            </a:r>
            <a:r>
              <a:rPr sz="1200" dirty="0">
                <a:latin typeface="Huawei Sans" panose="020C0503030203020204" pitchFamily="34" charset="0"/>
              </a:rPr>
              <a:t>the route to ASBR-PE2.</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ASBR-PE2 converts the IPv4 route into a VPNv4 route, sets the next hop of the route to ASBR-PE2, allocates a VPN label V2 to the route, and advertises the route to PE2.</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ASBR-PE2 and P2 allocate tunnel labels T3 and T4 respectively to the routes destined for ASBR-PE2.</a:t>
            </a:r>
            <a:endParaRPr lang="en-US" altLang="zh-CN" sz="1200" dirty="0">
              <a:latin typeface="Huawei Sans" panose="020C0503030203020204" pitchFamily="34" charset="0"/>
              <a:sym typeface="Huawei Sans" panose="020C0503030203020204" pitchFamily="34" charset="0"/>
            </a:endParaRPr>
          </a:p>
          <a:p>
            <a:pPr marL="457200" indent="-457200">
              <a:lnSpc>
                <a:spcPct val="100000"/>
              </a:lnSpc>
              <a:buSzPct val="100000"/>
              <a:buFont typeface="+mj-lt"/>
              <a:buAutoNum type="arabicPeriod"/>
            </a:pPr>
            <a:r>
              <a:rPr sz="1200" dirty="0">
                <a:latin typeface="Huawei Sans" panose="020C0503030203020204" pitchFamily="34" charset="0"/>
              </a:rPr>
              <a:t>PE2 converts the VPNv4 route into an IPv4 route, sets the next hop to PE2, and advertises the route to CE2.</a:t>
            </a:r>
            <a:endParaRPr lang="zh-CN" altLang="en-US" sz="1200" dirty="0">
              <a:latin typeface="Huawei Sans" panose="020C0503030203020204" pitchFamily="34" charset="0"/>
              <a:sym typeface="Huawei Sans" panose="020C0503030203020204" pitchFamily="34" charset="0"/>
            </a:endParaRPr>
          </a:p>
        </p:txBody>
      </p:sp>
      <p:sp>
        <p:nvSpPr>
          <p:cNvPr id="4" name="Line 277"/>
          <p:cNvSpPr>
            <a:spLocks noChangeShapeType="1"/>
          </p:cNvSpPr>
          <p:nvPr/>
        </p:nvSpPr>
        <p:spPr bwMode="gray">
          <a:xfrm>
            <a:off x="3831390" y="4541724"/>
            <a:ext cx="1359836" cy="9453"/>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Line 277"/>
          <p:cNvSpPr>
            <a:spLocks noChangeShapeType="1"/>
          </p:cNvSpPr>
          <p:nvPr/>
        </p:nvSpPr>
        <p:spPr bwMode="gray">
          <a:xfrm flipV="1">
            <a:off x="5191224" y="4535421"/>
            <a:ext cx="1771851" cy="25282"/>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57"/>
          <p:cNvSpPr txBox="1">
            <a:spLocks noChangeArrowheads="1"/>
          </p:cNvSpPr>
          <p:nvPr/>
        </p:nvSpPr>
        <p:spPr bwMode="gray">
          <a:xfrm>
            <a:off x="6810431" y="4260782"/>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9" name="Text Box 158"/>
          <p:cNvSpPr txBox="1">
            <a:spLocks noChangeArrowheads="1"/>
          </p:cNvSpPr>
          <p:nvPr/>
        </p:nvSpPr>
        <p:spPr bwMode="gray">
          <a:xfrm>
            <a:off x="6107411" y="3013007"/>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0" name="Text Box 159"/>
          <p:cNvSpPr txBox="1">
            <a:spLocks noChangeArrowheads="1"/>
          </p:cNvSpPr>
          <p:nvPr/>
        </p:nvSpPr>
        <p:spPr bwMode="gray">
          <a:xfrm>
            <a:off x="5231111" y="3013007"/>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1" name="Text Box 160"/>
          <p:cNvSpPr txBox="1">
            <a:spLocks noChangeArrowheads="1"/>
          </p:cNvSpPr>
          <p:nvPr/>
        </p:nvSpPr>
        <p:spPr bwMode="gray">
          <a:xfrm>
            <a:off x="3953174" y="4260782"/>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IPv4 routing</a:t>
            </a:r>
          </a:p>
        </p:txBody>
      </p:sp>
      <p:sp>
        <p:nvSpPr>
          <p:cNvPr id="12" name="Text Box 161"/>
          <p:cNvSpPr txBox="1">
            <a:spLocks noChangeArrowheads="1"/>
          </p:cNvSpPr>
          <p:nvPr/>
        </p:nvSpPr>
        <p:spPr bwMode="gray">
          <a:xfrm>
            <a:off x="2508549" y="4260782"/>
            <a:ext cx="1349375"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sp>
        <p:nvSpPr>
          <p:cNvPr id="13" name="Text Box 162"/>
          <p:cNvSpPr txBox="1">
            <a:spLocks noChangeArrowheads="1"/>
          </p:cNvSpPr>
          <p:nvPr/>
        </p:nvSpPr>
        <p:spPr bwMode="gray">
          <a:xfrm>
            <a:off x="1236107" y="4260782"/>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14" name="Text Box 163"/>
          <p:cNvSpPr txBox="1">
            <a:spLocks noChangeArrowheads="1"/>
          </p:cNvSpPr>
          <p:nvPr/>
        </p:nvSpPr>
        <p:spPr bwMode="gray">
          <a:xfrm>
            <a:off x="3059411" y="3013007"/>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5" name="Text Box 164"/>
          <p:cNvSpPr txBox="1">
            <a:spLocks noChangeArrowheads="1"/>
          </p:cNvSpPr>
          <p:nvPr/>
        </p:nvSpPr>
        <p:spPr bwMode="gray">
          <a:xfrm>
            <a:off x="2259311" y="3013007"/>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8" name="Text Box 167"/>
          <p:cNvSpPr txBox="1">
            <a:spLocks noChangeArrowheads="1"/>
          </p:cNvSpPr>
          <p:nvPr/>
        </p:nvSpPr>
        <p:spPr bwMode="gray">
          <a:xfrm>
            <a:off x="2312943" y="2311433"/>
            <a:ext cx="645331"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PE1</a:t>
            </a:r>
          </a:p>
        </p:txBody>
      </p:sp>
      <p:sp>
        <p:nvSpPr>
          <p:cNvPr id="19" name="Text Box 168"/>
          <p:cNvSpPr txBox="1">
            <a:spLocks noChangeArrowheads="1"/>
          </p:cNvSpPr>
          <p:nvPr/>
        </p:nvSpPr>
        <p:spPr bwMode="gray">
          <a:xfrm>
            <a:off x="6317352" y="2283297"/>
            <a:ext cx="561145"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20" name="Text Box 169"/>
          <p:cNvSpPr txBox="1">
            <a:spLocks noChangeArrowheads="1"/>
          </p:cNvSpPr>
          <p:nvPr/>
        </p:nvSpPr>
        <p:spPr bwMode="gray">
          <a:xfrm>
            <a:off x="2982023" y="2401414"/>
            <a:ext cx="1035050"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ASBR-PE1</a:t>
            </a:r>
          </a:p>
        </p:txBody>
      </p:sp>
      <p:sp>
        <p:nvSpPr>
          <p:cNvPr id="21" name="Text Box 170"/>
          <p:cNvSpPr txBox="1">
            <a:spLocks noChangeArrowheads="1"/>
          </p:cNvSpPr>
          <p:nvPr/>
        </p:nvSpPr>
        <p:spPr bwMode="gray">
          <a:xfrm>
            <a:off x="5137431" y="2401414"/>
            <a:ext cx="1052512"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ASBR-PE2</a:t>
            </a:r>
          </a:p>
        </p:txBody>
      </p:sp>
      <p:sp>
        <p:nvSpPr>
          <p:cNvPr id="22" name="Text Box 171"/>
          <p:cNvSpPr txBox="1">
            <a:spLocks noChangeArrowheads="1"/>
          </p:cNvSpPr>
          <p:nvPr/>
        </p:nvSpPr>
        <p:spPr bwMode="gray">
          <a:xfrm>
            <a:off x="784524" y="3198745"/>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23" name="Text Box 172"/>
          <p:cNvSpPr txBox="1">
            <a:spLocks noChangeArrowheads="1"/>
          </p:cNvSpPr>
          <p:nvPr/>
        </p:nvSpPr>
        <p:spPr bwMode="gray">
          <a:xfrm>
            <a:off x="7777461" y="3182870"/>
            <a:ext cx="635977"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26" name="Line 175"/>
          <p:cNvSpPr>
            <a:spLocks noChangeShapeType="1"/>
          </p:cNvSpPr>
          <p:nvPr/>
        </p:nvSpPr>
        <p:spPr bwMode="gray">
          <a:xfrm flipV="1">
            <a:off x="2400599" y="1931920"/>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176"/>
          <p:cNvSpPr>
            <a:spLocks noChangeShapeType="1"/>
          </p:cNvSpPr>
          <p:nvPr/>
        </p:nvSpPr>
        <p:spPr bwMode="gray">
          <a:xfrm>
            <a:off x="3241974" y="1970020"/>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Line 177"/>
          <p:cNvSpPr>
            <a:spLocks noChangeShapeType="1"/>
          </p:cNvSpPr>
          <p:nvPr/>
        </p:nvSpPr>
        <p:spPr bwMode="gray">
          <a:xfrm flipV="1">
            <a:off x="5370811" y="1941445"/>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Line 178"/>
          <p:cNvSpPr>
            <a:spLocks noChangeShapeType="1"/>
          </p:cNvSpPr>
          <p:nvPr/>
        </p:nvSpPr>
        <p:spPr bwMode="gray">
          <a:xfrm>
            <a:off x="6272511" y="1931920"/>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179"/>
          <p:cNvSpPr>
            <a:spLocks noChangeShapeType="1"/>
          </p:cNvSpPr>
          <p:nvPr/>
        </p:nvSpPr>
        <p:spPr bwMode="gray">
          <a:xfrm>
            <a:off x="4119861" y="2239895"/>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Line 202"/>
          <p:cNvSpPr>
            <a:spLocks noChangeShapeType="1"/>
          </p:cNvSpPr>
          <p:nvPr/>
        </p:nvSpPr>
        <p:spPr bwMode="gray">
          <a:xfrm flipV="1">
            <a:off x="1362374" y="2363720"/>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Line 203"/>
          <p:cNvSpPr>
            <a:spLocks noChangeShapeType="1"/>
          </p:cNvSpPr>
          <p:nvPr/>
        </p:nvSpPr>
        <p:spPr bwMode="gray">
          <a:xfrm>
            <a:off x="7059911" y="2363720"/>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Line 259"/>
          <p:cNvSpPr>
            <a:spLocks noChangeShapeType="1"/>
          </p:cNvSpPr>
          <p:nvPr/>
        </p:nvSpPr>
        <p:spPr bwMode="gray">
          <a:xfrm>
            <a:off x="1392536" y="3243195"/>
            <a:ext cx="0" cy="143192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Line 260"/>
          <p:cNvSpPr>
            <a:spLocks noChangeShapeType="1"/>
          </p:cNvSpPr>
          <p:nvPr/>
        </p:nvSpPr>
        <p:spPr bwMode="gray">
          <a:xfrm>
            <a:off x="2273599" y="2449445"/>
            <a:ext cx="1587" cy="2519362"/>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Line 261"/>
          <p:cNvSpPr>
            <a:spLocks noChangeShapeType="1"/>
          </p:cNvSpPr>
          <p:nvPr/>
        </p:nvSpPr>
        <p:spPr bwMode="gray">
          <a:xfrm>
            <a:off x="3942061" y="2446270"/>
            <a:ext cx="0" cy="2693987"/>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Line 262"/>
          <p:cNvSpPr>
            <a:spLocks noChangeShapeType="1"/>
          </p:cNvSpPr>
          <p:nvPr/>
        </p:nvSpPr>
        <p:spPr bwMode="gray">
          <a:xfrm>
            <a:off x="5173961" y="2420870"/>
            <a:ext cx="0" cy="2693987"/>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Line 263"/>
          <p:cNvSpPr>
            <a:spLocks noChangeShapeType="1"/>
          </p:cNvSpPr>
          <p:nvPr/>
        </p:nvSpPr>
        <p:spPr bwMode="gray">
          <a:xfrm>
            <a:off x="6988474" y="2500245"/>
            <a:ext cx="0" cy="2693987"/>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Line 264"/>
          <p:cNvSpPr>
            <a:spLocks noChangeShapeType="1"/>
          </p:cNvSpPr>
          <p:nvPr/>
        </p:nvSpPr>
        <p:spPr bwMode="gray">
          <a:xfrm>
            <a:off x="7852195" y="3295582"/>
            <a:ext cx="0" cy="143192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Line 265"/>
          <p:cNvSpPr>
            <a:spLocks noChangeShapeType="1"/>
          </p:cNvSpPr>
          <p:nvPr/>
        </p:nvSpPr>
        <p:spPr bwMode="gray">
          <a:xfrm>
            <a:off x="3062586" y="2331970"/>
            <a:ext cx="0" cy="143192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Line 266"/>
          <p:cNvSpPr>
            <a:spLocks noChangeShapeType="1"/>
          </p:cNvSpPr>
          <p:nvPr/>
        </p:nvSpPr>
        <p:spPr bwMode="gray">
          <a:xfrm>
            <a:off x="6080424" y="2344670"/>
            <a:ext cx="0" cy="143192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Line 267"/>
          <p:cNvSpPr>
            <a:spLocks noChangeShapeType="1"/>
          </p:cNvSpPr>
          <p:nvPr/>
        </p:nvSpPr>
        <p:spPr bwMode="gray">
          <a:xfrm>
            <a:off x="2264074" y="3465445"/>
            <a:ext cx="788987"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Line 268"/>
          <p:cNvSpPr>
            <a:spLocks noChangeShapeType="1"/>
          </p:cNvSpPr>
          <p:nvPr/>
        </p:nvSpPr>
        <p:spPr bwMode="gray">
          <a:xfrm>
            <a:off x="3040361" y="3465445"/>
            <a:ext cx="901700"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0" name="Group 269"/>
          <p:cNvGrpSpPr>
            <a:grpSpLocks/>
          </p:cNvGrpSpPr>
          <p:nvPr/>
        </p:nvGrpSpPr>
        <p:grpSpPr bwMode="gray">
          <a:xfrm>
            <a:off x="2273502" y="3621020"/>
            <a:ext cx="956281" cy="539750"/>
            <a:chOff x="1323" y="2507"/>
            <a:chExt cx="674" cy="340"/>
          </a:xfrm>
        </p:grpSpPr>
        <p:sp>
          <p:nvSpPr>
            <p:cNvPr id="121" name="AutoShape 270"/>
            <p:cNvSpPr>
              <a:spLocks noChangeArrowheads="1"/>
            </p:cNvSpPr>
            <p:nvPr/>
          </p:nvSpPr>
          <p:spPr bwMode="gray">
            <a:xfrm rot="10800000">
              <a:off x="1341" y="2507"/>
              <a:ext cx="512"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Text Box 271"/>
            <p:cNvSpPr txBox="1">
              <a:spLocks noChangeArrowheads="1"/>
            </p:cNvSpPr>
            <p:nvPr/>
          </p:nvSpPr>
          <p:spPr bwMode="gray">
            <a:xfrm>
              <a:off x="1341" y="2517"/>
              <a:ext cx="656"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23" name="Text Box 272"/>
            <p:cNvSpPr txBox="1">
              <a:spLocks noChangeArrowheads="1"/>
            </p:cNvSpPr>
            <p:nvPr/>
          </p:nvSpPr>
          <p:spPr bwMode="gray">
            <a:xfrm>
              <a:off x="1323" y="2645"/>
              <a:ext cx="624"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T1</a:t>
              </a:r>
            </a:p>
          </p:txBody>
        </p:sp>
      </p:grpSp>
      <p:grpSp>
        <p:nvGrpSpPr>
          <p:cNvPr id="124" name="Group 273"/>
          <p:cNvGrpSpPr>
            <a:grpSpLocks/>
          </p:cNvGrpSpPr>
          <p:nvPr/>
        </p:nvGrpSpPr>
        <p:grpSpPr bwMode="gray">
          <a:xfrm>
            <a:off x="3029584" y="3621020"/>
            <a:ext cx="1157283" cy="539750"/>
            <a:chOff x="1935" y="2507"/>
            <a:chExt cx="585" cy="340"/>
          </a:xfrm>
        </p:grpSpPr>
        <p:sp>
          <p:nvSpPr>
            <p:cNvPr id="125" name="AutoShape 274"/>
            <p:cNvSpPr>
              <a:spLocks noChangeArrowheads="1"/>
            </p:cNvSpPr>
            <p:nvPr/>
          </p:nvSpPr>
          <p:spPr bwMode="gray">
            <a:xfrm rot="10800000">
              <a:off x="1966" y="2507"/>
              <a:ext cx="418"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Text Box 275"/>
            <p:cNvSpPr txBox="1">
              <a:spLocks noChangeArrowheads="1"/>
            </p:cNvSpPr>
            <p:nvPr/>
          </p:nvSpPr>
          <p:spPr bwMode="gray">
            <a:xfrm>
              <a:off x="1935" y="2517"/>
              <a:ext cx="576" cy="175"/>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27" name="Text Box 276"/>
            <p:cNvSpPr txBox="1">
              <a:spLocks noChangeArrowheads="1"/>
            </p:cNvSpPr>
            <p:nvPr/>
          </p:nvSpPr>
          <p:spPr bwMode="gray">
            <a:xfrm>
              <a:off x="1935" y="2645"/>
              <a:ext cx="585"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T2</a:t>
              </a:r>
            </a:p>
          </p:txBody>
        </p:sp>
      </p:grpSp>
      <p:sp>
        <p:nvSpPr>
          <p:cNvPr id="128" name="Line 277"/>
          <p:cNvSpPr>
            <a:spLocks noChangeShapeType="1"/>
          </p:cNvSpPr>
          <p:nvPr/>
        </p:nvSpPr>
        <p:spPr bwMode="gray">
          <a:xfrm>
            <a:off x="2272011" y="4537007"/>
            <a:ext cx="1666875"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Line 278"/>
          <p:cNvSpPr>
            <a:spLocks noChangeShapeType="1"/>
          </p:cNvSpPr>
          <p:nvPr/>
        </p:nvSpPr>
        <p:spPr bwMode="gray">
          <a:xfrm>
            <a:off x="1383011" y="4538595"/>
            <a:ext cx="889000"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0" name="Group 279"/>
          <p:cNvGrpSpPr>
            <a:grpSpLocks/>
          </p:cNvGrpSpPr>
          <p:nvPr/>
        </p:nvGrpSpPr>
        <p:grpSpPr bwMode="gray">
          <a:xfrm>
            <a:off x="2274143" y="4778307"/>
            <a:ext cx="1735921" cy="776288"/>
            <a:chOff x="1374" y="3266"/>
            <a:chExt cx="1079" cy="489"/>
          </a:xfrm>
        </p:grpSpPr>
        <p:sp>
          <p:nvSpPr>
            <p:cNvPr id="131" name="AutoShape 280"/>
            <p:cNvSpPr>
              <a:spLocks noChangeArrowheads="1"/>
            </p:cNvSpPr>
            <p:nvPr/>
          </p:nvSpPr>
          <p:spPr bwMode="gray">
            <a:xfrm rot="10800000">
              <a:off x="1391" y="3266"/>
              <a:ext cx="988"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Text Box 281"/>
            <p:cNvSpPr txBox="1">
              <a:spLocks noChangeArrowheads="1"/>
            </p:cNvSpPr>
            <p:nvPr/>
          </p:nvSpPr>
          <p:spPr bwMode="gray">
            <a:xfrm>
              <a:off x="1374" y="3322"/>
              <a:ext cx="1079" cy="130"/>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Rectangle 282"/>
            <p:cNvSpPr>
              <a:spLocks noChangeArrowheads="1"/>
            </p:cNvSpPr>
            <p:nvPr/>
          </p:nvSpPr>
          <p:spPr bwMode="gray">
            <a:xfrm>
              <a:off x="1374" y="3417"/>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PE1</a:t>
              </a:r>
            </a:p>
          </p:txBody>
        </p:sp>
        <p:sp>
          <p:nvSpPr>
            <p:cNvPr id="134" name="Rectangle 283"/>
            <p:cNvSpPr>
              <a:spLocks noChangeArrowheads="1"/>
            </p:cNvSpPr>
            <p:nvPr/>
          </p:nvSpPr>
          <p:spPr bwMode="gray">
            <a:xfrm>
              <a:off x="1374" y="3540"/>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V1</a:t>
              </a:r>
            </a:p>
          </p:txBody>
        </p:sp>
      </p:grpSp>
      <p:grpSp>
        <p:nvGrpSpPr>
          <p:cNvPr id="135" name="Group 284"/>
          <p:cNvGrpSpPr>
            <a:grpSpLocks/>
          </p:cNvGrpSpPr>
          <p:nvPr/>
        </p:nvGrpSpPr>
        <p:grpSpPr bwMode="gray">
          <a:xfrm>
            <a:off x="1302049" y="4662420"/>
            <a:ext cx="1058862" cy="528637"/>
            <a:chOff x="793" y="3163"/>
            <a:chExt cx="667" cy="333"/>
          </a:xfrm>
        </p:grpSpPr>
        <p:sp>
          <p:nvSpPr>
            <p:cNvPr id="136" name="AutoShape 285"/>
            <p:cNvSpPr>
              <a:spLocks noChangeArrowheads="1"/>
            </p:cNvSpPr>
            <p:nvPr/>
          </p:nvSpPr>
          <p:spPr bwMode="gray">
            <a:xfrm rot="10800000">
              <a:off x="812" y="3163"/>
              <a:ext cx="590"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Text Box 286"/>
            <p:cNvSpPr txBox="1">
              <a:spLocks noChangeArrowheads="1"/>
            </p:cNvSpPr>
            <p:nvPr/>
          </p:nvSpPr>
          <p:spPr bwMode="gray">
            <a:xfrm>
              <a:off x="793" y="3174"/>
              <a:ext cx="667"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287"/>
            <p:cNvSpPr txBox="1">
              <a:spLocks noChangeArrowheads="1"/>
            </p:cNvSpPr>
            <p:nvPr/>
          </p:nvSpPr>
          <p:spPr bwMode="gray">
            <a:xfrm>
              <a:off x="793"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CE1</a:t>
              </a:r>
            </a:p>
          </p:txBody>
        </p:sp>
      </p:grpSp>
      <p:grpSp>
        <p:nvGrpSpPr>
          <p:cNvPr id="139" name="Group 289"/>
          <p:cNvGrpSpPr>
            <a:grpSpLocks/>
          </p:cNvGrpSpPr>
          <p:nvPr/>
        </p:nvGrpSpPr>
        <p:grpSpPr bwMode="gray">
          <a:xfrm>
            <a:off x="3921715" y="4689407"/>
            <a:ext cx="1411287" cy="528638"/>
            <a:chOff x="864" y="3163"/>
            <a:chExt cx="607" cy="333"/>
          </a:xfrm>
        </p:grpSpPr>
        <p:sp>
          <p:nvSpPr>
            <p:cNvPr id="140" name="AutoShape 290"/>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Text Box 291"/>
            <p:cNvSpPr txBox="1">
              <a:spLocks noChangeArrowheads="1"/>
            </p:cNvSpPr>
            <p:nvPr/>
          </p:nvSpPr>
          <p:spPr bwMode="gray">
            <a:xfrm>
              <a:off x="864" y="3174"/>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 Box 292"/>
            <p:cNvSpPr txBox="1">
              <a:spLocks noChangeArrowheads="1"/>
            </p:cNvSpPr>
            <p:nvPr/>
          </p:nvSpPr>
          <p:spPr bwMode="gray">
            <a:xfrm>
              <a:off x="864"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ASBR-PE1</a:t>
              </a:r>
            </a:p>
          </p:txBody>
        </p:sp>
      </p:grpSp>
      <p:sp>
        <p:nvSpPr>
          <p:cNvPr id="143" name="Line 293"/>
          <p:cNvSpPr>
            <a:spLocks noChangeShapeType="1"/>
          </p:cNvSpPr>
          <p:nvPr/>
        </p:nvSpPr>
        <p:spPr bwMode="gray">
          <a:xfrm>
            <a:off x="5178724" y="3465445"/>
            <a:ext cx="901700"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Line 294"/>
          <p:cNvSpPr>
            <a:spLocks noChangeShapeType="1"/>
          </p:cNvSpPr>
          <p:nvPr/>
        </p:nvSpPr>
        <p:spPr bwMode="gray">
          <a:xfrm>
            <a:off x="6083599" y="3468620"/>
            <a:ext cx="901700"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5" name="Group 295"/>
          <p:cNvGrpSpPr>
            <a:grpSpLocks/>
          </p:cNvGrpSpPr>
          <p:nvPr/>
        </p:nvGrpSpPr>
        <p:grpSpPr bwMode="gray">
          <a:xfrm>
            <a:off x="4830194" y="3621020"/>
            <a:ext cx="1256626" cy="539750"/>
            <a:chOff x="1387" y="2507"/>
            <a:chExt cx="498" cy="340"/>
          </a:xfrm>
        </p:grpSpPr>
        <p:sp>
          <p:nvSpPr>
            <p:cNvPr id="146" name="AutoShape 296"/>
            <p:cNvSpPr>
              <a:spLocks noChangeArrowheads="1"/>
            </p:cNvSpPr>
            <p:nvPr/>
          </p:nvSpPr>
          <p:spPr bwMode="gray">
            <a:xfrm rot="10800000">
              <a:off x="1402" y="2507"/>
              <a:ext cx="451"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 Box 297"/>
            <p:cNvSpPr txBox="1">
              <a:spLocks noChangeArrowheads="1"/>
            </p:cNvSpPr>
            <p:nvPr/>
          </p:nvSpPr>
          <p:spPr bwMode="gray">
            <a:xfrm>
              <a:off x="1387" y="2517"/>
              <a:ext cx="498"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ASBR-PE2</a:t>
              </a:r>
            </a:p>
          </p:txBody>
        </p:sp>
        <p:sp>
          <p:nvSpPr>
            <p:cNvPr id="148" name="Text Box 298"/>
            <p:cNvSpPr txBox="1">
              <a:spLocks noChangeArrowheads="1"/>
            </p:cNvSpPr>
            <p:nvPr/>
          </p:nvSpPr>
          <p:spPr bwMode="gray">
            <a:xfrm>
              <a:off x="1387" y="2645"/>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T3</a:t>
              </a:r>
            </a:p>
          </p:txBody>
        </p:sp>
      </p:grpSp>
      <p:grpSp>
        <p:nvGrpSpPr>
          <p:cNvPr id="149" name="Group 299"/>
          <p:cNvGrpSpPr>
            <a:grpSpLocks/>
          </p:cNvGrpSpPr>
          <p:nvPr/>
        </p:nvGrpSpPr>
        <p:grpSpPr bwMode="gray">
          <a:xfrm>
            <a:off x="5991865" y="3621020"/>
            <a:ext cx="1318793" cy="539750"/>
            <a:chOff x="1423" y="2507"/>
            <a:chExt cx="551" cy="340"/>
          </a:xfrm>
        </p:grpSpPr>
        <p:sp>
          <p:nvSpPr>
            <p:cNvPr id="150" name="AutoShape 300"/>
            <p:cNvSpPr>
              <a:spLocks noChangeArrowheads="1"/>
            </p:cNvSpPr>
            <p:nvPr/>
          </p:nvSpPr>
          <p:spPr bwMode="gray">
            <a:xfrm rot="10800000">
              <a:off x="1435" y="2507"/>
              <a:ext cx="486"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 Box 301"/>
            <p:cNvSpPr txBox="1">
              <a:spLocks noChangeArrowheads="1"/>
            </p:cNvSpPr>
            <p:nvPr/>
          </p:nvSpPr>
          <p:spPr bwMode="gray">
            <a:xfrm>
              <a:off x="1423" y="2517"/>
              <a:ext cx="551"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ASBR-PE2</a:t>
              </a:r>
            </a:p>
          </p:txBody>
        </p:sp>
        <p:sp>
          <p:nvSpPr>
            <p:cNvPr id="152" name="Text Box 302"/>
            <p:cNvSpPr txBox="1">
              <a:spLocks noChangeArrowheads="1"/>
            </p:cNvSpPr>
            <p:nvPr/>
          </p:nvSpPr>
          <p:spPr bwMode="gray">
            <a:xfrm>
              <a:off x="1423" y="2645"/>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T4</a:t>
              </a:r>
            </a:p>
          </p:txBody>
        </p:sp>
      </p:grpSp>
      <p:sp>
        <p:nvSpPr>
          <p:cNvPr id="153" name="Text Box 304"/>
          <p:cNvSpPr txBox="1">
            <a:spLocks noChangeArrowheads="1"/>
          </p:cNvSpPr>
          <p:nvPr/>
        </p:nvSpPr>
        <p:spPr bwMode="gray">
          <a:xfrm>
            <a:off x="5418435" y="4260782"/>
            <a:ext cx="1382713"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grpSp>
        <p:nvGrpSpPr>
          <p:cNvPr id="154" name="Group 305"/>
          <p:cNvGrpSpPr>
            <a:grpSpLocks/>
          </p:cNvGrpSpPr>
          <p:nvPr/>
        </p:nvGrpSpPr>
        <p:grpSpPr bwMode="gray">
          <a:xfrm>
            <a:off x="5224760" y="4778307"/>
            <a:ext cx="1762125" cy="776288"/>
            <a:chOff x="1423" y="3266"/>
            <a:chExt cx="977" cy="489"/>
          </a:xfrm>
        </p:grpSpPr>
        <p:sp>
          <p:nvSpPr>
            <p:cNvPr id="155" name="AutoShape 306"/>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 Box 307"/>
            <p:cNvSpPr txBox="1">
              <a:spLocks noChangeArrowheads="1"/>
            </p:cNvSpPr>
            <p:nvPr/>
          </p:nvSpPr>
          <p:spPr bwMode="gray">
            <a:xfrm>
              <a:off x="1423" y="3322"/>
              <a:ext cx="977" cy="130"/>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RD2+Net1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Rectangle 308"/>
            <p:cNvSpPr>
              <a:spLocks noChangeArrowheads="1"/>
            </p:cNvSpPr>
            <p:nvPr/>
          </p:nvSpPr>
          <p:spPr bwMode="gray">
            <a:xfrm>
              <a:off x="1423" y="3417"/>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ASBR-PE2</a:t>
              </a:r>
            </a:p>
          </p:txBody>
        </p:sp>
        <p:sp>
          <p:nvSpPr>
            <p:cNvPr id="158" name="Rectangle 309"/>
            <p:cNvSpPr>
              <a:spLocks noChangeArrowheads="1"/>
            </p:cNvSpPr>
            <p:nvPr/>
          </p:nvSpPr>
          <p:spPr bwMode="gray">
            <a:xfrm>
              <a:off x="1423" y="3540"/>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V2</a:t>
              </a:r>
            </a:p>
          </p:txBody>
        </p:sp>
      </p:grpSp>
      <p:sp>
        <p:nvSpPr>
          <p:cNvPr id="159" name="Line 310"/>
          <p:cNvSpPr>
            <a:spLocks noChangeShapeType="1"/>
          </p:cNvSpPr>
          <p:nvPr/>
        </p:nvSpPr>
        <p:spPr bwMode="gray">
          <a:xfrm>
            <a:off x="6982124" y="4538595"/>
            <a:ext cx="877887" cy="0"/>
          </a:xfrm>
          <a:prstGeom prst="line">
            <a:avLst/>
          </a:prstGeom>
          <a:noFill/>
          <a:ln w="25400"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Group 311"/>
          <p:cNvGrpSpPr>
            <a:grpSpLocks/>
          </p:cNvGrpSpPr>
          <p:nvPr/>
        </p:nvGrpSpPr>
        <p:grpSpPr bwMode="gray">
          <a:xfrm>
            <a:off x="6940849" y="4690995"/>
            <a:ext cx="1033462" cy="528637"/>
            <a:chOff x="855" y="3163"/>
            <a:chExt cx="651" cy="333"/>
          </a:xfrm>
        </p:grpSpPr>
        <p:sp>
          <p:nvSpPr>
            <p:cNvPr id="161" name="AutoShape 312"/>
            <p:cNvSpPr>
              <a:spLocks noChangeArrowheads="1"/>
            </p:cNvSpPr>
            <p:nvPr/>
          </p:nvSpPr>
          <p:spPr bwMode="gray">
            <a:xfrm rot="10800000">
              <a:off x="893" y="3163"/>
              <a:ext cx="55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 Box 313"/>
            <p:cNvSpPr txBox="1">
              <a:spLocks noChangeArrowheads="1"/>
            </p:cNvSpPr>
            <p:nvPr/>
          </p:nvSpPr>
          <p:spPr bwMode="gray">
            <a:xfrm>
              <a:off x="855" y="3174"/>
              <a:ext cx="651"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314"/>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PE2</a:t>
              </a:r>
            </a:p>
          </p:txBody>
        </p:sp>
      </p:grpSp>
      <p:sp>
        <p:nvSpPr>
          <p:cNvPr id="164" name="Line 315"/>
          <p:cNvSpPr>
            <a:spLocks noChangeShapeType="1"/>
          </p:cNvSpPr>
          <p:nvPr/>
        </p:nvSpPr>
        <p:spPr bwMode="gray">
          <a:xfrm flipH="1">
            <a:off x="844849" y="3135245"/>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Text Box 316"/>
          <p:cNvSpPr txBox="1">
            <a:spLocks noChangeArrowheads="1"/>
          </p:cNvSpPr>
          <p:nvPr/>
        </p:nvSpPr>
        <p:spPr bwMode="gray">
          <a:xfrm>
            <a:off x="347961" y="3278120"/>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 Box 317"/>
          <p:cNvSpPr txBox="1">
            <a:spLocks noChangeArrowheads="1"/>
          </p:cNvSpPr>
          <p:nvPr/>
        </p:nvSpPr>
        <p:spPr bwMode="gray">
          <a:xfrm>
            <a:off x="2143424" y="1108007"/>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67" name="Text Box 318"/>
          <p:cNvSpPr txBox="1">
            <a:spLocks noChangeArrowheads="1"/>
          </p:cNvSpPr>
          <p:nvPr/>
        </p:nvSpPr>
        <p:spPr bwMode="gray">
          <a:xfrm>
            <a:off x="2133899" y="1323907"/>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Arc 319"/>
          <p:cNvSpPr>
            <a:spLocks/>
          </p:cNvSpPr>
          <p:nvPr/>
        </p:nvSpPr>
        <p:spPr bwMode="gray">
          <a:xfrm rot="18721372">
            <a:off x="2452193" y="1416776"/>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Text Box 320"/>
          <p:cNvSpPr txBox="1">
            <a:spLocks noChangeArrowheads="1"/>
          </p:cNvSpPr>
          <p:nvPr/>
        </p:nvSpPr>
        <p:spPr bwMode="gray">
          <a:xfrm>
            <a:off x="5140624" y="1082607"/>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70" name="Text Box 321"/>
          <p:cNvSpPr txBox="1">
            <a:spLocks noChangeArrowheads="1"/>
          </p:cNvSpPr>
          <p:nvPr/>
        </p:nvSpPr>
        <p:spPr bwMode="gray">
          <a:xfrm>
            <a:off x="5131099" y="1298507"/>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Arc 322"/>
          <p:cNvSpPr>
            <a:spLocks/>
          </p:cNvSpPr>
          <p:nvPr/>
        </p:nvSpPr>
        <p:spPr bwMode="gray">
          <a:xfrm rot="18721372">
            <a:off x="5449393" y="1391376"/>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Text Box 334"/>
          <p:cNvSpPr txBox="1">
            <a:spLocks noChangeArrowheads="1"/>
          </p:cNvSpPr>
          <p:nvPr/>
        </p:nvSpPr>
        <p:spPr bwMode="gray">
          <a:xfrm>
            <a:off x="2873674" y="2031932"/>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84" name="Text Box 335"/>
          <p:cNvSpPr txBox="1">
            <a:spLocks noChangeArrowheads="1"/>
          </p:cNvSpPr>
          <p:nvPr/>
        </p:nvSpPr>
        <p:spPr bwMode="gray">
          <a:xfrm>
            <a:off x="5875636" y="2035107"/>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85" name="Text Box 36"/>
          <p:cNvSpPr txBox="1">
            <a:spLocks noChangeArrowheads="1"/>
          </p:cNvSpPr>
          <p:nvPr/>
        </p:nvSpPr>
        <p:spPr bwMode="gray">
          <a:xfrm>
            <a:off x="1590825" y="1480970"/>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Text Box 36"/>
          <p:cNvSpPr txBox="1">
            <a:spLocks noChangeArrowheads="1"/>
          </p:cNvSpPr>
          <p:nvPr/>
        </p:nvSpPr>
        <p:spPr bwMode="gray">
          <a:xfrm>
            <a:off x="6412022" y="1480970"/>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7" name="Picture 186" descr="E:\2016.01\1.12 扁平化图标\蓝色\AR-蓝色最新-40.png"/>
          <p:cNvPicPr>
            <a:picLocks noChangeAspect="1" noChangeArrowheads="1"/>
          </p:cNvPicPr>
          <p:nvPr/>
        </p:nvPicPr>
        <p:blipFill>
          <a:blip r:embed="rId3" cstate="print"/>
          <a:srcRect/>
          <a:stretch>
            <a:fillRect/>
          </a:stretch>
        </p:blipFill>
        <p:spPr bwMode="gray">
          <a:xfrm>
            <a:off x="1147460" y="2863784"/>
            <a:ext cx="436636" cy="395012"/>
          </a:xfrm>
          <a:prstGeom prst="rect">
            <a:avLst/>
          </a:prstGeom>
          <a:noFill/>
        </p:spPr>
      </p:pic>
      <p:pic>
        <p:nvPicPr>
          <p:cNvPr id="188" name="Picture 187" descr="E:\2016.01\1.12 扁平化图标\蓝色\AR-蓝色最新-40.png"/>
          <p:cNvPicPr>
            <a:picLocks noChangeAspect="1" noChangeArrowheads="1"/>
          </p:cNvPicPr>
          <p:nvPr/>
        </p:nvPicPr>
        <p:blipFill>
          <a:blip r:embed="rId3" cstate="print"/>
          <a:srcRect/>
          <a:stretch>
            <a:fillRect/>
          </a:stretch>
        </p:blipFill>
        <p:spPr bwMode="gray">
          <a:xfrm>
            <a:off x="2005089" y="2082870"/>
            <a:ext cx="436636" cy="395012"/>
          </a:xfrm>
          <a:prstGeom prst="rect">
            <a:avLst/>
          </a:prstGeom>
          <a:noFill/>
        </p:spPr>
      </p:pic>
      <p:pic>
        <p:nvPicPr>
          <p:cNvPr id="189" name="Picture 188" descr="E:\2016.01\1.12 扁平化图标\蓝色\AR-蓝色最新-40.png"/>
          <p:cNvPicPr>
            <a:picLocks noChangeAspect="1" noChangeArrowheads="1"/>
          </p:cNvPicPr>
          <p:nvPr/>
        </p:nvPicPr>
        <p:blipFill>
          <a:blip r:embed="rId3" cstate="print"/>
          <a:srcRect/>
          <a:stretch>
            <a:fillRect/>
          </a:stretch>
        </p:blipFill>
        <p:spPr bwMode="gray">
          <a:xfrm>
            <a:off x="2850819" y="1710739"/>
            <a:ext cx="436636" cy="395012"/>
          </a:xfrm>
          <a:prstGeom prst="rect">
            <a:avLst/>
          </a:prstGeom>
          <a:noFill/>
        </p:spPr>
      </p:pic>
      <p:pic>
        <p:nvPicPr>
          <p:cNvPr id="190" name="Picture 189" descr="E:\2016.01\1.12 扁平化图标\蓝色\AR-蓝色最新-40.png"/>
          <p:cNvPicPr>
            <a:picLocks noChangeAspect="1" noChangeArrowheads="1"/>
          </p:cNvPicPr>
          <p:nvPr/>
        </p:nvPicPr>
        <p:blipFill>
          <a:blip r:embed="rId3" cstate="print"/>
          <a:srcRect/>
          <a:stretch>
            <a:fillRect/>
          </a:stretch>
        </p:blipFill>
        <p:spPr bwMode="gray">
          <a:xfrm>
            <a:off x="3739153" y="2025721"/>
            <a:ext cx="436636" cy="395012"/>
          </a:xfrm>
          <a:prstGeom prst="rect">
            <a:avLst/>
          </a:prstGeom>
          <a:noFill/>
        </p:spPr>
      </p:pic>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4992707" y="2044908"/>
            <a:ext cx="436636" cy="395012"/>
          </a:xfrm>
          <a:prstGeom prst="rect">
            <a:avLst/>
          </a:prstGeom>
          <a:noFill/>
        </p:spPr>
      </p:pic>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5898618" y="1674585"/>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6747168" y="2044908"/>
            <a:ext cx="436636" cy="395012"/>
          </a:xfrm>
          <a:prstGeom prst="rect">
            <a:avLst/>
          </a:prstGeom>
          <a:noFill/>
        </p:spPr>
      </p:pic>
      <p:pic>
        <p:nvPicPr>
          <p:cNvPr id="194" name="Picture 193" descr="E:\2016.01\1.12 扁平化图标\蓝色\AR-蓝色最新-40.png"/>
          <p:cNvPicPr>
            <a:picLocks noChangeAspect="1" noChangeArrowheads="1"/>
          </p:cNvPicPr>
          <p:nvPr/>
        </p:nvPicPr>
        <p:blipFill>
          <a:blip r:embed="rId3" cstate="print"/>
          <a:srcRect/>
          <a:stretch>
            <a:fillRect/>
          </a:stretch>
        </p:blipFill>
        <p:spPr bwMode="gray">
          <a:xfrm>
            <a:off x="7537357" y="2892495"/>
            <a:ext cx="436636" cy="395012"/>
          </a:xfrm>
          <a:prstGeom prst="rect">
            <a:avLst/>
          </a:prstGeom>
          <a:noFill/>
        </p:spPr>
      </p:pic>
      <p:sp>
        <p:nvSpPr>
          <p:cNvPr id="108" name="圆角矩形 107"/>
          <p:cNvSpPr/>
          <p:nvPr/>
        </p:nvSpPr>
        <p:spPr bwMode="gray">
          <a:xfrm>
            <a:off x="1849256" y="1103250"/>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4907284" y="1103250"/>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圆角矩形 171"/>
          <p:cNvSpPr/>
          <p:nvPr/>
        </p:nvSpPr>
        <p:spPr bwMode="gray">
          <a:xfrm>
            <a:off x="449365" y="2765358"/>
            <a:ext cx="1160659" cy="812340"/>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圆角矩形 172"/>
          <p:cNvSpPr/>
          <p:nvPr/>
        </p:nvSpPr>
        <p:spPr bwMode="gray">
          <a:xfrm>
            <a:off x="7225403" y="2765358"/>
            <a:ext cx="1091318" cy="812340"/>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文本框 173"/>
          <p:cNvSpPr txBox="1"/>
          <p:nvPr/>
        </p:nvSpPr>
        <p:spPr bwMode="gray">
          <a:xfrm>
            <a:off x="2987970" y="5692709"/>
            <a:ext cx="3188493" cy="416956"/>
          </a:xfrm>
          <a:prstGeom prst="rect">
            <a:avLst/>
          </a:prstGeom>
          <a:solidFill>
            <a:srgbClr val="F6B78C"/>
          </a:solidFill>
        </p:spPr>
        <p:txBody>
          <a:bodyPr wrap="square" rtlCol="0" anchor="ctr">
            <a:noAutofit/>
          </a:bodyPr>
          <a:lstStyle/>
          <a:p>
            <a:pPr algn="ctr" fontAlgn="ctr"/>
            <a:r>
              <a:rPr sz="1200" dirty="0">
                <a:latin typeface="Huawei Sans" panose="020C0503030203020204" pitchFamily="34" charset="0"/>
              </a:rPr>
              <a:t>The following example describes how </a:t>
            </a:r>
            <a:r>
              <a:rPr lang="en-US" altLang="zh-CN" sz="1200" dirty="0" smtClean="0">
                <a:latin typeface="Huawei Sans" panose="020C0503030203020204" pitchFamily="34" charset="0"/>
              </a:rPr>
              <a:t>CE1 </a:t>
            </a:r>
            <a:r>
              <a:rPr sz="1200" dirty="0" smtClean="0">
                <a:latin typeface="Huawei Sans" panose="020C0503030203020204" pitchFamily="34" charset="0"/>
              </a:rPr>
              <a:t>advertise</a:t>
            </a:r>
            <a:r>
              <a:rPr lang="en-US" sz="1200" dirty="0" smtClean="0">
                <a:latin typeface="Huawei Sans" panose="020C0503030203020204" pitchFamily="34" charset="0"/>
              </a:rPr>
              <a:t>s</a:t>
            </a:r>
            <a:r>
              <a:rPr sz="1200" dirty="0" smtClean="0">
                <a:latin typeface="Huawei Sans" panose="020C0503030203020204" pitchFamily="34" charset="0"/>
              </a:rPr>
              <a:t> </a:t>
            </a:r>
            <a:r>
              <a:rPr lang="en-US" sz="1200" dirty="0" smtClean="0">
                <a:latin typeface="Huawei Sans" panose="020C0503030203020204" pitchFamily="34" charset="0"/>
              </a:rPr>
              <a:t>a </a:t>
            </a:r>
            <a:r>
              <a:rPr sz="1200" dirty="0" smtClean="0">
                <a:latin typeface="Huawei Sans" panose="020C0503030203020204" pitchFamily="34" charset="0"/>
              </a:rPr>
              <a:t>route to </a:t>
            </a:r>
            <a:r>
              <a:rPr sz="1200" dirty="0">
                <a:latin typeface="Huawei Sans" panose="020C0503030203020204" pitchFamily="34" charset="0"/>
              </a:rPr>
              <a:t>CE2.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椭圆 174"/>
          <p:cNvSpPr/>
          <p:nvPr/>
        </p:nvSpPr>
        <p:spPr bwMode="gray">
          <a:xfrm>
            <a:off x="1143277" y="453018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椭圆 176"/>
          <p:cNvSpPr/>
          <p:nvPr/>
        </p:nvSpPr>
        <p:spPr bwMode="gray">
          <a:xfrm>
            <a:off x="2387863" y="453018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椭圆 177"/>
          <p:cNvSpPr/>
          <p:nvPr/>
        </p:nvSpPr>
        <p:spPr bwMode="gray">
          <a:xfrm>
            <a:off x="3942027" y="453018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椭圆 178"/>
          <p:cNvSpPr/>
          <p:nvPr/>
        </p:nvSpPr>
        <p:spPr bwMode="gray">
          <a:xfrm>
            <a:off x="5187962" y="453018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椭圆 179"/>
          <p:cNvSpPr/>
          <p:nvPr/>
        </p:nvSpPr>
        <p:spPr bwMode="gray">
          <a:xfrm>
            <a:off x="7014923" y="453018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椭圆 180"/>
          <p:cNvSpPr/>
          <p:nvPr/>
        </p:nvSpPr>
        <p:spPr bwMode="gray">
          <a:xfrm>
            <a:off x="2750705" y="3460414"/>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椭圆 181"/>
          <p:cNvSpPr/>
          <p:nvPr/>
        </p:nvSpPr>
        <p:spPr bwMode="gray">
          <a:xfrm>
            <a:off x="3632718" y="3460414"/>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椭圆 194"/>
          <p:cNvSpPr/>
          <p:nvPr/>
        </p:nvSpPr>
        <p:spPr bwMode="gray">
          <a:xfrm>
            <a:off x="5746798" y="3460414"/>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椭圆 195"/>
          <p:cNvSpPr/>
          <p:nvPr/>
        </p:nvSpPr>
        <p:spPr bwMode="gray">
          <a:xfrm>
            <a:off x="6684198" y="3460414"/>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55377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圆角矩形 124"/>
          <p:cNvSpPr/>
          <p:nvPr/>
        </p:nvSpPr>
        <p:spPr bwMode="gray">
          <a:xfrm>
            <a:off x="4769268" y="1185546"/>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A: Forwarding Plane</a:t>
            </a:r>
            <a:endParaRPr lang="en-US" dirty="0">
              <a:sym typeface="Huawei Sans" panose="020C0503030203020204" pitchFamily="34" charset="0"/>
            </a:endParaRPr>
          </a:p>
        </p:txBody>
      </p:sp>
      <p:sp>
        <p:nvSpPr>
          <p:cNvPr id="195" name="文本占位符 31"/>
          <p:cNvSpPr>
            <a:spLocks noGrp="1"/>
          </p:cNvSpPr>
          <p:nvPr>
            <p:ph type="body" sz="quarter" idx="4294967295"/>
          </p:nvPr>
        </p:nvSpPr>
        <p:spPr bwMode="gray">
          <a:xfrm>
            <a:off x="8333067" y="960438"/>
            <a:ext cx="3416022" cy="5240337"/>
          </a:xfrm>
        </p:spPr>
        <p:txBody>
          <a:bodyPr wrap="square">
            <a:noAutofit/>
          </a:bodyPr>
          <a:lstStyle/>
          <a:p>
            <a:pPr marL="457200" indent="-457200">
              <a:lnSpc>
                <a:spcPct val="100000"/>
              </a:lnSpc>
              <a:spcBef>
                <a:spcPts val="0"/>
              </a:spcBef>
              <a:buSzPct val="100000"/>
              <a:buFont typeface="+mj-lt"/>
              <a:buAutoNum type="arabicPeriod"/>
            </a:pPr>
            <a:r>
              <a:rPr sz="1400" dirty="0">
                <a:latin typeface="Huawei Sans" panose="020C0503030203020204" pitchFamily="34" charset="0"/>
              </a:rPr>
              <a:t>CE2 sends an IP packet destined for Net1 to PE2.</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After PE2 receives the IP packet, it encapsulates the packet with a VPN label V2 and then an outer label T4 and forwards the packet to P2.</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P2 swaps the outer label T4 with T3 and forwards the packet to ASBR-PE2.</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ASBR-PE2 removes all labels from the packet and forwards the packet to ASBR-PE1.</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After ASBR-PE1 receives the IP packet, it encapsulates the packet with a VPN label V1 and then an outer label T2 and forwards the packet to P1.</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P1 swaps the outer label T2 with T1 and forwards the packet to PE1.</a:t>
            </a:r>
          </a:p>
          <a:p>
            <a:pPr marL="457200" indent="-457200">
              <a:lnSpc>
                <a:spcPct val="100000"/>
              </a:lnSpc>
              <a:spcBef>
                <a:spcPts val="0"/>
              </a:spcBef>
              <a:buSzPct val="100000"/>
              <a:buFont typeface="+mj-lt"/>
              <a:buAutoNum type="arabicPeriod"/>
            </a:pPr>
            <a:r>
              <a:rPr sz="1400" dirty="0">
                <a:latin typeface="Huawei Sans" panose="020C0503030203020204" pitchFamily="34" charset="0"/>
              </a:rPr>
              <a:t>PE1 removes all labels from the packet and forwards the packet to CE1.</a:t>
            </a:r>
          </a:p>
        </p:txBody>
      </p:sp>
      <p:sp>
        <p:nvSpPr>
          <p:cNvPr id="5" name="Text Box 156"/>
          <p:cNvSpPr txBox="1">
            <a:spLocks noChangeArrowheads="1"/>
          </p:cNvSpPr>
          <p:nvPr/>
        </p:nvSpPr>
        <p:spPr bwMode="gray">
          <a:xfrm>
            <a:off x="1435063" y="3831516"/>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6" name="Text Box 157"/>
          <p:cNvSpPr txBox="1">
            <a:spLocks noChangeArrowheads="1"/>
          </p:cNvSpPr>
          <p:nvPr/>
        </p:nvSpPr>
        <p:spPr bwMode="gray">
          <a:xfrm>
            <a:off x="2201826" y="383151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7" name="Text Box 158"/>
          <p:cNvSpPr txBox="1">
            <a:spLocks noChangeArrowheads="1"/>
          </p:cNvSpPr>
          <p:nvPr/>
        </p:nvSpPr>
        <p:spPr bwMode="gray">
          <a:xfrm>
            <a:off x="3079713" y="383151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8" name="Text Box 159"/>
          <p:cNvSpPr txBox="1">
            <a:spLocks noChangeArrowheads="1"/>
          </p:cNvSpPr>
          <p:nvPr/>
        </p:nvSpPr>
        <p:spPr bwMode="gray">
          <a:xfrm>
            <a:off x="5218076" y="383151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9" name="Text Box 160"/>
          <p:cNvSpPr txBox="1">
            <a:spLocks noChangeArrowheads="1"/>
          </p:cNvSpPr>
          <p:nvPr/>
        </p:nvSpPr>
        <p:spPr bwMode="gray">
          <a:xfrm>
            <a:off x="6105488" y="383151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1" name="Text Box 162"/>
          <p:cNvSpPr txBox="1">
            <a:spLocks noChangeArrowheads="1"/>
          </p:cNvSpPr>
          <p:nvPr/>
        </p:nvSpPr>
        <p:spPr bwMode="gray">
          <a:xfrm>
            <a:off x="6978613" y="3831516"/>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4" name="Text Box 165"/>
          <p:cNvSpPr txBox="1">
            <a:spLocks noChangeArrowheads="1"/>
          </p:cNvSpPr>
          <p:nvPr/>
        </p:nvSpPr>
        <p:spPr bwMode="gray">
          <a:xfrm>
            <a:off x="2218941" y="2421852"/>
            <a:ext cx="659398" cy="316083"/>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5" name="Text Box 166"/>
          <p:cNvSpPr txBox="1">
            <a:spLocks noChangeArrowheads="1"/>
          </p:cNvSpPr>
          <p:nvPr/>
        </p:nvSpPr>
        <p:spPr bwMode="gray">
          <a:xfrm>
            <a:off x="6157558" y="2373166"/>
            <a:ext cx="63148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6" name="Text Box 167"/>
          <p:cNvSpPr txBox="1">
            <a:spLocks noChangeArrowheads="1"/>
          </p:cNvSpPr>
          <p:nvPr/>
        </p:nvSpPr>
        <p:spPr bwMode="gray">
          <a:xfrm>
            <a:off x="2891029" y="2469795"/>
            <a:ext cx="103505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ASBR-PE1</a:t>
            </a:r>
          </a:p>
        </p:txBody>
      </p:sp>
      <p:sp>
        <p:nvSpPr>
          <p:cNvPr id="17" name="Text Box 168"/>
          <p:cNvSpPr txBox="1">
            <a:spLocks noChangeArrowheads="1"/>
          </p:cNvSpPr>
          <p:nvPr/>
        </p:nvSpPr>
        <p:spPr bwMode="gray">
          <a:xfrm>
            <a:off x="5024874" y="2475797"/>
            <a:ext cx="1052512"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18" name="Text Box 169"/>
          <p:cNvSpPr txBox="1">
            <a:spLocks noChangeArrowheads="1"/>
          </p:cNvSpPr>
          <p:nvPr/>
        </p:nvSpPr>
        <p:spPr bwMode="gray">
          <a:xfrm>
            <a:off x="1023562" y="3319970"/>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9" name="Text Box 170"/>
          <p:cNvSpPr txBox="1">
            <a:spLocks noChangeArrowheads="1"/>
          </p:cNvSpPr>
          <p:nvPr/>
        </p:nvSpPr>
        <p:spPr bwMode="gray">
          <a:xfrm>
            <a:off x="7796575" y="3299406"/>
            <a:ext cx="650045"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20" name="Text Box 171"/>
          <p:cNvSpPr txBox="1">
            <a:spLocks noChangeArrowheads="1"/>
          </p:cNvSpPr>
          <p:nvPr/>
        </p:nvSpPr>
        <p:spPr bwMode="gray">
          <a:xfrm>
            <a:off x="415888" y="2831391"/>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21" name="Text Box 172"/>
          <p:cNvSpPr txBox="1">
            <a:spLocks noChangeArrowheads="1"/>
          </p:cNvSpPr>
          <p:nvPr/>
        </p:nvSpPr>
        <p:spPr bwMode="gray">
          <a:xfrm>
            <a:off x="7600801" y="2810551"/>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sp>
        <p:nvSpPr>
          <p:cNvPr id="22" name="Line 173"/>
          <p:cNvSpPr>
            <a:spLocks noChangeShapeType="1"/>
          </p:cNvSpPr>
          <p:nvPr/>
        </p:nvSpPr>
        <p:spPr bwMode="gray">
          <a:xfrm flipV="1">
            <a:off x="2297076" y="2001129"/>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174"/>
          <p:cNvSpPr>
            <a:spLocks noChangeShapeType="1"/>
          </p:cNvSpPr>
          <p:nvPr/>
        </p:nvSpPr>
        <p:spPr bwMode="gray">
          <a:xfrm>
            <a:off x="3138451" y="2039229"/>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175"/>
          <p:cNvSpPr>
            <a:spLocks noChangeShapeType="1"/>
          </p:cNvSpPr>
          <p:nvPr/>
        </p:nvSpPr>
        <p:spPr bwMode="gray">
          <a:xfrm flipV="1">
            <a:off x="5267288" y="2010654"/>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176"/>
          <p:cNvSpPr>
            <a:spLocks noChangeShapeType="1"/>
          </p:cNvSpPr>
          <p:nvPr/>
        </p:nvSpPr>
        <p:spPr bwMode="gray">
          <a:xfrm>
            <a:off x="6168988" y="2001129"/>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Line 177"/>
          <p:cNvSpPr>
            <a:spLocks noChangeShapeType="1"/>
          </p:cNvSpPr>
          <p:nvPr/>
        </p:nvSpPr>
        <p:spPr bwMode="gray">
          <a:xfrm>
            <a:off x="4016338" y="2309104"/>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200"/>
          <p:cNvSpPr>
            <a:spLocks noChangeShapeType="1"/>
          </p:cNvSpPr>
          <p:nvPr/>
        </p:nvSpPr>
        <p:spPr bwMode="gray">
          <a:xfrm flipV="1">
            <a:off x="1258851" y="2432929"/>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201"/>
          <p:cNvSpPr>
            <a:spLocks noChangeShapeType="1"/>
          </p:cNvSpPr>
          <p:nvPr/>
        </p:nvSpPr>
        <p:spPr bwMode="gray">
          <a:xfrm>
            <a:off x="6956388" y="2432929"/>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Line 257"/>
          <p:cNvSpPr>
            <a:spLocks noChangeShapeType="1"/>
          </p:cNvSpPr>
          <p:nvPr/>
        </p:nvSpPr>
        <p:spPr bwMode="gray">
          <a:xfrm>
            <a:off x="1289013" y="3312404"/>
            <a:ext cx="0" cy="1431925"/>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Line 258"/>
          <p:cNvSpPr>
            <a:spLocks noChangeShapeType="1"/>
          </p:cNvSpPr>
          <p:nvPr/>
        </p:nvSpPr>
        <p:spPr bwMode="gray">
          <a:xfrm>
            <a:off x="2170076" y="2518654"/>
            <a:ext cx="1587" cy="2519362"/>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Line 259"/>
          <p:cNvSpPr>
            <a:spLocks noChangeShapeType="1"/>
          </p:cNvSpPr>
          <p:nvPr/>
        </p:nvSpPr>
        <p:spPr bwMode="gray">
          <a:xfrm>
            <a:off x="3838538" y="2515479"/>
            <a:ext cx="0" cy="2693987"/>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Line 260"/>
          <p:cNvSpPr>
            <a:spLocks noChangeShapeType="1"/>
          </p:cNvSpPr>
          <p:nvPr/>
        </p:nvSpPr>
        <p:spPr bwMode="gray">
          <a:xfrm>
            <a:off x="5070438" y="2490079"/>
            <a:ext cx="0" cy="2693987"/>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Line 261"/>
          <p:cNvSpPr>
            <a:spLocks noChangeShapeType="1"/>
          </p:cNvSpPr>
          <p:nvPr/>
        </p:nvSpPr>
        <p:spPr bwMode="gray">
          <a:xfrm>
            <a:off x="6884951" y="2569454"/>
            <a:ext cx="0" cy="2693987"/>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Line 262"/>
          <p:cNvSpPr>
            <a:spLocks noChangeShapeType="1"/>
          </p:cNvSpPr>
          <p:nvPr/>
        </p:nvSpPr>
        <p:spPr bwMode="gray">
          <a:xfrm>
            <a:off x="7731088" y="3364791"/>
            <a:ext cx="0" cy="1431925"/>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Line 263"/>
          <p:cNvSpPr>
            <a:spLocks noChangeShapeType="1"/>
          </p:cNvSpPr>
          <p:nvPr/>
        </p:nvSpPr>
        <p:spPr bwMode="gray">
          <a:xfrm>
            <a:off x="2160551" y="4118854"/>
            <a:ext cx="788987"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Line 264"/>
          <p:cNvSpPr>
            <a:spLocks noChangeShapeType="1"/>
          </p:cNvSpPr>
          <p:nvPr/>
        </p:nvSpPr>
        <p:spPr bwMode="gray">
          <a:xfrm>
            <a:off x="2936838" y="4118854"/>
            <a:ext cx="901700"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Line 265"/>
          <p:cNvSpPr>
            <a:spLocks noChangeShapeType="1"/>
          </p:cNvSpPr>
          <p:nvPr/>
        </p:nvSpPr>
        <p:spPr bwMode="gray">
          <a:xfrm>
            <a:off x="1279488" y="4112504"/>
            <a:ext cx="889000"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Line 266"/>
          <p:cNvSpPr>
            <a:spLocks noChangeShapeType="1"/>
          </p:cNvSpPr>
          <p:nvPr/>
        </p:nvSpPr>
        <p:spPr bwMode="gray">
          <a:xfrm>
            <a:off x="3848063" y="4112504"/>
            <a:ext cx="1227138"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Line 267"/>
          <p:cNvSpPr>
            <a:spLocks noChangeShapeType="1"/>
          </p:cNvSpPr>
          <p:nvPr/>
        </p:nvSpPr>
        <p:spPr bwMode="gray">
          <a:xfrm>
            <a:off x="5075201" y="4118854"/>
            <a:ext cx="901700"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Line 268"/>
          <p:cNvSpPr>
            <a:spLocks noChangeShapeType="1"/>
          </p:cNvSpPr>
          <p:nvPr/>
        </p:nvSpPr>
        <p:spPr bwMode="gray">
          <a:xfrm>
            <a:off x="5980076" y="4109329"/>
            <a:ext cx="901700"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Line 269"/>
          <p:cNvSpPr>
            <a:spLocks noChangeShapeType="1"/>
          </p:cNvSpPr>
          <p:nvPr/>
        </p:nvSpPr>
        <p:spPr bwMode="gray">
          <a:xfrm>
            <a:off x="6878601" y="4112504"/>
            <a:ext cx="877887" cy="0"/>
          </a:xfrm>
          <a:prstGeom prst="line">
            <a:avLst/>
          </a:prstGeom>
          <a:noFill/>
          <a:ln w="25400" cap="rnd">
            <a:solidFill>
              <a:srgbClr val="62B230"/>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Line 270"/>
          <p:cNvSpPr>
            <a:spLocks noChangeShapeType="1"/>
          </p:cNvSpPr>
          <p:nvPr/>
        </p:nvSpPr>
        <p:spPr bwMode="gray">
          <a:xfrm>
            <a:off x="2949538" y="2413879"/>
            <a:ext cx="0" cy="2693987"/>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Line 271"/>
          <p:cNvSpPr>
            <a:spLocks noChangeShapeType="1"/>
          </p:cNvSpPr>
          <p:nvPr/>
        </p:nvSpPr>
        <p:spPr bwMode="gray">
          <a:xfrm>
            <a:off x="5984838" y="2380541"/>
            <a:ext cx="0" cy="2693988"/>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Rectangle 272"/>
          <p:cNvSpPr>
            <a:spLocks noChangeArrowheads="1"/>
          </p:cNvSpPr>
          <p:nvPr/>
        </p:nvSpPr>
        <p:spPr bwMode="gray">
          <a:xfrm>
            <a:off x="6953213"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Line 273"/>
          <p:cNvSpPr>
            <a:spLocks noChangeShapeType="1"/>
          </p:cNvSpPr>
          <p:nvPr/>
        </p:nvSpPr>
        <p:spPr bwMode="gray">
          <a:xfrm flipH="1">
            <a:off x="741326" y="3204454"/>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 Box 274"/>
          <p:cNvSpPr txBox="1">
            <a:spLocks noChangeArrowheads="1"/>
          </p:cNvSpPr>
          <p:nvPr/>
        </p:nvSpPr>
        <p:spPr bwMode="gray">
          <a:xfrm>
            <a:off x="332574" y="3314278"/>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286"/>
          <p:cNvSpPr txBox="1">
            <a:spLocks noChangeArrowheads="1"/>
          </p:cNvSpPr>
          <p:nvPr/>
        </p:nvSpPr>
        <p:spPr bwMode="gray">
          <a:xfrm>
            <a:off x="2039901" y="1177216"/>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36" name="Text Box 287"/>
          <p:cNvSpPr txBox="1">
            <a:spLocks noChangeArrowheads="1"/>
          </p:cNvSpPr>
          <p:nvPr/>
        </p:nvSpPr>
        <p:spPr bwMode="gray">
          <a:xfrm>
            <a:off x="2030376" y="1393116"/>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Arc 288"/>
          <p:cNvSpPr>
            <a:spLocks/>
          </p:cNvSpPr>
          <p:nvPr/>
        </p:nvSpPr>
        <p:spPr bwMode="gray">
          <a:xfrm rot="18721372">
            <a:off x="2348670" y="1485985"/>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270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289"/>
          <p:cNvSpPr txBox="1">
            <a:spLocks noChangeArrowheads="1"/>
          </p:cNvSpPr>
          <p:nvPr/>
        </p:nvSpPr>
        <p:spPr bwMode="gray">
          <a:xfrm>
            <a:off x="5037101" y="1151816"/>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39" name="Text Box 290"/>
          <p:cNvSpPr txBox="1">
            <a:spLocks noChangeArrowheads="1"/>
          </p:cNvSpPr>
          <p:nvPr/>
        </p:nvSpPr>
        <p:spPr bwMode="gray">
          <a:xfrm>
            <a:off x="5027576" y="1367716"/>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Arc 291"/>
          <p:cNvSpPr>
            <a:spLocks/>
          </p:cNvSpPr>
          <p:nvPr/>
        </p:nvSpPr>
        <p:spPr bwMode="gray">
          <a:xfrm rot="18721372">
            <a:off x="5345870" y="1460585"/>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270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Rectangle 292"/>
          <p:cNvSpPr>
            <a:spLocks noChangeArrowheads="1"/>
          </p:cNvSpPr>
          <p:nvPr/>
        </p:nvSpPr>
        <p:spPr bwMode="gray">
          <a:xfrm>
            <a:off x="6067388"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Rectangle 293"/>
          <p:cNvSpPr>
            <a:spLocks noChangeArrowheads="1"/>
          </p:cNvSpPr>
          <p:nvPr/>
        </p:nvSpPr>
        <p:spPr bwMode="gray">
          <a:xfrm>
            <a:off x="6067388" y="4488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V2</a:t>
            </a:r>
          </a:p>
        </p:txBody>
      </p:sp>
      <p:sp>
        <p:nvSpPr>
          <p:cNvPr id="143" name="Rectangle 294"/>
          <p:cNvSpPr>
            <a:spLocks noChangeArrowheads="1"/>
          </p:cNvSpPr>
          <p:nvPr/>
        </p:nvSpPr>
        <p:spPr bwMode="gray">
          <a:xfrm>
            <a:off x="6067388" y="47554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T4</a:t>
            </a:r>
          </a:p>
        </p:txBody>
      </p:sp>
      <p:sp>
        <p:nvSpPr>
          <p:cNvPr id="144" name="Rectangle 295"/>
          <p:cNvSpPr>
            <a:spLocks noChangeArrowheads="1"/>
          </p:cNvSpPr>
          <p:nvPr/>
        </p:nvSpPr>
        <p:spPr bwMode="gray">
          <a:xfrm>
            <a:off x="5168863"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Rectangle 296"/>
          <p:cNvSpPr>
            <a:spLocks noChangeArrowheads="1"/>
          </p:cNvSpPr>
          <p:nvPr/>
        </p:nvSpPr>
        <p:spPr bwMode="gray">
          <a:xfrm>
            <a:off x="5168863" y="4488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V2</a:t>
            </a:r>
          </a:p>
        </p:txBody>
      </p:sp>
      <p:sp>
        <p:nvSpPr>
          <p:cNvPr id="146" name="Rectangle 297"/>
          <p:cNvSpPr>
            <a:spLocks noChangeArrowheads="1"/>
          </p:cNvSpPr>
          <p:nvPr/>
        </p:nvSpPr>
        <p:spPr bwMode="gray">
          <a:xfrm>
            <a:off x="5168863" y="47554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T3</a:t>
            </a:r>
          </a:p>
        </p:txBody>
      </p:sp>
      <p:sp>
        <p:nvSpPr>
          <p:cNvPr id="147" name="Text Box 298"/>
          <p:cNvSpPr txBox="1">
            <a:spLocks noChangeArrowheads="1"/>
          </p:cNvSpPr>
          <p:nvPr/>
        </p:nvSpPr>
        <p:spPr bwMode="gray">
          <a:xfrm>
            <a:off x="4124288" y="3831516"/>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48" name="Rectangle 299"/>
          <p:cNvSpPr>
            <a:spLocks noChangeArrowheads="1"/>
          </p:cNvSpPr>
          <p:nvPr/>
        </p:nvSpPr>
        <p:spPr bwMode="gray">
          <a:xfrm>
            <a:off x="4075076"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Rectangle 300"/>
          <p:cNvSpPr>
            <a:spLocks noChangeArrowheads="1"/>
          </p:cNvSpPr>
          <p:nvPr/>
        </p:nvSpPr>
        <p:spPr bwMode="gray">
          <a:xfrm>
            <a:off x="3025738"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Rectangle 301"/>
          <p:cNvSpPr>
            <a:spLocks noChangeArrowheads="1"/>
          </p:cNvSpPr>
          <p:nvPr/>
        </p:nvSpPr>
        <p:spPr bwMode="gray">
          <a:xfrm>
            <a:off x="3025738" y="4488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51" name="Rectangle 302"/>
          <p:cNvSpPr>
            <a:spLocks noChangeArrowheads="1"/>
          </p:cNvSpPr>
          <p:nvPr/>
        </p:nvSpPr>
        <p:spPr bwMode="gray">
          <a:xfrm>
            <a:off x="3025738" y="47554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T2</a:t>
            </a:r>
          </a:p>
        </p:txBody>
      </p:sp>
      <p:sp>
        <p:nvSpPr>
          <p:cNvPr id="152" name="Rectangle 303"/>
          <p:cNvSpPr>
            <a:spLocks noChangeArrowheads="1"/>
          </p:cNvSpPr>
          <p:nvPr/>
        </p:nvSpPr>
        <p:spPr bwMode="gray">
          <a:xfrm>
            <a:off x="2225638" y="4234741"/>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Rectangle 304"/>
          <p:cNvSpPr>
            <a:spLocks noChangeArrowheads="1"/>
          </p:cNvSpPr>
          <p:nvPr/>
        </p:nvSpPr>
        <p:spPr bwMode="gray">
          <a:xfrm>
            <a:off x="2225638" y="4488741"/>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54" name="Rectangle 305"/>
          <p:cNvSpPr>
            <a:spLocks noChangeArrowheads="1"/>
          </p:cNvSpPr>
          <p:nvPr/>
        </p:nvSpPr>
        <p:spPr bwMode="gray">
          <a:xfrm>
            <a:off x="2225638" y="4755441"/>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T1</a:t>
            </a:r>
          </a:p>
        </p:txBody>
      </p:sp>
      <p:sp>
        <p:nvSpPr>
          <p:cNvPr id="155" name="Rectangle 306"/>
          <p:cNvSpPr>
            <a:spLocks noChangeArrowheads="1"/>
          </p:cNvSpPr>
          <p:nvPr/>
        </p:nvSpPr>
        <p:spPr bwMode="gray">
          <a:xfrm>
            <a:off x="1347751" y="423474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 Box 333"/>
          <p:cNvSpPr txBox="1">
            <a:spLocks noChangeArrowheads="1"/>
          </p:cNvSpPr>
          <p:nvPr/>
        </p:nvSpPr>
        <p:spPr bwMode="gray">
          <a:xfrm>
            <a:off x="2770151" y="2101141"/>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76" name="Text Box 334"/>
          <p:cNvSpPr txBox="1">
            <a:spLocks noChangeArrowheads="1"/>
          </p:cNvSpPr>
          <p:nvPr/>
        </p:nvSpPr>
        <p:spPr bwMode="gray">
          <a:xfrm>
            <a:off x="5772113" y="212922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77" name="Text Box 36"/>
          <p:cNvSpPr txBox="1">
            <a:spLocks noChangeArrowheads="1"/>
          </p:cNvSpPr>
          <p:nvPr/>
        </p:nvSpPr>
        <p:spPr bwMode="gray">
          <a:xfrm>
            <a:off x="1584487" y="1550179"/>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Text Box 36"/>
          <p:cNvSpPr txBox="1">
            <a:spLocks noChangeArrowheads="1"/>
          </p:cNvSpPr>
          <p:nvPr/>
        </p:nvSpPr>
        <p:spPr bwMode="gray">
          <a:xfrm>
            <a:off x="6282118" y="1550179"/>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AutoShape 93"/>
          <p:cNvSpPr>
            <a:spLocks noChangeArrowheads="1"/>
          </p:cNvSpPr>
          <p:nvPr/>
        </p:nvSpPr>
        <p:spPr bwMode="gray">
          <a:xfrm rot="5400000">
            <a:off x="4467188" y="2543666"/>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AutoShape 90"/>
          <p:cNvSpPr>
            <a:spLocks noChangeArrowheads="1"/>
          </p:cNvSpPr>
          <p:nvPr/>
        </p:nvSpPr>
        <p:spPr bwMode="gray">
          <a:xfrm rot="5400000">
            <a:off x="2774119" y="4603448"/>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AutoShape 91"/>
          <p:cNvSpPr>
            <a:spLocks noChangeArrowheads="1"/>
          </p:cNvSpPr>
          <p:nvPr/>
        </p:nvSpPr>
        <p:spPr bwMode="gray">
          <a:xfrm rot="5400000">
            <a:off x="2516943" y="4793948"/>
            <a:ext cx="809625" cy="1693862"/>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AutoShape 94"/>
          <p:cNvSpPr>
            <a:spLocks noChangeArrowheads="1"/>
          </p:cNvSpPr>
          <p:nvPr/>
        </p:nvSpPr>
        <p:spPr bwMode="gray">
          <a:xfrm rot="5400000">
            <a:off x="5761794" y="4590748"/>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AutoShape 95"/>
          <p:cNvSpPr>
            <a:spLocks noChangeArrowheads="1"/>
          </p:cNvSpPr>
          <p:nvPr/>
        </p:nvSpPr>
        <p:spPr bwMode="gray">
          <a:xfrm rot="5400000">
            <a:off x="5551450" y="4705841"/>
            <a:ext cx="809625" cy="1844675"/>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6" name="Picture 185" descr="E:\2016.01\1.12 扁平化图标\蓝色\AR-蓝色最新-40.png"/>
          <p:cNvPicPr>
            <a:picLocks noChangeAspect="1" noChangeArrowheads="1"/>
          </p:cNvPicPr>
          <p:nvPr/>
        </p:nvPicPr>
        <p:blipFill>
          <a:blip r:embed="rId3" cstate="print"/>
          <a:srcRect/>
          <a:stretch>
            <a:fillRect/>
          </a:stretch>
        </p:blipFill>
        <p:spPr bwMode="gray">
          <a:xfrm>
            <a:off x="1037359" y="2944381"/>
            <a:ext cx="436636" cy="395012"/>
          </a:xfrm>
          <a:prstGeom prst="rect">
            <a:avLst/>
          </a:prstGeom>
          <a:noFill/>
        </p:spPr>
      </p:pic>
      <p:pic>
        <p:nvPicPr>
          <p:cNvPr id="187" name="Picture 186" descr="E:\2016.01\1.12 扁平化图标\蓝色\AR-蓝色最新-40.png"/>
          <p:cNvPicPr>
            <a:picLocks noChangeAspect="1" noChangeArrowheads="1"/>
          </p:cNvPicPr>
          <p:nvPr/>
        </p:nvPicPr>
        <p:blipFill>
          <a:blip r:embed="rId3" cstate="print"/>
          <a:srcRect/>
          <a:stretch>
            <a:fillRect/>
          </a:stretch>
        </p:blipFill>
        <p:spPr bwMode="gray">
          <a:xfrm>
            <a:off x="1914415" y="2163425"/>
            <a:ext cx="436636" cy="395012"/>
          </a:xfrm>
          <a:prstGeom prst="rect">
            <a:avLst/>
          </a:prstGeom>
          <a:noFill/>
        </p:spPr>
      </p:pic>
      <p:pic>
        <p:nvPicPr>
          <p:cNvPr id="188" name="Picture 187" descr="E:\2016.01\1.12 扁平化图标\蓝色\AR-蓝色最新-40.png"/>
          <p:cNvPicPr>
            <a:picLocks noChangeAspect="1" noChangeArrowheads="1"/>
          </p:cNvPicPr>
          <p:nvPr/>
        </p:nvPicPr>
        <p:blipFill>
          <a:blip r:embed="rId3" cstate="print"/>
          <a:srcRect/>
          <a:stretch>
            <a:fillRect/>
          </a:stretch>
        </p:blipFill>
        <p:spPr bwMode="gray">
          <a:xfrm>
            <a:off x="2760939" y="1736016"/>
            <a:ext cx="436636" cy="395012"/>
          </a:xfrm>
          <a:prstGeom prst="rect">
            <a:avLst/>
          </a:prstGeom>
          <a:noFill/>
        </p:spPr>
      </p:pic>
      <p:pic>
        <p:nvPicPr>
          <p:cNvPr id="189" name="Picture 188" descr="E:\2016.01\1.12 扁平化图标\蓝色\AR-蓝色最新-40.png"/>
          <p:cNvPicPr>
            <a:picLocks noChangeAspect="1" noChangeArrowheads="1"/>
          </p:cNvPicPr>
          <p:nvPr/>
        </p:nvPicPr>
        <p:blipFill>
          <a:blip r:embed="rId3" cstate="print"/>
          <a:srcRect/>
          <a:stretch>
            <a:fillRect/>
          </a:stretch>
        </p:blipFill>
        <p:spPr bwMode="gray">
          <a:xfrm>
            <a:off x="3647928" y="2133823"/>
            <a:ext cx="436636" cy="395012"/>
          </a:xfrm>
          <a:prstGeom prst="rect">
            <a:avLst/>
          </a:prstGeom>
          <a:noFill/>
        </p:spPr>
      </p:pic>
      <p:pic>
        <p:nvPicPr>
          <p:cNvPr id="190" name="Picture 189" descr="E:\2016.01\1.12 扁平化图标\蓝色\AR-蓝色最新-40.png"/>
          <p:cNvPicPr>
            <a:picLocks noChangeAspect="1" noChangeArrowheads="1"/>
          </p:cNvPicPr>
          <p:nvPr/>
        </p:nvPicPr>
        <p:blipFill>
          <a:blip r:embed="rId3" cstate="print"/>
          <a:srcRect/>
          <a:stretch>
            <a:fillRect/>
          </a:stretch>
        </p:blipFill>
        <p:spPr bwMode="gray">
          <a:xfrm>
            <a:off x="4866849" y="2162398"/>
            <a:ext cx="436636" cy="395012"/>
          </a:xfrm>
          <a:prstGeom prst="rect">
            <a:avLst/>
          </a:prstGeom>
          <a:noFill/>
        </p:spPr>
      </p:pic>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5818908" y="1798768"/>
            <a:ext cx="436636" cy="395012"/>
          </a:xfrm>
          <a:prstGeom prst="rect">
            <a:avLst/>
          </a:prstGeom>
          <a:noFill/>
        </p:spPr>
      </p:pic>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6666192" y="2132042"/>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7477027" y="3161371"/>
            <a:ext cx="436636" cy="395012"/>
          </a:xfrm>
          <a:prstGeom prst="rect">
            <a:avLst/>
          </a:prstGeom>
          <a:noFill/>
        </p:spPr>
      </p:pic>
      <p:sp>
        <p:nvSpPr>
          <p:cNvPr id="124" name="圆角矩形 123"/>
          <p:cNvSpPr/>
          <p:nvPr/>
        </p:nvSpPr>
        <p:spPr bwMode="gray">
          <a:xfrm>
            <a:off x="1849256" y="1185546"/>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圆角矩形 125"/>
          <p:cNvSpPr/>
          <p:nvPr/>
        </p:nvSpPr>
        <p:spPr bwMode="gray">
          <a:xfrm>
            <a:off x="449365" y="2765358"/>
            <a:ext cx="1160659" cy="812340"/>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圆角矩形 126"/>
          <p:cNvSpPr/>
          <p:nvPr/>
        </p:nvSpPr>
        <p:spPr bwMode="gray">
          <a:xfrm>
            <a:off x="7225403" y="2765358"/>
            <a:ext cx="1091318" cy="812340"/>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p:cNvSpPr/>
          <p:nvPr/>
        </p:nvSpPr>
        <p:spPr bwMode="gray">
          <a:xfrm>
            <a:off x="7212682"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椭圆 128"/>
          <p:cNvSpPr/>
          <p:nvPr/>
        </p:nvSpPr>
        <p:spPr bwMode="gray">
          <a:xfrm>
            <a:off x="6334613"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椭圆 129"/>
          <p:cNvSpPr/>
          <p:nvPr/>
        </p:nvSpPr>
        <p:spPr bwMode="gray">
          <a:xfrm>
            <a:off x="5464216"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椭圆 130"/>
          <p:cNvSpPr/>
          <p:nvPr/>
        </p:nvSpPr>
        <p:spPr bwMode="gray">
          <a:xfrm>
            <a:off x="4342557"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p:nvPr/>
        </p:nvSpPr>
        <p:spPr bwMode="gray">
          <a:xfrm>
            <a:off x="3218919"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p:nvPr/>
        </p:nvSpPr>
        <p:spPr bwMode="gray">
          <a:xfrm>
            <a:off x="2458901"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椭圆 193"/>
          <p:cNvSpPr/>
          <p:nvPr/>
        </p:nvSpPr>
        <p:spPr bwMode="gray">
          <a:xfrm>
            <a:off x="1643688" y="362702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653440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A Characteristics</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600" smtClean="0"/>
              <a:t>Inter-AS VPN Option A is easy to configure and understand.</a:t>
            </a:r>
            <a:endParaRPr lang="en-US" altLang="zh-CN" sz="1600" smtClean="0">
              <a:sym typeface="Huawei Sans" panose="020C0503030203020204" pitchFamily="34" charset="0"/>
            </a:endParaRPr>
          </a:p>
          <a:p>
            <a:r>
              <a:rPr lang="en-US" sz="1600" smtClean="0"/>
              <a:t>When there are a small number of VPNs on a network, inter-AS VPN Option A is applicable.</a:t>
            </a:r>
            <a:endParaRPr lang="en-US" altLang="zh-CN" sz="1600" smtClean="0">
              <a:sym typeface="Huawei Sans" panose="020C0503030203020204" pitchFamily="34" charset="0"/>
            </a:endParaRPr>
          </a:p>
          <a:p>
            <a:r>
              <a:rPr lang="en-US" sz="1600" smtClean="0"/>
              <a:t>An ASBR views the peer ASBR as a CE and uses a VRF interface to connect to the peer ASBR. ASBRs in two ASs exchange VPNv4 routes.</a:t>
            </a:r>
            <a:endParaRPr lang="en-US" altLang="zh-CN" sz="1600" smtClean="0">
              <a:sym typeface="Huawei Sans" panose="020C0503030203020204" pitchFamily="34" charset="0"/>
            </a:endParaRPr>
          </a:p>
          <a:p>
            <a:r>
              <a:rPr lang="en-US" sz="1600" smtClean="0"/>
              <a:t>At the data layer, VPN user data is exchanged between ASBRs in two ASs in the form of IP packets, that is, packets do not carry any label header.</a:t>
            </a:r>
            <a:endParaRPr lang="en-US" altLang="zh-CN" sz="1600" smtClean="0">
              <a:sym typeface="Huawei Sans" panose="020C0503030203020204" pitchFamily="34" charset="0"/>
            </a:endParaRPr>
          </a:p>
          <a:p>
            <a:r>
              <a:rPr lang="en-US" sz="1600" smtClean="0"/>
              <a:t>The scalability of inter-AS VPN Option A is poor. ASBRs need to manage all VPN routes, and a VPN instance needs to be configured for each VPN. This results in numerous VPN-IPv4 routes on the ASBRs. In addition, because common IP forwarding is implemented between ASBRs, each inter-AS VPN requires a different interface, which can be a sub-interface, physical interface, or bundled logical interface. This poses high requirements for ASBRs. If a VPN spans multiple ASs, the intermediate ASs must support VPN services. This requires complex configurations and greatly affects the intermediate ASs. If only a few inter-AS VPN instances are used, inter-AS VPN Option A is recommended.</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1286645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A</a:t>
            </a:r>
            <a:endParaRPr lang="en-US" altLang="zh-CN" b="1" dirty="0" smtClean="0">
              <a:sym typeface="Huawei Sans" panose="020C0503030203020204" pitchFamily="34" charset="0"/>
            </a:endParaRPr>
          </a:p>
          <a:p>
            <a:pPr lvl="1"/>
            <a:r>
              <a:rPr lang="en-US" dirty="0" smtClean="0">
                <a:solidFill>
                  <a:schemeClr val="bg1">
                    <a:lumMod val="50000"/>
                  </a:schemeClr>
                </a:solidFill>
              </a:rPr>
              <a:t>Fundamentals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t>Basic Configurations</a:t>
            </a:r>
            <a:endParaRPr lang="en-US" altLang="zh-CN" dirty="0" smtClean="0">
              <a:sym typeface="Huawei Sans" panose="020C0503030203020204" pitchFamily="34" charset="0"/>
            </a:endParaRPr>
          </a:p>
          <a:p>
            <a:r>
              <a:rPr lang="en-US" dirty="0" smtClean="0">
                <a:solidFill>
                  <a:schemeClr val="bg1">
                    <a:lumMod val="50000"/>
                  </a:schemeClr>
                </a:solidFill>
              </a:rPr>
              <a:t>Fundamentals and Configurations of Inter-AS VPN Option B</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C</a:t>
            </a:r>
            <a:endParaRPr lang="en-US" altLang="zh-CN" dirty="0" smtClean="0">
              <a:solidFill>
                <a:schemeClr val="bg1">
                  <a:lumMod val="50000"/>
                </a:schemeClr>
              </a:solidFill>
              <a:sym typeface="Huawei Sans" panose="020C0503030203020204" pitchFamily="34" charset="0"/>
            </a:endParaRP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230990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Inter-AS VPN Option A Configuration Example (1)</a:t>
            </a:r>
            <a:endParaRPr lang="en-US" altLang="zh-CN" dirty="0">
              <a:sym typeface="Huawei Sans" panose="020C0503030203020204" pitchFamily="34" charset="0"/>
            </a:endParaRPr>
          </a:p>
        </p:txBody>
      </p:sp>
      <p:sp>
        <p:nvSpPr>
          <p:cNvPr id="65" name="文本占位符 64"/>
          <p:cNvSpPr>
            <a:spLocks noGrp="1"/>
          </p:cNvSpPr>
          <p:nvPr>
            <p:ph type="body" sz="quarter" idx="4294967295"/>
          </p:nvPr>
        </p:nvSpPr>
        <p:spPr bwMode="gray">
          <a:xfrm>
            <a:off x="449364" y="3725863"/>
            <a:ext cx="5646635" cy="684212"/>
          </a:xfrm>
        </p:spPr>
        <p:txBody>
          <a:bodyPr wrap="square">
            <a:noAutofit/>
          </a:bodyPr>
          <a:lstStyle/>
          <a:p>
            <a:r>
              <a:rPr sz="1400" dirty="0">
                <a:latin typeface="Huawei Sans" panose="020C0503030203020204" pitchFamily="34" charset="0"/>
              </a:rPr>
              <a:t>CE1 and CE2 belong to the same VPN named </a:t>
            </a:r>
            <a:r>
              <a:rPr sz="1400" b="1" dirty="0" err="1">
                <a:latin typeface="Huawei Sans" panose="020C0503030203020204" pitchFamily="34" charset="0"/>
              </a:rPr>
              <a:t>vpna</a:t>
            </a:r>
            <a:r>
              <a:rPr sz="1400" dirty="0">
                <a:latin typeface="Huawei Sans" panose="020C0503030203020204" pitchFamily="34" charset="0"/>
              </a:rPr>
              <a:t>. CE1 and CE2 need to communicate with each other using Option A.</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68" name="表格 67"/>
          <p:cNvGraphicFramePr>
            <a:graphicFrameLocks noGrp="1"/>
          </p:cNvGraphicFramePr>
          <p:nvPr>
            <p:extLst/>
          </p:nvPr>
        </p:nvGraphicFramePr>
        <p:xfrm>
          <a:off x="817341" y="4508111"/>
          <a:ext cx="3424022" cy="1538320"/>
        </p:xfrm>
        <a:graphic>
          <a:graphicData uri="http://schemas.openxmlformats.org/drawingml/2006/table">
            <a:tbl>
              <a:tblPr firstRow="1" bandRow="1">
                <a:tableStyleId>{72833802-FEF1-4C79-8D5D-14CF1EAF98D9}</a:tableStyleId>
              </a:tblPr>
              <a:tblGrid>
                <a:gridCol w="1044004"/>
                <a:gridCol w="1155977"/>
                <a:gridCol w="803099"/>
                <a:gridCol w="420942"/>
              </a:tblGrid>
              <a:tr h="307664">
                <a:tc>
                  <a:txBody>
                    <a:bodyPr/>
                    <a:lstStyle/>
                    <a:p>
                      <a:pPr algn="ctr" fontAlgn="ctr"/>
                      <a:r>
                        <a:rPr sz="1400" dirty="0">
                          <a:solidFill>
                            <a:schemeClr val="tx1"/>
                          </a:solidFill>
                          <a:latin typeface="Huawei Sans" panose="020C0503030203020204" pitchFamily="34" charset="0"/>
                        </a:rPr>
                        <a:t>Device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Loopback0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RD</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RT</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07664">
                <a:tc>
                  <a:txBody>
                    <a:bodyPr/>
                    <a:lstStyle/>
                    <a:p>
                      <a:pPr algn="ctr" fontAlgn="ctr"/>
                      <a:r>
                        <a:rPr sz="1200">
                          <a:solidFill>
                            <a:schemeClr val="tx1"/>
                          </a:solidFill>
                          <a:latin typeface="Huawei Sans" panose="020C0503030203020204" pitchFamily="34" charset="0"/>
                        </a:rPr>
                        <a:t>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10.0.1.1/32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dirty="0">
                          <a:solidFill>
                            <a:schemeClr val="tx1"/>
                          </a:solidFill>
                          <a:latin typeface="Huawei Sans" panose="020C0503030203020204" pitchFamily="34" charset="0"/>
                        </a:rPr>
                        <a:t>100:1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7664">
                <a:tc>
                  <a:txBody>
                    <a:bodyPr/>
                    <a:lstStyle/>
                    <a:p>
                      <a:pPr algn="ctr" fontAlgn="ctr"/>
                      <a:r>
                        <a:rPr sz="1200">
                          <a:solidFill>
                            <a:schemeClr val="tx1"/>
                          </a:solidFill>
                          <a:latin typeface="Huawei Sans" panose="020C0503030203020204" pitchFamily="34" charset="0"/>
                        </a:rPr>
                        <a:t>ASBR-PE1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dirty="0">
                          <a:solidFill>
                            <a:schemeClr val="tx1"/>
                          </a:solidFill>
                          <a:latin typeface="Huawei Sans" panose="020C0503030203020204" pitchFamily="34" charset="0"/>
                        </a:rPr>
                        <a:t>10.0.3.3/32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ASBR-PE2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10.0.4.4/32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200:4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2:2</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10.0.6.6/32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200:6</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9" name="文本框 68"/>
          <p:cNvSpPr txBox="1"/>
          <p:nvPr/>
        </p:nvSpPr>
        <p:spPr bwMode="gray">
          <a:xfrm>
            <a:off x="4397807" y="5110391"/>
            <a:ext cx="1065871" cy="307777"/>
          </a:xfrm>
          <a:prstGeom prst="rect">
            <a:avLst/>
          </a:prstGeom>
          <a:solidFill>
            <a:srgbClr val="F28944"/>
          </a:solidFill>
        </p:spPr>
        <p:txBody>
          <a:bodyPr wrap="square" rtlCol="0">
            <a:noAutofit/>
          </a:bodyPr>
          <a:lstStyle/>
          <a:p>
            <a:pPr algn="ctr" fontAlgn="ctr"/>
            <a:r>
              <a:rPr sz="1400" dirty="0">
                <a:solidFill>
                  <a:schemeClr val="bg1"/>
                </a:solidFill>
                <a:latin typeface="Huawei Sans" panose="020C0503030203020204" pitchFamily="34" charset="0"/>
              </a:rPr>
              <a:t>Data plan</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a:off x="309719" y="1339575"/>
            <a:ext cx="5939070" cy="2218263"/>
            <a:chOff x="309719" y="1339575"/>
            <a:chExt cx="5939070" cy="2218263"/>
          </a:xfrm>
        </p:grpSpPr>
        <p:cxnSp>
          <p:nvCxnSpPr>
            <p:cNvPr id="41" name="直接连接符 40"/>
            <p:cNvCxnSpPr>
              <a:stCxn id="11" idx="1"/>
              <a:endCxn id="7"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7" idx="1"/>
              <a:endCxn id="8"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 idx="0"/>
              <a:endCxn id="8"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45"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65"/>
            <p:cNvSpPr txBox="1">
              <a:spLocks noChangeArrowheads="1"/>
            </p:cNvSpPr>
            <p:nvPr/>
          </p:nvSpPr>
          <p:spPr bwMode="gray">
            <a:xfrm>
              <a:off x="4911153"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占位符 64"/>
          <p:cNvSpPr txBox="1">
            <a:spLocks/>
          </p:cNvSpPr>
          <p:nvPr/>
        </p:nvSpPr>
        <p:spPr bwMode="gray">
          <a:xfrm>
            <a:off x="6101028" y="1450812"/>
            <a:ext cx="5648059" cy="2303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sz="1400" dirty="0">
                <a:latin typeface="Huawei Sans" panose="020C0503030203020204" pitchFamily="34" charset="0"/>
              </a:rPr>
              <a:t>Configuration </a:t>
            </a:r>
            <a:r>
              <a:rPr sz="1400" dirty="0" smtClean="0">
                <a:latin typeface="Huawei Sans" panose="020C0503030203020204" pitchFamily="34" charset="0"/>
              </a:rPr>
              <a:t>roadmap</a:t>
            </a:r>
            <a:r>
              <a:rPr lang="en-US" sz="1400" dirty="0" smtClean="0">
                <a:latin typeface="Huawei Sans" panose="020C0503030203020204" pitchFamily="34" charset="0"/>
              </a:rPr>
              <a:t>:</a:t>
            </a:r>
            <a:endParaRPr lang="en-US" altLang="zh-CN" sz="1400" dirty="0" smtClean="0">
              <a:latin typeface="Huawei Sans" panose="020C0503030203020204" pitchFamily="34" charset="0"/>
              <a:sym typeface="Huawei Sans" panose="020C0503030203020204" pitchFamily="34" charset="0"/>
            </a:endParaRPr>
          </a:p>
          <a:p>
            <a:pPr lvl="1" fontAlgn="ctr"/>
            <a:r>
              <a:rPr sz="1200" dirty="0">
                <a:latin typeface="Huawei Sans" panose="020C0503030203020204" pitchFamily="34" charset="0"/>
              </a:rPr>
              <a:t>Configure basic MPLS capabilities and MPLS LDP on the MPLS backbone network to establish LDP LSPs in each AS. (The configuration details are not provided here.)</a:t>
            </a:r>
          </a:p>
          <a:p>
            <a:pPr lvl="1" fontAlgn="ctr"/>
            <a:r>
              <a:rPr sz="1200" dirty="0">
                <a:latin typeface="Huawei Sans" panose="020C0503030203020204" pitchFamily="34" charset="0"/>
              </a:rPr>
              <a:t>Establish an MP-IBGP peer relationship between the PE and ASBR-PE in each AS to exchange VPN routing information. (The configuration details are not provided here.)</a:t>
            </a:r>
          </a:p>
          <a:p>
            <a:pPr lvl="1" fontAlgn="ctr"/>
            <a:r>
              <a:rPr sz="1200" dirty="0">
                <a:latin typeface="Huawei Sans" panose="020C0503030203020204" pitchFamily="34" charset="0"/>
              </a:rPr>
              <a:t>Configure </a:t>
            </a:r>
            <a:r>
              <a:rPr lang="en-US" sz="1200" dirty="0" smtClean="0">
                <a:latin typeface="Huawei Sans" panose="020C0503030203020204" pitchFamily="34" charset="0"/>
              </a:rPr>
              <a:t>a </a:t>
            </a:r>
            <a:r>
              <a:rPr sz="1200" dirty="0" smtClean="0">
                <a:latin typeface="Huawei Sans" panose="020C0503030203020204" pitchFamily="34" charset="0"/>
              </a:rPr>
              <a:t>VPN instance </a:t>
            </a:r>
            <a:r>
              <a:rPr sz="1200" dirty="0">
                <a:latin typeface="Huawei Sans" panose="020C0503030203020204" pitchFamily="34" charset="0"/>
              </a:rPr>
              <a:t>on the </a:t>
            </a:r>
            <a:r>
              <a:rPr sz="1200" dirty="0" smtClean="0">
                <a:latin typeface="Huawei Sans" panose="020C0503030203020204" pitchFamily="34" charset="0"/>
              </a:rPr>
              <a:t>PE </a:t>
            </a:r>
            <a:r>
              <a:rPr sz="1200" dirty="0">
                <a:latin typeface="Huawei Sans" panose="020C0503030203020204" pitchFamily="34" charset="0"/>
              </a:rPr>
              <a:t>connected to the </a:t>
            </a:r>
            <a:r>
              <a:rPr sz="1200" dirty="0" smtClean="0">
                <a:latin typeface="Huawei Sans" panose="020C0503030203020204" pitchFamily="34" charset="0"/>
              </a:rPr>
              <a:t>CE </a:t>
            </a:r>
            <a:r>
              <a:rPr sz="1200" dirty="0">
                <a:latin typeface="Huawei Sans" panose="020C0503030203020204" pitchFamily="34" charset="0"/>
              </a:rPr>
              <a:t>in each AS and establish EBGP peer relationships between the </a:t>
            </a:r>
            <a:r>
              <a:rPr sz="1200" dirty="0" smtClean="0">
                <a:latin typeface="Huawei Sans" panose="020C0503030203020204" pitchFamily="34" charset="0"/>
              </a:rPr>
              <a:t>PE </a:t>
            </a:r>
            <a:r>
              <a:rPr sz="1200" dirty="0">
                <a:latin typeface="Huawei Sans" panose="020C0503030203020204" pitchFamily="34" charset="0"/>
              </a:rPr>
              <a:t>and </a:t>
            </a:r>
            <a:r>
              <a:rPr sz="1200" dirty="0" smtClean="0">
                <a:latin typeface="Huawei Sans" panose="020C0503030203020204" pitchFamily="34" charset="0"/>
              </a:rPr>
              <a:t>CE </a:t>
            </a:r>
            <a:r>
              <a:rPr sz="1200" dirty="0">
                <a:latin typeface="Huawei Sans" panose="020C0503030203020204" pitchFamily="34" charset="0"/>
              </a:rPr>
              <a:t>to exchange VPN routing information. (The configuration details are not provided here.)</a:t>
            </a:r>
          </a:p>
          <a:p>
            <a:pPr lvl="1" fontAlgn="ctr"/>
            <a:r>
              <a:rPr sz="1200" dirty="0">
                <a:latin typeface="Huawei Sans" panose="020C0503030203020204" pitchFamily="34" charset="0"/>
              </a:rPr>
              <a:t>Create a VPN instance on each ASBR-PE, bind the instance to the interface connected to the other ASBR-PE (viewed as a CE), and establish an EBGP peer relationship between the ASBR-PEs to exchange VPN routing information.</a:t>
            </a:r>
            <a:endParaRPr lang="en-US" altLang="zh-CN" sz="1200"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414011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Inter-AS VPN Option A Configuration Example (2)</a:t>
            </a:r>
            <a:endParaRPr lang="en-US" altLang="zh-CN" dirty="0">
              <a:sym typeface="Huawei Sans" panose="020C0503030203020204" pitchFamily="34" charset="0"/>
            </a:endParaRPr>
          </a:p>
        </p:txBody>
      </p:sp>
      <p:grpSp>
        <p:nvGrpSpPr>
          <p:cNvPr id="73" name="组合 72"/>
          <p:cNvGrpSpPr/>
          <p:nvPr/>
        </p:nvGrpSpPr>
        <p:grpSpPr bwMode="gray">
          <a:xfrm>
            <a:off x="309719" y="1339575"/>
            <a:ext cx="5939070" cy="2218263"/>
            <a:chOff x="309719" y="1339575"/>
            <a:chExt cx="5939070" cy="2218263"/>
          </a:xfrm>
        </p:grpSpPr>
        <p:cxnSp>
          <p:nvCxnSpPr>
            <p:cNvPr id="41" name="直接连接符 40"/>
            <p:cNvCxnSpPr>
              <a:stCxn id="11" idx="1"/>
              <a:endCxn id="7"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7" idx="1"/>
              <a:endCxn id="8"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 idx="0"/>
              <a:endCxn id="8"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45" name="Text Box 165"/>
            <p:cNvSpPr txBox="1">
              <a:spLocks noChangeArrowheads="1"/>
            </p:cNvSpPr>
            <p:nvPr/>
          </p:nvSpPr>
          <p:spPr bwMode="gray">
            <a:xfrm>
              <a:off x="319511"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65"/>
            <p:cNvSpPr txBox="1">
              <a:spLocks noChangeArrowheads="1"/>
            </p:cNvSpPr>
            <p:nvPr/>
          </p:nvSpPr>
          <p:spPr bwMode="gray">
            <a:xfrm>
              <a:off x="4954036"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占位符 64"/>
          <p:cNvSpPr txBox="1">
            <a:spLocks/>
          </p:cNvSpPr>
          <p:nvPr/>
        </p:nvSpPr>
        <p:spPr bwMode="gray">
          <a:xfrm>
            <a:off x="6073270" y="1040836"/>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a:pPr>
            <a:r>
              <a:rPr sz="1400" dirty="0">
                <a:latin typeface="Huawei Sans" panose="020C0503030203020204" pitchFamily="34" charset="0"/>
              </a:rPr>
              <a:t>Take ASBR-PE1 as an example to create a VPN instance and bind it to the interface connected to ASBR-PE2.</a:t>
            </a:r>
            <a:endParaRPr lang="en-US" altLang="zh-CN" sz="1400" dirty="0" smtClean="0">
              <a:latin typeface="Huawei Sans" panose="020C0503030203020204" pitchFamily="34" charset="0"/>
              <a:sym typeface="Huawei Sans" panose="020C0503030203020204" pitchFamily="34" charset="0"/>
            </a:endParaRPr>
          </a:p>
        </p:txBody>
      </p:sp>
      <p:sp>
        <p:nvSpPr>
          <p:cNvPr id="3" name="文本框 2"/>
          <p:cNvSpPr txBox="1"/>
          <p:nvPr/>
        </p:nvSpPr>
        <p:spPr bwMode="gray">
          <a:xfrm>
            <a:off x="6222790" y="1592632"/>
            <a:ext cx="5367721" cy="1938992"/>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ip</a:t>
            </a:r>
            <a:r>
              <a:rPr sz="1200" dirty="0">
                <a:latin typeface="Huawei Sans" panose="020C0503030203020204" pitchFamily="34" charset="0"/>
              </a:rPr>
              <a:t> </a:t>
            </a:r>
            <a:r>
              <a:rPr sz="1200" dirty="0" err="1">
                <a:latin typeface="Huawei Sans" panose="020C0503030203020204" pitchFamily="34" charset="0"/>
              </a:rPr>
              <a:t>vpn</a:t>
            </a:r>
            <a:r>
              <a:rPr sz="1200" dirty="0">
                <a:latin typeface="Huawei Sans" panose="020C0503030203020204" pitchFamily="34" charset="0"/>
              </a:rPr>
              <a:t>-instance </a:t>
            </a:r>
            <a:r>
              <a:rPr sz="1200" dirty="0" err="1">
                <a:latin typeface="Huawei Sans" panose="020C0503030203020204" pitchFamily="34" charset="0"/>
              </a:rPr>
              <a:t>vpna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[ASBR-PE1-vpn-instance-vpna] ipv4-family</a:t>
            </a:r>
          </a:p>
          <a:p>
            <a:pPr fontAlgn="ctr"/>
            <a:r>
              <a:rPr sz="1200" dirty="0">
                <a:latin typeface="Huawei Sans" panose="020C0503030203020204" pitchFamily="34" charset="0"/>
              </a:rPr>
              <a:t>[ASBR-PE1-vpn-instance-vpna-af-ipv4] route-distinguisher 100:3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[ASBR-PE1-vpn-instance-vpna-af-ipv4] </a:t>
            </a:r>
            <a:r>
              <a:rPr sz="1200" dirty="0" err="1">
                <a:latin typeface="Huawei Sans" panose="020C0503030203020204" pitchFamily="34" charset="0"/>
              </a:rPr>
              <a:t>vpn</a:t>
            </a:r>
            <a:r>
              <a:rPr sz="1200" dirty="0">
                <a:latin typeface="Huawei Sans" panose="020C0503030203020204" pitchFamily="34" charset="0"/>
              </a:rPr>
              <a:t>-target 1:1 both</a:t>
            </a:r>
          </a:p>
          <a:p>
            <a:pPr fontAlgn="ctr"/>
            <a:r>
              <a:rPr sz="1200" dirty="0">
                <a:latin typeface="Huawei Sans" panose="020C0503030203020204" pitchFamily="34" charset="0"/>
              </a:rPr>
              <a:t>[ASBR-PE1-vpn-instance-vpna-af-ipv4] quit</a:t>
            </a:r>
          </a:p>
          <a:p>
            <a:pPr fontAlgn="ctr"/>
            <a:r>
              <a:rPr sz="1200" dirty="0">
                <a:latin typeface="Huawei Sans" panose="020C0503030203020204" pitchFamily="34" charset="0"/>
              </a:rPr>
              <a:t>[ASBR-PE1-vpn-instance-vpna] quit</a:t>
            </a:r>
          </a:p>
          <a:p>
            <a:pPr fontAlgn="ctr"/>
            <a:r>
              <a:rPr sz="1200" dirty="0">
                <a:latin typeface="Huawei Sans" panose="020C0503030203020204" pitchFamily="34" charset="0"/>
              </a:rPr>
              <a:t>[ASBR-PE1] interface </a:t>
            </a:r>
            <a:r>
              <a:rPr sz="1200" dirty="0" err="1">
                <a:latin typeface="Huawei Sans" panose="020C0503030203020204" pitchFamily="34" charset="0"/>
              </a:rPr>
              <a:t>gigabitethernet</a:t>
            </a:r>
            <a:r>
              <a:rPr sz="1200" dirty="0">
                <a:latin typeface="Huawei Sans" panose="020C0503030203020204" pitchFamily="34" charset="0"/>
              </a:rPr>
              <a:t> 2/0/0</a:t>
            </a:r>
          </a:p>
          <a:p>
            <a:pPr fontAlgn="ctr"/>
            <a:r>
              <a:rPr sz="1200" dirty="0">
                <a:latin typeface="Huawei Sans" panose="020C0503030203020204" pitchFamily="34" charset="0"/>
              </a:rPr>
              <a:t>[ASBR-PE1-GigabitEthernet2/0/0] </a:t>
            </a:r>
            <a:r>
              <a:rPr sz="1200" dirty="0" err="1">
                <a:latin typeface="Huawei Sans" panose="020C0503030203020204" pitchFamily="34" charset="0"/>
              </a:rPr>
              <a:t>ip</a:t>
            </a:r>
            <a:r>
              <a:rPr sz="1200" dirty="0">
                <a:latin typeface="Huawei Sans" panose="020C0503030203020204" pitchFamily="34" charset="0"/>
              </a:rPr>
              <a:t> binding </a:t>
            </a:r>
            <a:r>
              <a:rPr sz="1200" dirty="0" err="1">
                <a:latin typeface="Huawei Sans" panose="020C0503030203020204" pitchFamily="34" charset="0"/>
              </a:rPr>
              <a:t>vpn</a:t>
            </a:r>
            <a:r>
              <a:rPr sz="1200" dirty="0">
                <a:latin typeface="Huawei Sans" panose="020C0503030203020204" pitchFamily="34" charset="0"/>
              </a:rPr>
              <a:t>-instance </a:t>
            </a:r>
            <a:r>
              <a:rPr sz="1200" dirty="0" err="1">
                <a:latin typeface="Huawei Sans" panose="020C0503030203020204" pitchFamily="34" charset="0"/>
              </a:rPr>
              <a:t>vpna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[ASBR-PE1-GigabitEthernet2/0/0] </a:t>
            </a:r>
            <a:r>
              <a:rPr sz="1200" dirty="0" err="1">
                <a:latin typeface="Huawei Sans" panose="020C0503030203020204" pitchFamily="34" charset="0"/>
              </a:rPr>
              <a:t>ip</a:t>
            </a:r>
            <a:r>
              <a:rPr sz="1200" dirty="0">
                <a:latin typeface="Huawei Sans" panose="020C0503030203020204" pitchFamily="34" charset="0"/>
              </a:rPr>
              <a:t> address 10.0.34.3 24</a:t>
            </a:r>
          </a:p>
          <a:p>
            <a:pPr fontAlgn="ctr"/>
            <a:r>
              <a:rPr sz="1200" dirty="0">
                <a:latin typeface="Huawei Sans" panose="020C0503030203020204" pitchFamily="34" charset="0"/>
              </a:rPr>
              <a:t>[ASBR-PE1-GigabitEthernet2/0/0]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82402" y="4168566"/>
            <a:ext cx="5367721" cy="1384995"/>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bgp 100</a:t>
            </a:r>
          </a:p>
          <a:p>
            <a:pPr fontAlgn="ctr"/>
            <a:r>
              <a:rPr sz="1200">
                <a:latin typeface="Huawei Sans" panose="020C0503030203020204" pitchFamily="34" charset="0"/>
              </a:rPr>
              <a:t>[ASBR-PE1-bgp] peer 10.0.1.1 as-number 100</a:t>
            </a:r>
          </a:p>
          <a:p>
            <a:pPr fontAlgn="ctr"/>
            <a:r>
              <a:rPr sz="1200">
                <a:latin typeface="Huawei Sans" panose="020C0503030203020204" pitchFamily="34" charset="0"/>
              </a:rPr>
              <a:t>[ASBR-PE1-bgp] peer 10.0.1.1 connect-interface loopback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[ASBR-PE1-bgp] ipv4-family vpnv4</a:t>
            </a:r>
          </a:p>
          <a:p>
            <a:pPr fontAlgn="ctr"/>
            <a:r>
              <a:rPr sz="1200">
                <a:latin typeface="Huawei Sans" panose="020C0503030203020204" pitchFamily="34" charset="0"/>
              </a:rPr>
              <a:t>[ASBR-PE1-bgp-af-vpnv4] peer 10.0.1.1 enable</a:t>
            </a:r>
          </a:p>
          <a:p>
            <a:pPr fontAlgn="ctr"/>
            <a:r>
              <a:rPr sz="1200">
                <a:latin typeface="Huawei Sans" panose="020C0503030203020204" pitchFamily="34" charset="0"/>
              </a:rPr>
              <a:t>[ASBR-PE1-bgp-af-vpnv4] quit</a:t>
            </a:r>
          </a:p>
          <a:p>
            <a:pPr fontAlgn="ctr"/>
            <a:r>
              <a:rPr sz="120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占位符 64"/>
          <p:cNvSpPr txBox="1">
            <a:spLocks/>
          </p:cNvSpPr>
          <p:nvPr/>
        </p:nvSpPr>
        <p:spPr bwMode="gray">
          <a:xfrm>
            <a:off x="455613" y="3651333"/>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3"/>
            </a:pPr>
            <a:r>
              <a:rPr sz="1400" dirty="0">
                <a:latin typeface="Huawei Sans" panose="020C0503030203020204" pitchFamily="34" charset="0"/>
              </a:rPr>
              <a:t>Take ASBR-PE1 as an example to establish an MP-IBGP peer relationship between ASBR-PE1 and PE1.</a:t>
            </a:r>
            <a:endParaRPr lang="en-US" altLang="zh-CN" sz="1400" dirty="0" smtClean="0">
              <a:latin typeface="Huawei Sans" panose="020C0503030203020204" pitchFamily="34" charset="0"/>
              <a:sym typeface="Huawei Sans" panose="020C0503030203020204" pitchFamily="34" charset="0"/>
            </a:endParaRPr>
          </a:p>
        </p:txBody>
      </p:sp>
      <p:sp>
        <p:nvSpPr>
          <p:cNvPr id="69" name="文本框 68"/>
          <p:cNvSpPr txBox="1"/>
          <p:nvPr/>
        </p:nvSpPr>
        <p:spPr bwMode="gray">
          <a:xfrm>
            <a:off x="608402" y="5699693"/>
            <a:ext cx="4656593" cy="432414"/>
          </a:xfrm>
          <a:prstGeom prst="rect">
            <a:avLst/>
          </a:prstGeom>
          <a:solidFill>
            <a:srgbClr val="F28944"/>
          </a:solidFill>
        </p:spPr>
        <p:txBody>
          <a:bodyPr wrap="square" rtlCol="0" anchor="ctr">
            <a:noAutofit/>
          </a:bodyPr>
          <a:lstStyle/>
          <a:p>
            <a:pPr fontAlgn="ctr"/>
            <a:r>
              <a:rPr sz="1200">
                <a:solidFill>
                  <a:schemeClr val="bg1"/>
                </a:solidFill>
                <a:latin typeface="Huawei Sans" panose="020C0503030203020204" pitchFamily="34" charset="0"/>
              </a:rPr>
              <a:t>ASBR-PE1 establishes a VPNv4 peer relationship with PE1 to transmit VPNv4 routes.</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1844412" y="4746170"/>
            <a:ext cx="1572115"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肘形连接符 75"/>
          <p:cNvCxnSpPr>
            <a:endCxn id="69" idx="3"/>
          </p:cNvCxnSpPr>
          <p:nvPr/>
        </p:nvCxnSpPr>
        <p:spPr bwMode="gray">
          <a:xfrm>
            <a:off x="3416527" y="4832923"/>
            <a:ext cx="1848468" cy="1082977"/>
          </a:xfrm>
          <a:prstGeom prst="bentConnector3">
            <a:avLst>
              <a:gd name="adj1" fmla="val 112367"/>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bwMode="gray">
          <a:xfrm>
            <a:off x="6317657" y="4168566"/>
            <a:ext cx="5367721" cy="1200329"/>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ipv4-family </a:t>
            </a:r>
            <a:r>
              <a:rPr sz="1200" dirty="0" err="1">
                <a:latin typeface="Huawei Sans" panose="020C0503030203020204" pitchFamily="34" charset="0"/>
              </a:rPr>
              <a:t>vpn</a:t>
            </a:r>
            <a:r>
              <a:rPr sz="1200" dirty="0">
                <a:latin typeface="Huawei Sans" panose="020C0503030203020204" pitchFamily="34" charset="0"/>
              </a:rPr>
              <a:t>-instance </a:t>
            </a:r>
            <a:r>
              <a:rPr sz="1200" dirty="0" err="1">
                <a:latin typeface="Huawei Sans" panose="020C0503030203020204" pitchFamily="34" charset="0"/>
              </a:rPr>
              <a:t>vpna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[ASBR-PE1-bgp-vpna] peer 10.0.34.4 as-number 200</a:t>
            </a:r>
          </a:p>
          <a:p>
            <a:pPr fontAlgn="ctr"/>
            <a:r>
              <a:rPr sz="1200" dirty="0">
                <a:latin typeface="Huawei Sans" panose="020C0503030203020204" pitchFamily="34" charset="0"/>
              </a:rPr>
              <a:t>[ASBR-PE1-bgp-vpna] import-route direct</a:t>
            </a:r>
          </a:p>
          <a:p>
            <a:pPr fontAlgn="ctr"/>
            <a:r>
              <a:rPr sz="1200" dirty="0">
                <a:latin typeface="Huawei Sans" panose="020C0503030203020204" pitchFamily="34" charset="0"/>
              </a:rPr>
              <a:t>[ASBR-PE1-bgp-vpna] quit</a:t>
            </a: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占位符 64"/>
          <p:cNvSpPr txBox="1">
            <a:spLocks/>
          </p:cNvSpPr>
          <p:nvPr/>
        </p:nvSpPr>
        <p:spPr bwMode="gray">
          <a:xfrm>
            <a:off x="6101647" y="3651333"/>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2"/>
            </a:pPr>
            <a:r>
              <a:rPr sz="1400" dirty="0">
                <a:latin typeface="Huawei Sans" panose="020C0503030203020204" pitchFamily="34" charset="0"/>
              </a:rPr>
              <a:t>Take ASBR-PE1 as an example to establish an EBGP peer relationship between ASBR-PE1 and ASBR-PE2.</a:t>
            </a:r>
            <a:endParaRPr lang="en-US" altLang="zh-CN" sz="1400" dirty="0" smtClean="0">
              <a:latin typeface="Huawei Sans" panose="020C0503030203020204" pitchFamily="34" charset="0"/>
              <a:sym typeface="Huawei Sans" panose="020C0503030203020204" pitchFamily="34" charset="0"/>
            </a:endParaRPr>
          </a:p>
        </p:txBody>
      </p:sp>
      <p:sp>
        <p:nvSpPr>
          <p:cNvPr id="79" name="文本框 78"/>
          <p:cNvSpPr txBox="1"/>
          <p:nvPr/>
        </p:nvSpPr>
        <p:spPr bwMode="gray">
          <a:xfrm>
            <a:off x="6317657" y="5589107"/>
            <a:ext cx="4656593" cy="610466"/>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ASBR-PE1 views ASBR-PE2 as a CE and establishes an EBGP peer relationship with ASBR-PE2 in the VPN instance address family view to transmit IPv4 routes.</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7553667" y="4380411"/>
            <a:ext cx="2220686"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肘形连接符 80"/>
          <p:cNvCxnSpPr>
            <a:endCxn id="79" idx="3"/>
          </p:cNvCxnSpPr>
          <p:nvPr/>
        </p:nvCxnSpPr>
        <p:spPr bwMode="gray">
          <a:xfrm rot="16200000" flipH="1">
            <a:off x="9619013" y="4539102"/>
            <a:ext cx="1510577" cy="1199897"/>
          </a:xfrm>
          <a:prstGeom prst="bentConnector4">
            <a:avLst>
              <a:gd name="adj1" fmla="val 39897"/>
              <a:gd name="adj2" fmla="val 119052"/>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60569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bwMode="gray"/>
        <p:txBody>
          <a:bodyPr>
            <a:normAutofit/>
          </a:bodyPr>
          <a:lstStyle/>
          <a:p>
            <a:r>
              <a:rPr lang="en-US" altLang="zh-CN" dirty="0" smtClean="0">
                <a:sym typeface="Huawei Sans" panose="020C0503030203020204" pitchFamily="34" charset="0"/>
              </a:rPr>
              <a:t>Inter-AS </a:t>
            </a:r>
            <a:r>
              <a:rPr lang="en-US" altLang="zh-CN" dirty="0">
                <a:sym typeface="Huawei Sans" panose="020C0503030203020204" pitchFamily="34" charset="0"/>
              </a:rPr>
              <a:t>MPLS L3VPN</a:t>
            </a:r>
            <a:endParaRPr lang="en-US" dirty="0">
              <a:sym typeface="Huawei Sans" panose="020C0503030203020204" pitchFamily="34" charset="0"/>
            </a:endParaRPr>
          </a:p>
        </p:txBody>
      </p:sp>
    </p:spTree>
    <p:extLst>
      <p:ext uri="{BB962C8B-B14F-4D97-AF65-F5344CB8AC3E}">
        <p14:creationId xmlns:p14="http://schemas.microsoft.com/office/powerpoint/2010/main" val="2695981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en-US" smtClean="0"/>
              <a:t>Verifying the Configuration (1)</a:t>
            </a:r>
            <a:endParaRPr lang="en-US" altLang="zh-CN" dirty="0">
              <a:sym typeface="Huawei Sans" panose="020C0503030203020204" pitchFamily="34" charset="0"/>
            </a:endParaRPr>
          </a:p>
        </p:txBody>
      </p:sp>
      <p:grpSp>
        <p:nvGrpSpPr>
          <p:cNvPr id="4" name="组合 3"/>
          <p:cNvGrpSpPr/>
          <p:nvPr/>
        </p:nvGrpSpPr>
        <p:grpSpPr bwMode="gray">
          <a:xfrm>
            <a:off x="309719" y="1339575"/>
            <a:ext cx="5939070" cy="2218263"/>
            <a:chOff x="309719" y="1339575"/>
            <a:chExt cx="5939070" cy="2218263"/>
          </a:xfrm>
        </p:grpSpPr>
        <p:cxnSp>
          <p:nvCxnSpPr>
            <p:cNvPr id="5" name="直接连接符 4"/>
            <p:cNvCxnSpPr>
              <a:stCxn id="11" idx="1"/>
              <a:endCxn id="8"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4" name="直接连接符 13"/>
            <p:cNvCxnSpPr>
              <a:stCxn id="8" idx="1"/>
              <a:endCxn id="7"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0"/>
              <a:endCxn id="7"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19" name="Text Box 165"/>
            <p:cNvSpPr txBox="1">
              <a:spLocks noChangeArrowheads="1"/>
            </p:cNvSpPr>
            <p:nvPr/>
          </p:nvSpPr>
          <p:spPr bwMode="gray">
            <a:xfrm>
              <a:off x="319511"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65"/>
            <p:cNvSpPr txBox="1">
              <a:spLocks noChangeArrowheads="1"/>
            </p:cNvSpPr>
            <p:nvPr/>
          </p:nvSpPr>
          <p:spPr bwMode="gray">
            <a:xfrm>
              <a:off x="4919945" y="2173769"/>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 Box 165"/>
            <p:cNvSpPr txBox="1">
              <a:spLocks noChangeArrowheads="1"/>
            </p:cNvSpPr>
            <p:nvPr/>
          </p:nvSpPr>
          <p:spPr bwMode="gray">
            <a:xfrm>
              <a:off x="4919945"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2862759" y="1484413"/>
              <a:ext cx="918511"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文本占位符 64"/>
          <p:cNvSpPr txBox="1">
            <a:spLocks/>
          </p:cNvSpPr>
          <p:nvPr/>
        </p:nvSpPr>
        <p:spPr bwMode="gray">
          <a:xfrm>
            <a:off x="6073270" y="944454"/>
            <a:ext cx="5594330"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a:pPr>
            <a:r>
              <a:rPr sz="1400">
                <a:latin typeface="Huawei Sans" panose="020C0503030203020204" pitchFamily="34" charset="0"/>
              </a:rPr>
              <a:t>Check CE1's routing information on PE1.</a:t>
            </a:r>
            <a:endParaRPr lang="en-US" altLang="zh-CN" sz="1400" dirty="0" smtClean="0">
              <a:latin typeface="Huawei Sans" panose="020C0503030203020204" pitchFamily="34" charset="0"/>
              <a:sym typeface="Huawei Sans" panose="020C0503030203020204" pitchFamily="34" charset="0"/>
            </a:endParaRPr>
          </a:p>
        </p:txBody>
      </p:sp>
      <p:sp>
        <p:nvSpPr>
          <p:cNvPr id="38" name="文本框 37"/>
          <p:cNvSpPr txBox="1"/>
          <p:nvPr/>
        </p:nvSpPr>
        <p:spPr bwMode="gray">
          <a:xfrm>
            <a:off x="6248789" y="1247601"/>
            <a:ext cx="5367721" cy="1754326"/>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&lt;PE1&gt;display bgp vpnv4 all routing-table</a:t>
            </a:r>
          </a:p>
          <a:p>
            <a:pPr fontAlgn="ctr"/>
            <a:r>
              <a:rPr sz="1200">
                <a:latin typeface="Huawei Sans" panose="020C0503030203020204" pitchFamily="34" charset="0"/>
              </a:rPr>
              <a:t> Total number of routes from all PE: 1</a:t>
            </a:r>
          </a:p>
          <a:p>
            <a:pPr fontAlgn="ctr"/>
            <a:r>
              <a:rPr sz="1200">
                <a:latin typeface="Huawei Sans" panose="020C0503030203020204" pitchFamily="34" charset="0"/>
              </a:rPr>
              <a:t> Route Distinguisher: 100:1 </a:t>
            </a:r>
          </a:p>
          <a:p>
            <a:pPr fontAlgn="ctr"/>
            <a:r>
              <a:rPr sz="1200">
                <a:latin typeface="Huawei Sans" panose="020C0503030203020204" pitchFamily="34" charset="0"/>
              </a:rPr>
              <a:t>      Network            NextHop        MED        LocPrf    PrefVal Path/Ogn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*&gt;   192.168.1.0        10.0.11.1       0                     0      65000i</a:t>
            </a:r>
          </a:p>
          <a:p>
            <a:pPr fontAlgn="ctr"/>
            <a:r>
              <a:rPr sz="1200">
                <a:latin typeface="Huawei Sans" panose="020C0503030203020204" pitchFamily="34" charset="0"/>
              </a:rPr>
              <a:t> VPN-Instance vpna, Router ID 10.0.12.1:</a:t>
            </a:r>
          </a:p>
          <a:p>
            <a:pPr fontAlgn="ctr"/>
            <a:r>
              <a:rPr sz="1200">
                <a:latin typeface="Huawei Sans" panose="020C0503030203020204" pitchFamily="34" charset="0"/>
              </a:rPr>
              <a:t> Total Number of Routes: 1</a:t>
            </a:r>
          </a:p>
          <a:p>
            <a:pPr fontAlgn="ctr"/>
            <a:r>
              <a:rPr sz="1200">
                <a:latin typeface="Huawei Sans" panose="020C0503030203020204" pitchFamily="34" charset="0"/>
              </a:rPr>
              <a:t>      Network            NextHop        MED        LocPrf    PrefVal Path/Ogn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*&gt;   192.168.1.0        10.0.11.1       0                     0      65000i</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H="1" flipV="1">
            <a:off x="1461847" y="2441550"/>
            <a:ext cx="8709" cy="632066"/>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a:off x="6321172" y="2740173"/>
            <a:ext cx="2265479"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42" idx="1"/>
            <a:endCxn id="41" idx="1"/>
          </p:cNvCxnSpPr>
          <p:nvPr/>
        </p:nvCxnSpPr>
        <p:spPr bwMode="gray">
          <a:xfrm rot="10800000" flipH="1" flipV="1">
            <a:off x="6321171" y="2849030"/>
            <a:ext cx="145043" cy="308145"/>
          </a:xfrm>
          <a:prstGeom prst="bentConnector3">
            <a:avLst>
              <a:gd name="adj1" fmla="val -157608"/>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0" name="文本占位符 64"/>
          <p:cNvSpPr txBox="1">
            <a:spLocks/>
          </p:cNvSpPr>
          <p:nvPr/>
        </p:nvSpPr>
        <p:spPr bwMode="gray">
          <a:xfrm>
            <a:off x="6154758" y="3327825"/>
            <a:ext cx="5594330"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2"/>
            </a:pPr>
            <a:r>
              <a:rPr sz="1400" dirty="0">
                <a:latin typeface="Huawei Sans" panose="020C0503030203020204" pitchFamily="34" charset="0"/>
              </a:rPr>
              <a:t>Check CE1's routing information on ASBR-PE1.</a:t>
            </a:r>
            <a:endParaRPr lang="en-US" altLang="zh-CN" sz="1400" dirty="0" smtClean="0">
              <a:latin typeface="Huawei Sans" panose="020C0503030203020204" pitchFamily="34" charset="0"/>
              <a:sym typeface="Huawei Sans" panose="020C0503030203020204" pitchFamily="34" charset="0"/>
            </a:endParaRPr>
          </a:p>
        </p:txBody>
      </p:sp>
      <p:sp>
        <p:nvSpPr>
          <p:cNvPr id="51" name="文本框 50"/>
          <p:cNvSpPr txBox="1"/>
          <p:nvPr/>
        </p:nvSpPr>
        <p:spPr bwMode="gray">
          <a:xfrm>
            <a:off x="6248789" y="3657099"/>
            <a:ext cx="5367721" cy="2308324"/>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&lt;ASBR-PE1&gt;display </a:t>
            </a:r>
            <a:r>
              <a:rPr sz="1200" dirty="0" err="1">
                <a:latin typeface="Huawei Sans" panose="020C0503030203020204" pitchFamily="34" charset="0"/>
              </a:rPr>
              <a:t>bgp</a:t>
            </a:r>
            <a:r>
              <a:rPr sz="1200" dirty="0">
                <a:latin typeface="Huawei Sans" panose="020C0503030203020204" pitchFamily="34" charset="0"/>
              </a:rPr>
              <a:t> vpnv4 all routing-table 192.168.1.0</a:t>
            </a:r>
          </a:p>
          <a:p>
            <a:pPr fontAlgn="ctr"/>
            <a:r>
              <a:rPr sz="1200" dirty="0">
                <a:latin typeface="Huawei Sans" panose="020C0503030203020204" pitchFamily="34" charset="0"/>
              </a:rPr>
              <a:t>Total routes of Route Distinguisher(100:1): 1</a:t>
            </a:r>
          </a:p>
          <a:p>
            <a:pPr fontAlgn="ctr"/>
            <a:r>
              <a:rPr sz="1200" dirty="0">
                <a:latin typeface="Huawei Sans" panose="020C0503030203020204" pitchFamily="34" charset="0"/>
              </a:rPr>
              <a:t> BGP routing table entry information of 192.168.1.0/24:</a:t>
            </a:r>
          </a:p>
          <a:p>
            <a:pPr fontAlgn="ctr"/>
            <a:r>
              <a:rPr sz="1200" dirty="0">
                <a:latin typeface="Huawei Sans" panose="020C0503030203020204" pitchFamily="34" charset="0"/>
              </a:rPr>
              <a:t> Label information (Received/Applied): 1026/NULL</a:t>
            </a:r>
          </a:p>
          <a:p>
            <a:pPr fontAlgn="ctr"/>
            <a:r>
              <a:rPr sz="1200" dirty="0">
                <a:latin typeface="Huawei Sans" panose="020C0503030203020204" pitchFamily="34" charset="0"/>
              </a:rPr>
              <a:t> From: 10.0.1.1 (</a:t>
            </a:r>
            <a:r>
              <a:rPr sz="1200" dirty="0" smtClean="0">
                <a:latin typeface="Huawei Sans" panose="020C0503030203020204" pitchFamily="34" charset="0"/>
              </a:rPr>
              <a:t>10.0.1.1</a:t>
            </a:r>
            <a:r>
              <a:rPr sz="1200" dirty="0">
                <a:latin typeface="Huawei Sans" panose="020C0503030203020204" pitchFamily="34" charset="0"/>
              </a:rPr>
              <a:t>)</a:t>
            </a:r>
          </a:p>
          <a:p>
            <a:pPr fontAlgn="ctr"/>
            <a:r>
              <a:rPr sz="1200" dirty="0">
                <a:latin typeface="Huawei Sans" panose="020C0503030203020204" pitchFamily="34" charset="0"/>
              </a:rPr>
              <a:t> Route Duration: 00h05m07s  </a:t>
            </a:r>
          </a:p>
          <a:p>
            <a:pPr fontAlgn="ctr"/>
            <a:r>
              <a:rPr sz="1200" dirty="0">
                <a:latin typeface="Huawei Sans" panose="020C0503030203020204" pitchFamily="34" charset="0"/>
              </a:rPr>
              <a:t> Relay IP </a:t>
            </a:r>
            <a:r>
              <a:rPr sz="1200" dirty="0" err="1">
                <a:latin typeface="Huawei Sans" panose="020C0503030203020204" pitchFamily="34" charset="0"/>
              </a:rPr>
              <a:t>Nexthop</a:t>
            </a:r>
            <a:r>
              <a:rPr sz="1200" dirty="0">
                <a:latin typeface="Huawei Sans" panose="020C0503030203020204" pitchFamily="34" charset="0"/>
              </a:rPr>
              <a:t>: 10.0.23.2</a:t>
            </a:r>
          </a:p>
          <a:p>
            <a:pPr fontAlgn="ctr"/>
            <a:r>
              <a:rPr sz="1200" dirty="0">
                <a:latin typeface="Huawei Sans" panose="020C0503030203020204" pitchFamily="34" charset="0"/>
              </a:rPr>
              <a:t>Relay token: 0x1</a:t>
            </a:r>
          </a:p>
          <a:p>
            <a:pPr fontAlgn="ctr"/>
            <a:r>
              <a:rPr sz="1200" dirty="0">
                <a:latin typeface="Huawei Sans" panose="020C0503030203020204" pitchFamily="34" charset="0"/>
              </a:rPr>
              <a:t> Original </a:t>
            </a:r>
            <a:r>
              <a:rPr sz="1200" dirty="0" err="1">
                <a:latin typeface="Huawei Sans" panose="020C0503030203020204" pitchFamily="34" charset="0"/>
              </a:rPr>
              <a:t>nexthop</a:t>
            </a:r>
            <a:r>
              <a:rPr sz="1200" dirty="0">
                <a:latin typeface="Huawei Sans" panose="020C0503030203020204" pitchFamily="34" charset="0"/>
              </a:rPr>
              <a:t>: 10.0.1.1</a:t>
            </a:r>
          </a:p>
          <a:p>
            <a:pPr fontAlgn="ctr"/>
            <a:r>
              <a:rPr sz="1200" dirty="0">
                <a:latin typeface="Huawei Sans" panose="020C0503030203020204" pitchFamily="34" charset="0"/>
              </a:rPr>
              <a:t> </a:t>
            </a:r>
            <a:r>
              <a:rPr sz="1200" dirty="0" err="1">
                <a:latin typeface="Huawei Sans" panose="020C0503030203020204" pitchFamily="34" charset="0"/>
              </a:rPr>
              <a:t>Ext-Community:RT</a:t>
            </a:r>
            <a:r>
              <a:rPr sz="1200" dirty="0">
                <a:latin typeface="Huawei Sans" panose="020C0503030203020204" pitchFamily="34" charset="0"/>
              </a:rPr>
              <a:t> &lt;1 : 1&gt;</a:t>
            </a:r>
          </a:p>
          <a:p>
            <a:pPr fontAlgn="ctr"/>
            <a:r>
              <a:rPr sz="1200" dirty="0">
                <a:latin typeface="Huawei Sans" panose="020C0503030203020204" pitchFamily="34" charset="0"/>
              </a:rPr>
              <a:t> AS-path 65000, origin </a:t>
            </a:r>
            <a:r>
              <a:rPr sz="1200" dirty="0" err="1">
                <a:latin typeface="Huawei Sans" panose="020C0503030203020204" pitchFamily="34" charset="0"/>
              </a:rPr>
              <a:t>igp</a:t>
            </a:r>
            <a:r>
              <a:rPr sz="1200" dirty="0">
                <a:latin typeface="Huawei Sans" panose="020C0503030203020204" pitchFamily="34" charset="0"/>
              </a:rPr>
              <a:t>, MED 0, </a:t>
            </a:r>
            <a:r>
              <a:rPr sz="1200" dirty="0" err="1">
                <a:latin typeface="Huawei Sans" panose="020C0503030203020204" pitchFamily="34" charset="0"/>
              </a:rPr>
              <a:t>localpref</a:t>
            </a:r>
            <a:r>
              <a:rPr sz="1200" dirty="0">
                <a:latin typeface="Huawei Sans" panose="020C0503030203020204" pitchFamily="34" charset="0"/>
              </a:rPr>
              <a:t> 100, </a:t>
            </a:r>
            <a:r>
              <a:rPr sz="1200" dirty="0" err="1">
                <a:latin typeface="Huawei Sans" panose="020C0503030203020204" pitchFamily="34" charset="0"/>
              </a:rPr>
              <a:t>pref-val</a:t>
            </a:r>
            <a:r>
              <a:rPr sz="1200" dirty="0">
                <a:latin typeface="Huawei Sans" panose="020C0503030203020204" pitchFamily="34" charset="0"/>
              </a:rPr>
              <a:t> 0, valid, internal, best, select, pre 255, IGP cost 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8911179" y="4810438"/>
            <a:ext cx="1490121" cy="268495"/>
          </a:xfrm>
          <a:prstGeom prst="rect">
            <a:avLst/>
          </a:prstGeom>
          <a:solidFill>
            <a:srgbClr val="F28944"/>
          </a:solidFill>
        </p:spPr>
        <p:txBody>
          <a:bodyPr wrap="square" lIns="19050" tIns="19050" rIns="19050" bIns="19050" rtlCol="0" anchor="ctr">
            <a:noAutofit/>
          </a:bodyPr>
          <a:lstStyle/>
          <a:p>
            <a:pPr fontAlgn="ctr"/>
            <a:r>
              <a:rPr sz="1200" dirty="0">
                <a:solidFill>
                  <a:schemeClr val="bg1"/>
                </a:solidFill>
                <a:latin typeface="Huawei Sans" panose="020C0503030203020204" pitchFamily="34" charset="0"/>
              </a:rPr>
              <a:t>The next hop is PE1.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6321173" y="4418345"/>
            <a:ext cx="2043366"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肘形连接符 57"/>
          <p:cNvCxnSpPr>
            <a:stCxn id="57" idx="3"/>
            <a:endCxn id="53" idx="1"/>
          </p:cNvCxnSpPr>
          <p:nvPr/>
        </p:nvCxnSpPr>
        <p:spPr bwMode="gray">
          <a:xfrm>
            <a:off x="8364539" y="4527203"/>
            <a:ext cx="546640" cy="417483"/>
          </a:xfrm>
          <a:prstGeom prst="bentConnector3">
            <a:avLst>
              <a:gd name="adj1" fmla="val 5000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582402" y="4046646"/>
            <a:ext cx="5367721" cy="1754326"/>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&lt;ASBR-PE2&gt;display bgp vpnv4 all routing-table 192.168.1.0</a:t>
            </a:r>
          </a:p>
          <a:p>
            <a:pPr fontAlgn="ctr"/>
            <a:r>
              <a:rPr sz="1200">
                <a:latin typeface="Huawei Sans" panose="020C0503030203020204" pitchFamily="34" charset="0"/>
              </a:rPr>
              <a:t> Total routes of Route Distinguisher(100:4): 1</a:t>
            </a:r>
          </a:p>
          <a:p>
            <a:pPr fontAlgn="ctr"/>
            <a:r>
              <a:rPr sz="1200">
                <a:latin typeface="Huawei Sans" panose="020C0503030203020204" pitchFamily="34" charset="0"/>
              </a:rPr>
              <a:t> BGP routing table entry information of 192.168.1.0/24:</a:t>
            </a:r>
          </a:p>
          <a:p>
            <a:pPr fontAlgn="ctr"/>
            <a:r>
              <a:rPr sz="1200">
                <a:latin typeface="Huawei Sans" panose="020C0503030203020204" pitchFamily="34" charset="0"/>
              </a:rPr>
              <a:t> Label information (Received/Applied): </a:t>
            </a:r>
            <a:r>
              <a:rPr sz="1200" b="1">
                <a:latin typeface="Huawei Sans" panose="020C0503030203020204" pitchFamily="34" charset="0"/>
              </a:rPr>
              <a:t>NULL</a:t>
            </a:r>
            <a:r>
              <a:rPr sz="1200">
                <a:latin typeface="Huawei Sans" panose="020C0503030203020204" pitchFamily="34" charset="0"/>
              </a:rPr>
              <a:t>/1027</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From: 10.0.34.3 (10.0.3.3)</a:t>
            </a:r>
          </a:p>
          <a:p>
            <a:pPr fontAlgn="ctr"/>
            <a:r>
              <a:rPr sz="1200">
                <a:latin typeface="Huawei Sans" panose="020C0503030203020204" pitchFamily="34" charset="0"/>
              </a:rPr>
              <a:t> Route Duration: 00h13m13s  </a:t>
            </a:r>
          </a:p>
          <a:p>
            <a:pPr fontAlgn="ctr"/>
            <a:r>
              <a:rPr sz="1200">
                <a:latin typeface="Huawei Sans" panose="020C0503030203020204" pitchFamily="34" charset="0"/>
              </a:rPr>
              <a:t> Direct Out-interface: GigabitEthernet0/0/1</a:t>
            </a:r>
          </a:p>
          <a:p>
            <a:pPr fontAlgn="ctr"/>
            <a:r>
              <a:rPr sz="1200">
                <a:latin typeface="Huawei Sans" panose="020C0503030203020204" pitchFamily="34" charset="0"/>
              </a:rPr>
              <a:t> Original nexthop: 10.0.34.3</a:t>
            </a:r>
          </a:p>
          <a:p>
            <a:pPr fontAlgn="ctr"/>
            <a:r>
              <a:rPr sz="1200">
                <a:latin typeface="Huawei Sans" panose="020C0503030203020204" pitchFamily="34" charset="0"/>
              </a:rPr>
              <a:t> Ext-Community:RT &lt;2 : 2&gt;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占位符 64"/>
          <p:cNvSpPr txBox="1">
            <a:spLocks/>
          </p:cNvSpPr>
          <p:nvPr/>
        </p:nvSpPr>
        <p:spPr bwMode="gray">
          <a:xfrm>
            <a:off x="455613" y="3670088"/>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3"/>
            </a:pPr>
            <a:r>
              <a:rPr sz="1400">
                <a:latin typeface="Huawei Sans" panose="020C0503030203020204" pitchFamily="34" charset="0"/>
              </a:rPr>
              <a:t>Check CE1's routing information on ASBR-PE2.</a:t>
            </a:r>
            <a:endParaRPr lang="en-US" altLang="zh-CN" sz="1400" dirty="0" smtClean="0">
              <a:latin typeface="Huawei Sans" panose="020C0503030203020204" pitchFamily="34" charset="0"/>
              <a:sym typeface="Huawei Sans" panose="020C0503030203020204" pitchFamily="34" charset="0"/>
            </a:endParaRPr>
          </a:p>
        </p:txBody>
      </p:sp>
      <p:sp>
        <p:nvSpPr>
          <p:cNvPr id="67" name="文本框 66"/>
          <p:cNvSpPr txBox="1"/>
          <p:nvPr/>
        </p:nvSpPr>
        <p:spPr bwMode="gray">
          <a:xfrm>
            <a:off x="885783" y="5877347"/>
            <a:ext cx="2099788" cy="307777"/>
          </a:xfrm>
          <a:prstGeom prst="rect">
            <a:avLst/>
          </a:prstGeom>
          <a:solidFill>
            <a:srgbClr val="F28944"/>
          </a:solidFill>
        </p:spPr>
        <p:txBody>
          <a:bodyPr wrap="square" lIns="19050" tIns="19050" rIns="19050" bIns="19050" rtlCol="0" anchor="ctr">
            <a:noAutofit/>
          </a:bodyPr>
          <a:lstStyle/>
          <a:p>
            <a:pPr fontAlgn="ctr"/>
            <a:r>
              <a:rPr sz="1200" dirty="0">
                <a:solidFill>
                  <a:schemeClr val="bg1"/>
                </a:solidFill>
                <a:latin typeface="Huawei Sans" panose="020C0503030203020204" pitchFamily="34" charset="0"/>
              </a:rPr>
              <a:t>The next hop is ASBR-PE1.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675789" y="4850396"/>
            <a:ext cx="1952531" cy="1656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肘形连接符 68"/>
          <p:cNvCxnSpPr/>
          <p:nvPr/>
        </p:nvCxnSpPr>
        <p:spPr bwMode="gray">
          <a:xfrm rot="10800000" flipH="1" flipV="1">
            <a:off x="629901" y="4923808"/>
            <a:ext cx="303381" cy="1107427"/>
          </a:xfrm>
          <a:prstGeom prst="bentConnector3">
            <a:avLst>
              <a:gd name="adj1" fmla="val -4637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bwMode="gray">
          <a:xfrm flipV="1">
            <a:off x="1578324" y="2203473"/>
            <a:ext cx="927837" cy="238077"/>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stCxn id="23" idx="2"/>
            <a:endCxn id="24" idx="2"/>
          </p:cNvCxnSpPr>
          <p:nvPr/>
        </p:nvCxnSpPr>
        <p:spPr bwMode="gray">
          <a:xfrm flipV="1">
            <a:off x="2628320" y="2203473"/>
            <a:ext cx="1492178" cy="9218"/>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bwMode="gray">
          <a:xfrm>
            <a:off x="2671871" y="5440633"/>
            <a:ext cx="2960225" cy="368859"/>
          </a:xfrm>
          <a:prstGeom prst="rect">
            <a:avLst/>
          </a:prstGeom>
          <a:solidFill>
            <a:srgbClr val="F28944"/>
          </a:solidFill>
        </p:spPr>
        <p:txBody>
          <a:bodyPr wrap="square" lIns="19050" tIns="19050" rIns="19050" bIns="19050" rtlCol="0" anchor="ctr">
            <a:noAutofit/>
          </a:bodyPr>
          <a:lstStyle/>
          <a:p>
            <a:pPr fontAlgn="ctr"/>
            <a:r>
              <a:rPr sz="1200" dirty="0">
                <a:solidFill>
                  <a:schemeClr val="bg1"/>
                </a:solidFill>
                <a:latin typeface="Huawei Sans" panose="020C0503030203020204" pitchFamily="34" charset="0"/>
              </a:rPr>
              <a:t>The label of the received route is null, indicating that the route is an IPv4 route.</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675789" y="4636060"/>
            <a:ext cx="3568329" cy="166342"/>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肘形连接符 79"/>
          <p:cNvCxnSpPr>
            <a:stCxn id="79" idx="3"/>
            <a:endCxn id="78" idx="3"/>
          </p:cNvCxnSpPr>
          <p:nvPr/>
        </p:nvCxnSpPr>
        <p:spPr bwMode="gray">
          <a:xfrm>
            <a:off x="4244118" y="4719231"/>
            <a:ext cx="1387978" cy="905832"/>
          </a:xfrm>
          <a:prstGeom prst="bentConnector3">
            <a:avLst>
              <a:gd name="adj1" fmla="val 11647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64" name="椭圆 63"/>
          <p:cNvSpPr/>
          <p:nvPr/>
        </p:nvSpPr>
        <p:spPr bwMode="gray">
          <a:xfrm>
            <a:off x="1365534" y="2607149"/>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p:nvPr/>
        </p:nvSpPr>
        <p:spPr bwMode="gray">
          <a:xfrm>
            <a:off x="1694525" y="229544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p:nvPr/>
        </p:nvSpPr>
        <p:spPr bwMode="gray">
          <a:xfrm>
            <a:off x="3210361" y="2119643"/>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6466215" y="3021970"/>
            <a:ext cx="1898323" cy="270411"/>
          </a:xfrm>
          <a:prstGeom prst="rect">
            <a:avLst/>
          </a:prstGeom>
          <a:solidFill>
            <a:srgbClr val="F28944"/>
          </a:solidFill>
        </p:spPr>
        <p:txBody>
          <a:bodyPr wrap="square" lIns="19050" tIns="19050" rIns="19050" bIns="19050" rtlCol="0" anchor="ctr">
            <a:noAutofit/>
          </a:bodyPr>
          <a:lstStyle/>
          <a:p>
            <a:pPr fontAlgn="ctr"/>
            <a:r>
              <a:rPr sz="1200" dirty="0">
                <a:solidFill>
                  <a:schemeClr val="bg1"/>
                </a:solidFill>
                <a:latin typeface="Huawei Sans" panose="020C0503030203020204" pitchFamily="34" charset="0"/>
              </a:rPr>
              <a:t>The next hop is CE1.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492034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en-US" smtClean="0"/>
              <a:t>Verifying the Configuration (2)</a:t>
            </a:r>
            <a:endParaRPr lang="en-US" altLang="zh-CN" dirty="0">
              <a:sym typeface="Huawei Sans" panose="020C0503030203020204" pitchFamily="34" charset="0"/>
            </a:endParaRPr>
          </a:p>
        </p:txBody>
      </p:sp>
      <p:grpSp>
        <p:nvGrpSpPr>
          <p:cNvPr id="4" name="组合 3"/>
          <p:cNvGrpSpPr/>
          <p:nvPr/>
        </p:nvGrpSpPr>
        <p:grpSpPr bwMode="gray">
          <a:xfrm>
            <a:off x="309719" y="1339575"/>
            <a:ext cx="5939070" cy="2218263"/>
            <a:chOff x="309719" y="1339575"/>
            <a:chExt cx="5939070" cy="2218263"/>
          </a:xfrm>
        </p:grpSpPr>
        <p:cxnSp>
          <p:nvCxnSpPr>
            <p:cNvPr id="5" name="直接连接符 4"/>
            <p:cNvCxnSpPr>
              <a:stCxn id="11" idx="1"/>
              <a:endCxn id="8"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4" name="直接连接符 13"/>
            <p:cNvCxnSpPr>
              <a:stCxn id="8" idx="1"/>
              <a:endCxn id="7"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0"/>
              <a:endCxn id="7"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19"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65"/>
            <p:cNvSpPr txBox="1">
              <a:spLocks noChangeArrowheads="1"/>
            </p:cNvSpPr>
            <p:nvPr/>
          </p:nvSpPr>
          <p:spPr bwMode="gray">
            <a:xfrm>
              <a:off x="4955114" y="2173769"/>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 Box 165"/>
            <p:cNvSpPr txBox="1">
              <a:spLocks noChangeArrowheads="1"/>
            </p:cNvSpPr>
            <p:nvPr/>
          </p:nvSpPr>
          <p:spPr bwMode="gray">
            <a:xfrm>
              <a:off x="4955114" y="2975037"/>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文本占位符 64"/>
          <p:cNvSpPr txBox="1">
            <a:spLocks/>
          </p:cNvSpPr>
          <p:nvPr/>
        </p:nvSpPr>
        <p:spPr bwMode="gray">
          <a:xfrm>
            <a:off x="6073270" y="948199"/>
            <a:ext cx="5675818" cy="2868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4"/>
            </a:pPr>
            <a:r>
              <a:rPr sz="1400" dirty="0">
                <a:latin typeface="Huawei Sans" panose="020C0503030203020204" pitchFamily="34" charset="0"/>
              </a:rPr>
              <a:t>Check CE1's routing information on PE2.</a:t>
            </a:r>
            <a:endParaRPr lang="en-US" altLang="zh-CN" sz="1400" dirty="0" smtClean="0">
              <a:latin typeface="Huawei Sans" panose="020C0503030203020204" pitchFamily="34" charset="0"/>
              <a:sym typeface="Huawei Sans" panose="020C0503030203020204" pitchFamily="34" charset="0"/>
            </a:endParaRPr>
          </a:p>
        </p:txBody>
      </p:sp>
      <p:sp>
        <p:nvSpPr>
          <p:cNvPr id="38" name="文本框 37"/>
          <p:cNvSpPr txBox="1"/>
          <p:nvPr/>
        </p:nvSpPr>
        <p:spPr bwMode="gray">
          <a:xfrm>
            <a:off x="6248789" y="1247601"/>
            <a:ext cx="5367721" cy="2308324"/>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&lt;PE2&gt;display bgp vpnv4 all routing-table 192.168.1.0</a:t>
            </a:r>
          </a:p>
          <a:p>
            <a:pPr fontAlgn="ctr"/>
            <a:r>
              <a:rPr sz="1200">
                <a:latin typeface="Huawei Sans" panose="020C0503030203020204" pitchFamily="34" charset="0"/>
              </a:rPr>
              <a:t> Total routes of Route Distinguisher(100:4): 1</a:t>
            </a:r>
          </a:p>
          <a:p>
            <a:pPr fontAlgn="ctr"/>
            <a:r>
              <a:rPr sz="1200">
                <a:latin typeface="Huawei Sans" panose="020C0503030203020204" pitchFamily="34" charset="0"/>
              </a:rPr>
              <a:t> BGP routing table entry information of 192.168.1.0/24:</a:t>
            </a:r>
          </a:p>
          <a:p>
            <a:pPr fontAlgn="ctr"/>
            <a:r>
              <a:rPr sz="1200">
                <a:latin typeface="Huawei Sans" panose="020C0503030203020204" pitchFamily="34" charset="0"/>
              </a:rPr>
              <a:t> Label information (Received/Applied): </a:t>
            </a:r>
            <a:r>
              <a:rPr sz="1200" b="1">
                <a:latin typeface="Huawei Sans" panose="020C0503030203020204" pitchFamily="34" charset="0"/>
              </a:rPr>
              <a:t>1027</a:t>
            </a:r>
            <a:r>
              <a:rPr sz="1200">
                <a:latin typeface="Huawei Sans" panose="020C0503030203020204" pitchFamily="34" charset="0"/>
              </a:rPr>
              <a:t>/NULL</a:t>
            </a:r>
          </a:p>
          <a:p>
            <a:pPr fontAlgn="ctr"/>
            <a:r>
              <a:rPr sz="1200">
                <a:latin typeface="Huawei Sans" panose="020C0503030203020204" pitchFamily="34" charset="0"/>
              </a:rPr>
              <a:t> From: 10.0.4.4 (10.0.4.4)</a:t>
            </a:r>
          </a:p>
          <a:p>
            <a:pPr fontAlgn="ctr"/>
            <a:r>
              <a:rPr sz="1200">
                <a:latin typeface="Huawei Sans" panose="020C0503030203020204" pitchFamily="34" charset="0"/>
              </a:rPr>
              <a:t> Relay IP Nexthop: 10.0.56.5</a:t>
            </a:r>
          </a:p>
          <a:p>
            <a:pPr fontAlgn="ctr"/>
            <a:r>
              <a:rPr sz="1200">
                <a:latin typeface="Huawei Sans" panose="020C0503030203020204" pitchFamily="34" charset="0"/>
              </a:rPr>
              <a:t> Relay IP Out-Interface: GigabitEthernet0/0/1</a:t>
            </a:r>
          </a:p>
          <a:p>
            <a:pPr fontAlgn="ctr"/>
            <a:r>
              <a:rPr sz="1200">
                <a:latin typeface="Huawei Sans" panose="020C0503030203020204" pitchFamily="34" charset="0"/>
              </a:rPr>
              <a:t> Relay Tunnel Out-Interface: GigabitEthernet0/0/1</a:t>
            </a:r>
          </a:p>
          <a:p>
            <a:pPr fontAlgn="ctr"/>
            <a:r>
              <a:rPr sz="1200">
                <a:latin typeface="Huawei Sans" panose="020C0503030203020204" pitchFamily="34" charset="0"/>
              </a:rPr>
              <a:t> Relay token: 0x1</a:t>
            </a:r>
          </a:p>
          <a:p>
            <a:pPr fontAlgn="ctr"/>
            <a:r>
              <a:rPr sz="1200">
                <a:latin typeface="Huawei Sans" panose="020C0503030203020204" pitchFamily="34" charset="0"/>
              </a:rPr>
              <a:t> Original nexthop: 10.0.4.4</a:t>
            </a:r>
          </a:p>
          <a:p>
            <a:pPr fontAlgn="ctr"/>
            <a:r>
              <a:rPr sz="1200">
                <a:latin typeface="Huawei Sans" panose="020C0503030203020204" pitchFamily="34" charset="0"/>
              </a:rPr>
              <a:t> Qos information : 0x0</a:t>
            </a:r>
          </a:p>
          <a:p>
            <a:pPr fontAlgn="ctr"/>
            <a:r>
              <a:rPr sz="1200">
                <a:latin typeface="Huawei Sans" panose="020C0503030203020204" pitchFamily="34" charset="0"/>
              </a:rPr>
              <a:t> Ext-Community:RT &lt;2 : 2&gt;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gray">
          <a:xfrm flipH="1" flipV="1">
            <a:off x="1461847" y="2441550"/>
            <a:ext cx="8709" cy="632066"/>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bwMode="gray">
          <a:xfrm>
            <a:off x="8457851" y="2968097"/>
            <a:ext cx="1866249" cy="416956"/>
          </a:xfrm>
          <a:prstGeom prst="rect">
            <a:avLst/>
          </a:prstGeom>
          <a:solidFill>
            <a:srgbClr val="F28944"/>
          </a:solidFill>
        </p:spPr>
        <p:txBody>
          <a:bodyPr wrap="square" rtlCol="0" anchor="ctr">
            <a:noAutofit/>
          </a:bodyPr>
          <a:lstStyle/>
          <a:p>
            <a:pPr fontAlgn="ctr"/>
            <a:r>
              <a:rPr sz="1200">
                <a:solidFill>
                  <a:schemeClr val="bg1"/>
                </a:solidFill>
                <a:latin typeface="Huawei Sans" panose="020C0503030203020204" pitchFamily="34" charset="0"/>
              </a:rPr>
              <a:t>ASBR-PE2 allocates label 1027 to the route.</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6366827" y="1826835"/>
            <a:ext cx="3722053" cy="2196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41" idx="3"/>
            <a:endCxn id="42" idx="3"/>
          </p:cNvCxnSpPr>
          <p:nvPr/>
        </p:nvCxnSpPr>
        <p:spPr bwMode="gray">
          <a:xfrm flipH="1" flipV="1">
            <a:off x="10088880" y="1936635"/>
            <a:ext cx="235220" cy="1239940"/>
          </a:xfrm>
          <a:prstGeom prst="bentConnector3">
            <a:avLst>
              <a:gd name="adj1" fmla="val -97186"/>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0" name="文本占位符 64"/>
          <p:cNvSpPr txBox="1">
            <a:spLocks/>
          </p:cNvSpPr>
          <p:nvPr/>
        </p:nvSpPr>
        <p:spPr bwMode="gray">
          <a:xfrm>
            <a:off x="6154758" y="3703502"/>
            <a:ext cx="5594330" cy="3155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5"/>
            </a:pPr>
            <a:r>
              <a:rPr sz="1400" dirty="0">
                <a:latin typeface="Huawei Sans" panose="020C0503030203020204" pitchFamily="34" charset="0"/>
              </a:rPr>
              <a:t>Check CE1's routing information on CE2.</a:t>
            </a:r>
            <a:endParaRPr lang="en-US" altLang="zh-CN" sz="1400" dirty="0" smtClean="0">
              <a:latin typeface="Huawei Sans" panose="020C0503030203020204" pitchFamily="34" charset="0"/>
              <a:sym typeface="Huawei Sans" panose="020C0503030203020204" pitchFamily="34" charset="0"/>
            </a:endParaRPr>
          </a:p>
        </p:txBody>
      </p:sp>
      <p:sp>
        <p:nvSpPr>
          <p:cNvPr id="51" name="文本框 50"/>
          <p:cNvSpPr txBox="1"/>
          <p:nvPr/>
        </p:nvSpPr>
        <p:spPr bwMode="gray">
          <a:xfrm>
            <a:off x="6248789" y="4060959"/>
            <a:ext cx="5367721" cy="1754326"/>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&lt;CE2&gt;display bgp routing-table 192.168.1.0</a:t>
            </a:r>
          </a:p>
          <a:p>
            <a:pPr fontAlgn="ctr"/>
            <a:r>
              <a:rPr sz="1200">
                <a:latin typeface="Huawei Sans" panose="020C0503030203020204" pitchFamily="34" charset="0"/>
              </a:rPr>
              <a:t> BGP local router ID : 10.0.26.2</a:t>
            </a:r>
          </a:p>
          <a:p>
            <a:pPr fontAlgn="ctr"/>
            <a:r>
              <a:rPr sz="1200">
                <a:latin typeface="Huawei Sans" panose="020C0503030203020204" pitchFamily="34" charset="0"/>
              </a:rPr>
              <a:t> Local AS number : 65001</a:t>
            </a:r>
          </a:p>
          <a:p>
            <a:pPr fontAlgn="ctr"/>
            <a:r>
              <a:rPr sz="1200">
                <a:latin typeface="Huawei Sans" panose="020C0503030203020204" pitchFamily="34" charset="0"/>
              </a:rPr>
              <a:t> Paths:   1 available, 1 best, 1 select</a:t>
            </a:r>
          </a:p>
          <a:p>
            <a:pPr fontAlgn="ctr"/>
            <a:r>
              <a:rPr sz="1200">
                <a:latin typeface="Huawei Sans" panose="020C0503030203020204" pitchFamily="34" charset="0"/>
              </a:rPr>
              <a:t> BGP routing table entry information of 192.168.1.0/24:</a:t>
            </a:r>
          </a:p>
          <a:p>
            <a:pPr fontAlgn="ctr"/>
            <a:r>
              <a:rPr sz="1200">
                <a:latin typeface="Huawei Sans" panose="020C0503030203020204" pitchFamily="34" charset="0"/>
              </a:rPr>
              <a:t> From: </a:t>
            </a:r>
            <a:r>
              <a:rPr sz="1200" b="1">
                <a:latin typeface="Huawei Sans" panose="020C0503030203020204" pitchFamily="34" charset="0"/>
              </a:rPr>
              <a:t>10.0.26.6 (10.0.6.6)</a:t>
            </a:r>
          </a:p>
          <a:p>
            <a:pPr fontAlgn="ctr"/>
            <a:r>
              <a:rPr sz="1200">
                <a:latin typeface="Huawei Sans" panose="020C0503030203020204" pitchFamily="34" charset="0"/>
              </a:rPr>
              <a:t> Direct Out-interface: GigabitEthernet0/0/0</a:t>
            </a:r>
          </a:p>
          <a:p>
            <a:pPr fontAlgn="ctr"/>
            <a:r>
              <a:rPr sz="1200">
                <a:latin typeface="Huawei Sans" panose="020C0503030203020204" pitchFamily="34" charset="0"/>
              </a:rPr>
              <a:t> Original nexthop: 10.0.26.6</a:t>
            </a:r>
          </a:p>
          <a:p>
            <a:pPr fontAlgn="ctr"/>
            <a:r>
              <a:rPr sz="1200">
                <a:latin typeface="Huawei Sans" panose="020C0503030203020204" pitchFamily="34" charset="0"/>
              </a:rPr>
              <a:t> AS-path 200 100 65000, origin igp, pref-val 0, valid, external, best, select, </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bwMode="gray">
          <a:xfrm>
            <a:off x="6579459" y="5861625"/>
            <a:ext cx="1623764" cy="295345"/>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The next hop is PE2.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6321173" y="4997465"/>
            <a:ext cx="2043366"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肘形连接符 57"/>
          <p:cNvCxnSpPr>
            <a:stCxn id="57" idx="1"/>
            <a:endCxn id="53" idx="1"/>
          </p:cNvCxnSpPr>
          <p:nvPr/>
        </p:nvCxnSpPr>
        <p:spPr bwMode="gray">
          <a:xfrm rot="10800000" flipH="1" flipV="1">
            <a:off x="6321173" y="5106322"/>
            <a:ext cx="258286" cy="902975"/>
          </a:xfrm>
          <a:prstGeom prst="bentConnector3">
            <a:avLst>
              <a:gd name="adj1" fmla="val -88507"/>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bwMode="gray">
          <a:xfrm>
            <a:off x="582402" y="4219982"/>
            <a:ext cx="5367721" cy="1384995"/>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&lt;CE2&gt;ping -a 192.168.2.1 192.168.1.1</a:t>
            </a:r>
          </a:p>
          <a:p>
            <a:pPr fontAlgn="ctr"/>
            <a:r>
              <a:rPr sz="1200">
                <a:latin typeface="Huawei Sans" panose="020C0503030203020204" pitchFamily="34" charset="0"/>
              </a:rPr>
              <a:t>  PING 192.168.1.1: 56  data bytes, press CTRL_C to break</a:t>
            </a:r>
          </a:p>
          <a:p>
            <a:pPr fontAlgn="ctr"/>
            <a:r>
              <a:rPr sz="1200">
                <a:latin typeface="Huawei Sans" panose="020C0503030203020204" pitchFamily="34" charset="0"/>
              </a:rPr>
              <a:t>    Reply from 192.168.1.1: bytes=56 Sequence=1 ttl=250 time=100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Sequence=2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Sequence=3 ttl=250 time=50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Sequence=4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Sequence=5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占位符 64"/>
          <p:cNvSpPr txBox="1">
            <a:spLocks/>
          </p:cNvSpPr>
          <p:nvPr/>
        </p:nvSpPr>
        <p:spPr bwMode="gray">
          <a:xfrm>
            <a:off x="455613" y="3799464"/>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SzPct val="100000"/>
              <a:buNone/>
            </a:pPr>
            <a:r>
              <a:rPr sz="1400">
                <a:latin typeface="Huawei Sans" panose="020C0503030203020204" pitchFamily="34" charset="0"/>
              </a:rPr>
              <a:t>Ping 192.168.1.1 from CE2.</a:t>
            </a:r>
            <a:endParaRPr lang="en-US" altLang="zh-CN" sz="1400" dirty="0" smtClean="0">
              <a:latin typeface="Huawei Sans" panose="020C0503030203020204" pitchFamily="34" charset="0"/>
              <a:sym typeface="Huawei Sans" panose="020C0503030203020204" pitchFamily="34" charset="0"/>
            </a:endParaRPr>
          </a:p>
        </p:txBody>
      </p:sp>
      <p:cxnSp>
        <p:nvCxnSpPr>
          <p:cNvPr id="70" name="直接箭头连接符 69"/>
          <p:cNvCxnSpPr/>
          <p:nvPr/>
        </p:nvCxnSpPr>
        <p:spPr bwMode="gray">
          <a:xfrm flipV="1">
            <a:off x="1578324" y="2203473"/>
            <a:ext cx="927837" cy="238077"/>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stCxn id="23" idx="2"/>
            <a:endCxn id="24" idx="2"/>
          </p:cNvCxnSpPr>
          <p:nvPr/>
        </p:nvCxnSpPr>
        <p:spPr bwMode="gray">
          <a:xfrm flipV="1">
            <a:off x="2628320" y="2203473"/>
            <a:ext cx="1492178" cy="9218"/>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bwMode="gray">
          <a:xfrm>
            <a:off x="4255551" y="2173769"/>
            <a:ext cx="851907" cy="239324"/>
          </a:xfrm>
          <a:prstGeom prst="straightConnector1">
            <a:avLst/>
          </a:pr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bwMode="gray">
          <a:xfrm flipH="1" flipV="1">
            <a:off x="5150720" y="2441550"/>
            <a:ext cx="8709" cy="632066"/>
          </a:xfrm>
          <a:prstGeom prst="straightConnector1">
            <a:avLst/>
          </a:prstGeom>
          <a:ln w="12700">
            <a:solidFill>
              <a:srgbClr val="F28944"/>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椭圆 63"/>
          <p:cNvSpPr/>
          <p:nvPr/>
        </p:nvSpPr>
        <p:spPr bwMode="gray">
          <a:xfrm>
            <a:off x="1365534" y="2607149"/>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p:nvPr/>
        </p:nvSpPr>
        <p:spPr bwMode="gray">
          <a:xfrm>
            <a:off x="1694525" y="229544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p:cNvSpPr/>
          <p:nvPr/>
        </p:nvSpPr>
        <p:spPr bwMode="gray">
          <a:xfrm>
            <a:off x="3210361" y="2119643"/>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p:cNvSpPr/>
          <p:nvPr/>
        </p:nvSpPr>
        <p:spPr bwMode="gray">
          <a:xfrm>
            <a:off x="4605597" y="2203473"/>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p:nvPr/>
        </p:nvSpPr>
        <p:spPr bwMode="gray">
          <a:xfrm>
            <a:off x="5055756" y="2599442"/>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556252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A</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B</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t>Fundamentals</a:t>
            </a:r>
            <a:endParaRPr lang="en-US" altLang="zh-CN" dirty="0" smtClean="0">
              <a:sym typeface="Huawei Sans" panose="020C0503030203020204" pitchFamily="34" charset="0"/>
            </a:endParaRPr>
          </a:p>
          <a:p>
            <a:pPr lvl="1"/>
            <a:r>
              <a:rPr lang="en-US" dirty="0" smtClean="0">
                <a:solidFill>
                  <a:schemeClr val="bg1">
                    <a:lumMod val="50000"/>
                  </a:schemeClr>
                </a:solidFill>
              </a:rPr>
              <a:t>Basic Configurations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C</a:t>
            </a:r>
            <a:endParaRPr lang="en-US" altLang="zh-CN" dirty="0" smtClean="0">
              <a:solidFill>
                <a:schemeClr val="bg1">
                  <a:lumMod val="50000"/>
                </a:schemeClr>
              </a:solidFill>
              <a:sym typeface="Huawei Sans" panose="020C0503030203020204" pitchFamily="34" charset="0"/>
            </a:endParaRP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5751109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B Overview</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600" smtClean="0"/>
              <a:t>Compared with Option A, Option B does not require VPN instances to be created on ASBR-PEs and does not require interfaces to be bound.</a:t>
            </a:r>
            <a:endParaRPr lang="en-US" altLang="zh-CN" sz="1600" smtClean="0">
              <a:sym typeface="Huawei Sans" panose="020C0503030203020204" pitchFamily="34" charset="0"/>
            </a:endParaRPr>
          </a:p>
          <a:p>
            <a:r>
              <a:rPr lang="en-US" sz="1600" smtClean="0"/>
              <a:t>In Option B, two ASBRs use MP-EBGP to exchange VPNv4 routes received from the PEs in their respective ASs.</a:t>
            </a:r>
          </a:p>
          <a:p>
            <a:r>
              <a:rPr lang="en-US" sz="1600" smtClean="0"/>
              <a:t>By default, a PE stores only the VPN routes that match the VPN targets of its local VPN instances. Therefore, ASBRs can be configured not to filter routes based on RTs.</a:t>
            </a:r>
            <a:endParaRPr lang="en-US" altLang="zh-CN" sz="1600" smtClean="0">
              <a:sym typeface="Huawei Sans" panose="020C0503030203020204" pitchFamily="34" charset="0"/>
            </a:endParaRPr>
          </a:p>
          <a:p>
            <a:r>
              <a:rPr lang="en-US" sz="1600" smtClean="0"/>
              <a:t>On a large-scale network, RRs can be deployed to transmit user-side VPN routes.</a:t>
            </a:r>
          </a:p>
          <a:p>
            <a:endParaRPr lang="en-US" sz="1600" dirty="0">
              <a:sym typeface="Huawei Sans" panose="020C0503030203020204" pitchFamily="34" charset="0"/>
            </a:endParaRPr>
          </a:p>
        </p:txBody>
      </p:sp>
      <p:cxnSp>
        <p:nvCxnSpPr>
          <p:cNvPr id="6" name="直接连接符 5"/>
          <p:cNvCxnSpPr>
            <a:stCxn id="14" idx="3"/>
            <a:endCxn id="16" idx="1"/>
          </p:cNvCxnSpPr>
          <p:nvPr/>
        </p:nvCxnSpPr>
        <p:spPr bwMode="gray">
          <a:xfrm>
            <a:off x="2404050" y="4025701"/>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879830" y="3804792"/>
            <a:ext cx="3743204" cy="1509016"/>
            <a:chOff x="860640" y="1181905"/>
            <a:chExt cx="3743204" cy="1509016"/>
          </a:xfrm>
        </p:grpSpPr>
        <p:grpSp>
          <p:nvGrpSpPr>
            <p:cNvPr id="8" name="组合 7"/>
            <p:cNvGrpSpPr/>
            <p:nvPr/>
          </p:nvGrpSpPr>
          <p:grpSpPr bwMode="gray">
            <a:xfrm>
              <a:off x="2818393" y="1181905"/>
              <a:ext cx="540000" cy="723926"/>
              <a:chOff x="5312873" y="4947622"/>
              <a:chExt cx="540000" cy="723926"/>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9" name="文本框 18"/>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3584013" y="1181905"/>
              <a:ext cx="1019831" cy="723926"/>
              <a:chOff x="7854226" y="4938500"/>
              <a:chExt cx="1019831" cy="723926"/>
            </a:xfrm>
          </p:grpSpPr>
          <p:pic>
            <p:nvPicPr>
              <p:cNvPr id="16"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7" name="文本框 16"/>
              <p:cNvSpPr txBox="1"/>
              <p:nvPr/>
            </p:nvSpPr>
            <p:spPr bwMode="gray">
              <a:xfrm>
                <a:off x="7854226" y="5354649"/>
                <a:ext cx="1019831"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ASBR-PE1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组合 9"/>
            <p:cNvGrpSpPr/>
            <p:nvPr/>
          </p:nvGrpSpPr>
          <p:grpSpPr bwMode="gray">
            <a:xfrm>
              <a:off x="1844860" y="1181905"/>
              <a:ext cx="540000" cy="723926"/>
              <a:chOff x="4088571" y="4947622"/>
              <a:chExt cx="540000" cy="723926"/>
            </a:xfrm>
          </p:grpSpPr>
          <p:pic>
            <p:nvPicPr>
              <p:cNvPr id="14"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5" name="文本框 14"/>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860640" y="1978346"/>
              <a:ext cx="550687" cy="712575"/>
              <a:chOff x="4073209" y="4947622"/>
              <a:chExt cx="550687" cy="712575"/>
            </a:xfrm>
          </p:grpSpPr>
          <p:pic>
            <p:nvPicPr>
              <p:cNvPr id="1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3" name="文本框 12"/>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20" name="直接连接符 19"/>
          <p:cNvCxnSpPr>
            <a:stCxn id="12" idx="0"/>
            <a:endCxn id="14" idx="1"/>
          </p:cNvCxnSpPr>
          <p:nvPr/>
        </p:nvCxnSpPr>
        <p:spPr bwMode="gray">
          <a:xfrm flipV="1">
            <a:off x="1149830" y="4025701"/>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bwMode="gray">
          <a:xfrm>
            <a:off x="1758111" y="3702030"/>
            <a:ext cx="3729005"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141"/>
          <p:cNvSpPr/>
          <p:nvPr/>
        </p:nvSpPr>
        <p:spPr bwMode="gray">
          <a:xfrm>
            <a:off x="1684046" y="4932239"/>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a:stCxn id="31" idx="3"/>
            <a:endCxn id="33" idx="1"/>
          </p:cNvCxnSpPr>
          <p:nvPr/>
        </p:nvCxnSpPr>
        <p:spPr bwMode="gray">
          <a:xfrm>
            <a:off x="8324559" y="4025701"/>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bwMode="gray">
          <a:xfrm>
            <a:off x="7544645" y="3804792"/>
            <a:ext cx="3700511" cy="1509016"/>
            <a:chOff x="1604946" y="1181905"/>
            <a:chExt cx="3700511" cy="1509016"/>
          </a:xfrm>
        </p:grpSpPr>
        <p:grpSp>
          <p:nvGrpSpPr>
            <p:cNvPr id="25" name="组合 24"/>
            <p:cNvGrpSpPr/>
            <p:nvPr/>
          </p:nvGrpSpPr>
          <p:grpSpPr bwMode="gray">
            <a:xfrm>
              <a:off x="2818393" y="1181905"/>
              <a:ext cx="540000" cy="723926"/>
              <a:chOff x="5312873" y="4947622"/>
              <a:chExt cx="540000" cy="723926"/>
            </a:xfrm>
          </p:grpSpPr>
          <p:pic>
            <p:nvPicPr>
              <p:cNvPr id="3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36" name="文本框 35"/>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 name="组合 25"/>
            <p:cNvGrpSpPr/>
            <p:nvPr/>
          </p:nvGrpSpPr>
          <p:grpSpPr bwMode="gray">
            <a:xfrm>
              <a:off x="3791925" y="1181905"/>
              <a:ext cx="540000" cy="723926"/>
              <a:chOff x="8062138" y="4938500"/>
              <a:chExt cx="540000" cy="723926"/>
            </a:xfrm>
          </p:grpSpPr>
          <p:pic>
            <p:nvPicPr>
              <p:cNvPr id="3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34" name="文本框 33"/>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 name="组合 26"/>
            <p:cNvGrpSpPr/>
            <p:nvPr/>
          </p:nvGrpSpPr>
          <p:grpSpPr bwMode="gray">
            <a:xfrm>
              <a:off x="1604946" y="1181905"/>
              <a:ext cx="1019831" cy="723926"/>
              <a:chOff x="3848657" y="4947622"/>
              <a:chExt cx="1019831" cy="723926"/>
            </a:xfrm>
          </p:grpSpPr>
          <p:pic>
            <p:nvPicPr>
              <p:cNvPr id="3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32" name="文本框 31"/>
              <p:cNvSpPr txBox="1"/>
              <p:nvPr/>
            </p:nvSpPr>
            <p:spPr bwMode="gray">
              <a:xfrm>
                <a:off x="3848657" y="5363771"/>
                <a:ext cx="1019831" cy="307777"/>
              </a:xfrm>
              <a:prstGeom prst="rect">
                <a:avLst/>
              </a:prstGeom>
              <a:noFill/>
            </p:spPr>
            <p:txBody>
              <a:bodyPr wrap="square" rtlCol="0">
                <a:noAutofit/>
              </a:bodyPr>
              <a:lstStyle/>
              <a:p>
                <a:pPr algn="ctr" fontAlgn="ctr"/>
                <a:r>
                  <a:rPr sz="1400" b="1">
                    <a:solidFill>
                      <a:srgbClr val="30B5C5"/>
                    </a:solidFill>
                    <a:latin typeface="Huawei Sans" panose="020C0503030203020204" pitchFamily="34" charset="0"/>
                  </a:rPr>
                  <a:t>ASBR-PE2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p:cNvGrpSpPr/>
            <p:nvPr/>
          </p:nvGrpSpPr>
          <p:grpSpPr bwMode="gray">
            <a:xfrm>
              <a:off x="4765457" y="1966995"/>
              <a:ext cx="540000" cy="723926"/>
              <a:chOff x="4073209" y="4947622"/>
              <a:chExt cx="540000" cy="723926"/>
            </a:xfrm>
          </p:grpSpPr>
          <p:pic>
            <p:nvPicPr>
              <p:cNvPr id="29"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0" name="文本框 29"/>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37" name="直接连接符 36"/>
          <p:cNvCxnSpPr>
            <a:stCxn id="29" idx="0"/>
            <a:endCxn id="33" idx="3"/>
          </p:cNvCxnSpPr>
          <p:nvPr/>
        </p:nvCxnSpPr>
        <p:spPr bwMode="gray">
          <a:xfrm flipH="1" flipV="1">
            <a:off x="10271624" y="4025701"/>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gray">
          <a:xfrm>
            <a:off x="6586244" y="3702029"/>
            <a:ext cx="3848912" cy="153910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141"/>
          <p:cNvSpPr/>
          <p:nvPr/>
        </p:nvSpPr>
        <p:spPr bwMode="gray">
          <a:xfrm>
            <a:off x="9699500" y="4925422"/>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711227" y="4543946"/>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10550096" y="4543946"/>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16" idx="3"/>
            <a:endCxn id="31" idx="1"/>
          </p:cNvCxnSpPr>
          <p:nvPr/>
        </p:nvCxnSpPr>
        <p:spPr bwMode="gray">
          <a:xfrm>
            <a:off x="4351115" y="4025701"/>
            <a:ext cx="3433444" cy="0"/>
          </a:xfrm>
          <a:prstGeom prst="line">
            <a:avLst/>
          </a:prstGeom>
          <a:ln w="28575">
            <a:solidFill>
              <a:srgbClr val="62B230"/>
            </a:solidFill>
            <a:prstDash val="solid"/>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5374719" y="3721322"/>
            <a:ext cx="1240184" cy="307777"/>
          </a:xfrm>
          <a:prstGeom prst="rect">
            <a:avLst/>
          </a:prstGeom>
          <a:noFill/>
        </p:spPr>
        <p:txBody>
          <a:bodyPr wrap="square" rtlCol="0">
            <a:noAutofit/>
          </a:bodyPr>
          <a:lstStyle/>
          <a:p>
            <a:pPr algn="ctr" fontAlgn="ctr"/>
            <a:r>
              <a:rPr sz="1400">
                <a:latin typeface="Huawei Sans" panose="020C0503030203020204" pitchFamily="34" charset="0"/>
              </a:rPr>
              <a:t>MP-EBGP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5269236" y="4158928"/>
            <a:ext cx="1558337" cy="523220"/>
          </a:xfrm>
          <a:prstGeom prst="rect">
            <a:avLst/>
          </a:prstGeom>
          <a:noFill/>
        </p:spPr>
        <p:txBody>
          <a:bodyPr wrap="square" rtlCol="0">
            <a:noAutofit/>
          </a:bodyPr>
          <a:lstStyle/>
          <a:p>
            <a:pPr algn="ctr" fontAlgn="ctr"/>
            <a:r>
              <a:rPr sz="1400" dirty="0">
                <a:latin typeface="Huawei Sans" panose="020C0503030203020204" pitchFamily="34" charset="0"/>
              </a:rPr>
              <a:t>VPNv4 route transmission</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1661132" y="5303191"/>
            <a:ext cx="8869737" cy="738664"/>
          </a:xfrm>
          <a:prstGeom prst="rect">
            <a:avLst/>
          </a:prstGeom>
          <a:solidFill>
            <a:schemeClr val="bg1">
              <a:lumMod val="85000"/>
            </a:schemeClr>
          </a:solidFill>
        </p:spPr>
        <p:txBody>
          <a:bodyPr wrap="square">
            <a:noAutofit/>
          </a:bodyPr>
          <a:lstStyle/>
          <a:p>
            <a:pPr fontAlgn="ctr"/>
            <a:r>
              <a:rPr sz="1400" dirty="0">
                <a:latin typeface="Huawei Sans" panose="020C0503030203020204" pitchFamily="34" charset="0"/>
              </a:rPr>
              <a:t>If ASBRs are not directly connected to CEs, VPN instances do not need to be created.</a:t>
            </a:r>
          </a:p>
          <a:p>
            <a:pPr fontAlgn="ctr"/>
            <a:r>
              <a:rPr sz="1400" dirty="0">
                <a:latin typeface="Huawei Sans" panose="020C0503030203020204" pitchFamily="34" charset="0"/>
              </a:rPr>
              <a:t>To disable VPN target-based filtering for received VPN routes, run the </a:t>
            </a:r>
            <a:r>
              <a:rPr sz="1400" b="1" dirty="0">
                <a:latin typeface="Huawei Sans" panose="020C0503030203020204" pitchFamily="34" charset="0"/>
              </a:rPr>
              <a:t>undo policy </a:t>
            </a:r>
            <a:r>
              <a:rPr sz="1400" b="1" dirty="0" err="1">
                <a:latin typeface="Huawei Sans" panose="020C0503030203020204" pitchFamily="34" charset="0"/>
              </a:rPr>
              <a:t>vpn</a:t>
            </a:r>
            <a:r>
              <a:rPr sz="1400" b="1" dirty="0">
                <a:latin typeface="Huawei Sans" panose="020C0503030203020204" pitchFamily="34" charset="0"/>
              </a:rPr>
              <a:t>-target</a:t>
            </a:r>
            <a:r>
              <a:rPr sz="1400" dirty="0">
                <a:latin typeface="Huawei Sans" panose="020C0503030203020204" pitchFamily="34" charset="0"/>
              </a:rPr>
              <a:t> command.</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400" dirty="0">
                <a:latin typeface="Huawei Sans" panose="020C0503030203020204" pitchFamily="34" charset="0"/>
              </a:rPr>
              <a:t>Interfaces connecting two ASBRs must support MPLS forwarding.</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17" idx="2"/>
            <a:endCxn id="50" idx="0"/>
          </p:cNvCxnSpPr>
          <p:nvPr/>
        </p:nvCxnSpPr>
        <p:spPr bwMode="gray">
          <a:xfrm>
            <a:off x="4113119" y="4528718"/>
            <a:ext cx="1982882" cy="774473"/>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2" idx="2"/>
            <a:endCxn id="50" idx="0"/>
          </p:cNvCxnSpPr>
          <p:nvPr/>
        </p:nvCxnSpPr>
        <p:spPr bwMode="gray">
          <a:xfrm flipH="1">
            <a:off x="6096001" y="4528718"/>
            <a:ext cx="1958560" cy="774473"/>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91208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B Topology</a:t>
            </a:r>
            <a:endParaRPr lang="en-US" dirty="0">
              <a:sym typeface="Huawei Sans" panose="020C0503030203020204" pitchFamily="34" charset="0"/>
            </a:endParaRPr>
          </a:p>
        </p:txBody>
      </p:sp>
      <p:sp>
        <p:nvSpPr>
          <p:cNvPr id="24" name="文本占位符 23"/>
          <p:cNvSpPr>
            <a:spLocks noGrp="1"/>
          </p:cNvSpPr>
          <p:nvPr>
            <p:ph type="body" sz="quarter" idx="10"/>
          </p:nvPr>
        </p:nvSpPr>
        <p:spPr/>
        <p:txBody>
          <a:bodyPr/>
          <a:lstStyle/>
          <a:p>
            <a:r>
              <a:rPr lang="en-US" sz="1800" smtClean="0"/>
              <a:t>A PE uses MP-IBGP to advertise a VPNv4 route to the ASBR-PE or VPN RR (with the ASBR-PE as the client) in the same AS. The ASBR-PE uses MP-EBGP to advertise the VPNv4 route to the peer ASBR-PE in another AS, and then the peer ASBR-PE advertises the VPNv4 route to the PE in the same AS.</a:t>
            </a:r>
          </a:p>
          <a:p>
            <a:endParaRPr lang="en-US" altLang="zh-CN" sz="1800" smtClean="0">
              <a:sym typeface="Huawei Sans" panose="020C0503030203020204" pitchFamily="34" charset="0"/>
            </a:endParaRPr>
          </a:p>
          <a:p>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sp>
        <p:nvSpPr>
          <p:cNvPr id="8" name="Text Box 31"/>
          <p:cNvSpPr txBox="1">
            <a:spLocks noChangeArrowheads="1"/>
          </p:cNvSpPr>
          <p:nvPr/>
        </p:nvSpPr>
        <p:spPr bwMode="gray">
          <a:xfrm>
            <a:off x="3957237" y="3604481"/>
            <a:ext cx="603128"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9" name="Text Box 32"/>
          <p:cNvSpPr txBox="1">
            <a:spLocks noChangeArrowheads="1"/>
          </p:cNvSpPr>
          <p:nvPr/>
        </p:nvSpPr>
        <p:spPr bwMode="gray">
          <a:xfrm>
            <a:off x="7898071" y="3618547"/>
            <a:ext cx="530909"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0" name="Text Box 33"/>
          <p:cNvSpPr txBox="1">
            <a:spLocks noChangeArrowheads="1"/>
          </p:cNvSpPr>
          <p:nvPr/>
        </p:nvSpPr>
        <p:spPr bwMode="gray">
          <a:xfrm>
            <a:off x="4518770" y="3715731"/>
            <a:ext cx="103505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ASBR-PE1</a:t>
            </a:r>
          </a:p>
        </p:txBody>
      </p:sp>
      <p:sp>
        <p:nvSpPr>
          <p:cNvPr id="11" name="Text Box 34"/>
          <p:cNvSpPr txBox="1">
            <a:spLocks noChangeArrowheads="1"/>
          </p:cNvSpPr>
          <p:nvPr/>
        </p:nvSpPr>
        <p:spPr bwMode="gray">
          <a:xfrm>
            <a:off x="6790705" y="3688604"/>
            <a:ext cx="1052512"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12" name="Text Box 35"/>
          <p:cNvSpPr txBox="1">
            <a:spLocks noChangeArrowheads="1"/>
          </p:cNvSpPr>
          <p:nvPr/>
        </p:nvSpPr>
        <p:spPr bwMode="gray">
          <a:xfrm>
            <a:off x="2361580" y="4518124"/>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3" name="Text Box 36"/>
          <p:cNvSpPr txBox="1">
            <a:spLocks noChangeArrowheads="1"/>
          </p:cNvSpPr>
          <p:nvPr/>
        </p:nvSpPr>
        <p:spPr bwMode="gray">
          <a:xfrm>
            <a:off x="9434161" y="4518124"/>
            <a:ext cx="621909"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4" name="Text Box 37"/>
          <p:cNvSpPr txBox="1">
            <a:spLocks noChangeArrowheads="1"/>
          </p:cNvSpPr>
          <p:nvPr/>
        </p:nvSpPr>
        <p:spPr bwMode="gray">
          <a:xfrm>
            <a:off x="3720480" y="2443261"/>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5" name="Text Box 38"/>
          <p:cNvSpPr txBox="1">
            <a:spLocks noChangeArrowheads="1"/>
          </p:cNvSpPr>
          <p:nvPr/>
        </p:nvSpPr>
        <p:spPr bwMode="gray">
          <a:xfrm>
            <a:off x="2096467" y="4097436"/>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6" name="Text Box 39"/>
          <p:cNvSpPr txBox="1">
            <a:spLocks noChangeArrowheads="1"/>
          </p:cNvSpPr>
          <p:nvPr/>
        </p:nvSpPr>
        <p:spPr bwMode="gray">
          <a:xfrm>
            <a:off x="9375155" y="4048588"/>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17" name="Line 40"/>
          <p:cNvSpPr>
            <a:spLocks noChangeShapeType="1"/>
          </p:cNvSpPr>
          <p:nvPr/>
        </p:nvSpPr>
        <p:spPr bwMode="gray">
          <a:xfrm flipV="1">
            <a:off x="3977655" y="3267174"/>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Line 41"/>
          <p:cNvSpPr>
            <a:spLocks noChangeShapeType="1"/>
          </p:cNvSpPr>
          <p:nvPr/>
        </p:nvSpPr>
        <p:spPr bwMode="gray">
          <a:xfrm>
            <a:off x="4819030" y="3305274"/>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Line 42"/>
          <p:cNvSpPr>
            <a:spLocks noChangeShapeType="1"/>
          </p:cNvSpPr>
          <p:nvPr/>
        </p:nvSpPr>
        <p:spPr bwMode="gray">
          <a:xfrm flipV="1">
            <a:off x="6947867" y="3276699"/>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43"/>
          <p:cNvSpPr>
            <a:spLocks noChangeShapeType="1"/>
          </p:cNvSpPr>
          <p:nvPr/>
        </p:nvSpPr>
        <p:spPr bwMode="gray">
          <a:xfrm>
            <a:off x="7849567" y="3267174"/>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44"/>
          <p:cNvSpPr>
            <a:spLocks noChangeShapeType="1"/>
          </p:cNvSpPr>
          <p:nvPr/>
        </p:nvSpPr>
        <p:spPr bwMode="gray">
          <a:xfrm>
            <a:off x="5696917" y="3575149"/>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Line 67"/>
          <p:cNvSpPr>
            <a:spLocks noChangeShapeType="1"/>
          </p:cNvSpPr>
          <p:nvPr/>
        </p:nvSpPr>
        <p:spPr bwMode="gray">
          <a:xfrm flipV="1">
            <a:off x="2939430" y="3698974"/>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68"/>
          <p:cNvSpPr>
            <a:spLocks noChangeShapeType="1"/>
          </p:cNvSpPr>
          <p:nvPr/>
        </p:nvSpPr>
        <p:spPr bwMode="gray">
          <a:xfrm>
            <a:off x="8636967" y="3698974"/>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Line 98"/>
          <p:cNvSpPr>
            <a:spLocks noChangeShapeType="1"/>
          </p:cNvSpPr>
          <p:nvPr/>
        </p:nvSpPr>
        <p:spPr bwMode="gray">
          <a:xfrm>
            <a:off x="3677617" y="3724374"/>
            <a:ext cx="0" cy="1631950"/>
          </a:xfrm>
          <a:prstGeom prst="line">
            <a:avLst/>
          </a:prstGeom>
          <a:noFill/>
          <a:ln w="19050" cap="rnd">
            <a:solidFill>
              <a:srgbClr val="78B645"/>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Line 99"/>
          <p:cNvSpPr>
            <a:spLocks noChangeShapeType="1"/>
          </p:cNvSpPr>
          <p:nvPr/>
        </p:nvSpPr>
        <p:spPr bwMode="gray">
          <a:xfrm>
            <a:off x="5665167" y="3724374"/>
            <a:ext cx="0" cy="1631950"/>
          </a:xfrm>
          <a:prstGeom prst="line">
            <a:avLst/>
          </a:prstGeom>
          <a:noFill/>
          <a:ln w="19050" cap="rnd">
            <a:solidFill>
              <a:srgbClr val="78B645"/>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ne 100"/>
          <p:cNvSpPr>
            <a:spLocks noChangeShapeType="1"/>
          </p:cNvSpPr>
          <p:nvPr/>
        </p:nvSpPr>
        <p:spPr bwMode="gray">
          <a:xfrm>
            <a:off x="6627192" y="3716436"/>
            <a:ext cx="0" cy="1631950"/>
          </a:xfrm>
          <a:prstGeom prst="line">
            <a:avLst/>
          </a:prstGeom>
          <a:noFill/>
          <a:ln w="19050" cap="rnd">
            <a:solidFill>
              <a:srgbClr val="78B645"/>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Line 101"/>
          <p:cNvSpPr>
            <a:spLocks noChangeShapeType="1"/>
          </p:cNvSpPr>
          <p:nvPr/>
        </p:nvSpPr>
        <p:spPr bwMode="gray">
          <a:xfrm>
            <a:off x="8657605" y="3716436"/>
            <a:ext cx="0" cy="1631950"/>
          </a:xfrm>
          <a:prstGeom prst="line">
            <a:avLst/>
          </a:prstGeom>
          <a:noFill/>
          <a:ln w="19050" cap="rnd">
            <a:solidFill>
              <a:srgbClr val="78B645"/>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Line 146"/>
          <p:cNvSpPr>
            <a:spLocks noChangeShapeType="1"/>
          </p:cNvSpPr>
          <p:nvPr/>
        </p:nvSpPr>
        <p:spPr bwMode="gray">
          <a:xfrm>
            <a:off x="3874467" y="3794224"/>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Line 148"/>
          <p:cNvSpPr>
            <a:spLocks noChangeShapeType="1"/>
          </p:cNvSpPr>
          <p:nvPr/>
        </p:nvSpPr>
        <p:spPr bwMode="gray">
          <a:xfrm>
            <a:off x="5476255" y="3781524"/>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Line 150"/>
          <p:cNvSpPr>
            <a:spLocks noChangeShapeType="1"/>
          </p:cNvSpPr>
          <p:nvPr/>
        </p:nvSpPr>
        <p:spPr bwMode="gray">
          <a:xfrm>
            <a:off x="6790705" y="3813274"/>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Line 151"/>
          <p:cNvSpPr>
            <a:spLocks noChangeShapeType="1"/>
          </p:cNvSpPr>
          <p:nvPr/>
        </p:nvSpPr>
        <p:spPr bwMode="gray">
          <a:xfrm>
            <a:off x="8479805" y="3798986"/>
            <a:ext cx="0" cy="1322388"/>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Line 160"/>
          <p:cNvSpPr>
            <a:spLocks noChangeShapeType="1"/>
          </p:cNvSpPr>
          <p:nvPr/>
        </p:nvSpPr>
        <p:spPr bwMode="gray">
          <a:xfrm>
            <a:off x="3072780" y="4581624"/>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Line 161"/>
          <p:cNvSpPr>
            <a:spLocks noChangeShapeType="1"/>
          </p:cNvSpPr>
          <p:nvPr/>
        </p:nvSpPr>
        <p:spPr bwMode="gray">
          <a:xfrm>
            <a:off x="9308480" y="4572099"/>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 Box 172"/>
          <p:cNvSpPr txBox="1">
            <a:spLocks noChangeArrowheads="1"/>
          </p:cNvSpPr>
          <p:nvPr/>
        </p:nvSpPr>
        <p:spPr bwMode="gray">
          <a:xfrm>
            <a:off x="3710955" y="2659161"/>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Arc 173"/>
          <p:cNvSpPr>
            <a:spLocks/>
          </p:cNvSpPr>
          <p:nvPr/>
        </p:nvSpPr>
        <p:spPr bwMode="gray">
          <a:xfrm rot="18721372">
            <a:off x="4029249" y="2752030"/>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 Box 174"/>
          <p:cNvSpPr txBox="1">
            <a:spLocks noChangeArrowheads="1"/>
          </p:cNvSpPr>
          <p:nvPr/>
        </p:nvSpPr>
        <p:spPr bwMode="gray">
          <a:xfrm>
            <a:off x="6717680" y="2417861"/>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45" name="Text Box 175"/>
          <p:cNvSpPr txBox="1">
            <a:spLocks noChangeArrowheads="1"/>
          </p:cNvSpPr>
          <p:nvPr/>
        </p:nvSpPr>
        <p:spPr bwMode="gray">
          <a:xfrm>
            <a:off x="6708155" y="2633761"/>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Arc 176"/>
          <p:cNvSpPr>
            <a:spLocks/>
          </p:cNvSpPr>
          <p:nvPr/>
        </p:nvSpPr>
        <p:spPr bwMode="gray">
          <a:xfrm rot="18721372">
            <a:off x="7026449" y="2726630"/>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Arc 178"/>
          <p:cNvSpPr>
            <a:spLocks/>
          </p:cNvSpPr>
          <p:nvPr/>
        </p:nvSpPr>
        <p:spPr bwMode="gray">
          <a:xfrm rot="18709102">
            <a:off x="5558805" y="3021111"/>
            <a:ext cx="1035050" cy="949325"/>
          </a:xfrm>
          <a:custGeom>
            <a:avLst/>
            <a:gdLst>
              <a:gd name="G0" fmla="+- 0 0 0"/>
              <a:gd name="G1" fmla="+- 21252 0 0"/>
              <a:gd name="G2" fmla="+- 21600 0 0"/>
              <a:gd name="T0" fmla="*/ 3863 w 21544"/>
              <a:gd name="T1" fmla="*/ 0 h 21252"/>
              <a:gd name="T2" fmla="*/ 21544 w 21544"/>
              <a:gd name="T3" fmla="*/ 19691 h 21252"/>
              <a:gd name="T4" fmla="*/ 0 w 21544"/>
              <a:gd name="T5" fmla="*/ 21252 h 21252"/>
            </a:gdLst>
            <a:ahLst/>
            <a:cxnLst>
              <a:cxn ang="0">
                <a:pos x="T0" y="T1"/>
              </a:cxn>
              <a:cxn ang="0">
                <a:pos x="T2" y="T3"/>
              </a:cxn>
              <a:cxn ang="0">
                <a:pos x="T4" y="T5"/>
              </a:cxn>
            </a:cxnLst>
            <a:rect l="0" t="0" r="r" b="b"/>
            <a:pathLst>
              <a:path w="21544" h="21252" fill="none" extrusionOk="0">
                <a:moveTo>
                  <a:pt x="3862" y="0"/>
                </a:moveTo>
                <a:cubicBezTo>
                  <a:pt x="13558" y="1762"/>
                  <a:pt x="20831" y="9862"/>
                  <a:pt x="21543" y="19691"/>
                </a:cubicBezTo>
              </a:path>
              <a:path w="21544" h="21252" stroke="0" extrusionOk="0">
                <a:moveTo>
                  <a:pt x="3862" y="0"/>
                </a:moveTo>
                <a:cubicBezTo>
                  <a:pt x="13558" y="1762"/>
                  <a:pt x="20831" y="9862"/>
                  <a:pt x="21543" y="19691"/>
                </a:cubicBezTo>
                <a:lnTo>
                  <a:pt x="0" y="21252"/>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 Box 180"/>
          <p:cNvSpPr txBox="1">
            <a:spLocks noChangeArrowheads="1"/>
          </p:cNvSpPr>
          <p:nvPr/>
        </p:nvSpPr>
        <p:spPr bwMode="gray">
          <a:xfrm>
            <a:off x="4450730" y="3373536"/>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51" name="Text Box 181"/>
          <p:cNvSpPr txBox="1">
            <a:spLocks noChangeArrowheads="1"/>
          </p:cNvSpPr>
          <p:nvPr/>
        </p:nvSpPr>
        <p:spPr bwMode="gray">
          <a:xfrm>
            <a:off x="7452692" y="3376711"/>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52" name="Text Box 36"/>
          <p:cNvSpPr txBox="1">
            <a:spLocks noChangeArrowheads="1"/>
          </p:cNvSpPr>
          <p:nvPr/>
        </p:nvSpPr>
        <p:spPr bwMode="gray">
          <a:xfrm>
            <a:off x="3167881" y="2736314"/>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 Box 36"/>
          <p:cNvSpPr txBox="1">
            <a:spLocks noChangeArrowheads="1"/>
          </p:cNvSpPr>
          <p:nvPr/>
        </p:nvSpPr>
        <p:spPr bwMode="gray">
          <a:xfrm>
            <a:off x="7848401" y="2736314"/>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AutoShape 93"/>
          <p:cNvSpPr>
            <a:spLocks noChangeArrowheads="1"/>
          </p:cNvSpPr>
          <p:nvPr/>
        </p:nvSpPr>
        <p:spPr bwMode="gray">
          <a:xfrm rot="5400000">
            <a:off x="6147767" y="2430561"/>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AutoShape 90"/>
          <p:cNvSpPr>
            <a:spLocks noChangeArrowheads="1"/>
          </p:cNvSpPr>
          <p:nvPr/>
        </p:nvSpPr>
        <p:spPr bwMode="gray">
          <a:xfrm rot="5400000">
            <a:off x="4454698" y="4490343"/>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AutoShape 91"/>
          <p:cNvSpPr>
            <a:spLocks noChangeArrowheads="1"/>
          </p:cNvSpPr>
          <p:nvPr/>
        </p:nvSpPr>
        <p:spPr bwMode="gray">
          <a:xfrm rot="5400000">
            <a:off x="4211016" y="4667349"/>
            <a:ext cx="809625" cy="1720850"/>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AutoShape 94"/>
          <p:cNvSpPr>
            <a:spLocks noChangeArrowheads="1"/>
          </p:cNvSpPr>
          <p:nvPr/>
        </p:nvSpPr>
        <p:spPr bwMode="gray">
          <a:xfrm rot="5400000">
            <a:off x="7442373" y="4477643"/>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AutoShape 95"/>
          <p:cNvSpPr>
            <a:spLocks noChangeArrowheads="1"/>
          </p:cNvSpPr>
          <p:nvPr/>
        </p:nvSpPr>
        <p:spPr bwMode="gray">
          <a:xfrm rot="5400000">
            <a:off x="7192341" y="4632424"/>
            <a:ext cx="809625" cy="1765300"/>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AutoShape 90"/>
          <p:cNvSpPr>
            <a:spLocks noChangeArrowheads="1"/>
          </p:cNvSpPr>
          <p:nvPr/>
        </p:nvSpPr>
        <p:spPr bwMode="gray">
          <a:xfrm rot="5400000">
            <a:off x="5944947" y="5202985"/>
            <a:ext cx="418956" cy="685223"/>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2" name="Picture 161" descr="E:\2016.01\1.12 扁平化图标\蓝色\AR-蓝色最新-40.png"/>
          <p:cNvPicPr>
            <a:picLocks noChangeAspect="1" noChangeArrowheads="1"/>
          </p:cNvPicPr>
          <p:nvPr/>
        </p:nvPicPr>
        <p:blipFill>
          <a:blip r:embed="rId3" cstate="print"/>
          <a:srcRect/>
          <a:stretch>
            <a:fillRect/>
          </a:stretch>
        </p:blipFill>
        <p:spPr bwMode="gray">
          <a:xfrm>
            <a:off x="2879425" y="4209494"/>
            <a:ext cx="436636" cy="395012"/>
          </a:xfrm>
          <a:prstGeom prst="rect">
            <a:avLst/>
          </a:prstGeom>
          <a:noFill/>
        </p:spPr>
      </p:pic>
      <p:pic>
        <p:nvPicPr>
          <p:cNvPr id="163" name="Picture 162" descr="E:\2016.01\1.12 扁平化图标\蓝色\AR-蓝色最新-40.png"/>
          <p:cNvPicPr>
            <a:picLocks noChangeAspect="1" noChangeArrowheads="1"/>
          </p:cNvPicPr>
          <p:nvPr/>
        </p:nvPicPr>
        <p:blipFill>
          <a:blip r:embed="rId3" cstate="print"/>
          <a:srcRect/>
          <a:stretch>
            <a:fillRect/>
          </a:stretch>
        </p:blipFill>
        <p:spPr bwMode="gray">
          <a:xfrm>
            <a:off x="3545596" y="3437968"/>
            <a:ext cx="436636" cy="395012"/>
          </a:xfrm>
          <a:prstGeom prst="rect">
            <a:avLst/>
          </a:prstGeom>
          <a:noFill/>
        </p:spPr>
      </p:pic>
      <p:pic>
        <p:nvPicPr>
          <p:cNvPr id="164" name="Picture 163" descr="E:\2016.01\1.12 扁平化图标\蓝色\AR-蓝色最新-40.png"/>
          <p:cNvPicPr>
            <a:picLocks noChangeAspect="1" noChangeArrowheads="1"/>
          </p:cNvPicPr>
          <p:nvPr/>
        </p:nvPicPr>
        <p:blipFill>
          <a:blip r:embed="rId3" cstate="print"/>
          <a:srcRect/>
          <a:stretch>
            <a:fillRect/>
          </a:stretch>
        </p:blipFill>
        <p:spPr bwMode="gray">
          <a:xfrm>
            <a:off x="4460032" y="3026854"/>
            <a:ext cx="436636" cy="395012"/>
          </a:xfrm>
          <a:prstGeom prst="rect">
            <a:avLst/>
          </a:prstGeom>
          <a:noFill/>
        </p:spPr>
      </p:pic>
      <p:pic>
        <p:nvPicPr>
          <p:cNvPr id="165" name="Picture 164" descr="E:\2016.01\1.12 扁平化图标\蓝色\AR-蓝色最新-40.png"/>
          <p:cNvPicPr>
            <a:picLocks noChangeAspect="1" noChangeArrowheads="1"/>
          </p:cNvPicPr>
          <p:nvPr/>
        </p:nvPicPr>
        <p:blipFill>
          <a:blip r:embed="rId3" cstate="print"/>
          <a:srcRect/>
          <a:stretch>
            <a:fillRect/>
          </a:stretch>
        </p:blipFill>
        <p:spPr bwMode="gray">
          <a:xfrm>
            <a:off x="5241113" y="3343650"/>
            <a:ext cx="436636" cy="395012"/>
          </a:xfrm>
          <a:prstGeom prst="rect">
            <a:avLst/>
          </a:prstGeom>
          <a:noFill/>
        </p:spPr>
      </p:pic>
      <p:pic>
        <p:nvPicPr>
          <p:cNvPr id="166" name="Picture 165" descr="E:\2016.01\1.12 扁平化图标\蓝色\AR-蓝色最新-40.png"/>
          <p:cNvPicPr>
            <a:picLocks noChangeAspect="1" noChangeArrowheads="1"/>
          </p:cNvPicPr>
          <p:nvPr/>
        </p:nvPicPr>
        <p:blipFill>
          <a:blip r:embed="rId3" cstate="print"/>
          <a:srcRect/>
          <a:stretch>
            <a:fillRect/>
          </a:stretch>
        </p:blipFill>
        <p:spPr bwMode="gray">
          <a:xfrm>
            <a:off x="6478538" y="3371293"/>
            <a:ext cx="436636" cy="395012"/>
          </a:xfrm>
          <a:prstGeom prst="rect">
            <a:avLst/>
          </a:prstGeom>
          <a:noFill/>
        </p:spPr>
      </p:pic>
      <p:pic>
        <p:nvPicPr>
          <p:cNvPr id="167" name="Picture 166" descr="E:\2016.01\1.12 扁平化图标\蓝色\AR-蓝色最新-40.png"/>
          <p:cNvPicPr>
            <a:picLocks noChangeAspect="1" noChangeArrowheads="1"/>
          </p:cNvPicPr>
          <p:nvPr/>
        </p:nvPicPr>
        <p:blipFill>
          <a:blip r:embed="rId3" cstate="print"/>
          <a:srcRect/>
          <a:stretch>
            <a:fillRect/>
          </a:stretch>
        </p:blipFill>
        <p:spPr bwMode="gray">
          <a:xfrm>
            <a:off x="7470912" y="3036825"/>
            <a:ext cx="436636" cy="395012"/>
          </a:xfrm>
          <a:prstGeom prst="rect">
            <a:avLst/>
          </a:prstGeom>
          <a:noFill/>
        </p:spPr>
      </p:pic>
      <p:pic>
        <p:nvPicPr>
          <p:cNvPr id="168" name="Picture 167" descr="E:\2016.01\1.12 扁平化图标\蓝色\AR-蓝色最新-40.png"/>
          <p:cNvPicPr>
            <a:picLocks noChangeAspect="1" noChangeArrowheads="1"/>
          </p:cNvPicPr>
          <p:nvPr/>
        </p:nvPicPr>
        <p:blipFill>
          <a:blip r:embed="rId3" cstate="print"/>
          <a:srcRect/>
          <a:stretch>
            <a:fillRect/>
          </a:stretch>
        </p:blipFill>
        <p:spPr bwMode="gray">
          <a:xfrm>
            <a:off x="8345623" y="3371293"/>
            <a:ext cx="436636" cy="395012"/>
          </a:xfrm>
          <a:prstGeom prst="rect">
            <a:avLst/>
          </a:prstGeom>
          <a:noFill/>
        </p:spPr>
      </p:pic>
      <p:pic>
        <p:nvPicPr>
          <p:cNvPr id="169" name="Picture 168" descr="E:\2016.01\1.12 扁平化图标\蓝色\AR-蓝色最新-40.png"/>
          <p:cNvPicPr>
            <a:picLocks noChangeAspect="1" noChangeArrowheads="1"/>
          </p:cNvPicPr>
          <p:nvPr/>
        </p:nvPicPr>
        <p:blipFill>
          <a:blip r:embed="rId3" cstate="print"/>
          <a:srcRect/>
          <a:stretch>
            <a:fillRect/>
          </a:stretch>
        </p:blipFill>
        <p:spPr bwMode="gray">
          <a:xfrm>
            <a:off x="9087744" y="4275512"/>
            <a:ext cx="436636" cy="395012"/>
          </a:xfrm>
          <a:prstGeom prst="rect">
            <a:avLst/>
          </a:prstGeom>
          <a:noFill/>
        </p:spPr>
      </p:pic>
      <p:sp>
        <p:nvSpPr>
          <p:cNvPr id="83" name="圆角矩形 82"/>
          <p:cNvSpPr/>
          <p:nvPr/>
        </p:nvSpPr>
        <p:spPr bwMode="gray">
          <a:xfrm>
            <a:off x="3440131" y="2466623"/>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圆角矩形 83"/>
          <p:cNvSpPr/>
          <p:nvPr/>
        </p:nvSpPr>
        <p:spPr bwMode="gray">
          <a:xfrm>
            <a:off x="2252060" y="4068066"/>
            <a:ext cx="1178050"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圆角矩形 84"/>
          <p:cNvSpPr/>
          <p:nvPr/>
        </p:nvSpPr>
        <p:spPr bwMode="gray">
          <a:xfrm>
            <a:off x="6429795" y="2466623"/>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9016628" y="4068066"/>
            <a:ext cx="1178050"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 Box 179"/>
          <p:cNvSpPr txBox="1">
            <a:spLocks noChangeArrowheads="1"/>
          </p:cNvSpPr>
          <p:nvPr/>
        </p:nvSpPr>
        <p:spPr bwMode="gray">
          <a:xfrm>
            <a:off x="5724266" y="2916788"/>
            <a:ext cx="851868" cy="274638"/>
          </a:xfrm>
          <a:prstGeom prst="rect">
            <a:avLst/>
          </a:prstGeom>
          <a:solidFill>
            <a:schemeClr val="bg1"/>
          </a:solidFill>
          <a:ln w="9525">
            <a:noFill/>
            <a:miter lim="800000"/>
            <a:headEnd/>
            <a:tailEnd/>
          </a:ln>
          <a:effectLst/>
        </p:spPr>
        <p:txBody>
          <a:bodyPr wrap="square">
            <a:noAutofit/>
          </a:bodyPr>
          <a:lstStyle/>
          <a:p>
            <a:pPr algn="ctr" fontAlgn="ctr"/>
            <a:r>
              <a:rPr sz="120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224673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B: Control Plane Without RRs</a:t>
            </a:r>
            <a:endParaRPr lang="en-US" dirty="0">
              <a:sym typeface="Huawei Sans" panose="020C0503030203020204" pitchFamily="34" charset="0"/>
            </a:endParaRPr>
          </a:p>
        </p:txBody>
      </p:sp>
      <p:sp>
        <p:nvSpPr>
          <p:cNvPr id="174" name="文本占位符 31"/>
          <p:cNvSpPr>
            <a:spLocks noGrp="1"/>
          </p:cNvSpPr>
          <p:nvPr>
            <p:ph type="body" sz="quarter" idx="4294967295"/>
          </p:nvPr>
        </p:nvSpPr>
        <p:spPr bwMode="gray">
          <a:xfrm>
            <a:off x="8371739" y="1047750"/>
            <a:ext cx="3377349" cy="4879975"/>
          </a:xfrm>
        </p:spPr>
        <p:txBody>
          <a:bodyPr wrap="square">
            <a:noAutofit/>
          </a:bodyPr>
          <a:lstStyle/>
          <a:p>
            <a:pPr marL="457200" indent="-457200">
              <a:lnSpc>
                <a:spcPct val="100000"/>
              </a:lnSpc>
              <a:spcBef>
                <a:spcPts val="0"/>
              </a:spcBef>
              <a:buSzPct val="100000"/>
              <a:buFont typeface="+mj-lt"/>
              <a:buAutoNum type="arabicPeriod"/>
            </a:pPr>
            <a:r>
              <a:rPr sz="1200" dirty="0">
                <a:latin typeface="Huawei Sans" panose="020C0503030203020204" pitchFamily="34" charset="0"/>
              </a:rPr>
              <a:t>CE1 advertises an IPv4 route to PE1.</a:t>
            </a:r>
            <a:endParaRPr lang="zh-CN" altLang="en-US" sz="1200" dirty="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PE1 converts the IPv4 route into a VPNv4 route, sets the next hop of the route to PE1, allocates the VPN label V1 to the route, and advertises the route to ASBR-PE1.</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ASBR-PE1 </a:t>
            </a:r>
            <a:r>
              <a:rPr sz="1200" dirty="0" smtClean="0">
                <a:latin typeface="Huawei Sans" panose="020C0503030203020204" pitchFamily="34" charset="0"/>
              </a:rPr>
              <a:t>changes </a:t>
            </a:r>
            <a:r>
              <a:rPr sz="1200" dirty="0">
                <a:latin typeface="Huawei Sans" panose="020C0503030203020204" pitchFamily="34" charset="0"/>
              </a:rPr>
              <a:t>the next hop </a:t>
            </a:r>
            <a:r>
              <a:rPr lang="en-US" sz="1200" dirty="0" smtClean="0">
                <a:latin typeface="Huawei Sans" panose="020C0503030203020204" pitchFamily="34" charset="0"/>
              </a:rPr>
              <a:t>of the route </a:t>
            </a:r>
            <a:r>
              <a:rPr sz="1200" dirty="0" smtClean="0">
                <a:latin typeface="Huawei Sans" panose="020C0503030203020204" pitchFamily="34" charset="0"/>
              </a:rPr>
              <a:t>to </a:t>
            </a:r>
            <a:r>
              <a:rPr lang="en-US" sz="1200" dirty="0" smtClean="0">
                <a:latin typeface="Huawei Sans" panose="020C0503030203020204" pitchFamily="34" charset="0"/>
              </a:rPr>
              <a:t>itself</a:t>
            </a:r>
            <a:r>
              <a:rPr sz="1200" dirty="0" smtClean="0">
                <a:latin typeface="Huawei Sans" panose="020C0503030203020204" pitchFamily="34" charset="0"/>
              </a:rPr>
              <a:t>, allocates </a:t>
            </a:r>
            <a:r>
              <a:rPr sz="1200" dirty="0">
                <a:latin typeface="Huawei Sans" panose="020C0503030203020204" pitchFamily="34" charset="0"/>
              </a:rPr>
              <a:t>a new VPN label V2 to the </a:t>
            </a:r>
            <a:r>
              <a:rPr sz="1200" dirty="0" smtClean="0">
                <a:latin typeface="Huawei Sans" panose="020C0503030203020204" pitchFamily="34" charset="0"/>
              </a:rPr>
              <a:t>route</a:t>
            </a:r>
            <a:r>
              <a:rPr lang="en-US" sz="1200" dirty="0" smtClean="0">
                <a:latin typeface="Huawei Sans" panose="020C0503030203020204" pitchFamily="34" charset="0"/>
              </a:rPr>
              <a:t>, and </a:t>
            </a:r>
            <a:r>
              <a:rPr lang="en-US" altLang="zh-CN" sz="1200" dirty="0"/>
              <a:t>uses MP-EBGP to advertise the </a:t>
            </a:r>
            <a:r>
              <a:rPr lang="en-US" altLang="zh-CN" sz="1200" dirty="0" smtClean="0"/>
              <a:t>route for the prefix </a:t>
            </a:r>
            <a:r>
              <a:rPr lang="en-US" altLang="zh-CN" sz="1200" dirty="0"/>
              <a:t>Net1 to </a:t>
            </a:r>
            <a:r>
              <a:rPr lang="en-US" altLang="zh-CN" sz="1200" dirty="0" smtClean="0"/>
              <a:t>ASBR-PE2</a:t>
            </a:r>
            <a:r>
              <a:rPr sz="1200" dirty="0" smtClean="0">
                <a:latin typeface="Huawei Sans" panose="020C0503030203020204" pitchFamily="34" charset="0"/>
              </a:rPr>
              <a:t>.</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ASBR-PE2 </a:t>
            </a:r>
            <a:r>
              <a:rPr sz="1200" dirty="0" smtClean="0">
                <a:latin typeface="Huawei Sans" panose="020C0503030203020204" pitchFamily="34" charset="0"/>
              </a:rPr>
              <a:t>sets </a:t>
            </a:r>
            <a:r>
              <a:rPr sz="1200" dirty="0">
                <a:latin typeface="Huawei Sans" panose="020C0503030203020204" pitchFamily="34" charset="0"/>
              </a:rPr>
              <a:t>the next </a:t>
            </a:r>
            <a:r>
              <a:rPr sz="1200" dirty="0" smtClean="0">
                <a:latin typeface="Huawei Sans" panose="020C0503030203020204" pitchFamily="34" charset="0"/>
              </a:rPr>
              <a:t>hop</a:t>
            </a:r>
            <a:r>
              <a:rPr lang="en-US" sz="1200" dirty="0" smtClean="0">
                <a:latin typeface="Huawei Sans" panose="020C0503030203020204" pitchFamily="34" charset="0"/>
              </a:rPr>
              <a:t> of the route </a:t>
            </a:r>
            <a:r>
              <a:rPr sz="1200" dirty="0" smtClean="0">
                <a:latin typeface="Huawei Sans" panose="020C0503030203020204" pitchFamily="34" charset="0"/>
              </a:rPr>
              <a:t>to </a:t>
            </a:r>
            <a:r>
              <a:rPr lang="en-US" sz="1200" dirty="0" smtClean="0">
                <a:latin typeface="Huawei Sans" panose="020C0503030203020204" pitchFamily="34" charset="0"/>
              </a:rPr>
              <a:t>itself</a:t>
            </a:r>
            <a:r>
              <a:rPr sz="1200" dirty="0" smtClean="0">
                <a:latin typeface="Huawei Sans" panose="020C0503030203020204" pitchFamily="34" charset="0"/>
              </a:rPr>
              <a:t>, allocates </a:t>
            </a:r>
            <a:r>
              <a:rPr sz="1200" dirty="0">
                <a:latin typeface="Huawei Sans" panose="020C0503030203020204" pitchFamily="34" charset="0"/>
              </a:rPr>
              <a:t>the VPN label V3 to the </a:t>
            </a:r>
            <a:r>
              <a:rPr sz="1200" dirty="0" smtClean="0">
                <a:latin typeface="Huawei Sans" panose="020C0503030203020204" pitchFamily="34" charset="0"/>
              </a:rPr>
              <a:t>route</a:t>
            </a:r>
            <a:r>
              <a:rPr lang="en-US" sz="1200" dirty="0" smtClean="0">
                <a:latin typeface="Huawei Sans" panose="020C0503030203020204" pitchFamily="34" charset="0"/>
              </a:rPr>
              <a:t>, and </a:t>
            </a:r>
            <a:r>
              <a:rPr lang="en-US" altLang="zh-CN" sz="1200" dirty="0"/>
              <a:t>uses MP-IBGP to advertise the </a:t>
            </a:r>
            <a:r>
              <a:rPr lang="en-US" altLang="zh-CN" sz="1200" dirty="0" smtClean="0"/>
              <a:t>route </a:t>
            </a:r>
            <a:r>
              <a:rPr lang="en-US" altLang="zh-CN" sz="1200" dirty="0"/>
              <a:t>for the prefix </a:t>
            </a:r>
            <a:r>
              <a:rPr lang="en-US" altLang="zh-CN" sz="1200" dirty="0" smtClean="0"/>
              <a:t>Net1 </a:t>
            </a:r>
            <a:r>
              <a:rPr lang="en-US" altLang="zh-CN" sz="1200" dirty="0"/>
              <a:t>to </a:t>
            </a:r>
            <a:r>
              <a:rPr lang="en-US" altLang="zh-CN" sz="1200" dirty="0" smtClean="0"/>
              <a:t>PE2</a:t>
            </a:r>
            <a:r>
              <a:rPr sz="1200" dirty="0" smtClean="0">
                <a:latin typeface="Huawei Sans" panose="020C0503030203020204" pitchFamily="34" charset="0"/>
              </a:rPr>
              <a:t>.</a:t>
            </a:r>
            <a:endParaRPr lang="en-US" altLang="zh-CN" sz="1200" dirty="0" smtClean="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PE1 and P1 allocate tunnel labels T1 and T2 respectively to the routes destined for PE1.</a:t>
            </a:r>
            <a:endParaRPr lang="en-US" altLang="zh-CN" sz="1200" dirty="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ASBR-PE2 and P2 allocate tunnel labels T3 and T4 respectively to the routes destined for ASBR-PE2.</a:t>
            </a:r>
            <a:endParaRPr lang="en-US" altLang="zh-CN" sz="1200" dirty="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r>
              <a:rPr sz="1200" dirty="0">
                <a:latin typeface="Huawei Sans" panose="020C0503030203020204" pitchFamily="34" charset="0"/>
              </a:rPr>
              <a:t>PE2 converts the VPNv4 route into an IPv4 route, sets the next </a:t>
            </a:r>
            <a:r>
              <a:rPr sz="1200" dirty="0" smtClean="0">
                <a:latin typeface="Huawei Sans" panose="020C0503030203020204" pitchFamily="34" charset="0"/>
              </a:rPr>
              <a:t>hop</a:t>
            </a:r>
            <a:r>
              <a:rPr lang="en-US" sz="1200" dirty="0" smtClean="0">
                <a:latin typeface="Huawei Sans" panose="020C0503030203020204" pitchFamily="34" charset="0"/>
              </a:rPr>
              <a:t> </a:t>
            </a:r>
            <a:r>
              <a:rPr sz="1200" dirty="0" smtClean="0">
                <a:latin typeface="Huawei Sans" panose="020C0503030203020204" pitchFamily="34" charset="0"/>
              </a:rPr>
              <a:t>to </a:t>
            </a:r>
            <a:r>
              <a:rPr sz="1200" dirty="0">
                <a:latin typeface="Huawei Sans" panose="020C0503030203020204" pitchFamily="34" charset="0"/>
              </a:rPr>
              <a:t>PE2, and advertises the route to CE2.</a:t>
            </a:r>
            <a:endParaRPr lang="zh-CN" altLang="en-US" sz="1200" dirty="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endParaRPr lang="en-US" altLang="zh-CN" sz="1200" dirty="0">
              <a:latin typeface="Huawei Sans" panose="020C0503030203020204" pitchFamily="34" charset="0"/>
              <a:sym typeface="Huawei Sans" panose="020C0503030203020204" pitchFamily="34" charset="0"/>
            </a:endParaRPr>
          </a:p>
          <a:p>
            <a:pPr marL="457200" indent="-457200">
              <a:lnSpc>
                <a:spcPct val="100000"/>
              </a:lnSpc>
              <a:spcBef>
                <a:spcPts val="0"/>
              </a:spcBef>
              <a:buSzPct val="100000"/>
              <a:buFont typeface="+mj-lt"/>
              <a:buAutoNum type="arabicPeriod"/>
            </a:pPr>
            <a:endParaRPr lang="zh-CN" altLang="en-US" sz="1200" dirty="0">
              <a:latin typeface="Huawei Sans" panose="020C0503030203020204" pitchFamily="34" charset="0"/>
              <a:sym typeface="Huawei Sans" panose="020C0503030203020204" pitchFamily="34" charset="0"/>
            </a:endParaRPr>
          </a:p>
        </p:txBody>
      </p:sp>
      <p:sp>
        <p:nvSpPr>
          <p:cNvPr id="6" name="Text Box 161"/>
          <p:cNvSpPr txBox="1">
            <a:spLocks noChangeArrowheads="1"/>
          </p:cNvSpPr>
          <p:nvPr/>
        </p:nvSpPr>
        <p:spPr bwMode="gray">
          <a:xfrm>
            <a:off x="6728461" y="4106089"/>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IPv4 routing</a:t>
            </a:r>
          </a:p>
        </p:txBody>
      </p:sp>
      <p:sp>
        <p:nvSpPr>
          <p:cNvPr id="7" name="Text Box 162"/>
          <p:cNvSpPr txBox="1">
            <a:spLocks noChangeArrowheads="1"/>
          </p:cNvSpPr>
          <p:nvPr/>
        </p:nvSpPr>
        <p:spPr bwMode="gray">
          <a:xfrm>
            <a:off x="6025441" y="2858314"/>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8" name="Text Box 163"/>
          <p:cNvSpPr txBox="1">
            <a:spLocks noChangeArrowheads="1"/>
          </p:cNvSpPr>
          <p:nvPr/>
        </p:nvSpPr>
        <p:spPr bwMode="gray">
          <a:xfrm>
            <a:off x="5149141" y="2858314"/>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9" name="Text Box 164"/>
          <p:cNvSpPr txBox="1">
            <a:spLocks noChangeArrowheads="1"/>
          </p:cNvSpPr>
          <p:nvPr/>
        </p:nvSpPr>
        <p:spPr bwMode="gray">
          <a:xfrm>
            <a:off x="3871204" y="3967964"/>
            <a:ext cx="1262878"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sp>
        <p:nvSpPr>
          <p:cNvPr id="10" name="Text Box 165"/>
          <p:cNvSpPr txBox="1">
            <a:spLocks noChangeArrowheads="1"/>
          </p:cNvSpPr>
          <p:nvPr/>
        </p:nvSpPr>
        <p:spPr bwMode="gray">
          <a:xfrm>
            <a:off x="2426579" y="4106089"/>
            <a:ext cx="1335903" cy="274592"/>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sp>
        <p:nvSpPr>
          <p:cNvPr id="11" name="Text Box 166"/>
          <p:cNvSpPr txBox="1">
            <a:spLocks noChangeArrowheads="1"/>
          </p:cNvSpPr>
          <p:nvPr/>
        </p:nvSpPr>
        <p:spPr bwMode="gray">
          <a:xfrm>
            <a:off x="1136553" y="4106089"/>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12" name="Text Box 167"/>
          <p:cNvSpPr txBox="1">
            <a:spLocks noChangeArrowheads="1"/>
          </p:cNvSpPr>
          <p:nvPr/>
        </p:nvSpPr>
        <p:spPr bwMode="gray">
          <a:xfrm>
            <a:off x="2977441" y="2858314"/>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3" name="Text Box 168"/>
          <p:cNvSpPr txBox="1">
            <a:spLocks noChangeArrowheads="1"/>
          </p:cNvSpPr>
          <p:nvPr/>
        </p:nvSpPr>
        <p:spPr bwMode="gray">
          <a:xfrm>
            <a:off x="2177341" y="2858314"/>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6" name="Text Box 171"/>
          <p:cNvSpPr txBox="1">
            <a:spLocks noChangeArrowheads="1"/>
          </p:cNvSpPr>
          <p:nvPr/>
        </p:nvSpPr>
        <p:spPr bwMode="gray">
          <a:xfrm>
            <a:off x="2286380" y="1959789"/>
            <a:ext cx="552813" cy="317772"/>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7" name="Text Box 172"/>
          <p:cNvSpPr txBox="1">
            <a:spLocks noChangeArrowheads="1"/>
          </p:cNvSpPr>
          <p:nvPr/>
        </p:nvSpPr>
        <p:spPr bwMode="gray">
          <a:xfrm>
            <a:off x="6179112" y="1959788"/>
            <a:ext cx="58928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8" name="Text Box 173"/>
          <p:cNvSpPr txBox="1">
            <a:spLocks noChangeArrowheads="1"/>
          </p:cNvSpPr>
          <p:nvPr/>
        </p:nvSpPr>
        <p:spPr bwMode="gray">
          <a:xfrm>
            <a:off x="2841449" y="2229174"/>
            <a:ext cx="1096373"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ASBR-PE1</a:t>
            </a:r>
          </a:p>
        </p:txBody>
      </p:sp>
      <p:sp>
        <p:nvSpPr>
          <p:cNvPr id="19" name="Text Box 174"/>
          <p:cNvSpPr txBox="1">
            <a:spLocks noChangeArrowheads="1"/>
          </p:cNvSpPr>
          <p:nvPr/>
        </p:nvSpPr>
        <p:spPr bwMode="gray">
          <a:xfrm>
            <a:off x="4990893" y="2229173"/>
            <a:ext cx="1192076"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20" name="Text Box 175"/>
          <p:cNvSpPr txBox="1">
            <a:spLocks noChangeArrowheads="1"/>
          </p:cNvSpPr>
          <p:nvPr/>
        </p:nvSpPr>
        <p:spPr bwMode="gray">
          <a:xfrm>
            <a:off x="769229" y="3044052"/>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21" name="Text Box 176"/>
          <p:cNvSpPr txBox="1">
            <a:spLocks noChangeArrowheads="1"/>
          </p:cNvSpPr>
          <p:nvPr/>
        </p:nvSpPr>
        <p:spPr bwMode="gray">
          <a:xfrm>
            <a:off x="7695491" y="3028177"/>
            <a:ext cx="625929" cy="307476"/>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22" name="Text Box 177"/>
          <p:cNvSpPr txBox="1">
            <a:spLocks noChangeArrowheads="1"/>
          </p:cNvSpPr>
          <p:nvPr/>
        </p:nvSpPr>
        <p:spPr bwMode="gray">
          <a:xfrm>
            <a:off x="437441" y="2607489"/>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23" name="Text Box 178"/>
          <p:cNvSpPr txBox="1">
            <a:spLocks noChangeArrowheads="1"/>
          </p:cNvSpPr>
          <p:nvPr/>
        </p:nvSpPr>
        <p:spPr bwMode="gray">
          <a:xfrm>
            <a:off x="7698545" y="2607489"/>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24" name="Line 179"/>
          <p:cNvSpPr>
            <a:spLocks noChangeShapeType="1"/>
          </p:cNvSpPr>
          <p:nvPr/>
        </p:nvSpPr>
        <p:spPr bwMode="gray">
          <a:xfrm flipV="1">
            <a:off x="2318629" y="1777227"/>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180"/>
          <p:cNvSpPr>
            <a:spLocks noChangeShapeType="1"/>
          </p:cNvSpPr>
          <p:nvPr/>
        </p:nvSpPr>
        <p:spPr bwMode="gray">
          <a:xfrm>
            <a:off x="3160004" y="1815327"/>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Line 181"/>
          <p:cNvSpPr>
            <a:spLocks noChangeShapeType="1"/>
          </p:cNvSpPr>
          <p:nvPr/>
        </p:nvSpPr>
        <p:spPr bwMode="gray">
          <a:xfrm flipV="1">
            <a:off x="5288841" y="1786752"/>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182"/>
          <p:cNvSpPr>
            <a:spLocks noChangeShapeType="1"/>
          </p:cNvSpPr>
          <p:nvPr/>
        </p:nvSpPr>
        <p:spPr bwMode="gray">
          <a:xfrm>
            <a:off x="6190541" y="1777227"/>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Line 183"/>
          <p:cNvSpPr>
            <a:spLocks noChangeShapeType="1"/>
          </p:cNvSpPr>
          <p:nvPr/>
        </p:nvSpPr>
        <p:spPr bwMode="gray">
          <a:xfrm>
            <a:off x="4037891" y="2085202"/>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Line 206"/>
          <p:cNvSpPr>
            <a:spLocks noChangeShapeType="1"/>
          </p:cNvSpPr>
          <p:nvPr/>
        </p:nvSpPr>
        <p:spPr bwMode="gray">
          <a:xfrm flipV="1">
            <a:off x="1280404" y="2209027"/>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Line 207"/>
          <p:cNvSpPr>
            <a:spLocks noChangeShapeType="1"/>
          </p:cNvSpPr>
          <p:nvPr/>
        </p:nvSpPr>
        <p:spPr bwMode="gray">
          <a:xfrm>
            <a:off x="6977941" y="2209027"/>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Line 263"/>
          <p:cNvSpPr>
            <a:spLocks noChangeShapeType="1"/>
          </p:cNvSpPr>
          <p:nvPr/>
        </p:nvSpPr>
        <p:spPr bwMode="gray">
          <a:xfrm>
            <a:off x="1310566" y="3088502"/>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Line 264"/>
          <p:cNvSpPr>
            <a:spLocks noChangeShapeType="1"/>
          </p:cNvSpPr>
          <p:nvPr/>
        </p:nvSpPr>
        <p:spPr bwMode="gray">
          <a:xfrm>
            <a:off x="2191629" y="2294752"/>
            <a:ext cx="1587" cy="25193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Line 265"/>
          <p:cNvSpPr>
            <a:spLocks noChangeShapeType="1"/>
          </p:cNvSpPr>
          <p:nvPr/>
        </p:nvSpPr>
        <p:spPr bwMode="gray">
          <a:xfrm>
            <a:off x="3860091" y="2291577"/>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Line 266"/>
          <p:cNvSpPr>
            <a:spLocks noChangeShapeType="1"/>
          </p:cNvSpPr>
          <p:nvPr/>
        </p:nvSpPr>
        <p:spPr bwMode="gray">
          <a:xfrm>
            <a:off x="5091991" y="2266177"/>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Line 267"/>
          <p:cNvSpPr>
            <a:spLocks noChangeShapeType="1"/>
          </p:cNvSpPr>
          <p:nvPr/>
        </p:nvSpPr>
        <p:spPr bwMode="gray">
          <a:xfrm>
            <a:off x="6906504" y="2345552"/>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Line 268"/>
          <p:cNvSpPr>
            <a:spLocks noChangeShapeType="1"/>
          </p:cNvSpPr>
          <p:nvPr/>
        </p:nvSpPr>
        <p:spPr bwMode="gray">
          <a:xfrm>
            <a:off x="7752641" y="3140889"/>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Line 269"/>
          <p:cNvSpPr>
            <a:spLocks noChangeShapeType="1"/>
          </p:cNvSpPr>
          <p:nvPr/>
        </p:nvSpPr>
        <p:spPr bwMode="gray">
          <a:xfrm>
            <a:off x="2980616" y="2177277"/>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Line 270"/>
          <p:cNvSpPr>
            <a:spLocks noChangeShapeType="1"/>
          </p:cNvSpPr>
          <p:nvPr/>
        </p:nvSpPr>
        <p:spPr bwMode="gray">
          <a:xfrm>
            <a:off x="5998454" y="2189977"/>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Line 271"/>
          <p:cNvSpPr>
            <a:spLocks noChangeShapeType="1"/>
          </p:cNvSpPr>
          <p:nvPr/>
        </p:nvSpPr>
        <p:spPr bwMode="gray">
          <a:xfrm>
            <a:off x="2182104" y="3310752"/>
            <a:ext cx="7889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Line 272"/>
          <p:cNvSpPr>
            <a:spLocks noChangeShapeType="1"/>
          </p:cNvSpPr>
          <p:nvPr/>
        </p:nvSpPr>
        <p:spPr bwMode="gray">
          <a:xfrm>
            <a:off x="2958391" y="3310752"/>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8" name="Group 273"/>
          <p:cNvGrpSpPr>
            <a:grpSpLocks/>
          </p:cNvGrpSpPr>
          <p:nvPr/>
        </p:nvGrpSpPr>
        <p:grpSpPr bwMode="gray">
          <a:xfrm>
            <a:off x="2155526" y="3466327"/>
            <a:ext cx="898143" cy="539750"/>
            <a:chOff x="1404" y="2507"/>
            <a:chExt cx="498" cy="340"/>
          </a:xfrm>
        </p:grpSpPr>
        <p:sp>
          <p:nvSpPr>
            <p:cNvPr id="119" name="AutoShape 274"/>
            <p:cNvSpPr>
              <a:spLocks noChangeArrowheads="1"/>
            </p:cNvSpPr>
            <p:nvPr/>
          </p:nvSpPr>
          <p:spPr bwMode="gray">
            <a:xfrm rot="10800000">
              <a:off x="1435" y="2507"/>
              <a:ext cx="418"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Text Box 275"/>
            <p:cNvSpPr txBox="1">
              <a:spLocks noChangeArrowheads="1"/>
            </p:cNvSpPr>
            <p:nvPr/>
          </p:nvSpPr>
          <p:spPr bwMode="gray">
            <a:xfrm>
              <a:off x="1404" y="2517"/>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21" name="Text Box 276"/>
            <p:cNvSpPr txBox="1">
              <a:spLocks noChangeArrowheads="1"/>
            </p:cNvSpPr>
            <p:nvPr/>
          </p:nvSpPr>
          <p:spPr bwMode="gray">
            <a:xfrm>
              <a:off x="1404" y="2645"/>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T1</a:t>
              </a:r>
            </a:p>
          </p:txBody>
        </p:sp>
      </p:grpSp>
      <p:grpSp>
        <p:nvGrpSpPr>
          <p:cNvPr id="122" name="Group 277"/>
          <p:cNvGrpSpPr>
            <a:grpSpLocks/>
          </p:cNvGrpSpPr>
          <p:nvPr/>
        </p:nvGrpSpPr>
        <p:grpSpPr bwMode="gray">
          <a:xfrm>
            <a:off x="2983618" y="3466327"/>
            <a:ext cx="832624" cy="539750"/>
            <a:chOff x="1935" y="2507"/>
            <a:chExt cx="498" cy="340"/>
          </a:xfrm>
        </p:grpSpPr>
        <p:sp>
          <p:nvSpPr>
            <p:cNvPr id="123" name="AutoShape 278"/>
            <p:cNvSpPr>
              <a:spLocks noChangeArrowheads="1"/>
            </p:cNvSpPr>
            <p:nvPr/>
          </p:nvSpPr>
          <p:spPr bwMode="gray">
            <a:xfrm rot="10800000">
              <a:off x="1966" y="2507"/>
              <a:ext cx="418"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Text Box 279"/>
            <p:cNvSpPr txBox="1">
              <a:spLocks noChangeArrowheads="1"/>
            </p:cNvSpPr>
            <p:nvPr/>
          </p:nvSpPr>
          <p:spPr bwMode="gray">
            <a:xfrm>
              <a:off x="1935" y="2517"/>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25" name="Text Box 280"/>
            <p:cNvSpPr txBox="1">
              <a:spLocks noChangeArrowheads="1"/>
            </p:cNvSpPr>
            <p:nvPr/>
          </p:nvSpPr>
          <p:spPr bwMode="gray">
            <a:xfrm>
              <a:off x="1935" y="2645"/>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T2</a:t>
              </a:r>
            </a:p>
          </p:txBody>
        </p:sp>
      </p:grpSp>
      <p:sp>
        <p:nvSpPr>
          <p:cNvPr id="126" name="Line 281"/>
          <p:cNvSpPr>
            <a:spLocks noChangeShapeType="1"/>
          </p:cNvSpPr>
          <p:nvPr/>
        </p:nvSpPr>
        <p:spPr bwMode="gray">
          <a:xfrm>
            <a:off x="2190041" y="4382314"/>
            <a:ext cx="1666875"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Line 282"/>
          <p:cNvSpPr>
            <a:spLocks noChangeShapeType="1"/>
          </p:cNvSpPr>
          <p:nvPr/>
        </p:nvSpPr>
        <p:spPr bwMode="gray">
          <a:xfrm>
            <a:off x="1301041" y="4383902"/>
            <a:ext cx="8890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8" name="Group 283"/>
          <p:cNvGrpSpPr>
            <a:grpSpLocks/>
          </p:cNvGrpSpPr>
          <p:nvPr/>
        </p:nvGrpSpPr>
        <p:grpSpPr bwMode="gray">
          <a:xfrm>
            <a:off x="2214233" y="4623618"/>
            <a:ext cx="1551732" cy="784226"/>
            <a:chOff x="1428" y="3266"/>
            <a:chExt cx="1021" cy="494"/>
          </a:xfrm>
        </p:grpSpPr>
        <p:sp>
          <p:nvSpPr>
            <p:cNvPr id="129" name="AutoShape 284"/>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 Box 285"/>
            <p:cNvSpPr txBox="1">
              <a:spLocks noChangeArrowheads="1"/>
            </p:cNvSpPr>
            <p:nvPr/>
          </p:nvSpPr>
          <p:spPr bwMode="gray">
            <a:xfrm>
              <a:off x="1428" y="3293"/>
              <a:ext cx="977" cy="130"/>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Rectangle 286"/>
            <p:cNvSpPr>
              <a:spLocks noChangeArrowheads="1"/>
            </p:cNvSpPr>
            <p:nvPr/>
          </p:nvSpPr>
          <p:spPr bwMode="gray">
            <a:xfrm>
              <a:off x="1551" y="3451"/>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PE1</a:t>
              </a:r>
            </a:p>
          </p:txBody>
        </p:sp>
        <p:sp>
          <p:nvSpPr>
            <p:cNvPr id="132" name="Rectangle 287"/>
            <p:cNvSpPr>
              <a:spLocks noChangeArrowheads="1"/>
            </p:cNvSpPr>
            <p:nvPr/>
          </p:nvSpPr>
          <p:spPr bwMode="gray">
            <a:xfrm>
              <a:off x="1542" y="3587"/>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V1</a:t>
              </a:r>
            </a:p>
          </p:txBody>
        </p:sp>
      </p:grpSp>
      <p:grpSp>
        <p:nvGrpSpPr>
          <p:cNvPr id="133" name="Group 288"/>
          <p:cNvGrpSpPr>
            <a:grpSpLocks/>
          </p:cNvGrpSpPr>
          <p:nvPr/>
        </p:nvGrpSpPr>
        <p:grpSpPr bwMode="gray">
          <a:xfrm>
            <a:off x="1193463" y="4507727"/>
            <a:ext cx="1106079" cy="528637"/>
            <a:chOff x="855" y="3163"/>
            <a:chExt cx="607" cy="333"/>
          </a:xfrm>
        </p:grpSpPr>
        <p:sp>
          <p:nvSpPr>
            <p:cNvPr id="134" name="AutoShape 289"/>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290"/>
            <p:cNvSpPr txBox="1">
              <a:spLocks noChangeArrowheads="1"/>
            </p:cNvSpPr>
            <p:nvPr/>
          </p:nvSpPr>
          <p:spPr bwMode="gray">
            <a:xfrm>
              <a:off x="855" y="3174"/>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Text Box 291"/>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CE1</a:t>
              </a:r>
            </a:p>
          </p:txBody>
        </p:sp>
      </p:grpSp>
      <p:sp>
        <p:nvSpPr>
          <p:cNvPr id="137" name="Line 292"/>
          <p:cNvSpPr>
            <a:spLocks noChangeShapeType="1"/>
          </p:cNvSpPr>
          <p:nvPr/>
        </p:nvSpPr>
        <p:spPr bwMode="gray">
          <a:xfrm>
            <a:off x="3869616" y="4383902"/>
            <a:ext cx="1227138"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Line 293"/>
          <p:cNvSpPr>
            <a:spLocks noChangeShapeType="1"/>
          </p:cNvSpPr>
          <p:nvPr/>
        </p:nvSpPr>
        <p:spPr bwMode="gray">
          <a:xfrm>
            <a:off x="5096754" y="3310752"/>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Line 294"/>
          <p:cNvSpPr>
            <a:spLocks noChangeShapeType="1"/>
          </p:cNvSpPr>
          <p:nvPr/>
        </p:nvSpPr>
        <p:spPr bwMode="gray">
          <a:xfrm>
            <a:off x="6001629" y="3313927"/>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0" name="Group 295"/>
          <p:cNvGrpSpPr>
            <a:grpSpLocks/>
          </p:cNvGrpSpPr>
          <p:nvPr/>
        </p:nvGrpSpPr>
        <p:grpSpPr bwMode="gray">
          <a:xfrm>
            <a:off x="5100266" y="3398071"/>
            <a:ext cx="979487" cy="628651"/>
            <a:chOff x="1430" y="2464"/>
            <a:chExt cx="498" cy="396"/>
          </a:xfrm>
        </p:grpSpPr>
        <p:sp>
          <p:nvSpPr>
            <p:cNvPr id="141" name="AutoShape 296"/>
            <p:cNvSpPr>
              <a:spLocks noChangeArrowheads="1"/>
            </p:cNvSpPr>
            <p:nvPr/>
          </p:nvSpPr>
          <p:spPr bwMode="gray">
            <a:xfrm rot="10800000">
              <a:off x="1435" y="2507"/>
              <a:ext cx="418"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 Box 297"/>
            <p:cNvSpPr txBox="1">
              <a:spLocks noChangeArrowheads="1"/>
            </p:cNvSpPr>
            <p:nvPr/>
          </p:nvSpPr>
          <p:spPr bwMode="gray">
            <a:xfrm>
              <a:off x="1430" y="2464"/>
              <a:ext cx="498" cy="291"/>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ASBR-PE2</a:t>
              </a:r>
            </a:p>
          </p:txBody>
        </p:sp>
        <p:sp>
          <p:nvSpPr>
            <p:cNvPr id="143" name="Text Box 298"/>
            <p:cNvSpPr txBox="1">
              <a:spLocks noChangeArrowheads="1"/>
            </p:cNvSpPr>
            <p:nvPr/>
          </p:nvSpPr>
          <p:spPr bwMode="gray">
            <a:xfrm>
              <a:off x="1430" y="2687"/>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T3</a:t>
              </a:r>
            </a:p>
          </p:txBody>
        </p:sp>
      </p:grpSp>
      <p:grpSp>
        <p:nvGrpSpPr>
          <p:cNvPr id="144" name="Group 299"/>
          <p:cNvGrpSpPr>
            <a:grpSpLocks/>
          </p:cNvGrpSpPr>
          <p:nvPr/>
        </p:nvGrpSpPr>
        <p:grpSpPr bwMode="gray">
          <a:xfrm>
            <a:off x="6012110" y="3434580"/>
            <a:ext cx="974106" cy="592138"/>
            <a:chOff x="1418" y="2487"/>
            <a:chExt cx="498" cy="373"/>
          </a:xfrm>
        </p:grpSpPr>
        <p:sp>
          <p:nvSpPr>
            <p:cNvPr id="145" name="AutoShape 300"/>
            <p:cNvSpPr>
              <a:spLocks noChangeArrowheads="1"/>
            </p:cNvSpPr>
            <p:nvPr/>
          </p:nvSpPr>
          <p:spPr bwMode="gray">
            <a:xfrm rot="10800000">
              <a:off x="1435" y="2507"/>
              <a:ext cx="418" cy="340"/>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 Box 301"/>
            <p:cNvSpPr txBox="1">
              <a:spLocks noChangeArrowheads="1"/>
            </p:cNvSpPr>
            <p:nvPr/>
          </p:nvSpPr>
          <p:spPr bwMode="gray">
            <a:xfrm>
              <a:off x="1418" y="2487"/>
              <a:ext cx="498" cy="291"/>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ASBR-PE2</a:t>
              </a:r>
            </a:p>
          </p:txBody>
        </p:sp>
        <p:sp>
          <p:nvSpPr>
            <p:cNvPr id="147" name="Text Box 302"/>
            <p:cNvSpPr txBox="1">
              <a:spLocks noChangeArrowheads="1"/>
            </p:cNvSpPr>
            <p:nvPr/>
          </p:nvSpPr>
          <p:spPr bwMode="gray">
            <a:xfrm>
              <a:off x="1418" y="2687"/>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T4</a:t>
              </a:r>
            </a:p>
          </p:txBody>
        </p:sp>
      </p:grpSp>
      <p:sp>
        <p:nvSpPr>
          <p:cNvPr id="148" name="Line 303"/>
          <p:cNvSpPr>
            <a:spLocks noChangeShapeType="1"/>
          </p:cNvSpPr>
          <p:nvPr/>
        </p:nvSpPr>
        <p:spPr bwMode="gray">
          <a:xfrm>
            <a:off x="5071354" y="4383902"/>
            <a:ext cx="18415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 Box 304"/>
          <p:cNvSpPr txBox="1">
            <a:spLocks noChangeArrowheads="1"/>
          </p:cNvSpPr>
          <p:nvPr/>
        </p:nvSpPr>
        <p:spPr bwMode="gray">
          <a:xfrm>
            <a:off x="5336466" y="4106089"/>
            <a:ext cx="1339034"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grpSp>
        <p:nvGrpSpPr>
          <p:cNvPr id="150" name="Group 305"/>
          <p:cNvGrpSpPr>
            <a:grpSpLocks/>
          </p:cNvGrpSpPr>
          <p:nvPr/>
        </p:nvGrpSpPr>
        <p:grpSpPr bwMode="gray">
          <a:xfrm>
            <a:off x="5285665" y="4623614"/>
            <a:ext cx="1690279" cy="776288"/>
            <a:chOff x="1423" y="3266"/>
            <a:chExt cx="977" cy="489"/>
          </a:xfrm>
        </p:grpSpPr>
        <p:sp>
          <p:nvSpPr>
            <p:cNvPr id="151" name="AutoShape 306"/>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 Box 307"/>
            <p:cNvSpPr txBox="1">
              <a:spLocks noChangeArrowheads="1"/>
            </p:cNvSpPr>
            <p:nvPr/>
          </p:nvSpPr>
          <p:spPr bwMode="gray">
            <a:xfrm>
              <a:off x="1423" y="3322"/>
              <a:ext cx="977" cy="129"/>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Rectangle 308"/>
            <p:cNvSpPr>
              <a:spLocks noChangeArrowheads="1"/>
            </p:cNvSpPr>
            <p:nvPr/>
          </p:nvSpPr>
          <p:spPr bwMode="gray">
            <a:xfrm>
              <a:off x="1423" y="3417"/>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ASBR-PE2</a:t>
              </a:r>
            </a:p>
          </p:txBody>
        </p:sp>
        <p:sp>
          <p:nvSpPr>
            <p:cNvPr id="154" name="Rectangle 309"/>
            <p:cNvSpPr>
              <a:spLocks noChangeArrowheads="1"/>
            </p:cNvSpPr>
            <p:nvPr/>
          </p:nvSpPr>
          <p:spPr bwMode="gray">
            <a:xfrm>
              <a:off x="1423" y="3540"/>
              <a:ext cx="898" cy="17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V3</a:t>
              </a:r>
            </a:p>
          </p:txBody>
        </p:sp>
      </p:grpSp>
      <p:sp>
        <p:nvSpPr>
          <p:cNvPr id="155" name="Line 310"/>
          <p:cNvSpPr>
            <a:spLocks noChangeShapeType="1"/>
          </p:cNvSpPr>
          <p:nvPr/>
        </p:nvSpPr>
        <p:spPr bwMode="gray">
          <a:xfrm>
            <a:off x="6900154" y="4383902"/>
            <a:ext cx="8778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6" name="Group 311"/>
          <p:cNvGrpSpPr>
            <a:grpSpLocks/>
          </p:cNvGrpSpPr>
          <p:nvPr/>
        </p:nvGrpSpPr>
        <p:grpSpPr bwMode="gray">
          <a:xfrm>
            <a:off x="6950319" y="4472801"/>
            <a:ext cx="862649" cy="633412"/>
            <a:chOff x="855" y="3123"/>
            <a:chExt cx="607" cy="399"/>
          </a:xfrm>
        </p:grpSpPr>
        <p:sp>
          <p:nvSpPr>
            <p:cNvPr id="157" name="AutoShape 312"/>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 Box 313"/>
            <p:cNvSpPr txBox="1">
              <a:spLocks noChangeArrowheads="1"/>
            </p:cNvSpPr>
            <p:nvPr/>
          </p:nvSpPr>
          <p:spPr bwMode="gray">
            <a:xfrm>
              <a:off x="855" y="3123"/>
              <a:ext cx="607" cy="291"/>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 Box 314"/>
            <p:cNvSpPr txBox="1">
              <a:spLocks noChangeArrowheads="1"/>
            </p:cNvSpPr>
            <p:nvPr/>
          </p:nvSpPr>
          <p:spPr bwMode="gray">
            <a:xfrm>
              <a:off x="855" y="3349"/>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PE2</a:t>
              </a:r>
            </a:p>
          </p:txBody>
        </p:sp>
      </p:grpSp>
      <p:sp>
        <p:nvSpPr>
          <p:cNvPr id="160" name="Line 315"/>
          <p:cNvSpPr>
            <a:spLocks noChangeShapeType="1"/>
          </p:cNvSpPr>
          <p:nvPr/>
        </p:nvSpPr>
        <p:spPr bwMode="gray">
          <a:xfrm flipH="1">
            <a:off x="762879" y="2980552"/>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 Box 316"/>
          <p:cNvSpPr txBox="1">
            <a:spLocks noChangeArrowheads="1"/>
          </p:cNvSpPr>
          <p:nvPr/>
        </p:nvSpPr>
        <p:spPr bwMode="gray">
          <a:xfrm>
            <a:off x="356648" y="3123427"/>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318"/>
          <p:cNvSpPr txBox="1">
            <a:spLocks noChangeArrowheads="1"/>
          </p:cNvSpPr>
          <p:nvPr/>
        </p:nvSpPr>
        <p:spPr bwMode="gray">
          <a:xfrm>
            <a:off x="2051929" y="1169214"/>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Arc 319"/>
          <p:cNvSpPr>
            <a:spLocks/>
          </p:cNvSpPr>
          <p:nvPr/>
        </p:nvSpPr>
        <p:spPr bwMode="gray">
          <a:xfrm rot="-2878628">
            <a:off x="2370223" y="1262083"/>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 Box 321"/>
          <p:cNvSpPr txBox="1">
            <a:spLocks noChangeArrowheads="1"/>
          </p:cNvSpPr>
          <p:nvPr/>
        </p:nvSpPr>
        <p:spPr bwMode="gray">
          <a:xfrm>
            <a:off x="5049129" y="1143814"/>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Arc 322"/>
          <p:cNvSpPr>
            <a:spLocks/>
          </p:cNvSpPr>
          <p:nvPr/>
        </p:nvSpPr>
        <p:spPr bwMode="gray">
          <a:xfrm rot="-2878628">
            <a:off x="5367423" y="1236683"/>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Arc 334"/>
          <p:cNvSpPr>
            <a:spLocks/>
          </p:cNvSpPr>
          <p:nvPr/>
        </p:nvSpPr>
        <p:spPr bwMode="gray">
          <a:xfrm rot="-24490898">
            <a:off x="3899779" y="1531164"/>
            <a:ext cx="1035050" cy="949325"/>
          </a:xfrm>
          <a:custGeom>
            <a:avLst/>
            <a:gdLst>
              <a:gd name="G0" fmla="+- 0 0 0"/>
              <a:gd name="G1" fmla="+- 21252 0 0"/>
              <a:gd name="G2" fmla="+- 21600 0 0"/>
              <a:gd name="T0" fmla="*/ 3863 w 21544"/>
              <a:gd name="T1" fmla="*/ 0 h 21252"/>
              <a:gd name="T2" fmla="*/ 21544 w 21544"/>
              <a:gd name="T3" fmla="*/ 19691 h 21252"/>
              <a:gd name="T4" fmla="*/ 0 w 21544"/>
              <a:gd name="T5" fmla="*/ 21252 h 21252"/>
            </a:gdLst>
            <a:ahLst/>
            <a:cxnLst>
              <a:cxn ang="0">
                <a:pos x="T0" y="T1"/>
              </a:cxn>
              <a:cxn ang="0">
                <a:pos x="T2" y="T3"/>
              </a:cxn>
              <a:cxn ang="0">
                <a:pos x="T4" y="T5"/>
              </a:cxn>
            </a:cxnLst>
            <a:rect l="0" t="0" r="r" b="b"/>
            <a:pathLst>
              <a:path w="21544" h="21252" fill="none" extrusionOk="0">
                <a:moveTo>
                  <a:pt x="3862" y="0"/>
                </a:moveTo>
                <a:cubicBezTo>
                  <a:pt x="13558" y="1762"/>
                  <a:pt x="20831" y="9862"/>
                  <a:pt x="21543" y="19691"/>
                </a:cubicBezTo>
              </a:path>
              <a:path w="21544" h="21252" stroke="0" extrusionOk="0">
                <a:moveTo>
                  <a:pt x="3862" y="0"/>
                </a:moveTo>
                <a:cubicBezTo>
                  <a:pt x="13558" y="1762"/>
                  <a:pt x="20831" y="9862"/>
                  <a:pt x="21543" y="19691"/>
                </a:cubicBezTo>
                <a:lnTo>
                  <a:pt x="0" y="21252"/>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 Box 335"/>
          <p:cNvSpPr txBox="1">
            <a:spLocks noChangeArrowheads="1"/>
          </p:cNvSpPr>
          <p:nvPr/>
        </p:nvSpPr>
        <p:spPr bwMode="gray">
          <a:xfrm>
            <a:off x="3502904" y="1445439"/>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1" name="Group 336"/>
          <p:cNvGrpSpPr>
            <a:grpSpLocks/>
          </p:cNvGrpSpPr>
          <p:nvPr/>
        </p:nvGrpSpPr>
        <p:grpSpPr bwMode="gray">
          <a:xfrm>
            <a:off x="3867213" y="4580757"/>
            <a:ext cx="1367483" cy="798514"/>
            <a:chOff x="1423" y="3257"/>
            <a:chExt cx="1063" cy="503"/>
          </a:xfrm>
        </p:grpSpPr>
        <p:sp>
          <p:nvSpPr>
            <p:cNvPr id="182" name="AutoShape 337"/>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Text Box 338"/>
            <p:cNvSpPr txBox="1">
              <a:spLocks noChangeArrowheads="1"/>
            </p:cNvSpPr>
            <p:nvPr/>
          </p:nvSpPr>
          <p:spPr bwMode="gray">
            <a:xfrm>
              <a:off x="1423" y="3257"/>
              <a:ext cx="977" cy="246"/>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dirty="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Rectangle 339"/>
            <p:cNvSpPr>
              <a:spLocks noChangeArrowheads="1"/>
            </p:cNvSpPr>
            <p:nvPr/>
          </p:nvSpPr>
          <p:spPr bwMode="gray">
            <a:xfrm>
              <a:off x="1423" y="3463"/>
              <a:ext cx="1063" cy="174"/>
            </a:xfrm>
            <a:prstGeom prst="rect">
              <a:avLst/>
            </a:prstGeom>
            <a:noFill/>
            <a:ln w="12700" algn="ctr">
              <a:noFill/>
              <a:miter lim="800000"/>
              <a:headEnd/>
              <a:tailEnd/>
            </a:ln>
            <a:effectLst/>
          </p:spPr>
          <p:txBody>
            <a:bodyPr wrap="square">
              <a:noAutofit/>
            </a:bodyPr>
            <a:lstStyle/>
            <a:p>
              <a:pPr fontAlgn="ctr"/>
              <a:r>
                <a:rPr sz="1200" dirty="0">
                  <a:latin typeface="Huawei Sans" panose="020C0503030203020204" pitchFamily="34" charset="0"/>
                </a:rPr>
                <a:t>NH: ASBR-PE1</a:t>
              </a:r>
            </a:p>
          </p:txBody>
        </p:sp>
        <p:sp>
          <p:nvSpPr>
            <p:cNvPr id="185" name="Rectangle 340"/>
            <p:cNvSpPr>
              <a:spLocks noChangeArrowheads="1"/>
            </p:cNvSpPr>
            <p:nvPr/>
          </p:nvSpPr>
          <p:spPr bwMode="gray">
            <a:xfrm>
              <a:off x="1428" y="3586"/>
              <a:ext cx="1015" cy="174"/>
            </a:xfrm>
            <a:prstGeom prst="rect">
              <a:avLst/>
            </a:prstGeom>
            <a:noFill/>
            <a:ln w="12700" algn="ctr">
              <a:noFill/>
              <a:miter lim="800000"/>
              <a:headEnd/>
              <a:tailEnd/>
            </a:ln>
            <a:effectLst/>
          </p:spPr>
          <p:txBody>
            <a:bodyPr wrap="square">
              <a:noAutofit/>
            </a:bodyPr>
            <a:lstStyle/>
            <a:p>
              <a:pPr fontAlgn="ctr"/>
              <a:r>
                <a:rPr sz="1200" dirty="0">
                  <a:latin typeface="Huawei Sans" panose="020C0503030203020204" pitchFamily="34" charset="0"/>
                </a:rPr>
                <a:t>VPN label: V2</a:t>
              </a:r>
            </a:p>
          </p:txBody>
        </p:sp>
      </p:grpSp>
      <p:sp>
        <p:nvSpPr>
          <p:cNvPr id="186" name="Text Box 341"/>
          <p:cNvSpPr txBox="1">
            <a:spLocks noChangeArrowheads="1"/>
          </p:cNvSpPr>
          <p:nvPr/>
        </p:nvSpPr>
        <p:spPr bwMode="gray">
          <a:xfrm>
            <a:off x="2791704" y="1870889"/>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87" name="Text Box 342"/>
          <p:cNvSpPr txBox="1">
            <a:spLocks noChangeArrowheads="1"/>
          </p:cNvSpPr>
          <p:nvPr/>
        </p:nvSpPr>
        <p:spPr bwMode="gray">
          <a:xfrm>
            <a:off x="5793666" y="1874064"/>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88" name="Text Box 36"/>
          <p:cNvSpPr txBox="1">
            <a:spLocks noChangeArrowheads="1"/>
          </p:cNvSpPr>
          <p:nvPr/>
        </p:nvSpPr>
        <p:spPr bwMode="gray">
          <a:xfrm>
            <a:off x="1580863" y="1319927"/>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Text Box 36"/>
          <p:cNvSpPr txBox="1">
            <a:spLocks noChangeArrowheads="1"/>
          </p:cNvSpPr>
          <p:nvPr/>
        </p:nvSpPr>
        <p:spPr bwMode="gray">
          <a:xfrm>
            <a:off x="6261383" y="1319927"/>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0" name="Picture 189" descr="E:\2016.01\1.12 扁平化图标\蓝色\AR-蓝色最新-40.png"/>
          <p:cNvPicPr>
            <a:picLocks noChangeAspect="1" noChangeArrowheads="1"/>
          </p:cNvPicPr>
          <p:nvPr/>
        </p:nvPicPr>
        <p:blipFill>
          <a:blip r:embed="rId3" cstate="print"/>
          <a:srcRect/>
          <a:stretch>
            <a:fillRect/>
          </a:stretch>
        </p:blipFill>
        <p:spPr bwMode="gray">
          <a:xfrm>
            <a:off x="1085954" y="2703946"/>
            <a:ext cx="436636" cy="395012"/>
          </a:xfrm>
          <a:prstGeom prst="rect">
            <a:avLst/>
          </a:prstGeom>
          <a:noFill/>
        </p:spPr>
      </p:pic>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1952546" y="1907677"/>
            <a:ext cx="436636" cy="395012"/>
          </a:xfrm>
          <a:prstGeom prst="rect">
            <a:avLst/>
          </a:prstGeom>
          <a:noFill/>
        </p:spPr>
      </p:pic>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2791357" y="1523080"/>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3628628" y="1867058"/>
            <a:ext cx="436636" cy="395012"/>
          </a:xfrm>
          <a:prstGeom prst="rect">
            <a:avLst/>
          </a:prstGeom>
          <a:noFill/>
        </p:spPr>
      </p:pic>
      <p:pic>
        <p:nvPicPr>
          <p:cNvPr id="194" name="Picture 193" descr="E:\2016.01\1.12 扁平化图标\蓝色\AR-蓝色最新-40.png"/>
          <p:cNvPicPr>
            <a:picLocks noChangeAspect="1" noChangeArrowheads="1"/>
          </p:cNvPicPr>
          <p:nvPr/>
        </p:nvPicPr>
        <p:blipFill>
          <a:blip r:embed="rId3" cstate="print"/>
          <a:srcRect/>
          <a:stretch>
            <a:fillRect/>
          </a:stretch>
        </p:blipFill>
        <p:spPr bwMode="gray">
          <a:xfrm>
            <a:off x="4886456" y="1884521"/>
            <a:ext cx="436636" cy="395012"/>
          </a:xfrm>
          <a:prstGeom prst="rect">
            <a:avLst/>
          </a:prstGeom>
          <a:noFill/>
        </p:spPr>
      </p:pic>
      <p:pic>
        <p:nvPicPr>
          <p:cNvPr id="195" name="Picture 194" descr="E:\2016.01\1.12 扁平化图标\蓝色\AR-蓝色最新-40.png"/>
          <p:cNvPicPr>
            <a:picLocks noChangeAspect="1" noChangeArrowheads="1"/>
          </p:cNvPicPr>
          <p:nvPr/>
        </p:nvPicPr>
        <p:blipFill>
          <a:blip r:embed="rId3" cstate="print"/>
          <a:srcRect/>
          <a:stretch>
            <a:fillRect/>
          </a:stretch>
        </p:blipFill>
        <p:spPr bwMode="gray">
          <a:xfrm>
            <a:off x="5816648" y="1532272"/>
            <a:ext cx="436636" cy="395012"/>
          </a:xfrm>
          <a:prstGeom prst="rect">
            <a:avLst/>
          </a:prstGeom>
          <a:noFill/>
        </p:spPr>
      </p:pic>
      <p:pic>
        <p:nvPicPr>
          <p:cNvPr id="196" name="Picture 195" descr="E:\2016.01\1.12 扁平化图标\蓝色\AR-蓝色最新-40.png"/>
          <p:cNvPicPr>
            <a:picLocks noChangeAspect="1" noChangeArrowheads="1"/>
          </p:cNvPicPr>
          <p:nvPr/>
        </p:nvPicPr>
        <p:blipFill>
          <a:blip r:embed="rId3" cstate="print"/>
          <a:srcRect/>
          <a:stretch>
            <a:fillRect/>
          </a:stretch>
        </p:blipFill>
        <p:spPr bwMode="gray">
          <a:xfrm>
            <a:off x="6714523" y="1904364"/>
            <a:ext cx="436636" cy="395012"/>
          </a:xfrm>
          <a:prstGeom prst="rect">
            <a:avLst/>
          </a:prstGeom>
          <a:noFill/>
        </p:spPr>
      </p:pic>
      <p:pic>
        <p:nvPicPr>
          <p:cNvPr id="197" name="Picture 196" descr="E:\2016.01\1.12 扁平化图标\蓝色\AR-蓝色最新-40.png"/>
          <p:cNvPicPr>
            <a:picLocks noChangeAspect="1" noChangeArrowheads="1"/>
          </p:cNvPicPr>
          <p:nvPr/>
        </p:nvPicPr>
        <p:blipFill>
          <a:blip r:embed="rId3" cstate="print"/>
          <a:srcRect/>
          <a:stretch>
            <a:fillRect/>
          </a:stretch>
        </p:blipFill>
        <p:spPr bwMode="gray">
          <a:xfrm>
            <a:off x="7458400" y="2721927"/>
            <a:ext cx="436636" cy="395012"/>
          </a:xfrm>
          <a:prstGeom prst="rect">
            <a:avLst/>
          </a:prstGeom>
          <a:noFill/>
        </p:spPr>
      </p:pic>
      <p:sp>
        <p:nvSpPr>
          <p:cNvPr id="169" name="圆角矩形 168"/>
          <p:cNvSpPr/>
          <p:nvPr/>
        </p:nvSpPr>
        <p:spPr bwMode="gray">
          <a:xfrm>
            <a:off x="475541" y="2622174"/>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圆角矩形 169"/>
          <p:cNvSpPr/>
          <p:nvPr/>
        </p:nvSpPr>
        <p:spPr bwMode="gray">
          <a:xfrm>
            <a:off x="4823358" y="1181014"/>
            <a:ext cx="2380784" cy="134710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圆角矩形 170"/>
          <p:cNvSpPr/>
          <p:nvPr/>
        </p:nvSpPr>
        <p:spPr bwMode="gray">
          <a:xfrm>
            <a:off x="1757518" y="1181014"/>
            <a:ext cx="2380784" cy="134710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圆角矩形 172"/>
          <p:cNvSpPr/>
          <p:nvPr/>
        </p:nvSpPr>
        <p:spPr bwMode="gray">
          <a:xfrm>
            <a:off x="7252535" y="2622174"/>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椭圆 174"/>
          <p:cNvSpPr/>
          <p:nvPr/>
        </p:nvSpPr>
        <p:spPr bwMode="gray">
          <a:xfrm>
            <a:off x="1344993" y="385387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椭圆 175"/>
          <p:cNvSpPr/>
          <p:nvPr/>
        </p:nvSpPr>
        <p:spPr bwMode="gray">
          <a:xfrm>
            <a:off x="2322854" y="412118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椭圆 176"/>
          <p:cNvSpPr/>
          <p:nvPr/>
        </p:nvSpPr>
        <p:spPr bwMode="gray">
          <a:xfrm>
            <a:off x="4353393" y="380510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椭圆 177"/>
          <p:cNvSpPr/>
          <p:nvPr/>
        </p:nvSpPr>
        <p:spPr bwMode="gray">
          <a:xfrm>
            <a:off x="5247377" y="4142072"/>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椭圆 197"/>
          <p:cNvSpPr/>
          <p:nvPr/>
        </p:nvSpPr>
        <p:spPr bwMode="gray">
          <a:xfrm>
            <a:off x="7216639" y="385387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椭圆 198"/>
          <p:cNvSpPr/>
          <p:nvPr/>
        </p:nvSpPr>
        <p:spPr bwMode="gray">
          <a:xfrm>
            <a:off x="2514618" y="272680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椭圆 199"/>
          <p:cNvSpPr/>
          <p:nvPr/>
        </p:nvSpPr>
        <p:spPr bwMode="gray">
          <a:xfrm>
            <a:off x="3292254" y="273736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椭圆 200"/>
          <p:cNvSpPr/>
          <p:nvPr/>
        </p:nvSpPr>
        <p:spPr bwMode="gray">
          <a:xfrm>
            <a:off x="5481784" y="274423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椭圆 201"/>
          <p:cNvSpPr/>
          <p:nvPr/>
        </p:nvSpPr>
        <p:spPr bwMode="gray">
          <a:xfrm>
            <a:off x="6361476" y="27560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051014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179"/>
          <p:cNvSpPr>
            <a:spLocks noChangeShapeType="1"/>
          </p:cNvSpPr>
          <p:nvPr/>
        </p:nvSpPr>
        <p:spPr bwMode="gray">
          <a:xfrm>
            <a:off x="7831969" y="2948469"/>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Line 179"/>
          <p:cNvSpPr>
            <a:spLocks noChangeShapeType="1"/>
          </p:cNvSpPr>
          <p:nvPr/>
        </p:nvSpPr>
        <p:spPr bwMode="gray">
          <a:xfrm>
            <a:off x="3649414" y="2948469"/>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B: Control Plane with RRs</a:t>
            </a:r>
            <a:endParaRPr lang="en-US" dirty="0">
              <a:sym typeface="Huawei Sans" panose="020C0503030203020204" pitchFamily="34" charset="0"/>
            </a:endParaRPr>
          </a:p>
        </p:txBody>
      </p:sp>
      <p:sp>
        <p:nvSpPr>
          <p:cNvPr id="44" name="文本占位符 43"/>
          <p:cNvSpPr>
            <a:spLocks noGrp="1"/>
          </p:cNvSpPr>
          <p:nvPr>
            <p:ph type="body" sz="quarter" idx="10"/>
          </p:nvPr>
        </p:nvSpPr>
        <p:spPr/>
        <p:txBody>
          <a:bodyPr/>
          <a:lstStyle/>
          <a:p>
            <a:r>
              <a:rPr lang="en-US" sz="1400" smtClean="0"/>
              <a:t>When there are a large number of VPN instances, RRs can be deployed. As shown in the figure, the PEs and ASBRs in ASs establish MP-BGP peer relationships only with RRs, and the RRs are responsible for reflecting routes. The PEs and ASBRs do not need to establish BGP peer relationships with each other.</a:t>
            </a:r>
          </a:p>
          <a:p>
            <a:r>
              <a:rPr lang="en-US" sz="1400" smtClean="0"/>
              <a:t>The RRs are responsible only for transmitting VPNv4 routes on the control plane. During data forwarding, traffic does not pass through the RRs.</a:t>
            </a:r>
          </a:p>
          <a:p>
            <a:endParaRPr lang="en-US" altLang="zh-CN" sz="1400" dirty="0">
              <a:sym typeface="Huawei Sans" panose="020C0503030203020204" pitchFamily="34" charset="0"/>
            </a:endParaRPr>
          </a:p>
        </p:txBody>
      </p:sp>
      <p:sp>
        <p:nvSpPr>
          <p:cNvPr id="16" name="Text Box 171"/>
          <p:cNvSpPr txBox="1">
            <a:spLocks noChangeArrowheads="1"/>
          </p:cNvSpPr>
          <p:nvPr/>
        </p:nvSpPr>
        <p:spPr bwMode="gray">
          <a:xfrm>
            <a:off x="3882278" y="3638590"/>
            <a:ext cx="552813" cy="317772"/>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7" name="Text Box 172"/>
          <p:cNvSpPr txBox="1">
            <a:spLocks noChangeArrowheads="1"/>
          </p:cNvSpPr>
          <p:nvPr/>
        </p:nvSpPr>
        <p:spPr bwMode="gray">
          <a:xfrm>
            <a:off x="7775010" y="3638589"/>
            <a:ext cx="58928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8" name="Text Box 173"/>
          <p:cNvSpPr txBox="1">
            <a:spLocks noChangeArrowheads="1"/>
          </p:cNvSpPr>
          <p:nvPr/>
        </p:nvSpPr>
        <p:spPr bwMode="gray">
          <a:xfrm>
            <a:off x="4668308" y="3904806"/>
            <a:ext cx="109637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ASBR-PE1</a:t>
            </a:r>
          </a:p>
        </p:txBody>
      </p:sp>
      <p:sp>
        <p:nvSpPr>
          <p:cNvPr id="19" name="Text Box 174"/>
          <p:cNvSpPr txBox="1">
            <a:spLocks noChangeArrowheads="1"/>
          </p:cNvSpPr>
          <p:nvPr/>
        </p:nvSpPr>
        <p:spPr bwMode="gray">
          <a:xfrm>
            <a:off x="6412323" y="3924304"/>
            <a:ext cx="1192076"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20" name="Text Box 175"/>
          <p:cNvSpPr txBox="1">
            <a:spLocks noChangeArrowheads="1"/>
          </p:cNvSpPr>
          <p:nvPr/>
        </p:nvSpPr>
        <p:spPr bwMode="gray">
          <a:xfrm>
            <a:off x="2365127" y="4941928"/>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21" name="Text Box 176"/>
          <p:cNvSpPr txBox="1">
            <a:spLocks noChangeArrowheads="1"/>
          </p:cNvSpPr>
          <p:nvPr/>
        </p:nvSpPr>
        <p:spPr bwMode="gray">
          <a:xfrm>
            <a:off x="9291389" y="4944715"/>
            <a:ext cx="625929" cy="307476"/>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CE2</a:t>
            </a:r>
          </a:p>
        </p:txBody>
      </p:sp>
      <p:sp>
        <p:nvSpPr>
          <p:cNvPr id="22" name="Text Box 177"/>
          <p:cNvSpPr txBox="1">
            <a:spLocks noChangeArrowheads="1"/>
          </p:cNvSpPr>
          <p:nvPr/>
        </p:nvSpPr>
        <p:spPr bwMode="gray">
          <a:xfrm>
            <a:off x="2033339" y="4505365"/>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23" name="Text Box 178"/>
          <p:cNvSpPr txBox="1">
            <a:spLocks noChangeArrowheads="1"/>
          </p:cNvSpPr>
          <p:nvPr/>
        </p:nvSpPr>
        <p:spPr bwMode="gray">
          <a:xfrm>
            <a:off x="9338403" y="4505365"/>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24" name="Line 179"/>
          <p:cNvSpPr>
            <a:spLocks noChangeShapeType="1"/>
          </p:cNvSpPr>
          <p:nvPr/>
        </p:nvSpPr>
        <p:spPr bwMode="gray">
          <a:xfrm flipV="1">
            <a:off x="3914527" y="2973599"/>
            <a:ext cx="477894" cy="68880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180"/>
          <p:cNvSpPr>
            <a:spLocks noChangeShapeType="1"/>
          </p:cNvSpPr>
          <p:nvPr/>
        </p:nvSpPr>
        <p:spPr bwMode="gray">
          <a:xfrm>
            <a:off x="4817185" y="2973600"/>
            <a:ext cx="446717" cy="714204"/>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Line 181"/>
          <p:cNvSpPr>
            <a:spLocks noChangeShapeType="1"/>
          </p:cNvSpPr>
          <p:nvPr/>
        </p:nvSpPr>
        <p:spPr bwMode="gray">
          <a:xfrm flipV="1">
            <a:off x="6884739" y="2973600"/>
            <a:ext cx="527807" cy="698328"/>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182"/>
          <p:cNvSpPr>
            <a:spLocks noChangeShapeType="1"/>
          </p:cNvSpPr>
          <p:nvPr/>
        </p:nvSpPr>
        <p:spPr bwMode="gray">
          <a:xfrm>
            <a:off x="7849181" y="2973600"/>
            <a:ext cx="445257" cy="687216"/>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Line 183"/>
          <p:cNvSpPr>
            <a:spLocks noChangeShapeType="1"/>
          </p:cNvSpPr>
          <p:nvPr/>
        </p:nvSpPr>
        <p:spPr bwMode="gray">
          <a:xfrm>
            <a:off x="5633789" y="3764003"/>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Line 206"/>
          <p:cNvSpPr>
            <a:spLocks noChangeShapeType="1"/>
          </p:cNvSpPr>
          <p:nvPr/>
        </p:nvSpPr>
        <p:spPr bwMode="gray">
          <a:xfrm flipV="1">
            <a:off x="2876302" y="3887828"/>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Line 207"/>
          <p:cNvSpPr>
            <a:spLocks noChangeShapeType="1"/>
          </p:cNvSpPr>
          <p:nvPr/>
        </p:nvSpPr>
        <p:spPr bwMode="gray">
          <a:xfrm>
            <a:off x="8573839" y="3887828"/>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Line 315"/>
          <p:cNvSpPr>
            <a:spLocks noChangeShapeType="1"/>
          </p:cNvSpPr>
          <p:nvPr/>
        </p:nvSpPr>
        <p:spPr bwMode="gray">
          <a:xfrm flipH="1">
            <a:off x="2358777" y="4878428"/>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 Box 316"/>
          <p:cNvSpPr txBox="1">
            <a:spLocks noChangeArrowheads="1"/>
          </p:cNvSpPr>
          <p:nvPr/>
        </p:nvSpPr>
        <p:spPr bwMode="gray">
          <a:xfrm>
            <a:off x="1952546" y="5021303"/>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0" name="Picture 189" descr="E:\2016.01\1.12 扁平化图标\蓝色\AR-蓝色最新-40.png"/>
          <p:cNvPicPr>
            <a:picLocks noChangeAspect="1" noChangeArrowheads="1"/>
          </p:cNvPicPr>
          <p:nvPr/>
        </p:nvPicPr>
        <p:blipFill>
          <a:blip r:embed="rId3" cstate="print"/>
          <a:srcRect/>
          <a:stretch>
            <a:fillRect/>
          </a:stretch>
        </p:blipFill>
        <p:spPr bwMode="gray">
          <a:xfrm>
            <a:off x="2681852" y="4601822"/>
            <a:ext cx="436636" cy="395012"/>
          </a:xfrm>
          <a:prstGeom prst="rect">
            <a:avLst/>
          </a:prstGeom>
          <a:noFill/>
        </p:spPr>
      </p:pic>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3548444" y="3586478"/>
            <a:ext cx="436636" cy="395012"/>
          </a:xfrm>
          <a:prstGeom prst="rect">
            <a:avLst/>
          </a:prstGeom>
          <a:noFill/>
        </p:spPr>
      </p:pic>
      <p:sp>
        <p:nvSpPr>
          <p:cNvPr id="186" name="Text Box 341"/>
          <p:cNvSpPr txBox="1">
            <a:spLocks noChangeArrowheads="1"/>
          </p:cNvSpPr>
          <p:nvPr/>
        </p:nvSpPr>
        <p:spPr bwMode="gray">
          <a:xfrm>
            <a:off x="4392421" y="310519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4387255" y="2754206"/>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5224526" y="3545859"/>
            <a:ext cx="436636" cy="395012"/>
          </a:xfrm>
          <a:prstGeom prst="rect">
            <a:avLst/>
          </a:prstGeom>
          <a:noFill/>
        </p:spPr>
      </p:pic>
      <p:pic>
        <p:nvPicPr>
          <p:cNvPr id="194" name="Picture 193" descr="E:\2016.01\1.12 扁平化图标\蓝色\AR-蓝色最新-40.png"/>
          <p:cNvPicPr>
            <a:picLocks noChangeAspect="1" noChangeArrowheads="1"/>
          </p:cNvPicPr>
          <p:nvPr/>
        </p:nvPicPr>
        <p:blipFill>
          <a:blip r:embed="rId3" cstate="print"/>
          <a:srcRect/>
          <a:stretch>
            <a:fillRect/>
          </a:stretch>
        </p:blipFill>
        <p:spPr bwMode="gray">
          <a:xfrm>
            <a:off x="6482354" y="3563322"/>
            <a:ext cx="436636" cy="395012"/>
          </a:xfrm>
          <a:prstGeom prst="rect">
            <a:avLst/>
          </a:prstGeom>
          <a:noFill/>
        </p:spPr>
      </p:pic>
      <p:sp>
        <p:nvSpPr>
          <p:cNvPr id="187" name="Text Box 342"/>
          <p:cNvSpPr txBox="1">
            <a:spLocks noChangeArrowheads="1"/>
          </p:cNvSpPr>
          <p:nvPr/>
        </p:nvSpPr>
        <p:spPr bwMode="gray">
          <a:xfrm>
            <a:off x="7389564" y="310519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pic>
        <p:nvPicPr>
          <p:cNvPr id="195" name="Picture 194" descr="E:\2016.01\1.12 扁平化图标\蓝色\AR-蓝色最新-40.png"/>
          <p:cNvPicPr>
            <a:picLocks noChangeAspect="1" noChangeArrowheads="1"/>
          </p:cNvPicPr>
          <p:nvPr/>
        </p:nvPicPr>
        <p:blipFill>
          <a:blip r:embed="rId3" cstate="print"/>
          <a:srcRect/>
          <a:stretch>
            <a:fillRect/>
          </a:stretch>
        </p:blipFill>
        <p:spPr bwMode="gray">
          <a:xfrm>
            <a:off x="7412546" y="2763398"/>
            <a:ext cx="436636" cy="395012"/>
          </a:xfrm>
          <a:prstGeom prst="rect">
            <a:avLst/>
          </a:prstGeom>
          <a:noFill/>
        </p:spPr>
      </p:pic>
      <p:pic>
        <p:nvPicPr>
          <p:cNvPr id="196" name="Picture 195" descr="E:\2016.01\1.12 扁平化图标\蓝色\AR-蓝色最新-40.png"/>
          <p:cNvPicPr>
            <a:picLocks noChangeAspect="1" noChangeArrowheads="1"/>
          </p:cNvPicPr>
          <p:nvPr/>
        </p:nvPicPr>
        <p:blipFill>
          <a:blip r:embed="rId3" cstate="print"/>
          <a:srcRect/>
          <a:stretch>
            <a:fillRect/>
          </a:stretch>
        </p:blipFill>
        <p:spPr bwMode="gray">
          <a:xfrm>
            <a:off x="8310421" y="3583165"/>
            <a:ext cx="436636" cy="395012"/>
          </a:xfrm>
          <a:prstGeom prst="rect">
            <a:avLst/>
          </a:prstGeom>
          <a:noFill/>
        </p:spPr>
      </p:pic>
      <p:pic>
        <p:nvPicPr>
          <p:cNvPr id="197" name="Picture 196" descr="E:\2016.01\1.12 扁平化图标\蓝色\AR-蓝色最新-40.png"/>
          <p:cNvPicPr>
            <a:picLocks noChangeAspect="1" noChangeArrowheads="1"/>
          </p:cNvPicPr>
          <p:nvPr/>
        </p:nvPicPr>
        <p:blipFill>
          <a:blip r:embed="rId3" cstate="print"/>
          <a:srcRect/>
          <a:stretch>
            <a:fillRect/>
          </a:stretch>
        </p:blipFill>
        <p:spPr bwMode="gray">
          <a:xfrm>
            <a:off x="9089466" y="4619803"/>
            <a:ext cx="436636" cy="395012"/>
          </a:xfrm>
          <a:prstGeom prst="rect">
            <a:avLst/>
          </a:prstGeom>
          <a:noFill/>
        </p:spPr>
      </p:pic>
      <p:sp>
        <p:nvSpPr>
          <p:cNvPr id="169" name="圆角矩形 168"/>
          <p:cNvSpPr/>
          <p:nvPr/>
        </p:nvSpPr>
        <p:spPr bwMode="gray">
          <a:xfrm>
            <a:off x="2071439" y="4520050"/>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圆角矩形 170"/>
          <p:cNvSpPr/>
          <p:nvPr/>
        </p:nvSpPr>
        <p:spPr bwMode="gray">
          <a:xfrm>
            <a:off x="3118488" y="2527300"/>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圆角矩形 172"/>
          <p:cNvSpPr/>
          <p:nvPr/>
        </p:nvSpPr>
        <p:spPr bwMode="gray">
          <a:xfrm>
            <a:off x="8848433" y="4520050"/>
            <a:ext cx="116600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2" name="Picture 191" descr="E:\2016.01\1.12 扁平化图标\蓝色\AR-蓝色最新-40.png"/>
          <p:cNvPicPr>
            <a:picLocks noChangeAspect="1" noChangeArrowheads="1"/>
          </p:cNvPicPr>
          <p:nvPr/>
        </p:nvPicPr>
        <p:blipFill>
          <a:blip r:embed="rId3" cstate="print"/>
          <a:srcRect/>
          <a:stretch>
            <a:fillRect/>
          </a:stretch>
        </p:blipFill>
        <p:spPr bwMode="gray">
          <a:xfrm>
            <a:off x="3222488" y="2754206"/>
            <a:ext cx="436636" cy="395012"/>
          </a:xfrm>
          <a:prstGeom prst="rect">
            <a:avLst/>
          </a:prstGeom>
          <a:noFill/>
        </p:spPr>
      </p:pic>
      <p:sp>
        <p:nvSpPr>
          <p:cNvPr id="168" name="圆角矩形 167"/>
          <p:cNvSpPr/>
          <p:nvPr/>
        </p:nvSpPr>
        <p:spPr bwMode="gray">
          <a:xfrm>
            <a:off x="6323008" y="2527300"/>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3" name="Picture 191" descr="E:\2016.01\1.12 扁平化图标\蓝色\AR-蓝色最新-40.png"/>
          <p:cNvPicPr>
            <a:picLocks noChangeAspect="1" noChangeArrowheads="1"/>
          </p:cNvPicPr>
          <p:nvPr/>
        </p:nvPicPr>
        <p:blipFill>
          <a:blip r:embed="rId3" cstate="print"/>
          <a:srcRect/>
          <a:stretch>
            <a:fillRect/>
          </a:stretch>
        </p:blipFill>
        <p:spPr bwMode="gray">
          <a:xfrm>
            <a:off x="8579041" y="2754206"/>
            <a:ext cx="436636" cy="395012"/>
          </a:xfrm>
          <a:prstGeom prst="rect">
            <a:avLst/>
          </a:prstGeom>
          <a:noFill/>
        </p:spPr>
      </p:pic>
      <p:sp>
        <p:nvSpPr>
          <p:cNvPr id="205" name="Text Box 341"/>
          <p:cNvSpPr txBox="1">
            <a:spLocks noChangeArrowheads="1"/>
          </p:cNvSpPr>
          <p:nvPr/>
        </p:nvSpPr>
        <p:spPr bwMode="gray">
          <a:xfrm>
            <a:off x="3135387" y="3115074"/>
            <a:ext cx="62394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RR1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Text Box 341"/>
          <p:cNvSpPr txBox="1">
            <a:spLocks noChangeArrowheads="1"/>
          </p:cNvSpPr>
          <p:nvPr/>
        </p:nvSpPr>
        <p:spPr bwMode="gray">
          <a:xfrm>
            <a:off x="8485387" y="3115074"/>
            <a:ext cx="62394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RR2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箭头连接符 14"/>
          <p:cNvCxnSpPr>
            <a:endCxn id="191" idx="0"/>
          </p:cNvCxnSpPr>
          <p:nvPr/>
        </p:nvCxnSpPr>
        <p:spPr bwMode="gray">
          <a:xfrm>
            <a:off x="3619647" y="3165780"/>
            <a:ext cx="147115" cy="42069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直接箭头连接符 206"/>
          <p:cNvCxnSpPr/>
          <p:nvPr/>
        </p:nvCxnSpPr>
        <p:spPr bwMode="gray">
          <a:xfrm>
            <a:off x="3712228" y="3105190"/>
            <a:ext cx="1404979" cy="598032"/>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8" name="直接箭头连接符 207"/>
          <p:cNvCxnSpPr/>
          <p:nvPr/>
        </p:nvCxnSpPr>
        <p:spPr bwMode="gray">
          <a:xfrm flipH="1">
            <a:off x="8424509" y="3133541"/>
            <a:ext cx="154532" cy="42231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9" name="直接箭头连接符 208"/>
          <p:cNvCxnSpPr>
            <a:stCxn id="194" idx="3"/>
          </p:cNvCxnSpPr>
          <p:nvPr/>
        </p:nvCxnSpPr>
        <p:spPr bwMode="gray">
          <a:xfrm flipV="1">
            <a:off x="6918990" y="3090253"/>
            <a:ext cx="1609749" cy="670575"/>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0" name="直接箭头连接符 209"/>
          <p:cNvCxnSpPr/>
          <p:nvPr/>
        </p:nvCxnSpPr>
        <p:spPr bwMode="gray">
          <a:xfrm flipV="1">
            <a:off x="5675230" y="3927759"/>
            <a:ext cx="734725"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1" name="直接箭头连接符 210"/>
          <p:cNvCxnSpPr/>
          <p:nvPr/>
        </p:nvCxnSpPr>
        <p:spPr bwMode="gray">
          <a:xfrm flipV="1">
            <a:off x="5548210" y="5469908"/>
            <a:ext cx="720000"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2" name="直接箭头连接符 211"/>
          <p:cNvCxnSpPr/>
          <p:nvPr/>
        </p:nvCxnSpPr>
        <p:spPr bwMode="gray">
          <a:xfrm>
            <a:off x="5548210" y="5692031"/>
            <a:ext cx="720000" cy="0"/>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3" name="Text Box 176"/>
          <p:cNvSpPr txBox="1">
            <a:spLocks noChangeArrowheads="1"/>
          </p:cNvSpPr>
          <p:nvPr/>
        </p:nvSpPr>
        <p:spPr bwMode="gray">
          <a:xfrm>
            <a:off x="6268210" y="5316170"/>
            <a:ext cx="1122727"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EBGP</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Text Box 176"/>
          <p:cNvSpPr txBox="1">
            <a:spLocks noChangeArrowheads="1"/>
          </p:cNvSpPr>
          <p:nvPr/>
        </p:nvSpPr>
        <p:spPr bwMode="gray">
          <a:xfrm>
            <a:off x="6268210" y="5538142"/>
            <a:ext cx="1122727"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MP-IBGP</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6" name="AutoShape 274"/>
          <p:cNvSpPr>
            <a:spLocks noChangeArrowheads="1"/>
          </p:cNvSpPr>
          <p:nvPr/>
        </p:nvSpPr>
        <p:spPr bwMode="gray">
          <a:xfrm rot="10800000">
            <a:off x="1671429" y="2948468"/>
            <a:ext cx="1076290" cy="812359"/>
          </a:xfrm>
          <a:prstGeom prst="wedgeRoundRectCallout">
            <a:avLst>
              <a:gd name="adj1" fmla="val -91803"/>
              <a:gd name="adj2" fmla="val 4716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Text Box 276"/>
          <p:cNvSpPr txBox="1">
            <a:spLocks noChangeArrowheads="1"/>
          </p:cNvSpPr>
          <p:nvPr/>
        </p:nvSpPr>
        <p:spPr bwMode="gray">
          <a:xfrm>
            <a:off x="1630066" y="2948486"/>
            <a:ext cx="1314971" cy="286693"/>
          </a:xfrm>
          <a:prstGeom prst="rect">
            <a:avLst/>
          </a:prstGeom>
          <a:noFill/>
          <a:ln w="12700" algn="ctr">
            <a:noFill/>
            <a:miter lim="800000"/>
            <a:headEnd/>
            <a:tailEnd/>
          </a:ln>
          <a:effectLst/>
        </p:spPr>
        <p:txBody>
          <a:bodyPr wrap="square">
            <a:noAutofit/>
          </a:bodyPr>
          <a:lstStyle/>
          <a:p>
            <a:pPr fontAlgn="ctr">
              <a:spcBef>
                <a:spcPct val="50000"/>
              </a:spcBef>
            </a:pPr>
            <a:r>
              <a:rPr sz="1200" dirty="0">
                <a:latin typeface="Huawei Sans" panose="020C0503030203020204" pitchFamily="34" charset="0"/>
              </a:rPr>
              <a:t>Reflects routes without forwarding data.</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675928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B: Forwarding Plane</a:t>
            </a:r>
            <a:endParaRPr lang="en-US" dirty="0">
              <a:sym typeface="Huawei Sans" panose="020C0503030203020204" pitchFamily="34" charset="0"/>
            </a:endParaRPr>
          </a:p>
        </p:txBody>
      </p:sp>
      <p:sp>
        <p:nvSpPr>
          <p:cNvPr id="122" name="文本占位符 31"/>
          <p:cNvSpPr>
            <a:spLocks noGrp="1"/>
          </p:cNvSpPr>
          <p:nvPr>
            <p:ph type="body" sz="quarter" idx="4294967295"/>
          </p:nvPr>
        </p:nvSpPr>
        <p:spPr bwMode="gray">
          <a:xfrm>
            <a:off x="8358951" y="1047750"/>
            <a:ext cx="3390137" cy="4879975"/>
          </a:xfrm>
        </p:spPr>
        <p:txBody>
          <a:bodyPr wrap="square">
            <a:noAutofit/>
          </a:bodyPr>
          <a:lstStyle/>
          <a:p>
            <a:pPr marL="457200" indent="-457200">
              <a:lnSpc>
                <a:spcPct val="100000"/>
              </a:lnSpc>
              <a:spcBef>
                <a:spcPts val="0"/>
              </a:spcBef>
              <a:buSzPct val="100000"/>
              <a:buFont typeface="+mj-lt"/>
              <a:buAutoNum type="arabicPeriod"/>
            </a:pPr>
            <a:r>
              <a:rPr sz="1300" dirty="0">
                <a:latin typeface="Huawei Sans" panose="020C0503030203020204" pitchFamily="34" charset="0"/>
              </a:rPr>
              <a:t>CE2 sends an IP packet destined for Net1 to PE2.</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After PE2 receives the IP packet, it encapsulates the packet with a VPN label V3 and then an outer label T4 and forwards the packet to P2.</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P2 swaps the outer label T4 with T3 and forwards the packet to ASBR-PE2.</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ASBR-PE2 removes the outer label, swaps the VPN label V3 with V2, and forwards the packet to ASBR-PE1. In this case, the packet carries only one VPN label.</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ASBR-PE1 swaps the VPN label V2 with V1, adds the outer label T2 to the packet, and forwards the packet to P1.</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P1 swaps the outer label T2 with T1 and forwards the packet to PE1.</a:t>
            </a:r>
          </a:p>
          <a:p>
            <a:pPr marL="457200" indent="-457200">
              <a:lnSpc>
                <a:spcPct val="100000"/>
              </a:lnSpc>
              <a:spcBef>
                <a:spcPts val="0"/>
              </a:spcBef>
              <a:buSzPct val="100000"/>
              <a:buFont typeface="+mj-lt"/>
              <a:buAutoNum type="arabicPeriod"/>
            </a:pPr>
            <a:r>
              <a:rPr sz="1300" dirty="0">
                <a:latin typeface="Huawei Sans" panose="020C0503030203020204" pitchFamily="34" charset="0"/>
              </a:rPr>
              <a:t>PE1 removes all labels from the packet and forwards the packet (a common IP packet) to CE1.</a:t>
            </a:r>
          </a:p>
        </p:txBody>
      </p:sp>
      <p:sp>
        <p:nvSpPr>
          <p:cNvPr id="5" name="AutoShape 158"/>
          <p:cNvSpPr>
            <a:spLocks noChangeArrowheads="1"/>
          </p:cNvSpPr>
          <p:nvPr/>
        </p:nvSpPr>
        <p:spPr bwMode="gray">
          <a:xfrm rot="5400000">
            <a:off x="4486215" y="2336316"/>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 Box 4"/>
          <p:cNvSpPr txBox="1">
            <a:spLocks noChangeArrowheads="1"/>
          </p:cNvSpPr>
          <p:nvPr/>
        </p:nvSpPr>
        <p:spPr bwMode="gray">
          <a:xfrm>
            <a:off x="1454090" y="3714266"/>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8" name="Text Box 5"/>
          <p:cNvSpPr txBox="1">
            <a:spLocks noChangeArrowheads="1"/>
          </p:cNvSpPr>
          <p:nvPr/>
        </p:nvSpPr>
        <p:spPr bwMode="gray">
          <a:xfrm>
            <a:off x="2220853" y="371426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9" name="Text Box 6"/>
          <p:cNvSpPr txBox="1">
            <a:spLocks noChangeArrowheads="1"/>
          </p:cNvSpPr>
          <p:nvPr/>
        </p:nvSpPr>
        <p:spPr bwMode="gray">
          <a:xfrm>
            <a:off x="3098740" y="371426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0" name="Text Box 7"/>
          <p:cNvSpPr txBox="1">
            <a:spLocks noChangeArrowheads="1"/>
          </p:cNvSpPr>
          <p:nvPr/>
        </p:nvSpPr>
        <p:spPr bwMode="gray">
          <a:xfrm>
            <a:off x="5237103" y="371426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1" name="Text Box 8"/>
          <p:cNvSpPr txBox="1">
            <a:spLocks noChangeArrowheads="1"/>
          </p:cNvSpPr>
          <p:nvPr/>
        </p:nvSpPr>
        <p:spPr bwMode="gray">
          <a:xfrm>
            <a:off x="6124515" y="371426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5" name="Text Box 12"/>
          <p:cNvSpPr txBox="1">
            <a:spLocks noChangeArrowheads="1"/>
          </p:cNvSpPr>
          <p:nvPr/>
        </p:nvSpPr>
        <p:spPr bwMode="gray">
          <a:xfrm>
            <a:off x="2309752" y="2066441"/>
            <a:ext cx="514661"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6" name="Text Box 13"/>
          <p:cNvSpPr txBox="1">
            <a:spLocks noChangeArrowheads="1"/>
          </p:cNvSpPr>
          <p:nvPr/>
        </p:nvSpPr>
        <p:spPr bwMode="gray">
          <a:xfrm>
            <a:off x="6226414" y="2066441"/>
            <a:ext cx="539451"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7" name="Text Box 14"/>
          <p:cNvSpPr txBox="1">
            <a:spLocks noChangeArrowheads="1"/>
          </p:cNvSpPr>
          <p:nvPr/>
        </p:nvSpPr>
        <p:spPr bwMode="gray">
          <a:xfrm>
            <a:off x="2898715" y="2334577"/>
            <a:ext cx="103505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ASBR-PE1</a:t>
            </a:r>
          </a:p>
        </p:txBody>
      </p:sp>
      <p:sp>
        <p:nvSpPr>
          <p:cNvPr id="18" name="Text Box 15"/>
          <p:cNvSpPr txBox="1">
            <a:spLocks noChangeArrowheads="1"/>
          </p:cNvSpPr>
          <p:nvPr/>
        </p:nvSpPr>
        <p:spPr bwMode="gray">
          <a:xfrm>
            <a:off x="5075178" y="2334577"/>
            <a:ext cx="1052512"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ASBR-PE2</a:t>
            </a:r>
          </a:p>
        </p:txBody>
      </p:sp>
      <p:sp>
        <p:nvSpPr>
          <p:cNvPr id="19" name="Text Box 16"/>
          <p:cNvSpPr txBox="1">
            <a:spLocks noChangeArrowheads="1"/>
          </p:cNvSpPr>
          <p:nvPr/>
        </p:nvSpPr>
        <p:spPr bwMode="gray">
          <a:xfrm>
            <a:off x="832108" y="3150704"/>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20" name="Text Box 17"/>
          <p:cNvSpPr txBox="1">
            <a:spLocks noChangeArrowheads="1"/>
          </p:cNvSpPr>
          <p:nvPr/>
        </p:nvSpPr>
        <p:spPr bwMode="gray">
          <a:xfrm>
            <a:off x="7487383" y="3175656"/>
            <a:ext cx="52546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21" name="Text Box 18"/>
          <p:cNvSpPr txBox="1">
            <a:spLocks noChangeArrowheads="1"/>
          </p:cNvSpPr>
          <p:nvPr/>
        </p:nvSpPr>
        <p:spPr bwMode="gray">
          <a:xfrm>
            <a:off x="434915" y="2714141"/>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22" name="Text Box 19"/>
          <p:cNvSpPr txBox="1">
            <a:spLocks noChangeArrowheads="1"/>
          </p:cNvSpPr>
          <p:nvPr/>
        </p:nvSpPr>
        <p:spPr bwMode="gray">
          <a:xfrm>
            <a:off x="7704214" y="2714141"/>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sp>
        <p:nvSpPr>
          <p:cNvPr id="23" name="Line 20"/>
          <p:cNvSpPr>
            <a:spLocks noChangeShapeType="1"/>
          </p:cNvSpPr>
          <p:nvPr/>
        </p:nvSpPr>
        <p:spPr bwMode="gray">
          <a:xfrm flipV="1">
            <a:off x="2316103" y="1883879"/>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Line 21"/>
          <p:cNvSpPr>
            <a:spLocks noChangeShapeType="1"/>
          </p:cNvSpPr>
          <p:nvPr/>
        </p:nvSpPr>
        <p:spPr bwMode="gray">
          <a:xfrm>
            <a:off x="3157478" y="1921979"/>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ine 22"/>
          <p:cNvSpPr>
            <a:spLocks noChangeShapeType="1"/>
          </p:cNvSpPr>
          <p:nvPr/>
        </p:nvSpPr>
        <p:spPr bwMode="gray">
          <a:xfrm flipV="1">
            <a:off x="5286315" y="1893404"/>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Line 23"/>
          <p:cNvSpPr>
            <a:spLocks noChangeShapeType="1"/>
          </p:cNvSpPr>
          <p:nvPr/>
        </p:nvSpPr>
        <p:spPr bwMode="gray">
          <a:xfrm>
            <a:off x="6188015" y="1883879"/>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Line 24"/>
          <p:cNvSpPr>
            <a:spLocks noChangeShapeType="1"/>
          </p:cNvSpPr>
          <p:nvPr/>
        </p:nvSpPr>
        <p:spPr bwMode="gray">
          <a:xfrm>
            <a:off x="4035365" y="2191854"/>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47"/>
          <p:cNvSpPr>
            <a:spLocks noChangeShapeType="1"/>
          </p:cNvSpPr>
          <p:nvPr/>
        </p:nvSpPr>
        <p:spPr bwMode="gray">
          <a:xfrm flipV="1">
            <a:off x="1277878" y="2315679"/>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48"/>
          <p:cNvSpPr>
            <a:spLocks noChangeShapeType="1"/>
          </p:cNvSpPr>
          <p:nvPr/>
        </p:nvSpPr>
        <p:spPr bwMode="gray">
          <a:xfrm>
            <a:off x="6975415" y="2315679"/>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Line 104"/>
          <p:cNvSpPr>
            <a:spLocks noChangeShapeType="1"/>
          </p:cNvSpPr>
          <p:nvPr/>
        </p:nvSpPr>
        <p:spPr bwMode="gray">
          <a:xfrm>
            <a:off x="1308040" y="3195154"/>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Line 105"/>
          <p:cNvSpPr>
            <a:spLocks noChangeShapeType="1"/>
          </p:cNvSpPr>
          <p:nvPr/>
        </p:nvSpPr>
        <p:spPr bwMode="gray">
          <a:xfrm>
            <a:off x="2189103" y="2401404"/>
            <a:ext cx="1587" cy="25193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106"/>
          <p:cNvSpPr>
            <a:spLocks noChangeShapeType="1"/>
          </p:cNvSpPr>
          <p:nvPr/>
        </p:nvSpPr>
        <p:spPr bwMode="gray">
          <a:xfrm>
            <a:off x="3857565" y="2398229"/>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107"/>
          <p:cNvSpPr>
            <a:spLocks noChangeShapeType="1"/>
          </p:cNvSpPr>
          <p:nvPr/>
        </p:nvSpPr>
        <p:spPr bwMode="gray">
          <a:xfrm>
            <a:off x="5089465" y="2372829"/>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Line 108"/>
          <p:cNvSpPr>
            <a:spLocks noChangeShapeType="1"/>
          </p:cNvSpPr>
          <p:nvPr/>
        </p:nvSpPr>
        <p:spPr bwMode="gray">
          <a:xfrm>
            <a:off x="6903978" y="2452204"/>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Line 109"/>
          <p:cNvSpPr>
            <a:spLocks noChangeShapeType="1"/>
          </p:cNvSpPr>
          <p:nvPr/>
        </p:nvSpPr>
        <p:spPr bwMode="gray">
          <a:xfrm>
            <a:off x="7750115" y="3247541"/>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Line 110"/>
          <p:cNvSpPr>
            <a:spLocks noChangeShapeType="1"/>
          </p:cNvSpPr>
          <p:nvPr/>
        </p:nvSpPr>
        <p:spPr bwMode="gray">
          <a:xfrm>
            <a:off x="2179578" y="4001604"/>
            <a:ext cx="7889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Line 111"/>
          <p:cNvSpPr>
            <a:spLocks noChangeShapeType="1"/>
          </p:cNvSpPr>
          <p:nvPr/>
        </p:nvSpPr>
        <p:spPr bwMode="gray">
          <a:xfrm>
            <a:off x="2955865" y="4001604"/>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112"/>
          <p:cNvSpPr>
            <a:spLocks noChangeShapeType="1"/>
          </p:cNvSpPr>
          <p:nvPr/>
        </p:nvSpPr>
        <p:spPr bwMode="gray">
          <a:xfrm>
            <a:off x="1298515" y="3995254"/>
            <a:ext cx="8890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113"/>
          <p:cNvSpPr>
            <a:spLocks noChangeShapeType="1"/>
          </p:cNvSpPr>
          <p:nvPr/>
        </p:nvSpPr>
        <p:spPr bwMode="gray">
          <a:xfrm>
            <a:off x="3867090" y="3995254"/>
            <a:ext cx="1227138"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114"/>
          <p:cNvSpPr>
            <a:spLocks noChangeShapeType="1"/>
          </p:cNvSpPr>
          <p:nvPr/>
        </p:nvSpPr>
        <p:spPr bwMode="gray">
          <a:xfrm>
            <a:off x="5094228" y="4001604"/>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115"/>
          <p:cNvSpPr>
            <a:spLocks noChangeShapeType="1"/>
          </p:cNvSpPr>
          <p:nvPr/>
        </p:nvSpPr>
        <p:spPr bwMode="gray">
          <a:xfrm>
            <a:off x="5999103" y="3992079"/>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116"/>
          <p:cNvSpPr>
            <a:spLocks noChangeShapeType="1"/>
          </p:cNvSpPr>
          <p:nvPr/>
        </p:nvSpPr>
        <p:spPr bwMode="gray">
          <a:xfrm>
            <a:off x="6897628" y="3995254"/>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117"/>
          <p:cNvSpPr>
            <a:spLocks noChangeShapeType="1"/>
          </p:cNvSpPr>
          <p:nvPr/>
        </p:nvSpPr>
        <p:spPr bwMode="gray">
          <a:xfrm>
            <a:off x="2968565" y="2296629"/>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Line 118"/>
          <p:cNvSpPr>
            <a:spLocks noChangeShapeType="1"/>
          </p:cNvSpPr>
          <p:nvPr/>
        </p:nvSpPr>
        <p:spPr bwMode="gray">
          <a:xfrm>
            <a:off x="6003865" y="2263291"/>
            <a:ext cx="0" cy="2693988"/>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Rectangle 119"/>
          <p:cNvSpPr>
            <a:spLocks noChangeArrowheads="1"/>
          </p:cNvSpPr>
          <p:nvPr/>
        </p:nvSpPr>
        <p:spPr bwMode="gray">
          <a:xfrm>
            <a:off x="6972240"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Line 120"/>
          <p:cNvSpPr>
            <a:spLocks noChangeShapeType="1"/>
          </p:cNvSpPr>
          <p:nvPr/>
        </p:nvSpPr>
        <p:spPr bwMode="gray">
          <a:xfrm flipH="1">
            <a:off x="760353" y="3087204"/>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21"/>
          <p:cNvSpPr txBox="1">
            <a:spLocks noChangeArrowheads="1"/>
          </p:cNvSpPr>
          <p:nvPr/>
        </p:nvSpPr>
        <p:spPr bwMode="gray">
          <a:xfrm>
            <a:off x="365065" y="3230079"/>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 Box 133"/>
          <p:cNvSpPr txBox="1">
            <a:spLocks noChangeArrowheads="1"/>
          </p:cNvSpPr>
          <p:nvPr/>
        </p:nvSpPr>
        <p:spPr bwMode="gray">
          <a:xfrm>
            <a:off x="2058928" y="1059966"/>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57" name="Text Box 134"/>
          <p:cNvSpPr txBox="1">
            <a:spLocks noChangeArrowheads="1"/>
          </p:cNvSpPr>
          <p:nvPr/>
        </p:nvSpPr>
        <p:spPr bwMode="gray">
          <a:xfrm>
            <a:off x="2049403" y="1275866"/>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Arc 135"/>
          <p:cNvSpPr>
            <a:spLocks/>
          </p:cNvSpPr>
          <p:nvPr/>
        </p:nvSpPr>
        <p:spPr bwMode="gray">
          <a:xfrm rot="18721372">
            <a:off x="2367697" y="1368735"/>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 Box 136"/>
          <p:cNvSpPr txBox="1">
            <a:spLocks noChangeArrowheads="1"/>
          </p:cNvSpPr>
          <p:nvPr/>
        </p:nvSpPr>
        <p:spPr bwMode="gray">
          <a:xfrm>
            <a:off x="5056128" y="1034566"/>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60" name="Text Box 137"/>
          <p:cNvSpPr txBox="1">
            <a:spLocks noChangeArrowheads="1"/>
          </p:cNvSpPr>
          <p:nvPr/>
        </p:nvSpPr>
        <p:spPr bwMode="gray">
          <a:xfrm>
            <a:off x="5046603" y="1250466"/>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MP-IBGP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Arc 138"/>
          <p:cNvSpPr>
            <a:spLocks/>
          </p:cNvSpPr>
          <p:nvPr/>
        </p:nvSpPr>
        <p:spPr bwMode="gray">
          <a:xfrm rot="18721372">
            <a:off x="5364897" y="1343335"/>
            <a:ext cx="1277937" cy="1311275"/>
          </a:xfrm>
          <a:custGeom>
            <a:avLst/>
            <a:gdLst>
              <a:gd name="G0" fmla="+- 4979 0 0"/>
              <a:gd name="G1" fmla="+- 21600 0 0"/>
              <a:gd name="G2" fmla="+- 21600 0 0"/>
              <a:gd name="T0" fmla="*/ 0 w 26579"/>
              <a:gd name="T1" fmla="*/ 582 h 29359"/>
              <a:gd name="T2" fmla="*/ 25137 w 26579"/>
              <a:gd name="T3" fmla="*/ 29359 h 29359"/>
              <a:gd name="T4" fmla="*/ 4979 w 26579"/>
              <a:gd name="T5" fmla="*/ 21600 h 29359"/>
            </a:gdLst>
            <a:ahLst/>
            <a:cxnLst>
              <a:cxn ang="0">
                <a:pos x="T0" y="T1"/>
              </a:cxn>
              <a:cxn ang="0">
                <a:pos x="T2" y="T3"/>
              </a:cxn>
              <a:cxn ang="0">
                <a:pos x="T4" y="T5"/>
              </a:cxn>
            </a:cxnLst>
            <a:rect l="0" t="0" r="r" b="b"/>
            <a:pathLst>
              <a:path w="26579" h="29359" fill="none" extrusionOk="0">
                <a:moveTo>
                  <a:pt x="-1" y="581"/>
                </a:moveTo>
                <a:cubicBezTo>
                  <a:pt x="1631" y="195"/>
                  <a:pt x="3302" y="-1"/>
                  <a:pt x="4979" y="0"/>
                </a:cubicBezTo>
                <a:cubicBezTo>
                  <a:pt x="16908" y="0"/>
                  <a:pt x="26579" y="9670"/>
                  <a:pt x="26579" y="21600"/>
                </a:cubicBezTo>
                <a:cubicBezTo>
                  <a:pt x="26579" y="24252"/>
                  <a:pt x="26090" y="26883"/>
                  <a:pt x="25137" y="29359"/>
                </a:cubicBezTo>
              </a:path>
              <a:path w="26579" h="29359" stroke="0" extrusionOk="0">
                <a:moveTo>
                  <a:pt x="-1" y="581"/>
                </a:moveTo>
                <a:cubicBezTo>
                  <a:pt x="1631" y="195"/>
                  <a:pt x="3302" y="-1"/>
                  <a:pt x="4979" y="0"/>
                </a:cubicBezTo>
                <a:cubicBezTo>
                  <a:pt x="16908" y="0"/>
                  <a:pt x="26579" y="9670"/>
                  <a:pt x="26579" y="21600"/>
                </a:cubicBezTo>
                <a:cubicBezTo>
                  <a:pt x="26579" y="24252"/>
                  <a:pt x="26090" y="26883"/>
                  <a:pt x="25137" y="29359"/>
                </a:cubicBezTo>
                <a:lnTo>
                  <a:pt x="4979"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Rectangle 139"/>
          <p:cNvSpPr>
            <a:spLocks noChangeArrowheads="1"/>
          </p:cNvSpPr>
          <p:nvPr/>
        </p:nvSpPr>
        <p:spPr bwMode="gray">
          <a:xfrm>
            <a:off x="6086415"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Rectangle 140"/>
          <p:cNvSpPr>
            <a:spLocks noChangeArrowheads="1"/>
          </p:cNvSpPr>
          <p:nvPr/>
        </p:nvSpPr>
        <p:spPr bwMode="gray">
          <a:xfrm>
            <a:off x="6086415" y="4371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V3</a:t>
            </a:r>
          </a:p>
        </p:txBody>
      </p:sp>
      <p:sp>
        <p:nvSpPr>
          <p:cNvPr id="64" name="Rectangle 141"/>
          <p:cNvSpPr>
            <a:spLocks noChangeArrowheads="1"/>
          </p:cNvSpPr>
          <p:nvPr/>
        </p:nvSpPr>
        <p:spPr bwMode="gray">
          <a:xfrm>
            <a:off x="6086415" y="4615965"/>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dirty="0">
                <a:latin typeface="Huawei Sans" panose="020C0503030203020204" pitchFamily="34" charset="0"/>
              </a:rPr>
              <a:t>T4</a:t>
            </a:r>
          </a:p>
        </p:txBody>
      </p:sp>
      <p:sp>
        <p:nvSpPr>
          <p:cNvPr id="65" name="Rectangle 142"/>
          <p:cNvSpPr>
            <a:spLocks noChangeArrowheads="1"/>
          </p:cNvSpPr>
          <p:nvPr/>
        </p:nvSpPr>
        <p:spPr bwMode="gray">
          <a:xfrm>
            <a:off x="5187890"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Rectangle 143"/>
          <p:cNvSpPr>
            <a:spLocks noChangeArrowheads="1"/>
          </p:cNvSpPr>
          <p:nvPr/>
        </p:nvSpPr>
        <p:spPr bwMode="gray">
          <a:xfrm>
            <a:off x="5187890" y="4371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V3</a:t>
            </a:r>
          </a:p>
        </p:txBody>
      </p:sp>
      <p:sp>
        <p:nvSpPr>
          <p:cNvPr id="67" name="Rectangle 144"/>
          <p:cNvSpPr>
            <a:spLocks noChangeArrowheads="1"/>
          </p:cNvSpPr>
          <p:nvPr/>
        </p:nvSpPr>
        <p:spPr bwMode="gray">
          <a:xfrm>
            <a:off x="5187890" y="4615965"/>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T3</a:t>
            </a:r>
          </a:p>
        </p:txBody>
      </p:sp>
      <p:sp>
        <p:nvSpPr>
          <p:cNvPr id="68" name="Text Box 145"/>
          <p:cNvSpPr txBox="1">
            <a:spLocks noChangeArrowheads="1"/>
          </p:cNvSpPr>
          <p:nvPr/>
        </p:nvSpPr>
        <p:spPr bwMode="gray">
          <a:xfrm>
            <a:off x="4143315" y="3714266"/>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69" name="Rectangle 146"/>
          <p:cNvSpPr>
            <a:spLocks noChangeArrowheads="1"/>
          </p:cNvSpPr>
          <p:nvPr/>
        </p:nvSpPr>
        <p:spPr bwMode="gray">
          <a:xfrm>
            <a:off x="4082990"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ectangle 147"/>
          <p:cNvSpPr>
            <a:spLocks noChangeArrowheads="1"/>
          </p:cNvSpPr>
          <p:nvPr/>
        </p:nvSpPr>
        <p:spPr bwMode="gray">
          <a:xfrm>
            <a:off x="3044765"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Rectangle 148"/>
          <p:cNvSpPr>
            <a:spLocks noChangeArrowheads="1"/>
          </p:cNvSpPr>
          <p:nvPr/>
        </p:nvSpPr>
        <p:spPr bwMode="gray">
          <a:xfrm>
            <a:off x="3044765" y="4371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2" name="Rectangle 149"/>
          <p:cNvSpPr>
            <a:spLocks noChangeArrowheads="1"/>
          </p:cNvSpPr>
          <p:nvPr/>
        </p:nvSpPr>
        <p:spPr bwMode="gray">
          <a:xfrm>
            <a:off x="3044765" y="4615965"/>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T2</a:t>
            </a:r>
          </a:p>
        </p:txBody>
      </p:sp>
      <p:sp>
        <p:nvSpPr>
          <p:cNvPr id="73" name="Rectangle 150"/>
          <p:cNvSpPr>
            <a:spLocks noChangeArrowheads="1"/>
          </p:cNvSpPr>
          <p:nvPr/>
        </p:nvSpPr>
        <p:spPr bwMode="gray">
          <a:xfrm>
            <a:off x="2244665" y="4117491"/>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151"/>
          <p:cNvSpPr>
            <a:spLocks noChangeArrowheads="1"/>
          </p:cNvSpPr>
          <p:nvPr/>
        </p:nvSpPr>
        <p:spPr bwMode="gray">
          <a:xfrm>
            <a:off x="2244665" y="4371491"/>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5" name="Rectangle 152"/>
          <p:cNvSpPr>
            <a:spLocks noChangeArrowheads="1"/>
          </p:cNvSpPr>
          <p:nvPr/>
        </p:nvSpPr>
        <p:spPr bwMode="gray">
          <a:xfrm>
            <a:off x="2244665" y="4615965"/>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T1</a:t>
            </a:r>
          </a:p>
        </p:txBody>
      </p:sp>
      <p:sp>
        <p:nvSpPr>
          <p:cNvPr id="76" name="Rectangle 153"/>
          <p:cNvSpPr>
            <a:spLocks noChangeArrowheads="1"/>
          </p:cNvSpPr>
          <p:nvPr/>
        </p:nvSpPr>
        <p:spPr bwMode="gray">
          <a:xfrm>
            <a:off x="1366778" y="4117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le 154"/>
          <p:cNvSpPr>
            <a:spLocks noChangeArrowheads="1"/>
          </p:cNvSpPr>
          <p:nvPr/>
        </p:nvSpPr>
        <p:spPr bwMode="gray">
          <a:xfrm>
            <a:off x="4082990" y="437149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V2</a:t>
            </a:r>
          </a:p>
        </p:txBody>
      </p:sp>
      <p:sp>
        <p:nvSpPr>
          <p:cNvPr id="78" name="Arc 182"/>
          <p:cNvSpPr>
            <a:spLocks/>
          </p:cNvSpPr>
          <p:nvPr/>
        </p:nvSpPr>
        <p:spPr bwMode="gray">
          <a:xfrm rot="18709102">
            <a:off x="3897253" y="1637816"/>
            <a:ext cx="1035050" cy="949325"/>
          </a:xfrm>
          <a:custGeom>
            <a:avLst/>
            <a:gdLst>
              <a:gd name="G0" fmla="+- 0 0 0"/>
              <a:gd name="G1" fmla="+- 21252 0 0"/>
              <a:gd name="G2" fmla="+- 21600 0 0"/>
              <a:gd name="T0" fmla="*/ 3863 w 21544"/>
              <a:gd name="T1" fmla="*/ 0 h 21252"/>
              <a:gd name="T2" fmla="*/ 21544 w 21544"/>
              <a:gd name="T3" fmla="*/ 19691 h 21252"/>
              <a:gd name="T4" fmla="*/ 0 w 21544"/>
              <a:gd name="T5" fmla="*/ 21252 h 21252"/>
            </a:gdLst>
            <a:ahLst/>
            <a:cxnLst>
              <a:cxn ang="0">
                <a:pos x="T0" y="T1"/>
              </a:cxn>
              <a:cxn ang="0">
                <a:pos x="T2" y="T3"/>
              </a:cxn>
              <a:cxn ang="0">
                <a:pos x="T4" y="T5"/>
              </a:cxn>
            </a:cxnLst>
            <a:rect l="0" t="0" r="r" b="b"/>
            <a:pathLst>
              <a:path w="21544" h="21252" fill="none" extrusionOk="0">
                <a:moveTo>
                  <a:pt x="3862" y="0"/>
                </a:moveTo>
                <a:cubicBezTo>
                  <a:pt x="13558" y="1762"/>
                  <a:pt x="20831" y="9862"/>
                  <a:pt x="21543" y="19691"/>
                </a:cubicBezTo>
              </a:path>
              <a:path w="21544" h="21252" stroke="0" extrusionOk="0">
                <a:moveTo>
                  <a:pt x="3862" y="0"/>
                </a:moveTo>
                <a:cubicBezTo>
                  <a:pt x="13558" y="1762"/>
                  <a:pt x="20831" y="9862"/>
                  <a:pt x="21543" y="19691"/>
                </a:cubicBezTo>
                <a:lnTo>
                  <a:pt x="0" y="21252"/>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Text Box 183"/>
          <p:cNvSpPr txBox="1">
            <a:spLocks noChangeArrowheads="1"/>
          </p:cNvSpPr>
          <p:nvPr/>
        </p:nvSpPr>
        <p:spPr bwMode="gray">
          <a:xfrm>
            <a:off x="3462278" y="1552091"/>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184"/>
          <p:cNvSpPr txBox="1">
            <a:spLocks noChangeArrowheads="1"/>
          </p:cNvSpPr>
          <p:nvPr/>
        </p:nvSpPr>
        <p:spPr bwMode="gray">
          <a:xfrm>
            <a:off x="6997640" y="3714266"/>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81" name="Text Box 185"/>
          <p:cNvSpPr txBox="1">
            <a:spLocks noChangeArrowheads="1"/>
          </p:cNvSpPr>
          <p:nvPr/>
        </p:nvSpPr>
        <p:spPr bwMode="gray">
          <a:xfrm>
            <a:off x="2789178" y="1977541"/>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82" name="Text Box 186"/>
          <p:cNvSpPr txBox="1">
            <a:spLocks noChangeArrowheads="1"/>
          </p:cNvSpPr>
          <p:nvPr/>
        </p:nvSpPr>
        <p:spPr bwMode="gray">
          <a:xfrm>
            <a:off x="5791140" y="1980716"/>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83" name="Text Box 36"/>
          <p:cNvSpPr txBox="1">
            <a:spLocks noChangeArrowheads="1"/>
          </p:cNvSpPr>
          <p:nvPr/>
        </p:nvSpPr>
        <p:spPr bwMode="gray">
          <a:xfrm>
            <a:off x="1506329" y="133169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 Box 36"/>
          <p:cNvSpPr txBox="1">
            <a:spLocks noChangeArrowheads="1"/>
          </p:cNvSpPr>
          <p:nvPr/>
        </p:nvSpPr>
        <p:spPr bwMode="gray">
          <a:xfrm>
            <a:off x="6186849" y="133169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AutoShape 155"/>
          <p:cNvSpPr>
            <a:spLocks noChangeArrowheads="1"/>
          </p:cNvSpPr>
          <p:nvPr/>
        </p:nvSpPr>
        <p:spPr bwMode="gray">
          <a:xfrm rot="5400000">
            <a:off x="2793146" y="4396098"/>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AutoShape 156"/>
          <p:cNvSpPr>
            <a:spLocks noChangeArrowheads="1"/>
          </p:cNvSpPr>
          <p:nvPr/>
        </p:nvSpPr>
        <p:spPr bwMode="gray">
          <a:xfrm rot="5400000">
            <a:off x="2535970" y="4586598"/>
            <a:ext cx="809625" cy="1693862"/>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AutoShape 159"/>
          <p:cNvSpPr>
            <a:spLocks noChangeArrowheads="1"/>
          </p:cNvSpPr>
          <p:nvPr/>
        </p:nvSpPr>
        <p:spPr bwMode="gray">
          <a:xfrm rot="5400000">
            <a:off x="5780821" y="4383398"/>
            <a:ext cx="390525" cy="2109788"/>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AutoShape 160"/>
          <p:cNvSpPr>
            <a:spLocks noChangeArrowheads="1"/>
          </p:cNvSpPr>
          <p:nvPr/>
        </p:nvSpPr>
        <p:spPr bwMode="gray">
          <a:xfrm rot="5400000">
            <a:off x="5570477" y="4498491"/>
            <a:ext cx="809625" cy="1844675"/>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AutoShape 181"/>
          <p:cNvSpPr>
            <a:spLocks noChangeArrowheads="1"/>
          </p:cNvSpPr>
          <p:nvPr/>
        </p:nvSpPr>
        <p:spPr bwMode="gray">
          <a:xfrm rot="5400000">
            <a:off x="4264759" y="5045385"/>
            <a:ext cx="390525" cy="788987"/>
          </a:xfrm>
          <a:prstGeom prst="can">
            <a:avLst>
              <a:gd name="adj" fmla="val 28453"/>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1096154" y="2821435"/>
            <a:ext cx="436636" cy="395012"/>
          </a:xfrm>
          <a:prstGeom prst="rect">
            <a:avLst/>
          </a:prstGeom>
          <a:noFill/>
        </p:spPr>
      </p:pic>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1914703" y="2059065"/>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2794011" y="1648273"/>
            <a:ext cx="436636" cy="395012"/>
          </a:xfrm>
          <a:prstGeom prst="rect">
            <a:avLst/>
          </a:prstGeom>
          <a:noFill/>
        </p:spPr>
      </p:pic>
      <p:pic>
        <p:nvPicPr>
          <p:cNvPr id="194" name="Picture 193" descr="E:\2016.01\1.12 扁平化图标\蓝色\AR-蓝色最新-40.png"/>
          <p:cNvPicPr>
            <a:picLocks noChangeAspect="1" noChangeArrowheads="1"/>
          </p:cNvPicPr>
          <p:nvPr/>
        </p:nvPicPr>
        <p:blipFill>
          <a:blip r:embed="rId3" cstate="print"/>
          <a:srcRect/>
          <a:stretch>
            <a:fillRect/>
          </a:stretch>
        </p:blipFill>
        <p:spPr bwMode="gray">
          <a:xfrm>
            <a:off x="3648772" y="2001130"/>
            <a:ext cx="436636" cy="395012"/>
          </a:xfrm>
          <a:prstGeom prst="rect">
            <a:avLst/>
          </a:prstGeom>
          <a:noFill/>
        </p:spPr>
      </p:pic>
      <p:pic>
        <p:nvPicPr>
          <p:cNvPr id="195" name="Picture 194" descr="E:\2016.01\1.12 扁平化图标\蓝色\AR-蓝色最新-40.png"/>
          <p:cNvPicPr>
            <a:picLocks noChangeAspect="1" noChangeArrowheads="1"/>
          </p:cNvPicPr>
          <p:nvPr/>
        </p:nvPicPr>
        <p:blipFill>
          <a:blip r:embed="rId3" cstate="print"/>
          <a:srcRect/>
          <a:stretch>
            <a:fillRect/>
          </a:stretch>
        </p:blipFill>
        <p:spPr bwMode="gray">
          <a:xfrm>
            <a:off x="4887022" y="2011271"/>
            <a:ext cx="436636" cy="395012"/>
          </a:xfrm>
          <a:prstGeom prst="rect">
            <a:avLst/>
          </a:prstGeom>
          <a:noFill/>
        </p:spPr>
      </p:pic>
      <p:pic>
        <p:nvPicPr>
          <p:cNvPr id="196" name="Picture 195" descr="E:\2016.01\1.12 扁平化图标\蓝色\AR-蓝色最新-40.png"/>
          <p:cNvPicPr>
            <a:picLocks noChangeAspect="1" noChangeArrowheads="1"/>
          </p:cNvPicPr>
          <p:nvPr/>
        </p:nvPicPr>
        <p:blipFill>
          <a:blip r:embed="rId3" cstate="print"/>
          <a:srcRect/>
          <a:stretch>
            <a:fillRect/>
          </a:stretch>
        </p:blipFill>
        <p:spPr bwMode="gray">
          <a:xfrm>
            <a:off x="5828941" y="1650136"/>
            <a:ext cx="436636" cy="395012"/>
          </a:xfrm>
          <a:prstGeom prst="rect">
            <a:avLst/>
          </a:prstGeom>
          <a:noFill/>
        </p:spPr>
      </p:pic>
      <p:pic>
        <p:nvPicPr>
          <p:cNvPr id="197" name="Picture 196" descr="E:\2016.01\1.12 扁平化图标\蓝色\AR-蓝色最新-40.png"/>
          <p:cNvPicPr>
            <a:picLocks noChangeAspect="1" noChangeArrowheads="1"/>
          </p:cNvPicPr>
          <p:nvPr/>
        </p:nvPicPr>
        <p:blipFill>
          <a:blip r:embed="rId3" cstate="print"/>
          <a:srcRect/>
          <a:stretch>
            <a:fillRect/>
          </a:stretch>
        </p:blipFill>
        <p:spPr bwMode="gray">
          <a:xfrm>
            <a:off x="6688835" y="2000698"/>
            <a:ext cx="436636" cy="395012"/>
          </a:xfrm>
          <a:prstGeom prst="rect">
            <a:avLst/>
          </a:prstGeom>
          <a:noFill/>
        </p:spPr>
      </p:pic>
      <p:pic>
        <p:nvPicPr>
          <p:cNvPr id="198" name="Picture 197" descr="E:\2016.01\1.12 扁平化图标\蓝色\AR-蓝色最新-40.png"/>
          <p:cNvPicPr>
            <a:picLocks noChangeAspect="1" noChangeArrowheads="1"/>
          </p:cNvPicPr>
          <p:nvPr/>
        </p:nvPicPr>
        <p:blipFill>
          <a:blip r:embed="rId3" cstate="print"/>
          <a:srcRect/>
          <a:stretch>
            <a:fillRect/>
          </a:stretch>
        </p:blipFill>
        <p:spPr bwMode="gray">
          <a:xfrm>
            <a:off x="7461949" y="2839555"/>
            <a:ext cx="436636" cy="395012"/>
          </a:xfrm>
          <a:prstGeom prst="rect">
            <a:avLst/>
          </a:prstGeom>
          <a:noFill/>
        </p:spPr>
      </p:pic>
      <p:sp>
        <p:nvSpPr>
          <p:cNvPr id="111" name="圆角矩形 110"/>
          <p:cNvSpPr/>
          <p:nvPr/>
        </p:nvSpPr>
        <p:spPr bwMode="gray">
          <a:xfrm>
            <a:off x="471265" y="2730412"/>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圆角矩形 111"/>
          <p:cNvSpPr/>
          <p:nvPr/>
        </p:nvSpPr>
        <p:spPr bwMode="gray">
          <a:xfrm>
            <a:off x="1691385" y="1041640"/>
            <a:ext cx="2434663"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圆角矩形 112"/>
          <p:cNvSpPr/>
          <p:nvPr/>
        </p:nvSpPr>
        <p:spPr bwMode="gray">
          <a:xfrm>
            <a:off x="7268576" y="2730412"/>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bwMode="gray">
          <a:xfrm>
            <a:off x="4808758" y="1041640"/>
            <a:ext cx="2434663"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p:cNvSpPr/>
          <p:nvPr/>
        </p:nvSpPr>
        <p:spPr bwMode="gray">
          <a:xfrm>
            <a:off x="7234725"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椭圆 115"/>
          <p:cNvSpPr/>
          <p:nvPr/>
        </p:nvSpPr>
        <p:spPr bwMode="gray">
          <a:xfrm>
            <a:off x="6384598"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p:nvPr/>
        </p:nvSpPr>
        <p:spPr bwMode="gray">
          <a:xfrm>
            <a:off x="5493949"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4394271"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3311063"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2470844"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1705463" y="3525126"/>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33909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B Characteristics</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800" smtClean="0"/>
              <a:t>The advantage of Option B is that all traffic is forwarded by ASBRs. In this way, traffic is controllable, but the loads on the ASBRs are heavy because the ASBRs need to save a large number of VPNv4 routes. BGP routing policies, such as VPN target-based filtering policies, can be configured on ASBRs, so that ASBRs only save some of VPNv4 routes.</a:t>
            </a:r>
            <a:endParaRPr lang="en-US" altLang="zh-CN" sz="1800" smtClean="0">
              <a:sym typeface="Huawei Sans" panose="020C0503030203020204" pitchFamily="34" charset="0"/>
            </a:endParaRPr>
          </a:p>
          <a:p>
            <a:r>
              <a:rPr lang="en-US" sz="1800" smtClean="0"/>
              <a:t>The disadvantage is that VPN routing information is stored on and forwarded by ASBRs. If a large number of VPN routes exist, the overloaded ASBRs tend to become faulty points. Therefore, in scenarios where MP-EBGP is used, ASBRs that maintain VPN routing information generally do not perform IP forwarding on the public network.</a:t>
            </a:r>
            <a:endParaRPr lang="en-US" altLang="zh-CN" sz="1800" smtClean="0">
              <a:sym typeface="Huawei Sans" panose="020C0503030203020204" pitchFamily="34" charset="0"/>
            </a:endParaRPr>
          </a:p>
          <a:p>
            <a:r>
              <a:rPr lang="en-US" sz="1800" smtClean="0"/>
              <a:t>Option B is better than Option A when a large number of VRF instances need to communicate with each other.</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18269431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A</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B</a:t>
            </a:r>
            <a:endParaRPr lang="en-US" altLang="zh-CN" b="1" dirty="0" smtClean="0">
              <a:sym typeface="Huawei Sans" panose="020C0503030203020204" pitchFamily="34" charset="0"/>
            </a:endParaRPr>
          </a:p>
          <a:p>
            <a:pPr lvl="1"/>
            <a:r>
              <a:rPr lang="en-US" dirty="0" smtClean="0">
                <a:solidFill>
                  <a:schemeClr val="bg1">
                    <a:lumMod val="50000"/>
                  </a:schemeClr>
                </a:solidFill>
              </a:rPr>
              <a:t>Fundamentals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t>Basic Configurations</a:t>
            </a:r>
            <a:endParaRPr lang="en-US" altLang="zh-CN" dirty="0" smtClean="0">
              <a:sym typeface="Huawei Sans" panose="020C0503030203020204" pitchFamily="34" charset="0"/>
            </a:endParaRPr>
          </a:p>
          <a:p>
            <a:r>
              <a:rPr lang="en-US" dirty="0" smtClean="0">
                <a:solidFill>
                  <a:schemeClr val="bg1">
                    <a:lumMod val="50000"/>
                  </a:schemeClr>
                </a:solidFill>
              </a:rPr>
              <a:t>Fundamentals and Configurations of Inter-AS VPN Option C</a:t>
            </a:r>
            <a:endParaRPr lang="en-US" altLang="zh-CN" dirty="0" smtClean="0">
              <a:solidFill>
                <a:schemeClr val="bg1">
                  <a:lumMod val="50000"/>
                </a:schemeClr>
              </a:solidFill>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912436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6AD9DA24-5B66-4453-B135-6056797D82C4}"/>
              </a:ext>
            </a:extLst>
          </p:cNvPr>
          <p:cNvSpPr>
            <a:spLocks noGrp="1"/>
          </p:cNvSpPr>
          <p:nvPr>
            <p:ph type="body" sz="quarter" idx="10"/>
          </p:nvPr>
        </p:nvSpPr>
        <p:spPr bwMode="gray"/>
        <p:txBody>
          <a:bodyPr/>
          <a:lstStyle/>
          <a:p>
            <a:r>
              <a:rPr lang="en-US" sz="1600" smtClean="0"/>
              <a:t>As the MPLS VPN solution has been widely adopted, the user </a:t>
            </a:r>
            <a:r>
              <a:rPr lang="en-US" altLang="zh-CN" sz="1600" smtClean="0"/>
              <a:t>quantity</a:t>
            </a:r>
            <a:r>
              <a:rPr lang="en-US" sz="1600" smtClean="0"/>
              <a:t> and network scale are increasing rapidly, and the number of sites in an enterprise keeps increasing. Sites in different geographical locations or autonomous systems (ASs) need to be interconnected across ASs.</a:t>
            </a:r>
          </a:p>
          <a:p>
            <a:r>
              <a:rPr lang="en-US" sz="1600" smtClean="0"/>
              <a:t>To support the exchange of VPN routing information between ASs, the existing protocol needs to be extended and the MPLS VPN architecture needs to be modified to provide an interconnection model different from the basic MPLS VPN architecture, that is, the inter-AS MPLS VPN.</a:t>
            </a:r>
            <a:endParaRPr lang="en-US" altLang="zh-CN" sz="1600" smtClean="0">
              <a:sym typeface="Huawei Sans" panose="020C0503030203020204" pitchFamily="34" charset="0"/>
            </a:endParaRPr>
          </a:p>
          <a:p>
            <a:r>
              <a:rPr lang="en-US" sz="1600" smtClean="0"/>
              <a:t>RFC4364 proposed three inter-AS VPN solutions: inter-AS VPN Option A, inter-AS VPN Option B, and inter-AS VPN Option C.</a:t>
            </a:r>
          </a:p>
          <a:p>
            <a:r>
              <a:rPr lang="en-US" sz="1600" smtClean="0"/>
              <a:t>This document describes the fundamentals and configurations of the three inter-AS MPLS VPN solutions.</a:t>
            </a:r>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5981208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Inter-AS VPN Option B Configuration Example (1)</a:t>
            </a:r>
            <a:endParaRPr lang="en-US" altLang="zh-CN" dirty="0">
              <a:sym typeface="Huawei Sans" panose="020C0503030203020204" pitchFamily="34" charset="0"/>
            </a:endParaRPr>
          </a:p>
        </p:txBody>
      </p:sp>
      <p:sp>
        <p:nvSpPr>
          <p:cNvPr id="65" name="文本占位符 64"/>
          <p:cNvSpPr>
            <a:spLocks noGrp="1"/>
          </p:cNvSpPr>
          <p:nvPr>
            <p:ph type="body" sz="quarter" idx="4294967295"/>
          </p:nvPr>
        </p:nvSpPr>
        <p:spPr bwMode="gray">
          <a:xfrm>
            <a:off x="455612" y="3716338"/>
            <a:ext cx="5617657" cy="2211387"/>
          </a:xfrm>
        </p:spPr>
        <p:txBody>
          <a:bodyPr wrap="square">
            <a:noAutofit/>
          </a:bodyPr>
          <a:lstStyle/>
          <a:p>
            <a:r>
              <a:rPr sz="1400" dirty="0">
                <a:latin typeface="Huawei Sans" panose="020C0503030203020204" pitchFamily="34" charset="0"/>
              </a:rPr>
              <a:t>CE1 and CE2 belong to the same VPN named </a:t>
            </a:r>
            <a:r>
              <a:rPr sz="1400" b="1" dirty="0" err="1">
                <a:latin typeface="Huawei Sans" panose="020C0503030203020204" pitchFamily="34" charset="0"/>
              </a:rPr>
              <a:t>vpna</a:t>
            </a:r>
            <a:r>
              <a:rPr sz="1400" dirty="0">
                <a:latin typeface="Huawei Sans" panose="020C0503030203020204" pitchFamily="34" charset="0"/>
              </a:rPr>
              <a:t>. CE1 and CE2 need to communicate with each other using Option B.</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68" name="表格 67"/>
          <p:cNvGraphicFramePr>
            <a:graphicFrameLocks noGrp="1"/>
          </p:cNvGraphicFramePr>
          <p:nvPr>
            <p:extLst/>
          </p:nvPr>
        </p:nvGraphicFramePr>
        <p:xfrm>
          <a:off x="667872" y="4455356"/>
          <a:ext cx="3424022" cy="1538320"/>
        </p:xfrm>
        <a:graphic>
          <a:graphicData uri="http://schemas.openxmlformats.org/drawingml/2006/table">
            <a:tbl>
              <a:tblPr firstRow="1" bandRow="1">
                <a:tableStyleId>{72833802-FEF1-4C79-8D5D-14CF1EAF98D9}</a:tableStyleId>
              </a:tblPr>
              <a:tblGrid>
                <a:gridCol w="1044004"/>
                <a:gridCol w="1155977"/>
                <a:gridCol w="803099"/>
                <a:gridCol w="420942"/>
              </a:tblGrid>
              <a:tr h="307664">
                <a:tc>
                  <a:txBody>
                    <a:bodyPr/>
                    <a:lstStyle/>
                    <a:p>
                      <a:pPr algn="ctr" fontAlgn="ctr"/>
                      <a:r>
                        <a:rPr sz="1400">
                          <a:solidFill>
                            <a:schemeClr val="tx1"/>
                          </a:solidFill>
                          <a:latin typeface="Huawei Sans" panose="020C0503030203020204" pitchFamily="34" charset="0"/>
                        </a:rPr>
                        <a:t>Device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Loopback0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RD</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RT</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07664">
                <a:tc>
                  <a:txBody>
                    <a:bodyPr/>
                    <a:lstStyle/>
                    <a:p>
                      <a:pPr algn="ctr" fontAlgn="ctr"/>
                      <a:r>
                        <a:rPr sz="1200">
                          <a:solidFill>
                            <a:schemeClr val="tx1"/>
                          </a:solidFill>
                          <a:latin typeface="Huawei Sans" panose="020C0503030203020204" pitchFamily="34" charset="0"/>
                        </a:rPr>
                        <a:t>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10.0.1.1/32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7664">
                <a:tc>
                  <a:txBody>
                    <a:bodyPr/>
                    <a:lstStyle/>
                    <a:p>
                      <a:pPr algn="ctr" fontAlgn="ctr"/>
                      <a:r>
                        <a:rPr sz="1200">
                          <a:solidFill>
                            <a:schemeClr val="tx1"/>
                          </a:solidFill>
                          <a:latin typeface="Huawei Sans" panose="020C0503030203020204" pitchFamily="34" charset="0"/>
                        </a:rPr>
                        <a:t>ASBR-PE1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10.0.3.3/32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ASBR-PE2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10.0.4.4/32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10.0.6.6/32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200:6</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solidFill>
                            <a:schemeClr val="tx1"/>
                          </a:solidFill>
                          <a:latin typeface="Huawei Sans" panose="020C0503030203020204" pitchFamily="34" charset="0"/>
                        </a:rPr>
                        <a:t>1:1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9" name="文本框 68"/>
          <p:cNvSpPr txBox="1"/>
          <p:nvPr/>
        </p:nvSpPr>
        <p:spPr bwMode="gray">
          <a:xfrm>
            <a:off x="4453046" y="4785324"/>
            <a:ext cx="1065871" cy="307777"/>
          </a:xfrm>
          <a:prstGeom prst="rect">
            <a:avLst/>
          </a:prstGeom>
          <a:solidFill>
            <a:srgbClr val="F28944"/>
          </a:solidFill>
        </p:spPr>
        <p:txBody>
          <a:bodyPr wrap="square" rtlCol="0">
            <a:noAutofit/>
          </a:bodyPr>
          <a:lstStyle/>
          <a:p>
            <a:pPr algn="ctr" fontAlgn="ctr"/>
            <a:r>
              <a:rPr sz="1400" dirty="0">
                <a:solidFill>
                  <a:schemeClr val="bg1"/>
                </a:solidFill>
                <a:latin typeface="Huawei Sans" panose="020C0503030203020204" pitchFamily="34" charset="0"/>
              </a:rPr>
              <a:t>Data plan</a:t>
            </a:r>
            <a:endPar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a:off x="309719" y="1339575"/>
            <a:ext cx="5939070" cy="2218263"/>
            <a:chOff x="309719" y="1339575"/>
            <a:chExt cx="5939070" cy="2218263"/>
          </a:xfrm>
        </p:grpSpPr>
        <p:cxnSp>
          <p:nvCxnSpPr>
            <p:cNvPr id="41" name="直接连接符 40"/>
            <p:cNvCxnSpPr>
              <a:stCxn id="11" idx="1"/>
              <a:endCxn id="7"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7" idx="1"/>
              <a:endCxn id="8"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 idx="0"/>
              <a:endCxn id="8"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45"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65"/>
            <p:cNvSpPr txBox="1">
              <a:spLocks noChangeArrowheads="1"/>
            </p:cNvSpPr>
            <p:nvPr/>
          </p:nvSpPr>
          <p:spPr bwMode="gray">
            <a:xfrm>
              <a:off x="4954036"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65"/>
            <p:cNvSpPr txBox="1">
              <a:spLocks noChangeArrowheads="1"/>
            </p:cNvSpPr>
            <p:nvPr/>
          </p:nvSpPr>
          <p:spPr bwMode="gray">
            <a:xfrm>
              <a:off x="4937530"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占位符 64"/>
          <p:cNvSpPr txBox="1">
            <a:spLocks/>
          </p:cNvSpPr>
          <p:nvPr/>
        </p:nvSpPr>
        <p:spPr bwMode="gray">
          <a:xfrm>
            <a:off x="6101028" y="1239798"/>
            <a:ext cx="5648059" cy="2303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sz="1400" dirty="0">
                <a:latin typeface="Huawei Sans" panose="020C0503030203020204" pitchFamily="34" charset="0"/>
              </a:rPr>
              <a:t>Configuration roadmap</a:t>
            </a:r>
            <a:endParaRPr lang="en-US" altLang="zh-CN" sz="1400" dirty="0" smtClean="0">
              <a:latin typeface="Huawei Sans" panose="020C0503030203020204" pitchFamily="34" charset="0"/>
              <a:sym typeface="Huawei Sans" panose="020C0503030203020204" pitchFamily="34" charset="0"/>
            </a:endParaRPr>
          </a:p>
          <a:p>
            <a:pPr lvl="1" fontAlgn="ctr"/>
            <a:r>
              <a:rPr sz="1200" dirty="0">
                <a:latin typeface="Huawei Sans" panose="020C0503030203020204" pitchFamily="34" charset="0"/>
              </a:rPr>
              <a:t>Configure basic MPLS capabilities and MPLS LDP on the MPLS backbone network to establish LDP LSPs in each AS. (The configuration details are not provided here.)</a:t>
            </a:r>
          </a:p>
          <a:p>
            <a:pPr lvl="1" fontAlgn="ctr"/>
            <a:r>
              <a:rPr sz="1200" dirty="0">
                <a:latin typeface="Huawei Sans" panose="020C0503030203020204" pitchFamily="34" charset="0"/>
              </a:rPr>
              <a:t>Establish an MP-IBGP peer relationship between the PE and ASBR-PE in each AS to exchange VPN routing information. (The configuration details are not provided here.)</a:t>
            </a:r>
          </a:p>
          <a:p>
            <a:pPr lvl="1" fontAlgn="ctr"/>
            <a:r>
              <a:rPr sz="1200" dirty="0">
                <a:latin typeface="Huawei Sans" panose="020C0503030203020204" pitchFamily="34" charset="0"/>
              </a:rPr>
              <a:t>Configure </a:t>
            </a:r>
            <a:r>
              <a:rPr lang="en-US" sz="1200" dirty="0" smtClean="0">
                <a:latin typeface="Huawei Sans" panose="020C0503030203020204" pitchFamily="34" charset="0"/>
              </a:rPr>
              <a:t>a </a:t>
            </a:r>
            <a:r>
              <a:rPr sz="1200" dirty="0" smtClean="0">
                <a:latin typeface="Huawei Sans" panose="020C0503030203020204" pitchFamily="34" charset="0"/>
              </a:rPr>
              <a:t>VPN instance </a:t>
            </a:r>
            <a:r>
              <a:rPr sz="1200" dirty="0">
                <a:latin typeface="Huawei Sans" panose="020C0503030203020204" pitchFamily="34" charset="0"/>
              </a:rPr>
              <a:t>on the </a:t>
            </a:r>
            <a:r>
              <a:rPr sz="1200" dirty="0" smtClean="0">
                <a:latin typeface="Huawei Sans" panose="020C0503030203020204" pitchFamily="34" charset="0"/>
              </a:rPr>
              <a:t>PE </a:t>
            </a:r>
            <a:r>
              <a:rPr sz="1200" dirty="0">
                <a:latin typeface="Huawei Sans" panose="020C0503030203020204" pitchFamily="34" charset="0"/>
              </a:rPr>
              <a:t>connected to the </a:t>
            </a:r>
            <a:r>
              <a:rPr sz="1200" dirty="0" smtClean="0">
                <a:latin typeface="Huawei Sans" panose="020C0503030203020204" pitchFamily="34" charset="0"/>
              </a:rPr>
              <a:t>CE </a:t>
            </a:r>
            <a:r>
              <a:rPr sz="1200" dirty="0">
                <a:latin typeface="Huawei Sans" panose="020C0503030203020204" pitchFamily="34" charset="0"/>
              </a:rPr>
              <a:t>in each AS and establish EBGP peer relationships between the </a:t>
            </a:r>
            <a:r>
              <a:rPr sz="1200" dirty="0" smtClean="0">
                <a:latin typeface="Huawei Sans" panose="020C0503030203020204" pitchFamily="34" charset="0"/>
              </a:rPr>
              <a:t>PE </a:t>
            </a:r>
            <a:r>
              <a:rPr sz="1200" dirty="0">
                <a:latin typeface="Huawei Sans" panose="020C0503030203020204" pitchFamily="34" charset="0"/>
              </a:rPr>
              <a:t>and </a:t>
            </a:r>
            <a:r>
              <a:rPr sz="1200" dirty="0" smtClean="0">
                <a:latin typeface="Huawei Sans" panose="020C0503030203020204" pitchFamily="34" charset="0"/>
              </a:rPr>
              <a:t>CE </a:t>
            </a:r>
            <a:r>
              <a:rPr sz="1200" dirty="0">
                <a:latin typeface="Huawei Sans" panose="020C0503030203020204" pitchFamily="34" charset="0"/>
              </a:rPr>
              <a:t>to exchange VPN routing information. (The configuration details are not provided here.)</a:t>
            </a:r>
          </a:p>
          <a:p>
            <a:pPr lvl="1" fontAlgn="ctr"/>
            <a:r>
              <a:rPr sz="1200" dirty="0">
                <a:latin typeface="Huawei Sans" panose="020C0503030203020204" pitchFamily="34" charset="0"/>
              </a:rPr>
              <a:t>Enable MPLS on the interfaces connecting the ASBRs, establish an MP-EBGP peer relationship between the ASBRs, and configure the ASBRs not to filter received VPNv4 routes based on RTs.</a:t>
            </a:r>
            <a:endParaRPr lang="en-US" altLang="zh-CN" sz="1200" dirty="0" smtClean="0">
              <a:latin typeface="Huawei Sans" panose="020C0503030203020204" pitchFamily="34" charset="0"/>
              <a:sym typeface="Huawei Sans" panose="020C0503030203020204" pitchFamily="34" charset="0"/>
            </a:endParaRPr>
          </a:p>
        </p:txBody>
      </p:sp>
      <p:sp>
        <p:nvSpPr>
          <p:cNvPr id="39" name="文本框 38"/>
          <p:cNvSpPr txBox="1"/>
          <p:nvPr/>
        </p:nvSpPr>
        <p:spPr bwMode="gray">
          <a:xfrm>
            <a:off x="4238536" y="5422401"/>
            <a:ext cx="1895665" cy="523220"/>
          </a:xfrm>
          <a:prstGeom prst="rect">
            <a:avLst/>
          </a:prstGeom>
          <a:solidFill>
            <a:srgbClr val="F28944"/>
          </a:solidFill>
        </p:spPr>
        <p:txBody>
          <a:bodyPr wrap="square" rtlCol="0">
            <a:noAutofit/>
          </a:bodyPr>
          <a:lstStyle/>
          <a:p>
            <a:pPr algn="ctr" fontAlgn="ctr"/>
            <a:r>
              <a:rPr sz="1400" dirty="0">
                <a:solidFill>
                  <a:schemeClr val="bg1"/>
                </a:solidFill>
                <a:latin typeface="Huawei Sans" panose="020C0503030203020204" pitchFamily="34" charset="0"/>
              </a:rPr>
              <a:t>RT values of PE1 and PE2 must match.</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829738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Inter-AS VPN Option B Configuration Example (2)</a:t>
            </a:r>
            <a:endParaRPr lang="en-US" altLang="zh-CN" dirty="0">
              <a:sym typeface="Huawei Sans" panose="020C0503030203020204" pitchFamily="34" charset="0"/>
            </a:endParaRPr>
          </a:p>
        </p:txBody>
      </p:sp>
      <p:grpSp>
        <p:nvGrpSpPr>
          <p:cNvPr id="73" name="组合 72"/>
          <p:cNvGrpSpPr/>
          <p:nvPr/>
        </p:nvGrpSpPr>
        <p:grpSpPr bwMode="gray">
          <a:xfrm>
            <a:off x="309719" y="1374743"/>
            <a:ext cx="5939070" cy="2218263"/>
            <a:chOff x="309719" y="1339575"/>
            <a:chExt cx="5939070" cy="2218263"/>
          </a:xfrm>
        </p:grpSpPr>
        <p:cxnSp>
          <p:nvCxnSpPr>
            <p:cNvPr id="41" name="直接连接符 40"/>
            <p:cNvCxnSpPr>
              <a:stCxn id="11" idx="1"/>
              <a:endCxn id="7"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7" idx="1"/>
              <a:endCxn id="8"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 idx="0"/>
              <a:endCxn id="8"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45" name="Text Box 165"/>
            <p:cNvSpPr txBox="1">
              <a:spLocks noChangeArrowheads="1"/>
            </p:cNvSpPr>
            <p:nvPr/>
          </p:nvSpPr>
          <p:spPr bwMode="gray">
            <a:xfrm>
              <a:off x="328842"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Text Box 165"/>
            <p:cNvSpPr txBox="1">
              <a:spLocks noChangeArrowheads="1"/>
            </p:cNvSpPr>
            <p:nvPr/>
          </p:nvSpPr>
          <p:spPr bwMode="gray">
            <a:xfrm>
              <a:off x="4963367"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2" name="文本占位符 64"/>
          <p:cNvSpPr txBox="1">
            <a:spLocks/>
          </p:cNvSpPr>
          <p:nvPr/>
        </p:nvSpPr>
        <p:spPr bwMode="gray">
          <a:xfrm>
            <a:off x="6035946" y="1044071"/>
            <a:ext cx="5675818" cy="79768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a:pPr>
            <a:r>
              <a:rPr sz="1200" dirty="0">
                <a:latin typeface="Huawei Sans" panose="020C0503030203020204" pitchFamily="34" charset="0"/>
              </a:rPr>
              <a:t>Take ASBR-PE1 as an example to establish an MP-EBGP peer relationship between ASBR-PE1 and ASBR-PE2, configure ASBR-PE1 not to filter received VPNv4 routes based on the VPN target, and enable ASBR-PE1 to allocate labels based on the next hop.</a:t>
            </a:r>
            <a:endParaRPr lang="en-US" altLang="zh-CN" sz="1200" dirty="0">
              <a:latin typeface="Huawei Sans" panose="020C0503030203020204" pitchFamily="34" charset="0"/>
              <a:sym typeface="Huawei Sans" panose="020C0503030203020204" pitchFamily="34" charset="0"/>
            </a:endParaRPr>
          </a:p>
        </p:txBody>
      </p:sp>
      <p:sp>
        <p:nvSpPr>
          <p:cNvPr id="3" name="文本框 2"/>
          <p:cNvSpPr txBox="1"/>
          <p:nvPr/>
        </p:nvSpPr>
        <p:spPr bwMode="gray">
          <a:xfrm>
            <a:off x="6249269" y="1827189"/>
            <a:ext cx="5367721" cy="1569660"/>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bgp 100</a:t>
            </a:r>
          </a:p>
          <a:p>
            <a:pPr fontAlgn="ctr"/>
            <a:r>
              <a:rPr sz="1200">
                <a:latin typeface="Huawei Sans" panose="020C0503030203020204" pitchFamily="34" charset="0"/>
              </a:rPr>
              <a:t>[ASBR-PE1-bgp] peer 10.0.34.4 as-number 200</a:t>
            </a:r>
          </a:p>
          <a:p>
            <a:pPr fontAlgn="ctr"/>
            <a:r>
              <a:rPr sz="1200">
                <a:latin typeface="Huawei Sans" panose="020C0503030203020204" pitchFamily="34" charset="0"/>
              </a:rPr>
              <a:t>[ASBR-PE1-bgp] ipv4-family vpnv4</a:t>
            </a:r>
          </a:p>
          <a:p>
            <a:pPr fontAlgn="ctr"/>
            <a:r>
              <a:rPr sz="1200">
                <a:latin typeface="Huawei Sans" panose="020C0503030203020204" pitchFamily="34" charset="0"/>
              </a:rPr>
              <a:t>[ASBR-PE1-bgp-af-vpnv4] peer 10.0.34.4 enable</a:t>
            </a:r>
          </a:p>
          <a:p>
            <a:pPr fontAlgn="ctr"/>
            <a:r>
              <a:rPr sz="1200">
                <a:latin typeface="Huawei Sans" panose="020C0503030203020204" pitchFamily="34" charset="0"/>
              </a:rPr>
              <a:t>[ASBR-PE1-bgp-af-vpnv4] undo policy vpn-target</a:t>
            </a:r>
          </a:p>
          <a:p>
            <a:pPr fontAlgn="ctr"/>
            <a:r>
              <a:rPr sz="1200">
                <a:latin typeface="Huawei Sans" panose="020C0503030203020204" pitchFamily="34" charset="0"/>
              </a:rPr>
              <a:t>[ASBR-PE1-bgp-af-vpnv4] apply-label per-nexthop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[ASBR-PE1-bgp-af-vpnv4] quit</a:t>
            </a:r>
          </a:p>
          <a:p>
            <a:pPr fontAlgn="ctr"/>
            <a:r>
              <a:rPr sz="120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82402" y="4300451"/>
            <a:ext cx="5367721" cy="1384995"/>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peer 10.0.1.1 as-number 100</a:t>
            </a:r>
          </a:p>
          <a:p>
            <a:pPr fontAlgn="ctr"/>
            <a:r>
              <a:rPr sz="1200" dirty="0">
                <a:latin typeface="Huawei Sans" panose="020C0503030203020204" pitchFamily="34" charset="0"/>
              </a:rPr>
              <a:t>[ASBR-PE1-bgp] peer 10.0.1.1 connect-interface loopback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[ASBR-PE1-bgp] ipv4-family vpnv4</a:t>
            </a:r>
          </a:p>
          <a:p>
            <a:pPr fontAlgn="ctr"/>
            <a:r>
              <a:rPr sz="1200" dirty="0">
                <a:latin typeface="Huawei Sans" panose="020C0503030203020204" pitchFamily="34" charset="0"/>
              </a:rPr>
              <a:t>[ASBR-PE1-bgp-af-vpnv4] peer 10.0.1.1 enable</a:t>
            </a:r>
          </a:p>
          <a:p>
            <a:pPr fontAlgn="ctr"/>
            <a:r>
              <a:rPr sz="1200" dirty="0">
                <a:latin typeface="Huawei Sans" panose="020C0503030203020204" pitchFamily="34" charset="0"/>
              </a:rPr>
              <a:t>[ASBR-PE1-bgp-af-vpnv4] quit</a:t>
            </a: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占位符 64"/>
          <p:cNvSpPr txBox="1">
            <a:spLocks/>
          </p:cNvSpPr>
          <p:nvPr/>
        </p:nvSpPr>
        <p:spPr bwMode="gray">
          <a:xfrm>
            <a:off x="455613" y="3901450"/>
            <a:ext cx="5675818" cy="3990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3"/>
            </a:pPr>
            <a:r>
              <a:rPr sz="1200" dirty="0">
                <a:latin typeface="Huawei Sans" panose="020C0503030203020204" pitchFamily="34" charset="0"/>
              </a:rPr>
              <a:t>Take ASBR-PE1 as an example to establish an MP-IBGP peer relationship between ASBR-PE1 and PE1.</a:t>
            </a:r>
            <a:endParaRPr lang="en-US" altLang="zh-CN" sz="1200" dirty="0" smtClean="0">
              <a:latin typeface="Huawei Sans" panose="020C0503030203020204" pitchFamily="34" charset="0"/>
              <a:sym typeface="Huawei Sans" panose="020C0503030203020204" pitchFamily="34" charset="0"/>
            </a:endParaRPr>
          </a:p>
        </p:txBody>
      </p:sp>
      <p:sp>
        <p:nvSpPr>
          <p:cNvPr id="77" name="文本框 76"/>
          <p:cNvSpPr txBox="1"/>
          <p:nvPr/>
        </p:nvSpPr>
        <p:spPr bwMode="gray">
          <a:xfrm>
            <a:off x="6280333" y="4641315"/>
            <a:ext cx="5367721" cy="646331"/>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interface gigabitethernet 2/0/0</a:t>
            </a:r>
          </a:p>
          <a:p>
            <a:pPr fontAlgn="ctr"/>
            <a:r>
              <a:rPr sz="1200">
                <a:latin typeface="Huawei Sans" panose="020C0503030203020204" pitchFamily="34" charset="0"/>
              </a:rPr>
              <a:t>[ASBR-PE1-GigabitEthernet2/0/0] mpls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[ASBR-PE1-GigabitEthernet2/0/0]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占位符 64"/>
          <p:cNvSpPr txBox="1">
            <a:spLocks/>
          </p:cNvSpPr>
          <p:nvPr/>
        </p:nvSpPr>
        <p:spPr bwMode="gray">
          <a:xfrm>
            <a:off x="6064323" y="4218599"/>
            <a:ext cx="5675818" cy="4117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2"/>
            </a:pPr>
            <a:r>
              <a:rPr sz="1200" dirty="0">
                <a:latin typeface="Huawei Sans" panose="020C0503030203020204" pitchFamily="34" charset="0"/>
              </a:rPr>
              <a:t>Take ASBR-PE1 as an example to enable MPLS on the interfaces connecting ASs.</a:t>
            </a:r>
            <a:endParaRPr lang="en-US" altLang="zh-CN" sz="1200" dirty="0" smtClean="0">
              <a:latin typeface="Huawei Sans" panose="020C0503030203020204" pitchFamily="34" charset="0"/>
              <a:sym typeface="Huawei Sans" panose="020C0503030203020204" pitchFamily="34" charset="0"/>
            </a:endParaRPr>
          </a:p>
        </p:txBody>
      </p:sp>
      <p:sp>
        <p:nvSpPr>
          <p:cNvPr id="79" name="文本框 78"/>
          <p:cNvSpPr txBox="1"/>
          <p:nvPr/>
        </p:nvSpPr>
        <p:spPr bwMode="gray">
          <a:xfrm>
            <a:off x="6249268" y="3456473"/>
            <a:ext cx="5367722" cy="612000"/>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By default, an ASBR allocates a label to each VPNv4 route to be advertised to its MP-BGP peers. After this command is run, ASBR-PE1 allocates a label to the routes with the same next hop and outgoing label.</a:t>
            </a:r>
          </a:p>
        </p:txBody>
      </p:sp>
      <p:sp>
        <p:nvSpPr>
          <p:cNvPr id="80" name="矩形 79"/>
          <p:cNvSpPr/>
          <p:nvPr/>
        </p:nvSpPr>
        <p:spPr bwMode="gray">
          <a:xfrm>
            <a:off x="8173403" y="2782773"/>
            <a:ext cx="2220686" cy="217715"/>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肘形连接符 80"/>
          <p:cNvCxnSpPr>
            <a:stCxn id="80" idx="3"/>
            <a:endCxn id="79" idx="3"/>
          </p:cNvCxnSpPr>
          <p:nvPr/>
        </p:nvCxnSpPr>
        <p:spPr bwMode="gray">
          <a:xfrm>
            <a:off x="10394089" y="2891631"/>
            <a:ext cx="1222901" cy="870842"/>
          </a:xfrm>
          <a:prstGeom prst="bentConnector3">
            <a:avLst>
              <a:gd name="adj1" fmla="val 107145"/>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6258060" y="5355446"/>
            <a:ext cx="5188055" cy="612000"/>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To differentiate between VPN instances, ASBRs advertise VPNv4 routes to each other. Because the VPNv4 routes carry label information, the interfaces connecting ASBRs must support label forwarding.</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8704340" y="4880400"/>
            <a:ext cx="524255" cy="190411"/>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肘形连接符 62"/>
          <p:cNvCxnSpPr>
            <a:stCxn id="62" idx="3"/>
            <a:endCxn id="49" idx="3"/>
          </p:cNvCxnSpPr>
          <p:nvPr/>
        </p:nvCxnSpPr>
        <p:spPr bwMode="gray">
          <a:xfrm>
            <a:off x="9228595" y="4975606"/>
            <a:ext cx="2217520" cy="685840"/>
          </a:xfrm>
          <a:prstGeom prst="bentConnector3">
            <a:avLst>
              <a:gd name="adj1" fmla="val 110309"/>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9254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Verifying the Configuration (1)</a:t>
            </a:r>
            <a:endParaRPr lang="en-US" altLang="zh-CN" dirty="0">
              <a:sym typeface="Huawei Sans" panose="020C0503030203020204" pitchFamily="34" charset="0"/>
            </a:endParaRPr>
          </a:p>
        </p:txBody>
      </p:sp>
      <p:sp>
        <p:nvSpPr>
          <p:cNvPr id="2" name="文本占位符 1"/>
          <p:cNvSpPr>
            <a:spLocks noGrp="1"/>
          </p:cNvSpPr>
          <p:nvPr>
            <p:ph type="body" sz="quarter" idx="4294967295"/>
          </p:nvPr>
        </p:nvSpPr>
        <p:spPr bwMode="gray">
          <a:xfrm>
            <a:off x="455612" y="3716338"/>
            <a:ext cx="5548860" cy="1189037"/>
          </a:xfrm>
        </p:spPr>
        <p:txBody>
          <a:bodyPr wrap="square">
            <a:noAutofit/>
          </a:bodyPr>
          <a:lstStyle/>
          <a:p>
            <a:r>
              <a:rPr sz="1400" dirty="0">
                <a:latin typeface="Huawei Sans" panose="020C0503030203020204" pitchFamily="34" charset="0"/>
              </a:rPr>
              <a:t>The process of transmitting intra-area routing information is not described here. This example describes only the key procedure of transmitting routing information.</a:t>
            </a:r>
            <a:endParaRPr lang="zh-CN" altLang="en-US" sz="1400" dirty="0">
              <a:latin typeface="Huawei Sans" panose="020C0503030203020204" pitchFamily="34" charset="0"/>
              <a:sym typeface="Huawei Sans" panose="020C0503030203020204" pitchFamily="34" charset="0"/>
            </a:endParaRPr>
          </a:p>
        </p:txBody>
      </p:sp>
      <p:sp>
        <p:nvSpPr>
          <p:cNvPr id="108" name="文本占位符 64"/>
          <p:cNvSpPr txBox="1">
            <a:spLocks/>
          </p:cNvSpPr>
          <p:nvPr/>
        </p:nvSpPr>
        <p:spPr bwMode="gray">
          <a:xfrm>
            <a:off x="6073270" y="943654"/>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a:pPr>
            <a:r>
              <a:rPr sz="1400" dirty="0">
                <a:latin typeface="Huawei Sans" panose="020C0503030203020204" pitchFamily="34" charset="0"/>
              </a:rPr>
              <a:t>Check CE1's routing information on ASBR-PE1.</a:t>
            </a:r>
            <a:endParaRPr lang="en-US" altLang="zh-CN" sz="1400" dirty="0" smtClean="0">
              <a:latin typeface="Huawei Sans" panose="020C0503030203020204" pitchFamily="34" charset="0"/>
              <a:sym typeface="Huawei Sans" panose="020C0503030203020204" pitchFamily="34" charset="0"/>
            </a:endParaRPr>
          </a:p>
        </p:txBody>
      </p:sp>
      <p:sp>
        <p:nvSpPr>
          <p:cNvPr id="109" name="文本框 108"/>
          <p:cNvSpPr txBox="1"/>
          <p:nvPr/>
        </p:nvSpPr>
        <p:spPr bwMode="gray">
          <a:xfrm>
            <a:off x="6248789" y="1247601"/>
            <a:ext cx="5367721" cy="3785652"/>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&lt;ASBR-PE1&gt;display </a:t>
            </a:r>
            <a:r>
              <a:rPr sz="1200" dirty="0" err="1">
                <a:latin typeface="Huawei Sans" panose="020C0503030203020204" pitchFamily="34" charset="0"/>
              </a:rPr>
              <a:t>bgp</a:t>
            </a:r>
            <a:r>
              <a:rPr sz="1200" dirty="0">
                <a:latin typeface="Huawei Sans" panose="020C0503030203020204" pitchFamily="34" charset="0"/>
              </a:rPr>
              <a:t> vpnv4 all routing-table 192.168.1.0 </a:t>
            </a:r>
          </a:p>
          <a:p>
            <a:pPr fontAlgn="ctr"/>
            <a:r>
              <a:rPr sz="1200" dirty="0">
                <a:latin typeface="Huawei Sans" panose="020C0503030203020204" pitchFamily="34" charset="0"/>
              </a:rPr>
              <a:t> BGP local router ID : 10.0.3.3</a:t>
            </a:r>
          </a:p>
          <a:p>
            <a:pPr fontAlgn="ctr"/>
            <a:r>
              <a:rPr sz="1200" dirty="0">
                <a:latin typeface="Huawei Sans" panose="020C0503030203020204" pitchFamily="34" charset="0"/>
              </a:rPr>
              <a:t> Local AS number : 100</a:t>
            </a:r>
          </a:p>
          <a:p>
            <a:pPr fontAlgn="ctr"/>
            <a:r>
              <a:rPr sz="1200" dirty="0">
                <a:latin typeface="Huawei Sans" panose="020C0503030203020204" pitchFamily="34" charset="0"/>
              </a:rPr>
              <a:t> Total routes of Route Distinguisher(100:1): 1</a:t>
            </a:r>
          </a:p>
          <a:p>
            <a:pPr fontAlgn="ctr"/>
            <a:r>
              <a:rPr sz="1200" dirty="0">
                <a:latin typeface="Huawei Sans" panose="020C0503030203020204" pitchFamily="34" charset="0"/>
              </a:rPr>
              <a:t> BGP routing table entry information of 192.168.1.0/24:</a:t>
            </a:r>
          </a:p>
          <a:p>
            <a:pPr fontAlgn="ctr"/>
            <a:r>
              <a:rPr sz="1200" dirty="0">
                <a:latin typeface="Huawei Sans" panose="020C0503030203020204" pitchFamily="34" charset="0"/>
              </a:rPr>
              <a:t> Label information (Received/Applied): 1026/1026</a:t>
            </a:r>
          </a:p>
          <a:p>
            <a:pPr fontAlgn="ctr"/>
            <a:r>
              <a:rPr sz="1200" dirty="0">
                <a:latin typeface="Huawei Sans" panose="020C0503030203020204" pitchFamily="34" charset="0"/>
              </a:rPr>
              <a:t> From: 10.0.1.1 (10.0.1.1)</a:t>
            </a:r>
          </a:p>
          <a:p>
            <a:pPr fontAlgn="ctr"/>
            <a:r>
              <a:rPr sz="1200" dirty="0">
                <a:latin typeface="Huawei Sans" panose="020C0503030203020204" pitchFamily="34" charset="0"/>
              </a:rPr>
              <a:t> Route Duration: 00h07m32s  </a:t>
            </a:r>
          </a:p>
          <a:p>
            <a:pPr fontAlgn="ctr"/>
            <a:r>
              <a:rPr sz="1200" dirty="0">
                <a:latin typeface="Huawei Sans" panose="020C0503030203020204" pitchFamily="34" charset="0"/>
              </a:rPr>
              <a:t> Relay IP </a:t>
            </a:r>
            <a:r>
              <a:rPr sz="1200" dirty="0" err="1">
                <a:latin typeface="Huawei Sans" panose="020C0503030203020204" pitchFamily="34" charset="0"/>
              </a:rPr>
              <a:t>Nexthop</a:t>
            </a:r>
            <a:r>
              <a:rPr sz="1200" dirty="0">
                <a:latin typeface="Huawei Sans" panose="020C0503030203020204" pitchFamily="34" charset="0"/>
              </a:rPr>
              <a:t>: 10.0.23.2</a:t>
            </a:r>
          </a:p>
          <a:p>
            <a:pPr fontAlgn="ctr"/>
            <a:r>
              <a:rPr sz="1200" dirty="0">
                <a:latin typeface="Huawei Sans" panose="020C0503030203020204" pitchFamily="34" charset="0"/>
              </a:rPr>
              <a:t> Relay IP Out-Interface: GigabitEthernet0/0/0</a:t>
            </a:r>
          </a:p>
          <a:p>
            <a:pPr fontAlgn="ctr"/>
            <a:r>
              <a:rPr sz="1200" dirty="0">
                <a:latin typeface="Huawei Sans" panose="020C0503030203020204" pitchFamily="34" charset="0"/>
              </a:rPr>
              <a:t> Relay Tunnel Out-Interface: GigabitEthernet0/0/0</a:t>
            </a:r>
          </a:p>
          <a:p>
            <a:pPr fontAlgn="ctr"/>
            <a:r>
              <a:rPr sz="1200" dirty="0">
                <a:latin typeface="Huawei Sans" panose="020C0503030203020204" pitchFamily="34" charset="0"/>
              </a:rPr>
              <a:t> Relay token: 0x2</a:t>
            </a:r>
          </a:p>
          <a:p>
            <a:pPr fontAlgn="ctr"/>
            <a:r>
              <a:rPr sz="1200" dirty="0">
                <a:latin typeface="Huawei Sans" panose="020C0503030203020204" pitchFamily="34" charset="0"/>
              </a:rPr>
              <a:t> Original </a:t>
            </a:r>
            <a:r>
              <a:rPr sz="1200" dirty="0" err="1">
                <a:latin typeface="Huawei Sans" panose="020C0503030203020204" pitchFamily="34" charset="0"/>
              </a:rPr>
              <a:t>nexthop</a:t>
            </a:r>
            <a:r>
              <a:rPr sz="1200" dirty="0">
                <a:latin typeface="Huawei Sans" panose="020C0503030203020204" pitchFamily="34" charset="0"/>
              </a:rPr>
              <a:t>: 10.0.1.1</a:t>
            </a:r>
          </a:p>
          <a:p>
            <a:pPr fontAlgn="ctr"/>
            <a:r>
              <a:rPr sz="1200" dirty="0">
                <a:latin typeface="Huawei Sans" panose="020C0503030203020204" pitchFamily="34" charset="0"/>
              </a:rPr>
              <a:t> </a:t>
            </a:r>
            <a:r>
              <a:rPr sz="1200" dirty="0" err="1">
                <a:latin typeface="Huawei Sans" panose="020C0503030203020204" pitchFamily="34" charset="0"/>
              </a:rPr>
              <a:t>Qos</a:t>
            </a:r>
            <a:r>
              <a:rPr sz="1200" dirty="0">
                <a:latin typeface="Huawei Sans" panose="020C0503030203020204" pitchFamily="34" charset="0"/>
              </a:rPr>
              <a:t> information : 0x0</a:t>
            </a:r>
          </a:p>
          <a:p>
            <a:pPr fontAlgn="ctr"/>
            <a:r>
              <a:rPr sz="1200" dirty="0">
                <a:latin typeface="Huawei Sans" panose="020C0503030203020204" pitchFamily="34" charset="0"/>
              </a:rPr>
              <a:t> </a:t>
            </a:r>
            <a:r>
              <a:rPr sz="1200" b="1" dirty="0" err="1">
                <a:latin typeface="Huawei Sans" panose="020C0503030203020204" pitchFamily="34" charset="0"/>
              </a:rPr>
              <a:t>Ext-Community:RT</a:t>
            </a:r>
            <a:r>
              <a:rPr sz="1200" b="1" dirty="0">
                <a:latin typeface="Huawei Sans" panose="020C0503030203020204" pitchFamily="34" charset="0"/>
              </a:rPr>
              <a:t> &lt;1 : 1&gt;     # The export RT value must match the import RT value of PE2.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AS-path 65000, origin </a:t>
            </a:r>
            <a:r>
              <a:rPr sz="1200" dirty="0" err="1">
                <a:latin typeface="Huawei Sans" panose="020C0503030203020204" pitchFamily="34" charset="0"/>
              </a:rPr>
              <a:t>igp</a:t>
            </a:r>
            <a:r>
              <a:rPr sz="1200" dirty="0">
                <a:latin typeface="Huawei Sans" panose="020C0503030203020204" pitchFamily="34" charset="0"/>
              </a:rPr>
              <a:t>, MED 0, </a:t>
            </a:r>
            <a:r>
              <a:rPr sz="1200" dirty="0" err="1">
                <a:latin typeface="Huawei Sans" panose="020C0503030203020204" pitchFamily="34" charset="0"/>
              </a:rPr>
              <a:t>localpref</a:t>
            </a:r>
            <a:r>
              <a:rPr sz="1200" dirty="0">
                <a:latin typeface="Huawei Sans" panose="020C0503030203020204" pitchFamily="34" charset="0"/>
              </a:rPr>
              <a:t> 100, </a:t>
            </a:r>
            <a:r>
              <a:rPr sz="1200" dirty="0" err="1">
                <a:latin typeface="Huawei Sans" panose="020C0503030203020204" pitchFamily="34" charset="0"/>
              </a:rPr>
              <a:t>pref-val</a:t>
            </a:r>
            <a:r>
              <a:rPr sz="1200" dirty="0">
                <a:latin typeface="Huawei Sans" panose="020C0503030203020204" pitchFamily="34" charset="0"/>
              </a:rPr>
              <a:t> 0, valid, internal, best, select, pre 255, IGP cost 2</a:t>
            </a:r>
          </a:p>
          <a:p>
            <a:pPr fontAlgn="ctr"/>
            <a:r>
              <a:rPr sz="1200" dirty="0">
                <a:latin typeface="Huawei Sans" panose="020C0503030203020204" pitchFamily="34" charset="0"/>
              </a:rPr>
              <a:t> Advertised to such 1 peers:</a:t>
            </a:r>
          </a:p>
          <a:p>
            <a:pPr fontAlgn="ctr"/>
            <a:r>
              <a:rPr sz="1200" dirty="0">
                <a:latin typeface="Huawei Sans" panose="020C0503030203020204" pitchFamily="34" charset="0"/>
              </a:rPr>
              <a:t>    10.0.34.4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248788" y="5122945"/>
            <a:ext cx="5367722" cy="966571"/>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PE1 allocates the label 1026 to the route. When routes are transmitted between ASs, ASBR-PE1 changes the next hop to itself. Therefore, ASBR-PE1 re-allocates the label 1026 when advertising routes to ASBR-PE2. MPLS labels are local to a device, so different devices can allocate the same label.</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6340757" y="2178383"/>
            <a:ext cx="3724631" cy="23471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肘形连接符 112"/>
          <p:cNvCxnSpPr>
            <a:stCxn id="112" idx="1"/>
            <a:endCxn id="111" idx="1"/>
          </p:cNvCxnSpPr>
          <p:nvPr/>
        </p:nvCxnSpPr>
        <p:spPr bwMode="gray">
          <a:xfrm rot="10800000" flipV="1">
            <a:off x="6248789" y="2295737"/>
            <a:ext cx="91969" cy="3310493"/>
          </a:xfrm>
          <a:prstGeom prst="bentConnector3">
            <a:avLst>
              <a:gd name="adj1" fmla="val 24340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132" name="组合 131"/>
          <p:cNvGrpSpPr/>
          <p:nvPr/>
        </p:nvGrpSpPr>
        <p:grpSpPr bwMode="gray">
          <a:xfrm>
            <a:off x="309719" y="1339575"/>
            <a:ext cx="5939070" cy="2218263"/>
            <a:chOff x="309719" y="1339575"/>
            <a:chExt cx="5939070" cy="2218263"/>
          </a:xfrm>
        </p:grpSpPr>
        <p:cxnSp>
          <p:nvCxnSpPr>
            <p:cNvPr id="133" name="直接连接符 132"/>
            <p:cNvCxnSpPr>
              <a:stCxn id="139" idx="1"/>
              <a:endCxn id="136"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34"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35"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36"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37"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8"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9"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0"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41"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42" name="直接连接符 141"/>
            <p:cNvCxnSpPr>
              <a:stCxn id="136" idx="1"/>
              <a:endCxn id="135"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34" idx="0"/>
              <a:endCxn id="135"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41" idx="0"/>
              <a:endCxn id="139"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40" idx="0"/>
              <a:endCxn id="141"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147" name="Text Box 165"/>
            <p:cNvSpPr txBox="1">
              <a:spLocks noChangeArrowheads="1"/>
            </p:cNvSpPr>
            <p:nvPr/>
          </p:nvSpPr>
          <p:spPr bwMode="gray">
            <a:xfrm>
              <a:off x="319511"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 Box 165"/>
            <p:cNvSpPr txBox="1">
              <a:spLocks noChangeArrowheads="1"/>
            </p:cNvSpPr>
            <p:nvPr/>
          </p:nvSpPr>
          <p:spPr bwMode="gray">
            <a:xfrm>
              <a:off x="4954036"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圆角矩形 153"/>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155"/>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圆角矩形 156"/>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163252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Verifying the Configuration (2)</a:t>
            </a:r>
            <a:endParaRPr lang="en-US" altLang="zh-CN" dirty="0">
              <a:sym typeface="Huawei Sans" panose="020C0503030203020204" pitchFamily="34" charset="0"/>
            </a:endParaRPr>
          </a:p>
        </p:txBody>
      </p:sp>
      <p:sp>
        <p:nvSpPr>
          <p:cNvPr id="108" name="文本占位符 64"/>
          <p:cNvSpPr txBox="1">
            <a:spLocks/>
          </p:cNvSpPr>
          <p:nvPr/>
        </p:nvSpPr>
        <p:spPr bwMode="gray">
          <a:xfrm>
            <a:off x="6073270" y="943654"/>
            <a:ext cx="5543240"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2"/>
            </a:pPr>
            <a:r>
              <a:rPr sz="1400" dirty="0">
                <a:latin typeface="Huawei Sans" panose="020C0503030203020204" pitchFamily="34" charset="0"/>
              </a:rPr>
              <a:t>Check CE1's routing information on ASBR-PE2.</a:t>
            </a:r>
            <a:endParaRPr lang="en-US" altLang="zh-CN" sz="1400" dirty="0" smtClean="0">
              <a:latin typeface="Huawei Sans" panose="020C0503030203020204" pitchFamily="34" charset="0"/>
              <a:sym typeface="Huawei Sans" panose="020C0503030203020204" pitchFamily="34" charset="0"/>
            </a:endParaRPr>
          </a:p>
        </p:txBody>
      </p:sp>
      <p:sp>
        <p:nvSpPr>
          <p:cNvPr id="109" name="文本框 108"/>
          <p:cNvSpPr txBox="1"/>
          <p:nvPr/>
        </p:nvSpPr>
        <p:spPr bwMode="gray">
          <a:xfrm>
            <a:off x="6248789" y="1247601"/>
            <a:ext cx="5367721" cy="3600986"/>
          </a:xfrm>
          <a:prstGeom prst="rect">
            <a:avLst/>
          </a:prstGeom>
          <a:solidFill>
            <a:schemeClr val="bg1">
              <a:lumMod val="85000"/>
            </a:schemeClr>
          </a:solidFill>
        </p:spPr>
        <p:txBody>
          <a:bodyPr wrap="square" rtlCol="0">
            <a:no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&lt;ASBR-PE2&gt;display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bgp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vpnv4 all routing-table 192.168.1.0</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BGP local router ID : 10.0.4.4</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Local AS number : 200</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Total routes of Route Distinguisher(100:1): 1</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BGP routing table entry information of 192.168.1.0/24:</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Label information (Received/Applied): 1026/1032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From: 10.0.34.3 (10.0.3.3)</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Route Duration: 00h02m18s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Relay Tunnel Out-Interface: GigabitEthernet0/0/1</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Relay token: 0x1</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Original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10.0.34.3</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information : 0x0</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Ext-Community:RT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&lt;1 : 1&gt;</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AS-path 100 65000, origin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igp</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pref-val</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0, valid, external, best, select, pre 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55</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Advertised to such 1 peers:</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10.0.6.6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6248788" y="4907155"/>
            <a:ext cx="5367722" cy="738664"/>
          </a:xfrm>
          <a:prstGeom prst="rect">
            <a:avLst/>
          </a:prstGeom>
          <a:solidFill>
            <a:srgbClr val="F28944"/>
          </a:solidFill>
        </p:spPr>
        <p:txBody>
          <a:bodyPr wrap="square" rtlCol="0">
            <a:noAutofit/>
          </a:bodyPr>
          <a:lstStyle/>
          <a:p>
            <a:pPr fontAlgn="ctr"/>
            <a:r>
              <a:rPr sz="1400" dirty="0">
                <a:solidFill>
                  <a:schemeClr val="bg1"/>
                </a:solidFill>
                <a:latin typeface="Huawei Sans" panose="020C0503030203020204" pitchFamily="34" charset="0"/>
              </a:rPr>
              <a:t>ASBR-PE1 allocates the label 1026 to the route. When advertising the route to PE2, ASBR-PE2 changes the next hop of the route to itself and re-allocates the label 1032 to the route.</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bwMode="gray">
          <a:xfrm>
            <a:off x="6340757" y="2178383"/>
            <a:ext cx="3724631" cy="23471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肘形连接符 112"/>
          <p:cNvCxnSpPr>
            <a:stCxn id="112" idx="1"/>
            <a:endCxn id="111" idx="1"/>
          </p:cNvCxnSpPr>
          <p:nvPr/>
        </p:nvCxnSpPr>
        <p:spPr bwMode="gray">
          <a:xfrm rot="10800000" flipV="1">
            <a:off x="6248789" y="2295737"/>
            <a:ext cx="91969" cy="2980749"/>
          </a:xfrm>
          <a:prstGeom prst="bentConnector3">
            <a:avLst>
              <a:gd name="adj1" fmla="val 215996"/>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bwMode="gray">
          <a:xfrm>
            <a:off x="309719" y="2802615"/>
            <a:ext cx="5939070" cy="2218263"/>
            <a:chOff x="309719" y="1339575"/>
            <a:chExt cx="5939070" cy="2218263"/>
          </a:xfrm>
        </p:grpSpPr>
        <p:cxnSp>
          <p:nvCxnSpPr>
            <p:cNvPr id="54" name="直接连接符 53"/>
            <p:cNvCxnSpPr>
              <a:stCxn id="60" idx="1"/>
              <a:endCxn id="57"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5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57"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58"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59"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60"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61"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6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63" name="直接连接符 62"/>
            <p:cNvCxnSpPr>
              <a:stCxn id="57" idx="1"/>
              <a:endCxn id="56"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5" idx="0"/>
              <a:endCxn id="56"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0"/>
              <a:endCxn id="60"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1" idx="0"/>
              <a:endCxn id="62"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69"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 Box 165"/>
            <p:cNvSpPr txBox="1">
              <a:spLocks noChangeArrowheads="1"/>
            </p:cNvSpPr>
            <p:nvPr/>
          </p:nvSpPr>
          <p:spPr bwMode="gray">
            <a:xfrm>
              <a:off x="4937530"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6693401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标题 63"/>
          <p:cNvSpPr>
            <a:spLocks noGrp="1"/>
          </p:cNvSpPr>
          <p:nvPr>
            <p:ph type="title"/>
          </p:nvPr>
        </p:nvSpPr>
        <p:spPr/>
        <p:txBody>
          <a:bodyPr/>
          <a:lstStyle/>
          <a:p>
            <a:r>
              <a:rPr lang="en-US" smtClean="0"/>
              <a:t>Verifying the Configuration (3)</a:t>
            </a:r>
            <a:endParaRPr lang="en-US" altLang="zh-CN" dirty="0">
              <a:sym typeface="Huawei Sans" panose="020C0503030203020204" pitchFamily="34" charset="0"/>
            </a:endParaRPr>
          </a:p>
        </p:txBody>
      </p:sp>
      <p:sp>
        <p:nvSpPr>
          <p:cNvPr id="108" name="文本占位符 64"/>
          <p:cNvSpPr txBox="1">
            <a:spLocks/>
          </p:cNvSpPr>
          <p:nvPr/>
        </p:nvSpPr>
        <p:spPr bwMode="gray">
          <a:xfrm>
            <a:off x="6073270" y="3107246"/>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3"/>
            </a:pPr>
            <a:r>
              <a:rPr sz="1400" dirty="0">
                <a:latin typeface="Huawei Sans" panose="020C0503030203020204" pitchFamily="34" charset="0"/>
              </a:rPr>
              <a:t>Ping 192.168.1.1 from CE2.</a:t>
            </a:r>
            <a:endParaRPr lang="en-US" altLang="zh-CN" sz="1400" dirty="0" smtClean="0">
              <a:latin typeface="Huawei Sans" panose="020C0503030203020204" pitchFamily="34" charset="0"/>
              <a:sym typeface="Huawei Sans" panose="020C0503030203020204" pitchFamily="34" charset="0"/>
            </a:endParaRPr>
          </a:p>
        </p:txBody>
      </p:sp>
      <p:sp>
        <p:nvSpPr>
          <p:cNvPr id="109" name="文本框 108"/>
          <p:cNvSpPr txBox="1"/>
          <p:nvPr/>
        </p:nvSpPr>
        <p:spPr bwMode="gray">
          <a:xfrm>
            <a:off x="6248789" y="3454353"/>
            <a:ext cx="5367721" cy="1200329"/>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&lt;CE2&gt;ping -a 192.168.2.1 192.168.1.1</a:t>
            </a:r>
          </a:p>
          <a:p>
            <a:pPr fontAlgn="ctr"/>
            <a:r>
              <a:rPr sz="1200" dirty="0">
                <a:latin typeface="Huawei Sans" panose="020C0503030203020204" pitchFamily="34" charset="0"/>
              </a:rPr>
              <a:t>  PING 192.168.1.1: 56  data bytes, press CTRL_C to break</a:t>
            </a:r>
          </a:p>
          <a:p>
            <a:pPr fontAlgn="ctr"/>
            <a:r>
              <a:rPr sz="1200" dirty="0">
                <a:latin typeface="Huawei Sans" panose="020C0503030203020204" pitchFamily="34" charset="0"/>
              </a:rPr>
              <a:t>    Reply from 192.168.1.1: bytes=56 Sequence=1 </a:t>
            </a:r>
            <a:r>
              <a:rPr sz="1200" dirty="0" err="1">
                <a:latin typeface="Huawei Sans" panose="020C0503030203020204" pitchFamily="34" charset="0"/>
              </a:rPr>
              <a:t>ttl</a:t>
            </a:r>
            <a:r>
              <a:rPr sz="1200" dirty="0">
                <a:latin typeface="Huawei Sans" panose="020C0503030203020204" pitchFamily="34" charset="0"/>
              </a:rPr>
              <a:t>=250 time=60 </a:t>
            </a:r>
            <a:r>
              <a:rPr sz="1200" dirty="0" err="1">
                <a:latin typeface="Huawei Sans" panose="020C0503030203020204" pitchFamily="34" charset="0"/>
              </a:rPr>
              <a:t>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Reply from 192.168.1.1: bytes=56 Sequence=2 </a:t>
            </a:r>
            <a:r>
              <a:rPr sz="1200" dirty="0" err="1">
                <a:latin typeface="Huawei Sans" panose="020C0503030203020204" pitchFamily="34" charset="0"/>
              </a:rPr>
              <a:t>ttl</a:t>
            </a:r>
            <a:r>
              <a:rPr sz="1200" dirty="0">
                <a:latin typeface="Huawei Sans" panose="020C0503030203020204" pitchFamily="34" charset="0"/>
              </a:rPr>
              <a:t>=250 time=50 </a:t>
            </a:r>
            <a:r>
              <a:rPr sz="1200" dirty="0" err="1">
                <a:latin typeface="Huawei Sans" panose="020C0503030203020204" pitchFamily="34" charset="0"/>
              </a:rPr>
              <a:t>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Reply from 192.168.1.1: bytes=56 Sequence=3 </a:t>
            </a:r>
            <a:r>
              <a:rPr sz="1200" dirty="0" err="1">
                <a:latin typeface="Huawei Sans" panose="020C0503030203020204" pitchFamily="34" charset="0"/>
              </a:rPr>
              <a:t>ttl</a:t>
            </a:r>
            <a:r>
              <a:rPr sz="1200" dirty="0">
                <a:latin typeface="Huawei Sans" panose="020C0503030203020204" pitchFamily="34" charset="0"/>
              </a:rPr>
              <a:t>=250 time=60 </a:t>
            </a:r>
            <a:r>
              <a:rPr sz="1200" dirty="0" err="1">
                <a:latin typeface="Huawei Sans" panose="020C0503030203020204" pitchFamily="34" charset="0"/>
              </a:rPr>
              <a:t>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Reply from 192.168.1.1: bytes=56 Sequence=4 </a:t>
            </a:r>
            <a:r>
              <a:rPr sz="1200" dirty="0" err="1">
                <a:latin typeface="Huawei Sans" panose="020C0503030203020204" pitchFamily="34" charset="0"/>
              </a:rPr>
              <a:t>ttl</a:t>
            </a:r>
            <a:r>
              <a:rPr sz="1200" dirty="0">
                <a:latin typeface="Huawei Sans" panose="020C0503030203020204" pitchFamily="34" charset="0"/>
              </a:rPr>
              <a:t>=250 time=60 </a:t>
            </a:r>
            <a:r>
              <a:rPr sz="1200" dirty="0" err="1">
                <a:latin typeface="Huawei Sans" panose="020C0503030203020204" pitchFamily="34" charset="0"/>
              </a:rPr>
              <a:t>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组合 131"/>
          <p:cNvGrpSpPr/>
          <p:nvPr/>
        </p:nvGrpSpPr>
        <p:grpSpPr bwMode="gray">
          <a:xfrm>
            <a:off x="309719" y="2802615"/>
            <a:ext cx="5939070" cy="2218263"/>
            <a:chOff x="309719" y="1339575"/>
            <a:chExt cx="5939070" cy="2218263"/>
          </a:xfrm>
        </p:grpSpPr>
        <p:cxnSp>
          <p:nvCxnSpPr>
            <p:cNvPr id="133" name="直接连接符 132"/>
            <p:cNvCxnSpPr>
              <a:stCxn id="139" idx="1"/>
              <a:endCxn id="136"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34"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35"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36"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37"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8"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9"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0"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41"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42" name="直接连接符 141"/>
            <p:cNvCxnSpPr>
              <a:stCxn id="136" idx="1"/>
              <a:endCxn id="135"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34" idx="0"/>
              <a:endCxn id="135"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41" idx="0"/>
              <a:endCxn id="139"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40" idx="0"/>
              <a:endCxn id="141"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6"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147"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 Box 165"/>
            <p:cNvSpPr txBox="1">
              <a:spLocks noChangeArrowheads="1"/>
            </p:cNvSpPr>
            <p:nvPr/>
          </p:nvSpPr>
          <p:spPr bwMode="gray">
            <a:xfrm>
              <a:off x="4928738"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圆角矩形 153"/>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155"/>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圆角矩形 156"/>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83343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A</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B</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C</a:t>
            </a:r>
            <a:endParaRPr lang="en-US" altLang="zh-CN" b="1" dirty="0" smtClean="0">
              <a:sym typeface="Huawei Sans" panose="020C0503030203020204" pitchFamily="34" charset="0"/>
            </a:endParaRPr>
          </a:p>
          <a:p>
            <a:pPr lvl="1">
              <a:buSzPct val="60000"/>
              <a:buFont typeface="Wingdings" panose="05000000000000000000" pitchFamily="2" charset="2"/>
              <a:buChar char="n"/>
            </a:pPr>
            <a:r>
              <a:rPr lang="en-US" dirty="0" smtClean="0"/>
              <a:t>Fundamentals</a:t>
            </a:r>
            <a:endParaRPr lang="en-US" altLang="zh-CN" dirty="0" smtClean="0">
              <a:sym typeface="Huawei Sans" panose="020C0503030203020204" pitchFamily="34" charset="0"/>
            </a:endParaRPr>
          </a:p>
          <a:p>
            <a:pPr lvl="1"/>
            <a:r>
              <a:rPr lang="en-US" dirty="0" smtClean="0">
                <a:solidFill>
                  <a:schemeClr val="bg1">
                    <a:lumMod val="50000"/>
                  </a:schemeClr>
                </a:solidFill>
              </a:rPr>
              <a:t>Basic Configurations</a:t>
            </a:r>
            <a:endParaRPr lang="en-US" altLang="zh-CN" dirty="0" smtClean="0">
              <a:solidFill>
                <a:schemeClr val="bg1">
                  <a:lumMod val="50000"/>
                </a:schemeClr>
              </a:solidFill>
              <a:sym typeface="Huawei Sans" panose="020C0503030203020204" pitchFamily="34" charset="0"/>
            </a:endParaRPr>
          </a:p>
          <a:p>
            <a:pPr lvl="1"/>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9124377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bwMode="gray">
          <a:xfrm>
            <a:off x="8094829" y="4434023"/>
            <a:ext cx="1970883" cy="4675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C Overview</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pPr>
              <a:lnSpc>
                <a:spcPct val="100000"/>
              </a:lnSpc>
            </a:pPr>
            <a:r>
              <a:rPr lang="en-US" sz="1400" dirty="0" smtClean="0"/>
              <a:t>In Option C, ASBRs do not store VPNv4 routes or advertise VPNv4 routes to each other. This is different from the implementation in Option A and Option B.</a:t>
            </a:r>
            <a:endParaRPr lang="en-US" altLang="zh-CN" sz="1400" dirty="0" smtClean="0">
              <a:sym typeface="Huawei Sans" panose="020C0503030203020204" pitchFamily="34" charset="0"/>
            </a:endParaRPr>
          </a:p>
          <a:p>
            <a:pPr>
              <a:lnSpc>
                <a:spcPct val="100000"/>
              </a:lnSpc>
            </a:pPr>
            <a:r>
              <a:rPr lang="en-US" sz="1400" dirty="0" smtClean="0"/>
              <a:t>In Option C, PEs in different ASs establish a multi-hop EBGP connection with each other to exchange VPNv4 routes. Two solutions are available to enable PEs to communicate with each other:</a:t>
            </a:r>
            <a:endParaRPr lang="en-US" altLang="zh-CN" sz="1400" dirty="0" smtClean="0">
              <a:sym typeface="Huawei Sans" panose="020C0503030203020204" pitchFamily="34" charset="0"/>
            </a:endParaRPr>
          </a:p>
          <a:p>
            <a:pPr lvl="1">
              <a:lnSpc>
                <a:spcPct val="100000"/>
              </a:lnSpc>
            </a:pPr>
            <a:r>
              <a:rPr lang="en-US" sz="1200" dirty="0" smtClean="0"/>
              <a:t>Solution 1: An ASBR uses BGP to send the routes destined for a PE in another AS to the local PE.</a:t>
            </a:r>
            <a:endParaRPr lang="en-US" altLang="zh-CN" sz="1200" dirty="0" smtClean="0">
              <a:sym typeface="Huawei Sans" panose="020C0503030203020204" pitchFamily="34" charset="0"/>
            </a:endParaRPr>
          </a:p>
          <a:p>
            <a:pPr lvl="1">
              <a:lnSpc>
                <a:spcPct val="100000"/>
              </a:lnSpc>
            </a:pPr>
            <a:r>
              <a:rPr lang="en-US" sz="1200" dirty="0" smtClean="0"/>
              <a:t>Solution 2: An ASBR imports the routes destined for a PE in another AS to an IGP.</a:t>
            </a:r>
            <a:endParaRPr lang="en-US" altLang="zh-CN" sz="1200" dirty="0" smtClean="0">
              <a:sym typeface="Huawei Sans" panose="020C0503030203020204" pitchFamily="34" charset="0"/>
            </a:endParaRPr>
          </a:p>
          <a:p>
            <a:pPr>
              <a:lnSpc>
                <a:spcPct val="100000"/>
              </a:lnSpc>
            </a:pPr>
            <a:r>
              <a:rPr lang="en-US" sz="1400" dirty="0" smtClean="0"/>
              <a:t>ASBRs do not have VPNv4 routes. To prevent routing </a:t>
            </a:r>
            <a:r>
              <a:rPr lang="en-US" sz="1400" dirty="0" err="1" smtClean="0"/>
              <a:t>blackholes</a:t>
            </a:r>
            <a:r>
              <a:rPr lang="en-US" sz="1400" dirty="0" smtClean="0"/>
              <a:t> during packet forwarding, PEs need to transmit packets over tunnels so that non-PE devices are unaware of VPN encapsulation information. Therefore, both the solutions require ASBRs to advertise labeled routes to set up outer forwarding tunnels between ASs.</a:t>
            </a:r>
            <a:endParaRPr lang="en-US" altLang="zh-CN" sz="1400" dirty="0" smtClean="0">
              <a:sym typeface="Huawei Sans" panose="020C0503030203020204" pitchFamily="34" charset="0"/>
            </a:endParaRPr>
          </a:p>
        </p:txBody>
      </p:sp>
      <p:cxnSp>
        <p:nvCxnSpPr>
          <p:cNvPr id="6" name="直接连接符 5"/>
          <p:cNvCxnSpPr>
            <a:stCxn id="14" idx="3"/>
            <a:endCxn id="16" idx="1"/>
          </p:cNvCxnSpPr>
          <p:nvPr/>
        </p:nvCxnSpPr>
        <p:spPr bwMode="gray">
          <a:xfrm>
            <a:off x="2404049" y="4672631"/>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bwMode="gray">
          <a:xfrm>
            <a:off x="879829" y="4451722"/>
            <a:ext cx="3571739" cy="1509016"/>
            <a:chOff x="860640" y="1181905"/>
            <a:chExt cx="3571739" cy="1509016"/>
          </a:xfrm>
        </p:grpSpPr>
        <p:grpSp>
          <p:nvGrpSpPr>
            <p:cNvPr id="8" name="组合 7"/>
            <p:cNvGrpSpPr/>
            <p:nvPr/>
          </p:nvGrpSpPr>
          <p:grpSpPr bwMode="gray">
            <a:xfrm>
              <a:off x="2818393" y="1181905"/>
              <a:ext cx="540000" cy="723926"/>
              <a:chOff x="5312873" y="4947622"/>
              <a:chExt cx="540000" cy="723926"/>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9" name="文本框 18"/>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3691471" y="1181905"/>
              <a:ext cx="740908" cy="723926"/>
              <a:chOff x="7961684" y="4938500"/>
              <a:chExt cx="740908" cy="723926"/>
            </a:xfrm>
          </p:grpSpPr>
          <p:pic>
            <p:nvPicPr>
              <p:cNvPr id="16"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7" name="文本框 16"/>
              <p:cNvSpPr txBox="1"/>
              <p:nvPr/>
            </p:nvSpPr>
            <p:spPr bwMode="gray">
              <a:xfrm>
                <a:off x="7961684" y="5354649"/>
                <a:ext cx="740908"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 name="组合 9"/>
            <p:cNvGrpSpPr/>
            <p:nvPr/>
          </p:nvGrpSpPr>
          <p:grpSpPr bwMode="gray">
            <a:xfrm>
              <a:off x="1844860" y="1181905"/>
              <a:ext cx="540000" cy="723926"/>
              <a:chOff x="4088571" y="4947622"/>
              <a:chExt cx="540000" cy="723926"/>
            </a:xfrm>
          </p:grpSpPr>
          <p:pic>
            <p:nvPicPr>
              <p:cNvPr id="14"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5" name="文本框 14"/>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bwMode="gray">
            <a:xfrm>
              <a:off x="860640" y="1978346"/>
              <a:ext cx="550687" cy="712575"/>
              <a:chOff x="4073209" y="4947622"/>
              <a:chExt cx="550687" cy="712575"/>
            </a:xfrm>
          </p:grpSpPr>
          <p:pic>
            <p:nvPicPr>
              <p:cNvPr id="1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3" name="文本框 12"/>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20" name="直接连接符 19"/>
          <p:cNvCxnSpPr>
            <a:stCxn id="12" idx="0"/>
            <a:endCxn id="14" idx="1"/>
          </p:cNvCxnSpPr>
          <p:nvPr/>
        </p:nvCxnSpPr>
        <p:spPr bwMode="gray">
          <a:xfrm flipV="1">
            <a:off x="1149829" y="4672631"/>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bwMode="gray">
          <a:xfrm>
            <a:off x="1758110" y="4348960"/>
            <a:ext cx="3729005"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p:cNvCxnSpPr>
            <a:stCxn id="31" idx="3"/>
            <a:endCxn id="33" idx="1"/>
          </p:cNvCxnSpPr>
          <p:nvPr/>
        </p:nvCxnSpPr>
        <p:spPr bwMode="gray">
          <a:xfrm>
            <a:off x="8324558" y="4672631"/>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bwMode="gray">
          <a:xfrm>
            <a:off x="7684106" y="4451722"/>
            <a:ext cx="3561049" cy="1509016"/>
            <a:chOff x="1744408" y="1181905"/>
            <a:chExt cx="3561049" cy="1509016"/>
          </a:xfrm>
        </p:grpSpPr>
        <p:grpSp>
          <p:nvGrpSpPr>
            <p:cNvPr id="25" name="组合 24"/>
            <p:cNvGrpSpPr/>
            <p:nvPr/>
          </p:nvGrpSpPr>
          <p:grpSpPr bwMode="gray">
            <a:xfrm>
              <a:off x="2818393" y="1181905"/>
              <a:ext cx="540000" cy="723926"/>
              <a:chOff x="5312873" y="4947622"/>
              <a:chExt cx="540000" cy="723926"/>
            </a:xfrm>
          </p:grpSpPr>
          <p:pic>
            <p:nvPicPr>
              <p:cNvPr id="35"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36" name="文本框 35"/>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 name="组合 25"/>
            <p:cNvGrpSpPr/>
            <p:nvPr/>
          </p:nvGrpSpPr>
          <p:grpSpPr bwMode="gray">
            <a:xfrm>
              <a:off x="3791925" y="1181905"/>
              <a:ext cx="540000" cy="723926"/>
              <a:chOff x="8062138" y="4938500"/>
              <a:chExt cx="540000" cy="723926"/>
            </a:xfrm>
          </p:grpSpPr>
          <p:pic>
            <p:nvPicPr>
              <p:cNvPr id="33"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34" name="文本框 33"/>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 name="组合 26"/>
            <p:cNvGrpSpPr/>
            <p:nvPr/>
          </p:nvGrpSpPr>
          <p:grpSpPr bwMode="gray">
            <a:xfrm>
              <a:off x="1744408" y="1181905"/>
              <a:ext cx="740908" cy="723926"/>
              <a:chOff x="3988119" y="4947622"/>
              <a:chExt cx="740908" cy="723926"/>
            </a:xfrm>
          </p:grpSpPr>
          <p:pic>
            <p:nvPicPr>
              <p:cNvPr id="31"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32" name="文本框 31"/>
              <p:cNvSpPr txBox="1"/>
              <p:nvPr/>
            </p:nvSpPr>
            <p:spPr bwMode="gray">
              <a:xfrm>
                <a:off x="3988119" y="5363771"/>
                <a:ext cx="740908" cy="307777"/>
              </a:xfrm>
              <a:prstGeom prst="rect">
                <a:avLst/>
              </a:prstGeom>
              <a:noFill/>
            </p:spPr>
            <p:txBody>
              <a:bodyPr wrap="square" rtlCol="0">
                <a:noAutofit/>
              </a:bodyPr>
              <a:lstStyle/>
              <a:p>
                <a:pPr algn="ctr" fontAlgn="ctr"/>
                <a:r>
                  <a:rPr sz="1400" b="1">
                    <a:solidFill>
                      <a:srgbClr val="30B5C5"/>
                    </a:solidFill>
                    <a:latin typeface="Huawei Sans" panose="020C0503030203020204" pitchFamily="34" charset="0"/>
                  </a:rPr>
                  <a:t>ASBR2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p:cNvGrpSpPr/>
            <p:nvPr/>
          </p:nvGrpSpPr>
          <p:grpSpPr bwMode="gray">
            <a:xfrm>
              <a:off x="4765457" y="1966995"/>
              <a:ext cx="540000" cy="723926"/>
              <a:chOff x="4073209" y="4947622"/>
              <a:chExt cx="540000" cy="723926"/>
            </a:xfrm>
          </p:grpSpPr>
          <p:pic>
            <p:nvPicPr>
              <p:cNvPr id="29"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0" name="文本框 29"/>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37" name="直接连接符 36"/>
          <p:cNvCxnSpPr>
            <a:stCxn id="29" idx="0"/>
            <a:endCxn id="33" idx="3"/>
          </p:cNvCxnSpPr>
          <p:nvPr/>
        </p:nvCxnSpPr>
        <p:spPr bwMode="gray">
          <a:xfrm flipH="1" flipV="1">
            <a:off x="10271623" y="4672631"/>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gray">
          <a:xfrm>
            <a:off x="6586243" y="4417189"/>
            <a:ext cx="3848912" cy="147087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141"/>
          <p:cNvSpPr/>
          <p:nvPr/>
        </p:nvSpPr>
        <p:spPr bwMode="gray">
          <a:xfrm>
            <a:off x="8324558" y="5609254"/>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711226" y="5190876"/>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10550095" y="5190876"/>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16" idx="3"/>
            <a:endCxn id="31" idx="1"/>
          </p:cNvCxnSpPr>
          <p:nvPr/>
        </p:nvCxnSpPr>
        <p:spPr bwMode="gray">
          <a:xfrm>
            <a:off x="4351114" y="4672631"/>
            <a:ext cx="3433444" cy="0"/>
          </a:xfrm>
          <a:prstGeom prst="line">
            <a:avLst/>
          </a:prstGeom>
          <a:ln w="28575">
            <a:solidFill>
              <a:srgbClr val="62B230"/>
            </a:solidFill>
            <a:prstDash val="dashDot"/>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bwMode="gray">
          <a:xfrm>
            <a:off x="5374718" y="4368252"/>
            <a:ext cx="1240184" cy="307777"/>
          </a:xfrm>
          <a:prstGeom prst="rect">
            <a:avLst/>
          </a:prstGeom>
          <a:noFill/>
        </p:spPr>
        <p:txBody>
          <a:bodyPr wrap="square" rtlCol="0">
            <a:noAutofit/>
          </a:bodyPr>
          <a:lstStyle/>
          <a:p>
            <a:pPr algn="ctr" fontAlgn="ctr"/>
            <a:r>
              <a:rPr sz="1400">
                <a:latin typeface="Huawei Sans" panose="020C0503030203020204" pitchFamily="34" charset="0"/>
              </a:rPr>
              <a:t>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141"/>
          <p:cNvSpPr/>
          <p:nvPr/>
        </p:nvSpPr>
        <p:spPr bwMode="gray">
          <a:xfrm>
            <a:off x="2712951" y="5609254"/>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V="1">
            <a:off x="2145932" y="5984648"/>
            <a:ext cx="7806561" cy="0"/>
          </a:xfrm>
          <a:prstGeom prst="line">
            <a:avLst/>
          </a:prstGeom>
          <a:ln w="28575">
            <a:solidFill>
              <a:srgbClr val="62B23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bwMode="gray">
          <a:xfrm>
            <a:off x="5416587" y="5707793"/>
            <a:ext cx="1240184" cy="307777"/>
          </a:xfrm>
          <a:prstGeom prst="rect">
            <a:avLst/>
          </a:prstGeom>
          <a:noFill/>
        </p:spPr>
        <p:txBody>
          <a:bodyPr wrap="square" rtlCol="0">
            <a:noAutofit/>
          </a:bodyPr>
          <a:lstStyle/>
          <a:p>
            <a:pPr algn="ctr" fontAlgn="ctr"/>
            <a:r>
              <a:rPr sz="1400">
                <a:latin typeface="Huawei Sans" panose="020C0503030203020204" pitchFamily="34" charset="0"/>
              </a:rPr>
              <a:t>MP-EBGP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Line 258"/>
          <p:cNvSpPr>
            <a:spLocks noChangeShapeType="1"/>
          </p:cNvSpPr>
          <p:nvPr/>
        </p:nvSpPr>
        <p:spPr bwMode="gray">
          <a:xfrm>
            <a:off x="2145932" y="5130769"/>
            <a:ext cx="0" cy="972450"/>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Line 258"/>
          <p:cNvSpPr>
            <a:spLocks noChangeShapeType="1"/>
          </p:cNvSpPr>
          <p:nvPr/>
        </p:nvSpPr>
        <p:spPr bwMode="gray">
          <a:xfrm>
            <a:off x="9977379" y="5130769"/>
            <a:ext cx="0" cy="972450"/>
          </a:xfrm>
          <a:prstGeom prst="line">
            <a:avLst/>
          </a:prstGeom>
          <a:noFill/>
          <a:ln w="19050" cap="rnd">
            <a:solidFill>
              <a:schemeClr val="tx1"/>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5392759" y="4707576"/>
            <a:ext cx="1240184" cy="738664"/>
          </a:xfrm>
          <a:prstGeom prst="rect">
            <a:avLst/>
          </a:prstGeom>
          <a:noFill/>
        </p:spPr>
        <p:txBody>
          <a:bodyPr wrap="square" rtlCol="0">
            <a:noAutofit/>
          </a:bodyPr>
          <a:lstStyle/>
          <a:p>
            <a:pPr algn="ctr" fontAlgn="ctr"/>
            <a:r>
              <a:rPr sz="1400" dirty="0">
                <a:latin typeface="Huawei Sans" panose="020C0503030203020204" pitchFamily="34" charset="0"/>
              </a:rPr>
              <a:t>Advertise labeled routes</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a:off x="2133600" y="4036776"/>
            <a:ext cx="2383802" cy="414946"/>
          </a:xfrm>
          <a:custGeom>
            <a:avLst/>
            <a:gdLst>
              <a:gd name="connsiteX0" fmla="*/ 0 w 1976582"/>
              <a:gd name="connsiteY0" fmla="*/ 369537 h 397246"/>
              <a:gd name="connsiteX1" fmla="*/ 969818 w 1976582"/>
              <a:gd name="connsiteY1" fmla="*/ 83 h 397246"/>
              <a:gd name="connsiteX2" fmla="*/ 1976582 w 1976582"/>
              <a:gd name="connsiteY2" fmla="*/ 397246 h 397246"/>
            </a:gdLst>
            <a:ahLst/>
            <a:cxnLst>
              <a:cxn ang="0">
                <a:pos x="connsiteX0" y="connsiteY0"/>
              </a:cxn>
              <a:cxn ang="0">
                <a:pos x="connsiteX1" y="connsiteY1"/>
              </a:cxn>
              <a:cxn ang="0">
                <a:pos x="connsiteX2" y="connsiteY2"/>
              </a:cxn>
            </a:cxnLst>
            <a:rect l="l" t="t" r="r" b="b"/>
            <a:pathLst>
              <a:path w="1976582" h="397246">
                <a:moveTo>
                  <a:pt x="0" y="369537"/>
                </a:moveTo>
                <a:cubicBezTo>
                  <a:pt x="320194" y="182501"/>
                  <a:pt x="640388" y="-4535"/>
                  <a:pt x="969818" y="83"/>
                </a:cubicBezTo>
                <a:cubicBezTo>
                  <a:pt x="1299248" y="4701"/>
                  <a:pt x="1637915" y="200973"/>
                  <a:pt x="1976582" y="397246"/>
                </a:cubicBezTo>
              </a:path>
            </a:pathLst>
          </a:custGeom>
          <a:noFill/>
          <a:ln w="28575">
            <a:solidFill>
              <a:schemeClr val="tx1"/>
            </a:solidFill>
            <a:prstDash val="sys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Solution 1</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标注 40"/>
          <p:cNvSpPr/>
          <p:nvPr/>
        </p:nvSpPr>
        <p:spPr bwMode="gray">
          <a:xfrm>
            <a:off x="491446" y="3582348"/>
            <a:ext cx="1856765" cy="653219"/>
          </a:xfrm>
          <a:prstGeom prst="wedgeRectCallout">
            <a:avLst>
              <a:gd name="adj1" fmla="val 70772"/>
              <a:gd name="adj2" fmla="val 31830"/>
            </a:avLst>
          </a:prstGeom>
          <a:noFill/>
          <a:ln w="28575">
            <a:solidFill>
              <a:schemeClr val="tx1"/>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algn="ctr" fontAlgn="ctr"/>
            <a:r>
              <a:rPr sz="1200" dirty="0">
                <a:solidFill>
                  <a:schemeClr val="tx1"/>
                </a:solidFill>
                <a:latin typeface="Huawei Sans" panose="020C0503030203020204" pitchFamily="34" charset="0"/>
              </a:rPr>
              <a:t>An ASBR uses BGP to advertise the routes destined for the peer PE.</a:t>
            </a:r>
          </a:p>
        </p:txBody>
      </p:sp>
      <p:sp>
        <p:nvSpPr>
          <p:cNvPr id="60" name="文本框 59"/>
          <p:cNvSpPr txBox="1"/>
          <p:nvPr/>
        </p:nvSpPr>
        <p:spPr bwMode="gray">
          <a:xfrm>
            <a:off x="7390268" y="3947065"/>
            <a:ext cx="1018227" cy="307777"/>
          </a:xfrm>
          <a:prstGeom prst="rect">
            <a:avLst/>
          </a:prstGeom>
          <a:noFill/>
        </p:spPr>
        <p:txBody>
          <a:bodyPr wrap="square" rtlCol="0">
            <a:noAutofit/>
          </a:bodyPr>
          <a:lstStyle/>
          <a:p>
            <a:pPr fontAlgn="ctr"/>
            <a:r>
              <a:rPr sz="1400" dirty="0">
                <a:latin typeface="Huawei Sans" panose="020C0503030203020204" pitchFamily="34" charset="0"/>
              </a:rPr>
              <a:t>Solution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标注 60"/>
          <p:cNvSpPr/>
          <p:nvPr/>
        </p:nvSpPr>
        <p:spPr bwMode="gray">
          <a:xfrm>
            <a:off x="8505267" y="3660075"/>
            <a:ext cx="1745775" cy="653219"/>
          </a:xfrm>
          <a:prstGeom prst="wedgeRectCallout">
            <a:avLst>
              <a:gd name="adj1" fmla="val -66546"/>
              <a:gd name="adj2" fmla="val 50169"/>
            </a:avLst>
          </a:prstGeom>
          <a:noFill/>
          <a:ln w="28575">
            <a:solidFill>
              <a:schemeClr val="tx1"/>
            </a:solidFill>
            <a:prstDash val="sysDash"/>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tx1"/>
                </a:solidFill>
                <a:latin typeface="Huawei Sans" panose="020C0503030203020204" pitchFamily="34" charset="0"/>
              </a:rPr>
              <a:t>An ASBR imports the routes destined for the peer PE to an IGP.</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7472218" y="4240032"/>
            <a:ext cx="1016000" cy="323299"/>
          </a:xfrm>
          <a:custGeom>
            <a:avLst/>
            <a:gdLst>
              <a:gd name="connsiteX0" fmla="*/ 0 w 1016000"/>
              <a:gd name="connsiteY0" fmla="*/ 323299 h 323299"/>
              <a:gd name="connsiteX1" fmla="*/ 563418 w 1016000"/>
              <a:gd name="connsiteY1" fmla="*/ 27 h 323299"/>
              <a:gd name="connsiteX2" fmla="*/ 1016000 w 1016000"/>
              <a:gd name="connsiteY2" fmla="*/ 304827 h 323299"/>
            </a:gdLst>
            <a:ahLst/>
            <a:cxnLst>
              <a:cxn ang="0">
                <a:pos x="connsiteX0" y="connsiteY0"/>
              </a:cxn>
              <a:cxn ang="0">
                <a:pos x="connsiteX1" y="connsiteY1"/>
              </a:cxn>
              <a:cxn ang="0">
                <a:pos x="connsiteX2" y="connsiteY2"/>
              </a:cxn>
            </a:cxnLst>
            <a:rect l="l" t="t" r="r" b="b"/>
            <a:pathLst>
              <a:path w="1016000" h="323299">
                <a:moveTo>
                  <a:pt x="0" y="323299"/>
                </a:moveTo>
                <a:cubicBezTo>
                  <a:pt x="197042" y="163202"/>
                  <a:pt x="394085" y="3106"/>
                  <a:pt x="563418" y="27"/>
                </a:cubicBezTo>
                <a:cubicBezTo>
                  <a:pt x="732751" y="-3052"/>
                  <a:pt x="945188" y="257106"/>
                  <a:pt x="1016000" y="304827"/>
                </a:cubicBezTo>
              </a:path>
            </a:pathLst>
          </a:custGeom>
          <a:noFill/>
          <a:ln w="28575">
            <a:solidFill>
              <a:schemeClr val="tx1"/>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02570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Line 306"/>
          <p:cNvSpPr>
            <a:spLocks noChangeShapeType="1"/>
          </p:cNvSpPr>
          <p:nvPr/>
        </p:nvSpPr>
        <p:spPr bwMode="gray">
          <a:xfrm>
            <a:off x="5564205" y="3964500"/>
            <a:ext cx="0" cy="1404938"/>
          </a:xfrm>
          <a:prstGeom prst="line">
            <a:avLst/>
          </a:prstGeom>
          <a:noFill/>
          <a:ln w="19050" cap="rnd">
            <a:solidFill>
              <a:srgbClr val="CB3778"/>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C Topology (Solution 1)</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pPr>
              <a:lnSpc>
                <a:spcPct val="100000"/>
              </a:lnSpc>
            </a:pPr>
            <a:r>
              <a:rPr lang="en-US" sz="1400" dirty="0" smtClean="0"/>
              <a:t>ASBRs do not maintain or advertise VPNv4 routes. ASBRs only need to maintain labeled routes destined for PEs and use EBGP to advertise these labeled routes to the peer ASBRs in other ASs. ASBRs in the transit AS also need to use EBGP to advertise labeled IPv4 routes. In this way, a VPN LSP needs to be established between the ingress and egress PEs so that a multi-hop MP-EBGP connection can be established between the PEs to advertise VPNv4 routes.</a:t>
            </a:r>
            <a:endParaRPr lang="en-US" altLang="zh-CN" sz="1400" dirty="0" smtClean="0">
              <a:sym typeface="Huawei Sans" panose="020C0503030203020204" pitchFamily="34" charset="0"/>
            </a:endParaRPr>
          </a:p>
          <a:p>
            <a:pPr>
              <a:lnSpc>
                <a:spcPct val="100000"/>
              </a:lnSpc>
            </a:pPr>
            <a:r>
              <a:rPr lang="en-US" sz="1400" dirty="0" smtClean="0"/>
              <a:t>To further improve performance, a multi-hop MP-EBGP session can be established between VPN RRs in different ASs. When these VPN RRs advertise VPNv4 routes, the next-hop information of these routes remains unchanged. PEs establish MP-IBGP sessions only with VPN RRs.</a:t>
            </a:r>
          </a:p>
          <a:p>
            <a:pPr>
              <a:lnSpc>
                <a:spcPct val="100000"/>
              </a:lnSpc>
            </a:pPr>
            <a:endParaRPr lang="en-US" altLang="zh-CN" sz="1400" dirty="0" smtClean="0">
              <a:sym typeface="Huawei Sans" panose="020C0503030203020204" pitchFamily="34" charset="0"/>
            </a:endParaRPr>
          </a:p>
          <a:p>
            <a:pPr>
              <a:lnSpc>
                <a:spcPct val="100000"/>
              </a:lnSpc>
            </a:pPr>
            <a:endParaRPr lang="en-US" altLang="zh-CN" sz="1400" dirty="0">
              <a:sym typeface="Huawei Sans" panose="020C0503030203020204" pitchFamily="34" charset="0"/>
            </a:endParaRPr>
          </a:p>
        </p:txBody>
      </p:sp>
      <p:sp>
        <p:nvSpPr>
          <p:cNvPr id="150" name="Arc 270"/>
          <p:cNvSpPr>
            <a:spLocks/>
          </p:cNvSpPr>
          <p:nvPr/>
        </p:nvSpPr>
        <p:spPr bwMode="gray">
          <a:xfrm rot="19742205">
            <a:off x="4358584" y="2247757"/>
            <a:ext cx="4308475" cy="4606925"/>
          </a:xfrm>
          <a:custGeom>
            <a:avLst/>
            <a:gdLst>
              <a:gd name="G0" fmla="+- 3503 0 0"/>
              <a:gd name="G1" fmla="+- 21600 0 0"/>
              <a:gd name="G2" fmla="+- 21600 0 0"/>
              <a:gd name="T0" fmla="*/ 0 w 22513"/>
              <a:gd name="T1" fmla="*/ 286 h 21600"/>
              <a:gd name="T2" fmla="*/ 22513 w 22513"/>
              <a:gd name="T3" fmla="*/ 11344 h 21600"/>
              <a:gd name="T4" fmla="*/ 3503 w 22513"/>
              <a:gd name="T5" fmla="*/ 21600 h 21600"/>
            </a:gdLst>
            <a:ahLst/>
            <a:cxnLst>
              <a:cxn ang="0">
                <a:pos x="T0" y="T1"/>
              </a:cxn>
              <a:cxn ang="0">
                <a:pos x="T2" y="T3"/>
              </a:cxn>
              <a:cxn ang="0">
                <a:pos x="T4" y="T5"/>
              </a:cxn>
            </a:cxnLst>
            <a:rect l="0" t="0" r="r" b="b"/>
            <a:pathLst>
              <a:path w="22513" h="21600" fill="none" extrusionOk="0">
                <a:moveTo>
                  <a:pt x="-1" y="285"/>
                </a:moveTo>
                <a:cubicBezTo>
                  <a:pt x="1157" y="95"/>
                  <a:pt x="2329" y="-1"/>
                  <a:pt x="3503" y="0"/>
                </a:cubicBezTo>
                <a:cubicBezTo>
                  <a:pt x="11442" y="0"/>
                  <a:pt x="18742" y="4356"/>
                  <a:pt x="22512" y="11344"/>
                </a:cubicBezTo>
              </a:path>
              <a:path w="22513" h="21600" stroke="0" extrusionOk="0">
                <a:moveTo>
                  <a:pt x="-1" y="285"/>
                </a:moveTo>
                <a:cubicBezTo>
                  <a:pt x="1157" y="95"/>
                  <a:pt x="2329" y="-1"/>
                  <a:pt x="3503" y="0"/>
                </a:cubicBezTo>
                <a:cubicBezTo>
                  <a:pt x="11442" y="0"/>
                  <a:pt x="18742" y="4356"/>
                  <a:pt x="22512" y="11344"/>
                </a:cubicBezTo>
                <a:lnTo>
                  <a:pt x="3503"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AutoShape 303"/>
          <p:cNvSpPr>
            <a:spLocks noChangeArrowheads="1"/>
          </p:cNvSpPr>
          <p:nvPr/>
        </p:nvSpPr>
        <p:spPr bwMode="gray">
          <a:xfrm rot="5400000">
            <a:off x="6088955" y="2592900"/>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 Box 163"/>
          <p:cNvSpPr txBox="1">
            <a:spLocks noChangeArrowheads="1"/>
          </p:cNvSpPr>
          <p:nvPr/>
        </p:nvSpPr>
        <p:spPr bwMode="gray">
          <a:xfrm>
            <a:off x="3912492" y="3618424"/>
            <a:ext cx="551769" cy="318861"/>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1" name="Text Box 164"/>
          <p:cNvSpPr txBox="1">
            <a:spLocks noChangeArrowheads="1"/>
          </p:cNvSpPr>
          <p:nvPr/>
        </p:nvSpPr>
        <p:spPr bwMode="gray">
          <a:xfrm>
            <a:off x="7747893" y="3618425"/>
            <a:ext cx="62071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2" name="Text Box 165"/>
          <p:cNvSpPr txBox="1">
            <a:spLocks noChangeArrowheads="1"/>
          </p:cNvSpPr>
          <p:nvPr/>
        </p:nvSpPr>
        <p:spPr bwMode="gray">
          <a:xfrm>
            <a:off x="4482793" y="3862512"/>
            <a:ext cx="1035050" cy="304800"/>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ASBR1</a:t>
            </a:r>
          </a:p>
        </p:txBody>
      </p:sp>
      <p:sp>
        <p:nvSpPr>
          <p:cNvPr id="13" name="Text Box 166"/>
          <p:cNvSpPr txBox="1">
            <a:spLocks noChangeArrowheads="1"/>
          </p:cNvSpPr>
          <p:nvPr/>
        </p:nvSpPr>
        <p:spPr bwMode="gray">
          <a:xfrm>
            <a:off x="6658674" y="387184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4" name="Text Box 167"/>
          <p:cNvSpPr txBox="1">
            <a:spLocks noChangeArrowheads="1"/>
          </p:cNvSpPr>
          <p:nvPr/>
        </p:nvSpPr>
        <p:spPr bwMode="gray">
          <a:xfrm>
            <a:off x="2302768" y="4686813"/>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5" name="Text Box 168"/>
          <p:cNvSpPr txBox="1">
            <a:spLocks noChangeArrowheads="1"/>
          </p:cNvSpPr>
          <p:nvPr/>
        </p:nvSpPr>
        <p:spPr bwMode="gray">
          <a:xfrm>
            <a:off x="9295705" y="4670938"/>
            <a:ext cx="66675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7" name="Text Box 170"/>
          <p:cNvSpPr txBox="1">
            <a:spLocks noChangeArrowheads="1"/>
          </p:cNvSpPr>
          <p:nvPr/>
        </p:nvSpPr>
        <p:spPr bwMode="gray">
          <a:xfrm>
            <a:off x="2037655" y="4266125"/>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8" name="Text Box 171"/>
          <p:cNvSpPr txBox="1">
            <a:spLocks noChangeArrowheads="1"/>
          </p:cNvSpPr>
          <p:nvPr/>
        </p:nvSpPr>
        <p:spPr bwMode="gray">
          <a:xfrm>
            <a:off x="9249389" y="4192388"/>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sp>
        <p:nvSpPr>
          <p:cNvPr id="19" name="Line 172"/>
          <p:cNvSpPr>
            <a:spLocks noChangeShapeType="1"/>
          </p:cNvSpPr>
          <p:nvPr/>
        </p:nvSpPr>
        <p:spPr bwMode="gray">
          <a:xfrm flipV="1">
            <a:off x="3918843" y="3435863"/>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173"/>
          <p:cNvSpPr>
            <a:spLocks noChangeShapeType="1"/>
          </p:cNvSpPr>
          <p:nvPr/>
        </p:nvSpPr>
        <p:spPr bwMode="gray">
          <a:xfrm>
            <a:off x="4760218" y="3473963"/>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174"/>
          <p:cNvSpPr>
            <a:spLocks noChangeShapeType="1"/>
          </p:cNvSpPr>
          <p:nvPr/>
        </p:nvSpPr>
        <p:spPr bwMode="gray">
          <a:xfrm flipV="1">
            <a:off x="6889055" y="3445388"/>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175"/>
          <p:cNvSpPr>
            <a:spLocks noChangeShapeType="1"/>
          </p:cNvSpPr>
          <p:nvPr/>
        </p:nvSpPr>
        <p:spPr bwMode="gray">
          <a:xfrm>
            <a:off x="7790755" y="3435863"/>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176"/>
          <p:cNvSpPr>
            <a:spLocks noChangeShapeType="1"/>
          </p:cNvSpPr>
          <p:nvPr/>
        </p:nvSpPr>
        <p:spPr bwMode="gray">
          <a:xfrm>
            <a:off x="5638105" y="3743838"/>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199"/>
          <p:cNvSpPr>
            <a:spLocks noChangeShapeType="1"/>
          </p:cNvSpPr>
          <p:nvPr/>
        </p:nvSpPr>
        <p:spPr bwMode="gray">
          <a:xfrm flipV="1">
            <a:off x="2880618" y="3867663"/>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200"/>
          <p:cNvSpPr>
            <a:spLocks noChangeShapeType="1"/>
          </p:cNvSpPr>
          <p:nvPr/>
        </p:nvSpPr>
        <p:spPr bwMode="gray">
          <a:xfrm>
            <a:off x="8578155" y="3867663"/>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ne 223"/>
          <p:cNvSpPr>
            <a:spLocks noChangeShapeType="1"/>
          </p:cNvSpPr>
          <p:nvPr/>
        </p:nvSpPr>
        <p:spPr bwMode="gray">
          <a:xfrm>
            <a:off x="3618805" y="3893063"/>
            <a:ext cx="0" cy="1631950"/>
          </a:xfrm>
          <a:prstGeom prst="line">
            <a:avLst/>
          </a:prstGeom>
          <a:noFill/>
          <a:ln w="19050" cap="rnd">
            <a:solidFill>
              <a:srgbClr val="33CCCC"/>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Line 224"/>
          <p:cNvSpPr>
            <a:spLocks noChangeShapeType="1"/>
          </p:cNvSpPr>
          <p:nvPr/>
        </p:nvSpPr>
        <p:spPr bwMode="gray">
          <a:xfrm>
            <a:off x="8598793" y="3885125"/>
            <a:ext cx="0" cy="1631950"/>
          </a:xfrm>
          <a:prstGeom prst="line">
            <a:avLst/>
          </a:prstGeom>
          <a:noFill/>
          <a:ln w="19050" cap="rnd">
            <a:solidFill>
              <a:srgbClr val="33CCCC"/>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Line 247"/>
          <p:cNvSpPr>
            <a:spLocks noChangeShapeType="1"/>
          </p:cNvSpPr>
          <p:nvPr/>
        </p:nvSpPr>
        <p:spPr bwMode="gray">
          <a:xfrm>
            <a:off x="3915668" y="3962913"/>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Line 249"/>
          <p:cNvSpPr>
            <a:spLocks noChangeShapeType="1"/>
          </p:cNvSpPr>
          <p:nvPr/>
        </p:nvSpPr>
        <p:spPr bwMode="gray">
          <a:xfrm>
            <a:off x="5288855" y="3866075"/>
            <a:ext cx="0" cy="1435100"/>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Line 251"/>
          <p:cNvSpPr>
            <a:spLocks noChangeShapeType="1"/>
          </p:cNvSpPr>
          <p:nvPr/>
        </p:nvSpPr>
        <p:spPr bwMode="gray">
          <a:xfrm>
            <a:off x="6874768" y="3981963"/>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Line 252"/>
          <p:cNvSpPr>
            <a:spLocks noChangeShapeType="1"/>
          </p:cNvSpPr>
          <p:nvPr/>
        </p:nvSpPr>
        <p:spPr bwMode="gray">
          <a:xfrm>
            <a:off x="8292405" y="3883538"/>
            <a:ext cx="0" cy="1406525"/>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Line 257"/>
          <p:cNvSpPr>
            <a:spLocks noChangeShapeType="1"/>
          </p:cNvSpPr>
          <p:nvPr/>
        </p:nvSpPr>
        <p:spPr bwMode="gray">
          <a:xfrm>
            <a:off x="3013968" y="4750313"/>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Line 258"/>
          <p:cNvSpPr>
            <a:spLocks noChangeShapeType="1"/>
          </p:cNvSpPr>
          <p:nvPr/>
        </p:nvSpPr>
        <p:spPr bwMode="gray">
          <a:xfrm>
            <a:off x="9249668" y="4740788"/>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 Box 269"/>
          <p:cNvSpPr txBox="1">
            <a:spLocks noChangeArrowheads="1"/>
          </p:cNvSpPr>
          <p:nvPr/>
        </p:nvSpPr>
        <p:spPr bwMode="gray">
          <a:xfrm>
            <a:off x="5139630" y="2577025"/>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AutoShape 302"/>
          <p:cNvSpPr>
            <a:spLocks noChangeArrowheads="1"/>
          </p:cNvSpPr>
          <p:nvPr/>
        </p:nvSpPr>
        <p:spPr bwMode="gray">
          <a:xfrm rot="5400000">
            <a:off x="5927823" y="3106457"/>
            <a:ext cx="404813" cy="5187950"/>
          </a:xfrm>
          <a:prstGeom prst="can">
            <a:avLst>
              <a:gd name="adj" fmla="val 29073"/>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AutoShape 301"/>
          <p:cNvSpPr>
            <a:spLocks noChangeArrowheads="1"/>
          </p:cNvSpPr>
          <p:nvPr/>
        </p:nvSpPr>
        <p:spPr bwMode="gray">
          <a:xfrm rot="5400000">
            <a:off x="7253386" y="4720944"/>
            <a:ext cx="611188" cy="1962150"/>
          </a:xfrm>
          <a:prstGeom prst="can">
            <a:avLst>
              <a:gd name="adj" fmla="val 31970"/>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Line 306"/>
          <p:cNvSpPr>
            <a:spLocks noChangeShapeType="1"/>
          </p:cNvSpPr>
          <p:nvPr/>
        </p:nvSpPr>
        <p:spPr bwMode="gray">
          <a:xfrm>
            <a:off x="6609655" y="3964500"/>
            <a:ext cx="0" cy="1404938"/>
          </a:xfrm>
          <a:prstGeom prst="line">
            <a:avLst/>
          </a:prstGeom>
          <a:noFill/>
          <a:ln w="19050" cap="rnd">
            <a:solidFill>
              <a:srgbClr val="CB3778"/>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Line 307"/>
          <p:cNvSpPr>
            <a:spLocks noChangeShapeType="1"/>
          </p:cNvSpPr>
          <p:nvPr/>
        </p:nvSpPr>
        <p:spPr bwMode="gray">
          <a:xfrm>
            <a:off x="8457505" y="3958150"/>
            <a:ext cx="0" cy="1404938"/>
          </a:xfrm>
          <a:prstGeom prst="line">
            <a:avLst/>
          </a:prstGeom>
          <a:noFill/>
          <a:ln w="19050" cap="rnd">
            <a:solidFill>
              <a:srgbClr val="CB3778"/>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315"/>
          <p:cNvSpPr txBox="1">
            <a:spLocks noChangeArrowheads="1"/>
          </p:cNvSpPr>
          <p:nvPr/>
        </p:nvSpPr>
        <p:spPr bwMode="gray">
          <a:xfrm>
            <a:off x="4391918" y="3542225"/>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39" name="Text Box 316"/>
          <p:cNvSpPr txBox="1">
            <a:spLocks noChangeArrowheads="1"/>
          </p:cNvSpPr>
          <p:nvPr/>
        </p:nvSpPr>
        <p:spPr bwMode="gray">
          <a:xfrm>
            <a:off x="7393880" y="354540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40" name="Text Box 36"/>
          <p:cNvSpPr txBox="1">
            <a:spLocks noChangeArrowheads="1"/>
          </p:cNvSpPr>
          <p:nvPr/>
        </p:nvSpPr>
        <p:spPr bwMode="gray">
          <a:xfrm>
            <a:off x="3109069" y="2991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Text Box 36"/>
          <p:cNvSpPr txBox="1">
            <a:spLocks noChangeArrowheads="1"/>
          </p:cNvSpPr>
          <p:nvPr/>
        </p:nvSpPr>
        <p:spPr bwMode="gray">
          <a:xfrm>
            <a:off x="7789589" y="2991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AutoShape 297"/>
          <p:cNvSpPr>
            <a:spLocks noChangeArrowheads="1"/>
          </p:cNvSpPr>
          <p:nvPr/>
        </p:nvSpPr>
        <p:spPr bwMode="gray">
          <a:xfrm rot="5400000">
            <a:off x="4115691" y="4978913"/>
            <a:ext cx="809625" cy="1536700"/>
          </a:xfrm>
          <a:prstGeom prst="can">
            <a:avLst>
              <a:gd name="adj" fmla="val 25441"/>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AutoShape 298"/>
          <p:cNvSpPr>
            <a:spLocks noChangeArrowheads="1"/>
          </p:cNvSpPr>
          <p:nvPr/>
        </p:nvSpPr>
        <p:spPr bwMode="gray">
          <a:xfrm rot="5400000">
            <a:off x="5726211" y="5206719"/>
            <a:ext cx="611188" cy="990600"/>
          </a:xfrm>
          <a:prstGeom prst="can">
            <a:avLst>
              <a:gd name="adj" fmla="val 26227"/>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AutoShape 299"/>
          <p:cNvSpPr>
            <a:spLocks noChangeArrowheads="1"/>
          </p:cNvSpPr>
          <p:nvPr/>
        </p:nvSpPr>
        <p:spPr bwMode="gray">
          <a:xfrm rot="5400000">
            <a:off x="7142260" y="4982882"/>
            <a:ext cx="809625" cy="1503362"/>
          </a:xfrm>
          <a:prstGeom prst="can">
            <a:avLst>
              <a:gd name="adj" fmla="val 25000"/>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1" name="Picture 170" descr="E:\2016.01\1.12 扁平化图标\蓝色\AR-蓝色最新-40.png"/>
          <p:cNvPicPr>
            <a:picLocks noChangeAspect="1" noChangeArrowheads="1"/>
          </p:cNvPicPr>
          <p:nvPr/>
        </p:nvPicPr>
        <p:blipFill>
          <a:blip r:embed="rId3" cstate="print"/>
          <a:srcRect/>
          <a:stretch>
            <a:fillRect/>
          </a:stretch>
        </p:blipFill>
        <p:spPr bwMode="gray">
          <a:xfrm>
            <a:off x="2739331" y="4336263"/>
            <a:ext cx="436636" cy="395012"/>
          </a:xfrm>
          <a:prstGeom prst="rect">
            <a:avLst/>
          </a:prstGeom>
          <a:noFill/>
        </p:spPr>
      </p:pic>
      <p:pic>
        <p:nvPicPr>
          <p:cNvPr id="172" name="Picture 171" descr="E:\2016.01\1.12 扁平化图标\蓝色\AR-蓝色最新-40.png"/>
          <p:cNvPicPr>
            <a:picLocks noChangeAspect="1" noChangeArrowheads="1"/>
          </p:cNvPicPr>
          <p:nvPr/>
        </p:nvPicPr>
        <p:blipFill>
          <a:blip r:embed="rId3" cstate="print"/>
          <a:srcRect/>
          <a:stretch>
            <a:fillRect/>
          </a:stretch>
        </p:blipFill>
        <p:spPr bwMode="gray">
          <a:xfrm>
            <a:off x="3473512" y="3621660"/>
            <a:ext cx="436636" cy="395012"/>
          </a:xfrm>
          <a:prstGeom prst="rect">
            <a:avLst/>
          </a:prstGeom>
          <a:noFill/>
        </p:spPr>
      </p:pic>
      <p:pic>
        <p:nvPicPr>
          <p:cNvPr id="173" name="Picture 172" descr="E:\2016.01\1.12 扁平化图标\蓝色\AR-蓝色最新-40.png"/>
          <p:cNvPicPr>
            <a:picLocks noChangeAspect="1" noChangeArrowheads="1"/>
          </p:cNvPicPr>
          <p:nvPr/>
        </p:nvPicPr>
        <p:blipFill>
          <a:blip r:embed="rId3" cstate="print"/>
          <a:srcRect/>
          <a:stretch>
            <a:fillRect/>
          </a:stretch>
        </p:blipFill>
        <p:spPr bwMode="gray">
          <a:xfrm>
            <a:off x="4405436" y="3212300"/>
            <a:ext cx="436636" cy="395012"/>
          </a:xfrm>
          <a:prstGeom prst="rect">
            <a:avLst/>
          </a:prstGeom>
          <a:noFill/>
        </p:spPr>
      </p:pic>
      <p:pic>
        <p:nvPicPr>
          <p:cNvPr id="174" name="Picture 173" descr="E:\2016.01\1.12 扁平化图标\蓝色\AR-蓝色最新-40.png"/>
          <p:cNvPicPr>
            <a:picLocks noChangeAspect="1" noChangeArrowheads="1"/>
          </p:cNvPicPr>
          <p:nvPr/>
        </p:nvPicPr>
        <p:blipFill>
          <a:blip r:embed="rId3" cstate="print"/>
          <a:srcRect/>
          <a:stretch>
            <a:fillRect/>
          </a:stretch>
        </p:blipFill>
        <p:spPr bwMode="gray">
          <a:xfrm>
            <a:off x="5158681" y="3546134"/>
            <a:ext cx="436636" cy="395012"/>
          </a:xfrm>
          <a:prstGeom prst="rect">
            <a:avLst/>
          </a:prstGeom>
          <a:noFill/>
        </p:spPr>
      </p:pic>
      <p:pic>
        <p:nvPicPr>
          <p:cNvPr id="175" name="Picture 174" descr="E:\2016.01\1.12 扁平化图标\蓝色\AR-蓝色最新-40.png"/>
          <p:cNvPicPr>
            <a:picLocks noChangeAspect="1" noChangeArrowheads="1"/>
          </p:cNvPicPr>
          <p:nvPr/>
        </p:nvPicPr>
        <p:blipFill>
          <a:blip r:embed="rId3" cstate="print"/>
          <a:srcRect/>
          <a:stretch>
            <a:fillRect/>
          </a:stretch>
        </p:blipFill>
        <p:spPr bwMode="gray">
          <a:xfrm>
            <a:off x="6513797" y="3574993"/>
            <a:ext cx="436636" cy="395012"/>
          </a:xfrm>
          <a:prstGeom prst="rect">
            <a:avLst/>
          </a:prstGeom>
          <a:noFill/>
        </p:spPr>
      </p:pic>
      <p:pic>
        <p:nvPicPr>
          <p:cNvPr id="176" name="Picture 175" descr="E:\2016.01\1.12 扁平化图标\蓝色\AR-蓝色最新-40.png"/>
          <p:cNvPicPr>
            <a:picLocks noChangeAspect="1" noChangeArrowheads="1"/>
          </p:cNvPicPr>
          <p:nvPr/>
        </p:nvPicPr>
        <p:blipFill>
          <a:blip r:embed="rId3" cstate="print"/>
          <a:srcRect/>
          <a:stretch>
            <a:fillRect/>
          </a:stretch>
        </p:blipFill>
        <p:spPr bwMode="gray">
          <a:xfrm>
            <a:off x="7407398" y="3231214"/>
            <a:ext cx="436636" cy="395012"/>
          </a:xfrm>
          <a:prstGeom prst="rect">
            <a:avLst/>
          </a:prstGeom>
          <a:noFill/>
        </p:spPr>
      </p:pic>
      <p:pic>
        <p:nvPicPr>
          <p:cNvPr id="177" name="Picture 176" descr="E:\2016.01\1.12 扁平化图标\蓝色\AR-蓝色最新-40.png"/>
          <p:cNvPicPr>
            <a:picLocks noChangeAspect="1" noChangeArrowheads="1"/>
          </p:cNvPicPr>
          <p:nvPr/>
        </p:nvPicPr>
        <p:blipFill>
          <a:blip r:embed="rId3" cstate="print"/>
          <a:srcRect/>
          <a:stretch>
            <a:fillRect/>
          </a:stretch>
        </p:blipFill>
        <p:spPr bwMode="gray">
          <a:xfrm>
            <a:off x="8216638" y="3527296"/>
            <a:ext cx="436636" cy="395012"/>
          </a:xfrm>
          <a:prstGeom prst="rect">
            <a:avLst/>
          </a:prstGeom>
          <a:noFill/>
        </p:spPr>
      </p:pic>
      <p:pic>
        <p:nvPicPr>
          <p:cNvPr id="178" name="Picture 177" descr="E:\2016.01\1.12 扁平化图标\蓝色\AR-蓝色最新-40.png"/>
          <p:cNvPicPr>
            <a:picLocks noChangeAspect="1" noChangeArrowheads="1"/>
          </p:cNvPicPr>
          <p:nvPr/>
        </p:nvPicPr>
        <p:blipFill>
          <a:blip r:embed="rId3" cstate="print"/>
          <a:srcRect/>
          <a:stretch>
            <a:fillRect/>
          </a:stretch>
        </p:blipFill>
        <p:spPr bwMode="gray">
          <a:xfrm>
            <a:off x="9008313" y="4382944"/>
            <a:ext cx="436636" cy="395012"/>
          </a:xfrm>
          <a:prstGeom prst="rect">
            <a:avLst/>
          </a:prstGeom>
          <a:noFill/>
        </p:spPr>
      </p:pic>
      <p:grpSp>
        <p:nvGrpSpPr>
          <p:cNvPr id="5" name="组合 4"/>
          <p:cNvGrpSpPr/>
          <p:nvPr/>
        </p:nvGrpSpPr>
        <p:grpSpPr>
          <a:xfrm>
            <a:off x="9950136" y="114300"/>
            <a:ext cx="1797364" cy="212400"/>
            <a:chOff x="10022136" y="114300"/>
            <a:chExt cx="1797364" cy="212400"/>
          </a:xfrm>
        </p:grpSpPr>
        <p:sp>
          <p:nvSpPr>
            <p:cNvPr id="83"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五边形 83"/>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
        <p:nvSpPr>
          <p:cNvPr id="85" name="圆角矩形 84"/>
          <p:cNvSpPr/>
          <p:nvPr/>
        </p:nvSpPr>
        <p:spPr bwMode="gray">
          <a:xfrm>
            <a:off x="3291848" y="2753710"/>
            <a:ext cx="2397931" cy="140836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2213975" y="4235089"/>
            <a:ext cx="995311"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8941717" y="4235089"/>
            <a:ext cx="995311"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6402565" y="2753710"/>
            <a:ext cx="2397931" cy="140836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AutoShape 93"/>
          <p:cNvSpPr>
            <a:spLocks noChangeArrowheads="1"/>
          </p:cNvSpPr>
          <p:nvPr/>
        </p:nvSpPr>
        <p:spPr bwMode="gray">
          <a:xfrm rot="5400000">
            <a:off x="10600551" y="4966141"/>
            <a:ext cx="150924" cy="641816"/>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0996921" y="5149304"/>
            <a:ext cx="478016" cy="276999"/>
          </a:xfrm>
          <a:prstGeom prst="rect">
            <a:avLst/>
          </a:prstGeom>
          <a:noFill/>
        </p:spPr>
        <p:txBody>
          <a:bodyPr wrap="square" rtlCol="0">
            <a:noAutofit/>
          </a:bodyPr>
          <a:lstStyle/>
          <a:p>
            <a:pPr fontAlgn="ctr"/>
            <a:r>
              <a:rPr sz="1200">
                <a:latin typeface="Huawei Sans" panose="020C0503030203020204" pitchFamily="34" charset="0"/>
              </a:rPr>
              <a:t>IPv4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AutoShape 93"/>
          <p:cNvSpPr>
            <a:spLocks noChangeArrowheads="1"/>
          </p:cNvSpPr>
          <p:nvPr/>
        </p:nvSpPr>
        <p:spPr bwMode="gray">
          <a:xfrm rot="5400000">
            <a:off x="10600551" y="5214516"/>
            <a:ext cx="150924" cy="641816"/>
          </a:xfrm>
          <a:prstGeom prst="can">
            <a:avLst>
              <a:gd name="adj" fmla="val 77995"/>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10996921" y="5397679"/>
            <a:ext cx="487634" cy="276999"/>
          </a:xfrm>
          <a:prstGeom prst="rect">
            <a:avLst/>
          </a:prstGeom>
          <a:noFill/>
        </p:spPr>
        <p:txBody>
          <a:bodyPr wrap="square" rtlCol="0">
            <a:noAutofit/>
          </a:bodyPr>
          <a:lstStyle/>
          <a:p>
            <a:pPr fontAlgn="ctr"/>
            <a:r>
              <a:rPr sz="1200">
                <a:latin typeface="Huawei Sans" panose="020C0503030203020204" pitchFamily="34" charset="0"/>
              </a:rPr>
              <a:t>VPN</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AutoShape 93"/>
          <p:cNvSpPr>
            <a:spLocks noChangeArrowheads="1"/>
          </p:cNvSpPr>
          <p:nvPr/>
        </p:nvSpPr>
        <p:spPr bwMode="gray">
          <a:xfrm rot="5400000">
            <a:off x="10600551" y="5462891"/>
            <a:ext cx="150924" cy="641816"/>
          </a:xfrm>
          <a:prstGeom prst="can">
            <a:avLst>
              <a:gd name="adj" fmla="val 77995"/>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0996921" y="5646054"/>
            <a:ext cx="760144" cy="276999"/>
          </a:xfrm>
          <a:prstGeom prst="rect">
            <a:avLst/>
          </a:prstGeom>
          <a:noFill/>
        </p:spPr>
        <p:txBody>
          <a:bodyPr wrap="square" rtlCol="0">
            <a:noAutofit/>
          </a:bodyPr>
          <a:lstStyle/>
          <a:p>
            <a:pPr fontAlgn="ctr"/>
            <a:r>
              <a:rPr sz="1200">
                <a:latin typeface="Huawei Sans" panose="020C0503030203020204" pitchFamily="34" charset="0"/>
              </a:rPr>
              <a:t>LDP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AutoShape 93"/>
          <p:cNvSpPr>
            <a:spLocks noChangeArrowheads="1"/>
          </p:cNvSpPr>
          <p:nvPr/>
        </p:nvSpPr>
        <p:spPr bwMode="gray">
          <a:xfrm rot="5400000">
            <a:off x="10600551" y="5669873"/>
            <a:ext cx="150924" cy="641816"/>
          </a:xfrm>
          <a:prstGeom prst="can">
            <a:avLst>
              <a:gd name="adj" fmla="val 77995"/>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10996921" y="5853036"/>
            <a:ext cx="771365" cy="276999"/>
          </a:xfrm>
          <a:prstGeom prst="rect">
            <a:avLst/>
          </a:prstGeom>
          <a:noFill/>
        </p:spPr>
        <p:txBody>
          <a:bodyPr wrap="square" rtlCol="0">
            <a:noAutofit/>
          </a:bodyPr>
          <a:lstStyle/>
          <a:p>
            <a:pPr fontAlgn="ctr"/>
            <a:r>
              <a:rPr sz="1200">
                <a:latin typeface="Huawei Sans" panose="020C0503030203020204" pitchFamily="34" charset="0"/>
              </a:rPr>
              <a:t>BGP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058157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1): Without RRs</a:t>
            </a:r>
            <a:endParaRPr lang="en-US" dirty="0">
              <a:sym typeface="Huawei Sans" panose="020C0503030203020204" pitchFamily="34" charset="0"/>
            </a:endParaRPr>
          </a:p>
        </p:txBody>
      </p:sp>
      <p:sp>
        <p:nvSpPr>
          <p:cNvPr id="127" name="文本占位符 31"/>
          <p:cNvSpPr>
            <a:spLocks noGrp="1"/>
          </p:cNvSpPr>
          <p:nvPr>
            <p:ph type="body" sz="quarter" idx="4294967295"/>
          </p:nvPr>
        </p:nvSpPr>
        <p:spPr bwMode="gray">
          <a:xfrm>
            <a:off x="8416972" y="1069975"/>
            <a:ext cx="3321050" cy="5090143"/>
          </a:xfrm>
        </p:spPr>
        <p:txBody>
          <a:bodyPr wrap="square">
            <a:noAutofit/>
          </a:bodyPr>
          <a:lstStyle/>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CE1 advertises an IPv4 route to PE1.</a:t>
            </a:r>
            <a:endParaRPr lang="zh-CN" altLang="en-US" sz="1200" dirty="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PE1 converts the IPv4 route into a VPNv4 route, sets the next hop of the route to PE1, allocates the VPN label V1 to the route, and advertises the route to PE2.</a:t>
            </a:r>
            <a:endParaRPr lang="en-US" altLang="zh-CN" sz="1200" dirty="0" smtClean="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ASBR1 advertises a labeled IPv4 route destined for PE1 to ASBR2 through an EBGP session. The next hop of the route is ASBR1, and the label is the BGP label B1.</a:t>
            </a:r>
            <a:endParaRPr lang="en-US" altLang="zh-CN" sz="1200" dirty="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ASBR2 advertises a labeled IPv4 route destined for PE1 to PE2 through a BGP session. The next hop of the route is ASBR2, and the label is the BGP label B2.</a:t>
            </a: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PE1 and P1 allocate tunnel labels T1 and T2 respectively to the routes destined for PE1.</a:t>
            </a:r>
            <a:endParaRPr lang="en-US" altLang="zh-CN" sz="1200" dirty="0" smtClean="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ASBR2 and P2 allocate tunnel labels T3 and T4 respectively to the routes destined for ASBR2.</a:t>
            </a:r>
            <a:endParaRPr lang="en-US" altLang="zh-CN" sz="1200" dirty="0" smtClean="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r>
              <a:rPr sz="1200" dirty="0">
                <a:latin typeface="Huawei Sans" panose="020C0503030203020204" pitchFamily="34" charset="0"/>
              </a:rPr>
              <a:t>PE2 converts the VPNv4 route into an IPv4 route, sets the next hop to PE2, and advertises the route to CE2.</a:t>
            </a:r>
          </a:p>
          <a:p>
            <a:pPr marL="457200" indent="-457200" algn="l">
              <a:lnSpc>
                <a:spcPct val="100000"/>
              </a:lnSpc>
              <a:spcBef>
                <a:spcPts val="600"/>
              </a:spcBef>
              <a:buSzPct val="100000"/>
              <a:buFont typeface="+mj-lt"/>
              <a:buAutoNum type="arabicPeriod"/>
            </a:pPr>
            <a:endParaRPr lang="en-US" altLang="zh-CN" sz="1200" dirty="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endParaRPr lang="en-US" altLang="zh-CN" sz="1200" dirty="0">
              <a:latin typeface="Huawei Sans" panose="020C0503030203020204" pitchFamily="34" charset="0"/>
              <a:sym typeface="Huawei Sans" panose="020C0503030203020204" pitchFamily="34" charset="0"/>
            </a:endParaRPr>
          </a:p>
          <a:p>
            <a:pPr marL="457200" indent="-457200" algn="l">
              <a:lnSpc>
                <a:spcPct val="100000"/>
              </a:lnSpc>
              <a:spcBef>
                <a:spcPts val="600"/>
              </a:spcBef>
              <a:buSzPct val="100000"/>
              <a:buFont typeface="+mj-lt"/>
              <a:buAutoNum type="arabicPeriod"/>
            </a:pPr>
            <a:endParaRPr lang="zh-CN" altLang="en-US" sz="1200" dirty="0">
              <a:latin typeface="Huawei Sans" panose="020C0503030203020204" pitchFamily="34" charset="0"/>
              <a:sym typeface="Huawei Sans" panose="020C0503030203020204" pitchFamily="34" charset="0"/>
            </a:endParaRPr>
          </a:p>
        </p:txBody>
      </p:sp>
      <p:sp>
        <p:nvSpPr>
          <p:cNvPr id="6" name="Text Box 342"/>
          <p:cNvSpPr txBox="1">
            <a:spLocks noChangeArrowheads="1"/>
          </p:cNvSpPr>
          <p:nvPr/>
        </p:nvSpPr>
        <p:spPr bwMode="gray">
          <a:xfrm>
            <a:off x="6811756" y="4975225"/>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7" name="Text Box 343"/>
          <p:cNvSpPr txBox="1">
            <a:spLocks noChangeArrowheads="1"/>
          </p:cNvSpPr>
          <p:nvPr/>
        </p:nvSpPr>
        <p:spPr bwMode="gray">
          <a:xfrm>
            <a:off x="60999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8" name="Text Box 344"/>
          <p:cNvSpPr txBox="1">
            <a:spLocks noChangeArrowheads="1"/>
          </p:cNvSpPr>
          <p:nvPr/>
        </p:nvSpPr>
        <p:spPr bwMode="gray">
          <a:xfrm>
            <a:off x="52236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9" name="Text Box 345"/>
          <p:cNvSpPr txBox="1">
            <a:spLocks noChangeArrowheads="1"/>
          </p:cNvSpPr>
          <p:nvPr/>
        </p:nvSpPr>
        <p:spPr bwMode="gray">
          <a:xfrm>
            <a:off x="3775844" y="3992587"/>
            <a:ext cx="1597025"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BGP labeled IPv4</a:t>
            </a:r>
          </a:p>
        </p:txBody>
      </p:sp>
      <p:sp>
        <p:nvSpPr>
          <p:cNvPr id="10" name="Text Box 346"/>
          <p:cNvSpPr txBox="1">
            <a:spLocks noChangeArrowheads="1"/>
          </p:cNvSpPr>
          <p:nvPr/>
        </p:nvSpPr>
        <p:spPr bwMode="gray">
          <a:xfrm>
            <a:off x="1211056" y="4975225"/>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IPv4 routing</a:t>
            </a:r>
          </a:p>
        </p:txBody>
      </p:sp>
      <p:sp>
        <p:nvSpPr>
          <p:cNvPr id="11" name="Text Box 347"/>
          <p:cNvSpPr txBox="1">
            <a:spLocks noChangeArrowheads="1"/>
          </p:cNvSpPr>
          <p:nvPr/>
        </p:nvSpPr>
        <p:spPr bwMode="gray">
          <a:xfrm>
            <a:off x="30519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2" name="Text Box 348"/>
          <p:cNvSpPr txBox="1">
            <a:spLocks noChangeArrowheads="1"/>
          </p:cNvSpPr>
          <p:nvPr/>
        </p:nvSpPr>
        <p:spPr bwMode="gray">
          <a:xfrm>
            <a:off x="22518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5" name="Text Box 351"/>
          <p:cNvSpPr txBox="1">
            <a:spLocks noChangeArrowheads="1"/>
          </p:cNvSpPr>
          <p:nvPr/>
        </p:nvSpPr>
        <p:spPr bwMode="gray">
          <a:xfrm>
            <a:off x="819097" y="3227388"/>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6" name="Text Box 352"/>
          <p:cNvSpPr txBox="1">
            <a:spLocks noChangeArrowheads="1"/>
          </p:cNvSpPr>
          <p:nvPr/>
        </p:nvSpPr>
        <p:spPr bwMode="gray">
          <a:xfrm>
            <a:off x="7687007" y="3239700"/>
            <a:ext cx="652463" cy="31115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7" name="Text Box 353"/>
          <p:cNvSpPr txBox="1">
            <a:spLocks noChangeArrowheads="1"/>
          </p:cNvSpPr>
          <p:nvPr/>
        </p:nvSpPr>
        <p:spPr bwMode="gray">
          <a:xfrm>
            <a:off x="511944" y="2790825"/>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8" name="Text Box 354"/>
          <p:cNvSpPr txBox="1">
            <a:spLocks noChangeArrowheads="1"/>
          </p:cNvSpPr>
          <p:nvPr/>
        </p:nvSpPr>
        <p:spPr bwMode="gray">
          <a:xfrm>
            <a:off x="7757736" y="2790825"/>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sp>
        <p:nvSpPr>
          <p:cNvPr id="19" name="Line 355"/>
          <p:cNvSpPr>
            <a:spLocks noChangeShapeType="1"/>
          </p:cNvSpPr>
          <p:nvPr/>
        </p:nvSpPr>
        <p:spPr bwMode="gray">
          <a:xfrm flipV="1">
            <a:off x="1354907" y="2392363"/>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356"/>
          <p:cNvSpPr>
            <a:spLocks noChangeShapeType="1"/>
          </p:cNvSpPr>
          <p:nvPr/>
        </p:nvSpPr>
        <p:spPr bwMode="gray">
          <a:xfrm>
            <a:off x="7052444" y="2392363"/>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Line 368"/>
          <p:cNvSpPr>
            <a:spLocks noChangeShapeType="1"/>
          </p:cNvSpPr>
          <p:nvPr/>
        </p:nvSpPr>
        <p:spPr bwMode="gray">
          <a:xfrm>
            <a:off x="1385069" y="3271838"/>
            <a:ext cx="0" cy="25241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Line 369"/>
          <p:cNvSpPr>
            <a:spLocks noChangeShapeType="1"/>
          </p:cNvSpPr>
          <p:nvPr/>
        </p:nvSpPr>
        <p:spPr bwMode="gray">
          <a:xfrm>
            <a:off x="2266132" y="2478088"/>
            <a:ext cx="1587" cy="34337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Line 370"/>
          <p:cNvSpPr>
            <a:spLocks noChangeShapeType="1"/>
          </p:cNvSpPr>
          <p:nvPr/>
        </p:nvSpPr>
        <p:spPr bwMode="gray">
          <a:xfrm>
            <a:off x="3934594" y="2474913"/>
            <a:ext cx="0" cy="238283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Line 371"/>
          <p:cNvSpPr>
            <a:spLocks noChangeShapeType="1"/>
          </p:cNvSpPr>
          <p:nvPr/>
        </p:nvSpPr>
        <p:spPr bwMode="gray">
          <a:xfrm>
            <a:off x="5166494" y="2449513"/>
            <a:ext cx="0" cy="24733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Line 372"/>
          <p:cNvSpPr>
            <a:spLocks noChangeShapeType="1"/>
          </p:cNvSpPr>
          <p:nvPr/>
        </p:nvSpPr>
        <p:spPr bwMode="gray">
          <a:xfrm>
            <a:off x="6981007" y="2528888"/>
            <a:ext cx="12700" cy="33623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Line 373"/>
          <p:cNvSpPr>
            <a:spLocks noChangeShapeType="1"/>
          </p:cNvSpPr>
          <p:nvPr/>
        </p:nvSpPr>
        <p:spPr bwMode="gray">
          <a:xfrm>
            <a:off x="7827144" y="3324225"/>
            <a:ext cx="14288" cy="2389188"/>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Line 374"/>
          <p:cNvSpPr>
            <a:spLocks noChangeShapeType="1"/>
          </p:cNvSpPr>
          <p:nvPr/>
        </p:nvSpPr>
        <p:spPr bwMode="gray">
          <a:xfrm>
            <a:off x="3055119" y="2360613"/>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375"/>
          <p:cNvSpPr>
            <a:spLocks noChangeShapeType="1"/>
          </p:cNvSpPr>
          <p:nvPr/>
        </p:nvSpPr>
        <p:spPr bwMode="gray">
          <a:xfrm>
            <a:off x="6072957" y="2373313"/>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376"/>
          <p:cNvSpPr>
            <a:spLocks noChangeShapeType="1"/>
          </p:cNvSpPr>
          <p:nvPr/>
        </p:nvSpPr>
        <p:spPr bwMode="gray">
          <a:xfrm>
            <a:off x="2256607" y="3379788"/>
            <a:ext cx="7889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Line 377"/>
          <p:cNvSpPr>
            <a:spLocks noChangeShapeType="1"/>
          </p:cNvSpPr>
          <p:nvPr/>
        </p:nvSpPr>
        <p:spPr bwMode="gray">
          <a:xfrm>
            <a:off x="3032894" y="3379788"/>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 name="Group 378"/>
          <p:cNvGrpSpPr>
            <a:grpSpLocks/>
          </p:cNvGrpSpPr>
          <p:nvPr/>
        </p:nvGrpSpPr>
        <p:grpSpPr bwMode="gray">
          <a:xfrm>
            <a:off x="2132671" y="3436938"/>
            <a:ext cx="1033462" cy="420687"/>
            <a:chOff x="1404" y="2356"/>
            <a:chExt cx="498" cy="265"/>
          </a:xfrm>
        </p:grpSpPr>
        <p:sp>
          <p:nvSpPr>
            <p:cNvPr id="43" name="AutoShape 379"/>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Group 380"/>
            <p:cNvGrpSpPr>
              <a:grpSpLocks/>
            </p:cNvGrpSpPr>
            <p:nvPr/>
          </p:nvGrpSpPr>
          <p:grpSpPr bwMode="gray">
            <a:xfrm>
              <a:off x="1404" y="2356"/>
              <a:ext cx="498" cy="265"/>
              <a:chOff x="1404" y="2356"/>
              <a:chExt cx="498" cy="265"/>
            </a:xfrm>
          </p:grpSpPr>
          <p:sp>
            <p:nvSpPr>
              <p:cNvPr id="45" name="Text Box 381"/>
              <p:cNvSpPr txBox="1">
                <a:spLocks noChangeArrowheads="1"/>
              </p:cNvSpPr>
              <p:nvPr/>
            </p:nvSpPr>
            <p:spPr bwMode="gray">
              <a:xfrm>
                <a:off x="1404" y="2356"/>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46" name="Text Box 382"/>
              <p:cNvSpPr txBox="1">
                <a:spLocks noChangeArrowheads="1"/>
              </p:cNvSpPr>
              <p:nvPr/>
            </p:nvSpPr>
            <p:spPr bwMode="gray">
              <a:xfrm>
                <a:off x="1404" y="2448"/>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T1</a:t>
                </a:r>
              </a:p>
            </p:txBody>
          </p:sp>
        </p:grpSp>
      </p:grpSp>
      <p:sp>
        <p:nvSpPr>
          <p:cNvPr id="47" name="Line 383"/>
          <p:cNvSpPr>
            <a:spLocks noChangeShapeType="1"/>
          </p:cNvSpPr>
          <p:nvPr/>
        </p:nvSpPr>
        <p:spPr bwMode="gray">
          <a:xfrm>
            <a:off x="1375544" y="5253038"/>
            <a:ext cx="8890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Group 384"/>
          <p:cNvGrpSpPr>
            <a:grpSpLocks/>
          </p:cNvGrpSpPr>
          <p:nvPr/>
        </p:nvGrpSpPr>
        <p:grpSpPr bwMode="gray">
          <a:xfrm>
            <a:off x="3593283" y="5435600"/>
            <a:ext cx="1789112" cy="631825"/>
            <a:chOff x="1423" y="3266"/>
            <a:chExt cx="977" cy="489"/>
          </a:xfrm>
        </p:grpSpPr>
        <p:sp>
          <p:nvSpPr>
            <p:cNvPr id="49" name="AutoShape 385"/>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Text Box 386"/>
            <p:cNvSpPr txBox="1">
              <a:spLocks noChangeArrowheads="1"/>
            </p:cNvSpPr>
            <p:nvPr/>
          </p:nvSpPr>
          <p:spPr bwMode="gray">
            <a:xfrm>
              <a:off x="1423" y="3323"/>
              <a:ext cx="977" cy="160"/>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Rectangle 387"/>
            <p:cNvSpPr>
              <a:spLocks noChangeArrowheads="1"/>
            </p:cNvSpPr>
            <p:nvPr/>
          </p:nvSpPr>
          <p:spPr bwMode="gray">
            <a:xfrm>
              <a:off x="1423" y="3416"/>
              <a:ext cx="898" cy="214"/>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PE1</a:t>
              </a:r>
            </a:p>
          </p:txBody>
        </p:sp>
        <p:sp>
          <p:nvSpPr>
            <p:cNvPr id="52" name="Rectangle 388"/>
            <p:cNvSpPr>
              <a:spLocks noChangeArrowheads="1"/>
            </p:cNvSpPr>
            <p:nvPr/>
          </p:nvSpPr>
          <p:spPr bwMode="gray">
            <a:xfrm>
              <a:off x="1423" y="3539"/>
              <a:ext cx="898" cy="21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V1</a:t>
              </a:r>
            </a:p>
          </p:txBody>
        </p:sp>
      </p:grpSp>
      <p:grpSp>
        <p:nvGrpSpPr>
          <p:cNvPr id="53" name="Group 389"/>
          <p:cNvGrpSpPr>
            <a:grpSpLocks/>
          </p:cNvGrpSpPr>
          <p:nvPr/>
        </p:nvGrpSpPr>
        <p:grpSpPr bwMode="gray">
          <a:xfrm>
            <a:off x="1364431" y="5405438"/>
            <a:ext cx="1028699" cy="528637"/>
            <a:chOff x="855" y="3163"/>
            <a:chExt cx="648" cy="333"/>
          </a:xfrm>
        </p:grpSpPr>
        <p:sp>
          <p:nvSpPr>
            <p:cNvPr id="54" name="AutoShape 390"/>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 Box 391"/>
            <p:cNvSpPr txBox="1">
              <a:spLocks noChangeArrowheads="1"/>
            </p:cNvSpPr>
            <p:nvPr/>
          </p:nvSpPr>
          <p:spPr bwMode="gray">
            <a:xfrm>
              <a:off x="855" y="3174"/>
              <a:ext cx="648"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Text Box 392"/>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CE1</a:t>
              </a:r>
            </a:p>
          </p:txBody>
        </p:sp>
      </p:grpSp>
      <p:sp>
        <p:nvSpPr>
          <p:cNvPr id="57" name="Line 393"/>
          <p:cNvSpPr>
            <a:spLocks noChangeShapeType="1"/>
          </p:cNvSpPr>
          <p:nvPr/>
        </p:nvSpPr>
        <p:spPr bwMode="gray">
          <a:xfrm>
            <a:off x="3944119" y="4231221"/>
            <a:ext cx="1227138"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Line 394"/>
          <p:cNvSpPr>
            <a:spLocks noChangeShapeType="1"/>
          </p:cNvSpPr>
          <p:nvPr/>
        </p:nvSpPr>
        <p:spPr bwMode="gray">
          <a:xfrm>
            <a:off x="5171257" y="3379788"/>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Line 395"/>
          <p:cNvSpPr>
            <a:spLocks noChangeShapeType="1"/>
          </p:cNvSpPr>
          <p:nvPr/>
        </p:nvSpPr>
        <p:spPr bwMode="gray">
          <a:xfrm>
            <a:off x="6076132" y="3379788"/>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Line 396"/>
          <p:cNvSpPr>
            <a:spLocks noChangeShapeType="1"/>
          </p:cNvSpPr>
          <p:nvPr/>
        </p:nvSpPr>
        <p:spPr bwMode="gray">
          <a:xfrm>
            <a:off x="5145857" y="4231221"/>
            <a:ext cx="18415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 Box 397"/>
          <p:cNvSpPr txBox="1">
            <a:spLocks noChangeArrowheads="1"/>
          </p:cNvSpPr>
          <p:nvPr/>
        </p:nvSpPr>
        <p:spPr bwMode="gray">
          <a:xfrm>
            <a:off x="5410969" y="3985580"/>
            <a:ext cx="1425575"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BGP labeled IPv4</a:t>
            </a:r>
          </a:p>
        </p:txBody>
      </p:sp>
      <p:sp>
        <p:nvSpPr>
          <p:cNvPr id="62" name="Line 398"/>
          <p:cNvSpPr>
            <a:spLocks noChangeShapeType="1"/>
          </p:cNvSpPr>
          <p:nvPr/>
        </p:nvSpPr>
        <p:spPr bwMode="gray">
          <a:xfrm>
            <a:off x="6974657" y="5253038"/>
            <a:ext cx="8778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3" name="Group 399"/>
          <p:cNvGrpSpPr>
            <a:grpSpLocks/>
          </p:cNvGrpSpPr>
          <p:nvPr/>
        </p:nvGrpSpPr>
        <p:grpSpPr bwMode="gray">
          <a:xfrm>
            <a:off x="6947670" y="5405438"/>
            <a:ext cx="1104901" cy="528637"/>
            <a:chOff x="855" y="3163"/>
            <a:chExt cx="696" cy="333"/>
          </a:xfrm>
        </p:grpSpPr>
        <p:sp>
          <p:nvSpPr>
            <p:cNvPr id="64" name="AutoShape 400"/>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 Box 401"/>
            <p:cNvSpPr txBox="1">
              <a:spLocks noChangeArrowheads="1"/>
            </p:cNvSpPr>
            <p:nvPr/>
          </p:nvSpPr>
          <p:spPr bwMode="gray">
            <a:xfrm>
              <a:off x="855" y="3174"/>
              <a:ext cx="696"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 Box 402"/>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PE2</a:t>
              </a:r>
            </a:p>
          </p:txBody>
        </p:sp>
      </p:grpSp>
      <p:sp>
        <p:nvSpPr>
          <p:cNvPr id="67" name="Line 403"/>
          <p:cNvSpPr>
            <a:spLocks noChangeShapeType="1"/>
          </p:cNvSpPr>
          <p:nvPr/>
        </p:nvSpPr>
        <p:spPr bwMode="gray">
          <a:xfrm flipH="1">
            <a:off x="787201" y="3163888"/>
            <a:ext cx="413717" cy="1428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 Box 404"/>
          <p:cNvSpPr txBox="1">
            <a:spLocks noChangeArrowheads="1"/>
          </p:cNvSpPr>
          <p:nvPr/>
        </p:nvSpPr>
        <p:spPr bwMode="gray">
          <a:xfrm>
            <a:off x="372024" y="3251899"/>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Text Box 416"/>
          <p:cNvSpPr txBox="1">
            <a:spLocks noChangeArrowheads="1"/>
          </p:cNvSpPr>
          <p:nvPr/>
        </p:nvSpPr>
        <p:spPr bwMode="gray">
          <a:xfrm>
            <a:off x="2372715" y="2228899"/>
            <a:ext cx="56092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81" name="Text Box 417"/>
          <p:cNvSpPr txBox="1">
            <a:spLocks noChangeArrowheads="1"/>
          </p:cNvSpPr>
          <p:nvPr/>
        </p:nvSpPr>
        <p:spPr bwMode="gray">
          <a:xfrm>
            <a:off x="6279333" y="2130425"/>
            <a:ext cx="563562"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82" name="Text Box 418"/>
          <p:cNvSpPr txBox="1">
            <a:spLocks noChangeArrowheads="1"/>
          </p:cNvSpPr>
          <p:nvPr/>
        </p:nvSpPr>
        <p:spPr bwMode="gray">
          <a:xfrm>
            <a:off x="2957082" y="2355850"/>
            <a:ext cx="1035050" cy="304800"/>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ASBR1</a:t>
            </a:r>
          </a:p>
        </p:txBody>
      </p:sp>
      <p:sp>
        <p:nvSpPr>
          <p:cNvPr id="83" name="Text Box 419"/>
          <p:cNvSpPr txBox="1">
            <a:spLocks noChangeArrowheads="1"/>
          </p:cNvSpPr>
          <p:nvPr/>
        </p:nvSpPr>
        <p:spPr bwMode="gray">
          <a:xfrm>
            <a:off x="5133319" y="2355850"/>
            <a:ext cx="1052513"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84" name="Text Box 420"/>
          <p:cNvSpPr txBox="1">
            <a:spLocks noChangeArrowheads="1"/>
          </p:cNvSpPr>
          <p:nvPr/>
        </p:nvSpPr>
        <p:spPr bwMode="gray">
          <a:xfrm>
            <a:off x="2121669" y="117951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85" name="Line 421"/>
          <p:cNvSpPr>
            <a:spLocks noChangeShapeType="1"/>
          </p:cNvSpPr>
          <p:nvPr/>
        </p:nvSpPr>
        <p:spPr bwMode="gray">
          <a:xfrm flipV="1">
            <a:off x="2393132" y="1947863"/>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Line 422"/>
          <p:cNvSpPr>
            <a:spLocks noChangeShapeType="1"/>
          </p:cNvSpPr>
          <p:nvPr/>
        </p:nvSpPr>
        <p:spPr bwMode="gray">
          <a:xfrm>
            <a:off x="3234507" y="1985963"/>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Line 423"/>
          <p:cNvSpPr>
            <a:spLocks noChangeShapeType="1"/>
          </p:cNvSpPr>
          <p:nvPr/>
        </p:nvSpPr>
        <p:spPr bwMode="gray">
          <a:xfrm flipV="1">
            <a:off x="5363344" y="1957388"/>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Line 424"/>
          <p:cNvSpPr>
            <a:spLocks noChangeShapeType="1"/>
          </p:cNvSpPr>
          <p:nvPr/>
        </p:nvSpPr>
        <p:spPr bwMode="gray">
          <a:xfrm>
            <a:off x="6265044" y="1947863"/>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Line 425"/>
          <p:cNvSpPr>
            <a:spLocks noChangeShapeType="1"/>
          </p:cNvSpPr>
          <p:nvPr/>
        </p:nvSpPr>
        <p:spPr bwMode="gray">
          <a:xfrm>
            <a:off x="4112394" y="2255838"/>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 Box 470"/>
          <p:cNvSpPr txBox="1">
            <a:spLocks noChangeArrowheads="1"/>
          </p:cNvSpPr>
          <p:nvPr/>
        </p:nvSpPr>
        <p:spPr bwMode="gray">
          <a:xfrm>
            <a:off x="3613919" y="1089025"/>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472"/>
          <p:cNvSpPr txBox="1">
            <a:spLocks noChangeArrowheads="1"/>
          </p:cNvSpPr>
          <p:nvPr/>
        </p:nvSpPr>
        <p:spPr bwMode="gray">
          <a:xfrm>
            <a:off x="5176019" y="117951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grpSp>
        <p:nvGrpSpPr>
          <p:cNvPr id="158" name="Group 495"/>
          <p:cNvGrpSpPr>
            <a:grpSpLocks/>
          </p:cNvGrpSpPr>
          <p:nvPr/>
        </p:nvGrpSpPr>
        <p:grpSpPr bwMode="gray">
          <a:xfrm>
            <a:off x="3024957" y="3436938"/>
            <a:ext cx="996950" cy="420687"/>
            <a:chOff x="1404" y="2356"/>
            <a:chExt cx="498" cy="265"/>
          </a:xfrm>
        </p:grpSpPr>
        <p:sp>
          <p:nvSpPr>
            <p:cNvPr id="159" name="AutoShape 496"/>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0" name="Group 497"/>
            <p:cNvGrpSpPr>
              <a:grpSpLocks/>
            </p:cNvGrpSpPr>
            <p:nvPr/>
          </p:nvGrpSpPr>
          <p:grpSpPr bwMode="gray">
            <a:xfrm>
              <a:off x="1404" y="2356"/>
              <a:ext cx="498" cy="265"/>
              <a:chOff x="1404" y="2356"/>
              <a:chExt cx="498" cy="265"/>
            </a:xfrm>
          </p:grpSpPr>
          <p:sp>
            <p:nvSpPr>
              <p:cNvPr id="161" name="Text Box 498"/>
              <p:cNvSpPr txBox="1">
                <a:spLocks noChangeArrowheads="1"/>
              </p:cNvSpPr>
              <p:nvPr/>
            </p:nvSpPr>
            <p:spPr bwMode="gray">
              <a:xfrm>
                <a:off x="1404" y="2356"/>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62" name="Text Box 499"/>
              <p:cNvSpPr txBox="1">
                <a:spLocks noChangeArrowheads="1"/>
              </p:cNvSpPr>
              <p:nvPr/>
            </p:nvSpPr>
            <p:spPr bwMode="gray">
              <a:xfrm>
                <a:off x="1404" y="2448"/>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T2</a:t>
                </a:r>
              </a:p>
            </p:txBody>
          </p:sp>
        </p:grpSp>
      </p:grpSp>
      <p:grpSp>
        <p:nvGrpSpPr>
          <p:cNvPr id="163" name="Group 500"/>
          <p:cNvGrpSpPr>
            <a:grpSpLocks/>
          </p:cNvGrpSpPr>
          <p:nvPr/>
        </p:nvGrpSpPr>
        <p:grpSpPr bwMode="gray">
          <a:xfrm>
            <a:off x="5107755" y="3436938"/>
            <a:ext cx="1082713" cy="580930"/>
            <a:chOff x="1404" y="2356"/>
            <a:chExt cx="498" cy="247"/>
          </a:xfrm>
        </p:grpSpPr>
        <p:sp>
          <p:nvSpPr>
            <p:cNvPr id="164" name="AutoShape 501"/>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5" name="Group 502"/>
            <p:cNvGrpSpPr>
              <a:grpSpLocks/>
            </p:cNvGrpSpPr>
            <p:nvPr/>
          </p:nvGrpSpPr>
          <p:grpSpPr bwMode="gray">
            <a:xfrm>
              <a:off x="1404" y="2356"/>
              <a:ext cx="498" cy="210"/>
              <a:chOff x="1404" y="2356"/>
              <a:chExt cx="498" cy="210"/>
            </a:xfrm>
          </p:grpSpPr>
          <p:sp>
            <p:nvSpPr>
              <p:cNvPr id="166" name="Text Box 503"/>
              <p:cNvSpPr txBox="1">
                <a:spLocks noChangeArrowheads="1"/>
              </p:cNvSpPr>
              <p:nvPr/>
            </p:nvSpPr>
            <p:spPr bwMode="gray">
              <a:xfrm>
                <a:off x="1404" y="2356"/>
                <a:ext cx="498" cy="118"/>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ASBR2</a:t>
                </a:r>
              </a:p>
            </p:txBody>
          </p:sp>
          <p:sp>
            <p:nvSpPr>
              <p:cNvPr id="167" name="Text Box 504"/>
              <p:cNvSpPr txBox="1">
                <a:spLocks noChangeArrowheads="1"/>
              </p:cNvSpPr>
              <p:nvPr/>
            </p:nvSpPr>
            <p:spPr bwMode="gray">
              <a:xfrm>
                <a:off x="1404" y="2448"/>
                <a:ext cx="498" cy="118"/>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T3</a:t>
                </a:r>
              </a:p>
            </p:txBody>
          </p:sp>
        </p:grpSp>
      </p:grpSp>
      <p:grpSp>
        <p:nvGrpSpPr>
          <p:cNvPr id="168" name="Group 505"/>
          <p:cNvGrpSpPr>
            <a:grpSpLocks/>
          </p:cNvGrpSpPr>
          <p:nvPr/>
        </p:nvGrpSpPr>
        <p:grpSpPr bwMode="gray">
          <a:xfrm>
            <a:off x="6057082" y="3436935"/>
            <a:ext cx="1023936" cy="542462"/>
            <a:chOff x="1404" y="2356"/>
            <a:chExt cx="498" cy="247"/>
          </a:xfrm>
        </p:grpSpPr>
        <p:sp>
          <p:nvSpPr>
            <p:cNvPr id="169" name="AutoShape 506"/>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0" name="Group 507"/>
            <p:cNvGrpSpPr>
              <a:grpSpLocks/>
            </p:cNvGrpSpPr>
            <p:nvPr/>
          </p:nvGrpSpPr>
          <p:grpSpPr bwMode="gray">
            <a:xfrm>
              <a:off x="1404" y="2356"/>
              <a:ext cx="498" cy="218"/>
              <a:chOff x="1404" y="2356"/>
              <a:chExt cx="498" cy="218"/>
            </a:xfrm>
          </p:grpSpPr>
          <p:sp>
            <p:nvSpPr>
              <p:cNvPr id="171" name="Text Box 508"/>
              <p:cNvSpPr txBox="1">
                <a:spLocks noChangeArrowheads="1"/>
              </p:cNvSpPr>
              <p:nvPr/>
            </p:nvSpPr>
            <p:spPr bwMode="gray">
              <a:xfrm>
                <a:off x="1404" y="2356"/>
                <a:ext cx="498" cy="126"/>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ASBR2</a:t>
                </a:r>
              </a:p>
            </p:txBody>
          </p:sp>
          <p:sp>
            <p:nvSpPr>
              <p:cNvPr id="172" name="Text Box 509"/>
              <p:cNvSpPr txBox="1">
                <a:spLocks noChangeArrowheads="1"/>
              </p:cNvSpPr>
              <p:nvPr/>
            </p:nvSpPr>
            <p:spPr bwMode="gray">
              <a:xfrm>
                <a:off x="1404" y="2448"/>
                <a:ext cx="498" cy="126"/>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T4</a:t>
                </a:r>
              </a:p>
            </p:txBody>
          </p:sp>
        </p:grpSp>
      </p:grpSp>
      <p:grpSp>
        <p:nvGrpSpPr>
          <p:cNvPr id="173" name="Group 510"/>
          <p:cNvGrpSpPr>
            <a:grpSpLocks/>
          </p:cNvGrpSpPr>
          <p:nvPr/>
        </p:nvGrpSpPr>
        <p:grpSpPr bwMode="gray">
          <a:xfrm>
            <a:off x="5355407" y="4375237"/>
            <a:ext cx="1260475" cy="630237"/>
            <a:chOff x="3351" y="2808"/>
            <a:chExt cx="794" cy="397"/>
          </a:xfrm>
        </p:grpSpPr>
        <p:sp>
          <p:nvSpPr>
            <p:cNvPr id="174" name="AutoShape 511"/>
            <p:cNvSpPr>
              <a:spLocks noChangeArrowheads="1"/>
            </p:cNvSpPr>
            <p:nvPr/>
          </p:nvSpPr>
          <p:spPr bwMode="gray">
            <a:xfrm rot="10800000">
              <a:off x="3368" y="2819"/>
              <a:ext cx="667" cy="386"/>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 Box 512"/>
            <p:cNvSpPr txBox="1">
              <a:spLocks noChangeArrowheads="1"/>
            </p:cNvSpPr>
            <p:nvPr/>
          </p:nvSpPr>
          <p:spPr bwMode="gray">
            <a:xfrm>
              <a:off x="3351" y="2808"/>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NLRI: PE1</a:t>
              </a:r>
            </a:p>
          </p:txBody>
        </p:sp>
        <p:sp>
          <p:nvSpPr>
            <p:cNvPr id="176" name="Text Box 513"/>
            <p:cNvSpPr txBox="1">
              <a:spLocks noChangeArrowheads="1"/>
            </p:cNvSpPr>
            <p:nvPr/>
          </p:nvSpPr>
          <p:spPr bwMode="gray">
            <a:xfrm>
              <a:off x="3351" y="3006"/>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B2</a:t>
              </a:r>
            </a:p>
          </p:txBody>
        </p:sp>
        <p:sp>
          <p:nvSpPr>
            <p:cNvPr id="177" name="Text Box 514"/>
            <p:cNvSpPr txBox="1">
              <a:spLocks noChangeArrowheads="1"/>
            </p:cNvSpPr>
            <p:nvPr/>
          </p:nvSpPr>
          <p:spPr bwMode="gray">
            <a:xfrm>
              <a:off x="3351" y="2909"/>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ASBR2</a:t>
              </a:r>
            </a:p>
          </p:txBody>
        </p:sp>
      </p:grpSp>
      <p:grpSp>
        <p:nvGrpSpPr>
          <p:cNvPr id="178" name="Group 515"/>
          <p:cNvGrpSpPr>
            <a:grpSpLocks/>
          </p:cNvGrpSpPr>
          <p:nvPr/>
        </p:nvGrpSpPr>
        <p:grpSpPr bwMode="gray">
          <a:xfrm>
            <a:off x="3990157" y="4375237"/>
            <a:ext cx="1260475" cy="630237"/>
            <a:chOff x="3351" y="2808"/>
            <a:chExt cx="794" cy="397"/>
          </a:xfrm>
        </p:grpSpPr>
        <p:sp>
          <p:nvSpPr>
            <p:cNvPr id="179" name="AutoShape 516"/>
            <p:cNvSpPr>
              <a:spLocks noChangeArrowheads="1"/>
            </p:cNvSpPr>
            <p:nvPr/>
          </p:nvSpPr>
          <p:spPr bwMode="gray">
            <a:xfrm rot="10800000">
              <a:off x="3368" y="2819"/>
              <a:ext cx="667" cy="386"/>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 Box 517"/>
            <p:cNvSpPr txBox="1">
              <a:spLocks noChangeArrowheads="1"/>
            </p:cNvSpPr>
            <p:nvPr/>
          </p:nvSpPr>
          <p:spPr bwMode="gray">
            <a:xfrm>
              <a:off x="3351" y="2808"/>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NLRI: PE1</a:t>
              </a:r>
            </a:p>
          </p:txBody>
        </p:sp>
        <p:sp>
          <p:nvSpPr>
            <p:cNvPr id="181" name="Text Box 518"/>
            <p:cNvSpPr txBox="1">
              <a:spLocks noChangeArrowheads="1"/>
            </p:cNvSpPr>
            <p:nvPr/>
          </p:nvSpPr>
          <p:spPr bwMode="gray">
            <a:xfrm>
              <a:off x="3351" y="3006"/>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B1</a:t>
              </a:r>
            </a:p>
          </p:txBody>
        </p:sp>
        <p:sp>
          <p:nvSpPr>
            <p:cNvPr id="182" name="Text Box 519"/>
            <p:cNvSpPr txBox="1">
              <a:spLocks noChangeArrowheads="1"/>
            </p:cNvSpPr>
            <p:nvPr/>
          </p:nvSpPr>
          <p:spPr bwMode="gray">
            <a:xfrm>
              <a:off x="3351" y="2909"/>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ASBR1</a:t>
              </a:r>
            </a:p>
          </p:txBody>
        </p:sp>
      </p:grpSp>
      <p:sp>
        <p:nvSpPr>
          <p:cNvPr id="183" name="Line 520"/>
          <p:cNvSpPr>
            <a:spLocks noChangeShapeType="1"/>
          </p:cNvSpPr>
          <p:nvPr/>
        </p:nvSpPr>
        <p:spPr bwMode="gray">
          <a:xfrm>
            <a:off x="2248669" y="5264150"/>
            <a:ext cx="4733925"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Text Box 521"/>
          <p:cNvSpPr txBox="1">
            <a:spLocks noChangeArrowheads="1"/>
          </p:cNvSpPr>
          <p:nvPr/>
        </p:nvSpPr>
        <p:spPr bwMode="gray">
          <a:xfrm>
            <a:off x="3731393" y="5005388"/>
            <a:ext cx="1376363" cy="274637"/>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sp>
        <p:nvSpPr>
          <p:cNvPr id="185" name="Text Box 522"/>
          <p:cNvSpPr txBox="1">
            <a:spLocks noChangeArrowheads="1"/>
          </p:cNvSpPr>
          <p:nvPr/>
        </p:nvSpPr>
        <p:spPr bwMode="gray">
          <a:xfrm>
            <a:off x="2866207" y="2054225"/>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86" name="Text Box 523"/>
          <p:cNvSpPr txBox="1">
            <a:spLocks noChangeArrowheads="1"/>
          </p:cNvSpPr>
          <p:nvPr/>
        </p:nvSpPr>
        <p:spPr bwMode="gray">
          <a:xfrm>
            <a:off x="5868169" y="205740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87" name="Text Box 36"/>
          <p:cNvSpPr txBox="1">
            <a:spLocks noChangeArrowheads="1"/>
          </p:cNvSpPr>
          <p:nvPr/>
        </p:nvSpPr>
        <p:spPr bwMode="gray">
          <a:xfrm>
            <a:off x="1583358" y="1503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Text Box 36"/>
          <p:cNvSpPr txBox="1">
            <a:spLocks noChangeArrowheads="1"/>
          </p:cNvSpPr>
          <p:nvPr/>
        </p:nvSpPr>
        <p:spPr bwMode="gray">
          <a:xfrm>
            <a:off x="6263878" y="1503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Arc 471"/>
          <p:cNvSpPr>
            <a:spLocks/>
          </p:cNvSpPr>
          <p:nvPr/>
        </p:nvSpPr>
        <p:spPr bwMode="gray">
          <a:xfrm rot="-23457795">
            <a:off x="3006139" y="773112"/>
            <a:ext cx="4308475" cy="4606925"/>
          </a:xfrm>
          <a:custGeom>
            <a:avLst/>
            <a:gdLst>
              <a:gd name="G0" fmla="+- 3503 0 0"/>
              <a:gd name="G1" fmla="+- 21600 0 0"/>
              <a:gd name="G2" fmla="+- 21600 0 0"/>
              <a:gd name="T0" fmla="*/ 0 w 22513"/>
              <a:gd name="T1" fmla="*/ 286 h 21600"/>
              <a:gd name="T2" fmla="*/ 22513 w 22513"/>
              <a:gd name="T3" fmla="*/ 11344 h 21600"/>
              <a:gd name="T4" fmla="*/ 3503 w 22513"/>
              <a:gd name="T5" fmla="*/ 21600 h 21600"/>
            </a:gdLst>
            <a:ahLst/>
            <a:cxnLst>
              <a:cxn ang="0">
                <a:pos x="T0" y="T1"/>
              </a:cxn>
              <a:cxn ang="0">
                <a:pos x="T2" y="T3"/>
              </a:cxn>
              <a:cxn ang="0">
                <a:pos x="T4" y="T5"/>
              </a:cxn>
            </a:cxnLst>
            <a:rect l="0" t="0" r="r" b="b"/>
            <a:pathLst>
              <a:path w="22513" h="21600" fill="none" extrusionOk="0">
                <a:moveTo>
                  <a:pt x="-1" y="285"/>
                </a:moveTo>
                <a:cubicBezTo>
                  <a:pt x="1157" y="95"/>
                  <a:pt x="2329" y="-1"/>
                  <a:pt x="3503" y="0"/>
                </a:cubicBezTo>
                <a:cubicBezTo>
                  <a:pt x="11442" y="0"/>
                  <a:pt x="18742" y="4356"/>
                  <a:pt x="22512" y="11344"/>
                </a:cubicBezTo>
              </a:path>
              <a:path w="22513" h="21600" stroke="0" extrusionOk="0">
                <a:moveTo>
                  <a:pt x="-1" y="285"/>
                </a:moveTo>
                <a:cubicBezTo>
                  <a:pt x="1157" y="95"/>
                  <a:pt x="2329" y="-1"/>
                  <a:pt x="3503" y="0"/>
                </a:cubicBezTo>
                <a:cubicBezTo>
                  <a:pt x="11442" y="0"/>
                  <a:pt x="18742" y="4356"/>
                  <a:pt x="22512" y="11344"/>
                </a:cubicBezTo>
                <a:lnTo>
                  <a:pt x="3503"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0" name="Picture 189" descr="E:\2016.01\1.12 扁平化图标\蓝色\AR-蓝色最新-40.png"/>
          <p:cNvPicPr>
            <a:picLocks noChangeAspect="1" noChangeArrowheads="1"/>
          </p:cNvPicPr>
          <p:nvPr/>
        </p:nvPicPr>
        <p:blipFill>
          <a:blip r:embed="rId3" cstate="print"/>
          <a:srcRect/>
          <a:stretch>
            <a:fillRect/>
          </a:stretch>
        </p:blipFill>
        <p:spPr bwMode="gray">
          <a:xfrm>
            <a:off x="1173102" y="2882691"/>
            <a:ext cx="436636" cy="395012"/>
          </a:xfrm>
          <a:prstGeom prst="rect">
            <a:avLst/>
          </a:prstGeom>
          <a:noFill/>
        </p:spPr>
      </p:pic>
      <p:pic>
        <p:nvPicPr>
          <p:cNvPr id="191" name="Picture 190" descr="E:\2016.01\1.12 扁平化图标\蓝色\AR-蓝色最新-40.png"/>
          <p:cNvPicPr>
            <a:picLocks noChangeAspect="1" noChangeArrowheads="1"/>
          </p:cNvPicPr>
          <p:nvPr/>
        </p:nvPicPr>
        <p:blipFill>
          <a:blip r:embed="rId3" cstate="print"/>
          <a:srcRect/>
          <a:stretch>
            <a:fillRect/>
          </a:stretch>
        </p:blipFill>
        <p:spPr bwMode="gray">
          <a:xfrm>
            <a:off x="2001777" y="2112245"/>
            <a:ext cx="436636" cy="395012"/>
          </a:xfrm>
          <a:prstGeom prst="rect">
            <a:avLst/>
          </a:prstGeom>
          <a:noFill/>
        </p:spPr>
      </p:pic>
      <p:pic>
        <p:nvPicPr>
          <p:cNvPr id="192" name="Picture 191" descr="E:\2016.01\1.12 扁平化图标\蓝色\AR-蓝色最新-40.png"/>
          <p:cNvPicPr>
            <a:picLocks noChangeAspect="1" noChangeArrowheads="1"/>
          </p:cNvPicPr>
          <p:nvPr/>
        </p:nvPicPr>
        <p:blipFill>
          <a:blip r:embed="rId3" cstate="print"/>
          <a:srcRect/>
          <a:stretch>
            <a:fillRect/>
          </a:stretch>
        </p:blipFill>
        <p:spPr bwMode="gray">
          <a:xfrm>
            <a:off x="2897126" y="1721783"/>
            <a:ext cx="436636" cy="395012"/>
          </a:xfrm>
          <a:prstGeom prst="rect">
            <a:avLst/>
          </a:prstGeom>
          <a:noFill/>
        </p:spPr>
      </p:pic>
      <p:pic>
        <p:nvPicPr>
          <p:cNvPr id="193" name="Picture 192" descr="E:\2016.01\1.12 扁平化图标\蓝色\AR-蓝色最新-40.png"/>
          <p:cNvPicPr>
            <a:picLocks noChangeAspect="1" noChangeArrowheads="1"/>
          </p:cNvPicPr>
          <p:nvPr/>
        </p:nvPicPr>
        <p:blipFill>
          <a:blip r:embed="rId3" cstate="print"/>
          <a:srcRect/>
          <a:stretch>
            <a:fillRect/>
          </a:stretch>
        </p:blipFill>
        <p:spPr bwMode="gray">
          <a:xfrm>
            <a:off x="3735327" y="2110753"/>
            <a:ext cx="436636" cy="395012"/>
          </a:xfrm>
          <a:prstGeom prst="rect">
            <a:avLst/>
          </a:prstGeom>
          <a:noFill/>
        </p:spPr>
      </p:pic>
      <p:pic>
        <p:nvPicPr>
          <p:cNvPr id="194" name="Picture 193" descr="E:\2016.01\1.12 扁平化图标\蓝色\AR-蓝色最新-40.png"/>
          <p:cNvPicPr>
            <a:picLocks noChangeAspect="1" noChangeArrowheads="1"/>
          </p:cNvPicPr>
          <p:nvPr/>
        </p:nvPicPr>
        <p:blipFill>
          <a:blip r:embed="rId3" cstate="print"/>
          <a:srcRect/>
          <a:stretch>
            <a:fillRect/>
          </a:stretch>
        </p:blipFill>
        <p:spPr bwMode="gray">
          <a:xfrm>
            <a:off x="4964772" y="2110719"/>
            <a:ext cx="436636" cy="395012"/>
          </a:xfrm>
          <a:prstGeom prst="rect">
            <a:avLst/>
          </a:prstGeom>
          <a:noFill/>
        </p:spPr>
      </p:pic>
      <p:pic>
        <p:nvPicPr>
          <p:cNvPr id="195" name="Picture 194" descr="E:\2016.01\1.12 扁平化图标\蓝色\AR-蓝色最新-40.png"/>
          <p:cNvPicPr>
            <a:picLocks noChangeAspect="1" noChangeArrowheads="1"/>
          </p:cNvPicPr>
          <p:nvPr/>
        </p:nvPicPr>
        <p:blipFill>
          <a:blip r:embed="rId3" cstate="print"/>
          <a:srcRect/>
          <a:stretch>
            <a:fillRect/>
          </a:stretch>
        </p:blipFill>
        <p:spPr bwMode="gray">
          <a:xfrm>
            <a:off x="5886389" y="1729658"/>
            <a:ext cx="436636" cy="395012"/>
          </a:xfrm>
          <a:prstGeom prst="rect">
            <a:avLst/>
          </a:prstGeom>
          <a:noFill/>
        </p:spPr>
      </p:pic>
      <p:pic>
        <p:nvPicPr>
          <p:cNvPr id="196" name="Picture 195" descr="E:\2016.01\1.12 扁平化图标\蓝色\AR-蓝色最新-40.png"/>
          <p:cNvPicPr>
            <a:picLocks noChangeAspect="1" noChangeArrowheads="1"/>
          </p:cNvPicPr>
          <p:nvPr/>
        </p:nvPicPr>
        <p:blipFill>
          <a:blip r:embed="rId3" cstate="print"/>
          <a:srcRect/>
          <a:stretch>
            <a:fillRect/>
          </a:stretch>
        </p:blipFill>
        <p:spPr bwMode="gray">
          <a:xfrm>
            <a:off x="6792851" y="2061892"/>
            <a:ext cx="436636" cy="395012"/>
          </a:xfrm>
          <a:prstGeom prst="rect">
            <a:avLst/>
          </a:prstGeom>
          <a:noFill/>
        </p:spPr>
      </p:pic>
      <p:pic>
        <p:nvPicPr>
          <p:cNvPr id="197" name="Picture 196" descr="E:\2016.01\1.12 扁平化图标\蓝色\AR-蓝色最新-40.png"/>
          <p:cNvPicPr>
            <a:picLocks noChangeAspect="1" noChangeArrowheads="1"/>
          </p:cNvPicPr>
          <p:nvPr/>
        </p:nvPicPr>
        <p:blipFill>
          <a:blip r:embed="rId3" cstate="print"/>
          <a:srcRect/>
          <a:stretch>
            <a:fillRect/>
          </a:stretch>
        </p:blipFill>
        <p:spPr bwMode="gray">
          <a:xfrm>
            <a:off x="7541364" y="2911751"/>
            <a:ext cx="436636" cy="395012"/>
          </a:xfrm>
          <a:prstGeom prst="rect">
            <a:avLst/>
          </a:prstGeom>
          <a:noFill/>
        </p:spPr>
      </p:pic>
      <p:sp>
        <p:nvSpPr>
          <p:cNvPr id="113" name="圆角矩形 112"/>
          <p:cNvSpPr/>
          <p:nvPr/>
        </p:nvSpPr>
        <p:spPr bwMode="gray">
          <a:xfrm>
            <a:off x="1834967" y="1131545"/>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bwMode="gray">
          <a:xfrm>
            <a:off x="464319" y="2828926"/>
            <a:ext cx="1205193"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bwMode="gray">
          <a:xfrm>
            <a:off x="4892833" y="1131545"/>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圆角矩形 116"/>
          <p:cNvSpPr/>
          <p:nvPr/>
        </p:nvSpPr>
        <p:spPr bwMode="gray">
          <a:xfrm>
            <a:off x="7249815" y="2828926"/>
            <a:ext cx="1152824"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椭圆 117"/>
          <p:cNvSpPr/>
          <p:nvPr/>
        </p:nvSpPr>
        <p:spPr bwMode="gray">
          <a:xfrm>
            <a:off x="1682552" y="4810211"/>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3616750" y="502156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p:nvPr/>
        </p:nvSpPr>
        <p:spPr bwMode="gray">
          <a:xfrm>
            <a:off x="4456324" y="382253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p:nvPr/>
        </p:nvSpPr>
        <p:spPr bwMode="gray">
          <a:xfrm>
            <a:off x="5257872" y="4044773"/>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p:nvPr/>
        </p:nvSpPr>
        <p:spPr bwMode="gray">
          <a:xfrm>
            <a:off x="2565361"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椭圆 122"/>
          <p:cNvSpPr/>
          <p:nvPr/>
        </p:nvSpPr>
        <p:spPr bwMode="gray">
          <a:xfrm>
            <a:off x="3385051"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椭圆 123"/>
          <p:cNvSpPr/>
          <p:nvPr/>
        </p:nvSpPr>
        <p:spPr bwMode="gray">
          <a:xfrm>
            <a:off x="5487155"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p:cNvSpPr/>
          <p:nvPr/>
        </p:nvSpPr>
        <p:spPr bwMode="gray">
          <a:xfrm>
            <a:off x="6306845"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p:cNvSpPr/>
          <p:nvPr/>
        </p:nvSpPr>
        <p:spPr bwMode="gray">
          <a:xfrm>
            <a:off x="7286759" y="483293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1" name="组合 130"/>
          <p:cNvGrpSpPr/>
          <p:nvPr/>
        </p:nvGrpSpPr>
        <p:grpSpPr>
          <a:xfrm>
            <a:off x="9950136" y="114300"/>
            <a:ext cx="1797364" cy="212400"/>
            <a:chOff x="10022136" y="114300"/>
            <a:chExt cx="1797364" cy="212400"/>
          </a:xfrm>
        </p:grpSpPr>
        <p:sp>
          <p:nvSpPr>
            <p:cNvPr id="132"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3" name="五边形 132"/>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3547666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Picture 194" descr="E:\2016.01\1.12 扁平化图标\蓝色\AR-蓝色最新-40.png"/>
          <p:cNvPicPr>
            <a:picLocks noChangeAspect="1" noChangeArrowheads="1"/>
          </p:cNvPicPr>
          <p:nvPr/>
        </p:nvPicPr>
        <p:blipFill>
          <a:blip r:embed="rId3" cstate="print"/>
          <a:srcRect/>
          <a:stretch>
            <a:fillRect/>
          </a:stretch>
        </p:blipFill>
        <p:spPr bwMode="gray">
          <a:xfrm>
            <a:off x="7412546" y="3610388"/>
            <a:ext cx="436636" cy="395012"/>
          </a:xfrm>
          <a:prstGeom prst="rect">
            <a:avLst/>
          </a:prstGeom>
          <a:noFill/>
        </p:spPr>
      </p:pic>
      <p:pic>
        <p:nvPicPr>
          <p:cNvPr id="155" name="Picture 191" descr="E:\2016.01\1.12 扁平化图标\蓝色\AR-蓝色最新-40.png"/>
          <p:cNvPicPr>
            <a:picLocks noChangeAspect="1" noChangeArrowheads="1"/>
          </p:cNvPicPr>
          <p:nvPr/>
        </p:nvPicPr>
        <p:blipFill>
          <a:blip r:embed="rId3" cstate="print"/>
          <a:srcRect/>
          <a:stretch>
            <a:fillRect/>
          </a:stretch>
        </p:blipFill>
        <p:spPr bwMode="gray">
          <a:xfrm>
            <a:off x="4387255" y="3601196"/>
            <a:ext cx="436636" cy="395012"/>
          </a:xfrm>
          <a:prstGeom prst="rect">
            <a:avLst/>
          </a:prstGeom>
          <a:noFill/>
        </p:spPr>
      </p:pic>
      <p:sp>
        <p:nvSpPr>
          <p:cNvPr id="2" name="Title 1"/>
          <p:cNvSpPr>
            <a:spLocks noGrp="1"/>
          </p:cNvSpPr>
          <p:nvPr>
            <p:ph type="title"/>
          </p:nvPr>
        </p:nvSpPr>
        <p:spPr/>
        <p:txBody>
          <a:bodyPr/>
          <a:lstStyle/>
          <a:p>
            <a:r>
              <a:rPr lang="en-US" dirty="0" smtClean="0"/>
              <a:t>Inter-AS VPN Option C (Solution 1): With RRs</a:t>
            </a:r>
            <a:endParaRPr lang="en-US" dirty="0">
              <a:sym typeface="Huawei Sans" panose="020C0503030203020204" pitchFamily="34" charset="0"/>
            </a:endParaRPr>
          </a:p>
        </p:txBody>
      </p:sp>
      <p:sp>
        <p:nvSpPr>
          <p:cNvPr id="14" name="文本占位符 13"/>
          <p:cNvSpPr>
            <a:spLocks noGrp="1"/>
          </p:cNvSpPr>
          <p:nvPr>
            <p:ph type="body" sz="quarter" idx="10"/>
          </p:nvPr>
        </p:nvSpPr>
        <p:spPr/>
        <p:txBody>
          <a:bodyPr/>
          <a:lstStyle/>
          <a:p>
            <a:pPr>
              <a:lnSpc>
                <a:spcPct val="100000"/>
              </a:lnSpc>
            </a:pPr>
            <a:r>
              <a:rPr lang="en-US" sz="1600" dirty="0" smtClean="0"/>
              <a:t>The local PE establishes a VPNv4 peer relationship only </a:t>
            </a:r>
            <a:r>
              <a:rPr lang="en-US" altLang="zh-CN" sz="1600" dirty="0" smtClean="0"/>
              <a:t>with </a:t>
            </a:r>
            <a:r>
              <a:rPr lang="en-US" sz="1600" dirty="0" smtClean="0"/>
              <a:t>the local RR, and the local RR establishes a VPNv4 peer relationship with the peer RR to transmit inter-AS VPN routes.</a:t>
            </a:r>
          </a:p>
          <a:p>
            <a:pPr>
              <a:lnSpc>
                <a:spcPct val="100000"/>
              </a:lnSpc>
            </a:pPr>
            <a:r>
              <a:rPr lang="en-US" sz="1600" dirty="0" smtClean="0"/>
              <a:t>ASBRs and PEs establish BGP unicast IPv4 peer relationships with RRs.</a:t>
            </a:r>
          </a:p>
          <a:p>
            <a:pPr lvl="1">
              <a:lnSpc>
                <a:spcPct val="100000"/>
              </a:lnSpc>
            </a:pPr>
            <a:r>
              <a:rPr lang="en-US" sz="1400" dirty="0" smtClean="0"/>
              <a:t>An ASBR learns the route destined for the peer RR's loopback interface from the peer ASBR and transmits the route to the local RR so that the local RR can establish a VPNv4 peer relationship with the peer RR.</a:t>
            </a:r>
          </a:p>
          <a:p>
            <a:pPr lvl="1">
              <a:lnSpc>
                <a:spcPct val="100000"/>
              </a:lnSpc>
            </a:pPr>
            <a:r>
              <a:rPr lang="en-US" sz="1400" dirty="0" smtClean="0"/>
              <a:t>An ASBR learns the routes destined for the peer RR and PE's loopback interfaces from the peer ASBR and transmits the routes to the local RR, which then transmits the routes to the local PE. In this way, the local PE can establish a BGP LSP with the peer PE in another AS.</a:t>
            </a:r>
          </a:p>
          <a:p>
            <a:pPr>
              <a:lnSpc>
                <a:spcPct val="100000"/>
              </a:lnSpc>
            </a:pPr>
            <a:endParaRPr lang="en-US" altLang="zh-CN" sz="1600" dirty="0">
              <a:sym typeface="Huawei Sans" panose="020C0503030203020204" pitchFamily="34" charset="0"/>
            </a:endParaRPr>
          </a:p>
        </p:txBody>
      </p:sp>
      <p:sp>
        <p:nvSpPr>
          <p:cNvPr id="133" name="Line 179"/>
          <p:cNvSpPr>
            <a:spLocks noChangeShapeType="1"/>
          </p:cNvSpPr>
          <p:nvPr/>
        </p:nvSpPr>
        <p:spPr bwMode="gray">
          <a:xfrm>
            <a:off x="7831969" y="3795459"/>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Line 179"/>
          <p:cNvSpPr>
            <a:spLocks noChangeShapeType="1"/>
          </p:cNvSpPr>
          <p:nvPr/>
        </p:nvSpPr>
        <p:spPr bwMode="gray">
          <a:xfrm>
            <a:off x="3649414" y="3795459"/>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171"/>
          <p:cNvSpPr txBox="1">
            <a:spLocks noChangeArrowheads="1"/>
          </p:cNvSpPr>
          <p:nvPr/>
        </p:nvSpPr>
        <p:spPr bwMode="gray">
          <a:xfrm>
            <a:off x="3882278" y="4485580"/>
            <a:ext cx="552813" cy="317772"/>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36" name="Text Box 172"/>
          <p:cNvSpPr txBox="1">
            <a:spLocks noChangeArrowheads="1"/>
          </p:cNvSpPr>
          <p:nvPr/>
        </p:nvSpPr>
        <p:spPr bwMode="gray">
          <a:xfrm>
            <a:off x="7775010" y="4485579"/>
            <a:ext cx="58928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37" name="Text Box 173"/>
          <p:cNvSpPr txBox="1">
            <a:spLocks noChangeArrowheads="1"/>
          </p:cNvSpPr>
          <p:nvPr/>
        </p:nvSpPr>
        <p:spPr bwMode="gray">
          <a:xfrm>
            <a:off x="4668308" y="4751796"/>
            <a:ext cx="109637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174"/>
          <p:cNvSpPr txBox="1">
            <a:spLocks noChangeArrowheads="1"/>
          </p:cNvSpPr>
          <p:nvPr/>
        </p:nvSpPr>
        <p:spPr bwMode="gray">
          <a:xfrm>
            <a:off x="6412323" y="4771294"/>
            <a:ext cx="1192076"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Text Box 175"/>
          <p:cNvSpPr txBox="1">
            <a:spLocks noChangeArrowheads="1"/>
          </p:cNvSpPr>
          <p:nvPr/>
        </p:nvSpPr>
        <p:spPr bwMode="gray">
          <a:xfrm>
            <a:off x="2365127" y="5798249"/>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40" name="Text Box 176"/>
          <p:cNvSpPr txBox="1">
            <a:spLocks noChangeArrowheads="1"/>
          </p:cNvSpPr>
          <p:nvPr/>
        </p:nvSpPr>
        <p:spPr bwMode="gray">
          <a:xfrm>
            <a:off x="9291389" y="5791705"/>
            <a:ext cx="625929" cy="307476"/>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41" name="Text Box 177"/>
          <p:cNvSpPr txBox="1">
            <a:spLocks noChangeArrowheads="1"/>
          </p:cNvSpPr>
          <p:nvPr/>
        </p:nvSpPr>
        <p:spPr bwMode="gray">
          <a:xfrm>
            <a:off x="2033339" y="5352355"/>
            <a:ext cx="841375"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Site1</a:t>
            </a:r>
          </a:p>
        </p:txBody>
      </p:sp>
      <p:sp>
        <p:nvSpPr>
          <p:cNvPr id="142" name="Text Box 178"/>
          <p:cNvSpPr txBox="1">
            <a:spLocks noChangeArrowheads="1"/>
          </p:cNvSpPr>
          <p:nvPr/>
        </p:nvSpPr>
        <p:spPr bwMode="gray">
          <a:xfrm>
            <a:off x="9338403" y="5352355"/>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143" name="Line 179"/>
          <p:cNvSpPr>
            <a:spLocks noChangeShapeType="1"/>
          </p:cNvSpPr>
          <p:nvPr/>
        </p:nvSpPr>
        <p:spPr bwMode="gray">
          <a:xfrm flipV="1">
            <a:off x="3914527" y="3820589"/>
            <a:ext cx="477894" cy="68880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Line 180"/>
          <p:cNvSpPr>
            <a:spLocks noChangeShapeType="1"/>
          </p:cNvSpPr>
          <p:nvPr/>
        </p:nvSpPr>
        <p:spPr bwMode="gray">
          <a:xfrm>
            <a:off x="4817185" y="3820590"/>
            <a:ext cx="446717" cy="714204"/>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Line 181"/>
          <p:cNvSpPr>
            <a:spLocks noChangeShapeType="1"/>
          </p:cNvSpPr>
          <p:nvPr/>
        </p:nvSpPr>
        <p:spPr bwMode="gray">
          <a:xfrm flipV="1">
            <a:off x="6884739" y="3820590"/>
            <a:ext cx="527807" cy="698328"/>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Line 182"/>
          <p:cNvSpPr>
            <a:spLocks noChangeShapeType="1"/>
          </p:cNvSpPr>
          <p:nvPr/>
        </p:nvSpPr>
        <p:spPr bwMode="gray">
          <a:xfrm>
            <a:off x="7849181" y="3820590"/>
            <a:ext cx="445257" cy="687216"/>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Line 183"/>
          <p:cNvSpPr>
            <a:spLocks noChangeShapeType="1"/>
          </p:cNvSpPr>
          <p:nvPr/>
        </p:nvSpPr>
        <p:spPr bwMode="gray">
          <a:xfrm>
            <a:off x="5633789" y="4610993"/>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Line 206"/>
          <p:cNvSpPr>
            <a:spLocks noChangeShapeType="1"/>
          </p:cNvSpPr>
          <p:nvPr/>
        </p:nvSpPr>
        <p:spPr bwMode="gray">
          <a:xfrm flipV="1">
            <a:off x="2876302" y="4734818"/>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Line 207"/>
          <p:cNvSpPr>
            <a:spLocks noChangeShapeType="1"/>
          </p:cNvSpPr>
          <p:nvPr/>
        </p:nvSpPr>
        <p:spPr bwMode="gray">
          <a:xfrm>
            <a:off x="8573839" y="4734818"/>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Line 315"/>
          <p:cNvSpPr>
            <a:spLocks noChangeShapeType="1"/>
          </p:cNvSpPr>
          <p:nvPr/>
        </p:nvSpPr>
        <p:spPr bwMode="gray">
          <a:xfrm flipH="1">
            <a:off x="2358777" y="5725418"/>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 Box 316"/>
          <p:cNvSpPr txBox="1">
            <a:spLocks noChangeArrowheads="1"/>
          </p:cNvSpPr>
          <p:nvPr/>
        </p:nvSpPr>
        <p:spPr bwMode="gray">
          <a:xfrm>
            <a:off x="1952546" y="5868293"/>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2" name="Picture 189" descr="E:\2016.01\1.12 扁平化图标\蓝色\AR-蓝色最新-40.png"/>
          <p:cNvPicPr>
            <a:picLocks noChangeAspect="1" noChangeArrowheads="1"/>
          </p:cNvPicPr>
          <p:nvPr/>
        </p:nvPicPr>
        <p:blipFill>
          <a:blip r:embed="rId3" cstate="print"/>
          <a:srcRect/>
          <a:stretch>
            <a:fillRect/>
          </a:stretch>
        </p:blipFill>
        <p:spPr bwMode="gray">
          <a:xfrm>
            <a:off x="2681852" y="5448812"/>
            <a:ext cx="436636" cy="395012"/>
          </a:xfrm>
          <a:prstGeom prst="rect">
            <a:avLst/>
          </a:prstGeom>
          <a:noFill/>
        </p:spPr>
      </p:pic>
      <p:pic>
        <p:nvPicPr>
          <p:cNvPr id="153" name="Picture 190" descr="E:\2016.01\1.12 扁平化图标\蓝色\AR-蓝色最新-40.png"/>
          <p:cNvPicPr>
            <a:picLocks noChangeAspect="1" noChangeArrowheads="1"/>
          </p:cNvPicPr>
          <p:nvPr/>
        </p:nvPicPr>
        <p:blipFill>
          <a:blip r:embed="rId3" cstate="print"/>
          <a:srcRect/>
          <a:stretch>
            <a:fillRect/>
          </a:stretch>
        </p:blipFill>
        <p:spPr bwMode="gray">
          <a:xfrm>
            <a:off x="3548444" y="4433468"/>
            <a:ext cx="436636" cy="395012"/>
          </a:xfrm>
          <a:prstGeom prst="rect">
            <a:avLst/>
          </a:prstGeom>
          <a:noFill/>
        </p:spPr>
      </p:pic>
      <p:sp>
        <p:nvSpPr>
          <p:cNvPr id="154" name="Text Box 341"/>
          <p:cNvSpPr txBox="1">
            <a:spLocks noChangeArrowheads="1"/>
          </p:cNvSpPr>
          <p:nvPr/>
        </p:nvSpPr>
        <p:spPr bwMode="gray">
          <a:xfrm>
            <a:off x="4392421" y="395218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pic>
        <p:nvPicPr>
          <p:cNvPr id="156" name="Picture 192" descr="E:\2016.01\1.12 扁平化图标\蓝色\AR-蓝色最新-40.png"/>
          <p:cNvPicPr>
            <a:picLocks noChangeAspect="1" noChangeArrowheads="1"/>
          </p:cNvPicPr>
          <p:nvPr/>
        </p:nvPicPr>
        <p:blipFill>
          <a:blip r:embed="rId3" cstate="print"/>
          <a:srcRect/>
          <a:stretch>
            <a:fillRect/>
          </a:stretch>
        </p:blipFill>
        <p:spPr bwMode="gray">
          <a:xfrm>
            <a:off x="5224526" y="4392849"/>
            <a:ext cx="436636" cy="395012"/>
          </a:xfrm>
          <a:prstGeom prst="rect">
            <a:avLst/>
          </a:prstGeom>
          <a:noFill/>
        </p:spPr>
      </p:pic>
      <p:pic>
        <p:nvPicPr>
          <p:cNvPr id="157" name="Picture 193" descr="E:\2016.01\1.12 扁平化图标\蓝色\AR-蓝色最新-40.png"/>
          <p:cNvPicPr>
            <a:picLocks noChangeAspect="1" noChangeArrowheads="1"/>
          </p:cNvPicPr>
          <p:nvPr/>
        </p:nvPicPr>
        <p:blipFill>
          <a:blip r:embed="rId3" cstate="print"/>
          <a:srcRect/>
          <a:stretch>
            <a:fillRect/>
          </a:stretch>
        </p:blipFill>
        <p:spPr bwMode="gray">
          <a:xfrm>
            <a:off x="6482354" y="4410312"/>
            <a:ext cx="436636" cy="395012"/>
          </a:xfrm>
          <a:prstGeom prst="rect">
            <a:avLst/>
          </a:prstGeom>
          <a:noFill/>
        </p:spPr>
      </p:pic>
      <p:sp>
        <p:nvSpPr>
          <p:cNvPr id="158" name="Text Box 342"/>
          <p:cNvSpPr txBox="1">
            <a:spLocks noChangeArrowheads="1"/>
          </p:cNvSpPr>
          <p:nvPr/>
        </p:nvSpPr>
        <p:spPr bwMode="gray">
          <a:xfrm>
            <a:off x="7389564" y="395218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pic>
        <p:nvPicPr>
          <p:cNvPr id="160" name="Picture 195" descr="E:\2016.01\1.12 扁平化图标\蓝色\AR-蓝色最新-40.png"/>
          <p:cNvPicPr>
            <a:picLocks noChangeAspect="1" noChangeArrowheads="1"/>
          </p:cNvPicPr>
          <p:nvPr/>
        </p:nvPicPr>
        <p:blipFill>
          <a:blip r:embed="rId3" cstate="print"/>
          <a:srcRect/>
          <a:stretch>
            <a:fillRect/>
          </a:stretch>
        </p:blipFill>
        <p:spPr bwMode="gray">
          <a:xfrm>
            <a:off x="8310421" y="4430155"/>
            <a:ext cx="436636" cy="395012"/>
          </a:xfrm>
          <a:prstGeom prst="rect">
            <a:avLst/>
          </a:prstGeom>
          <a:noFill/>
        </p:spPr>
      </p:pic>
      <p:pic>
        <p:nvPicPr>
          <p:cNvPr id="161" name="Picture 196" descr="E:\2016.01\1.12 扁平化图标\蓝色\AR-蓝色最新-40.png"/>
          <p:cNvPicPr>
            <a:picLocks noChangeAspect="1" noChangeArrowheads="1"/>
          </p:cNvPicPr>
          <p:nvPr/>
        </p:nvPicPr>
        <p:blipFill>
          <a:blip r:embed="rId3" cstate="print"/>
          <a:srcRect/>
          <a:stretch>
            <a:fillRect/>
          </a:stretch>
        </p:blipFill>
        <p:spPr bwMode="gray">
          <a:xfrm>
            <a:off x="9089466" y="5466793"/>
            <a:ext cx="436636" cy="395012"/>
          </a:xfrm>
          <a:prstGeom prst="rect">
            <a:avLst/>
          </a:prstGeom>
          <a:noFill/>
        </p:spPr>
      </p:pic>
      <p:sp>
        <p:nvSpPr>
          <p:cNvPr id="162" name="圆角矩形 161"/>
          <p:cNvSpPr/>
          <p:nvPr/>
        </p:nvSpPr>
        <p:spPr bwMode="gray">
          <a:xfrm>
            <a:off x="2071439" y="5367040"/>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圆角矩形 162"/>
          <p:cNvSpPr/>
          <p:nvPr/>
        </p:nvSpPr>
        <p:spPr bwMode="gray">
          <a:xfrm>
            <a:off x="3118488" y="3374290"/>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圆角矩形 163"/>
          <p:cNvSpPr/>
          <p:nvPr/>
        </p:nvSpPr>
        <p:spPr bwMode="gray">
          <a:xfrm>
            <a:off x="8917013" y="5367040"/>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5" name="Picture 191" descr="E:\2016.01\1.12 扁平化图标\蓝色\AR-蓝色最新-40.png"/>
          <p:cNvPicPr>
            <a:picLocks noChangeAspect="1" noChangeArrowheads="1"/>
          </p:cNvPicPr>
          <p:nvPr/>
        </p:nvPicPr>
        <p:blipFill>
          <a:blip r:embed="rId3" cstate="print"/>
          <a:srcRect/>
          <a:stretch>
            <a:fillRect/>
          </a:stretch>
        </p:blipFill>
        <p:spPr bwMode="gray">
          <a:xfrm>
            <a:off x="3222488" y="3601196"/>
            <a:ext cx="436636" cy="395012"/>
          </a:xfrm>
          <a:prstGeom prst="rect">
            <a:avLst/>
          </a:prstGeom>
          <a:noFill/>
        </p:spPr>
      </p:pic>
      <p:sp>
        <p:nvSpPr>
          <p:cNvPr id="166" name="圆角矩形 165"/>
          <p:cNvSpPr/>
          <p:nvPr/>
        </p:nvSpPr>
        <p:spPr bwMode="gray">
          <a:xfrm>
            <a:off x="6323008" y="3374290"/>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7" name="Picture 191" descr="E:\2016.01\1.12 扁平化图标\蓝色\AR-蓝色最新-40.png"/>
          <p:cNvPicPr>
            <a:picLocks noChangeAspect="1" noChangeArrowheads="1"/>
          </p:cNvPicPr>
          <p:nvPr/>
        </p:nvPicPr>
        <p:blipFill>
          <a:blip r:embed="rId3" cstate="print"/>
          <a:srcRect/>
          <a:stretch>
            <a:fillRect/>
          </a:stretch>
        </p:blipFill>
        <p:spPr bwMode="gray">
          <a:xfrm>
            <a:off x="8579041" y="3601196"/>
            <a:ext cx="436636" cy="395012"/>
          </a:xfrm>
          <a:prstGeom prst="rect">
            <a:avLst/>
          </a:prstGeom>
          <a:noFill/>
        </p:spPr>
      </p:pic>
      <p:sp>
        <p:nvSpPr>
          <p:cNvPr id="168" name="Text Box 341"/>
          <p:cNvSpPr txBox="1">
            <a:spLocks noChangeArrowheads="1"/>
          </p:cNvSpPr>
          <p:nvPr/>
        </p:nvSpPr>
        <p:spPr bwMode="gray">
          <a:xfrm>
            <a:off x="3135387" y="3962064"/>
            <a:ext cx="62394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RR1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Text Box 341"/>
          <p:cNvSpPr txBox="1">
            <a:spLocks noChangeArrowheads="1"/>
          </p:cNvSpPr>
          <p:nvPr/>
        </p:nvSpPr>
        <p:spPr bwMode="gray">
          <a:xfrm>
            <a:off x="8459011" y="3962064"/>
            <a:ext cx="623944"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RR2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0" name="直接箭头连接符 169"/>
          <p:cNvCxnSpPr>
            <a:endCxn id="153" idx="0"/>
          </p:cNvCxnSpPr>
          <p:nvPr/>
        </p:nvCxnSpPr>
        <p:spPr bwMode="gray">
          <a:xfrm>
            <a:off x="3619647" y="4012770"/>
            <a:ext cx="147115" cy="42069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2" name="直接箭头连接符 171"/>
          <p:cNvCxnSpPr/>
          <p:nvPr/>
        </p:nvCxnSpPr>
        <p:spPr bwMode="gray">
          <a:xfrm flipH="1">
            <a:off x="8424509" y="3980531"/>
            <a:ext cx="154532" cy="42231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直接箭头连接符 173"/>
          <p:cNvCxnSpPr/>
          <p:nvPr/>
        </p:nvCxnSpPr>
        <p:spPr bwMode="gray">
          <a:xfrm flipV="1">
            <a:off x="5675230" y="4774749"/>
            <a:ext cx="734725"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5" name="直接箭头连接符 174"/>
          <p:cNvCxnSpPr/>
          <p:nvPr/>
        </p:nvCxnSpPr>
        <p:spPr bwMode="gray">
          <a:xfrm flipV="1">
            <a:off x="5548210" y="5752448"/>
            <a:ext cx="720000"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6" name="直接箭头连接符 175"/>
          <p:cNvCxnSpPr/>
          <p:nvPr/>
        </p:nvCxnSpPr>
        <p:spPr bwMode="gray">
          <a:xfrm>
            <a:off x="5548210" y="5974571"/>
            <a:ext cx="720000" cy="0"/>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7" name="Text Box 176"/>
          <p:cNvSpPr txBox="1">
            <a:spLocks noChangeArrowheads="1"/>
          </p:cNvSpPr>
          <p:nvPr/>
        </p:nvSpPr>
        <p:spPr bwMode="gray">
          <a:xfrm>
            <a:off x="6241834" y="5598710"/>
            <a:ext cx="2648803" cy="263095"/>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Unicast BGP peer relationship</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Text Box 176"/>
          <p:cNvSpPr txBox="1">
            <a:spLocks noChangeArrowheads="1"/>
          </p:cNvSpPr>
          <p:nvPr/>
        </p:nvSpPr>
        <p:spPr bwMode="gray">
          <a:xfrm>
            <a:off x="6145118" y="5820682"/>
            <a:ext cx="1122727"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MP-BGP</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AutoShape 274"/>
          <p:cNvSpPr>
            <a:spLocks noChangeArrowheads="1"/>
          </p:cNvSpPr>
          <p:nvPr/>
        </p:nvSpPr>
        <p:spPr bwMode="gray">
          <a:xfrm rot="10800000">
            <a:off x="1636261" y="3813043"/>
            <a:ext cx="1076290" cy="815534"/>
          </a:xfrm>
          <a:prstGeom prst="wedgeRoundRectCallout">
            <a:avLst>
              <a:gd name="adj1" fmla="val -91803"/>
              <a:gd name="adj2" fmla="val 4716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 Box 276"/>
          <p:cNvSpPr txBox="1">
            <a:spLocks noChangeArrowheads="1"/>
          </p:cNvSpPr>
          <p:nvPr/>
        </p:nvSpPr>
        <p:spPr bwMode="gray">
          <a:xfrm>
            <a:off x="1586104" y="3813060"/>
            <a:ext cx="1314971" cy="688403"/>
          </a:xfrm>
          <a:prstGeom prst="rect">
            <a:avLst/>
          </a:prstGeom>
          <a:noFill/>
          <a:ln w="12700" algn="ctr">
            <a:noFill/>
            <a:miter lim="800000"/>
            <a:headEnd/>
            <a:tailEnd/>
          </a:ln>
          <a:effectLst/>
        </p:spPr>
        <p:txBody>
          <a:bodyPr wrap="square">
            <a:noAutofit/>
          </a:bodyPr>
          <a:lstStyle/>
          <a:p>
            <a:pPr fontAlgn="ctr">
              <a:spcBef>
                <a:spcPct val="50000"/>
              </a:spcBef>
            </a:pPr>
            <a:r>
              <a:rPr sz="1200" dirty="0">
                <a:latin typeface="Huawei Sans" panose="020C0503030203020204" pitchFamily="34" charset="0"/>
              </a:rPr>
              <a:t>Reflects routes without forwarding data.</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1" name="直接箭头连接符 180"/>
          <p:cNvCxnSpPr/>
          <p:nvPr/>
        </p:nvCxnSpPr>
        <p:spPr bwMode="gray">
          <a:xfrm>
            <a:off x="3694877" y="3939506"/>
            <a:ext cx="226427" cy="447919"/>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直接箭头连接符 181"/>
          <p:cNvCxnSpPr/>
          <p:nvPr/>
        </p:nvCxnSpPr>
        <p:spPr bwMode="gray">
          <a:xfrm>
            <a:off x="3791268" y="3946518"/>
            <a:ext cx="1288732" cy="514812"/>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3" name="直接箭头连接符 182"/>
          <p:cNvCxnSpPr/>
          <p:nvPr/>
        </p:nvCxnSpPr>
        <p:spPr bwMode="gray">
          <a:xfrm flipV="1">
            <a:off x="7008361" y="3858566"/>
            <a:ext cx="1493414" cy="731789"/>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4" name="直接箭头连接符 183"/>
          <p:cNvCxnSpPr>
            <a:stCxn id="136" idx="0"/>
          </p:cNvCxnSpPr>
          <p:nvPr/>
        </p:nvCxnSpPr>
        <p:spPr bwMode="gray">
          <a:xfrm flipV="1">
            <a:off x="8069650" y="3939506"/>
            <a:ext cx="415737" cy="546073"/>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任意多边形 2"/>
          <p:cNvSpPr/>
          <p:nvPr/>
        </p:nvSpPr>
        <p:spPr bwMode="gray">
          <a:xfrm>
            <a:off x="3474720" y="3183358"/>
            <a:ext cx="5444197" cy="361700"/>
          </a:xfrm>
          <a:custGeom>
            <a:avLst/>
            <a:gdLst>
              <a:gd name="connsiteX0" fmla="*/ 0 w 5444197"/>
              <a:gd name="connsiteY0" fmla="*/ 0 h 56271"/>
              <a:gd name="connsiteX1" fmla="*/ 5444197 w 5444197"/>
              <a:gd name="connsiteY1" fmla="*/ 56271 h 56271"/>
              <a:gd name="connsiteX0" fmla="*/ 0 w 5444197"/>
              <a:gd name="connsiteY0" fmla="*/ 200576 h 256847"/>
              <a:gd name="connsiteX1" fmla="*/ 5444197 w 5444197"/>
              <a:gd name="connsiteY1" fmla="*/ 256847 h 256847"/>
              <a:gd name="connsiteX0" fmla="*/ 0 w 5444197"/>
              <a:gd name="connsiteY0" fmla="*/ 305429 h 361700"/>
              <a:gd name="connsiteX1" fmla="*/ 5444197 w 5444197"/>
              <a:gd name="connsiteY1" fmla="*/ 361700 h 361700"/>
            </a:gdLst>
            <a:ahLst/>
            <a:cxnLst>
              <a:cxn ang="0">
                <a:pos x="connsiteX0" y="connsiteY0"/>
              </a:cxn>
              <a:cxn ang="0">
                <a:pos x="connsiteX1" y="connsiteY1"/>
              </a:cxn>
            </a:cxnLst>
            <a:rect l="l" t="t" r="r" b="b"/>
            <a:pathLst>
              <a:path w="5444197" h="361700">
                <a:moveTo>
                  <a:pt x="0" y="305429"/>
                </a:moveTo>
                <a:cubicBezTo>
                  <a:pt x="1842868" y="-27507"/>
                  <a:pt x="3840481" y="-191629"/>
                  <a:pt x="5444197" y="361700"/>
                </a:cubicBezTo>
              </a:path>
            </a:pathLst>
          </a:cu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60" name="组合 59"/>
          <p:cNvGrpSpPr/>
          <p:nvPr/>
        </p:nvGrpSpPr>
        <p:grpSpPr bwMode="gray">
          <a:xfrm>
            <a:off x="9950136" y="114300"/>
            <a:ext cx="1797364" cy="212400"/>
            <a:chOff x="10022136" y="114300"/>
            <a:chExt cx="1797364" cy="212400"/>
          </a:xfrm>
        </p:grpSpPr>
        <p:sp>
          <p:nvSpPr>
            <p:cNvPr id="61"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2" name="五边形 61"/>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785927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pPr marL="342900" indent="-342900">
              <a:buFont typeface="Wingdings" panose="05000000000000000000" pitchFamily="2" charset="2"/>
              <a:buChar char="l"/>
            </a:pPr>
            <a:r>
              <a:rPr lang="en-US" altLang="zh-CN" dirty="0" smtClean="0"/>
              <a:t>On</a:t>
            </a:r>
            <a:r>
              <a:rPr lang="en-US" dirty="0" smtClean="0"/>
              <a:t> completion of this course, you will be able to:</a:t>
            </a:r>
          </a:p>
          <a:p>
            <a:pPr lvl="1"/>
            <a:r>
              <a:rPr lang="en-US" dirty="0" smtClean="0"/>
              <a:t>Describe the fundamentals of the three inter-AS VPN solutions.</a:t>
            </a:r>
            <a:endParaRPr lang="en-US" altLang="zh-CN" dirty="0" smtClean="0">
              <a:sym typeface="Huawei Sans" panose="020C0503030203020204" pitchFamily="34" charset="0"/>
            </a:endParaRPr>
          </a:p>
          <a:p>
            <a:pPr lvl="1"/>
            <a:r>
              <a:rPr lang="en-US" dirty="0" smtClean="0"/>
              <a:t>Perform basic configurations of the three inter-AS VPN solutions.</a:t>
            </a:r>
            <a:endParaRPr lang="en-US" altLang="zh-CN" dirty="0" smtClean="0">
              <a:sym typeface="Huawei Sans" panose="020C0503030203020204" pitchFamily="34" charset="0"/>
            </a:endParaRPr>
          </a:p>
          <a:p>
            <a:pPr lvl="1"/>
            <a:r>
              <a:rPr lang="en-US" dirty="0" smtClean="0"/>
              <a:t>Illustrate the application scenarios of the three inter-AS VPN solutions.</a:t>
            </a:r>
            <a:endParaRPr lang="en-US" altLang="zh-CN" dirty="0" smtClean="0">
              <a:sym typeface="Huawei Sans" panose="020C0503030203020204" pitchFamily="34" charset="0"/>
            </a:endParaRPr>
          </a:p>
        </p:txBody>
      </p:sp>
    </p:spTree>
    <p:extLst>
      <p:ext uri="{BB962C8B-B14F-4D97-AF65-F5344CB8AC3E}">
        <p14:creationId xmlns:p14="http://schemas.microsoft.com/office/powerpoint/2010/main" val="13066871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1): Forwarding Plane</a:t>
            </a:r>
            <a:endParaRPr lang="en-US" dirty="0">
              <a:sym typeface="Huawei Sans" panose="020C0503030203020204" pitchFamily="34" charset="0"/>
            </a:endParaRPr>
          </a:p>
        </p:txBody>
      </p:sp>
      <p:sp>
        <p:nvSpPr>
          <p:cNvPr id="221" name="文本占位符 31"/>
          <p:cNvSpPr>
            <a:spLocks noGrp="1"/>
          </p:cNvSpPr>
          <p:nvPr>
            <p:ph type="body" sz="quarter" idx="4294967295"/>
          </p:nvPr>
        </p:nvSpPr>
        <p:spPr bwMode="gray">
          <a:xfrm>
            <a:off x="8387531" y="1069975"/>
            <a:ext cx="3361558" cy="4875213"/>
          </a:xfrm>
        </p:spPr>
        <p:txBody>
          <a:bodyPr wrap="square">
            <a:noAutofit/>
          </a:bodyPr>
          <a:lstStyle/>
          <a:p>
            <a:pPr marL="360000" indent="-360000" algn="l">
              <a:lnSpc>
                <a:spcPct val="100000"/>
              </a:lnSpc>
              <a:buSzPct val="100000"/>
              <a:buFont typeface="+mj-lt"/>
              <a:buAutoNum type="arabicPeriod"/>
            </a:pPr>
            <a:r>
              <a:rPr sz="1200" dirty="0" smtClean="0">
                <a:latin typeface="Huawei Sans" panose="020C0503030203020204" pitchFamily="34" charset="0"/>
              </a:rPr>
              <a:t>CE2 sends an IP packet destined for Net1 to PE2.</a:t>
            </a:r>
          </a:p>
          <a:p>
            <a:pPr marL="360000" indent="-360000" algn="l">
              <a:lnSpc>
                <a:spcPct val="100000"/>
              </a:lnSpc>
              <a:buSzPct val="100000"/>
              <a:buFont typeface="+mj-lt"/>
              <a:buAutoNum type="arabicPeriod"/>
            </a:pPr>
            <a:r>
              <a:rPr sz="1200" dirty="0" smtClean="0">
                <a:latin typeface="Huawei Sans" panose="020C0503030203020204" pitchFamily="34" charset="0"/>
              </a:rPr>
              <a:t>After receiving the IP packet, PE2 encapsulates the packet with</a:t>
            </a:r>
            <a:r>
              <a:rPr lang="en-US" sz="1200" dirty="0" smtClean="0">
                <a:latin typeface="Huawei Sans" panose="020C0503030203020204" pitchFamily="34" charset="0"/>
              </a:rPr>
              <a:t> the following three labels in sequence:</a:t>
            </a:r>
            <a:r>
              <a:rPr sz="1200" dirty="0" smtClean="0">
                <a:latin typeface="Huawei Sans" panose="020C0503030203020204" pitchFamily="34" charset="0"/>
              </a:rPr>
              <a:t> the VPN label V1, the BGP label B2 allocated by ASBR2, and the outer label T4.</a:t>
            </a:r>
          </a:p>
          <a:p>
            <a:pPr marL="360000" indent="-360000" algn="l">
              <a:lnSpc>
                <a:spcPct val="100000"/>
              </a:lnSpc>
              <a:buSzPct val="100000"/>
              <a:buFont typeface="+mj-lt"/>
              <a:buAutoNum type="arabicPeriod"/>
            </a:pPr>
            <a:r>
              <a:rPr sz="1200" dirty="0" smtClean="0">
                <a:latin typeface="Huawei Sans" panose="020C0503030203020204" pitchFamily="34" charset="0"/>
              </a:rPr>
              <a:t>P2 swaps the outer label T4 with T3 and forwards the packet to ASBR2.</a:t>
            </a:r>
          </a:p>
          <a:p>
            <a:pPr marL="360000" indent="-360000" algn="l">
              <a:lnSpc>
                <a:spcPct val="100000"/>
              </a:lnSpc>
              <a:buSzPct val="100000"/>
              <a:buFont typeface="+mj-lt"/>
              <a:buAutoNum type="arabicPeriod"/>
            </a:pPr>
            <a:r>
              <a:rPr sz="1200" dirty="0" smtClean="0">
                <a:latin typeface="Huawei Sans" panose="020C0503030203020204" pitchFamily="34" charset="0"/>
              </a:rPr>
              <a:t>ASBR2 removes the outer label, swaps the BGP label B2 with B1, and forwards the packet to ASBR1.</a:t>
            </a:r>
          </a:p>
          <a:p>
            <a:pPr marL="360000" indent="-360000" algn="l">
              <a:lnSpc>
                <a:spcPct val="100000"/>
              </a:lnSpc>
              <a:buSzPct val="100000"/>
              <a:buFont typeface="+mj-lt"/>
              <a:buAutoNum type="arabicPeriod"/>
            </a:pPr>
            <a:r>
              <a:rPr sz="1200" dirty="0" smtClean="0">
                <a:latin typeface="Huawei Sans" panose="020C0503030203020204" pitchFamily="34" charset="0"/>
              </a:rPr>
              <a:t>After receiving the packet, ASBR1 removes the BGP label B1 and checks its forwarding table. It finds the label T2 associated with the route destined for PE1, adds T2 to the top of the label stack, and forwards the packet to P1.</a:t>
            </a:r>
          </a:p>
          <a:p>
            <a:pPr marL="360000" indent="-360000" algn="l">
              <a:lnSpc>
                <a:spcPct val="100000"/>
              </a:lnSpc>
              <a:buSzPct val="100000"/>
              <a:buFont typeface="+mj-lt"/>
              <a:buAutoNum type="arabicPeriod"/>
            </a:pPr>
            <a:r>
              <a:rPr sz="1200" dirty="0" smtClean="0">
                <a:latin typeface="Huawei Sans" panose="020C0503030203020204" pitchFamily="34" charset="0"/>
              </a:rPr>
              <a:t>P1 swaps the outer label T2 with T1 and forwards the packet to PE1.</a:t>
            </a:r>
          </a:p>
          <a:p>
            <a:pPr marL="360000" indent="-360000" algn="l">
              <a:lnSpc>
                <a:spcPct val="100000"/>
              </a:lnSpc>
              <a:buSzPct val="100000"/>
              <a:buFont typeface="+mj-lt"/>
              <a:buAutoNum type="arabicPeriod"/>
            </a:pPr>
            <a:r>
              <a:rPr sz="1200" dirty="0" smtClean="0">
                <a:latin typeface="Huawei Sans" panose="020C0503030203020204" pitchFamily="34" charset="0"/>
              </a:rPr>
              <a:t>PE1 removes all labels from the packet and forwards the packet to CE1.</a:t>
            </a:r>
            <a:endParaRPr sz="1200" dirty="0">
              <a:latin typeface="Huawei Sans" panose="020C0503030203020204" pitchFamily="34" charset="0"/>
            </a:endParaRPr>
          </a:p>
        </p:txBody>
      </p:sp>
      <p:sp>
        <p:nvSpPr>
          <p:cNvPr id="4" name="AutoShape 348"/>
          <p:cNvSpPr>
            <a:spLocks noChangeArrowheads="1"/>
          </p:cNvSpPr>
          <p:nvPr/>
        </p:nvSpPr>
        <p:spPr bwMode="gray">
          <a:xfrm rot="5400000">
            <a:off x="4572621" y="2422770"/>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Text Box 190"/>
          <p:cNvSpPr txBox="1">
            <a:spLocks noChangeArrowheads="1"/>
          </p:cNvSpPr>
          <p:nvPr/>
        </p:nvSpPr>
        <p:spPr bwMode="gray">
          <a:xfrm>
            <a:off x="1540496" y="3494333"/>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9" name="Text Box 191"/>
          <p:cNvSpPr txBox="1">
            <a:spLocks noChangeArrowheads="1"/>
          </p:cNvSpPr>
          <p:nvPr/>
        </p:nvSpPr>
        <p:spPr bwMode="gray">
          <a:xfrm>
            <a:off x="2307259"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0" name="Text Box 192"/>
          <p:cNvSpPr txBox="1">
            <a:spLocks noChangeArrowheads="1"/>
          </p:cNvSpPr>
          <p:nvPr/>
        </p:nvSpPr>
        <p:spPr bwMode="gray">
          <a:xfrm>
            <a:off x="3185146"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1" name="Text Box 193"/>
          <p:cNvSpPr txBox="1">
            <a:spLocks noChangeArrowheads="1"/>
          </p:cNvSpPr>
          <p:nvPr/>
        </p:nvSpPr>
        <p:spPr bwMode="gray">
          <a:xfrm>
            <a:off x="5323509"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2" name="Text Box 194"/>
          <p:cNvSpPr txBox="1">
            <a:spLocks noChangeArrowheads="1"/>
          </p:cNvSpPr>
          <p:nvPr/>
        </p:nvSpPr>
        <p:spPr bwMode="gray">
          <a:xfrm>
            <a:off x="6210921"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4" name="Text Box 196"/>
          <p:cNvSpPr txBox="1">
            <a:spLocks noChangeArrowheads="1"/>
          </p:cNvSpPr>
          <p:nvPr/>
        </p:nvSpPr>
        <p:spPr bwMode="gray">
          <a:xfrm>
            <a:off x="7084046" y="3497310"/>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9" name="Line 201"/>
          <p:cNvSpPr>
            <a:spLocks noChangeShapeType="1"/>
          </p:cNvSpPr>
          <p:nvPr/>
        </p:nvSpPr>
        <p:spPr bwMode="gray">
          <a:xfrm flipV="1">
            <a:off x="1364284" y="2452933"/>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202"/>
          <p:cNvSpPr>
            <a:spLocks noChangeShapeType="1"/>
          </p:cNvSpPr>
          <p:nvPr/>
        </p:nvSpPr>
        <p:spPr bwMode="gray">
          <a:xfrm>
            <a:off x="7061821" y="2452933"/>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Line 214"/>
          <p:cNvSpPr>
            <a:spLocks noChangeShapeType="1"/>
          </p:cNvSpPr>
          <p:nvPr/>
        </p:nvSpPr>
        <p:spPr bwMode="gray">
          <a:xfrm>
            <a:off x="1394446" y="3332408"/>
            <a:ext cx="0" cy="104933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Line 215"/>
          <p:cNvSpPr>
            <a:spLocks noChangeShapeType="1"/>
          </p:cNvSpPr>
          <p:nvPr/>
        </p:nvSpPr>
        <p:spPr bwMode="gray">
          <a:xfrm>
            <a:off x="3943971" y="25354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Line 216"/>
          <p:cNvSpPr>
            <a:spLocks noChangeShapeType="1"/>
          </p:cNvSpPr>
          <p:nvPr/>
        </p:nvSpPr>
        <p:spPr bwMode="gray">
          <a:xfrm>
            <a:off x="5175871" y="25100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Line 217"/>
          <p:cNvSpPr>
            <a:spLocks noChangeShapeType="1"/>
          </p:cNvSpPr>
          <p:nvPr/>
        </p:nvSpPr>
        <p:spPr bwMode="gray">
          <a:xfrm>
            <a:off x="6990384" y="2589458"/>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Line 218"/>
          <p:cNvSpPr>
            <a:spLocks noChangeShapeType="1"/>
          </p:cNvSpPr>
          <p:nvPr/>
        </p:nvSpPr>
        <p:spPr bwMode="gray">
          <a:xfrm>
            <a:off x="7836521" y="3384795"/>
            <a:ext cx="0" cy="9747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Line 219"/>
          <p:cNvSpPr>
            <a:spLocks noChangeShapeType="1"/>
          </p:cNvSpPr>
          <p:nvPr/>
        </p:nvSpPr>
        <p:spPr bwMode="gray">
          <a:xfrm>
            <a:off x="2265984" y="3781670"/>
            <a:ext cx="7889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Line 220"/>
          <p:cNvSpPr>
            <a:spLocks noChangeShapeType="1"/>
          </p:cNvSpPr>
          <p:nvPr/>
        </p:nvSpPr>
        <p:spPr bwMode="gray">
          <a:xfrm>
            <a:off x="3042271" y="3781670"/>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221"/>
          <p:cNvSpPr>
            <a:spLocks noChangeShapeType="1"/>
          </p:cNvSpPr>
          <p:nvPr/>
        </p:nvSpPr>
        <p:spPr bwMode="gray">
          <a:xfrm>
            <a:off x="1384921" y="3775320"/>
            <a:ext cx="8890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222"/>
          <p:cNvSpPr>
            <a:spLocks noChangeShapeType="1"/>
          </p:cNvSpPr>
          <p:nvPr/>
        </p:nvSpPr>
        <p:spPr bwMode="gray">
          <a:xfrm>
            <a:off x="3953496" y="3774018"/>
            <a:ext cx="1227138"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Line 223"/>
          <p:cNvSpPr>
            <a:spLocks noChangeShapeType="1"/>
          </p:cNvSpPr>
          <p:nvPr/>
        </p:nvSpPr>
        <p:spPr bwMode="gray">
          <a:xfrm>
            <a:off x="5180634" y="3781670"/>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Line 224"/>
          <p:cNvSpPr>
            <a:spLocks noChangeShapeType="1"/>
          </p:cNvSpPr>
          <p:nvPr/>
        </p:nvSpPr>
        <p:spPr bwMode="gray">
          <a:xfrm>
            <a:off x="6085509" y="3772145"/>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Line 225"/>
          <p:cNvSpPr>
            <a:spLocks noChangeShapeType="1"/>
          </p:cNvSpPr>
          <p:nvPr/>
        </p:nvSpPr>
        <p:spPr bwMode="gray">
          <a:xfrm>
            <a:off x="6984034" y="3772145"/>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Line 226"/>
          <p:cNvSpPr>
            <a:spLocks noChangeShapeType="1"/>
          </p:cNvSpPr>
          <p:nvPr/>
        </p:nvSpPr>
        <p:spPr bwMode="gray">
          <a:xfrm>
            <a:off x="3054971" y="24338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227"/>
          <p:cNvSpPr>
            <a:spLocks noChangeShapeType="1"/>
          </p:cNvSpPr>
          <p:nvPr/>
        </p:nvSpPr>
        <p:spPr bwMode="gray">
          <a:xfrm>
            <a:off x="6090271" y="2400545"/>
            <a:ext cx="0" cy="2693988"/>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Rectangle 228"/>
          <p:cNvSpPr>
            <a:spLocks noChangeArrowheads="1"/>
          </p:cNvSpPr>
          <p:nvPr/>
        </p:nvSpPr>
        <p:spPr bwMode="gray">
          <a:xfrm>
            <a:off x="705864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Rectangle 242"/>
          <p:cNvSpPr>
            <a:spLocks noChangeArrowheads="1"/>
          </p:cNvSpPr>
          <p:nvPr/>
        </p:nvSpPr>
        <p:spPr bwMode="gray">
          <a:xfrm>
            <a:off x="6172821"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Rectangle 243"/>
          <p:cNvSpPr>
            <a:spLocks noChangeArrowheads="1"/>
          </p:cNvSpPr>
          <p:nvPr/>
        </p:nvSpPr>
        <p:spPr bwMode="gray">
          <a:xfrm>
            <a:off x="6172821"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62" name="Rectangle 244"/>
          <p:cNvSpPr>
            <a:spLocks noChangeArrowheads="1"/>
          </p:cNvSpPr>
          <p:nvPr/>
        </p:nvSpPr>
        <p:spPr bwMode="gray">
          <a:xfrm>
            <a:off x="6172821"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B2</a:t>
            </a:r>
          </a:p>
        </p:txBody>
      </p:sp>
      <p:sp>
        <p:nvSpPr>
          <p:cNvPr id="63" name="Rectangle 245"/>
          <p:cNvSpPr>
            <a:spLocks noChangeArrowheads="1"/>
          </p:cNvSpPr>
          <p:nvPr/>
        </p:nvSpPr>
        <p:spPr bwMode="gray">
          <a:xfrm>
            <a:off x="527429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Rectangle 246"/>
          <p:cNvSpPr>
            <a:spLocks noChangeArrowheads="1"/>
          </p:cNvSpPr>
          <p:nvPr/>
        </p:nvSpPr>
        <p:spPr bwMode="gray">
          <a:xfrm>
            <a:off x="5274296"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65" name="Rectangle 247"/>
          <p:cNvSpPr>
            <a:spLocks noChangeArrowheads="1"/>
          </p:cNvSpPr>
          <p:nvPr/>
        </p:nvSpPr>
        <p:spPr bwMode="gray">
          <a:xfrm>
            <a:off x="5274296"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B2</a:t>
            </a:r>
          </a:p>
        </p:txBody>
      </p:sp>
      <p:sp>
        <p:nvSpPr>
          <p:cNvPr id="66" name="Text Box 248"/>
          <p:cNvSpPr txBox="1">
            <a:spLocks noChangeArrowheads="1"/>
          </p:cNvSpPr>
          <p:nvPr/>
        </p:nvSpPr>
        <p:spPr bwMode="gray">
          <a:xfrm>
            <a:off x="4229721"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67" name="Rectangle 249"/>
          <p:cNvSpPr>
            <a:spLocks noChangeArrowheads="1"/>
          </p:cNvSpPr>
          <p:nvPr/>
        </p:nvSpPr>
        <p:spPr bwMode="gray">
          <a:xfrm>
            <a:off x="416939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dirty="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Rectangle 250"/>
          <p:cNvSpPr>
            <a:spLocks noChangeArrowheads="1"/>
          </p:cNvSpPr>
          <p:nvPr/>
        </p:nvSpPr>
        <p:spPr bwMode="gray">
          <a:xfrm>
            <a:off x="3131171"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le 251"/>
          <p:cNvSpPr>
            <a:spLocks noChangeArrowheads="1"/>
          </p:cNvSpPr>
          <p:nvPr/>
        </p:nvSpPr>
        <p:spPr bwMode="gray">
          <a:xfrm>
            <a:off x="3131171"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0" name="Rectangle 252"/>
          <p:cNvSpPr>
            <a:spLocks noChangeArrowheads="1"/>
          </p:cNvSpPr>
          <p:nvPr/>
        </p:nvSpPr>
        <p:spPr bwMode="gray">
          <a:xfrm>
            <a:off x="3131171"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T2</a:t>
            </a:r>
          </a:p>
        </p:txBody>
      </p:sp>
      <p:sp>
        <p:nvSpPr>
          <p:cNvPr id="71" name="Rectangle 253"/>
          <p:cNvSpPr>
            <a:spLocks noChangeArrowheads="1"/>
          </p:cNvSpPr>
          <p:nvPr/>
        </p:nvSpPr>
        <p:spPr bwMode="gray">
          <a:xfrm>
            <a:off x="2331071" y="3897558"/>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Rectangle 254"/>
          <p:cNvSpPr>
            <a:spLocks noChangeArrowheads="1"/>
          </p:cNvSpPr>
          <p:nvPr/>
        </p:nvSpPr>
        <p:spPr bwMode="gray">
          <a:xfrm>
            <a:off x="2331071" y="4151558"/>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3" name="Rectangle 255"/>
          <p:cNvSpPr>
            <a:spLocks noChangeArrowheads="1"/>
          </p:cNvSpPr>
          <p:nvPr/>
        </p:nvSpPr>
        <p:spPr bwMode="gray">
          <a:xfrm>
            <a:off x="2331071" y="4410593"/>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T1</a:t>
            </a:r>
          </a:p>
        </p:txBody>
      </p:sp>
      <p:sp>
        <p:nvSpPr>
          <p:cNvPr id="74" name="Rectangle 256"/>
          <p:cNvSpPr>
            <a:spLocks noChangeArrowheads="1"/>
          </p:cNvSpPr>
          <p:nvPr/>
        </p:nvSpPr>
        <p:spPr bwMode="gray">
          <a:xfrm>
            <a:off x="1453184"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257"/>
          <p:cNvSpPr>
            <a:spLocks noChangeArrowheads="1"/>
          </p:cNvSpPr>
          <p:nvPr/>
        </p:nvSpPr>
        <p:spPr bwMode="gray">
          <a:xfrm>
            <a:off x="4169396"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6" name="Text Box 258"/>
          <p:cNvSpPr txBox="1">
            <a:spLocks noChangeArrowheads="1"/>
          </p:cNvSpPr>
          <p:nvPr/>
        </p:nvSpPr>
        <p:spPr bwMode="gray">
          <a:xfrm>
            <a:off x="2338100" y="2437738"/>
            <a:ext cx="580799"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77" name="Text Box 259"/>
          <p:cNvSpPr txBox="1">
            <a:spLocks noChangeArrowheads="1"/>
          </p:cNvSpPr>
          <p:nvPr/>
        </p:nvSpPr>
        <p:spPr bwMode="gray">
          <a:xfrm>
            <a:off x="6298330" y="2408707"/>
            <a:ext cx="690789" cy="307777"/>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PE2</a:t>
            </a:r>
          </a:p>
        </p:txBody>
      </p:sp>
      <p:sp>
        <p:nvSpPr>
          <p:cNvPr id="78" name="Text Box 260"/>
          <p:cNvSpPr txBox="1">
            <a:spLocks noChangeArrowheads="1"/>
          </p:cNvSpPr>
          <p:nvPr/>
        </p:nvSpPr>
        <p:spPr bwMode="gray">
          <a:xfrm>
            <a:off x="2957128" y="2425751"/>
            <a:ext cx="103505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p>
        </p:txBody>
      </p:sp>
      <p:sp>
        <p:nvSpPr>
          <p:cNvPr id="79" name="Text Box 261"/>
          <p:cNvSpPr txBox="1">
            <a:spLocks noChangeArrowheads="1"/>
          </p:cNvSpPr>
          <p:nvPr/>
        </p:nvSpPr>
        <p:spPr bwMode="gray">
          <a:xfrm>
            <a:off x="5104434" y="2435082"/>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80" name="Text Box 262"/>
          <p:cNvSpPr txBox="1">
            <a:spLocks noChangeArrowheads="1"/>
          </p:cNvSpPr>
          <p:nvPr/>
        </p:nvSpPr>
        <p:spPr bwMode="gray">
          <a:xfrm>
            <a:off x="2131046" y="124008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81" name="Line 263"/>
          <p:cNvSpPr>
            <a:spLocks noChangeShapeType="1"/>
          </p:cNvSpPr>
          <p:nvPr/>
        </p:nvSpPr>
        <p:spPr bwMode="gray">
          <a:xfrm flipV="1">
            <a:off x="2402509" y="2008433"/>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Line 264"/>
          <p:cNvSpPr>
            <a:spLocks noChangeShapeType="1"/>
          </p:cNvSpPr>
          <p:nvPr/>
        </p:nvSpPr>
        <p:spPr bwMode="gray">
          <a:xfrm>
            <a:off x="3243884" y="2046533"/>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Line 265"/>
          <p:cNvSpPr>
            <a:spLocks noChangeShapeType="1"/>
          </p:cNvSpPr>
          <p:nvPr/>
        </p:nvSpPr>
        <p:spPr bwMode="gray">
          <a:xfrm flipV="1">
            <a:off x="5372721" y="2017958"/>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Line 266"/>
          <p:cNvSpPr>
            <a:spLocks noChangeShapeType="1"/>
          </p:cNvSpPr>
          <p:nvPr/>
        </p:nvSpPr>
        <p:spPr bwMode="gray">
          <a:xfrm>
            <a:off x="6274421" y="2008433"/>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Line 267"/>
          <p:cNvSpPr>
            <a:spLocks noChangeShapeType="1"/>
          </p:cNvSpPr>
          <p:nvPr/>
        </p:nvSpPr>
        <p:spPr bwMode="gray">
          <a:xfrm>
            <a:off x="4121771" y="2316408"/>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Text Box 312"/>
          <p:cNvSpPr txBox="1">
            <a:spLocks noChangeArrowheads="1"/>
          </p:cNvSpPr>
          <p:nvPr/>
        </p:nvSpPr>
        <p:spPr bwMode="gray">
          <a:xfrm>
            <a:off x="3611208" y="1055081"/>
            <a:ext cx="1987550" cy="274638"/>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Text Box 314"/>
          <p:cNvSpPr txBox="1">
            <a:spLocks noChangeArrowheads="1"/>
          </p:cNvSpPr>
          <p:nvPr/>
        </p:nvSpPr>
        <p:spPr bwMode="gray">
          <a:xfrm>
            <a:off x="5185396" y="124008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54" name="Rectangle 337"/>
          <p:cNvSpPr>
            <a:spLocks noChangeArrowheads="1"/>
          </p:cNvSpPr>
          <p:nvPr/>
        </p:nvSpPr>
        <p:spPr bwMode="gray">
          <a:xfrm>
            <a:off x="6172821" y="4638114"/>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T4</a:t>
            </a:r>
          </a:p>
        </p:txBody>
      </p:sp>
      <p:sp>
        <p:nvSpPr>
          <p:cNvPr id="155" name="Rectangle 338"/>
          <p:cNvSpPr>
            <a:spLocks noChangeArrowheads="1"/>
          </p:cNvSpPr>
          <p:nvPr/>
        </p:nvSpPr>
        <p:spPr bwMode="gray">
          <a:xfrm>
            <a:off x="5274296" y="4638114"/>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T3</a:t>
            </a:r>
          </a:p>
        </p:txBody>
      </p:sp>
      <p:sp>
        <p:nvSpPr>
          <p:cNvPr id="156" name="Rectangle 339"/>
          <p:cNvSpPr>
            <a:spLocks noChangeArrowheads="1"/>
          </p:cNvSpPr>
          <p:nvPr/>
        </p:nvSpPr>
        <p:spPr bwMode="gray">
          <a:xfrm>
            <a:off x="4169396"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B1</a:t>
            </a:r>
          </a:p>
        </p:txBody>
      </p:sp>
      <p:sp>
        <p:nvSpPr>
          <p:cNvPr id="157" name="Line 340"/>
          <p:cNvSpPr>
            <a:spLocks noChangeShapeType="1"/>
          </p:cNvSpPr>
          <p:nvPr/>
        </p:nvSpPr>
        <p:spPr bwMode="gray">
          <a:xfrm>
            <a:off x="2275509" y="2538658"/>
            <a:ext cx="1587" cy="25193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Text Box 390"/>
          <p:cNvSpPr txBox="1">
            <a:spLocks noChangeArrowheads="1"/>
          </p:cNvSpPr>
          <p:nvPr/>
        </p:nvSpPr>
        <p:spPr bwMode="gray">
          <a:xfrm>
            <a:off x="2875584" y="2114795"/>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200" name="Text Box 391"/>
          <p:cNvSpPr txBox="1">
            <a:spLocks noChangeArrowheads="1"/>
          </p:cNvSpPr>
          <p:nvPr/>
        </p:nvSpPr>
        <p:spPr bwMode="gray">
          <a:xfrm>
            <a:off x="5877546" y="211797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201" name="Text Box 36"/>
          <p:cNvSpPr txBox="1">
            <a:spLocks noChangeArrowheads="1"/>
          </p:cNvSpPr>
          <p:nvPr/>
        </p:nvSpPr>
        <p:spPr bwMode="gray">
          <a:xfrm>
            <a:off x="1592735" y="156383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Text Box 36"/>
          <p:cNvSpPr txBox="1">
            <a:spLocks noChangeArrowheads="1"/>
          </p:cNvSpPr>
          <p:nvPr/>
        </p:nvSpPr>
        <p:spPr bwMode="gray">
          <a:xfrm>
            <a:off x="6273255" y="156383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AutoShape 347"/>
          <p:cNvSpPr>
            <a:spLocks noChangeArrowheads="1"/>
          </p:cNvSpPr>
          <p:nvPr/>
        </p:nvSpPr>
        <p:spPr bwMode="gray">
          <a:xfrm rot="5400000">
            <a:off x="4411489" y="2936327"/>
            <a:ext cx="404813" cy="5187950"/>
          </a:xfrm>
          <a:prstGeom prst="can">
            <a:avLst>
              <a:gd name="adj" fmla="val 29073"/>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AutoShape 343"/>
          <p:cNvSpPr>
            <a:spLocks noChangeArrowheads="1"/>
          </p:cNvSpPr>
          <p:nvPr/>
        </p:nvSpPr>
        <p:spPr bwMode="gray">
          <a:xfrm rot="5400000">
            <a:off x="4251152" y="5077864"/>
            <a:ext cx="611188" cy="908050"/>
          </a:xfrm>
          <a:prstGeom prst="can">
            <a:avLst>
              <a:gd name="adj" fmla="val 26227"/>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AutoShape 346"/>
          <p:cNvSpPr>
            <a:spLocks noChangeArrowheads="1"/>
          </p:cNvSpPr>
          <p:nvPr/>
        </p:nvSpPr>
        <p:spPr bwMode="gray">
          <a:xfrm rot="5400000">
            <a:off x="5737052" y="4550814"/>
            <a:ext cx="611188" cy="1962150"/>
          </a:xfrm>
          <a:prstGeom prst="can">
            <a:avLst>
              <a:gd name="adj" fmla="val 31970"/>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AutoShape 342"/>
          <p:cNvSpPr>
            <a:spLocks noChangeArrowheads="1"/>
          </p:cNvSpPr>
          <p:nvPr/>
        </p:nvSpPr>
        <p:spPr bwMode="gray">
          <a:xfrm rot="5400000">
            <a:off x="2648570" y="4759570"/>
            <a:ext cx="809625" cy="1635125"/>
          </a:xfrm>
          <a:prstGeom prst="can">
            <a:avLst>
              <a:gd name="adj" fmla="val 25441"/>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AutoShape 344"/>
          <p:cNvSpPr>
            <a:spLocks noChangeArrowheads="1"/>
          </p:cNvSpPr>
          <p:nvPr/>
        </p:nvSpPr>
        <p:spPr bwMode="gray">
          <a:xfrm rot="5400000">
            <a:off x="5641424" y="4797253"/>
            <a:ext cx="809625" cy="1534359"/>
          </a:xfrm>
          <a:prstGeom prst="can">
            <a:avLst>
              <a:gd name="adj" fmla="val 25000"/>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4" name="Picture 213" descr="E:\2016.01\1.12 扁平化图标\蓝色\AR-蓝色最新-40.png"/>
          <p:cNvPicPr>
            <a:picLocks noChangeAspect="1" noChangeArrowheads="1"/>
          </p:cNvPicPr>
          <p:nvPr/>
        </p:nvPicPr>
        <p:blipFill>
          <a:blip r:embed="rId3" cstate="print"/>
          <a:srcRect/>
          <a:stretch>
            <a:fillRect/>
          </a:stretch>
        </p:blipFill>
        <p:spPr bwMode="gray">
          <a:xfrm>
            <a:off x="3725653" y="2148133"/>
            <a:ext cx="436636" cy="395012"/>
          </a:xfrm>
          <a:prstGeom prst="rect">
            <a:avLst/>
          </a:prstGeom>
          <a:noFill/>
        </p:spPr>
      </p:pic>
      <p:pic>
        <p:nvPicPr>
          <p:cNvPr id="215" name="Picture 214" descr="E:\2016.01\1.12 扁平化图标\蓝色\AR-蓝色最新-40.png"/>
          <p:cNvPicPr>
            <a:picLocks noChangeAspect="1" noChangeArrowheads="1"/>
          </p:cNvPicPr>
          <p:nvPr/>
        </p:nvPicPr>
        <p:blipFill>
          <a:blip r:embed="rId3" cstate="print"/>
          <a:srcRect/>
          <a:stretch>
            <a:fillRect/>
          </a:stretch>
        </p:blipFill>
        <p:spPr bwMode="gray">
          <a:xfrm>
            <a:off x="4946834" y="2157535"/>
            <a:ext cx="436636" cy="395012"/>
          </a:xfrm>
          <a:prstGeom prst="rect">
            <a:avLst/>
          </a:prstGeom>
          <a:noFill/>
        </p:spPr>
      </p:pic>
      <p:pic>
        <p:nvPicPr>
          <p:cNvPr id="216" name="Picture 215" descr="E:\2016.01\1.12 扁平化图标\蓝色\AR-蓝色最新-40.png"/>
          <p:cNvPicPr>
            <a:picLocks noChangeAspect="1" noChangeArrowheads="1"/>
          </p:cNvPicPr>
          <p:nvPr/>
        </p:nvPicPr>
        <p:blipFill>
          <a:blip r:embed="rId3" cstate="print"/>
          <a:srcRect/>
          <a:stretch>
            <a:fillRect/>
          </a:stretch>
        </p:blipFill>
        <p:spPr bwMode="gray">
          <a:xfrm>
            <a:off x="5899018" y="1775598"/>
            <a:ext cx="436636" cy="395012"/>
          </a:xfrm>
          <a:prstGeom prst="rect">
            <a:avLst/>
          </a:prstGeom>
          <a:noFill/>
        </p:spPr>
      </p:pic>
      <p:pic>
        <p:nvPicPr>
          <p:cNvPr id="217" name="Picture 216" descr="E:\2016.01\1.12 扁平化图标\蓝色\AR-蓝色最新-40.png"/>
          <p:cNvPicPr>
            <a:picLocks noChangeAspect="1" noChangeArrowheads="1"/>
          </p:cNvPicPr>
          <p:nvPr/>
        </p:nvPicPr>
        <p:blipFill>
          <a:blip r:embed="rId3" cstate="print"/>
          <a:srcRect/>
          <a:stretch>
            <a:fillRect/>
          </a:stretch>
        </p:blipFill>
        <p:spPr bwMode="gray">
          <a:xfrm>
            <a:off x="6813417" y="2157535"/>
            <a:ext cx="436636" cy="395012"/>
          </a:xfrm>
          <a:prstGeom prst="rect">
            <a:avLst/>
          </a:prstGeom>
          <a:noFill/>
        </p:spPr>
      </p:pic>
      <p:sp>
        <p:nvSpPr>
          <p:cNvPr id="143" name="圆角矩形 142"/>
          <p:cNvSpPr/>
          <p:nvPr/>
        </p:nvSpPr>
        <p:spPr bwMode="gray">
          <a:xfrm>
            <a:off x="1587973" y="1206722"/>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 Box 351"/>
          <p:cNvSpPr txBox="1">
            <a:spLocks noChangeArrowheads="1"/>
          </p:cNvSpPr>
          <p:nvPr/>
        </p:nvSpPr>
        <p:spPr bwMode="gray">
          <a:xfrm>
            <a:off x="814705" y="3220449"/>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45" name="Text Box 353"/>
          <p:cNvSpPr txBox="1">
            <a:spLocks noChangeArrowheads="1"/>
          </p:cNvSpPr>
          <p:nvPr/>
        </p:nvSpPr>
        <p:spPr bwMode="gray">
          <a:xfrm>
            <a:off x="507552" y="2783886"/>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46" name="Line 403"/>
          <p:cNvSpPr>
            <a:spLocks noChangeShapeType="1"/>
          </p:cNvSpPr>
          <p:nvPr/>
        </p:nvSpPr>
        <p:spPr bwMode="gray">
          <a:xfrm flipH="1">
            <a:off x="832989" y="3156949"/>
            <a:ext cx="363537" cy="16758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 Box 404"/>
          <p:cNvSpPr txBox="1">
            <a:spLocks noChangeArrowheads="1"/>
          </p:cNvSpPr>
          <p:nvPr/>
        </p:nvSpPr>
        <p:spPr bwMode="gray">
          <a:xfrm>
            <a:off x="375824" y="3262282"/>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8" name="Picture 189" descr="E:\2016.01\1.12 扁平化图标\蓝色\AR-蓝色最新-40.png"/>
          <p:cNvPicPr>
            <a:picLocks noChangeAspect="1" noChangeArrowheads="1"/>
          </p:cNvPicPr>
          <p:nvPr/>
        </p:nvPicPr>
        <p:blipFill>
          <a:blip r:embed="rId3" cstate="print"/>
          <a:srcRect/>
          <a:stretch>
            <a:fillRect/>
          </a:stretch>
        </p:blipFill>
        <p:spPr bwMode="gray">
          <a:xfrm>
            <a:off x="1168710" y="2875752"/>
            <a:ext cx="436636" cy="395012"/>
          </a:xfrm>
          <a:prstGeom prst="rect">
            <a:avLst/>
          </a:prstGeom>
          <a:noFill/>
        </p:spPr>
      </p:pic>
      <p:sp>
        <p:nvSpPr>
          <p:cNvPr id="149" name="圆角矩形 148"/>
          <p:cNvSpPr/>
          <p:nvPr/>
        </p:nvSpPr>
        <p:spPr bwMode="gray">
          <a:xfrm>
            <a:off x="459927" y="2821987"/>
            <a:ext cx="1205193"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 Box 352"/>
          <p:cNvSpPr txBox="1">
            <a:spLocks noChangeArrowheads="1"/>
          </p:cNvSpPr>
          <p:nvPr/>
        </p:nvSpPr>
        <p:spPr bwMode="gray">
          <a:xfrm>
            <a:off x="7606806" y="3213863"/>
            <a:ext cx="652463" cy="31115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51" name="Text Box 354"/>
          <p:cNvSpPr txBox="1">
            <a:spLocks noChangeArrowheads="1"/>
          </p:cNvSpPr>
          <p:nvPr/>
        </p:nvSpPr>
        <p:spPr bwMode="gray">
          <a:xfrm>
            <a:off x="7723816" y="2783650"/>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pic>
        <p:nvPicPr>
          <p:cNvPr id="152" name="Picture 196" descr="E:\2016.01\1.12 扁平化图标\蓝色\AR-蓝色最新-40.png"/>
          <p:cNvPicPr>
            <a:picLocks noChangeAspect="1" noChangeArrowheads="1"/>
          </p:cNvPicPr>
          <p:nvPr/>
        </p:nvPicPr>
        <p:blipFill>
          <a:blip r:embed="rId3" cstate="print"/>
          <a:srcRect/>
          <a:stretch>
            <a:fillRect/>
          </a:stretch>
        </p:blipFill>
        <p:spPr bwMode="gray">
          <a:xfrm>
            <a:off x="7489156" y="2904576"/>
            <a:ext cx="436636" cy="395012"/>
          </a:xfrm>
          <a:prstGeom prst="rect">
            <a:avLst/>
          </a:prstGeom>
          <a:noFill/>
        </p:spPr>
      </p:pic>
      <p:sp>
        <p:nvSpPr>
          <p:cNvPr id="219" name="圆角矩形 218"/>
          <p:cNvSpPr/>
          <p:nvPr/>
        </p:nvSpPr>
        <p:spPr bwMode="gray">
          <a:xfrm>
            <a:off x="4839215" y="1206722"/>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椭圆 221"/>
          <p:cNvSpPr/>
          <p:nvPr/>
        </p:nvSpPr>
        <p:spPr bwMode="gray">
          <a:xfrm>
            <a:off x="6470394"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椭圆 222"/>
          <p:cNvSpPr/>
          <p:nvPr/>
        </p:nvSpPr>
        <p:spPr bwMode="gray">
          <a:xfrm>
            <a:off x="7380479"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椭圆 223"/>
          <p:cNvSpPr/>
          <p:nvPr/>
        </p:nvSpPr>
        <p:spPr bwMode="gray">
          <a:xfrm>
            <a:off x="5565966"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5" name="椭圆 224"/>
          <p:cNvSpPr/>
          <p:nvPr/>
        </p:nvSpPr>
        <p:spPr bwMode="gray">
          <a:xfrm>
            <a:off x="4470752"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6" name="椭圆 225"/>
          <p:cNvSpPr/>
          <p:nvPr/>
        </p:nvSpPr>
        <p:spPr bwMode="gray">
          <a:xfrm>
            <a:off x="3409563"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7" name="椭圆 226"/>
          <p:cNvSpPr/>
          <p:nvPr/>
        </p:nvSpPr>
        <p:spPr bwMode="gray">
          <a:xfrm>
            <a:off x="2606099"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椭圆 227"/>
          <p:cNvSpPr/>
          <p:nvPr/>
        </p:nvSpPr>
        <p:spPr bwMode="gray">
          <a:xfrm>
            <a:off x="1717100"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Arc 313"/>
          <p:cNvSpPr>
            <a:spLocks/>
          </p:cNvSpPr>
          <p:nvPr/>
        </p:nvSpPr>
        <p:spPr bwMode="gray">
          <a:xfrm rot="-23457795">
            <a:off x="3035166" y="853487"/>
            <a:ext cx="4308475" cy="4606925"/>
          </a:xfrm>
          <a:custGeom>
            <a:avLst/>
            <a:gdLst>
              <a:gd name="G0" fmla="+- 3503 0 0"/>
              <a:gd name="G1" fmla="+- 21600 0 0"/>
              <a:gd name="G2" fmla="+- 21600 0 0"/>
              <a:gd name="T0" fmla="*/ 0 w 22513"/>
              <a:gd name="T1" fmla="*/ 286 h 21600"/>
              <a:gd name="T2" fmla="*/ 22513 w 22513"/>
              <a:gd name="T3" fmla="*/ 11344 h 21600"/>
              <a:gd name="T4" fmla="*/ 3503 w 22513"/>
              <a:gd name="T5" fmla="*/ 21600 h 21600"/>
            </a:gdLst>
            <a:ahLst/>
            <a:cxnLst>
              <a:cxn ang="0">
                <a:pos x="T0" y="T1"/>
              </a:cxn>
              <a:cxn ang="0">
                <a:pos x="T2" y="T3"/>
              </a:cxn>
              <a:cxn ang="0">
                <a:pos x="T4" y="T5"/>
              </a:cxn>
            </a:cxnLst>
            <a:rect l="0" t="0" r="r" b="b"/>
            <a:pathLst>
              <a:path w="22513" h="21600" fill="none" extrusionOk="0">
                <a:moveTo>
                  <a:pt x="-1" y="285"/>
                </a:moveTo>
                <a:cubicBezTo>
                  <a:pt x="1157" y="95"/>
                  <a:pt x="2329" y="-1"/>
                  <a:pt x="3503" y="0"/>
                </a:cubicBezTo>
                <a:cubicBezTo>
                  <a:pt x="11442" y="0"/>
                  <a:pt x="18742" y="4356"/>
                  <a:pt x="22512" y="11344"/>
                </a:cubicBezTo>
              </a:path>
              <a:path w="22513" h="21600" stroke="0" extrusionOk="0">
                <a:moveTo>
                  <a:pt x="-1" y="285"/>
                </a:moveTo>
                <a:cubicBezTo>
                  <a:pt x="1157" y="95"/>
                  <a:pt x="2329" y="-1"/>
                  <a:pt x="3503" y="0"/>
                </a:cubicBezTo>
                <a:cubicBezTo>
                  <a:pt x="11442" y="0"/>
                  <a:pt x="18742" y="4356"/>
                  <a:pt x="22512" y="11344"/>
                </a:cubicBezTo>
                <a:lnTo>
                  <a:pt x="3503"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98"/>
          <p:cNvSpPr/>
          <p:nvPr/>
        </p:nvSpPr>
        <p:spPr bwMode="gray">
          <a:xfrm>
            <a:off x="7249815" y="2828926"/>
            <a:ext cx="1152824"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2" name="Picture 211" descr="E:\2016.01\1.12 扁平化图标\蓝色\AR-蓝色最新-40.png"/>
          <p:cNvPicPr>
            <a:picLocks noChangeAspect="1" noChangeArrowheads="1"/>
          </p:cNvPicPr>
          <p:nvPr/>
        </p:nvPicPr>
        <p:blipFill>
          <a:blip r:embed="rId3" cstate="print"/>
          <a:srcRect/>
          <a:stretch>
            <a:fillRect/>
          </a:stretch>
        </p:blipFill>
        <p:spPr bwMode="gray">
          <a:xfrm>
            <a:off x="2060293" y="2126154"/>
            <a:ext cx="436636" cy="395012"/>
          </a:xfrm>
          <a:prstGeom prst="rect">
            <a:avLst/>
          </a:prstGeom>
          <a:noFill/>
        </p:spPr>
      </p:pic>
      <p:pic>
        <p:nvPicPr>
          <p:cNvPr id="213" name="Picture 212" descr="E:\2016.01\1.12 扁平化图标\蓝色\AR-蓝色最新-40.png"/>
          <p:cNvPicPr>
            <a:picLocks noChangeAspect="1" noChangeArrowheads="1"/>
          </p:cNvPicPr>
          <p:nvPr/>
        </p:nvPicPr>
        <p:blipFill>
          <a:blip r:embed="rId3" cstate="print"/>
          <a:srcRect/>
          <a:stretch>
            <a:fillRect/>
          </a:stretch>
        </p:blipFill>
        <p:spPr bwMode="gray">
          <a:xfrm>
            <a:off x="2860193" y="1795749"/>
            <a:ext cx="436636" cy="395012"/>
          </a:xfrm>
          <a:prstGeom prst="rect">
            <a:avLst/>
          </a:prstGeom>
          <a:noFill/>
        </p:spPr>
      </p:pic>
      <p:grpSp>
        <p:nvGrpSpPr>
          <p:cNvPr id="101" name="组合 100"/>
          <p:cNvGrpSpPr/>
          <p:nvPr/>
        </p:nvGrpSpPr>
        <p:grpSpPr>
          <a:xfrm>
            <a:off x="9950136" y="114300"/>
            <a:ext cx="1797364" cy="212400"/>
            <a:chOff x="10022136" y="114300"/>
            <a:chExt cx="1797364" cy="212400"/>
          </a:xfrm>
        </p:grpSpPr>
        <p:sp>
          <p:nvSpPr>
            <p:cNvPr id="102"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03" name="五边形 102"/>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6395771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Line 267"/>
          <p:cNvSpPr>
            <a:spLocks noChangeShapeType="1"/>
          </p:cNvSpPr>
          <p:nvPr/>
        </p:nvSpPr>
        <p:spPr bwMode="gray">
          <a:xfrm>
            <a:off x="1284804" y="1951270"/>
            <a:ext cx="3331922"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C (Solution 1) FAQ (1)</a:t>
            </a:r>
            <a:endParaRPr lang="en-US" dirty="0">
              <a:sym typeface="Huawei Sans" panose="020C0503030203020204" pitchFamily="34" charset="0"/>
            </a:endParaRPr>
          </a:p>
        </p:txBody>
      </p:sp>
      <p:sp>
        <p:nvSpPr>
          <p:cNvPr id="15" name="文本占位符 14"/>
          <p:cNvSpPr>
            <a:spLocks noGrp="1"/>
          </p:cNvSpPr>
          <p:nvPr>
            <p:ph type="body" sz="quarter" idx="4294967295"/>
          </p:nvPr>
        </p:nvSpPr>
        <p:spPr bwMode="gray">
          <a:xfrm>
            <a:off x="6095999" y="1658938"/>
            <a:ext cx="5626100" cy="1751012"/>
          </a:xfrm>
        </p:spPr>
        <p:txBody>
          <a:bodyPr wrap="square">
            <a:noAutofit/>
          </a:bodyPr>
          <a:lstStyle/>
          <a:p>
            <a:pPr algn="l">
              <a:lnSpc>
                <a:spcPct val="100000"/>
              </a:lnSpc>
            </a:pPr>
            <a:r>
              <a:rPr sz="1600" dirty="0">
                <a:latin typeface="Huawei Sans" panose="020C0503030203020204" pitchFamily="34" charset="0"/>
              </a:rPr>
              <a:t>Why does ASBR2 allocate labels to the routes destined for PE1? (P2 is not considered at present.)</a:t>
            </a:r>
            <a:endParaRPr lang="zh-CN" altLang="en-US" sz="1600" dirty="0">
              <a:latin typeface="Huawei Sans" panose="020C0503030203020204" pitchFamily="34" charset="0"/>
              <a:sym typeface="Huawei Sans" panose="020C0503030203020204" pitchFamily="34" charset="0"/>
            </a:endParaRPr>
          </a:p>
          <a:p>
            <a:pPr lvl="1">
              <a:lnSpc>
                <a:spcPct val="100000"/>
              </a:lnSpc>
            </a:pPr>
            <a:r>
              <a:rPr sz="1400" dirty="0">
                <a:latin typeface="Huawei Sans" panose="020C0503030203020204" pitchFamily="34" charset="0"/>
              </a:rPr>
              <a:t>ASBR2 is unaware of VPN routes. Therefore, when a packet carrying only the VPN label (allocated by PE1) arrives at ASBR2, ASBR2 cannot identify the packet and discards it.</a:t>
            </a:r>
          </a:p>
          <a:p>
            <a:pPr lvl="1">
              <a:lnSpc>
                <a:spcPct val="100000"/>
              </a:lnSpc>
            </a:pPr>
            <a:endParaRPr lang="zh-CN" altLang="en-US" sz="1400" dirty="0">
              <a:latin typeface="Huawei Sans" panose="020C0503030203020204" pitchFamily="34" charset="0"/>
              <a:sym typeface="Huawei Sans" panose="020C0503030203020204" pitchFamily="34" charset="0"/>
            </a:endParaRPr>
          </a:p>
        </p:txBody>
      </p:sp>
      <p:pic>
        <p:nvPicPr>
          <p:cNvPr id="109" name="Picture 214" descr="E:\2016.01\1.12 扁平化图标\蓝色\AR-蓝色最新-40.png"/>
          <p:cNvPicPr>
            <a:picLocks noChangeAspect="1" noChangeArrowheads="1"/>
          </p:cNvPicPr>
          <p:nvPr/>
        </p:nvPicPr>
        <p:blipFill>
          <a:blip r:embed="rId3" cstate="print"/>
          <a:srcRect/>
          <a:stretch>
            <a:fillRect/>
          </a:stretch>
        </p:blipFill>
        <p:spPr bwMode="gray">
          <a:xfrm>
            <a:off x="1779018" y="1774411"/>
            <a:ext cx="436636" cy="395012"/>
          </a:xfrm>
          <a:prstGeom prst="rect">
            <a:avLst/>
          </a:prstGeom>
          <a:noFill/>
        </p:spPr>
      </p:pic>
      <p:pic>
        <p:nvPicPr>
          <p:cNvPr id="110" name="Picture 215" descr="E:\2016.01\1.12 扁平化图标\蓝色\AR-蓝色最新-40.png"/>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2721158" y="1774411"/>
            <a:ext cx="436636" cy="395012"/>
          </a:xfrm>
          <a:prstGeom prst="rect">
            <a:avLst/>
          </a:prstGeom>
          <a:noFill/>
        </p:spPr>
      </p:pic>
      <p:pic>
        <p:nvPicPr>
          <p:cNvPr id="111" name="Picture 216" descr="E:\2016.01\1.12 扁平化图标\蓝色\AR-蓝色最新-40.png"/>
          <p:cNvPicPr>
            <a:picLocks noChangeAspect="1" noChangeArrowheads="1"/>
          </p:cNvPicPr>
          <p:nvPr/>
        </p:nvPicPr>
        <p:blipFill>
          <a:blip r:embed="rId3" cstate="print"/>
          <a:srcRect/>
          <a:stretch>
            <a:fillRect/>
          </a:stretch>
        </p:blipFill>
        <p:spPr bwMode="gray">
          <a:xfrm>
            <a:off x="3663298" y="1774411"/>
            <a:ext cx="436636" cy="395012"/>
          </a:xfrm>
          <a:prstGeom prst="rect">
            <a:avLst/>
          </a:prstGeom>
          <a:noFill/>
        </p:spPr>
      </p:pic>
      <p:pic>
        <p:nvPicPr>
          <p:cNvPr id="112" name="Picture 196" descr="E:\2016.01\1.12 扁平化图标\蓝色\AR-蓝色最新-40.png"/>
          <p:cNvPicPr>
            <a:picLocks noChangeAspect="1" noChangeArrowheads="1"/>
          </p:cNvPicPr>
          <p:nvPr/>
        </p:nvPicPr>
        <p:blipFill>
          <a:blip r:embed="rId3" cstate="print"/>
          <a:srcRect/>
          <a:stretch>
            <a:fillRect/>
          </a:stretch>
        </p:blipFill>
        <p:spPr bwMode="gray">
          <a:xfrm>
            <a:off x="4605437" y="1774411"/>
            <a:ext cx="436636" cy="395012"/>
          </a:xfrm>
          <a:prstGeom prst="rect">
            <a:avLst/>
          </a:prstGeom>
          <a:noFill/>
        </p:spPr>
      </p:pic>
      <p:sp>
        <p:nvSpPr>
          <p:cNvPr id="113" name="圆角矩形 112"/>
          <p:cNvSpPr/>
          <p:nvPr/>
        </p:nvSpPr>
        <p:spPr bwMode="gray">
          <a:xfrm>
            <a:off x="479112" y="1689422"/>
            <a:ext cx="1047154"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 Box 261"/>
          <p:cNvSpPr txBox="1">
            <a:spLocks noChangeArrowheads="1"/>
          </p:cNvSpPr>
          <p:nvPr/>
        </p:nvSpPr>
        <p:spPr bwMode="gray">
          <a:xfrm>
            <a:off x="1471080" y="2185701"/>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15" name="Text Box 261"/>
          <p:cNvSpPr txBox="1">
            <a:spLocks noChangeArrowheads="1"/>
          </p:cNvSpPr>
          <p:nvPr/>
        </p:nvSpPr>
        <p:spPr bwMode="gray">
          <a:xfrm>
            <a:off x="2413220" y="2185701"/>
            <a:ext cx="1052512" cy="304800"/>
          </a:xfrm>
          <a:prstGeom prst="rect">
            <a:avLst/>
          </a:prstGeom>
          <a:noFill/>
          <a:ln w="9525">
            <a:noFill/>
            <a:miter lim="800000"/>
            <a:headEnd/>
            <a:tailEnd/>
          </a:ln>
          <a:effectLst/>
        </p:spPr>
        <p:txBody>
          <a:bodyPr wrap="square">
            <a:noAutofit/>
          </a:bodyPr>
          <a:lstStyle/>
          <a:p>
            <a:pPr algn="ctr" fontAlgn="ctr"/>
            <a:r>
              <a:rPr sz="1400">
                <a:solidFill>
                  <a:schemeClr val="bg1">
                    <a:lumMod val="50000"/>
                  </a:schemeClr>
                </a:solidFill>
                <a:latin typeface="Huawei Sans" panose="020C0503030203020204" pitchFamily="34" charset="0"/>
              </a:rPr>
              <a:t>P2</a:t>
            </a:r>
            <a:endParaRPr lang="en-US" altLang="zh-CN" sz="1400" i="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Text Box 261"/>
          <p:cNvSpPr txBox="1">
            <a:spLocks noChangeArrowheads="1"/>
          </p:cNvSpPr>
          <p:nvPr/>
        </p:nvSpPr>
        <p:spPr bwMode="gray">
          <a:xfrm>
            <a:off x="3355360" y="2185701"/>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 Box 261"/>
          <p:cNvSpPr txBox="1">
            <a:spLocks noChangeArrowheads="1"/>
          </p:cNvSpPr>
          <p:nvPr/>
        </p:nvSpPr>
        <p:spPr bwMode="gray">
          <a:xfrm>
            <a:off x="4297500" y="2185701"/>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 Box 196"/>
          <p:cNvSpPr txBox="1">
            <a:spLocks noChangeArrowheads="1"/>
          </p:cNvSpPr>
          <p:nvPr/>
        </p:nvSpPr>
        <p:spPr bwMode="gray">
          <a:xfrm>
            <a:off x="4063384" y="2492078"/>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19" name="Line 217"/>
          <p:cNvSpPr>
            <a:spLocks noChangeShapeType="1"/>
          </p:cNvSpPr>
          <p:nvPr/>
        </p:nvSpPr>
        <p:spPr bwMode="gray">
          <a:xfrm>
            <a:off x="4874704" y="2449422"/>
            <a:ext cx="0" cy="1260000"/>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Line 225"/>
          <p:cNvSpPr>
            <a:spLocks noChangeShapeType="1"/>
          </p:cNvSpPr>
          <p:nvPr/>
        </p:nvSpPr>
        <p:spPr bwMode="gray">
          <a:xfrm>
            <a:off x="3906927" y="2747510"/>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Line 227"/>
          <p:cNvSpPr>
            <a:spLocks noChangeShapeType="1"/>
          </p:cNvSpPr>
          <p:nvPr/>
        </p:nvSpPr>
        <p:spPr bwMode="gray">
          <a:xfrm flipH="1">
            <a:off x="3850732" y="2449423"/>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Rectangle 228"/>
          <p:cNvSpPr>
            <a:spLocks noChangeArrowheads="1"/>
          </p:cNvSpPr>
          <p:nvPr/>
        </p:nvSpPr>
        <p:spPr bwMode="gray">
          <a:xfrm>
            <a:off x="4004117" y="289232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Line 227"/>
          <p:cNvSpPr>
            <a:spLocks noChangeShapeType="1"/>
          </p:cNvSpPr>
          <p:nvPr/>
        </p:nvSpPr>
        <p:spPr bwMode="gray">
          <a:xfrm flipH="1">
            <a:off x="2947621" y="2490501"/>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Text Box 196"/>
          <p:cNvSpPr txBox="1">
            <a:spLocks noChangeArrowheads="1"/>
          </p:cNvSpPr>
          <p:nvPr/>
        </p:nvSpPr>
        <p:spPr bwMode="gray">
          <a:xfrm>
            <a:off x="2111077" y="2492078"/>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Line 225"/>
          <p:cNvSpPr>
            <a:spLocks noChangeShapeType="1"/>
          </p:cNvSpPr>
          <p:nvPr/>
        </p:nvSpPr>
        <p:spPr bwMode="gray">
          <a:xfrm>
            <a:off x="1954620" y="2747510"/>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Line 227"/>
          <p:cNvSpPr>
            <a:spLocks noChangeShapeType="1"/>
          </p:cNvSpPr>
          <p:nvPr/>
        </p:nvSpPr>
        <p:spPr bwMode="gray">
          <a:xfrm flipH="1">
            <a:off x="1954620" y="2490501"/>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bwMode="gray">
          <a:xfrm>
            <a:off x="2034755" y="2892326"/>
            <a:ext cx="739775" cy="517525"/>
            <a:chOff x="2342478" y="4183663"/>
            <a:chExt cx="739775" cy="517525"/>
          </a:xfrm>
        </p:grpSpPr>
        <p:sp>
          <p:nvSpPr>
            <p:cNvPr id="128" name="Rectangle 242"/>
            <p:cNvSpPr>
              <a:spLocks noChangeArrowheads="1"/>
            </p:cNvSpPr>
            <p:nvPr/>
          </p:nvSpPr>
          <p:spPr bwMode="gray">
            <a:xfrm>
              <a:off x="2342478" y="4183663"/>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Rectangle 243"/>
            <p:cNvSpPr>
              <a:spLocks noChangeArrowheads="1"/>
            </p:cNvSpPr>
            <p:nvPr/>
          </p:nvSpPr>
          <p:spPr bwMode="gray">
            <a:xfrm>
              <a:off x="2342478" y="4437663"/>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grpSp>
      <p:pic>
        <p:nvPicPr>
          <p:cNvPr id="142" name="Picture 214" descr="E:\2016.01\1.12 扁平化图标\蓝色\AR-蓝色最新-40.png"/>
          <p:cNvPicPr>
            <a:picLocks noChangeAspect="1" noChangeArrowheads="1"/>
          </p:cNvPicPr>
          <p:nvPr/>
        </p:nvPicPr>
        <p:blipFill>
          <a:blip r:embed="rId3" cstate="print"/>
          <a:srcRect/>
          <a:stretch>
            <a:fillRect/>
          </a:stretch>
        </p:blipFill>
        <p:spPr bwMode="gray">
          <a:xfrm>
            <a:off x="836878" y="1774411"/>
            <a:ext cx="436636" cy="395012"/>
          </a:xfrm>
          <a:prstGeom prst="rect">
            <a:avLst/>
          </a:prstGeom>
          <a:noFill/>
        </p:spPr>
      </p:pic>
      <p:sp>
        <p:nvSpPr>
          <p:cNvPr id="158" name="Text Box 261"/>
          <p:cNvSpPr txBox="1">
            <a:spLocks noChangeArrowheads="1"/>
          </p:cNvSpPr>
          <p:nvPr/>
        </p:nvSpPr>
        <p:spPr bwMode="gray">
          <a:xfrm>
            <a:off x="500467" y="2185701"/>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圆角矩形 158"/>
          <p:cNvSpPr/>
          <p:nvPr/>
        </p:nvSpPr>
        <p:spPr bwMode="gray">
          <a:xfrm>
            <a:off x="1675323" y="1689422"/>
            <a:ext cx="2499831"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圆角矩形 159"/>
          <p:cNvSpPr/>
          <p:nvPr/>
        </p:nvSpPr>
        <p:spPr bwMode="gray">
          <a:xfrm>
            <a:off x="4477297" y="1705565"/>
            <a:ext cx="762343" cy="784935"/>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Line 267"/>
          <p:cNvSpPr>
            <a:spLocks noChangeShapeType="1"/>
          </p:cNvSpPr>
          <p:nvPr/>
        </p:nvSpPr>
        <p:spPr bwMode="gray">
          <a:xfrm>
            <a:off x="584525" y="4143545"/>
            <a:ext cx="4032201"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8" name="Picture 214" descr="E:\2016.01\1.12 扁平化图标\蓝色\AR-蓝色最新-40.png"/>
          <p:cNvPicPr>
            <a:picLocks noChangeAspect="1" noChangeArrowheads="1"/>
          </p:cNvPicPr>
          <p:nvPr/>
        </p:nvPicPr>
        <p:blipFill>
          <a:blip r:embed="rId3" cstate="print"/>
          <a:srcRect/>
          <a:stretch>
            <a:fillRect/>
          </a:stretch>
        </p:blipFill>
        <p:spPr bwMode="gray">
          <a:xfrm>
            <a:off x="1779018" y="3966686"/>
            <a:ext cx="436636" cy="395012"/>
          </a:xfrm>
          <a:prstGeom prst="rect">
            <a:avLst/>
          </a:prstGeom>
          <a:noFill/>
        </p:spPr>
      </p:pic>
      <p:pic>
        <p:nvPicPr>
          <p:cNvPr id="170" name="Picture 216" descr="E:\2016.01\1.12 扁平化图标\蓝色\AR-蓝色最新-40.png"/>
          <p:cNvPicPr>
            <a:picLocks noChangeAspect="1" noChangeArrowheads="1"/>
          </p:cNvPicPr>
          <p:nvPr/>
        </p:nvPicPr>
        <p:blipFill>
          <a:blip r:embed="rId3" cstate="print"/>
          <a:srcRect/>
          <a:stretch>
            <a:fillRect/>
          </a:stretch>
        </p:blipFill>
        <p:spPr bwMode="gray">
          <a:xfrm>
            <a:off x="3663298" y="3966686"/>
            <a:ext cx="436636" cy="395012"/>
          </a:xfrm>
          <a:prstGeom prst="rect">
            <a:avLst/>
          </a:prstGeom>
          <a:noFill/>
        </p:spPr>
      </p:pic>
      <p:pic>
        <p:nvPicPr>
          <p:cNvPr id="171" name="Picture 196" descr="E:\2016.01\1.12 扁平化图标\蓝色\AR-蓝色最新-40.png"/>
          <p:cNvPicPr>
            <a:picLocks noChangeAspect="1" noChangeArrowheads="1"/>
          </p:cNvPicPr>
          <p:nvPr/>
        </p:nvPicPr>
        <p:blipFill>
          <a:blip r:embed="rId3" cstate="print"/>
          <a:srcRect/>
          <a:stretch>
            <a:fillRect/>
          </a:stretch>
        </p:blipFill>
        <p:spPr bwMode="gray">
          <a:xfrm>
            <a:off x="4605437" y="3966686"/>
            <a:ext cx="436636" cy="395012"/>
          </a:xfrm>
          <a:prstGeom prst="rect">
            <a:avLst/>
          </a:prstGeom>
          <a:noFill/>
        </p:spPr>
      </p:pic>
      <p:sp>
        <p:nvSpPr>
          <p:cNvPr id="172" name="圆角矩形 171"/>
          <p:cNvSpPr/>
          <p:nvPr/>
        </p:nvSpPr>
        <p:spPr bwMode="gray">
          <a:xfrm>
            <a:off x="479112" y="3881697"/>
            <a:ext cx="1047154"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Text Box 261"/>
          <p:cNvSpPr txBox="1">
            <a:spLocks noChangeArrowheads="1"/>
          </p:cNvSpPr>
          <p:nvPr/>
        </p:nvSpPr>
        <p:spPr bwMode="gray">
          <a:xfrm>
            <a:off x="1471080" y="4377976"/>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74" name="Text Box 261"/>
          <p:cNvSpPr txBox="1">
            <a:spLocks noChangeArrowheads="1"/>
          </p:cNvSpPr>
          <p:nvPr/>
        </p:nvSpPr>
        <p:spPr bwMode="gray">
          <a:xfrm>
            <a:off x="2413220" y="4377976"/>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 Box 261"/>
          <p:cNvSpPr txBox="1">
            <a:spLocks noChangeArrowheads="1"/>
          </p:cNvSpPr>
          <p:nvPr/>
        </p:nvSpPr>
        <p:spPr bwMode="gray">
          <a:xfrm>
            <a:off x="3355360" y="4377976"/>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Text Box 261"/>
          <p:cNvSpPr txBox="1">
            <a:spLocks noChangeArrowheads="1"/>
          </p:cNvSpPr>
          <p:nvPr/>
        </p:nvSpPr>
        <p:spPr bwMode="gray">
          <a:xfrm>
            <a:off x="4297500" y="4377976"/>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Text Box 196"/>
          <p:cNvSpPr txBox="1">
            <a:spLocks noChangeArrowheads="1"/>
          </p:cNvSpPr>
          <p:nvPr/>
        </p:nvSpPr>
        <p:spPr bwMode="gray">
          <a:xfrm>
            <a:off x="4063384" y="4684353"/>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78" name="Line 217"/>
          <p:cNvSpPr>
            <a:spLocks noChangeShapeType="1"/>
          </p:cNvSpPr>
          <p:nvPr/>
        </p:nvSpPr>
        <p:spPr bwMode="gray">
          <a:xfrm>
            <a:off x="4874704" y="4641697"/>
            <a:ext cx="0" cy="1260000"/>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Line 225"/>
          <p:cNvSpPr>
            <a:spLocks noChangeShapeType="1"/>
          </p:cNvSpPr>
          <p:nvPr/>
        </p:nvSpPr>
        <p:spPr bwMode="gray">
          <a:xfrm>
            <a:off x="3906927" y="4939785"/>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Line 227"/>
          <p:cNvSpPr>
            <a:spLocks noChangeShapeType="1"/>
          </p:cNvSpPr>
          <p:nvPr/>
        </p:nvSpPr>
        <p:spPr bwMode="gray">
          <a:xfrm flipH="1">
            <a:off x="3850732" y="4641698"/>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Rectangle 228"/>
          <p:cNvSpPr>
            <a:spLocks noChangeArrowheads="1"/>
          </p:cNvSpPr>
          <p:nvPr/>
        </p:nvSpPr>
        <p:spPr bwMode="gray">
          <a:xfrm>
            <a:off x="4004117" y="508460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Line 227"/>
          <p:cNvSpPr>
            <a:spLocks noChangeShapeType="1"/>
          </p:cNvSpPr>
          <p:nvPr/>
        </p:nvSpPr>
        <p:spPr bwMode="gray">
          <a:xfrm flipH="1">
            <a:off x="2947621" y="4682776"/>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Text Box 196"/>
          <p:cNvSpPr txBox="1">
            <a:spLocks noChangeArrowheads="1"/>
          </p:cNvSpPr>
          <p:nvPr/>
        </p:nvSpPr>
        <p:spPr bwMode="gray">
          <a:xfrm>
            <a:off x="2111077" y="4684353"/>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Line 225"/>
          <p:cNvSpPr>
            <a:spLocks noChangeShapeType="1"/>
          </p:cNvSpPr>
          <p:nvPr/>
        </p:nvSpPr>
        <p:spPr bwMode="gray">
          <a:xfrm>
            <a:off x="1954620" y="4939785"/>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Line 227"/>
          <p:cNvSpPr>
            <a:spLocks noChangeShapeType="1"/>
          </p:cNvSpPr>
          <p:nvPr/>
        </p:nvSpPr>
        <p:spPr bwMode="gray">
          <a:xfrm flipH="1">
            <a:off x="1954620" y="4682776"/>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9" name="Picture 214" descr="E:\2016.01\1.12 扁平化图标\蓝色\AR-蓝色最新-40.png"/>
          <p:cNvPicPr>
            <a:picLocks noChangeAspect="1" noChangeArrowheads="1"/>
          </p:cNvPicPr>
          <p:nvPr/>
        </p:nvPicPr>
        <p:blipFill>
          <a:blip r:embed="rId3" cstate="print"/>
          <a:srcRect/>
          <a:stretch>
            <a:fillRect/>
          </a:stretch>
        </p:blipFill>
        <p:spPr bwMode="gray">
          <a:xfrm>
            <a:off x="836878" y="3966686"/>
            <a:ext cx="436636" cy="395012"/>
          </a:xfrm>
          <a:prstGeom prst="rect">
            <a:avLst/>
          </a:prstGeom>
          <a:noFill/>
        </p:spPr>
      </p:pic>
      <p:sp>
        <p:nvSpPr>
          <p:cNvPr id="190" name="Text Box 261"/>
          <p:cNvSpPr txBox="1">
            <a:spLocks noChangeArrowheads="1"/>
          </p:cNvSpPr>
          <p:nvPr/>
        </p:nvSpPr>
        <p:spPr bwMode="gray">
          <a:xfrm>
            <a:off x="500467" y="4377976"/>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圆角矩形 190"/>
          <p:cNvSpPr/>
          <p:nvPr/>
        </p:nvSpPr>
        <p:spPr bwMode="gray">
          <a:xfrm>
            <a:off x="1675323" y="3881697"/>
            <a:ext cx="2499831"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圆角矩形 191"/>
          <p:cNvSpPr/>
          <p:nvPr/>
        </p:nvSpPr>
        <p:spPr bwMode="gray">
          <a:xfrm>
            <a:off x="4477297" y="3897840"/>
            <a:ext cx="762343" cy="784935"/>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Text Box 196"/>
          <p:cNvSpPr txBox="1">
            <a:spLocks noChangeArrowheads="1"/>
          </p:cNvSpPr>
          <p:nvPr/>
        </p:nvSpPr>
        <p:spPr bwMode="gray">
          <a:xfrm>
            <a:off x="1143299" y="4684353"/>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94" name="Line 217"/>
          <p:cNvSpPr>
            <a:spLocks noChangeShapeType="1"/>
          </p:cNvSpPr>
          <p:nvPr/>
        </p:nvSpPr>
        <p:spPr bwMode="gray">
          <a:xfrm>
            <a:off x="1954619" y="4641697"/>
            <a:ext cx="0" cy="1260000"/>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Line 225"/>
          <p:cNvSpPr>
            <a:spLocks noChangeShapeType="1"/>
          </p:cNvSpPr>
          <p:nvPr/>
        </p:nvSpPr>
        <p:spPr bwMode="gray">
          <a:xfrm>
            <a:off x="986842" y="4939785"/>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Line 227"/>
          <p:cNvSpPr>
            <a:spLocks noChangeShapeType="1"/>
          </p:cNvSpPr>
          <p:nvPr/>
        </p:nvSpPr>
        <p:spPr bwMode="gray">
          <a:xfrm flipH="1">
            <a:off x="930647" y="4641698"/>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文本占位符 14"/>
          <p:cNvSpPr txBox="1">
            <a:spLocks/>
          </p:cNvSpPr>
          <p:nvPr/>
        </p:nvSpPr>
        <p:spPr bwMode="gray">
          <a:xfrm>
            <a:off x="6095999" y="3722167"/>
            <a:ext cx="5653087" cy="15035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sz="1600" dirty="0">
                <a:latin typeface="Huawei Sans" panose="020C0503030203020204" pitchFamily="34" charset="0"/>
              </a:rPr>
              <a:t>Why does ASBR1 allocate labels to the routes destined for PE1?</a:t>
            </a:r>
            <a:endParaRPr lang="en-US" altLang="zh-CN" sz="1600" dirty="0" smtClean="0">
              <a:latin typeface="Huawei Sans" panose="020C0503030203020204" pitchFamily="34" charset="0"/>
              <a:sym typeface="Huawei Sans" panose="020C0503030203020204" pitchFamily="34" charset="0"/>
            </a:endParaRPr>
          </a:p>
          <a:p>
            <a:pPr lvl="1" fontAlgn="ctr"/>
            <a:r>
              <a:rPr sz="1400" dirty="0">
                <a:latin typeface="Huawei Sans" panose="020C0503030203020204" pitchFamily="34" charset="0"/>
              </a:rPr>
              <a:t>ASBR1 is unaware of VPN routes. Therefore, when a packet carrying only the VPN label (allocated by PE1) arrives at ASBR1, ASBR1 cannot identify the packet and discards it.</a:t>
            </a:r>
          </a:p>
          <a:p>
            <a:pPr lvl="1" fontAlgn="ctr"/>
            <a:endParaRPr lang="zh-CN" altLang="en-US" sz="1400" dirty="0">
              <a:latin typeface="Huawei Sans" panose="020C0503030203020204" pitchFamily="34" charset="0"/>
              <a:sym typeface="Huawei Sans" panose="020C0503030203020204" pitchFamily="34" charset="0"/>
            </a:endParaRPr>
          </a:p>
        </p:txBody>
      </p:sp>
      <p:pic>
        <p:nvPicPr>
          <p:cNvPr id="211" name="Picture 214" descr="E:\2016.01\1.12 扁平化图标\蓝色\AR-蓝色最新-40.png"/>
          <p:cNvPicPr>
            <a:picLocks noChangeAspect="1" noChangeArrowheads="1"/>
          </p:cNvPicPr>
          <p:nvPr/>
        </p:nvPicPr>
        <p:blipFill>
          <a:blip r:embed="rId3" cstate="print"/>
          <a:srcRect/>
          <a:stretch>
            <a:fillRect/>
          </a:stretch>
        </p:blipFill>
        <p:spPr bwMode="gray">
          <a:xfrm>
            <a:off x="2729303" y="3966686"/>
            <a:ext cx="436636" cy="395012"/>
          </a:xfrm>
          <a:prstGeom prst="rect">
            <a:avLst/>
          </a:prstGeom>
          <a:noFill/>
        </p:spPr>
      </p:pic>
      <p:sp>
        <p:nvSpPr>
          <p:cNvPr id="67" name="Line 225"/>
          <p:cNvSpPr>
            <a:spLocks noChangeShapeType="1"/>
          </p:cNvSpPr>
          <p:nvPr/>
        </p:nvSpPr>
        <p:spPr bwMode="gray">
          <a:xfrm>
            <a:off x="1029165" y="2747510"/>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Line 225"/>
          <p:cNvSpPr>
            <a:spLocks noChangeShapeType="1"/>
          </p:cNvSpPr>
          <p:nvPr/>
        </p:nvSpPr>
        <p:spPr bwMode="gray">
          <a:xfrm>
            <a:off x="464406" y="4939785"/>
            <a:ext cx="42947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乘号 15"/>
          <p:cNvSpPr/>
          <p:nvPr/>
        </p:nvSpPr>
        <p:spPr bwMode="gray">
          <a:xfrm>
            <a:off x="1412247" y="2504208"/>
            <a:ext cx="279296" cy="517525"/>
          </a:xfrm>
          <a:prstGeom prst="mathMultiply">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乘号 217"/>
          <p:cNvSpPr/>
          <p:nvPr/>
        </p:nvSpPr>
        <p:spPr bwMode="gray">
          <a:xfrm>
            <a:off x="571320" y="4681022"/>
            <a:ext cx="279296" cy="517525"/>
          </a:xfrm>
          <a:prstGeom prst="mathMultiply">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bwMode="gray">
          <a:xfrm>
            <a:off x="1103841" y="5084601"/>
            <a:ext cx="739775" cy="517525"/>
            <a:chOff x="2342478" y="4183663"/>
            <a:chExt cx="739775" cy="517525"/>
          </a:xfrm>
        </p:grpSpPr>
        <p:sp>
          <p:nvSpPr>
            <p:cNvPr id="73" name="Rectangle 242"/>
            <p:cNvSpPr>
              <a:spLocks noChangeArrowheads="1"/>
            </p:cNvSpPr>
            <p:nvPr/>
          </p:nvSpPr>
          <p:spPr bwMode="gray">
            <a:xfrm>
              <a:off x="2342478" y="4183663"/>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Rectangle 243"/>
            <p:cNvSpPr>
              <a:spLocks noChangeArrowheads="1"/>
            </p:cNvSpPr>
            <p:nvPr/>
          </p:nvSpPr>
          <p:spPr bwMode="gray">
            <a:xfrm>
              <a:off x="2342478" y="4437663"/>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grpSp>
      <p:grpSp>
        <p:nvGrpSpPr>
          <p:cNvPr id="75" name="组合 74"/>
          <p:cNvGrpSpPr/>
          <p:nvPr/>
        </p:nvGrpSpPr>
        <p:grpSpPr bwMode="gray">
          <a:xfrm>
            <a:off x="2060277" y="5084601"/>
            <a:ext cx="739775" cy="752053"/>
            <a:chOff x="3351367" y="4122561"/>
            <a:chExt cx="739775" cy="752053"/>
          </a:xfrm>
        </p:grpSpPr>
        <p:sp>
          <p:nvSpPr>
            <p:cNvPr id="76" name="Rectangle 242"/>
            <p:cNvSpPr>
              <a:spLocks noChangeArrowheads="1"/>
            </p:cNvSpPr>
            <p:nvPr/>
          </p:nvSpPr>
          <p:spPr bwMode="gray">
            <a:xfrm>
              <a:off x="3351367" y="412256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le 243"/>
            <p:cNvSpPr>
              <a:spLocks noChangeArrowheads="1"/>
            </p:cNvSpPr>
            <p:nvPr/>
          </p:nvSpPr>
          <p:spPr bwMode="gray">
            <a:xfrm>
              <a:off x="3351367" y="437656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8" name="Rectangle 244"/>
            <p:cNvSpPr>
              <a:spLocks noChangeArrowheads="1"/>
            </p:cNvSpPr>
            <p:nvPr/>
          </p:nvSpPr>
          <p:spPr bwMode="gray">
            <a:xfrm>
              <a:off x="3351367" y="4611089"/>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B2</a:t>
              </a:r>
            </a:p>
          </p:txBody>
        </p:sp>
      </p:grpSp>
      <p:grpSp>
        <p:nvGrpSpPr>
          <p:cNvPr id="82" name="组合 81"/>
          <p:cNvGrpSpPr/>
          <p:nvPr/>
        </p:nvGrpSpPr>
        <p:grpSpPr>
          <a:xfrm>
            <a:off x="9950136" y="114300"/>
            <a:ext cx="1797364" cy="212400"/>
            <a:chOff x="10022136" y="114300"/>
            <a:chExt cx="1797364" cy="212400"/>
          </a:xfrm>
        </p:grpSpPr>
        <p:sp>
          <p:nvSpPr>
            <p:cNvPr id="83"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84" name="五边形 83"/>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5633656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Line 267"/>
          <p:cNvSpPr>
            <a:spLocks noChangeShapeType="1"/>
          </p:cNvSpPr>
          <p:nvPr/>
        </p:nvSpPr>
        <p:spPr bwMode="gray">
          <a:xfrm>
            <a:off x="1276012" y="1916102"/>
            <a:ext cx="3331922"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Inter-AS VPN Option C (Solution 1) FAQ (2)</a:t>
            </a:r>
            <a:endParaRPr lang="en-US" dirty="0">
              <a:sym typeface="Huawei Sans" panose="020C0503030203020204" pitchFamily="34" charset="0"/>
            </a:endParaRPr>
          </a:p>
        </p:txBody>
      </p:sp>
      <p:sp>
        <p:nvSpPr>
          <p:cNvPr id="15" name="文本占位符 14"/>
          <p:cNvSpPr>
            <a:spLocks noGrp="1"/>
          </p:cNvSpPr>
          <p:nvPr>
            <p:ph type="body" sz="quarter" idx="10"/>
          </p:nvPr>
        </p:nvSpPr>
        <p:spPr>
          <a:xfrm>
            <a:off x="455612" y="3767864"/>
            <a:ext cx="5634036" cy="2159692"/>
          </a:xfrm>
        </p:spPr>
        <p:txBody>
          <a:bodyPr/>
          <a:lstStyle/>
          <a:p>
            <a:r>
              <a:rPr lang="en-US" sz="1800" dirty="0" smtClean="0"/>
              <a:t>Why does P2 allocate labels to ASBR2?</a:t>
            </a:r>
            <a:endParaRPr lang="en-US" altLang="zh-CN" sz="1800" dirty="0" smtClean="0">
              <a:sym typeface="Huawei Sans" panose="020C0503030203020204" pitchFamily="34" charset="0"/>
            </a:endParaRPr>
          </a:p>
          <a:p>
            <a:pPr lvl="1"/>
            <a:r>
              <a:rPr lang="en-US" sz="1600" dirty="0" smtClean="0"/>
              <a:t>P2 does not identify the routing information of PE1. Therefore, when a VPN packet carrying the outer BGP label (allocated by ASBR2) arrives at P2, P2 cannot identify the outer label B2 and discards the packet.</a:t>
            </a:r>
            <a:endParaRPr lang="en-US" altLang="zh-CN" sz="1600" dirty="0">
              <a:sym typeface="Huawei Sans" panose="020C0503030203020204" pitchFamily="34" charset="0"/>
            </a:endParaRPr>
          </a:p>
        </p:txBody>
      </p:sp>
      <p:pic>
        <p:nvPicPr>
          <p:cNvPr id="109" name="Picture 214" descr="E:\2016.01\1.12 扁平化图标\蓝色\AR-蓝色最新-40.png"/>
          <p:cNvPicPr>
            <a:picLocks noChangeAspect="1" noChangeArrowheads="1"/>
          </p:cNvPicPr>
          <p:nvPr/>
        </p:nvPicPr>
        <p:blipFill>
          <a:blip r:embed="rId3" cstate="print"/>
          <a:srcRect/>
          <a:stretch>
            <a:fillRect/>
          </a:stretch>
        </p:blipFill>
        <p:spPr bwMode="gray">
          <a:xfrm>
            <a:off x="1770226" y="1739243"/>
            <a:ext cx="436636" cy="395012"/>
          </a:xfrm>
          <a:prstGeom prst="rect">
            <a:avLst/>
          </a:prstGeom>
          <a:noFill/>
        </p:spPr>
      </p:pic>
      <p:pic>
        <p:nvPicPr>
          <p:cNvPr id="111" name="Picture 216" descr="E:\2016.01\1.12 扁平化图标\蓝色\AR-蓝色最新-40.png"/>
          <p:cNvPicPr>
            <a:picLocks noChangeAspect="1" noChangeArrowheads="1"/>
          </p:cNvPicPr>
          <p:nvPr/>
        </p:nvPicPr>
        <p:blipFill>
          <a:blip r:embed="rId3" cstate="print"/>
          <a:srcRect/>
          <a:stretch>
            <a:fillRect/>
          </a:stretch>
        </p:blipFill>
        <p:spPr bwMode="gray">
          <a:xfrm>
            <a:off x="3654506" y="1739243"/>
            <a:ext cx="436636" cy="395012"/>
          </a:xfrm>
          <a:prstGeom prst="rect">
            <a:avLst/>
          </a:prstGeom>
          <a:noFill/>
        </p:spPr>
      </p:pic>
      <p:pic>
        <p:nvPicPr>
          <p:cNvPr id="112" name="Picture 196" descr="E:\2016.01\1.12 扁平化图标\蓝色\AR-蓝色最新-40.png"/>
          <p:cNvPicPr>
            <a:picLocks noChangeAspect="1" noChangeArrowheads="1"/>
          </p:cNvPicPr>
          <p:nvPr/>
        </p:nvPicPr>
        <p:blipFill>
          <a:blip r:embed="rId3" cstate="print"/>
          <a:srcRect/>
          <a:stretch>
            <a:fillRect/>
          </a:stretch>
        </p:blipFill>
        <p:spPr bwMode="gray">
          <a:xfrm>
            <a:off x="4596645" y="1739243"/>
            <a:ext cx="436636" cy="395012"/>
          </a:xfrm>
          <a:prstGeom prst="rect">
            <a:avLst/>
          </a:prstGeom>
          <a:noFill/>
        </p:spPr>
      </p:pic>
      <p:sp>
        <p:nvSpPr>
          <p:cNvPr id="113" name="圆角矩形 112"/>
          <p:cNvSpPr/>
          <p:nvPr/>
        </p:nvSpPr>
        <p:spPr bwMode="gray">
          <a:xfrm>
            <a:off x="470320" y="1654254"/>
            <a:ext cx="1047154"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 Box 261"/>
          <p:cNvSpPr txBox="1">
            <a:spLocks noChangeArrowheads="1"/>
          </p:cNvSpPr>
          <p:nvPr/>
        </p:nvSpPr>
        <p:spPr bwMode="gray">
          <a:xfrm>
            <a:off x="1462288" y="215053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15" name="Text Box 261"/>
          <p:cNvSpPr txBox="1">
            <a:spLocks noChangeArrowheads="1"/>
          </p:cNvSpPr>
          <p:nvPr/>
        </p:nvSpPr>
        <p:spPr bwMode="gray">
          <a:xfrm>
            <a:off x="2404428" y="215053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Text Box 261"/>
          <p:cNvSpPr txBox="1">
            <a:spLocks noChangeArrowheads="1"/>
          </p:cNvSpPr>
          <p:nvPr/>
        </p:nvSpPr>
        <p:spPr bwMode="gray">
          <a:xfrm>
            <a:off x="3346568" y="215053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 Box 261"/>
          <p:cNvSpPr txBox="1">
            <a:spLocks noChangeArrowheads="1"/>
          </p:cNvSpPr>
          <p:nvPr/>
        </p:nvSpPr>
        <p:spPr bwMode="gray">
          <a:xfrm>
            <a:off x="4288708" y="215053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 Box 196"/>
          <p:cNvSpPr txBox="1">
            <a:spLocks noChangeArrowheads="1"/>
          </p:cNvSpPr>
          <p:nvPr/>
        </p:nvSpPr>
        <p:spPr bwMode="gray">
          <a:xfrm>
            <a:off x="4054592" y="2456910"/>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19" name="Line 217"/>
          <p:cNvSpPr>
            <a:spLocks noChangeShapeType="1"/>
          </p:cNvSpPr>
          <p:nvPr/>
        </p:nvSpPr>
        <p:spPr bwMode="gray">
          <a:xfrm>
            <a:off x="4865912" y="2414254"/>
            <a:ext cx="0" cy="1260000"/>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Line 225"/>
          <p:cNvSpPr>
            <a:spLocks noChangeShapeType="1"/>
          </p:cNvSpPr>
          <p:nvPr/>
        </p:nvSpPr>
        <p:spPr bwMode="gray">
          <a:xfrm>
            <a:off x="3898135" y="2712342"/>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Line 227"/>
          <p:cNvSpPr>
            <a:spLocks noChangeShapeType="1"/>
          </p:cNvSpPr>
          <p:nvPr/>
        </p:nvSpPr>
        <p:spPr bwMode="gray">
          <a:xfrm flipH="1">
            <a:off x="3841940" y="2414255"/>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Rectangle 228"/>
          <p:cNvSpPr>
            <a:spLocks noChangeArrowheads="1"/>
          </p:cNvSpPr>
          <p:nvPr/>
        </p:nvSpPr>
        <p:spPr bwMode="gray">
          <a:xfrm>
            <a:off x="3995325" y="28571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Line 227"/>
          <p:cNvSpPr>
            <a:spLocks noChangeShapeType="1"/>
          </p:cNvSpPr>
          <p:nvPr/>
        </p:nvSpPr>
        <p:spPr bwMode="gray">
          <a:xfrm flipH="1">
            <a:off x="2938829" y="2455333"/>
            <a:ext cx="0" cy="1258161"/>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2" name="Picture 214" descr="E:\2016.01\1.12 扁平化图标\蓝色\AR-蓝色最新-40.png"/>
          <p:cNvPicPr>
            <a:picLocks noChangeAspect="1" noChangeArrowheads="1"/>
          </p:cNvPicPr>
          <p:nvPr/>
        </p:nvPicPr>
        <p:blipFill>
          <a:blip r:embed="rId3" cstate="print"/>
          <a:srcRect/>
          <a:stretch>
            <a:fillRect/>
          </a:stretch>
        </p:blipFill>
        <p:spPr bwMode="gray">
          <a:xfrm>
            <a:off x="828086" y="1739243"/>
            <a:ext cx="436636" cy="395012"/>
          </a:xfrm>
          <a:prstGeom prst="rect">
            <a:avLst/>
          </a:prstGeom>
          <a:noFill/>
        </p:spPr>
      </p:pic>
      <p:sp>
        <p:nvSpPr>
          <p:cNvPr id="158" name="Text Box 261"/>
          <p:cNvSpPr txBox="1">
            <a:spLocks noChangeArrowheads="1"/>
          </p:cNvSpPr>
          <p:nvPr/>
        </p:nvSpPr>
        <p:spPr bwMode="gray">
          <a:xfrm>
            <a:off x="491675" y="2150533"/>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圆角矩形 158"/>
          <p:cNvSpPr/>
          <p:nvPr/>
        </p:nvSpPr>
        <p:spPr bwMode="gray">
          <a:xfrm>
            <a:off x="1666531" y="1654254"/>
            <a:ext cx="2499831" cy="802656"/>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圆角矩形 159"/>
          <p:cNvSpPr/>
          <p:nvPr/>
        </p:nvSpPr>
        <p:spPr bwMode="gray">
          <a:xfrm>
            <a:off x="4468505" y="1670397"/>
            <a:ext cx="762343" cy="784935"/>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文本占位符 14"/>
          <p:cNvSpPr txBox="1">
            <a:spLocks/>
          </p:cNvSpPr>
          <p:nvPr/>
        </p:nvSpPr>
        <p:spPr bwMode="gray">
          <a:xfrm>
            <a:off x="6095999" y="3722167"/>
            <a:ext cx="5653087" cy="15035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lvl="1" fontAlgn="ctr"/>
            <a:endParaRPr lang="zh-CN" altLang="en-US" sz="1400" dirty="0">
              <a:latin typeface="Huawei Sans" panose="020C0503030203020204" pitchFamily="34" charset="0"/>
              <a:sym typeface="Huawei Sans" panose="020C0503030203020204" pitchFamily="34" charset="0"/>
            </a:endParaRPr>
          </a:p>
        </p:txBody>
      </p:sp>
      <p:grpSp>
        <p:nvGrpSpPr>
          <p:cNvPr id="3" name="组合 2"/>
          <p:cNvGrpSpPr/>
          <p:nvPr/>
        </p:nvGrpSpPr>
        <p:grpSpPr bwMode="gray">
          <a:xfrm>
            <a:off x="3045971" y="2857158"/>
            <a:ext cx="739775" cy="752053"/>
            <a:chOff x="3351367" y="4122561"/>
            <a:chExt cx="739775" cy="752053"/>
          </a:xfrm>
        </p:grpSpPr>
        <p:sp>
          <p:nvSpPr>
            <p:cNvPr id="74" name="Rectangle 242"/>
            <p:cNvSpPr>
              <a:spLocks noChangeArrowheads="1"/>
            </p:cNvSpPr>
            <p:nvPr/>
          </p:nvSpPr>
          <p:spPr bwMode="gray">
            <a:xfrm>
              <a:off x="3351367" y="412256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Rectangle 243"/>
            <p:cNvSpPr>
              <a:spLocks noChangeArrowheads="1"/>
            </p:cNvSpPr>
            <p:nvPr/>
          </p:nvSpPr>
          <p:spPr bwMode="gray">
            <a:xfrm>
              <a:off x="3351367" y="4376561"/>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76" name="Rectangle 244"/>
            <p:cNvSpPr>
              <a:spLocks noChangeArrowheads="1"/>
            </p:cNvSpPr>
            <p:nvPr/>
          </p:nvSpPr>
          <p:spPr bwMode="gray">
            <a:xfrm>
              <a:off x="3351367" y="4611089"/>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B2</a:t>
              </a:r>
            </a:p>
          </p:txBody>
        </p:sp>
      </p:grpSp>
      <p:pic>
        <p:nvPicPr>
          <p:cNvPr id="79" name="Picture 216" descr="E:\2016.01\1.12 扁平化图标\蓝色\AR-蓝色最新-40.png"/>
          <p:cNvPicPr>
            <a:picLocks noChangeAspect="1" noChangeArrowheads="1"/>
          </p:cNvPicPr>
          <p:nvPr/>
        </p:nvPicPr>
        <p:blipFill>
          <a:blip r:embed="rId3" cstate="print"/>
          <a:srcRect/>
          <a:stretch>
            <a:fillRect/>
          </a:stretch>
        </p:blipFill>
        <p:spPr bwMode="gray">
          <a:xfrm>
            <a:off x="2693257" y="1739243"/>
            <a:ext cx="436636" cy="395012"/>
          </a:xfrm>
          <a:prstGeom prst="rect">
            <a:avLst/>
          </a:prstGeom>
          <a:noFill/>
        </p:spPr>
      </p:pic>
      <p:sp>
        <p:nvSpPr>
          <p:cNvPr id="80" name="Text Box 196"/>
          <p:cNvSpPr txBox="1">
            <a:spLocks noChangeArrowheads="1"/>
          </p:cNvSpPr>
          <p:nvPr/>
        </p:nvSpPr>
        <p:spPr bwMode="gray">
          <a:xfrm>
            <a:off x="3077701" y="2456910"/>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dirty="0">
                <a:latin typeface="Huawei Sans" panose="020C0503030203020204" pitchFamily="34" charset="0"/>
              </a:rPr>
              <a:t>MPLS</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Line 225"/>
          <p:cNvSpPr>
            <a:spLocks noChangeShapeType="1"/>
          </p:cNvSpPr>
          <p:nvPr/>
        </p:nvSpPr>
        <p:spPr bwMode="gray">
          <a:xfrm>
            <a:off x="2075856" y="2712342"/>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占位符 14"/>
          <p:cNvSpPr txBox="1">
            <a:spLocks/>
          </p:cNvSpPr>
          <p:nvPr/>
        </p:nvSpPr>
        <p:spPr bwMode="gray">
          <a:xfrm>
            <a:off x="6102350" y="1329592"/>
            <a:ext cx="5653087" cy="44680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sz="1600" dirty="0">
                <a:latin typeface="Huawei Sans" panose="020C0503030203020204" pitchFamily="34" charset="0"/>
              </a:rPr>
              <a:t>Let's review the basic characteristics of VPN.</a:t>
            </a:r>
            <a:endParaRPr lang="en-US" altLang="zh-CN" sz="1600" dirty="0" smtClean="0">
              <a:latin typeface="Huawei Sans" panose="020C0503030203020204" pitchFamily="34" charset="0"/>
              <a:sym typeface="Huawei Sans" panose="020C0503030203020204" pitchFamily="34" charset="0"/>
            </a:endParaRPr>
          </a:p>
          <a:p>
            <a:pPr lvl="1" fontAlgn="ctr">
              <a:lnSpc>
                <a:spcPct val="100000"/>
              </a:lnSpc>
            </a:pPr>
            <a:r>
              <a:rPr sz="1400" dirty="0">
                <a:latin typeface="Huawei Sans" panose="020C0503030203020204" pitchFamily="34" charset="0"/>
              </a:rPr>
              <a:t>Private: It provides the same private network as a traditional private network. Resources between the VPN and the underlying bearer network are independent, that is, </a:t>
            </a:r>
            <a:r>
              <a:rPr sz="1400" dirty="0" smtClean="0">
                <a:latin typeface="Huawei Sans" panose="020C0503030203020204" pitchFamily="34" charset="0"/>
              </a:rPr>
              <a:t>resources </a:t>
            </a:r>
            <a:r>
              <a:rPr lang="en-US" sz="1400" dirty="0" smtClean="0">
                <a:latin typeface="Huawei Sans" panose="020C0503030203020204" pitchFamily="34" charset="0"/>
              </a:rPr>
              <a:t>in a VPN </a:t>
            </a:r>
            <a:r>
              <a:rPr sz="1400" dirty="0" smtClean="0">
                <a:latin typeface="Huawei Sans" panose="020C0503030203020204" pitchFamily="34" charset="0"/>
              </a:rPr>
              <a:t>are </a:t>
            </a:r>
            <a:r>
              <a:rPr sz="1400" dirty="0">
                <a:latin typeface="Huawei Sans" panose="020C0503030203020204" pitchFamily="34" charset="0"/>
              </a:rPr>
              <a:t>not used by users who do not belong to the VPN or non-VPN users. In addition, VPN security can be fully guaranteed to protect internal information of the VPN against external interference.</a:t>
            </a:r>
          </a:p>
          <a:p>
            <a:pPr lvl="1" fontAlgn="ctr">
              <a:lnSpc>
                <a:spcPct val="100000"/>
              </a:lnSpc>
            </a:pPr>
            <a:r>
              <a:rPr sz="1400" dirty="0">
                <a:latin typeface="Huawei Sans" panose="020C0503030203020204" pitchFamily="34" charset="0"/>
              </a:rPr>
              <a:t>Virtual: VPN users communicate over a public network, which is also used by other non-VPN users. That is, a VPN user obtains a logical private network. A public network that carries a VPN is called a VPN backbone network.</a:t>
            </a:r>
            <a:endParaRPr lang="en-US" altLang="zh-CN" sz="1400" dirty="0" smtClean="0">
              <a:latin typeface="Huawei Sans" panose="020C0503030203020204" pitchFamily="34" charset="0"/>
              <a:sym typeface="Huawei Sans" panose="020C0503030203020204" pitchFamily="34" charset="0"/>
            </a:endParaRPr>
          </a:p>
          <a:p>
            <a:pPr fontAlgn="ctr">
              <a:lnSpc>
                <a:spcPct val="100000"/>
              </a:lnSpc>
            </a:pPr>
            <a:r>
              <a:rPr sz="1600" dirty="0">
                <a:latin typeface="Huawei Sans" panose="020C0503030203020204" pitchFamily="34" charset="0"/>
              </a:rPr>
              <a:t>To achieve the two characteristics, only PEs are aware of VPN routing information. To prevent packet loss caused by </a:t>
            </a:r>
            <a:r>
              <a:rPr lang="en-US" altLang="zh-CN" sz="1600" dirty="0" smtClean="0">
                <a:latin typeface="Huawei Sans" panose="020C0503030203020204" pitchFamily="34" charset="0"/>
              </a:rPr>
              <a:t>routing </a:t>
            </a:r>
            <a:r>
              <a:rPr sz="1600" dirty="0" err="1" smtClean="0">
                <a:latin typeface="Huawei Sans" panose="020C0503030203020204" pitchFamily="34" charset="0"/>
              </a:rPr>
              <a:t>blackholes</a:t>
            </a:r>
            <a:r>
              <a:rPr sz="1600" dirty="0" smtClean="0">
                <a:latin typeface="Huawei Sans" panose="020C0503030203020204" pitchFamily="34" charset="0"/>
              </a:rPr>
              <a:t> </a:t>
            </a:r>
            <a:r>
              <a:rPr sz="1600" dirty="0">
                <a:latin typeface="Huawei Sans" panose="020C0503030203020204" pitchFamily="34" charset="0"/>
              </a:rPr>
              <a:t>during data forwarding, VPN data needs to be carried over various types of tunnels.</a:t>
            </a:r>
            <a:endParaRPr lang="en-US" altLang="zh-CN" sz="1600" dirty="0" smtClean="0">
              <a:latin typeface="Huawei Sans" panose="020C0503030203020204" pitchFamily="34" charset="0"/>
              <a:sym typeface="Huawei Sans" panose="020C0503030203020204" pitchFamily="34" charset="0"/>
            </a:endParaRPr>
          </a:p>
          <a:p>
            <a:pPr fontAlgn="ctr">
              <a:lnSpc>
                <a:spcPct val="100000"/>
              </a:lnSpc>
            </a:pPr>
            <a:r>
              <a:rPr sz="1600" dirty="0">
                <a:latin typeface="Huawei Sans" panose="020C0503030203020204" pitchFamily="34" charset="0"/>
              </a:rPr>
              <a:t>Common tunneling technologies include MPLS, GRE, and Segment Routing over IPv6 (SRv6).</a:t>
            </a:r>
            <a:endParaRPr lang="zh-CN" altLang="en-US" sz="1600" dirty="0">
              <a:latin typeface="Huawei Sans" panose="020C0503030203020204" pitchFamily="34" charset="0"/>
              <a:sym typeface="Huawei Sans" panose="020C0503030203020204" pitchFamily="34" charset="0"/>
            </a:endParaRPr>
          </a:p>
          <a:p>
            <a:pPr lvl="1" fontAlgn="ctr">
              <a:lnSpc>
                <a:spcPct val="100000"/>
              </a:lnSpc>
            </a:pPr>
            <a:endParaRPr lang="zh-CN" altLang="en-US" sz="1400" dirty="0">
              <a:latin typeface="Huawei Sans" panose="020C0503030203020204" pitchFamily="34" charset="0"/>
              <a:sym typeface="Huawei Sans" panose="020C0503030203020204" pitchFamily="34" charset="0"/>
            </a:endParaRPr>
          </a:p>
        </p:txBody>
      </p:sp>
      <p:sp>
        <p:nvSpPr>
          <p:cNvPr id="16" name="乘号 15"/>
          <p:cNvSpPr/>
          <p:nvPr/>
        </p:nvSpPr>
        <p:spPr bwMode="gray">
          <a:xfrm>
            <a:off x="2486787" y="2455333"/>
            <a:ext cx="279296" cy="517525"/>
          </a:xfrm>
          <a:prstGeom prst="mathMultiply">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37"/>
          <p:cNvGrpSpPr/>
          <p:nvPr/>
        </p:nvGrpSpPr>
        <p:grpSpPr>
          <a:xfrm>
            <a:off x="9950136" y="114300"/>
            <a:ext cx="1797364" cy="212400"/>
            <a:chOff x="10022136" y="114300"/>
            <a:chExt cx="1797364" cy="212400"/>
          </a:xfrm>
        </p:grpSpPr>
        <p:sp>
          <p:nvSpPr>
            <p:cNvPr id="39"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0" name="五边形 39"/>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9088661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2)</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800" smtClean="0"/>
              <a:t>Solution 2 is similar to solution 1.</a:t>
            </a:r>
            <a:endParaRPr lang="en-US" altLang="zh-CN" sz="1800" smtClean="0">
              <a:sym typeface="Huawei Sans" panose="020C0503030203020204" pitchFamily="34" charset="0"/>
            </a:endParaRPr>
          </a:p>
          <a:p>
            <a:r>
              <a:rPr lang="en-US" sz="1800" smtClean="0"/>
              <a:t>Three labels (VPN label, BGP LSP label, and tunnel LSP label) are used in solution 1, whereas only two labels (VPN label and tunnel label) are used in solution 2.</a:t>
            </a:r>
            <a:endParaRPr lang="en-US" altLang="zh-CN" sz="1800" smtClean="0">
              <a:sym typeface="Huawei Sans" panose="020C0503030203020204" pitchFamily="34" charset="0"/>
            </a:endParaRPr>
          </a:p>
          <a:p>
            <a:r>
              <a:rPr lang="en-US" sz="1800" smtClean="0"/>
              <a:t>In solution 1, a policy needs to be configured on the local ASBR to generate a new label. After the local ASBR receives a labeled BGP route from the peer ASBR, the local ASBR allocates a new label to the BGP route and advertises the route to the PE or RR in the same AS so that a complete BGP LSP can be established. In solution 2, MPLS needs to be configured on an ASBR to allocate labels to labeled BGP routes. On the PE in the same AS as the ASBR, you can view the LDP LSP to the peer PE instead of a BGP LSP.</a:t>
            </a:r>
            <a:endParaRPr lang="en-US" altLang="zh-CN" sz="1800" smtClean="0">
              <a:sym typeface="Huawei Sans" panose="020C0503030203020204" pitchFamily="34" charset="0"/>
            </a:endParaRPr>
          </a:p>
          <a:p>
            <a:r>
              <a:rPr lang="en-US" sz="1800" smtClean="0"/>
              <a:t>RRs can be deployed in both solution 1 and solution 2.</a:t>
            </a:r>
            <a:endParaRPr lang="en-US" sz="1800" dirty="0">
              <a:sym typeface="Huawei Sans" panose="020C0503030203020204" pitchFamily="34" charset="0"/>
            </a:endParaRPr>
          </a:p>
        </p:txBody>
      </p:sp>
      <p:grpSp>
        <p:nvGrpSpPr>
          <p:cNvPr id="6" name="组合 5"/>
          <p:cNvGrpSpPr/>
          <p:nvPr/>
        </p:nvGrpSpPr>
        <p:grpSpPr>
          <a:xfrm>
            <a:off x="9950136" y="114300"/>
            <a:ext cx="1797364" cy="212400"/>
            <a:chOff x="10022136" y="114300"/>
            <a:chExt cx="1797364" cy="212400"/>
          </a:xfrm>
        </p:grpSpPr>
        <p:sp>
          <p:nvSpPr>
            <p:cNvPr id="4"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五边形 4"/>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507955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2) Topology</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pPr>
              <a:lnSpc>
                <a:spcPct val="100000"/>
              </a:lnSpc>
            </a:pPr>
            <a:r>
              <a:rPr lang="en-US" sz="1400" dirty="0" smtClean="0"/>
              <a:t>Solution 2: ASBRs do not maintain or advertise VPNv4 routes. ASBRs only need to maintain labeled routes destined for PEs and use EBGP to advertise these labeled routes to the peer ASBRs. After the peer ASBR receives a labeled BGP route, LDP triggers the generation of a label for the route and transmits the label between LDP peers in the same AS. Therefore, on a PE, you can view the LDP LSP to the peer PE.</a:t>
            </a:r>
          </a:p>
          <a:p>
            <a:pPr>
              <a:lnSpc>
                <a:spcPct val="100000"/>
              </a:lnSpc>
            </a:pPr>
            <a:r>
              <a:rPr lang="en-US" sz="1400" dirty="0" smtClean="0"/>
              <a:t>To further improve performance, a multi-hop MP-EBGP session can be established between VPN RRs in different ASs. A PE in an AS only needs to establish an MP-IBGP peer relationship with an RR in the AS. When advertising VPNv4 routes, the VPN RRs do not change the next-hop information. In this manner, when the peer PE forwards traffic, the traffic can be </a:t>
            </a:r>
            <a:r>
              <a:rPr lang="en-US" sz="1400" dirty="0" err="1" smtClean="0"/>
              <a:t>recursed</a:t>
            </a:r>
            <a:r>
              <a:rPr lang="en-US" sz="1400" dirty="0" smtClean="0"/>
              <a:t> to the correct tunnel.</a:t>
            </a:r>
          </a:p>
          <a:p>
            <a:pPr>
              <a:lnSpc>
                <a:spcPct val="100000"/>
              </a:lnSpc>
            </a:pPr>
            <a:endParaRPr lang="en-US" altLang="zh-CN" sz="1400" dirty="0">
              <a:sym typeface="Huawei Sans" panose="020C0503030203020204" pitchFamily="34" charset="0"/>
            </a:endParaRPr>
          </a:p>
        </p:txBody>
      </p:sp>
      <p:sp>
        <p:nvSpPr>
          <p:cNvPr id="150" name="Arc 270"/>
          <p:cNvSpPr>
            <a:spLocks/>
          </p:cNvSpPr>
          <p:nvPr/>
        </p:nvSpPr>
        <p:spPr bwMode="gray">
          <a:xfrm rot="19742205">
            <a:off x="4358584" y="2247757"/>
            <a:ext cx="4308475" cy="4606925"/>
          </a:xfrm>
          <a:custGeom>
            <a:avLst/>
            <a:gdLst>
              <a:gd name="G0" fmla="+- 3503 0 0"/>
              <a:gd name="G1" fmla="+- 21600 0 0"/>
              <a:gd name="G2" fmla="+- 21600 0 0"/>
              <a:gd name="T0" fmla="*/ 0 w 22513"/>
              <a:gd name="T1" fmla="*/ 286 h 21600"/>
              <a:gd name="T2" fmla="*/ 22513 w 22513"/>
              <a:gd name="T3" fmla="*/ 11344 h 21600"/>
              <a:gd name="T4" fmla="*/ 3503 w 22513"/>
              <a:gd name="T5" fmla="*/ 21600 h 21600"/>
            </a:gdLst>
            <a:ahLst/>
            <a:cxnLst>
              <a:cxn ang="0">
                <a:pos x="T0" y="T1"/>
              </a:cxn>
              <a:cxn ang="0">
                <a:pos x="T2" y="T3"/>
              </a:cxn>
              <a:cxn ang="0">
                <a:pos x="T4" y="T5"/>
              </a:cxn>
            </a:cxnLst>
            <a:rect l="0" t="0" r="r" b="b"/>
            <a:pathLst>
              <a:path w="22513" h="21600" fill="none" extrusionOk="0">
                <a:moveTo>
                  <a:pt x="-1" y="285"/>
                </a:moveTo>
                <a:cubicBezTo>
                  <a:pt x="1157" y="95"/>
                  <a:pt x="2329" y="-1"/>
                  <a:pt x="3503" y="0"/>
                </a:cubicBezTo>
                <a:cubicBezTo>
                  <a:pt x="11442" y="0"/>
                  <a:pt x="18742" y="4356"/>
                  <a:pt x="22512" y="11344"/>
                </a:cubicBezTo>
              </a:path>
              <a:path w="22513" h="21600" stroke="0" extrusionOk="0">
                <a:moveTo>
                  <a:pt x="-1" y="285"/>
                </a:moveTo>
                <a:cubicBezTo>
                  <a:pt x="1157" y="95"/>
                  <a:pt x="2329" y="-1"/>
                  <a:pt x="3503" y="0"/>
                </a:cubicBezTo>
                <a:cubicBezTo>
                  <a:pt x="11442" y="0"/>
                  <a:pt x="18742" y="4356"/>
                  <a:pt x="22512" y="11344"/>
                </a:cubicBezTo>
                <a:lnTo>
                  <a:pt x="3503" y="21600"/>
                </a:lnTo>
                <a:close/>
              </a:path>
            </a:pathLst>
          </a:custGeom>
          <a:noFill/>
          <a:ln w="19050" cap="rnd">
            <a:solidFill>
              <a:srgbClr val="000000"/>
            </a:solid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AutoShape 303"/>
          <p:cNvSpPr>
            <a:spLocks noChangeArrowheads="1"/>
          </p:cNvSpPr>
          <p:nvPr/>
        </p:nvSpPr>
        <p:spPr bwMode="gray">
          <a:xfrm rot="5400000">
            <a:off x="6088955" y="2628068"/>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 Box 163"/>
          <p:cNvSpPr txBox="1">
            <a:spLocks noChangeArrowheads="1"/>
          </p:cNvSpPr>
          <p:nvPr/>
        </p:nvSpPr>
        <p:spPr bwMode="gray">
          <a:xfrm>
            <a:off x="3912492" y="3653592"/>
            <a:ext cx="551769" cy="318861"/>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1" name="Text Box 164"/>
          <p:cNvSpPr txBox="1">
            <a:spLocks noChangeArrowheads="1"/>
          </p:cNvSpPr>
          <p:nvPr/>
        </p:nvSpPr>
        <p:spPr bwMode="gray">
          <a:xfrm>
            <a:off x="7747893" y="3653593"/>
            <a:ext cx="62071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2" name="Text Box 165"/>
          <p:cNvSpPr txBox="1">
            <a:spLocks noChangeArrowheads="1"/>
          </p:cNvSpPr>
          <p:nvPr/>
        </p:nvSpPr>
        <p:spPr bwMode="gray">
          <a:xfrm>
            <a:off x="4501455" y="3879018"/>
            <a:ext cx="103505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p>
        </p:txBody>
      </p:sp>
      <p:sp>
        <p:nvSpPr>
          <p:cNvPr id="13" name="Text Box 166"/>
          <p:cNvSpPr txBox="1">
            <a:spLocks noChangeArrowheads="1"/>
          </p:cNvSpPr>
          <p:nvPr/>
        </p:nvSpPr>
        <p:spPr bwMode="gray">
          <a:xfrm>
            <a:off x="6649343" y="3879018"/>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4" name="Text Box 167"/>
          <p:cNvSpPr txBox="1">
            <a:spLocks noChangeArrowheads="1"/>
          </p:cNvSpPr>
          <p:nvPr/>
        </p:nvSpPr>
        <p:spPr bwMode="gray">
          <a:xfrm>
            <a:off x="2302768" y="4721981"/>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5" name="Text Box 168"/>
          <p:cNvSpPr txBox="1">
            <a:spLocks noChangeArrowheads="1"/>
          </p:cNvSpPr>
          <p:nvPr/>
        </p:nvSpPr>
        <p:spPr bwMode="gray">
          <a:xfrm>
            <a:off x="9295705" y="4706106"/>
            <a:ext cx="66675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7" name="Text Box 170"/>
          <p:cNvSpPr txBox="1">
            <a:spLocks noChangeArrowheads="1"/>
          </p:cNvSpPr>
          <p:nvPr/>
        </p:nvSpPr>
        <p:spPr bwMode="gray">
          <a:xfrm>
            <a:off x="2037655" y="4301293"/>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8" name="Text Box 171"/>
          <p:cNvSpPr txBox="1">
            <a:spLocks noChangeArrowheads="1"/>
          </p:cNvSpPr>
          <p:nvPr/>
        </p:nvSpPr>
        <p:spPr bwMode="gray">
          <a:xfrm>
            <a:off x="9249389" y="4227556"/>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sp>
        <p:nvSpPr>
          <p:cNvPr id="19" name="Line 172"/>
          <p:cNvSpPr>
            <a:spLocks noChangeShapeType="1"/>
          </p:cNvSpPr>
          <p:nvPr/>
        </p:nvSpPr>
        <p:spPr bwMode="gray">
          <a:xfrm flipV="1">
            <a:off x="3918843" y="3471031"/>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Line 173"/>
          <p:cNvSpPr>
            <a:spLocks noChangeShapeType="1"/>
          </p:cNvSpPr>
          <p:nvPr/>
        </p:nvSpPr>
        <p:spPr bwMode="gray">
          <a:xfrm>
            <a:off x="4760218" y="3509131"/>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Line 174"/>
          <p:cNvSpPr>
            <a:spLocks noChangeShapeType="1"/>
          </p:cNvSpPr>
          <p:nvPr/>
        </p:nvSpPr>
        <p:spPr bwMode="gray">
          <a:xfrm flipV="1">
            <a:off x="6889055" y="3480556"/>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Line 175"/>
          <p:cNvSpPr>
            <a:spLocks noChangeShapeType="1"/>
          </p:cNvSpPr>
          <p:nvPr/>
        </p:nvSpPr>
        <p:spPr bwMode="gray">
          <a:xfrm>
            <a:off x="7790755" y="3471031"/>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Line 176"/>
          <p:cNvSpPr>
            <a:spLocks noChangeShapeType="1"/>
          </p:cNvSpPr>
          <p:nvPr/>
        </p:nvSpPr>
        <p:spPr bwMode="gray">
          <a:xfrm>
            <a:off x="5638105" y="3779006"/>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199"/>
          <p:cNvSpPr>
            <a:spLocks noChangeShapeType="1"/>
          </p:cNvSpPr>
          <p:nvPr/>
        </p:nvSpPr>
        <p:spPr bwMode="gray">
          <a:xfrm flipV="1">
            <a:off x="2880618" y="3902831"/>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200"/>
          <p:cNvSpPr>
            <a:spLocks noChangeShapeType="1"/>
          </p:cNvSpPr>
          <p:nvPr/>
        </p:nvSpPr>
        <p:spPr bwMode="gray">
          <a:xfrm>
            <a:off x="8578155" y="3902831"/>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ne 223"/>
          <p:cNvSpPr>
            <a:spLocks noChangeShapeType="1"/>
          </p:cNvSpPr>
          <p:nvPr/>
        </p:nvSpPr>
        <p:spPr bwMode="gray">
          <a:xfrm>
            <a:off x="3618805" y="3928231"/>
            <a:ext cx="0" cy="1631950"/>
          </a:xfrm>
          <a:prstGeom prst="line">
            <a:avLst/>
          </a:prstGeom>
          <a:noFill/>
          <a:ln w="19050" cap="rnd">
            <a:solidFill>
              <a:srgbClr val="33CCCC"/>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Line 224"/>
          <p:cNvSpPr>
            <a:spLocks noChangeShapeType="1"/>
          </p:cNvSpPr>
          <p:nvPr/>
        </p:nvSpPr>
        <p:spPr bwMode="gray">
          <a:xfrm>
            <a:off x="8598793" y="3920293"/>
            <a:ext cx="0" cy="1631950"/>
          </a:xfrm>
          <a:prstGeom prst="line">
            <a:avLst/>
          </a:prstGeom>
          <a:noFill/>
          <a:ln w="19050" cap="rnd">
            <a:solidFill>
              <a:srgbClr val="33CCCC"/>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Line 247"/>
          <p:cNvSpPr>
            <a:spLocks noChangeShapeType="1"/>
          </p:cNvSpPr>
          <p:nvPr/>
        </p:nvSpPr>
        <p:spPr bwMode="gray">
          <a:xfrm>
            <a:off x="3915668" y="3998081"/>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Line 249"/>
          <p:cNvSpPr>
            <a:spLocks noChangeShapeType="1"/>
          </p:cNvSpPr>
          <p:nvPr/>
        </p:nvSpPr>
        <p:spPr bwMode="gray">
          <a:xfrm>
            <a:off x="5288855" y="3901243"/>
            <a:ext cx="0" cy="1435100"/>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Line 251"/>
          <p:cNvSpPr>
            <a:spLocks noChangeShapeType="1"/>
          </p:cNvSpPr>
          <p:nvPr/>
        </p:nvSpPr>
        <p:spPr bwMode="gray">
          <a:xfrm>
            <a:off x="6874768" y="4017131"/>
            <a:ext cx="0" cy="1322387"/>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Line 252"/>
          <p:cNvSpPr>
            <a:spLocks noChangeShapeType="1"/>
          </p:cNvSpPr>
          <p:nvPr/>
        </p:nvSpPr>
        <p:spPr bwMode="gray">
          <a:xfrm>
            <a:off x="8292405" y="3918706"/>
            <a:ext cx="0" cy="1406525"/>
          </a:xfrm>
          <a:prstGeom prst="line">
            <a:avLst/>
          </a:prstGeom>
          <a:noFill/>
          <a:ln w="19050" cap="rnd">
            <a:solidFill>
              <a:srgbClr val="56C4D2"/>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Line 257"/>
          <p:cNvSpPr>
            <a:spLocks noChangeShapeType="1"/>
          </p:cNvSpPr>
          <p:nvPr/>
        </p:nvSpPr>
        <p:spPr bwMode="gray">
          <a:xfrm>
            <a:off x="3013968" y="4785481"/>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Line 258"/>
          <p:cNvSpPr>
            <a:spLocks noChangeShapeType="1"/>
          </p:cNvSpPr>
          <p:nvPr/>
        </p:nvSpPr>
        <p:spPr bwMode="gray">
          <a:xfrm>
            <a:off x="9249668" y="4775956"/>
            <a:ext cx="0" cy="873125"/>
          </a:xfrm>
          <a:prstGeom prst="line">
            <a:avLst/>
          </a:prstGeom>
          <a:noFill/>
          <a:ln w="19050" cap="rnd">
            <a:solidFill>
              <a:srgbClr val="FAD3BB"/>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 Box 269"/>
          <p:cNvSpPr txBox="1">
            <a:spLocks noChangeArrowheads="1"/>
          </p:cNvSpPr>
          <p:nvPr/>
        </p:nvSpPr>
        <p:spPr bwMode="gray">
          <a:xfrm>
            <a:off x="5536505" y="2800087"/>
            <a:ext cx="1019928" cy="274638"/>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AutoShape 302"/>
          <p:cNvSpPr>
            <a:spLocks noChangeArrowheads="1"/>
          </p:cNvSpPr>
          <p:nvPr/>
        </p:nvSpPr>
        <p:spPr bwMode="gray">
          <a:xfrm rot="5400000">
            <a:off x="5927823" y="3141625"/>
            <a:ext cx="404813" cy="5187950"/>
          </a:xfrm>
          <a:prstGeom prst="can">
            <a:avLst>
              <a:gd name="adj" fmla="val 29073"/>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Line 305"/>
          <p:cNvSpPr>
            <a:spLocks noChangeShapeType="1"/>
          </p:cNvSpPr>
          <p:nvPr/>
        </p:nvSpPr>
        <p:spPr bwMode="gray">
          <a:xfrm>
            <a:off x="5542855" y="3999668"/>
            <a:ext cx="0" cy="1404938"/>
          </a:xfrm>
          <a:prstGeom prst="line">
            <a:avLst/>
          </a:prstGeom>
          <a:noFill/>
          <a:ln w="19050" cap="rnd">
            <a:solidFill>
              <a:srgbClr val="CB3778"/>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Line 306"/>
          <p:cNvSpPr>
            <a:spLocks noChangeShapeType="1"/>
          </p:cNvSpPr>
          <p:nvPr/>
        </p:nvSpPr>
        <p:spPr bwMode="gray">
          <a:xfrm>
            <a:off x="6609655" y="3999668"/>
            <a:ext cx="0" cy="1404938"/>
          </a:xfrm>
          <a:prstGeom prst="line">
            <a:avLst/>
          </a:prstGeom>
          <a:noFill/>
          <a:ln w="19050" cap="rnd">
            <a:solidFill>
              <a:srgbClr val="CB3778"/>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 Box 315"/>
          <p:cNvSpPr txBox="1">
            <a:spLocks noChangeArrowheads="1"/>
          </p:cNvSpPr>
          <p:nvPr/>
        </p:nvSpPr>
        <p:spPr bwMode="gray">
          <a:xfrm>
            <a:off x="4391918" y="3577393"/>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139" name="Text Box 316"/>
          <p:cNvSpPr txBox="1">
            <a:spLocks noChangeArrowheads="1"/>
          </p:cNvSpPr>
          <p:nvPr/>
        </p:nvSpPr>
        <p:spPr bwMode="gray">
          <a:xfrm>
            <a:off x="7393880" y="3580568"/>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140" name="Text Box 36"/>
          <p:cNvSpPr txBox="1">
            <a:spLocks noChangeArrowheads="1"/>
          </p:cNvSpPr>
          <p:nvPr/>
        </p:nvSpPr>
        <p:spPr bwMode="gray">
          <a:xfrm>
            <a:off x="3109069" y="3026431"/>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Text Box 36"/>
          <p:cNvSpPr txBox="1">
            <a:spLocks noChangeArrowheads="1"/>
          </p:cNvSpPr>
          <p:nvPr/>
        </p:nvSpPr>
        <p:spPr bwMode="gray">
          <a:xfrm>
            <a:off x="7789589" y="3026431"/>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AutoShape 297"/>
          <p:cNvSpPr>
            <a:spLocks noChangeArrowheads="1"/>
          </p:cNvSpPr>
          <p:nvPr/>
        </p:nvSpPr>
        <p:spPr bwMode="gray">
          <a:xfrm rot="5400000">
            <a:off x="4115691" y="5014081"/>
            <a:ext cx="809625" cy="1536700"/>
          </a:xfrm>
          <a:prstGeom prst="can">
            <a:avLst>
              <a:gd name="adj" fmla="val 25441"/>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AutoShape 298"/>
          <p:cNvSpPr>
            <a:spLocks noChangeArrowheads="1"/>
          </p:cNvSpPr>
          <p:nvPr/>
        </p:nvSpPr>
        <p:spPr bwMode="gray">
          <a:xfrm rot="5400000">
            <a:off x="5767486" y="5283162"/>
            <a:ext cx="611188" cy="908050"/>
          </a:xfrm>
          <a:prstGeom prst="can">
            <a:avLst>
              <a:gd name="adj" fmla="val 26227"/>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AutoShape 299"/>
          <p:cNvSpPr>
            <a:spLocks noChangeArrowheads="1"/>
          </p:cNvSpPr>
          <p:nvPr/>
        </p:nvSpPr>
        <p:spPr bwMode="gray">
          <a:xfrm rot="5400000">
            <a:off x="7177186" y="4983124"/>
            <a:ext cx="809625" cy="1573213"/>
          </a:xfrm>
          <a:prstGeom prst="can">
            <a:avLst>
              <a:gd name="adj" fmla="val 25000"/>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1" name="Picture 170" descr="E:\2016.01\1.12 扁平化图标\蓝色\AR-蓝色最新-40.png"/>
          <p:cNvPicPr>
            <a:picLocks noChangeAspect="1" noChangeArrowheads="1"/>
          </p:cNvPicPr>
          <p:nvPr/>
        </p:nvPicPr>
        <p:blipFill>
          <a:blip r:embed="rId3" cstate="print"/>
          <a:srcRect/>
          <a:stretch>
            <a:fillRect/>
          </a:stretch>
        </p:blipFill>
        <p:spPr bwMode="gray">
          <a:xfrm>
            <a:off x="2739331" y="4371431"/>
            <a:ext cx="436636" cy="395012"/>
          </a:xfrm>
          <a:prstGeom prst="rect">
            <a:avLst/>
          </a:prstGeom>
          <a:noFill/>
        </p:spPr>
      </p:pic>
      <p:pic>
        <p:nvPicPr>
          <p:cNvPr id="172" name="Picture 171" descr="E:\2016.01\1.12 扁平化图标\蓝色\AR-蓝色最新-40.png"/>
          <p:cNvPicPr>
            <a:picLocks noChangeAspect="1" noChangeArrowheads="1"/>
          </p:cNvPicPr>
          <p:nvPr/>
        </p:nvPicPr>
        <p:blipFill>
          <a:blip r:embed="rId3" cstate="print"/>
          <a:srcRect/>
          <a:stretch>
            <a:fillRect/>
          </a:stretch>
        </p:blipFill>
        <p:spPr bwMode="gray">
          <a:xfrm>
            <a:off x="3473512" y="3656828"/>
            <a:ext cx="436636" cy="395012"/>
          </a:xfrm>
          <a:prstGeom prst="rect">
            <a:avLst/>
          </a:prstGeom>
          <a:noFill/>
        </p:spPr>
      </p:pic>
      <p:pic>
        <p:nvPicPr>
          <p:cNvPr id="173" name="Picture 172" descr="E:\2016.01\1.12 扁平化图标\蓝色\AR-蓝色最新-40.png"/>
          <p:cNvPicPr>
            <a:picLocks noChangeAspect="1" noChangeArrowheads="1"/>
          </p:cNvPicPr>
          <p:nvPr/>
        </p:nvPicPr>
        <p:blipFill>
          <a:blip r:embed="rId3" cstate="print"/>
          <a:srcRect/>
          <a:stretch>
            <a:fillRect/>
          </a:stretch>
        </p:blipFill>
        <p:spPr bwMode="gray">
          <a:xfrm>
            <a:off x="4405436" y="3247468"/>
            <a:ext cx="436636" cy="395012"/>
          </a:xfrm>
          <a:prstGeom prst="rect">
            <a:avLst/>
          </a:prstGeom>
          <a:noFill/>
        </p:spPr>
      </p:pic>
      <p:pic>
        <p:nvPicPr>
          <p:cNvPr id="174" name="Picture 173" descr="E:\2016.01\1.12 扁平化图标\蓝色\AR-蓝色最新-40.png"/>
          <p:cNvPicPr>
            <a:picLocks noChangeAspect="1" noChangeArrowheads="1"/>
          </p:cNvPicPr>
          <p:nvPr/>
        </p:nvPicPr>
        <p:blipFill>
          <a:blip r:embed="rId3" cstate="print"/>
          <a:srcRect/>
          <a:stretch>
            <a:fillRect/>
          </a:stretch>
        </p:blipFill>
        <p:spPr bwMode="gray">
          <a:xfrm>
            <a:off x="5158681" y="3581302"/>
            <a:ext cx="436636" cy="395012"/>
          </a:xfrm>
          <a:prstGeom prst="rect">
            <a:avLst/>
          </a:prstGeom>
          <a:noFill/>
        </p:spPr>
      </p:pic>
      <p:pic>
        <p:nvPicPr>
          <p:cNvPr id="175" name="Picture 174" descr="E:\2016.01\1.12 扁平化图标\蓝色\AR-蓝色最新-40.png"/>
          <p:cNvPicPr>
            <a:picLocks noChangeAspect="1" noChangeArrowheads="1"/>
          </p:cNvPicPr>
          <p:nvPr/>
        </p:nvPicPr>
        <p:blipFill>
          <a:blip r:embed="rId3" cstate="print"/>
          <a:srcRect/>
          <a:stretch>
            <a:fillRect/>
          </a:stretch>
        </p:blipFill>
        <p:spPr bwMode="gray">
          <a:xfrm>
            <a:off x="6513797" y="3610161"/>
            <a:ext cx="436636" cy="395012"/>
          </a:xfrm>
          <a:prstGeom prst="rect">
            <a:avLst/>
          </a:prstGeom>
          <a:noFill/>
        </p:spPr>
      </p:pic>
      <p:pic>
        <p:nvPicPr>
          <p:cNvPr id="176" name="Picture 175" descr="E:\2016.01\1.12 扁平化图标\蓝色\AR-蓝色最新-40.png"/>
          <p:cNvPicPr>
            <a:picLocks noChangeAspect="1" noChangeArrowheads="1"/>
          </p:cNvPicPr>
          <p:nvPr/>
        </p:nvPicPr>
        <p:blipFill>
          <a:blip r:embed="rId3" cstate="print"/>
          <a:srcRect/>
          <a:stretch>
            <a:fillRect/>
          </a:stretch>
        </p:blipFill>
        <p:spPr bwMode="gray">
          <a:xfrm>
            <a:off x="7407398" y="3266382"/>
            <a:ext cx="436636" cy="395012"/>
          </a:xfrm>
          <a:prstGeom prst="rect">
            <a:avLst/>
          </a:prstGeom>
          <a:noFill/>
        </p:spPr>
      </p:pic>
      <p:pic>
        <p:nvPicPr>
          <p:cNvPr id="177" name="Picture 176" descr="E:\2016.01\1.12 扁平化图标\蓝色\AR-蓝色最新-40.png"/>
          <p:cNvPicPr>
            <a:picLocks noChangeAspect="1" noChangeArrowheads="1"/>
          </p:cNvPicPr>
          <p:nvPr/>
        </p:nvPicPr>
        <p:blipFill>
          <a:blip r:embed="rId3" cstate="print"/>
          <a:srcRect/>
          <a:stretch>
            <a:fillRect/>
          </a:stretch>
        </p:blipFill>
        <p:spPr bwMode="gray">
          <a:xfrm>
            <a:off x="8216638" y="3562464"/>
            <a:ext cx="436636" cy="395012"/>
          </a:xfrm>
          <a:prstGeom prst="rect">
            <a:avLst/>
          </a:prstGeom>
          <a:noFill/>
        </p:spPr>
      </p:pic>
      <p:pic>
        <p:nvPicPr>
          <p:cNvPr id="178" name="Picture 177" descr="E:\2016.01\1.12 扁平化图标\蓝色\AR-蓝色最新-40.png"/>
          <p:cNvPicPr>
            <a:picLocks noChangeAspect="1" noChangeArrowheads="1"/>
          </p:cNvPicPr>
          <p:nvPr/>
        </p:nvPicPr>
        <p:blipFill>
          <a:blip r:embed="rId3" cstate="print"/>
          <a:srcRect/>
          <a:stretch>
            <a:fillRect/>
          </a:stretch>
        </p:blipFill>
        <p:spPr bwMode="gray">
          <a:xfrm>
            <a:off x="9008313" y="4418112"/>
            <a:ext cx="436636" cy="395012"/>
          </a:xfrm>
          <a:prstGeom prst="rect">
            <a:avLst/>
          </a:prstGeom>
          <a:noFill/>
        </p:spPr>
      </p:pic>
      <p:sp>
        <p:nvSpPr>
          <p:cNvPr id="85" name="圆角矩形 84"/>
          <p:cNvSpPr/>
          <p:nvPr/>
        </p:nvSpPr>
        <p:spPr bwMode="gray">
          <a:xfrm>
            <a:off x="3291848" y="2788878"/>
            <a:ext cx="2397931" cy="140836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角矩形 85"/>
          <p:cNvSpPr/>
          <p:nvPr/>
        </p:nvSpPr>
        <p:spPr bwMode="gray">
          <a:xfrm>
            <a:off x="2213975" y="4270257"/>
            <a:ext cx="995311"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圆角矩形 86"/>
          <p:cNvSpPr/>
          <p:nvPr/>
        </p:nvSpPr>
        <p:spPr bwMode="gray">
          <a:xfrm>
            <a:off x="8941717" y="4270257"/>
            <a:ext cx="995311"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p:nvPr/>
        </p:nvSpPr>
        <p:spPr bwMode="gray">
          <a:xfrm>
            <a:off x="6402565" y="2788878"/>
            <a:ext cx="2397931" cy="140836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AutoShape 93"/>
          <p:cNvSpPr>
            <a:spLocks noChangeArrowheads="1"/>
          </p:cNvSpPr>
          <p:nvPr/>
        </p:nvSpPr>
        <p:spPr bwMode="gray">
          <a:xfrm rot="5400000">
            <a:off x="10600551" y="5001309"/>
            <a:ext cx="150924" cy="641816"/>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bwMode="gray">
          <a:xfrm>
            <a:off x="10996921" y="5184472"/>
            <a:ext cx="478016" cy="276999"/>
          </a:xfrm>
          <a:prstGeom prst="rect">
            <a:avLst/>
          </a:prstGeom>
          <a:noFill/>
        </p:spPr>
        <p:txBody>
          <a:bodyPr wrap="square" rtlCol="0">
            <a:noAutofit/>
          </a:bodyPr>
          <a:lstStyle/>
          <a:p>
            <a:pPr fontAlgn="ctr"/>
            <a:r>
              <a:rPr sz="1200" dirty="0">
                <a:latin typeface="Huawei Sans" panose="020C0503030203020204" pitchFamily="34" charset="0"/>
              </a:rPr>
              <a:t>IPv4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AutoShape 93"/>
          <p:cNvSpPr>
            <a:spLocks noChangeArrowheads="1"/>
          </p:cNvSpPr>
          <p:nvPr/>
        </p:nvSpPr>
        <p:spPr bwMode="gray">
          <a:xfrm rot="5400000">
            <a:off x="10600551" y="5249684"/>
            <a:ext cx="150924" cy="641816"/>
          </a:xfrm>
          <a:prstGeom prst="can">
            <a:avLst>
              <a:gd name="adj" fmla="val 77995"/>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文本框 91"/>
          <p:cNvSpPr txBox="1"/>
          <p:nvPr/>
        </p:nvSpPr>
        <p:spPr bwMode="gray">
          <a:xfrm>
            <a:off x="10996921" y="5432847"/>
            <a:ext cx="487634" cy="276999"/>
          </a:xfrm>
          <a:prstGeom prst="rect">
            <a:avLst/>
          </a:prstGeom>
          <a:noFill/>
        </p:spPr>
        <p:txBody>
          <a:bodyPr wrap="square" rtlCol="0">
            <a:noAutofit/>
          </a:bodyPr>
          <a:lstStyle/>
          <a:p>
            <a:pPr fontAlgn="ctr"/>
            <a:r>
              <a:rPr sz="1200">
                <a:latin typeface="Huawei Sans" panose="020C0503030203020204" pitchFamily="34" charset="0"/>
              </a:rPr>
              <a:t>VPN</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AutoShape 93"/>
          <p:cNvSpPr>
            <a:spLocks noChangeArrowheads="1"/>
          </p:cNvSpPr>
          <p:nvPr/>
        </p:nvSpPr>
        <p:spPr bwMode="gray">
          <a:xfrm rot="5400000">
            <a:off x="10600551" y="5498059"/>
            <a:ext cx="150924" cy="641816"/>
          </a:xfrm>
          <a:prstGeom prst="can">
            <a:avLst>
              <a:gd name="adj" fmla="val 77995"/>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bwMode="gray">
          <a:xfrm>
            <a:off x="10996921" y="5681222"/>
            <a:ext cx="760144" cy="276999"/>
          </a:xfrm>
          <a:prstGeom prst="rect">
            <a:avLst/>
          </a:prstGeom>
          <a:noFill/>
        </p:spPr>
        <p:txBody>
          <a:bodyPr wrap="square" rtlCol="0">
            <a:noAutofit/>
          </a:bodyPr>
          <a:lstStyle/>
          <a:p>
            <a:pPr fontAlgn="ctr"/>
            <a:r>
              <a:rPr sz="1200">
                <a:latin typeface="Huawei Sans" panose="020C0503030203020204" pitchFamily="34" charset="0"/>
              </a:rPr>
              <a:t>LDP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AutoShape 93"/>
          <p:cNvSpPr>
            <a:spLocks noChangeArrowheads="1"/>
          </p:cNvSpPr>
          <p:nvPr/>
        </p:nvSpPr>
        <p:spPr bwMode="gray">
          <a:xfrm rot="5400000">
            <a:off x="10600551" y="5705041"/>
            <a:ext cx="150924" cy="641816"/>
          </a:xfrm>
          <a:prstGeom prst="can">
            <a:avLst>
              <a:gd name="adj" fmla="val 77995"/>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bwMode="gray">
          <a:xfrm>
            <a:off x="10996921" y="5888204"/>
            <a:ext cx="771365" cy="276999"/>
          </a:xfrm>
          <a:prstGeom prst="rect">
            <a:avLst/>
          </a:prstGeom>
          <a:noFill/>
        </p:spPr>
        <p:txBody>
          <a:bodyPr wrap="square" rtlCol="0">
            <a:noAutofit/>
          </a:bodyPr>
          <a:lstStyle/>
          <a:p>
            <a:pPr fontAlgn="ctr"/>
            <a:r>
              <a:rPr sz="1200">
                <a:latin typeface="Huawei Sans" panose="020C0503030203020204" pitchFamily="34" charset="0"/>
              </a:rPr>
              <a:t>BGP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64"/>
          <p:cNvGrpSpPr/>
          <p:nvPr/>
        </p:nvGrpSpPr>
        <p:grpSpPr>
          <a:xfrm>
            <a:off x="9950136" y="114300"/>
            <a:ext cx="1797364" cy="212400"/>
            <a:chOff x="10022136" y="114300"/>
            <a:chExt cx="1797364" cy="212400"/>
          </a:xfrm>
        </p:grpSpPr>
        <p:sp>
          <p:nvSpPr>
            <p:cNvPr id="66"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7" name="五边形 66"/>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5775425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2): Without RRs</a:t>
            </a:r>
            <a:endParaRPr lang="en-US" dirty="0">
              <a:sym typeface="Huawei Sans" panose="020C0503030203020204" pitchFamily="34" charset="0"/>
            </a:endParaRPr>
          </a:p>
        </p:txBody>
      </p:sp>
      <p:sp>
        <p:nvSpPr>
          <p:cNvPr id="254" name="文本占位符 31"/>
          <p:cNvSpPr>
            <a:spLocks noGrp="1"/>
          </p:cNvSpPr>
          <p:nvPr>
            <p:ph type="body" sz="quarter" idx="4294967295"/>
          </p:nvPr>
        </p:nvSpPr>
        <p:spPr bwMode="gray">
          <a:xfrm>
            <a:off x="8353381" y="1096963"/>
            <a:ext cx="3395707" cy="4875212"/>
          </a:xfrm>
        </p:spPr>
        <p:txBody>
          <a:bodyPr wrap="square">
            <a:noAutofit/>
          </a:bodyPr>
          <a:lstStyle/>
          <a:p>
            <a:pPr marL="288000" indent="-288000">
              <a:lnSpc>
                <a:spcPct val="100000"/>
              </a:lnSpc>
              <a:buSzPct val="100000"/>
              <a:buFont typeface="+mj-lt"/>
              <a:buAutoNum type="arabicPeriod"/>
            </a:pPr>
            <a:r>
              <a:rPr sz="1400" dirty="0">
                <a:latin typeface="Huawei Sans" panose="020C0503030203020204" pitchFamily="34" charset="0"/>
              </a:rPr>
              <a:t>CE1 advertises an IPv4 route to PE1.</a:t>
            </a:r>
            <a:endParaRPr lang="zh-CN" altLang="en-US" sz="1400" dirty="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r>
              <a:rPr sz="1400" dirty="0">
                <a:latin typeface="Huawei Sans" panose="020C0503030203020204" pitchFamily="34" charset="0"/>
              </a:rPr>
              <a:t>PE1 converts the IPv4 route into a VPNv4 route, sets the next hop of the route to PE1, allocates the VPN label V1 to the route, and advertises the route to PE2.</a:t>
            </a:r>
            <a:endParaRPr lang="en-US" altLang="zh-CN" sz="1400" dirty="0" smtClean="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r>
              <a:rPr sz="1400" dirty="0">
                <a:latin typeface="Huawei Sans" panose="020C0503030203020204" pitchFamily="34" charset="0"/>
              </a:rPr>
              <a:t>PE1 and P1 allocate tunnel labels T1 and T2 respectively to the routes destined for PE1.</a:t>
            </a:r>
            <a:endParaRPr lang="en-US" altLang="zh-CN" sz="1400" dirty="0" smtClean="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r>
              <a:rPr sz="1400" dirty="0">
                <a:latin typeface="Huawei Sans" panose="020C0503030203020204" pitchFamily="34" charset="0"/>
              </a:rPr>
              <a:t>ASBR1 advertises </a:t>
            </a:r>
            <a:r>
              <a:rPr lang="en-US" sz="1400" dirty="0" smtClean="0"/>
              <a:t>the</a:t>
            </a:r>
            <a:r>
              <a:rPr sz="1400" dirty="0" smtClean="0">
                <a:latin typeface="Huawei Sans" panose="020C0503030203020204" pitchFamily="34" charset="0"/>
              </a:rPr>
              <a:t> </a:t>
            </a:r>
            <a:r>
              <a:rPr sz="1400" dirty="0">
                <a:latin typeface="Huawei Sans" panose="020C0503030203020204" pitchFamily="34" charset="0"/>
              </a:rPr>
              <a:t>labeled IPv4 route destined for PE1 to ASBR2 through an EBGP session. The next hop of the route is ASBR1, and the label is the BGP label B1.</a:t>
            </a:r>
            <a:endParaRPr lang="en-US" altLang="zh-CN" sz="1400" dirty="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r>
              <a:rPr sz="1400" dirty="0">
                <a:latin typeface="Huawei Sans" panose="020C0503030203020204" pitchFamily="34" charset="0"/>
              </a:rPr>
              <a:t>ASBR2 and P2 allocate tunnel labels T3 and T4 respectively to the routes destined for PE1.</a:t>
            </a:r>
            <a:endParaRPr lang="en-US" altLang="zh-CN" sz="1400" dirty="0" smtClean="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r>
              <a:rPr sz="1400" dirty="0">
                <a:latin typeface="Huawei Sans" panose="020C0503030203020204" pitchFamily="34" charset="0"/>
              </a:rPr>
              <a:t>PE2 converts the VPNv4 route into an IPv4 route, sets the next hop to PE2, and advertises the route to CE2.</a:t>
            </a:r>
          </a:p>
          <a:p>
            <a:pPr marL="288000" indent="-288000">
              <a:lnSpc>
                <a:spcPct val="100000"/>
              </a:lnSpc>
              <a:buSzPct val="100000"/>
              <a:buFont typeface="+mj-lt"/>
              <a:buAutoNum type="arabicPeriod"/>
            </a:pPr>
            <a:endParaRPr lang="en-US" altLang="zh-CN" sz="1400" dirty="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endParaRPr lang="en-US" altLang="zh-CN" sz="1400" dirty="0">
              <a:latin typeface="Huawei Sans" panose="020C0503030203020204" pitchFamily="34" charset="0"/>
              <a:sym typeface="Huawei Sans" panose="020C0503030203020204" pitchFamily="34" charset="0"/>
            </a:endParaRPr>
          </a:p>
          <a:p>
            <a:pPr marL="288000" indent="-288000">
              <a:lnSpc>
                <a:spcPct val="100000"/>
              </a:lnSpc>
              <a:buSzPct val="100000"/>
              <a:buFont typeface="+mj-lt"/>
              <a:buAutoNum type="arabicPeriod"/>
            </a:pPr>
            <a:endParaRPr lang="zh-CN" altLang="en-US" sz="1400" dirty="0">
              <a:latin typeface="Huawei Sans" panose="020C0503030203020204" pitchFamily="34" charset="0"/>
              <a:sym typeface="Huawei Sans" panose="020C0503030203020204" pitchFamily="34" charset="0"/>
            </a:endParaRPr>
          </a:p>
        </p:txBody>
      </p:sp>
      <p:sp>
        <p:nvSpPr>
          <p:cNvPr id="103" name="Text Box 342"/>
          <p:cNvSpPr txBox="1">
            <a:spLocks noChangeArrowheads="1"/>
          </p:cNvSpPr>
          <p:nvPr/>
        </p:nvSpPr>
        <p:spPr bwMode="gray">
          <a:xfrm>
            <a:off x="6811756" y="4975225"/>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106" name="Text Box 345"/>
          <p:cNvSpPr txBox="1">
            <a:spLocks noChangeArrowheads="1"/>
          </p:cNvSpPr>
          <p:nvPr/>
        </p:nvSpPr>
        <p:spPr bwMode="gray">
          <a:xfrm>
            <a:off x="3749468" y="3992587"/>
            <a:ext cx="1597025"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BGP labeled IPv4</a:t>
            </a:r>
          </a:p>
        </p:txBody>
      </p:sp>
      <p:sp>
        <p:nvSpPr>
          <p:cNvPr id="107" name="Text Box 346"/>
          <p:cNvSpPr txBox="1">
            <a:spLocks noChangeArrowheads="1"/>
          </p:cNvSpPr>
          <p:nvPr/>
        </p:nvSpPr>
        <p:spPr bwMode="gray">
          <a:xfrm>
            <a:off x="1219848" y="4975225"/>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IPv4 routing</a:t>
            </a:r>
          </a:p>
        </p:txBody>
      </p:sp>
      <p:sp>
        <p:nvSpPr>
          <p:cNvPr id="108" name="Text Box 347"/>
          <p:cNvSpPr txBox="1">
            <a:spLocks noChangeArrowheads="1"/>
          </p:cNvSpPr>
          <p:nvPr/>
        </p:nvSpPr>
        <p:spPr bwMode="gray">
          <a:xfrm>
            <a:off x="30519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Tunnel label</a:t>
            </a:r>
          </a:p>
        </p:txBody>
      </p:sp>
      <p:sp>
        <p:nvSpPr>
          <p:cNvPr id="115" name="Text Box 348"/>
          <p:cNvSpPr txBox="1">
            <a:spLocks noChangeArrowheads="1"/>
          </p:cNvSpPr>
          <p:nvPr/>
        </p:nvSpPr>
        <p:spPr bwMode="gray">
          <a:xfrm>
            <a:off x="2251844" y="2940050"/>
            <a:ext cx="850900" cy="457200"/>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sp>
        <p:nvSpPr>
          <p:cNvPr id="116" name="Text Box 351"/>
          <p:cNvSpPr txBox="1">
            <a:spLocks noChangeArrowheads="1"/>
          </p:cNvSpPr>
          <p:nvPr/>
        </p:nvSpPr>
        <p:spPr bwMode="gray">
          <a:xfrm>
            <a:off x="819097" y="3227388"/>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17" name="Text Box 352"/>
          <p:cNvSpPr txBox="1">
            <a:spLocks noChangeArrowheads="1"/>
          </p:cNvSpPr>
          <p:nvPr/>
        </p:nvSpPr>
        <p:spPr bwMode="gray">
          <a:xfrm>
            <a:off x="7659014" y="3221038"/>
            <a:ext cx="652463" cy="31115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18" name="Text Box 353"/>
          <p:cNvSpPr txBox="1">
            <a:spLocks noChangeArrowheads="1"/>
          </p:cNvSpPr>
          <p:nvPr/>
        </p:nvSpPr>
        <p:spPr bwMode="gray">
          <a:xfrm>
            <a:off x="511944" y="2790825"/>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119" name="Text Box 354"/>
          <p:cNvSpPr txBox="1">
            <a:spLocks noChangeArrowheads="1"/>
          </p:cNvSpPr>
          <p:nvPr/>
        </p:nvSpPr>
        <p:spPr bwMode="gray">
          <a:xfrm>
            <a:off x="7711022" y="2783820"/>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120" name="Line 355"/>
          <p:cNvSpPr>
            <a:spLocks noChangeShapeType="1"/>
          </p:cNvSpPr>
          <p:nvPr/>
        </p:nvSpPr>
        <p:spPr bwMode="gray">
          <a:xfrm flipV="1">
            <a:off x="1354907" y="2392363"/>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Line 356"/>
          <p:cNvSpPr>
            <a:spLocks noChangeShapeType="1"/>
          </p:cNvSpPr>
          <p:nvPr/>
        </p:nvSpPr>
        <p:spPr bwMode="gray">
          <a:xfrm>
            <a:off x="7052444" y="2392363"/>
            <a:ext cx="771025" cy="78581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Line 368"/>
          <p:cNvSpPr>
            <a:spLocks noChangeShapeType="1"/>
          </p:cNvSpPr>
          <p:nvPr/>
        </p:nvSpPr>
        <p:spPr bwMode="gray">
          <a:xfrm>
            <a:off x="1385069" y="3271838"/>
            <a:ext cx="0" cy="25241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Line 369"/>
          <p:cNvSpPr>
            <a:spLocks noChangeShapeType="1"/>
          </p:cNvSpPr>
          <p:nvPr/>
        </p:nvSpPr>
        <p:spPr bwMode="gray">
          <a:xfrm>
            <a:off x="2266132" y="2478088"/>
            <a:ext cx="1587" cy="34337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Line 370"/>
          <p:cNvSpPr>
            <a:spLocks noChangeShapeType="1"/>
          </p:cNvSpPr>
          <p:nvPr/>
        </p:nvSpPr>
        <p:spPr bwMode="gray">
          <a:xfrm>
            <a:off x="3934594" y="2474913"/>
            <a:ext cx="0" cy="238283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Line 371"/>
          <p:cNvSpPr>
            <a:spLocks noChangeShapeType="1"/>
          </p:cNvSpPr>
          <p:nvPr/>
        </p:nvSpPr>
        <p:spPr bwMode="gray">
          <a:xfrm>
            <a:off x="5166494" y="2449513"/>
            <a:ext cx="0" cy="24733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Line 372"/>
          <p:cNvSpPr>
            <a:spLocks noChangeShapeType="1"/>
          </p:cNvSpPr>
          <p:nvPr/>
        </p:nvSpPr>
        <p:spPr bwMode="gray">
          <a:xfrm>
            <a:off x="6981007" y="2528888"/>
            <a:ext cx="12700" cy="33623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Line 373"/>
          <p:cNvSpPr>
            <a:spLocks noChangeShapeType="1"/>
          </p:cNvSpPr>
          <p:nvPr/>
        </p:nvSpPr>
        <p:spPr bwMode="gray">
          <a:xfrm>
            <a:off x="7827144" y="3324225"/>
            <a:ext cx="14288" cy="2389188"/>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Line 374"/>
          <p:cNvSpPr>
            <a:spLocks noChangeShapeType="1"/>
          </p:cNvSpPr>
          <p:nvPr/>
        </p:nvSpPr>
        <p:spPr bwMode="gray">
          <a:xfrm>
            <a:off x="3055119" y="2360613"/>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Line 375"/>
          <p:cNvSpPr>
            <a:spLocks noChangeShapeType="1"/>
          </p:cNvSpPr>
          <p:nvPr/>
        </p:nvSpPr>
        <p:spPr bwMode="gray">
          <a:xfrm>
            <a:off x="6072957" y="2373313"/>
            <a:ext cx="0" cy="14319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Line 376"/>
          <p:cNvSpPr>
            <a:spLocks noChangeShapeType="1"/>
          </p:cNvSpPr>
          <p:nvPr/>
        </p:nvSpPr>
        <p:spPr bwMode="gray">
          <a:xfrm>
            <a:off x="2256607" y="3379788"/>
            <a:ext cx="7889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Line 377"/>
          <p:cNvSpPr>
            <a:spLocks noChangeShapeType="1"/>
          </p:cNvSpPr>
          <p:nvPr/>
        </p:nvSpPr>
        <p:spPr bwMode="gray">
          <a:xfrm>
            <a:off x="3032894" y="3379788"/>
            <a:ext cx="9017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Group 378"/>
          <p:cNvGrpSpPr>
            <a:grpSpLocks/>
          </p:cNvGrpSpPr>
          <p:nvPr/>
        </p:nvGrpSpPr>
        <p:grpSpPr bwMode="gray">
          <a:xfrm>
            <a:off x="2132671" y="3436938"/>
            <a:ext cx="1033462" cy="420687"/>
            <a:chOff x="1404" y="2356"/>
            <a:chExt cx="498" cy="265"/>
          </a:xfrm>
        </p:grpSpPr>
        <p:sp>
          <p:nvSpPr>
            <p:cNvPr id="133" name="AutoShape 379"/>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6" name="Group 380"/>
            <p:cNvGrpSpPr>
              <a:grpSpLocks/>
            </p:cNvGrpSpPr>
            <p:nvPr/>
          </p:nvGrpSpPr>
          <p:grpSpPr bwMode="gray">
            <a:xfrm>
              <a:off x="1404" y="2356"/>
              <a:ext cx="498" cy="265"/>
              <a:chOff x="1404" y="2356"/>
              <a:chExt cx="498" cy="265"/>
            </a:xfrm>
          </p:grpSpPr>
          <p:sp>
            <p:nvSpPr>
              <p:cNvPr id="137" name="Text Box 381"/>
              <p:cNvSpPr txBox="1">
                <a:spLocks noChangeArrowheads="1"/>
              </p:cNvSpPr>
              <p:nvPr/>
            </p:nvSpPr>
            <p:spPr bwMode="gray">
              <a:xfrm>
                <a:off x="1404" y="2356"/>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138" name="Text Box 382"/>
              <p:cNvSpPr txBox="1">
                <a:spLocks noChangeArrowheads="1"/>
              </p:cNvSpPr>
              <p:nvPr/>
            </p:nvSpPr>
            <p:spPr bwMode="gray">
              <a:xfrm>
                <a:off x="1404" y="2448"/>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T1</a:t>
                </a:r>
              </a:p>
            </p:txBody>
          </p:sp>
        </p:grpSp>
      </p:grpSp>
      <p:sp>
        <p:nvSpPr>
          <p:cNvPr id="139" name="Line 383"/>
          <p:cNvSpPr>
            <a:spLocks noChangeShapeType="1"/>
          </p:cNvSpPr>
          <p:nvPr/>
        </p:nvSpPr>
        <p:spPr bwMode="gray">
          <a:xfrm>
            <a:off x="1375544" y="5253038"/>
            <a:ext cx="8890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0" name="Group 384"/>
          <p:cNvGrpSpPr>
            <a:grpSpLocks/>
          </p:cNvGrpSpPr>
          <p:nvPr/>
        </p:nvGrpSpPr>
        <p:grpSpPr bwMode="gray">
          <a:xfrm>
            <a:off x="3593283" y="5435600"/>
            <a:ext cx="1789112" cy="631825"/>
            <a:chOff x="1423" y="3266"/>
            <a:chExt cx="977" cy="489"/>
          </a:xfrm>
        </p:grpSpPr>
        <p:sp>
          <p:nvSpPr>
            <p:cNvPr id="141" name="AutoShape 385"/>
            <p:cNvSpPr>
              <a:spLocks noChangeArrowheads="1"/>
            </p:cNvSpPr>
            <p:nvPr/>
          </p:nvSpPr>
          <p:spPr bwMode="gray">
            <a:xfrm rot="10800000">
              <a:off x="1443" y="3266"/>
              <a:ext cx="924" cy="489"/>
            </a:xfrm>
            <a:prstGeom prst="wedgeRoundRectCallout">
              <a:avLst>
                <a:gd name="adj1" fmla="val 10065"/>
                <a:gd name="adj2" fmla="val 7924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 Box 386"/>
            <p:cNvSpPr txBox="1">
              <a:spLocks noChangeArrowheads="1"/>
            </p:cNvSpPr>
            <p:nvPr/>
          </p:nvSpPr>
          <p:spPr bwMode="gray">
            <a:xfrm>
              <a:off x="1423" y="3323"/>
              <a:ext cx="977" cy="160"/>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Rectangle 387"/>
            <p:cNvSpPr>
              <a:spLocks noChangeArrowheads="1"/>
            </p:cNvSpPr>
            <p:nvPr/>
          </p:nvSpPr>
          <p:spPr bwMode="gray">
            <a:xfrm>
              <a:off x="1423" y="3416"/>
              <a:ext cx="898" cy="214"/>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NH: PE1</a:t>
              </a:r>
            </a:p>
          </p:txBody>
        </p:sp>
        <p:sp>
          <p:nvSpPr>
            <p:cNvPr id="144" name="Rectangle 388"/>
            <p:cNvSpPr>
              <a:spLocks noChangeArrowheads="1"/>
            </p:cNvSpPr>
            <p:nvPr/>
          </p:nvSpPr>
          <p:spPr bwMode="gray">
            <a:xfrm>
              <a:off x="1423" y="3539"/>
              <a:ext cx="898" cy="213"/>
            </a:xfrm>
            <a:prstGeom prst="rect">
              <a:avLst/>
            </a:prstGeom>
            <a:noFill/>
            <a:ln w="12700" algn="ctr">
              <a:noFill/>
              <a:miter lim="800000"/>
              <a:headEnd/>
              <a:tailEnd/>
            </a:ln>
            <a:effectLst/>
          </p:spPr>
          <p:txBody>
            <a:bodyPr wrap="square">
              <a:noAutofit/>
            </a:bodyPr>
            <a:lstStyle/>
            <a:p>
              <a:pPr fontAlgn="ctr"/>
              <a:r>
                <a:rPr sz="1200">
                  <a:latin typeface="Huawei Sans" panose="020C0503030203020204" pitchFamily="34" charset="0"/>
                </a:rPr>
                <a:t>VPN label: V1</a:t>
              </a:r>
            </a:p>
          </p:txBody>
        </p:sp>
      </p:grpSp>
      <p:grpSp>
        <p:nvGrpSpPr>
          <p:cNvPr id="145" name="Group 389"/>
          <p:cNvGrpSpPr>
            <a:grpSpLocks/>
          </p:cNvGrpSpPr>
          <p:nvPr/>
        </p:nvGrpSpPr>
        <p:grpSpPr bwMode="gray">
          <a:xfrm>
            <a:off x="1364431" y="5405438"/>
            <a:ext cx="1028699" cy="528637"/>
            <a:chOff x="855" y="3163"/>
            <a:chExt cx="648" cy="333"/>
          </a:xfrm>
        </p:grpSpPr>
        <p:sp>
          <p:nvSpPr>
            <p:cNvPr id="146" name="AutoShape 390"/>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 Box 391"/>
            <p:cNvSpPr txBox="1">
              <a:spLocks noChangeArrowheads="1"/>
            </p:cNvSpPr>
            <p:nvPr/>
          </p:nvSpPr>
          <p:spPr bwMode="gray">
            <a:xfrm>
              <a:off x="855" y="3174"/>
              <a:ext cx="648"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 Box 392"/>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CE1</a:t>
              </a:r>
            </a:p>
          </p:txBody>
        </p:sp>
      </p:grpSp>
      <p:sp>
        <p:nvSpPr>
          <p:cNvPr id="149" name="Line 393"/>
          <p:cNvSpPr>
            <a:spLocks noChangeShapeType="1"/>
          </p:cNvSpPr>
          <p:nvPr/>
        </p:nvSpPr>
        <p:spPr bwMode="gray">
          <a:xfrm>
            <a:off x="3944119" y="4231221"/>
            <a:ext cx="1227138"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Line 396"/>
          <p:cNvSpPr>
            <a:spLocks noChangeShapeType="1"/>
          </p:cNvSpPr>
          <p:nvPr/>
        </p:nvSpPr>
        <p:spPr bwMode="gray">
          <a:xfrm>
            <a:off x="5145857" y="4231221"/>
            <a:ext cx="1841500"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Line 398"/>
          <p:cNvSpPr>
            <a:spLocks noChangeShapeType="1"/>
          </p:cNvSpPr>
          <p:nvPr/>
        </p:nvSpPr>
        <p:spPr bwMode="gray">
          <a:xfrm>
            <a:off x="6974657" y="5253038"/>
            <a:ext cx="877887"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Group 399"/>
          <p:cNvGrpSpPr>
            <a:grpSpLocks/>
          </p:cNvGrpSpPr>
          <p:nvPr/>
        </p:nvGrpSpPr>
        <p:grpSpPr bwMode="gray">
          <a:xfrm>
            <a:off x="6947670" y="5405438"/>
            <a:ext cx="1104901" cy="528637"/>
            <a:chOff x="855" y="3163"/>
            <a:chExt cx="696" cy="333"/>
          </a:xfrm>
        </p:grpSpPr>
        <p:sp>
          <p:nvSpPr>
            <p:cNvPr id="156" name="AutoShape 400"/>
            <p:cNvSpPr>
              <a:spLocks noChangeArrowheads="1"/>
            </p:cNvSpPr>
            <p:nvPr/>
          </p:nvSpPr>
          <p:spPr bwMode="gray">
            <a:xfrm rot="10800000">
              <a:off x="893" y="3163"/>
              <a:ext cx="509" cy="333"/>
            </a:xfrm>
            <a:prstGeom prst="wedgeRoundRectCallout">
              <a:avLst>
                <a:gd name="adj1" fmla="val 2259"/>
                <a:gd name="adj2" fmla="val 76125"/>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Text Box 401"/>
            <p:cNvSpPr txBox="1">
              <a:spLocks noChangeArrowheads="1"/>
            </p:cNvSpPr>
            <p:nvPr/>
          </p:nvSpPr>
          <p:spPr bwMode="gray">
            <a:xfrm>
              <a:off x="855" y="3174"/>
              <a:ext cx="696" cy="174"/>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 Box 402"/>
            <p:cNvSpPr txBox="1">
              <a:spLocks noChangeArrowheads="1"/>
            </p:cNvSpPr>
            <p:nvPr/>
          </p:nvSpPr>
          <p:spPr bwMode="gray">
            <a:xfrm>
              <a:off x="855" y="3296"/>
              <a:ext cx="607"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PE2</a:t>
              </a:r>
            </a:p>
          </p:txBody>
        </p:sp>
      </p:grpSp>
      <p:sp>
        <p:nvSpPr>
          <p:cNvPr id="164" name="Line 403"/>
          <p:cNvSpPr>
            <a:spLocks noChangeShapeType="1"/>
          </p:cNvSpPr>
          <p:nvPr/>
        </p:nvSpPr>
        <p:spPr bwMode="gray">
          <a:xfrm flipH="1">
            <a:off x="837382" y="3163888"/>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Text Box 404"/>
          <p:cNvSpPr txBox="1">
            <a:spLocks noChangeArrowheads="1"/>
          </p:cNvSpPr>
          <p:nvPr/>
        </p:nvSpPr>
        <p:spPr bwMode="gray">
          <a:xfrm>
            <a:off x="372024" y="3289179"/>
            <a:ext cx="841375" cy="304800"/>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Text Box 416"/>
          <p:cNvSpPr txBox="1">
            <a:spLocks noChangeArrowheads="1"/>
          </p:cNvSpPr>
          <p:nvPr/>
        </p:nvSpPr>
        <p:spPr bwMode="gray">
          <a:xfrm>
            <a:off x="2372715" y="2228899"/>
            <a:ext cx="56092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67" name="Text Box 417"/>
          <p:cNvSpPr txBox="1">
            <a:spLocks noChangeArrowheads="1"/>
          </p:cNvSpPr>
          <p:nvPr/>
        </p:nvSpPr>
        <p:spPr bwMode="gray">
          <a:xfrm>
            <a:off x="6279333" y="2130425"/>
            <a:ext cx="563562"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68" name="Text Box 418"/>
          <p:cNvSpPr txBox="1">
            <a:spLocks noChangeArrowheads="1"/>
          </p:cNvSpPr>
          <p:nvPr/>
        </p:nvSpPr>
        <p:spPr bwMode="gray">
          <a:xfrm>
            <a:off x="2975744" y="2355850"/>
            <a:ext cx="103505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p>
        </p:txBody>
      </p:sp>
      <p:sp>
        <p:nvSpPr>
          <p:cNvPr id="169" name="Text Box 419"/>
          <p:cNvSpPr txBox="1">
            <a:spLocks noChangeArrowheads="1"/>
          </p:cNvSpPr>
          <p:nvPr/>
        </p:nvSpPr>
        <p:spPr bwMode="gray">
          <a:xfrm>
            <a:off x="5133319" y="2355850"/>
            <a:ext cx="1052513"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170" name="Text Box 420"/>
          <p:cNvSpPr txBox="1">
            <a:spLocks noChangeArrowheads="1"/>
          </p:cNvSpPr>
          <p:nvPr/>
        </p:nvSpPr>
        <p:spPr bwMode="gray">
          <a:xfrm>
            <a:off x="2121669" y="117951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171" name="Line 421"/>
          <p:cNvSpPr>
            <a:spLocks noChangeShapeType="1"/>
          </p:cNvSpPr>
          <p:nvPr/>
        </p:nvSpPr>
        <p:spPr bwMode="gray">
          <a:xfrm flipV="1">
            <a:off x="2393132" y="1947863"/>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Line 422"/>
          <p:cNvSpPr>
            <a:spLocks noChangeShapeType="1"/>
          </p:cNvSpPr>
          <p:nvPr/>
        </p:nvSpPr>
        <p:spPr bwMode="gray">
          <a:xfrm>
            <a:off x="3234507" y="1985963"/>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Line 423"/>
          <p:cNvSpPr>
            <a:spLocks noChangeShapeType="1"/>
          </p:cNvSpPr>
          <p:nvPr/>
        </p:nvSpPr>
        <p:spPr bwMode="gray">
          <a:xfrm flipV="1">
            <a:off x="5363344" y="1957388"/>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Line 424"/>
          <p:cNvSpPr>
            <a:spLocks noChangeShapeType="1"/>
          </p:cNvSpPr>
          <p:nvPr/>
        </p:nvSpPr>
        <p:spPr bwMode="gray">
          <a:xfrm>
            <a:off x="6265044" y="1947863"/>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Line 425"/>
          <p:cNvSpPr>
            <a:spLocks noChangeShapeType="1"/>
          </p:cNvSpPr>
          <p:nvPr/>
        </p:nvSpPr>
        <p:spPr bwMode="gray">
          <a:xfrm>
            <a:off x="4112394" y="2255838"/>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Text Box 472"/>
          <p:cNvSpPr txBox="1">
            <a:spLocks noChangeArrowheads="1"/>
          </p:cNvSpPr>
          <p:nvPr/>
        </p:nvSpPr>
        <p:spPr bwMode="gray">
          <a:xfrm>
            <a:off x="5176019" y="117951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grpSp>
        <p:nvGrpSpPr>
          <p:cNvPr id="202" name="Group 495"/>
          <p:cNvGrpSpPr>
            <a:grpSpLocks/>
          </p:cNvGrpSpPr>
          <p:nvPr/>
        </p:nvGrpSpPr>
        <p:grpSpPr bwMode="gray">
          <a:xfrm>
            <a:off x="3024957" y="3436938"/>
            <a:ext cx="996950" cy="420687"/>
            <a:chOff x="1404" y="2356"/>
            <a:chExt cx="498" cy="265"/>
          </a:xfrm>
        </p:grpSpPr>
        <p:sp>
          <p:nvSpPr>
            <p:cNvPr id="203" name="AutoShape 496"/>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4" name="Group 497"/>
            <p:cNvGrpSpPr>
              <a:grpSpLocks/>
            </p:cNvGrpSpPr>
            <p:nvPr/>
          </p:nvGrpSpPr>
          <p:grpSpPr bwMode="gray">
            <a:xfrm>
              <a:off x="1404" y="2356"/>
              <a:ext cx="498" cy="265"/>
              <a:chOff x="1404" y="2356"/>
              <a:chExt cx="498" cy="265"/>
            </a:xfrm>
          </p:grpSpPr>
          <p:sp>
            <p:nvSpPr>
              <p:cNvPr id="205" name="Text Box 498"/>
              <p:cNvSpPr txBox="1">
                <a:spLocks noChangeArrowheads="1"/>
              </p:cNvSpPr>
              <p:nvPr/>
            </p:nvSpPr>
            <p:spPr bwMode="gray">
              <a:xfrm>
                <a:off x="1404" y="2356"/>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p>
            </p:txBody>
          </p:sp>
          <p:sp>
            <p:nvSpPr>
              <p:cNvPr id="206" name="Text Box 499"/>
              <p:cNvSpPr txBox="1">
                <a:spLocks noChangeArrowheads="1"/>
              </p:cNvSpPr>
              <p:nvPr/>
            </p:nvSpPr>
            <p:spPr bwMode="gray">
              <a:xfrm>
                <a:off x="1404" y="2448"/>
                <a:ext cx="498"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T2</a:t>
                </a:r>
              </a:p>
            </p:txBody>
          </p:sp>
        </p:grpSp>
      </p:grpSp>
      <p:grpSp>
        <p:nvGrpSpPr>
          <p:cNvPr id="222" name="Group 515"/>
          <p:cNvGrpSpPr>
            <a:grpSpLocks/>
          </p:cNvGrpSpPr>
          <p:nvPr/>
        </p:nvGrpSpPr>
        <p:grpSpPr bwMode="gray">
          <a:xfrm>
            <a:off x="3990157" y="4375237"/>
            <a:ext cx="1260475" cy="630237"/>
            <a:chOff x="3351" y="2808"/>
            <a:chExt cx="794" cy="397"/>
          </a:xfrm>
        </p:grpSpPr>
        <p:sp>
          <p:nvSpPr>
            <p:cNvPr id="223" name="AutoShape 516"/>
            <p:cNvSpPr>
              <a:spLocks noChangeArrowheads="1"/>
            </p:cNvSpPr>
            <p:nvPr/>
          </p:nvSpPr>
          <p:spPr bwMode="gray">
            <a:xfrm rot="10800000">
              <a:off x="3368" y="2819"/>
              <a:ext cx="667" cy="386"/>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Text Box 517"/>
            <p:cNvSpPr txBox="1">
              <a:spLocks noChangeArrowheads="1"/>
            </p:cNvSpPr>
            <p:nvPr/>
          </p:nvSpPr>
          <p:spPr bwMode="gray">
            <a:xfrm>
              <a:off x="3351" y="2808"/>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NLRI: PE1</a:t>
              </a:r>
            </a:p>
          </p:txBody>
        </p:sp>
        <p:sp>
          <p:nvSpPr>
            <p:cNvPr id="225" name="Text Box 518"/>
            <p:cNvSpPr txBox="1">
              <a:spLocks noChangeArrowheads="1"/>
            </p:cNvSpPr>
            <p:nvPr/>
          </p:nvSpPr>
          <p:spPr bwMode="gray">
            <a:xfrm>
              <a:off x="3351" y="3006"/>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B1</a:t>
              </a:r>
            </a:p>
          </p:txBody>
        </p:sp>
        <p:sp>
          <p:nvSpPr>
            <p:cNvPr id="226" name="Text Box 519"/>
            <p:cNvSpPr txBox="1">
              <a:spLocks noChangeArrowheads="1"/>
            </p:cNvSpPr>
            <p:nvPr/>
          </p:nvSpPr>
          <p:spPr bwMode="gray">
            <a:xfrm>
              <a:off x="3351" y="2909"/>
              <a:ext cx="794" cy="173"/>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ASBR1</a:t>
              </a:r>
            </a:p>
          </p:txBody>
        </p:sp>
      </p:grpSp>
      <p:sp>
        <p:nvSpPr>
          <p:cNvPr id="227" name="Line 520"/>
          <p:cNvSpPr>
            <a:spLocks noChangeShapeType="1"/>
          </p:cNvSpPr>
          <p:nvPr/>
        </p:nvSpPr>
        <p:spPr bwMode="gray">
          <a:xfrm>
            <a:off x="2248669" y="5264150"/>
            <a:ext cx="4733925" cy="0"/>
          </a:xfrm>
          <a:prstGeom prst="line">
            <a:avLst/>
          </a:prstGeom>
          <a:noFill/>
          <a:ln w="25400" cap="rnd">
            <a:solidFill>
              <a:srgbClr val="99CCFF"/>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Text Box 521"/>
          <p:cNvSpPr txBox="1">
            <a:spLocks noChangeArrowheads="1"/>
          </p:cNvSpPr>
          <p:nvPr/>
        </p:nvSpPr>
        <p:spPr bwMode="gray">
          <a:xfrm>
            <a:off x="3731393" y="5005388"/>
            <a:ext cx="1376363" cy="274637"/>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VPNv4 routing</a:t>
            </a:r>
          </a:p>
        </p:txBody>
      </p:sp>
      <p:sp>
        <p:nvSpPr>
          <p:cNvPr id="229" name="Text Box 522"/>
          <p:cNvSpPr txBox="1">
            <a:spLocks noChangeArrowheads="1"/>
          </p:cNvSpPr>
          <p:nvPr/>
        </p:nvSpPr>
        <p:spPr bwMode="gray">
          <a:xfrm>
            <a:off x="2866207" y="2054225"/>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230" name="Text Box 523"/>
          <p:cNvSpPr txBox="1">
            <a:spLocks noChangeArrowheads="1"/>
          </p:cNvSpPr>
          <p:nvPr/>
        </p:nvSpPr>
        <p:spPr bwMode="gray">
          <a:xfrm>
            <a:off x="5868169" y="205740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231" name="Text Box 36"/>
          <p:cNvSpPr txBox="1">
            <a:spLocks noChangeArrowheads="1"/>
          </p:cNvSpPr>
          <p:nvPr/>
        </p:nvSpPr>
        <p:spPr bwMode="gray">
          <a:xfrm>
            <a:off x="1583358" y="1503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Text Box 36"/>
          <p:cNvSpPr txBox="1">
            <a:spLocks noChangeArrowheads="1"/>
          </p:cNvSpPr>
          <p:nvPr/>
        </p:nvSpPr>
        <p:spPr bwMode="gray">
          <a:xfrm>
            <a:off x="6263878" y="150326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3" name="Picture 189" descr="E:\2016.01\1.12 扁平化图标\蓝色\AR-蓝色最新-40.png"/>
          <p:cNvPicPr>
            <a:picLocks noChangeAspect="1" noChangeArrowheads="1"/>
          </p:cNvPicPr>
          <p:nvPr/>
        </p:nvPicPr>
        <p:blipFill>
          <a:blip r:embed="rId3" cstate="print"/>
          <a:srcRect/>
          <a:stretch>
            <a:fillRect/>
          </a:stretch>
        </p:blipFill>
        <p:spPr bwMode="gray">
          <a:xfrm>
            <a:off x="1173102" y="2882691"/>
            <a:ext cx="436636" cy="395012"/>
          </a:xfrm>
          <a:prstGeom prst="rect">
            <a:avLst/>
          </a:prstGeom>
          <a:noFill/>
        </p:spPr>
      </p:pic>
      <p:pic>
        <p:nvPicPr>
          <p:cNvPr id="234" name="Picture 190" descr="E:\2016.01\1.12 扁平化图标\蓝色\AR-蓝色最新-40.png"/>
          <p:cNvPicPr>
            <a:picLocks noChangeAspect="1" noChangeArrowheads="1"/>
          </p:cNvPicPr>
          <p:nvPr/>
        </p:nvPicPr>
        <p:blipFill>
          <a:blip r:embed="rId3" cstate="print"/>
          <a:srcRect/>
          <a:stretch>
            <a:fillRect/>
          </a:stretch>
        </p:blipFill>
        <p:spPr bwMode="gray">
          <a:xfrm>
            <a:off x="2001777" y="2112245"/>
            <a:ext cx="436636" cy="395012"/>
          </a:xfrm>
          <a:prstGeom prst="rect">
            <a:avLst/>
          </a:prstGeom>
          <a:noFill/>
        </p:spPr>
      </p:pic>
      <p:pic>
        <p:nvPicPr>
          <p:cNvPr id="235" name="Picture 191" descr="E:\2016.01\1.12 扁平化图标\蓝色\AR-蓝色最新-40.png"/>
          <p:cNvPicPr>
            <a:picLocks noChangeAspect="1" noChangeArrowheads="1"/>
          </p:cNvPicPr>
          <p:nvPr/>
        </p:nvPicPr>
        <p:blipFill>
          <a:blip r:embed="rId3" cstate="print"/>
          <a:srcRect/>
          <a:stretch>
            <a:fillRect/>
          </a:stretch>
        </p:blipFill>
        <p:spPr bwMode="gray">
          <a:xfrm>
            <a:off x="2897126" y="1721783"/>
            <a:ext cx="436636" cy="395012"/>
          </a:xfrm>
          <a:prstGeom prst="rect">
            <a:avLst/>
          </a:prstGeom>
          <a:noFill/>
        </p:spPr>
      </p:pic>
      <p:pic>
        <p:nvPicPr>
          <p:cNvPr id="236" name="Picture 192" descr="E:\2016.01\1.12 扁平化图标\蓝色\AR-蓝色最新-40.png"/>
          <p:cNvPicPr>
            <a:picLocks noChangeAspect="1" noChangeArrowheads="1"/>
          </p:cNvPicPr>
          <p:nvPr/>
        </p:nvPicPr>
        <p:blipFill>
          <a:blip r:embed="rId3" cstate="print"/>
          <a:srcRect/>
          <a:stretch>
            <a:fillRect/>
          </a:stretch>
        </p:blipFill>
        <p:spPr bwMode="gray">
          <a:xfrm>
            <a:off x="3735327" y="2110753"/>
            <a:ext cx="436636" cy="395012"/>
          </a:xfrm>
          <a:prstGeom prst="rect">
            <a:avLst/>
          </a:prstGeom>
          <a:noFill/>
        </p:spPr>
      </p:pic>
      <p:pic>
        <p:nvPicPr>
          <p:cNvPr id="237" name="Picture 193" descr="E:\2016.01\1.12 扁平化图标\蓝色\AR-蓝色最新-40.png"/>
          <p:cNvPicPr>
            <a:picLocks noChangeAspect="1" noChangeArrowheads="1"/>
          </p:cNvPicPr>
          <p:nvPr/>
        </p:nvPicPr>
        <p:blipFill>
          <a:blip r:embed="rId3" cstate="print"/>
          <a:srcRect/>
          <a:stretch>
            <a:fillRect/>
          </a:stretch>
        </p:blipFill>
        <p:spPr bwMode="gray">
          <a:xfrm>
            <a:off x="4964772" y="2110719"/>
            <a:ext cx="436636" cy="395012"/>
          </a:xfrm>
          <a:prstGeom prst="rect">
            <a:avLst/>
          </a:prstGeom>
          <a:noFill/>
        </p:spPr>
      </p:pic>
      <p:pic>
        <p:nvPicPr>
          <p:cNvPr id="238" name="Picture 194" descr="E:\2016.01\1.12 扁平化图标\蓝色\AR-蓝色最新-40.png"/>
          <p:cNvPicPr>
            <a:picLocks noChangeAspect="1" noChangeArrowheads="1"/>
          </p:cNvPicPr>
          <p:nvPr/>
        </p:nvPicPr>
        <p:blipFill>
          <a:blip r:embed="rId3" cstate="print"/>
          <a:srcRect/>
          <a:stretch>
            <a:fillRect/>
          </a:stretch>
        </p:blipFill>
        <p:spPr bwMode="gray">
          <a:xfrm>
            <a:off x="5886389" y="1729658"/>
            <a:ext cx="436636" cy="395012"/>
          </a:xfrm>
          <a:prstGeom prst="rect">
            <a:avLst/>
          </a:prstGeom>
          <a:noFill/>
        </p:spPr>
      </p:pic>
      <p:pic>
        <p:nvPicPr>
          <p:cNvPr id="239" name="Picture 195" descr="E:\2016.01\1.12 扁平化图标\蓝色\AR-蓝色最新-40.png"/>
          <p:cNvPicPr>
            <a:picLocks noChangeAspect="1" noChangeArrowheads="1"/>
          </p:cNvPicPr>
          <p:nvPr/>
        </p:nvPicPr>
        <p:blipFill>
          <a:blip r:embed="rId3" cstate="print"/>
          <a:srcRect/>
          <a:stretch>
            <a:fillRect/>
          </a:stretch>
        </p:blipFill>
        <p:spPr bwMode="gray">
          <a:xfrm>
            <a:off x="6792851" y="2061892"/>
            <a:ext cx="436636" cy="395012"/>
          </a:xfrm>
          <a:prstGeom prst="rect">
            <a:avLst/>
          </a:prstGeom>
          <a:noFill/>
        </p:spPr>
      </p:pic>
      <p:pic>
        <p:nvPicPr>
          <p:cNvPr id="240" name="Picture 196" descr="E:\2016.01\1.12 扁平化图标\蓝色\AR-蓝色最新-40.png"/>
          <p:cNvPicPr>
            <a:picLocks noChangeAspect="1" noChangeArrowheads="1"/>
          </p:cNvPicPr>
          <p:nvPr/>
        </p:nvPicPr>
        <p:blipFill>
          <a:blip r:embed="rId3" cstate="print"/>
          <a:srcRect/>
          <a:stretch>
            <a:fillRect/>
          </a:stretch>
        </p:blipFill>
        <p:spPr bwMode="gray">
          <a:xfrm>
            <a:off x="7469446" y="2911751"/>
            <a:ext cx="436636" cy="395012"/>
          </a:xfrm>
          <a:prstGeom prst="rect">
            <a:avLst/>
          </a:prstGeom>
          <a:noFill/>
        </p:spPr>
      </p:pic>
      <p:sp>
        <p:nvSpPr>
          <p:cNvPr id="241" name="圆角矩形 240"/>
          <p:cNvSpPr/>
          <p:nvPr/>
        </p:nvSpPr>
        <p:spPr bwMode="gray">
          <a:xfrm>
            <a:off x="1834967" y="1131545"/>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圆角矩形 241"/>
          <p:cNvSpPr/>
          <p:nvPr/>
        </p:nvSpPr>
        <p:spPr bwMode="gray">
          <a:xfrm>
            <a:off x="464319" y="2828926"/>
            <a:ext cx="1205193"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圆角矩形 242"/>
          <p:cNvSpPr/>
          <p:nvPr/>
        </p:nvSpPr>
        <p:spPr bwMode="gray">
          <a:xfrm>
            <a:off x="4892833" y="1131545"/>
            <a:ext cx="2397931" cy="1551889"/>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圆角矩形 243"/>
          <p:cNvSpPr/>
          <p:nvPr/>
        </p:nvSpPr>
        <p:spPr bwMode="gray">
          <a:xfrm>
            <a:off x="7211715" y="2828926"/>
            <a:ext cx="1152824"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椭圆 244"/>
          <p:cNvSpPr/>
          <p:nvPr/>
        </p:nvSpPr>
        <p:spPr bwMode="gray">
          <a:xfrm>
            <a:off x="1682552" y="4810211"/>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椭圆 245"/>
          <p:cNvSpPr/>
          <p:nvPr/>
        </p:nvSpPr>
        <p:spPr bwMode="gray">
          <a:xfrm>
            <a:off x="3616750" y="502156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椭圆 246"/>
          <p:cNvSpPr/>
          <p:nvPr/>
        </p:nvSpPr>
        <p:spPr bwMode="gray">
          <a:xfrm>
            <a:off x="4456324" y="382253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椭圆 247"/>
          <p:cNvSpPr/>
          <p:nvPr/>
        </p:nvSpPr>
        <p:spPr bwMode="gray">
          <a:xfrm>
            <a:off x="5463355" y="3829051"/>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椭圆 248"/>
          <p:cNvSpPr/>
          <p:nvPr/>
        </p:nvSpPr>
        <p:spPr bwMode="gray">
          <a:xfrm>
            <a:off x="2565361"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椭圆 249"/>
          <p:cNvSpPr/>
          <p:nvPr/>
        </p:nvSpPr>
        <p:spPr bwMode="gray">
          <a:xfrm>
            <a:off x="3385051" y="2771248"/>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椭圆 252"/>
          <p:cNvSpPr/>
          <p:nvPr/>
        </p:nvSpPr>
        <p:spPr bwMode="gray">
          <a:xfrm>
            <a:off x="7286759" y="4832937"/>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Text Box 343"/>
          <p:cNvSpPr txBox="1">
            <a:spLocks noChangeArrowheads="1"/>
          </p:cNvSpPr>
          <p:nvPr/>
        </p:nvSpPr>
        <p:spPr bwMode="gray">
          <a:xfrm>
            <a:off x="6000433" y="3997527"/>
            <a:ext cx="1129543"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dirty="0">
                <a:latin typeface="Huawei Sans" panose="020C0503030203020204" pitchFamily="34" charset="0"/>
              </a:rPr>
              <a:t>Tunnel label</a:t>
            </a:r>
          </a:p>
        </p:txBody>
      </p:sp>
      <p:sp>
        <p:nvSpPr>
          <p:cNvPr id="256" name="Text Box 344"/>
          <p:cNvSpPr txBox="1">
            <a:spLocks noChangeArrowheads="1"/>
          </p:cNvSpPr>
          <p:nvPr/>
        </p:nvSpPr>
        <p:spPr bwMode="gray">
          <a:xfrm>
            <a:off x="5067736" y="3997527"/>
            <a:ext cx="1174750"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Tunnel label</a:t>
            </a:r>
          </a:p>
        </p:txBody>
      </p:sp>
      <p:grpSp>
        <p:nvGrpSpPr>
          <p:cNvPr id="257" name="Group 500"/>
          <p:cNvGrpSpPr>
            <a:grpSpLocks/>
          </p:cNvGrpSpPr>
          <p:nvPr/>
        </p:nvGrpSpPr>
        <p:grpSpPr bwMode="gray">
          <a:xfrm>
            <a:off x="5107755" y="4326523"/>
            <a:ext cx="1082713" cy="580930"/>
            <a:chOff x="1404" y="2356"/>
            <a:chExt cx="498" cy="247"/>
          </a:xfrm>
        </p:grpSpPr>
        <p:sp>
          <p:nvSpPr>
            <p:cNvPr id="258" name="AutoShape 501"/>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59" name="Group 502"/>
            <p:cNvGrpSpPr>
              <a:grpSpLocks/>
            </p:cNvGrpSpPr>
            <p:nvPr/>
          </p:nvGrpSpPr>
          <p:grpSpPr bwMode="gray">
            <a:xfrm>
              <a:off x="1404" y="2356"/>
              <a:ext cx="498" cy="210"/>
              <a:chOff x="1404" y="2356"/>
              <a:chExt cx="498" cy="210"/>
            </a:xfrm>
          </p:grpSpPr>
          <p:sp>
            <p:nvSpPr>
              <p:cNvPr id="260" name="Text Box 503"/>
              <p:cNvSpPr txBox="1">
                <a:spLocks noChangeArrowheads="1"/>
              </p:cNvSpPr>
              <p:nvPr/>
            </p:nvSpPr>
            <p:spPr bwMode="gray">
              <a:xfrm>
                <a:off x="1404" y="2356"/>
                <a:ext cx="498" cy="118"/>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Text Box 504"/>
              <p:cNvSpPr txBox="1">
                <a:spLocks noChangeArrowheads="1"/>
              </p:cNvSpPr>
              <p:nvPr/>
            </p:nvSpPr>
            <p:spPr bwMode="gray">
              <a:xfrm>
                <a:off x="1404" y="2448"/>
                <a:ext cx="498" cy="118"/>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T3</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262" name="Group 505"/>
          <p:cNvGrpSpPr>
            <a:grpSpLocks/>
          </p:cNvGrpSpPr>
          <p:nvPr/>
        </p:nvGrpSpPr>
        <p:grpSpPr bwMode="gray">
          <a:xfrm>
            <a:off x="6057082" y="4326520"/>
            <a:ext cx="1023936" cy="542462"/>
            <a:chOff x="1404" y="2356"/>
            <a:chExt cx="498" cy="247"/>
          </a:xfrm>
        </p:grpSpPr>
        <p:sp>
          <p:nvSpPr>
            <p:cNvPr id="263" name="AutoShape 506"/>
            <p:cNvSpPr>
              <a:spLocks noChangeArrowheads="1"/>
            </p:cNvSpPr>
            <p:nvPr/>
          </p:nvSpPr>
          <p:spPr bwMode="gray">
            <a:xfrm rot="10800000">
              <a:off x="1435" y="2380"/>
              <a:ext cx="418" cy="223"/>
            </a:xfrm>
            <a:prstGeom prst="wedgeRoundRectCallout">
              <a:avLst>
                <a:gd name="adj1" fmla="val 2389"/>
                <a:gd name="adj2" fmla="val 72352"/>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64" name="Group 507"/>
            <p:cNvGrpSpPr>
              <a:grpSpLocks/>
            </p:cNvGrpSpPr>
            <p:nvPr/>
          </p:nvGrpSpPr>
          <p:grpSpPr bwMode="gray">
            <a:xfrm>
              <a:off x="1404" y="2356"/>
              <a:ext cx="498" cy="218"/>
              <a:chOff x="1404" y="2356"/>
              <a:chExt cx="498" cy="218"/>
            </a:xfrm>
          </p:grpSpPr>
          <p:sp>
            <p:nvSpPr>
              <p:cNvPr id="265" name="Text Box 508"/>
              <p:cNvSpPr txBox="1">
                <a:spLocks noChangeArrowheads="1"/>
              </p:cNvSpPr>
              <p:nvPr/>
            </p:nvSpPr>
            <p:spPr bwMode="gray">
              <a:xfrm>
                <a:off x="1404" y="2356"/>
                <a:ext cx="498" cy="126"/>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FEC: 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Text Box 509"/>
              <p:cNvSpPr txBox="1">
                <a:spLocks noChangeArrowheads="1"/>
              </p:cNvSpPr>
              <p:nvPr/>
            </p:nvSpPr>
            <p:spPr bwMode="gray">
              <a:xfrm>
                <a:off x="1404" y="2448"/>
                <a:ext cx="498" cy="126"/>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Label: T4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67" name="椭圆 266"/>
          <p:cNvSpPr/>
          <p:nvPr/>
        </p:nvSpPr>
        <p:spPr bwMode="gray">
          <a:xfrm>
            <a:off x="6472737" y="3829051"/>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113"/>
          <p:cNvGrpSpPr/>
          <p:nvPr/>
        </p:nvGrpSpPr>
        <p:grpSpPr>
          <a:xfrm>
            <a:off x="9950136" y="114300"/>
            <a:ext cx="1797364" cy="212400"/>
            <a:chOff x="10022136" y="114300"/>
            <a:chExt cx="1797364" cy="212400"/>
          </a:xfrm>
        </p:grpSpPr>
        <p:sp>
          <p:nvSpPr>
            <p:cNvPr id="134"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35" name="五边形 134"/>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7383333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Inter-AS VPN Option C (Solution 2): Control Plane with RRs</a:t>
            </a:r>
            <a:endParaRPr lang="en-US" dirty="0">
              <a:sym typeface="Huawei Sans" panose="020C0503030203020204" pitchFamily="34" charset="0"/>
            </a:endParaRPr>
          </a:p>
        </p:txBody>
      </p:sp>
      <p:sp>
        <p:nvSpPr>
          <p:cNvPr id="180" name="文本占位符 13"/>
          <p:cNvSpPr>
            <a:spLocks noGrp="1"/>
          </p:cNvSpPr>
          <p:nvPr>
            <p:ph type="body" sz="quarter" idx="10"/>
          </p:nvPr>
        </p:nvSpPr>
        <p:spPr/>
        <p:txBody>
          <a:bodyPr/>
          <a:lstStyle/>
          <a:p>
            <a:r>
              <a:rPr lang="en-US" sz="1600" smtClean="0"/>
              <a:t>The local PE establishes a VPNv4 peer relationship </a:t>
            </a:r>
            <a:r>
              <a:rPr lang="en-US" altLang="zh-CN" sz="1600" smtClean="0"/>
              <a:t>only </a:t>
            </a:r>
            <a:r>
              <a:rPr lang="en-US" sz="1600" smtClean="0"/>
              <a:t>with the local RR, and the local RR establishes a VPNv4 peer relationship with the peer RR to transmit inter-AS VPN routes.</a:t>
            </a:r>
          </a:p>
          <a:p>
            <a:r>
              <a:rPr lang="en-US" sz="1600" smtClean="0"/>
              <a:t>The RRs are responsible only for transmitting VPNv4 routes on the control plane. Traffic on the forwarding plane does not pass through the RRs.</a:t>
            </a:r>
            <a:endParaRPr lang="en-US" altLang="zh-CN" sz="1600" smtClean="0">
              <a:sym typeface="Huawei Sans" panose="020C0503030203020204" pitchFamily="34" charset="0"/>
            </a:endParaRPr>
          </a:p>
          <a:p>
            <a:endParaRPr lang="en-US" altLang="zh-CN" sz="1600" dirty="0">
              <a:sym typeface="Huawei Sans" panose="020C0503030203020204" pitchFamily="34" charset="0"/>
            </a:endParaRPr>
          </a:p>
        </p:txBody>
      </p:sp>
      <p:sp>
        <p:nvSpPr>
          <p:cNvPr id="126" name="Line 179"/>
          <p:cNvSpPr>
            <a:spLocks noChangeShapeType="1"/>
          </p:cNvSpPr>
          <p:nvPr/>
        </p:nvSpPr>
        <p:spPr bwMode="gray">
          <a:xfrm>
            <a:off x="7831969" y="3307255"/>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Line 179"/>
          <p:cNvSpPr>
            <a:spLocks noChangeShapeType="1"/>
          </p:cNvSpPr>
          <p:nvPr/>
        </p:nvSpPr>
        <p:spPr bwMode="gray">
          <a:xfrm>
            <a:off x="3649414" y="3307255"/>
            <a:ext cx="805307" cy="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71"/>
          <p:cNvSpPr txBox="1">
            <a:spLocks noChangeArrowheads="1"/>
          </p:cNvSpPr>
          <p:nvPr/>
        </p:nvSpPr>
        <p:spPr bwMode="gray">
          <a:xfrm>
            <a:off x="3882278" y="3997376"/>
            <a:ext cx="552813" cy="317772"/>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30" name="Text Box 172"/>
          <p:cNvSpPr txBox="1">
            <a:spLocks noChangeArrowheads="1"/>
          </p:cNvSpPr>
          <p:nvPr/>
        </p:nvSpPr>
        <p:spPr bwMode="gray">
          <a:xfrm>
            <a:off x="7775010" y="3997375"/>
            <a:ext cx="589280"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133" name="Text Box 173"/>
          <p:cNvSpPr txBox="1">
            <a:spLocks noChangeArrowheads="1"/>
          </p:cNvSpPr>
          <p:nvPr/>
        </p:nvSpPr>
        <p:spPr bwMode="gray">
          <a:xfrm>
            <a:off x="4668308" y="4263592"/>
            <a:ext cx="1096373"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 Box 174"/>
          <p:cNvSpPr txBox="1">
            <a:spLocks noChangeArrowheads="1"/>
          </p:cNvSpPr>
          <p:nvPr/>
        </p:nvSpPr>
        <p:spPr bwMode="gray">
          <a:xfrm>
            <a:off x="6412323" y="4283090"/>
            <a:ext cx="1192076"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 Box 175"/>
          <p:cNvSpPr txBox="1">
            <a:spLocks noChangeArrowheads="1"/>
          </p:cNvSpPr>
          <p:nvPr/>
        </p:nvSpPr>
        <p:spPr bwMode="gray">
          <a:xfrm>
            <a:off x="2365127" y="5300714"/>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136" name="Text Box 176"/>
          <p:cNvSpPr txBox="1">
            <a:spLocks noChangeArrowheads="1"/>
          </p:cNvSpPr>
          <p:nvPr/>
        </p:nvSpPr>
        <p:spPr bwMode="gray">
          <a:xfrm>
            <a:off x="9291389" y="5284839"/>
            <a:ext cx="625929" cy="307476"/>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137" name="Text Box 177"/>
          <p:cNvSpPr txBox="1">
            <a:spLocks noChangeArrowheads="1"/>
          </p:cNvSpPr>
          <p:nvPr/>
        </p:nvSpPr>
        <p:spPr bwMode="gray">
          <a:xfrm>
            <a:off x="1968401" y="4871295"/>
            <a:ext cx="841375"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Site1</a:t>
            </a:r>
          </a:p>
        </p:txBody>
      </p:sp>
      <p:sp>
        <p:nvSpPr>
          <p:cNvPr id="138" name="Text Box 178"/>
          <p:cNvSpPr txBox="1">
            <a:spLocks noChangeArrowheads="1"/>
          </p:cNvSpPr>
          <p:nvPr/>
        </p:nvSpPr>
        <p:spPr bwMode="gray">
          <a:xfrm>
            <a:off x="9349351" y="4864151"/>
            <a:ext cx="839787" cy="304800"/>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Site2</a:t>
            </a:r>
          </a:p>
        </p:txBody>
      </p:sp>
      <p:sp>
        <p:nvSpPr>
          <p:cNvPr id="140" name="Line 180"/>
          <p:cNvSpPr>
            <a:spLocks noChangeShapeType="1"/>
          </p:cNvSpPr>
          <p:nvPr/>
        </p:nvSpPr>
        <p:spPr bwMode="gray">
          <a:xfrm>
            <a:off x="4817185" y="3332386"/>
            <a:ext cx="446717" cy="714204"/>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Line 181"/>
          <p:cNvSpPr>
            <a:spLocks noChangeShapeType="1"/>
          </p:cNvSpPr>
          <p:nvPr/>
        </p:nvSpPr>
        <p:spPr bwMode="gray">
          <a:xfrm flipV="1">
            <a:off x="6884739" y="3332386"/>
            <a:ext cx="527807" cy="698328"/>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Line 182"/>
          <p:cNvSpPr>
            <a:spLocks noChangeShapeType="1"/>
          </p:cNvSpPr>
          <p:nvPr/>
        </p:nvSpPr>
        <p:spPr bwMode="gray">
          <a:xfrm>
            <a:off x="7849181" y="3332386"/>
            <a:ext cx="445257" cy="687216"/>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Line 183"/>
          <p:cNvSpPr>
            <a:spLocks noChangeShapeType="1"/>
          </p:cNvSpPr>
          <p:nvPr/>
        </p:nvSpPr>
        <p:spPr bwMode="gray">
          <a:xfrm>
            <a:off x="5633789" y="4122789"/>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Line 206"/>
          <p:cNvSpPr>
            <a:spLocks noChangeShapeType="1"/>
          </p:cNvSpPr>
          <p:nvPr/>
        </p:nvSpPr>
        <p:spPr bwMode="gray">
          <a:xfrm flipV="1">
            <a:off x="2876302" y="4246614"/>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Line 207"/>
          <p:cNvSpPr>
            <a:spLocks noChangeShapeType="1"/>
          </p:cNvSpPr>
          <p:nvPr/>
        </p:nvSpPr>
        <p:spPr bwMode="gray">
          <a:xfrm>
            <a:off x="8573839" y="4246614"/>
            <a:ext cx="860425" cy="79216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Line 315"/>
          <p:cNvSpPr>
            <a:spLocks noChangeShapeType="1"/>
          </p:cNvSpPr>
          <p:nvPr/>
        </p:nvSpPr>
        <p:spPr bwMode="gray">
          <a:xfrm flipH="1">
            <a:off x="2358777" y="5237214"/>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 Box 316"/>
          <p:cNvSpPr txBox="1">
            <a:spLocks noChangeArrowheads="1"/>
          </p:cNvSpPr>
          <p:nvPr/>
        </p:nvSpPr>
        <p:spPr bwMode="gray">
          <a:xfrm>
            <a:off x="1952546" y="5380089"/>
            <a:ext cx="841375"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8" name="Picture 189" descr="E:\2016.01\1.12 扁平化图标\蓝色\AR-蓝色最新-40.png"/>
          <p:cNvPicPr>
            <a:picLocks noChangeAspect="1" noChangeArrowheads="1"/>
          </p:cNvPicPr>
          <p:nvPr/>
        </p:nvPicPr>
        <p:blipFill>
          <a:blip r:embed="rId3" cstate="print"/>
          <a:srcRect/>
          <a:stretch>
            <a:fillRect/>
          </a:stretch>
        </p:blipFill>
        <p:spPr bwMode="gray">
          <a:xfrm>
            <a:off x="2681852" y="4960608"/>
            <a:ext cx="436636" cy="395012"/>
          </a:xfrm>
          <a:prstGeom prst="rect">
            <a:avLst/>
          </a:prstGeom>
          <a:noFill/>
        </p:spPr>
      </p:pic>
      <p:pic>
        <p:nvPicPr>
          <p:cNvPr id="149" name="Picture 190" descr="E:\2016.01\1.12 扁平化图标\蓝色\AR-蓝色最新-40.png"/>
          <p:cNvPicPr>
            <a:picLocks noChangeAspect="1" noChangeArrowheads="1"/>
          </p:cNvPicPr>
          <p:nvPr/>
        </p:nvPicPr>
        <p:blipFill>
          <a:blip r:embed="rId3" cstate="print"/>
          <a:srcRect/>
          <a:stretch>
            <a:fillRect/>
          </a:stretch>
        </p:blipFill>
        <p:spPr bwMode="gray">
          <a:xfrm>
            <a:off x="3548444" y="3945264"/>
            <a:ext cx="436636" cy="395012"/>
          </a:xfrm>
          <a:prstGeom prst="rect">
            <a:avLst/>
          </a:prstGeom>
          <a:noFill/>
        </p:spPr>
      </p:pic>
      <p:sp>
        <p:nvSpPr>
          <p:cNvPr id="150" name="Text Box 341"/>
          <p:cNvSpPr txBox="1">
            <a:spLocks noChangeArrowheads="1"/>
          </p:cNvSpPr>
          <p:nvPr/>
        </p:nvSpPr>
        <p:spPr bwMode="gray">
          <a:xfrm>
            <a:off x="4392421" y="3463976"/>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pic>
        <p:nvPicPr>
          <p:cNvPr id="152" name="Picture 192" descr="E:\2016.01\1.12 扁平化图标\蓝色\AR-蓝色最新-40.png"/>
          <p:cNvPicPr>
            <a:picLocks noChangeAspect="1" noChangeArrowheads="1"/>
          </p:cNvPicPr>
          <p:nvPr/>
        </p:nvPicPr>
        <p:blipFill>
          <a:blip r:embed="rId3" cstate="print"/>
          <a:srcRect/>
          <a:stretch>
            <a:fillRect/>
          </a:stretch>
        </p:blipFill>
        <p:spPr bwMode="gray">
          <a:xfrm>
            <a:off x="5224526" y="3904645"/>
            <a:ext cx="436636" cy="395012"/>
          </a:xfrm>
          <a:prstGeom prst="rect">
            <a:avLst/>
          </a:prstGeom>
          <a:noFill/>
        </p:spPr>
      </p:pic>
      <p:pic>
        <p:nvPicPr>
          <p:cNvPr id="153" name="Picture 193" descr="E:\2016.01\1.12 扁平化图标\蓝色\AR-蓝色最新-40.png"/>
          <p:cNvPicPr>
            <a:picLocks noChangeAspect="1" noChangeArrowheads="1"/>
          </p:cNvPicPr>
          <p:nvPr/>
        </p:nvPicPr>
        <p:blipFill>
          <a:blip r:embed="rId3" cstate="print"/>
          <a:srcRect/>
          <a:stretch>
            <a:fillRect/>
          </a:stretch>
        </p:blipFill>
        <p:spPr bwMode="gray">
          <a:xfrm>
            <a:off x="6482354" y="3922108"/>
            <a:ext cx="436636" cy="395012"/>
          </a:xfrm>
          <a:prstGeom prst="rect">
            <a:avLst/>
          </a:prstGeom>
          <a:noFill/>
        </p:spPr>
      </p:pic>
      <p:sp>
        <p:nvSpPr>
          <p:cNvPr id="154" name="Text Box 342"/>
          <p:cNvSpPr txBox="1">
            <a:spLocks noChangeArrowheads="1"/>
          </p:cNvSpPr>
          <p:nvPr/>
        </p:nvSpPr>
        <p:spPr bwMode="gray">
          <a:xfrm>
            <a:off x="7389564" y="3463976"/>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pic>
        <p:nvPicPr>
          <p:cNvPr id="156" name="Picture 195" descr="E:\2016.01\1.12 扁平化图标\蓝色\AR-蓝色最新-40.png"/>
          <p:cNvPicPr>
            <a:picLocks noChangeAspect="1" noChangeArrowheads="1"/>
          </p:cNvPicPr>
          <p:nvPr/>
        </p:nvPicPr>
        <p:blipFill>
          <a:blip r:embed="rId3" cstate="print"/>
          <a:srcRect/>
          <a:stretch>
            <a:fillRect/>
          </a:stretch>
        </p:blipFill>
        <p:spPr bwMode="gray">
          <a:xfrm>
            <a:off x="8310421" y="3941951"/>
            <a:ext cx="436636" cy="395012"/>
          </a:xfrm>
          <a:prstGeom prst="rect">
            <a:avLst/>
          </a:prstGeom>
          <a:noFill/>
        </p:spPr>
      </p:pic>
      <p:pic>
        <p:nvPicPr>
          <p:cNvPr id="157" name="Picture 196" descr="E:\2016.01\1.12 扁平化图标\蓝色\AR-蓝色最新-40.png"/>
          <p:cNvPicPr>
            <a:picLocks noChangeAspect="1" noChangeArrowheads="1"/>
          </p:cNvPicPr>
          <p:nvPr/>
        </p:nvPicPr>
        <p:blipFill>
          <a:blip r:embed="rId3" cstate="print"/>
          <a:srcRect/>
          <a:stretch>
            <a:fillRect/>
          </a:stretch>
        </p:blipFill>
        <p:spPr bwMode="gray">
          <a:xfrm>
            <a:off x="9089466" y="4978589"/>
            <a:ext cx="436636" cy="395012"/>
          </a:xfrm>
          <a:prstGeom prst="rect">
            <a:avLst/>
          </a:prstGeom>
          <a:noFill/>
        </p:spPr>
      </p:pic>
      <p:sp>
        <p:nvSpPr>
          <p:cNvPr id="158" name="圆角矩形 157"/>
          <p:cNvSpPr/>
          <p:nvPr/>
        </p:nvSpPr>
        <p:spPr bwMode="gray">
          <a:xfrm>
            <a:off x="2071439" y="4878836"/>
            <a:ext cx="1090375"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圆角矩形 158"/>
          <p:cNvSpPr/>
          <p:nvPr/>
        </p:nvSpPr>
        <p:spPr bwMode="gray">
          <a:xfrm>
            <a:off x="3118488" y="2886086"/>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圆角矩形 159"/>
          <p:cNvSpPr/>
          <p:nvPr/>
        </p:nvSpPr>
        <p:spPr bwMode="gray">
          <a:xfrm>
            <a:off x="8892393" y="4878836"/>
            <a:ext cx="1193999" cy="754857"/>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1" name="Picture 191" descr="E:\2016.01\1.12 扁平化图标\蓝色\AR-蓝色最新-40.png"/>
          <p:cNvPicPr>
            <a:picLocks noChangeAspect="1" noChangeArrowheads="1"/>
          </p:cNvPicPr>
          <p:nvPr/>
        </p:nvPicPr>
        <p:blipFill>
          <a:blip r:embed="rId3" cstate="print"/>
          <a:srcRect/>
          <a:stretch>
            <a:fillRect/>
          </a:stretch>
        </p:blipFill>
        <p:spPr bwMode="gray">
          <a:xfrm>
            <a:off x="3222488" y="3112992"/>
            <a:ext cx="436636" cy="395012"/>
          </a:xfrm>
          <a:prstGeom prst="rect">
            <a:avLst/>
          </a:prstGeom>
          <a:noFill/>
        </p:spPr>
      </p:pic>
      <p:sp>
        <p:nvSpPr>
          <p:cNvPr id="162" name="圆角矩形 161"/>
          <p:cNvSpPr/>
          <p:nvPr/>
        </p:nvSpPr>
        <p:spPr bwMode="gray">
          <a:xfrm>
            <a:off x="6323008" y="2886086"/>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3" name="Picture 191" descr="E:\2016.01\1.12 扁平化图标\蓝色\AR-蓝色最新-40.png"/>
          <p:cNvPicPr>
            <a:picLocks noChangeAspect="1" noChangeArrowheads="1"/>
          </p:cNvPicPr>
          <p:nvPr/>
        </p:nvPicPr>
        <p:blipFill>
          <a:blip r:embed="rId3" cstate="print"/>
          <a:srcRect/>
          <a:stretch>
            <a:fillRect/>
          </a:stretch>
        </p:blipFill>
        <p:spPr bwMode="gray">
          <a:xfrm>
            <a:off x="8579041" y="3112992"/>
            <a:ext cx="436636" cy="395012"/>
          </a:xfrm>
          <a:prstGeom prst="rect">
            <a:avLst/>
          </a:prstGeom>
          <a:noFill/>
        </p:spPr>
      </p:pic>
      <p:sp>
        <p:nvSpPr>
          <p:cNvPr id="164" name="Text Box 341"/>
          <p:cNvSpPr txBox="1">
            <a:spLocks noChangeArrowheads="1"/>
          </p:cNvSpPr>
          <p:nvPr/>
        </p:nvSpPr>
        <p:spPr bwMode="gray">
          <a:xfrm>
            <a:off x="3135387" y="3473860"/>
            <a:ext cx="62394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RR1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Text Box 341"/>
          <p:cNvSpPr txBox="1">
            <a:spLocks noChangeArrowheads="1"/>
          </p:cNvSpPr>
          <p:nvPr/>
        </p:nvSpPr>
        <p:spPr bwMode="gray">
          <a:xfrm>
            <a:off x="8485387" y="3473860"/>
            <a:ext cx="623944"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RR2</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6" name="直接箭头连接符 165"/>
          <p:cNvCxnSpPr>
            <a:endCxn id="149" idx="0"/>
          </p:cNvCxnSpPr>
          <p:nvPr/>
        </p:nvCxnSpPr>
        <p:spPr bwMode="gray">
          <a:xfrm>
            <a:off x="3619647" y="3524566"/>
            <a:ext cx="147115" cy="42069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8" name="直接箭头连接符 167"/>
          <p:cNvCxnSpPr/>
          <p:nvPr/>
        </p:nvCxnSpPr>
        <p:spPr bwMode="gray">
          <a:xfrm flipH="1">
            <a:off x="8424509" y="3492327"/>
            <a:ext cx="154532" cy="422318"/>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直接箭头连接符 168"/>
          <p:cNvCxnSpPr/>
          <p:nvPr/>
        </p:nvCxnSpPr>
        <p:spPr bwMode="gray">
          <a:xfrm flipV="1">
            <a:off x="5675230" y="4286545"/>
            <a:ext cx="734725"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直接箭头连接符 169"/>
          <p:cNvCxnSpPr/>
          <p:nvPr/>
        </p:nvCxnSpPr>
        <p:spPr bwMode="gray">
          <a:xfrm flipV="1">
            <a:off x="5548210" y="5264244"/>
            <a:ext cx="720000" cy="0"/>
          </a:xfrm>
          <a:prstGeom prst="straightConnector1">
            <a:avLst/>
          </a:prstGeom>
          <a:ln w="28575">
            <a:solidFill>
              <a:srgbClr val="62B23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直接箭头连接符 170"/>
          <p:cNvCxnSpPr/>
          <p:nvPr/>
        </p:nvCxnSpPr>
        <p:spPr bwMode="gray">
          <a:xfrm>
            <a:off x="5548210" y="5486367"/>
            <a:ext cx="720000" cy="0"/>
          </a:xfrm>
          <a:prstGeom prst="straightConnector1">
            <a:avLst/>
          </a:pr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2" name="Text Box 176"/>
          <p:cNvSpPr txBox="1">
            <a:spLocks noChangeArrowheads="1"/>
          </p:cNvSpPr>
          <p:nvPr/>
        </p:nvSpPr>
        <p:spPr bwMode="gray">
          <a:xfrm>
            <a:off x="6159834" y="5119298"/>
            <a:ext cx="2384269" cy="304003"/>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Unicast BGP peer relationship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Text Box 176"/>
          <p:cNvSpPr txBox="1">
            <a:spLocks noChangeArrowheads="1"/>
          </p:cNvSpPr>
          <p:nvPr/>
        </p:nvSpPr>
        <p:spPr bwMode="gray">
          <a:xfrm>
            <a:off x="6197871" y="5340908"/>
            <a:ext cx="2042211" cy="295345"/>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MP-BGP peer relationship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AutoShape 274"/>
          <p:cNvSpPr>
            <a:spLocks noChangeArrowheads="1"/>
          </p:cNvSpPr>
          <p:nvPr/>
        </p:nvSpPr>
        <p:spPr bwMode="gray">
          <a:xfrm rot="10800000">
            <a:off x="1458809" y="3307255"/>
            <a:ext cx="1271326" cy="681534"/>
          </a:xfrm>
          <a:prstGeom prst="wedgeRoundRectCallout">
            <a:avLst>
              <a:gd name="adj1" fmla="val -91803"/>
              <a:gd name="adj2" fmla="val 47161"/>
              <a:gd name="adj3" fmla="val 16667"/>
            </a:avLst>
          </a:prstGeom>
          <a:solidFill>
            <a:srgbClr val="FFFFFF"/>
          </a:solidFill>
          <a:ln w="12700" algn="ctr">
            <a:solidFill>
              <a:srgbClr val="99CCFF"/>
            </a:solidFill>
            <a:miter lim="800000"/>
            <a:headEnd/>
            <a:tailEnd/>
          </a:ln>
          <a:effectLst/>
        </p:spPr>
        <p:txBody>
          <a:bodyPr rot="10800000" wrap="square">
            <a:noAutofit/>
          </a:bodyPr>
          <a:lstStyle/>
          <a:p>
            <a:pPr algn="ctr" fontAlgn="ctr"/>
            <a:endParaRPr lang="zh-CN" altLang="zh-CN" b="1">
              <a:effectLst>
                <a:outerShdw blurRad="38100" dist="38100" dir="2700000" algn="tl">
                  <a:srgbClr val="C0C0C0"/>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 Box 276"/>
          <p:cNvSpPr txBox="1">
            <a:spLocks noChangeArrowheads="1"/>
          </p:cNvSpPr>
          <p:nvPr/>
        </p:nvSpPr>
        <p:spPr bwMode="gray">
          <a:xfrm>
            <a:off x="1458809" y="3333648"/>
            <a:ext cx="1446468" cy="1015663"/>
          </a:xfrm>
          <a:prstGeom prst="rect">
            <a:avLst/>
          </a:prstGeom>
          <a:noFill/>
          <a:ln w="12700" algn="ctr">
            <a:noFill/>
            <a:miter lim="800000"/>
            <a:headEnd/>
            <a:tailEnd/>
          </a:ln>
          <a:effectLst/>
        </p:spPr>
        <p:txBody>
          <a:bodyPr wrap="square">
            <a:noAutofit/>
          </a:bodyPr>
          <a:lstStyle/>
          <a:p>
            <a:pPr fontAlgn="ctr">
              <a:spcBef>
                <a:spcPct val="50000"/>
              </a:spcBef>
            </a:pPr>
            <a:r>
              <a:rPr sz="1200" dirty="0">
                <a:latin typeface="Huawei Sans" panose="020C0503030203020204" pitchFamily="34" charset="0"/>
              </a:rPr>
              <a:t>Reflects routes without forwarding data.</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Line 179"/>
          <p:cNvSpPr>
            <a:spLocks noChangeShapeType="1"/>
          </p:cNvSpPr>
          <p:nvPr/>
        </p:nvSpPr>
        <p:spPr bwMode="gray">
          <a:xfrm flipV="1">
            <a:off x="3914527" y="3332385"/>
            <a:ext cx="477894" cy="688801"/>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5" name="Picture 194" descr="E:\2016.01\1.12 扁平化图标\蓝色\AR-蓝色最新-40.png"/>
          <p:cNvPicPr>
            <a:picLocks noChangeAspect="1" noChangeArrowheads="1"/>
          </p:cNvPicPr>
          <p:nvPr/>
        </p:nvPicPr>
        <p:blipFill>
          <a:blip r:embed="rId3" cstate="print"/>
          <a:srcRect/>
          <a:stretch>
            <a:fillRect/>
          </a:stretch>
        </p:blipFill>
        <p:spPr bwMode="gray">
          <a:xfrm>
            <a:off x="7412546" y="3122184"/>
            <a:ext cx="436636" cy="395012"/>
          </a:xfrm>
          <a:prstGeom prst="rect">
            <a:avLst/>
          </a:prstGeom>
          <a:noFill/>
        </p:spPr>
      </p:pic>
      <p:pic>
        <p:nvPicPr>
          <p:cNvPr id="151" name="Picture 191" descr="E:\2016.01\1.12 扁平化图标\蓝色\AR-蓝色最新-40.png"/>
          <p:cNvPicPr>
            <a:picLocks noChangeAspect="1" noChangeArrowheads="1"/>
          </p:cNvPicPr>
          <p:nvPr/>
        </p:nvPicPr>
        <p:blipFill>
          <a:blip r:embed="rId3" cstate="print"/>
          <a:srcRect/>
          <a:stretch>
            <a:fillRect/>
          </a:stretch>
        </p:blipFill>
        <p:spPr bwMode="gray">
          <a:xfrm>
            <a:off x="4387255" y="3112992"/>
            <a:ext cx="436636" cy="395012"/>
          </a:xfrm>
          <a:prstGeom prst="rect">
            <a:avLst/>
          </a:prstGeom>
          <a:noFill/>
        </p:spPr>
      </p:pic>
      <p:sp>
        <p:nvSpPr>
          <p:cNvPr id="53" name="任意多边形 52"/>
          <p:cNvSpPr/>
          <p:nvPr/>
        </p:nvSpPr>
        <p:spPr bwMode="gray">
          <a:xfrm>
            <a:off x="3474720" y="2703109"/>
            <a:ext cx="5444197" cy="361700"/>
          </a:xfrm>
          <a:custGeom>
            <a:avLst/>
            <a:gdLst>
              <a:gd name="connsiteX0" fmla="*/ 0 w 5444197"/>
              <a:gd name="connsiteY0" fmla="*/ 0 h 56271"/>
              <a:gd name="connsiteX1" fmla="*/ 5444197 w 5444197"/>
              <a:gd name="connsiteY1" fmla="*/ 56271 h 56271"/>
              <a:gd name="connsiteX0" fmla="*/ 0 w 5444197"/>
              <a:gd name="connsiteY0" fmla="*/ 200576 h 256847"/>
              <a:gd name="connsiteX1" fmla="*/ 5444197 w 5444197"/>
              <a:gd name="connsiteY1" fmla="*/ 256847 h 256847"/>
              <a:gd name="connsiteX0" fmla="*/ 0 w 5444197"/>
              <a:gd name="connsiteY0" fmla="*/ 305429 h 361700"/>
              <a:gd name="connsiteX1" fmla="*/ 5444197 w 5444197"/>
              <a:gd name="connsiteY1" fmla="*/ 361700 h 361700"/>
            </a:gdLst>
            <a:ahLst/>
            <a:cxnLst>
              <a:cxn ang="0">
                <a:pos x="connsiteX0" y="connsiteY0"/>
              </a:cxn>
              <a:cxn ang="0">
                <a:pos x="connsiteX1" y="connsiteY1"/>
              </a:cxn>
            </a:cxnLst>
            <a:rect l="l" t="t" r="r" b="b"/>
            <a:pathLst>
              <a:path w="5444197" h="361700">
                <a:moveTo>
                  <a:pt x="0" y="305429"/>
                </a:moveTo>
                <a:cubicBezTo>
                  <a:pt x="1842868" y="-27507"/>
                  <a:pt x="3840481" y="-191629"/>
                  <a:pt x="5444197" y="361700"/>
                </a:cubicBezTo>
              </a:path>
            </a:pathLst>
          </a:custGeom>
          <a:ln w="28575">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7" name="组合 56"/>
          <p:cNvGrpSpPr/>
          <p:nvPr/>
        </p:nvGrpSpPr>
        <p:grpSpPr bwMode="gray">
          <a:xfrm>
            <a:off x="9950136" y="114300"/>
            <a:ext cx="1797364" cy="212400"/>
            <a:chOff x="10022136" y="114300"/>
            <a:chExt cx="1797364" cy="212400"/>
          </a:xfrm>
        </p:grpSpPr>
        <p:sp>
          <p:nvSpPr>
            <p:cNvPr id="58"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五边形 58"/>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49892614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(Solution 2) Forwarding Plane</a:t>
            </a:r>
            <a:endParaRPr lang="en-US" dirty="0">
              <a:sym typeface="Huawei Sans" panose="020C0503030203020204" pitchFamily="34" charset="0"/>
            </a:endParaRPr>
          </a:p>
        </p:txBody>
      </p:sp>
      <p:sp>
        <p:nvSpPr>
          <p:cNvPr id="292" name="文本占位符 31"/>
          <p:cNvSpPr>
            <a:spLocks noGrp="1"/>
          </p:cNvSpPr>
          <p:nvPr>
            <p:ph type="body" sz="quarter" idx="4294967295"/>
          </p:nvPr>
        </p:nvSpPr>
        <p:spPr bwMode="gray">
          <a:xfrm>
            <a:off x="8369327" y="1150938"/>
            <a:ext cx="3378174" cy="4432300"/>
          </a:xfrm>
        </p:spPr>
        <p:txBody>
          <a:bodyPr wrap="square">
            <a:noAutofit/>
          </a:bodyPr>
          <a:lstStyle/>
          <a:p>
            <a:pPr marL="457200" indent="-457200" algn="l">
              <a:lnSpc>
                <a:spcPct val="100000"/>
              </a:lnSpc>
              <a:spcBef>
                <a:spcPts val="0"/>
              </a:spcBef>
              <a:buSzPct val="100000"/>
              <a:buFont typeface="+mj-lt"/>
              <a:buAutoNum type="arabicPeriod"/>
            </a:pPr>
            <a:r>
              <a:rPr sz="1200" dirty="0">
                <a:latin typeface="Huawei Sans" panose="020C0503030203020204" pitchFamily="34" charset="0"/>
              </a:rPr>
              <a:t>CE2 sends an IP packet destined for Net1 to PE2.</a:t>
            </a:r>
          </a:p>
          <a:p>
            <a:pPr marL="457200" indent="-457200" algn="l">
              <a:lnSpc>
                <a:spcPct val="100000"/>
              </a:lnSpc>
              <a:spcBef>
                <a:spcPts val="0"/>
              </a:spcBef>
              <a:buSzPct val="100000"/>
              <a:buFont typeface="+mj-lt"/>
              <a:buAutoNum type="arabicPeriod"/>
            </a:pPr>
            <a:r>
              <a:rPr sz="1200" dirty="0">
                <a:latin typeface="Huawei Sans" panose="020C0503030203020204" pitchFamily="34" charset="0"/>
              </a:rPr>
              <a:t>After receiving the IP packet, PE2 encapsulates the </a:t>
            </a:r>
            <a:r>
              <a:rPr lang="en-US" sz="1200" dirty="0" smtClean="0">
                <a:latin typeface="Huawei Sans" panose="020C0503030203020204" pitchFamily="34" charset="0"/>
              </a:rPr>
              <a:t>packet with the </a:t>
            </a:r>
            <a:r>
              <a:rPr sz="1200" dirty="0" smtClean="0">
                <a:latin typeface="Huawei Sans" panose="020C0503030203020204" pitchFamily="34" charset="0"/>
              </a:rPr>
              <a:t>VPN </a:t>
            </a:r>
            <a:r>
              <a:rPr sz="1200" dirty="0">
                <a:latin typeface="Huawei Sans" panose="020C0503030203020204" pitchFamily="34" charset="0"/>
              </a:rPr>
              <a:t>label </a:t>
            </a:r>
            <a:r>
              <a:rPr sz="1200" dirty="0" smtClean="0">
                <a:latin typeface="Huawei Sans" panose="020C0503030203020204" pitchFamily="34" charset="0"/>
              </a:rPr>
              <a:t>V1. </a:t>
            </a:r>
            <a:r>
              <a:rPr sz="1200" dirty="0">
                <a:latin typeface="Huawei Sans" panose="020C0503030203020204" pitchFamily="34" charset="0"/>
              </a:rPr>
              <a:t>Because the next hop (PE1) of the packet destined for Net1 is not a directly connected neighbor, PE2 finds that the label of the packet destined for PE1 is T4 and encapsulates the packet with the label T4.</a:t>
            </a:r>
            <a:endParaRPr lang="zh-CN" altLang="en-US" sz="1200" dirty="0">
              <a:latin typeface="Huawei Sans" panose="020C0503030203020204" pitchFamily="34" charset="0"/>
              <a:sym typeface="Huawei Sans" panose="020C0503030203020204" pitchFamily="34" charset="0"/>
            </a:endParaRPr>
          </a:p>
          <a:p>
            <a:pPr marL="457200" indent="-457200" algn="l">
              <a:lnSpc>
                <a:spcPct val="100000"/>
              </a:lnSpc>
              <a:spcBef>
                <a:spcPts val="0"/>
              </a:spcBef>
              <a:buSzPct val="100000"/>
              <a:buFont typeface="+mj-lt"/>
              <a:buAutoNum type="arabicPeriod"/>
            </a:pPr>
            <a:r>
              <a:rPr sz="1200" dirty="0">
                <a:latin typeface="Huawei Sans" panose="020C0503030203020204" pitchFamily="34" charset="0"/>
              </a:rPr>
              <a:t>P2 swaps the outer label T4 with T3 and forwards the packet to ASBR2.</a:t>
            </a:r>
          </a:p>
          <a:p>
            <a:pPr marL="457200" indent="-457200" algn="l">
              <a:lnSpc>
                <a:spcPct val="100000"/>
              </a:lnSpc>
              <a:spcBef>
                <a:spcPts val="0"/>
              </a:spcBef>
              <a:buSzPct val="100000"/>
              <a:buFont typeface="+mj-lt"/>
              <a:buAutoNum type="arabicPeriod"/>
            </a:pPr>
            <a:r>
              <a:rPr sz="1200" dirty="0">
                <a:latin typeface="Huawei Sans" panose="020C0503030203020204" pitchFamily="34" charset="0"/>
              </a:rPr>
              <a:t>ASBR2 removes the outer label, swaps the label T3 with B1, and forwards the packet to ASBR1.</a:t>
            </a:r>
          </a:p>
          <a:p>
            <a:pPr marL="457200" indent="-457200" algn="l">
              <a:lnSpc>
                <a:spcPct val="100000"/>
              </a:lnSpc>
              <a:spcBef>
                <a:spcPts val="0"/>
              </a:spcBef>
              <a:buSzPct val="100000"/>
              <a:buFont typeface="+mj-lt"/>
              <a:buAutoNum type="arabicPeriod"/>
            </a:pPr>
            <a:r>
              <a:rPr sz="1200" dirty="0" smtClean="0">
                <a:latin typeface="Huawei Sans" panose="020C0503030203020204" pitchFamily="34" charset="0"/>
              </a:rPr>
              <a:t>After </a:t>
            </a:r>
            <a:r>
              <a:rPr sz="1200" dirty="0">
                <a:latin typeface="Huawei Sans" panose="020C0503030203020204" pitchFamily="34" charset="0"/>
              </a:rPr>
              <a:t>receiving the packet, ASBR1 removes the label B1 and checks its forwarding table. It finds the label T2 associated with the route destined for PE1, adds T2 to the top of the label stack, and forwards the packet to P1.</a:t>
            </a:r>
          </a:p>
          <a:p>
            <a:pPr marL="457200" indent="-457200" algn="l">
              <a:lnSpc>
                <a:spcPct val="100000"/>
              </a:lnSpc>
              <a:spcBef>
                <a:spcPts val="0"/>
              </a:spcBef>
              <a:buSzPct val="100000"/>
              <a:buFont typeface="+mj-lt"/>
              <a:buAutoNum type="arabicPeriod"/>
            </a:pPr>
            <a:r>
              <a:rPr sz="1200" dirty="0">
                <a:latin typeface="Huawei Sans" panose="020C0503030203020204" pitchFamily="34" charset="0"/>
              </a:rPr>
              <a:t>P1 swaps the outer label T2 with T1 and forwards the packet to PE1.</a:t>
            </a:r>
          </a:p>
          <a:p>
            <a:pPr marL="457200" indent="-457200" algn="l">
              <a:lnSpc>
                <a:spcPct val="100000"/>
              </a:lnSpc>
              <a:spcBef>
                <a:spcPts val="0"/>
              </a:spcBef>
              <a:buSzPct val="100000"/>
              <a:buFont typeface="+mj-lt"/>
              <a:buAutoNum type="arabicPeriod"/>
            </a:pPr>
            <a:r>
              <a:rPr sz="1200" dirty="0">
                <a:latin typeface="Huawei Sans" panose="020C0503030203020204" pitchFamily="34" charset="0"/>
              </a:rPr>
              <a:t>PE1 removes all labels from the packet and forwards the packet to CE1.</a:t>
            </a:r>
          </a:p>
        </p:txBody>
      </p:sp>
      <p:sp>
        <p:nvSpPr>
          <p:cNvPr id="148" name="AutoShape 348"/>
          <p:cNvSpPr>
            <a:spLocks noChangeArrowheads="1"/>
          </p:cNvSpPr>
          <p:nvPr/>
        </p:nvSpPr>
        <p:spPr bwMode="gray">
          <a:xfrm rot="5400000">
            <a:off x="4572621" y="2422770"/>
            <a:ext cx="152400" cy="6216650"/>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 Box 190"/>
          <p:cNvSpPr txBox="1">
            <a:spLocks noChangeArrowheads="1"/>
          </p:cNvSpPr>
          <p:nvPr/>
        </p:nvSpPr>
        <p:spPr bwMode="gray">
          <a:xfrm>
            <a:off x="1540496" y="3494333"/>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50" name="Text Box 191"/>
          <p:cNvSpPr txBox="1">
            <a:spLocks noChangeArrowheads="1"/>
          </p:cNvSpPr>
          <p:nvPr/>
        </p:nvSpPr>
        <p:spPr bwMode="gray">
          <a:xfrm>
            <a:off x="2307259"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dirty="0">
                <a:latin typeface="Huawei Sans" panose="020C0503030203020204" pitchFamily="34" charset="0"/>
              </a:rPr>
              <a:t>MPLS</a:t>
            </a:r>
          </a:p>
        </p:txBody>
      </p:sp>
      <p:sp>
        <p:nvSpPr>
          <p:cNvPr id="151" name="Text Box 192"/>
          <p:cNvSpPr txBox="1">
            <a:spLocks noChangeArrowheads="1"/>
          </p:cNvSpPr>
          <p:nvPr/>
        </p:nvSpPr>
        <p:spPr bwMode="gray">
          <a:xfrm>
            <a:off x="3185146"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58" name="Text Box 193"/>
          <p:cNvSpPr txBox="1">
            <a:spLocks noChangeArrowheads="1"/>
          </p:cNvSpPr>
          <p:nvPr/>
        </p:nvSpPr>
        <p:spPr bwMode="gray">
          <a:xfrm>
            <a:off x="5323509"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59" name="Text Box 194"/>
          <p:cNvSpPr txBox="1">
            <a:spLocks noChangeArrowheads="1"/>
          </p:cNvSpPr>
          <p:nvPr/>
        </p:nvSpPr>
        <p:spPr bwMode="gray">
          <a:xfrm>
            <a:off x="6210921"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60" name="Text Box 196"/>
          <p:cNvSpPr txBox="1">
            <a:spLocks noChangeArrowheads="1"/>
          </p:cNvSpPr>
          <p:nvPr/>
        </p:nvSpPr>
        <p:spPr bwMode="gray">
          <a:xfrm>
            <a:off x="7084046" y="3497310"/>
            <a:ext cx="688975" cy="304800"/>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IP</a:t>
            </a:r>
          </a:p>
        </p:txBody>
      </p:sp>
      <p:sp>
        <p:nvSpPr>
          <p:cNvPr id="161" name="Line 201"/>
          <p:cNvSpPr>
            <a:spLocks noChangeShapeType="1"/>
          </p:cNvSpPr>
          <p:nvPr/>
        </p:nvSpPr>
        <p:spPr bwMode="gray">
          <a:xfrm flipV="1">
            <a:off x="1364284" y="2452933"/>
            <a:ext cx="773112" cy="7381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Line 202"/>
          <p:cNvSpPr>
            <a:spLocks noChangeShapeType="1"/>
          </p:cNvSpPr>
          <p:nvPr/>
        </p:nvSpPr>
        <p:spPr bwMode="gray">
          <a:xfrm>
            <a:off x="7061821" y="2452933"/>
            <a:ext cx="702207" cy="702614"/>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Line 214"/>
          <p:cNvSpPr>
            <a:spLocks noChangeShapeType="1"/>
          </p:cNvSpPr>
          <p:nvPr/>
        </p:nvSpPr>
        <p:spPr bwMode="gray">
          <a:xfrm>
            <a:off x="1394446" y="3332408"/>
            <a:ext cx="0" cy="104933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Line 215"/>
          <p:cNvSpPr>
            <a:spLocks noChangeShapeType="1"/>
          </p:cNvSpPr>
          <p:nvPr/>
        </p:nvSpPr>
        <p:spPr bwMode="gray">
          <a:xfrm>
            <a:off x="3943971" y="25354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Line 216"/>
          <p:cNvSpPr>
            <a:spLocks noChangeShapeType="1"/>
          </p:cNvSpPr>
          <p:nvPr/>
        </p:nvSpPr>
        <p:spPr bwMode="gray">
          <a:xfrm>
            <a:off x="5175871" y="25100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Line 217"/>
          <p:cNvSpPr>
            <a:spLocks noChangeShapeType="1"/>
          </p:cNvSpPr>
          <p:nvPr/>
        </p:nvSpPr>
        <p:spPr bwMode="gray">
          <a:xfrm>
            <a:off x="6990384" y="2589458"/>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Line 218"/>
          <p:cNvSpPr>
            <a:spLocks noChangeShapeType="1"/>
          </p:cNvSpPr>
          <p:nvPr/>
        </p:nvSpPr>
        <p:spPr bwMode="gray">
          <a:xfrm>
            <a:off x="7836521" y="3384795"/>
            <a:ext cx="0" cy="974725"/>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Line 219"/>
          <p:cNvSpPr>
            <a:spLocks noChangeShapeType="1"/>
          </p:cNvSpPr>
          <p:nvPr/>
        </p:nvSpPr>
        <p:spPr bwMode="gray">
          <a:xfrm>
            <a:off x="2265984" y="3781670"/>
            <a:ext cx="7889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Line 220"/>
          <p:cNvSpPr>
            <a:spLocks noChangeShapeType="1"/>
          </p:cNvSpPr>
          <p:nvPr/>
        </p:nvSpPr>
        <p:spPr bwMode="gray">
          <a:xfrm>
            <a:off x="3042271" y="3781670"/>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Line 221"/>
          <p:cNvSpPr>
            <a:spLocks noChangeShapeType="1"/>
          </p:cNvSpPr>
          <p:nvPr/>
        </p:nvSpPr>
        <p:spPr bwMode="gray">
          <a:xfrm>
            <a:off x="1384921" y="3775320"/>
            <a:ext cx="8890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Line 222"/>
          <p:cNvSpPr>
            <a:spLocks noChangeShapeType="1"/>
          </p:cNvSpPr>
          <p:nvPr/>
        </p:nvSpPr>
        <p:spPr bwMode="gray">
          <a:xfrm>
            <a:off x="3953496" y="3774018"/>
            <a:ext cx="1227138"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Line 223"/>
          <p:cNvSpPr>
            <a:spLocks noChangeShapeType="1"/>
          </p:cNvSpPr>
          <p:nvPr/>
        </p:nvSpPr>
        <p:spPr bwMode="gray">
          <a:xfrm>
            <a:off x="5180634" y="3781670"/>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Line 224"/>
          <p:cNvSpPr>
            <a:spLocks noChangeShapeType="1"/>
          </p:cNvSpPr>
          <p:nvPr/>
        </p:nvSpPr>
        <p:spPr bwMode="gray">
          <a:xfrm>
            <a:off x="6085509" y="3772145"/>
            <a:ext cx="901700"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Line 225"/>
          <p:cNvSpPr>
            <a:spLocks noChangeShapeType="1"/>
          </p:cNvSpPr>
          <p:nvPr/>
        </p:nvSpPr>
        <p:spPr bwMode="gray">
          <a:xfrm>
            <a:off x="6984034" y="3772145"/>
            <a:ext cx="877887" cy="0"/>
          </a:xfrm>
          <a:prstGeom prst="line">
            <a:avLst/>
          </a:prstGeom>
          <a:noFill/>
          <a:ln w="25400" cap="rnd">
            <a:solidFill>
              <a:srgbClr val="99CCFF"/>
            </a:solidFill>
            <a:prstDash val="sysDot"/>
            <a:round/>
            <a:headEnd type="stealth" w="med" len="me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Line 226"/>
          <p:cNvSpPr>
            <a:spLocks noChangeShapeType="1"/>
          </p:cNvSpPr>
          <p:nvPr/>
        </p:nvSpPr>
        <p:spPr bwMode="gray">
          <a:xfrm>
            <a:off x="3054971" y="2433883"/>
            <a:ext cx="0" cy="2693987"/>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Line 227"/>
          <p:cNvSpPr>
            <a:spLocks noChangeShapeType="1"/>
          </p:cNvSpPr>
          <p:nvPr/>
        </p:nvSpPr>
        <p:spPr bwMode="gray">
          <a:xfrm>
            <a:off x="6090271" y="2400545"/>
            <a:ext cx="0" cy="2693988"/>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Rectangle 228"/>
          <p:cNvSpPr>
            <a:spLocks noChangeArrowheads="1"/>
          </p:cNvSpPr>
          <p:nvPr/>
        </p:nvSpPr>
        <p:spPr bwMode="gray">
          <a:xfrm>
            <a:off x="705864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Rectangle 242"/>
          <p:cNvSpPr>
            <a:spLocks noChangeArrowheads="1"/>
          </p:cNvSpPr>
          <p:nvPr/>
        </p:nvSpPr>
        <p:spPr bwMode="gray">
          <a:xfrm>
            <a:off x="6172821"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Rectangle 243"/>
          <p:cNvSpPr>
            <a:spLocks noChangeArrowheads="1"/>
          </p:cNvSpPr>
          <p:nvPr/>
        </p:nvSpPr>
        <p:spPr bwMode="gray">
          <a:xfrm>
            <a:off x="6172821"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82" name="Rectangle 245"/>
          <p:cNvSpPr>
            <a:spLocks noChangeArrowheads="1"/>
          </p:cNvSpPr>
          <p:nvPr/>
        </p:nvSpPr>
        <p:spPr bwMode="gray">
          <a:xfrm>
            <a:off x="527429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Rectangle 246"/>
          <p:cNvSpPr>
            <a:spLocks noChangeArrowheads="1"/>
          </p:cNvSpPr>
          <p:nvPr/>
        </p:nvSpPr>
        <p:spPr bwMode="gray">
          <a:xfrm>
            <a:off x="5274296"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85" name="Text Box 248"/>
          <p:cNvSpPr txBox="1">
            <a:spLocks noChangeArrowheads="1"/>
          </p:cNvSpPr>
          <p:nvPr/>
        </p:nvSpPr>
        <p:spPr bwMode="gray">
          <a:xfrm>
            <a:off x="4229721" y="3494333"/>
            <a:ext cx="688975" cy="307777"/>
          </a:xfrm>
          <a:prstGeom prst="rect">
            <a:avLst/>
          </a:prstGeom>
          <a:noFill/>
          <a:ln w="12700" algn="ctr">
            <a:noFill/>
            <a:miter lim="800000"/>
            <a:headEnd/>
            <a:tailEnd/>
          </a:ln>
          <a:effectLst/>
        </p:spPr>
        <p:txBody>
          <a:bodyPr wrap="square">
            <a:noAutofit/>
          </a:bodyPr>
          <a:lstStyle/>
          <a:p>
            <a:pPr algn="ctr" fontAlgn="ctr">
              <a:spcBef>
                <a:spcPct val="50000"/>
              </a:spcBef>
            </a:pPr>
            <a:r>
              <a:rPr sz="1400">
                <a:latin typeface="Huawei Sans" panose="020C0503030203020204" pitchFamily="34" charset="0"/>
              </a:rPr>
              <a:t>MPLS</a:t>
            </a:r>
          </a:p>
        </p:txBody>
      </p:sp>
      <p:sp>
        <p:nvSpPr>
          <p:cNvPr id="186" name="Rectangle 249"/>
          <p:cNvSpPr>
            <a:spLocks noChangeArrowheads="1"/>
          </p:cNvSpPr>
          <p:nvPr/>
        </p:nvSpPr>
        <p:spPr bwMode="gray">
          <a:xfrm>
            <a:off x="4169396"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Rectangle 250"/>
          <p:cNvSpPr>
            <a:spLocks noChangeArrowheads="1"/>
          </p:cNvSpPr>
          <p:nvPr/>
        </p:nvSpPr>
        <p:spPr bwMode="gray">
          <a:xfrm>
            <a:off x="3131171"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Rectangle 251"/>
          <p:cNvSpPr>
            <a:spLocks noChangeArrowheads="1"/>
          </p:cNvSpPr>
          <p:nvPr/>
        </p:nvSpPr>
        <p:spPr bwMode="gray">
          <a:xfrm>
            <a:off x="3131171"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89" name="Rectangle 252"/>
          <p:cNvSpPr>
            <a:spLocks noChangeArrowheads="1"/>
          </p:cNvSpPr>
          <p:nvPr/>
        </p:nvSpPr>
        <p:spPr bwMode="gray">
          <a:xfrm>
            <a:off x="3131171"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T2</a:t>
            </a:r>
          </a:p>
        </p:txBody>
      </p:sp>
      <p:sp>
        <p:nvSpPr>
          <p:cNvPr id="190" name="Rectangle 253"/>
          <p:cNvSpPr>
            <a:spLocks noChangeArrowheads="1"/>
          </p:cNvSpPr>
          <p:nvPr/>
        </p:nvSpPr>
        <p:spPr bwMode="gray">
          <a:xfrm>
            <a:off x="2331071" y="3897558"/>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Rectangle 254"/>
          <p:cNvSpPr>
            <a:spLocks noChangeArrowheads="1"/>
          </p:cNvSpPr>
          <p:nvPr/>
        </p:nvSpPr>
        <p:spPr bwMode="gray">
          <a:xfrm>
            <a:off x="2331071" y="4151558"/>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92" name="Rectangle 255"/>
          <p:cNvSpPr>
            <a:spLocks noChangeArrowheads="1"/>
          </p:cNvSpPr>
          <p:nvPr/>
        </p:nvSpPr>
        <p:spPr bwMode="gray">
          <a:xfrm>
            <a:off x="2331071" y="4410593"/>
            <a:ext cx="6762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T1</a:t>
            </a:r>
          </a:p>
        </p:txBody>
      </p:sp>
      <p:sp>
        <p:nvSpPr>
          <p:cNvPr id="193" name="Rectangle 256"/>
          <p:cNvSpPr>
            <a:spLocks noChangeArrowheads="1"/>
          </p:cNvSpPr>
          <p:nvPr/>
        </p:nvSpPr>
        <p:spPr bwMode="gray">
          <a:xfrm>
            <a:off x="1453184" y="3897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Rectangle 257"/>
          <p:cNvSpPr>
            <a:spLocks noChangeArrowheads="1"/>
          </p:cNvSpPr>
          <p:nvPr/>
        </p:nvSpPr>
        <p:spPr bwMode="gray">
          <a:xfrm>
            <a:off x="4169396" y="4151558"/>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V1</a:t>
            </a:r>
          </a:p>
        </p:txBody>
      </p:sp>
      <p:sp>
        <p:nvSpPr>
          <p:cNvPr id="195" name="Text Box 258"/>
          <p:cNvSpPr txBox="1">
            <a:spLocks noChangeArrowheads="1"/>
          </p:cNvSpPr>
          <p:nvPr/>
        </p:nvSpPr>
        <p:spPr bwMode="gray">
          <a:xfrm>
            <a:off x="2338100" y="2437738"/>
            <a:ext cx="580799"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PE1</a:t>
            </a:r>
          </a:p>
        </p:txBody>
      </p:sp>
      <p:sp>
        <p:nvSpPr>
          <p:cNvPr id="196" name="Text Box 259"/>
          <p:cNvSpPr txBox="1">
            <a:spLocks noChangeArrowheads="1"/>
          </p:cNvSpPr>
          <p:nvPr/>
        </p:nvSpPr>
        <p:spPr bwMode="gray">
          <a:xfrm>
            <a:off x="6335654" y="2408707"/>
            <a:ext cx="690789" cy="307777"/>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PE2</a:t>
            </a:r>
          </a:p>
        </p:txBody>
      </p:sp>
      <p:sp>
        <p:nvSpPr>
          <p:cNvPr id="203" name="Text Box 260"/>
          <p:cNvSpPr txBox="1">
            <a:spLocks noChangeArrowheads="1"/>
          </p:cNvSpPr>
          <p:nvPr/>
        </p:nvSpPr>
        <p:spPr bwMode="gray">
          <a:xfrm>
            <a:off x="2941161" y="2416420"/>
            <a:ext cx="1035050" cy="304800"/>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ASBR1</a:t>
            </a:r>
          </a:p>
        </p:txBody>
      </p:sp>
      <p:sp>
        <p:nvSpPr>
          <p:cNvPr id="204" name="Text Box 261"/>
          <p:cNvSpPr txBox="1">
            <a:spLocks noChangeArrowheads="1"/>
          </p:cNvSpPr>
          <p:nvPr/>
        </p:nvSpPr>
        <p:spPr bwMode="gray">
          <a:xfrm>
            <a:off x="5104434" y="2416420"/>
            <a:ext cx="1052512"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ASBR2</a:t>
            </a:r>
          </a:p>
        </p:txBody>
      </p:sp>
      <p:sp>
        <p:nvSpPr>
          <p:cNvPr id="206" name="Text Box 262"/>
          <p:cNvSpPr txBox="1">
            <a:spLocks noChangeArrowheads="1"/>
          </p:cNvSpPr>
          <p:nvPr/>
        </p:nvSpPr>
        <p:spPr bwMode="gray">
          <a:xfrm>
            <a:off x="2131046" y="124008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207" name="Line 263"/>
          <p:cNvSpPr>
            <a:spLocks noChangeShapeType="1"/>
          </p:cNvSpPr>
          <p:nvPr/>
        </p:nvSpPr>
        <p:spPr bwMode="gray">
          <a:xfrm flipV="1">
            <a:off x="2402509" y="2008433"/>
            <a:ext cx="557212"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Line 264"/>
          <p:cNvSpPr>
            <a:spLocks noChangeShapeType="1"/>
          </p:cNvSpPr>
          <p:nvPr/>
        </p:nvSpPr>
        <p:spPr bwMode="gray">
          <a:xfrm>
            <a:off x="3243884" y="2046533"/>
            <a:ext cx="508000" cy="1936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Line 265"/>
          <p:cNvSpPr>
            <a:spLocks noChangeShapeType="1"/>
          </p:cNvSpPr>
          <p:nvPr/>
        </p:nvSpPr>
        <p:spPr bwMode="gray">
          <a:xfrm flipV="1">
            <a:off x="5372721" y="2017958"/>
            <a:ext cx="581025" cy="206375"/>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Line 266"/>
          <p:cNvSpPr>
            <a:spLocks noChangeShapeType="1"/>
          </p:cNvSpPr>
          <p:nvPr/>
        </p:nvSpPr>
        <p:spPr bwMode="gray">
          <a:xfrm>
            <a:off x="6274421" y="2008433"/>
            <a:ext cx="508000" cy="204787"/>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Line 267"/>
          <p:cNvSpPr>
            <a:spLocks noChangeShapeType="1"/>
          </p:cNvSpPr>
          <p:nvPr/>
        </p:nvSpPr>
        <p:spPr bwMode="gray">
          <a:xfrm>
            <a:off x="4121771" y="2316408"/>
            <a:ext cx="917575" cy="0"/>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Text Box 314"/>
          <p:cNvSpPr txBox="1">
            <a:spLocks noChangeArrowheads="1"/>
          </p:cNvSpPr>
          <p:nvPr/>
        </p:nvSpPr>
        <p:spPr bwMode="gray">
          <a:xfrm>
            <a:off x="5185396" y="1240083"/>
            <a:ext cx="1987550"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IP/MPLS</a:t>
            </a:r>
          </a:p>
        </p:txBody>
      </p:sp>
      <p:sp>
        <p:nvSpPr>
          <p:cNvPr id="259" name="Rectangle 337"/>
          <p:cNvSpPr>
            <a:spLocks noChangeArrowheads="1"/>
          </p:cNvSpPr>
          <p:nvPr/>
        </p:nvSpPr>
        <p:spPr bwMode="gray">
          <a:xfrm>
            <a:off x="6172821" y="4410097"/>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T4</a:t>
            </a:r>
          </a:p>
        </p:txBody>
      </p:sp>
      <p:sp>
        <p:nvSpPr>
          <p:cNvPr id="260" name="Rectangle 338"/>
          <p:cNvSpPr>
            <a:spLocks noChangeArrowheads="1"/>
          </p:cNvSpPr>
          <p:nvPr/>
        </p:nvSpPr>
        <p:spPr bwMode="gray">
          <a:xfrm>
            <a:off x="5274296" y="4410097"/>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T3</a:t>
            </a:r>
          </a:p>
        </p:txBody>
      </p:sp>
      <p:sp>
        <p:nvSpPr>
          <p:cNvPr id="261" name="Rectangle 339"/>
          <p:cNvSpPr>
            <a:spLocks noChangeArrowheads="1"/>
          </p:cNvSpPr>
          <p:nvPr/>
        </p:nvSpPr>
        <p:spPr bwMode="gray">
          <a:xfrm>
            <a:off x="4169396" y="4386086"/>
            <a:ext cx="739775" cy="263525"/>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400">
                <a:latin typeface="Huawei Sans" panose="020C0503030203020204" pitchFamily="34" charset="0"/>
              </a:rPr>
              <a:t>B1</a:t>
            </a:r>
          </a:p>
        </p:txBody>
      </p:sp>
      <p:sp>
        <p:nvSpPr>
          <p:cNvPr id="262" name="Line 340"/>
          <p:cNvSpPr>
            <a:spLocks noChangeShapeType="1"/>
          </p:cNvSpPr>
          <p:nvPr/>
        </p:nvSpPr>
        <p:spPr bwMode="gray">
          <a:xfrm>
            <a:off x="2275509" y="2538658"/>
            <a:ext cx="1587" cy="2519362"/>
          </a:xfrm>
          <a:prstGeom prst="line">
            <a:avLst/>
          </a:prstGeom>
          <a:noFill/>
          <a:ln w="19050" cap="rnd">
            <a:solidFill>
              <a:srgbClr val="99CCFF"/>
            </a:solidFill>
            <a:prstDash val="sysDot"/>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Text Box 390"/>
          <p:cNvSpPr txBox="1">
            <a:spLocks noChangeArrowheads="1"/>
          </p:cNvSpPr>
          <p:nvPr/>
        </p:nvSpPr>
        <p:spPr bwMode="gray">
          <a:xfrm>
            <a:off x="2875584" y="2114795"/>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P1</a:t>
            </a:r>
          </a:p>
        </p:txBody>
      </p:sp>
      <p:sp>
        <p:nvSpPr>
          <p:cNvPr id="264" name="Text Box 391"/>
          <p:cNvSpPr txBox="1">
            <a:spLocks noChangeArrowheads="1"/>
          </p:cNvSpPr>
          <p:nvPr/>
        </p:nvSpPr>
        <p:spPr bwMode="gray">
          <a:xfrm>
            <a:off x="5877546" y="2117970"/>
            <a:ext cx="4826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P2</a:t>
            </a:r>
          </a:p>
        </p:txBody>
      </p:sp>
      <p:sp>
        <p:nvSpPr>
          <p:cNvPr id="265" name="Text Box 36"/>
          <p:cNvSpPr txBox="1">
            <a:spLocks noChangeArrowheads="1"/>
          </p:cNvSpPr>
          <p:nvPr/>
        </p:nvSpPr>
        <p:spPr bwMode="gray">
          <a:xfrm>
            <a:off x="1592735" y="156383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Text Box 36"/>
          <p:cNvSpPr txBox="1">
            <a:spLocks noChangeArrowheads="1"/>
          </p:cNvSpPr>
          <p:nvPr/>
        </p:nvSpPr>
        <p:spPr bwMode="gray">
          <a:xfrm>
            <a:off x="6273255" y="1563833"/>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AutoShape 347"/>
          <p:cNvSpPr>
            <a:spLocks noChangeArrowheads="1"/>
          </p:cNvSpPr>
          <p:nvPr/>
        </p:nvSpPr>
        <p:spPr bwMode="gray">
          <a:xfrm rot="5400000">
            <a:off x="4411489" y="2936327"/>
            <a:ext cx="404813" cy="5187950"/>
          </a:xfrm>
          <a:prstGeom prst="can">
            <a:avLst>
              <a:gd name="adj" fmla="val 29073"/>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AutoShape 343"/>
          <p:cNvSpPr>
            <a:spLocks noChangeArrowheads="1"/>
          </p:cNvSpPr>
          <p:nvPr/>
        </p:nvSpPr>
        <p:spPr bwMode="gray">
          <a:xfrm rot="5400000">
            <a:off x="4251152" y="5077864"/>
            <a:ext cx="611188" cy="908050"/>
          </a:xfrm>
          <a:prstGeom prst="can">
            <a:avLst>
              <a:gd name="adj" fmla="val 26227"/>
            </a:avLst>
          </a:prstGeom>
          <a:solidFill>
            <a:srgbClr val="CB3778">
              <a:alpha val="68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AutoShape 342"/>
          <p:cNvSpPr>
            <a:spLocks noChangeArrowheads="1"/>
          </p:cNvSpPr>
          <p:nvPr/>
        </p:nvSpPr>
        <p:spPr bwMode="gray">
          <a:xfrm rot="5400000">
            <a:off x="2685082" y="4723058"/>
            <a:ext cx="809625" cy="1708150"/>
          </a:xfrm>
          <a:prstGeom prst="can">
            <a:avLst>
              <a:gd name="adj" fmla="val 25441"/>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AutoShape 344"/>
          <p:cNvSpPr>
            <a:spLocks noChangeArrowheads="1"/>
          </p:cNvSpPr>
          <p:nvPr/>
        </p:nvSpPr>
        <p:spPr bwMode="gray">
          <a:xfrm rot="5400000">
            <a:off x="5726733" y="4711945"/>
            <a:ext cx="809625" cy="1704975"/>
          </a:xfrm>
          <a:prstGeom prst="can">
            <a:avLst>
              <a:gd name="adj" fmla="val 25000"/>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4" name="Picture 211" descr="E:\2016.01\1.12 扁平化图标\蓝色\AR-蓝色最新-40.png"/>
          <p:cNvPicPr>
            <a:picLocks noChangeAspect="1" noChangeArrowheads="1"/>
          </p:cNvPicPr>
          <p:nvPr/>
        </p:nvPicPr>
        <p:blipFill>
          <a:blip r:embed="rId3" cstate="print"/>
          <a:srcRect/>
          <a:stretch>
            <a:fillRect/>
          </a:stretch>
        </p:blipFill>
        <p:spPr bwMode="gray">
          <a:xfrm>
            <a:off x="2060293" y="2126154"/>
            <a:ext cx="436636" cy="395012"/>
          </a:xfrm>
          <a:prstGeom prst="rect">
            <a:avLst/>
          </a:prstGeom>
          <a:noFill/>
        </p:spPr>
      </p:pic>
      <p:pic>
        <p:nvPicPr>
          <p:cNvPr id="275" name="Picture 212" descr="E:\2016.01\1.12 扁平化图标\蓝色\AR-蓝色最新-40.png"/>
          <p:cNvPicPr>
            <a:picLocks noChangeAspect="1" noChangeArrowheads="1"/>
          </p:cNvPicPr>
          <p:nvPr/>
        </p:nvPicPr>
        <p:blipFill>
          <a:blip r:embed="rId3" cstate="print"/>
          <a:srcRect/>
          <a:stretch>
            <a:fillRect/>
          </a:stretch>
        </p:blipFill>
        <p:spPr bwMode="gray">
          <a:xfrm>
            <a:off x="2860193" y="1795749"/>
            <a:ext cx="436636" cy="395012"/>
          </a:xfrm>
          <a:prstGeom prst="rect">
            <a:avLst/>
          </a:prstGeom>
          <a:noFill/>
        </p:spPr>
      </p:pic>
      <p:pic>
        <p:nvPicPr>
          <p:cNvPr id="276" name="Picture 213" descr="E:\2016.01\1.12 扁平化图标\蓝色\AR-蓝色最新-40.png"/>
          <p:cNvPicPr>
            <a:picLocks noChangeAspect="1" noChangeArrowheads="1"/>
          </p:cNvPicPr>
          <p:nvPr/>
        </p:nvPicPr>
        <p:blipFill>
          <a:blip r:embed="rId3" cstate="print"/>
          <a:srcRect/>
          <a:stretch>
            <a:fillRect/>
          </a:stretch>
        </p:blipFill>
        <p:spPr bwMode="gray">
          <a:xfrm>
            <a:off x="3725653" y="2148133"/>
            <a:ext cx="436636" cy="395012"/>
          </a:xfrm>
          <a:prstGeom prst="rect">
            <a:avLst/>
          </a:prstGeom>
          <a:noFill/>
        </p:spPr>
      </p:pic>
      <p:pic>
        <p:nvPicPr>
          <p:cNvPr id="277" name="Picture 214" descr="E:\2016.01\1.12 扁平化图标\蓝色\AR-蓝色最新-40.png"/>
          <p:cNvPicPr>
            <a:picLocks noChangeAspect="1" noChangeArrowheads="1"/>
          </p:cNvPicPr>
          <p:nvPr/>
        </p:nvPicPr>
        <p:blipFill>
          <a:blip r:embed="rId3" cstate="print"/>
          <a:srcRect/>
          <a:stretch>
            <a:fillRect/>
          </a:stretch>
        </p:blipFill>
        <p:spPr bwMode="gray">
          <a:xfrm>
            <a:off x="4946834" y="2157535"/>
            <a:ext cx="436636" cy="395012"/>
          </a:xfrm>
          <a:prstGeom prst="rect">
            <a:avLst/>
          </a:prstGeom>
          <a:noFill/>
        </p:spPr>
      </p:pic>
      <p:pic>
        <p:nvPicPr>
          <p:cNvPr id="278" name="Picture 215" descr="E:\2016.01\1.12 扁平化图标\蓝色\AR-蓝色最新-40.png"/>
          <p:cNvPicPr>
            <a:picLocks noChangeAspect="1" noChangeArrowheads="1"/>
          </p:cNvPicPr>
          <p:nvPr/>
        </p:nvPicPr>
        <p:blipFill>
          <a:blip r:embed="rId3" cstate="print"/>
          <a:srcRect/>
          <a:stretch>
            <a:fillRect/>
          </a:stretch>
        </p:blipFill>
        <p:spPr bwMode="gray">
          <a:xfrm>
            <a:off x="5899018" y="1775598"/>
            <a:ext cx="436636" cy="395012"/>
          </a:xfrm>
          <a:prstGeom prst="rect">
            <a:avLst/>
          </a:prstGeom>
          <a:noFill/>
        </p:spPr>
      </p:pic>
      <p:pic>
        <p:nvPicPr>
          <p:cNvPr id="279" name="Picture 216" descr="E:\2016.01\1.12 扁平化图标\蓝色\AR-蓝色最新-40.png"/>
          <p:cNvPicPr>
            <a:picLocks noChangeAspect="1" noChangeArrowheads="1"/>
          </p:cNvPicPr>
          <p:nvPr/>
        </p:nvPicPr>
        <p:blipFill>
          <a:blip r:embed="rId3" cstate="print"/>
          <a:srcRect/>
          <a:stretch>
            <a:fillRect/>
          </a:stretch>
        </p:blipFill>
        <p:spPr bwMode="gray">
          <a:xfrm>
            <a:off x="6813417" y="2157535"/>
            <a:ext cx="436636" cy="395012"/>
          </a:xfrm>
          <a:prstGeom prst="rect">
            <a:avLst/>
          </a:prstGeom>
          <a:noFill/>
        </p:spPr>
      </p:pic>
      <p:sp>
        <p:nvSpPr>
          <p:cNvPr id="280" name="圆角矩形 279"/>
          <p:cNvSpPr/>
          <p:nvPr/>
        </p:nvSpPr>
        <p:spPr bwMode="gray">
          <a:xfrm>
            <a:off x="1587973" y="1206722"/>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Text Box 351"/>
          <p:cNvSpPr txBox="1">
            <a:spLocks noChangeArrowheads="1"/>
          </p:cNvSpPr>
          <p:nvPr/>
        </p:nvSpPr>
        <p:spPr bwMode="gray">
          <a:xfrm>
            <a:off x="814705" y="3220449"/>
            <a:ext cx="825500" cy="30480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CE1</a:t>
            </a:r>
          </a:p>
        </p:txBody>
      </p:sp>
      <p:sp>
        <p:nvSpPr>
          <p:cNvPr id="282" name="Text Box 353"/>
          <p:cNvSpPr txBox="1">
            <a:spLocks noChangeArrowheads="1"/>
          </p:cNvSpPr>
          <p:nvPr/>
        </p:nvSpPr>
        <p:spPr bwMode="gray">
          <a:xfrm>
            <a:off x="507552" y="2783886"/>
            <a:ext cx="841375"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Site1</a:t>
            </a:r>
          </a:p>
        </p:txBody>
      </p:sp>
      <p:sp>
        <p:nvSpPr>
          <p:cNvPr id="283" name="Line 403"/>
          <p:cNvSpPr>
            <a:spLocks noChangeShapeType="1"/>
          </p:cNvSpPr>
          <p:nvPr/>
        </p:nvSpPr>
        <p:spPr bwMode="gray">
          <a:xfrm flipH="1">
            <a:off x="832990" y="3156949"/>
            <a:ext cx="363537" cy="188912"/>
          </a:xfrm>
          <a:prstGeom prst="line">
            <a:avLst/>
          </a:prstGeom>
          <a:noFill/>
          <a:ln w="12700">
            <a:solidFill>
              <a:schemeClr val="tx1"/>
            </a:solidFill>
            <a:round/>
            <a:headEnd/>
            <a:tailEn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Text Box 404"/>
          <p:cNvSpPr txBox="1">
            <a:spLocks noChangeArrowheads="1"/>
          </p:cNvSpPr>
          <p:nvPr/>
        </p:nvSpPr>
        <p:spPr bwMode="gray">
          <a:xfrm>
            <a:off x="341256" y="3264656"/>
            <a:ext cx="841375" cy="304800"/>
          </a:xfrm>
          <a:prstGeom prst="rect">
            <a:avLst/>
          </a:prstGeom>
          <a:noFill/>
          <a:ln w="9525">
            <a:noFill/>
            <a:miter lim="800000"/>
            <a:headEnd/>
            <a:tailEnd/>
          </a:ln>
          <a:effectLst/>
        </p:spPr>
        <p:txBody>
          <a:bodyPr wrap="square">
            <a:noAutofit/>
          </a:bodyPr>
          <a:lstStyle/>
          <a:p>
            <a:pPr algn="ctr" fontAlgn="ctr"/>
            <a:r>
              <a:rPr sz="1400" dirty="0">
                <a:latin typeface="Huawei Sans" panose="020C0503030203020204" pitchFamily="34" charset="0"/>
              </a:rPr>
              <a:t>Net1</a:t>
            </a:r>
            <a:endParaRPr lang="en-US" altLang="zh-CN" sz="14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5" name="Picture 189" descr="E:\2016.01\1.12 扁平化图标\蓝色\AR-蓝色最新-40.png"/>
          <p:cNvPicPr>
            <a:picLocks noChangeAspect="1" noChangeArrowheads="1"/>
          </p:cNvPicPr>
          <p:nvPr/>
        </p:nvPicPr>
        <p:blipFill>
          <a:blip r:embed="rId3" cstate="print"/>
          <a:srcRect/>
          <a:stretch>
            <a:fillRect/>
          </a:stretch>
        </p:blipFill>
        <p:spPr bwMode="gray">
          <a:xfrm>
            <a:off x="1168710" y="2875752"/>
            <a:ext cx="436636" cy="395012"/>
          </a:xfrm>
          <a:prstGeom prst="rect">
            <a:avLst/>
          </a:prstGeom>
          <a:noFill/>
        </p:spPr>
      </p:pic>
      <p:sp>
        <p:nvSpPr>
          <p:cNvPr id="286" name="圆角矩形 285"/>
          <p:cNvSpPr/>
          <p:nvPr/>
        </p:nvSpPr>
        <p:spPr bwMode="gray">
          <a:xfrm>
            <a:off x="459927" y="2821987"/>
            <a:ext cx="1205193"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Text Box 352"/>
          <p:cNvSpPr txBox="1">
            <a:spLocks noChangeArrowheads="1"/>
          </p:cNvSpPr>
          <p:nvPr/>
        </p:nvSpPr>
        <p:spPr bwMode="gray">
          <a:xfrm>
            <a:off x="7709546" y="3213863"/>
            <a:ext cx="652463" cy="311150"/>
          </a:xfrm>
          <a:prstGeom prst="rect">
            <a:avLst/>
          </a:prstGeom>
          <a:noFill/>
          <a:ln w="9525">
            <a:noFill/>
            <a:miter lim="800000"/>
            <a:headEnd/>
            <a:tailEnd/>
          </a:ln>
          <a:effectLst/>
        </p:spPr>
        <p:txBody>
          <a:bodyPr wrap="square">
            <a:noAutofit/>
          </a:bodyPr>
          <a:lstStyle/>
          <a:p>
            <a:pPr algn="ctr" fontAlgn="ctr"/>
            <a:r>
              <a:rPr sz="1400">
                <a:latin typeface="Huawei Sans" panose="020C0503030203020204" pitchFamily="34" charset="0"/>
              </a:rPr>
              <a:t>CE2</a:t>
            </a:r>
          </a:p>
        </p:txBody>
      </p:sp>
      <p:sp>
        <p:nvSpPr>
          <p:cNvPr id="288" name="Text Box 354"/>
          <p:cNvSpPr txBox="1">
            <a:spLocks noChangeArrowheads="1"/>
          </p:cNvSpPr>
          <p:nvPr/>
        </p:nvSpPr>
        <p:spPr bwMode="gray">
          <a:xfrm>
            <a:off x="7696384" y="2783650"/>
            <a:ext cx="839787" cy="304800"/>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Site2</a:t>
            </a:r>
          </a:p>
        </p:txBody>
      </p:sp>
      <p:pic>
        <p:nvPicPr>
          <p:cNvPr id="289" name="Picture 196" descr="E:\2016.01\1.12 扁平化图标\蓝色\AR-蓝色最新-40.png"/>
          <p:cNvPicPr>
            <a:picLocks noChangeAspect="1" noChangeArrowheads="1"/>
          </p:cNvPicPr>
          <p:nvPr/>
        </p:nvPicPr>
        <p:blipFill>
          <a:blip r:embed="rId3" cstate="print"/>
          <a:srcRect/>
          <a:stretch>
            <a:fillRect/>
          </a:stretch>
        </p:blipFill>
        <p:spPr bwMode="gray">
          <a:xfrm>
            <a:off x="7468608" y="2904576"/>
            <a:ext cx="436636" cy="395012"/>
          </a:xfrm>
          <a:prstGeom prst="rect">
            <a:avLst/>
          </a:prstGeom>
          <a:noFill/>
        </p:spPr>
      </p:pic>
      <p:sp>
        <p:nvSpPr>
          <p:cNvPr id="290" name="圆角矩形 289"/>
          <p:cNvSpPr/>
          <p:nvPr/>
        </p:nvSpPr>
        <p:spPr bwMode="gray">
          <a:xfrm>
            <a:off x="7159507" y="2821751"/>
            <a:ext cx="120691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圆角矩形 290"/>
          <p:cNvSpPr/>
          <p:nvPr/>
        </p:nvSpPr>
        <p:spPr bwMode="gray">
          <a:xfrm>
            <a:off x="4839215" y="1206722"/>
            <a:ext cx="2615712" cy="167962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椭圆 292"/>
          <p:cNvSpPr/>
          <p:nvPr/>
        </p:nvSpPr>
        <p:spPr bwMode="gray">
          <a:xfrm>
            <a:off x="6470394"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椭圆 293"/>
          <p:cNvSpPr/>
          <p:nvPr/>
        </p:nvSpPr>
        <p:spPr bwMode="gray">
          <a:xfrm>
            <a:off x="7380479"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椭圆 294"/>
          <p:cNvSpPr/>
          <p:nvPr/>
        </p:nvSpPr>
        <p:spPr bwMode="gray">
          <a:xfrm>
            <a:off x="5565966"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椭圆 295"/>
          <p:cNvSpPr/>
          <p:nvPr/>
        </p:nvSpPr>
        <p:spPr bwMode="gray">
          <a:xfrm>
            <a:off x="4470752"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椭圆 296"/>
          <p:cNvSpPr/>
          <p:nvPr/>
        </p:nvSpPr>
        <p:spPr bwMode="gray">
          <a:xfrm>
            <a:off x="3409563"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5</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椭圆 297"/>
          <p:cNvSpPr/>
          <p:nvPr/>
        </p:nvSpPr>
        <p:spPr bwMode="gray">
          <a:xfrm>
            <a:off x="2606099"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6</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椭圆 298"/>
          <p:cNvSpPr/>
          <p:nvPr/>
        </p:nvSpPr>
        <p:spPr bwMode="gray">
          <a:xfrm>
            <a:off x="1717100" y="4923595"/>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7</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6" name="组合 95"/>
          <p:cNvGrpSpPr/>
          <p:nvPr/>
        </p:nvGrpSpPr>
        <p:grpSpPr>
          <a:xfrm>
            <a:off x="9950136" y="114300"/>
            <a:ext cx="1797364" cy="212400"/>
            <a:chOff x="10022136" y="114300"/>
            <a:chExt cx="1797364" cy="212400"/>
          </a:xfrm>
        </p:grpSpPr>
        <p:sp>
          <p:nvSpPr>
            <p:cNvPr id="97"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98" name="五边形 97"/>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7492375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Inter-AS VPN Option C Characteristics</a:t>
            </a:r>
            <a:endParaRPr lang="en-US" dirty="0">
              <a:sym typeface="Huawei Sans" panose="020C0503030203020204" pitchFamily="34" charset="0"/>
            </a:endParaRPr>
          </a:p>
        </p:txBody>
      </p:sp>
      <p:sp>
        <p:nvSpPr>
          <p:cNvPr id="3" name="Text Placeholder 2"/>
          <p:cNvSpPr>
            <a:spLocks noGrp="1"/>
          </p:cNvSpPr>
          <p:nvPr>
            <p:ph type="body" sz="quarter" idx="10"/>
          </p:nvPr>
        </p:nvSpPr>
        <p:spPr/>
        <p:txBody>
          <a:bodyPr/>
          <a:lstStyle/>
          <a:p>
            <a:r>
              <a:rPr lang="en-US" sz="1800" smtClean="0"/>
              <a:t>VPN routes are directly exchanged between the ingress and egress PEs. The routes do not need to be stored or forwarded by intermediate devices.</a:t>
            </a:r>
          </a:p>
          <a:p>
            <a:r>
              <a:rPr lang="en-US" sz="1800" smtClean="0"/>
              <a:t>Only PEs maintain VPN routing information, and Ps and ASBRs are only responsible for packet forwarding. This means that the intermediate devices only need to support MPLS forwarding instead of MPLS VPN services. ASBRs are no longer bottlenecks. Option C, therefore, is suitable for VPNs spanning multiple ASs.</a:t>
            </a:r>
          </a:p>
          <a:p>
            <a:r>
              <a:rPr lang="en-US" sz="1800" smtClean="0"/>
              <a:t>MPLS VPN load balancing is easy to implement using Option C.</a:t>
            </a:r>
          </a:p>
          <a:p>
            <a:r>
              <a:rPr lang="en-US" sz="1800" smtClean="0"/>
              <a:t>The disadvantage of Option C is that it costs too much to manage an end-to-end connection between PEs.</a:t>
            </a:r>
            <a:endParaRPr lang="en-US" sz="1800" dirty="0">
              <a:sym typeface="Huawei Sans" panose="020C0503030203020204" pitchFamily="34" charset="0"/>
            </a:endParaRPr>
          </a:p>
        </p:txBody>
      </p:sp>
    </p:spTree>
    <p:extLst>
      <p:ext uri="{BB962C8B-B14F-4D97-AF65-F5344CB8AC3E}">
        <p14:creationId xmlns:p14="http://schemas.microsoft.com/office/powerpoint/2010/main" val="34548963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of Three Inter-AS VPN Solutions</a:t>
            </a:r>
            <a:endParaRPr lang="en-US" altLang="zh-CN" dirty="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945423298"/>
              </p:ext>
            </p:extLst>
          </p:nvPr>
        </p:nvGraphicFramePr>
        <p:xfrm>
          <a:off x="560883" y="1004752"/>
          <a:ext cx="10924674" cy="5151120"/>
        </p:xfrm>
        <a:graphic>
          <a:graphicData uri="http://schemas.openxmlformats.org/drawingml/2006/table">
            <a:tbl>
              <a:tblPr/>
              <a:tblGrid>
                <a:gridCol w="1106905"/>
                <a:gridCol w="9817769"/>
              </a:tblGrid>
              <a:tr h="319491">
                <a:tc>
                  <a:txBody>
                    <a:bodyPr/>
                    <a:lstStyle/>
                    <a:p>
                      <a:pPr algn="ctr" fontAlgn="ctr"/>
                      <a:r>
                        <a:rPr sz="1600" b="1" dirty="0">
                          <a:latin typeface="Huawei Sans" panose="020C0503030203020204" pitchFamily="34" charset="0"/>
                        </a:rPr>
                        <a:t>Inter-AS </a:t>
                      </a:r>
                      <a:r>
                        <a:rPr sz="1600" b="1" dirty="0" smtClean="0">
                          <a:latin typeface="Huawei Sans" panose="020C0503030203020204" pitchFamily="34" charset="0"/>
                        </a:rPr>
                        <a:t>VPN</a:t>
                      </a:r>
                      <a:r>
                        <a:rPr lang="en-US" sz="1600" b="1" dirty="0" smtClean="0">
                          <a:latin typeface="Huawei Sans" panose="020C0503030203020204" pitchFamily="34" charset="0"/>
                        </a:rPr>
                        <a:t> Solution</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600" b="1" dirty="0">
                          <a:latin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512811">
                <a:tc>
                  <a:txBody>
                    <a:bodyPr/>
                    <a:lstStyle/>
                    <a:p>
                      <a:pPr algn="ctr" fontAlgn="ctr"/>
                      <a:r>
                        <a:rPr sz="1400">
                          <a:latin typeface="Huawei Sans" panose="020C0503030203020204" pitchFamily="34" charset="0"/>
                        </a:rPr>
                        <a:t>Option A</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fontAlgn="ctr">
                        <a:lnSpc>
                          <a:spcPct val="100000"/>
                        </a:lnSpc>
                        <a:buFont typeface="Arial" panose="020B0604020202020204" pitchFamily="34" charset="0"/>
                        <a:buChar char="•"/>
                      </a:pPr>
                      <a:r>
                        <a:rPr sz="1400" dirty="0">
                          <a:latin typeface="Huawei Sans" panose="020C0503030203020204" pitchFamily="34" charset="0"/>
                        </a:rPr>
                        <a:t>Easy configuration: MPLS is not required between ASBRs, and no special configuration is required for inter-AS </a:t>
                      </a:r>
                      <a:r>
                        <a:rPr sz="1400" dirty="0" smtClean="0">
                          <a:latin typeface="Huawei Sans" panose="020C0503030203020204" pitchFamily="34" charset="0"/>
                        </a:rPr>
                        <a:t>connections.</a:t>
                      </a:r>
                      <a:endParaRPr lang="en-US" sz="1400" dirty="0" smtClean="0">
                        <a:latin typeface="Huawei Sans" panose="020C0503030203020204" pitchFamily="34" charset="0"/>
                      </a:endParaRPr>
                    </a:p>
                    <a:p>
                      <a:pPr marL="285750" indent="-285750" algn="l" fontAlgn="ctr">
                        <a:lnSpc>
                          <a:spcPct val="100000"/>
                        </a:lnSpc>
                        <a:buFont typeface="Arial" panose="020B0604020202020204" pitchFamily="34" charset="0"/>
                        <a:buChar char="•"/>
                      </a:pPr>
                      <a:r>
                        <a:rPr sz="1400" dirty="0" smtClean="0">
                          <a:latin typeface="Huawei Sans" panose="020C0503030203020204" pitchFamily="34" charset="0"/>
                        </a:rPr>
                        <a:t>Poor </a:t>
                      </a:r>
                      <a:r>
                        <a:rPr sz="1400" kern="1200" dirty="0">
                          <a:solidFill>
                            <a:schemeClr val="tx1"/>
                          </a:solidFill>
                          <a:latin typeface="Huawei Sans" panose="020C0503030203020204" pitchFamily="34" charset="0"/>
                          <a:ea typeface="+mn-ea"/>
                          <a:cs typeface="+mn-cs"/>
                        </a:rPr>
                        <a:t>scalability</a:t>
                      </a:r>
                      <a:r>
                        <a:rPr sz="1400" dirty="0">
                          <a:latin typeface="Huawei Sans" panose="020C0503030203020204" pitchFamily="34" charset="0"/>
                        </a:rPr>
                        <a:t>: ASBRs need to manage all VPN routes, and a VPN instance needs to be configured for each VPN. This results in numerous </a:t>
                      </a:r>
                      <a:r>
                        <a:rPr sz="1400" dirty="0" smtClean="0">
                          <a:latin typeface="Huawei Sans" panose="020C0503030203020204" pitchFamily="34" charset="0"/>
                        </a:rPr>
                        <a:t>VPNv4 </a:t>
                      </a:r>
                      <a:r>
                        <a:rPr sz="1400" dirty="0">
                          <a:latin typeface="Huawei Sans" panose="020C0503030203020204" pitchFamily="34" charset="0"/>
                        </a:rPr>
                        <a:t>routes on the ASBRs. In addition, because common IP forwarding is implemented between ASBRs, each inter-AS VPN requires a different interface, which can be a sub-interface, physical interface, or bundled logical interface. This poses high requirements for ASBRs. If a VPN spans multiple ASs, the intermediate ASs must support VPN services. This requires complex configurations and greatly affects the intermediate ASs. If only a few inter-AS VPN instances are used, Option A is recommended.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15845">
                <a:tc>
                  <a:txBody>
                    <a:bodyPr/>
                    <a:lstStyle/>
                    <a:p>
                      <a:pPr algn="ctr" fontAlgn="ctr"/>
                      <a:r>
                        <a:rPr sz="1400">
                          <a:latin typeface="Huawei Sans" panose="020C0503030203020204" pitchFamily="34" charset="0"/>
                        </a:rPr>
                        <a:t>Option B</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034" rtl="0" eaLnBrk="1" fontAlgn="ctr" latinLnBrk="0" hangingPunct="1">
                        <a:lnSpc>
                          <a:spcPct val="100000"/>
                        </a:lnSpc>
                        <a:buFont typeface="Arial" panose="020B0604020202020204" pitchFamily="34" charset="0"/>
                        <a:buChar char="•"/>
                      </a:pPr>
                      <a:r>
                        <a:rPr sz="1400" dirty="0">
                          <a:solidFill>
                            <a:schemeClr val="tx1"/>
                          </a:solidFill>
                          <a:latin typeface="Huawei Sans" panose="020C0503030203020204" pitchFamily="34" charset="0"/>
                        </a:rPr>
                        <a:t>Unlike Option A, Option B is not restricted by the number of links between </a:t>
                      </a:r>
                      <a:r>
                        <a:rPr sz="1400" dirty="0" smtClean="0">
                          <a:solidFill>
                            <a:schemeClr val="tx1"/>
                          </a:solidFill>
                          <a:latin typeface="Huawei Sans" panose="020C0503030203020204" pitchFamily="34" charset="0"/>
                        </a:rPr>
                        <a:t>ASBRs.</a:t>
                      </a:r>
                      <a:endParaRPr lang="en-US" sz="1400" dirty="0" smtClean="0">
                        <a:solidFill>
                          <a:schemeClr val="tx1"/>
                        </a:solidFill>
                        <a:latin typeface="Huawei Sans" panose="020C0503030203020204" pitchFamily="34" charset="0"/>
                      </a:endParaRPr>
                    </a:p>
                    <a:p>
                      <a:pPr marL="285750" indent="-285750" algn="l" defTabSz="914034" rtl="0" eaLnBrk="1" fontAlgn="ctr" latinLnBrk="0" hangingPunct="1">
                        <a:lnSpc>
                          <a:spcPct val="100000"/>
                        </a:lnSpc>
                        <a:buFont typeface="Arial" panose="020B0604020202020204" pitchFamily="34" charset="0"/>
                        <a:buChar char="•"/>
                      </a:pPr>
                      <a:r>
                        <a:rPr sz="1400" dirty="0" smtClean="0">
                          <a:solidFill>
                            <a:schemeClr val="tx1"/>
                          </a:solidFill>
                          <a:latin typeface="Huawei Sans" panose="020C0503030203020204" pitchFamily="34" charset="0"/>
                        </a:rPr>
                        <a:t>If </a:t>
                      </a:r>
                      <a:r>
                        <a:rPr sz="1400" dirty="0">
                          <a:solidFill>
                            <a:schemeClr val="tx1"/>
                          </a:solidFill>
                          <a:latin typeface="Huawei Sans" panose="020C0503030203020204" pitchFamily="34" charset="0"/>
                        </a:rPr>
                        <a:t>a large number of VPN routes exist, the overloaded ASBRs tend to become faulty points. Therefore, in scenarios where MP-EBGP is used, ASBRs that maintain VPN routing information generally do not perform IP forwarding on the public network.</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2811">
                <a:tc>
                  <a:txBody>
                    <a:bodyPr/>
                    <a:lstStyle/>
                    <a:p>
                      <a:pPr algn="ctr" fontAlgn="ctr"/>
                      <a:r>
                        <a:rPr sz="1400" dirty="0">
                          <a:latin typeface="Huawei Sans" panose="020C0503030203020204" pitchFamily="34" charset="0"/>
                        </a:rPr>
                        <a:t>Option C</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285750" indent="-285750" algn="l" defTabSz="914034" rtl="0" eaLnBrk="1" fontAlgn="ctr" latinLnBrk="0" hangingPunct="1">
                        <a:lnSpc>
                          <a:spcPct val="100000"/>
                        </a:lnSpc>
                        <a:buFont typeface="Arial" panose="020B0604020202020204" pitchFamily="34" charset="0"/>
                        <a:buChar char="•"/>
                      </a:pPr>
                      <a:r>
                        <a:rPr sz="1400" dirty="0">
                          <a:solidFill>
                            <a:schemeClr val="tx1"/>
                          </a:solidFill>
                          <a:latin typeface="Huawei Sans" panose="020C0503030203020204" pitchFamily="34" charset="0"/>
                        </a:rPr>
                        <a:t>VPN routes are directly exchanged between the ingress and egress PEs. The routes do not need to be stored or forwarded by intermediate </a:t>
                      </a:r>
                      <a:r>
                        <a:rPr sz="1400" dirty="0" smtClean="0">
                          <a:solidFill>
                            <a:schemeClr val="tx1"/>
                          </a:solidFill>
                          <a:latin typeface="Huawei Sans" panose="020C0503030203020204" pitchFamily="34" charset="0"/>
                        </a:rPr>
                        <a:t>devices.</a:t>
                      </a:r>
                      <a:endParaRPr lang="en-US" sz="1400" dirty="0" smtClean="0">
                        <a:solidFill>
                          <a:schemeClr val="tx1"/>
                        </a:solidFill>
                        <a:latin typeface="Huawei Sans" panose="020C0503030203020204" pitchFamily="34" charset="0"/>
                      </a:endParaRPr>
                    </a:p>
                    <a:p>
                      <a:pPr marL="285750" indent="-285750" algn="l" defTabSz="914034" rtl="0" eaLnBrk="1" fontAlgn="ctr" latinLnBrk="0" hangingPunct="1">
                        <a:lnSpc>
                          <a:spcPct val="100000"/>
                        </a:lnSpc>
                        <a:buFont typeface="Arial" panose="020B0604020202020204" pitchFamily="34" charset="0"/>
                        <a:buChar char="•"/>
                      </a:pPr>
                      <a:r>
                        <a:rPr sz="1400" dirty="0" smtClean="0">
                          <a:solidFill>
                            <a:schemeClr val="tx1"/>
                          </a:solidFill>
                          <a:latin typeface="Huawei Sans" panose="020C0503030203020204" pitchFamily="34" charset="0"/>
                        </a:rPr>
                        <a:t>Only </a:t>
                      </a:r>
                      <a:r>
                        <a:rPr sz="1400" dirty="0">
                          <a:solidFill>
                            <a:schemeClr val="tx1"/>
                          </a:solidFill>
                          <a:latin typeface="Huawei Sans" panose="020C0503030203020204" pitchFamily="34" charset="0"/>
                        </a:rPr>
                        <a:t>PEs maintain VPN routing information, and Ps and ASBRs are only responsible for packet forwarding. This means that the intermediate devices only need to support MPLS forwarding instead of MPLS VPN services. ASBRs are no longer bottlenecks. Option C, therefore, is suitable for VPNs spanning multiple </a:t>
                      </a:r>
                      <a:r>
                        <a:rPr sz="1400" dirty="0" smtClean="0">
                          <a:solidFill>
                            <a:schemeClr val="tx1"/>
                          </a:solidFill>
                          <a:latin typeface="Huawei Sans" panose="020C0503030203020204" pitchFamily="34" charset="0"/>
                        </a:rPr>
                        <a:t>ASs.</a:t>
                      </a:r>
                      <a:endParaRPr lang="en-US" sz="1400" dirty="0" smtClean="0">
                        <a:solidFill>
                          <a:schemeClr val="tx1"/>
                        </a:solidFill>
                        <a:latin typeface="Huawei Sans" panose="020C0503030203020204" pitchFamily="34" charset="0"/>
                      </a:endParaRPr>
                    </a:p>
                    <a:p>
                      <a:pPr marL="285750" indent="-285750" algn="l" defTabSz="914034" rtl="0" eaLnBrk="1" fontAlgn="ctr" latinLnBrk="0" hangingPunct="1">
                        <a:lnSpc>
                          <a:spcPct val="100000"/>
                        </a:lnSpc>
                        <a:buFont typeface="Arial" panose="020B0604020202020204" pitchFamily="34" charset="0"/>
                        <a:buChar char="•"/>
                      </a:pPr>
                      <a:r>
                        <a:rPr sz="1400" dirty="0" smtClean="0">
                          <a:solidFill>
                            <a:schemeClr val="tx1"/>
                          </a:solidFill>
                          <a:latin typeface="Huawei Sans" panose="020C0503030203020204" pitchFamily="34" charset="0"/>
                        </a:rPr>
                        <a:t>MPLS </a:t>
                      </a:r>
                      <a:r>
                        <a:rPr sz="1400" dirty="0">
                          <a:solidFill>
                            <a:schemeClr val="tx1"/>
                          </a:solidFill>
                          <a:latin typeface="Huawei Sans" panose="020C0503030203020204" pitchFamily="34" charset="0"/>
                        </a:rPr>
                        <a:t>VPN load balancing is </a:t>
                      </a:r>
                      <a:r>
                        <a:rPr sz="1400" dirty="0" smtClean="0">
                          <a:solidFill>
                            <a:schemeClr val="tx1"/>
                          </a:solidFill>
                          <a:latin typeface="Huawei Sans" panose="020C0503030203020204" pitchFamily="34" charset="0"/>
                        </a:rPr>
                        <a:t>eas</a:t>
                      </a:r>
                      <a:r>
                        <a:rPr lang="en-US" sz="1400" dirty="0" smtClean="0">
                          <a:solidFill>
                            <a:schemeClr val="tx1"/>
                          </a:solidFill>
                          <a:latin typeface="Huawei Sans" panose="020C0503030203020204" pitchFamily="34" charset="0"/>
                        </a:rPr>
                        <a:t>y </a:t>
                      </a:r>
                      <a:r>
                        <a:rPr sz="1400" dirty="0" smtClean="0">
                          <a:solidFill>
                            <a:schemeClr val="tx1"/>
                          </a:solidFill>
                          <a:latin typeface="Huawei Sans" panose="020C0503030203020204" pitchFamily="34" charset="0"/>
                        </a:rPr>
                        <a:t>to </a:t>
                      </a:r>
                      <a:r>
                        <a:rPr sz="1400" dirty="0">
                          <a:solidFill>
                            <a:schemeClr val="tx1"/>
                          </a:solidFill>
                          <a:latin typeface="Huawei Sans" panose="020C0503030203020204" pitchFamily="34" charset="0"/>
                        </a:rPr>
                        <a:t>implement using Option </a:t>
                      </a:r>
                      <a:r>
                        <a:rPr sz="1400" dirty="0" smtClean="0">
                          <a:solidFill>
                            <a:schemeClr val="tx1"/>
                          </a:solidFill>
                          <a:latin typeface="Huawei Sans" panose="020C0503030203020204" pitchFamily="34" charset="0"/>
                        </a:rPr>
                        <a:t>C.</a:t>
                      </a:r>
                      <a:endParaRPr lang="en-US" sz="1400" dirty="0" smtClean="0">
                        <a:solidFill>
                          <a:schemeClr val="tx1"/>
                        </a:solidFill>
                        <a:latin typeface="Huawei Sans" panose="020C0503030203020204" pitchFamily="34" charset="0"/>
                      </a:endParaRPr>
                    </a:p>
                    <a:p>
                      <a:pPr marL="285750" indent="-285750" algn="l" defTabSz="914034" rtl="0" eaLnBrk="1" fontAlgn="ctr" latinLnBrk="0" hangingPunct="1">
                        <a:lnSpc>
                          <a:spcPct val="100000"/>
                        </a:lnSpc>
                        <a:buFont typeface="Arial" panose="020B0604020202020204" pitchFamily="34" charset="0"/>
                        <a:buChar char="•"/>
                      </a:pPr>
                      <a:r>
                        <a:rPr sz="1400" dirty="0" smtClean="0">
                          <a:solidFill>
                            <a:schemeClr val="tx1"/>
                          </a:solidFill>
                          <a:latin typeface="Huawei Sans" panose="020C0503030203020204" pitchFamily="34" charset="0"/>
                        </a:rPr>
                        <a:t>The </a:t>
                      </a:r>
                      <a:r>
                        <a:rPr sz="1400" dirty="0">
                          <a:solidFill>
                            <a:schemeClr val="tx1"/>
                          </a:solidFill>
                          <a:latin typeface="Huawei Sans" panose="020C0503030203020204" pitchFamily="34" charset="0"/>
                        </a:rPr>
                        <a:t>disadvantage of Option C is that it costs too much to manage an end-to-end BGP LSP between PEs.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82162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b="1" dirty="0" smtClean="0"/>
              <a:t>Background of Inter-AS VPN Solutions</a:t>
            </a:r>
            <a:endParaRPr lang="en-US" altLang="zh-CN" b="1" dirty="0" smtClean="0">
              <a:sym typeface="Huawei Sans" panose="020C0503030203020204" pitchFamily="34" charset="0"/>
            </a:endParaRPr>
          </a:p>
          <a:p>
            <a:r>
              <a:rPr lang="en-US" dirty="0" smtClean="0">
                <a:solidFill>
                  <a:schemeClr val="bg1">
                    <a:lumMod val="50000"/>
                  </a:schemeClr>
                </a:solidFill>
              </a:rPr>
              <a:t>Fundamentals and Configurations of Inter-AS VPN Option A</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B</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C</a:t>
            </a:r>
            <a:endParaRPr lang="en-US" altLang="zh-CN" dirty="0" smtClean="0">
              <a:solidFill>
                <a:schemeClr val="bg1">
                  <a:lumMod val="50000"/>
                </a:schemeClr>
              </a:solidFill>
              <a:sym typeface="Huawei Sans" panose="020C0503030203020204" pitchFamily="34" charset="0"/>
            </a:endParaRPr>
          </a:p>
          <a:p>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888806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dirty="0" smtClean="0">
                <a:solidFill>
                  <a:schemeClr val="bg1">
                    <a:lumMod val="50000"/>
                  </a:schemeClr>
                </a:solidFill>
              </a:rPr>
              <a:t>Background of Inter-AS VPN Solutions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A</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Fundamentals and Configurations of Inter-AS VPN Option B</a:t>
            </a:r>
            <a:endParaRPr lang="en-US" altLang="zh-CN" dirty="0" smtClean="0">
              <a:solidFill>
                <a:schemeClr val="bg1">
                  <a:lumMod val="50000"/>
                </a:schemeClr>
              </a:solidFill>
              <a:sym typeface="Huawei Sans" panose="020C0503030203020204" pitchFamily="34" charset="0"/>
            </a:endParaRPr>
          </a:p>
          <a:p>
            <a:r>
              <a:rPr lang="en-US" b="1" dirty="0" smtClean="0"/>
              <a:t>Fundamentals and Configurations of Inter-AS VPN Option C</a:t>
            </a:r>
            <a:endParaRPr lang="en-US" altLang="zh-CN" b="1" dirty="0" smtClean="0">
              <a:sym typeface="Huawei Sans" panose="020C0503030203020204" pitchFamily="34" charset="0"/>
            </a:endParaRPr>
          </a:p>
          <a:p>
            <a:pPr lvl="1"/>
            <a:r>
              <a:rPr lang="en-US" dirty="0" smtClean="0">
                <a:solidFill>
                  <a:schemeClr val="bg1">
                    <a:lumMod val="50000"/>
                  </a:schemeClr>
                </a:solidFill>
              </a:rPr>
              <a:t>Fundamentals</a:t>
            </a:r>
            <a:endParaRPr lang="en-US" altLang="zh-CN" dirty="0" smtClean="0">
              <a:solidFill>
                <a:schemeClr val="bg1">
                  <a:lumMod val="50000"/>
                </a:schemeClr>
              </a:solidFill>
              <a:sym typeface="Huawei Sans" panose="020C0503030203020204" pitchFamily="34" charset="0"/>
            </a:endParaRPr>
          </a:p>
          <a:p>
            <a:pPr lvl="1">
              <a:buSzPct val="60000"/>
              <a:buFont typeface="Wingdings" panose="05000000000000000000" pitchFamily="2" charset="2"/>
              <a:buChar char="n"/>
            </a:pPr>
            <a:r>
              <a:rPr lang="en-US" dirty="0" smtClean="0"/>
              <a:t>Basic Configurations</a:t>
            </a:r>
            <a:endParaRPr lang="en-US" altLang="zh-CN" dirty="0" smtClean="0">
              <a:sym typeface="Huawei Sans" panose="020C0503030203020204" pitchFamily="34" charset="0"/>
            </a:endParaRPr>
          </a:p>
          <a:p>
            <a:pPr lvl="1"/>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13147850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Option C (Solution 1) Configuration Example (1)</a:t>
            </a:r>
            <a:endParaRPr lang="en-US" altLang="zh-CN" dirty="0">
              <a:sym typeface="Huawei Sans" panose="020C0503030203020204" pitchFamily="34" charset="0"/>
            </a:endParaRPr>
          </a:p>
        </p:txBody>
      </p:sp>
      <p:sp>
        <p:nvSpPr>
          <p:cNvPr id="7" name="文本占位符 64"/>
          <p:cNvSpPr txBox="1">
            <a:spLocks/>
          </p:cNvSpPr>
          <p:nvPr/>
        </p:nvSpPr>
        <p:spPr bwMode="gray">
          <a:xfrm>
            <a:off x="455613" y="3689962"/>
            <a:ext cx="5644670" cy="221121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sz="1400" dirty="0">
                <a:latin typeface="Huawei Sans" panose="020C0503030203020204" pitchFamily="34" charset="0"/>
              </a:rPr>
              <a:t>CE1 and CE2 belong to the same VPN named </a:t>
            </a:r>
            <a:r>
              <a:rPr sz="1400" b="1" dirty="0" err="1">
                <a:latin typeface="Huawei Sans" panose="020C0503030203020204" pitchFamily="34" charset="0"/>
              </a:rPr>
              <a:t>vpna</a:t>
            </a:r>
            <a:r>
              <a:rPr sz="1400" dirty="0">
                <a:latin typeface="Huawei Sans" panose="020C0503030203020204" pitchFamily="34" charset="0"/>
              </a:rPr>
              <a:t>. CE1 and CE2 need to communicate with each other using Option C (solution 1).</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8" name="表格 7"/>
          <p:cNvGraphicFramePr>
            <a:graphicFrameLocks noGrp="1"/>
          </p:cNvGraphicFramePr>
          <p:nvPr>
            <p:extLst/>
          </p:nvPr>
        </p:nvGraphicFramePr>
        <p:xfrm>
          <a:off x="667872" y="4455356"/>
          <a:ext cx="3424022" cy="1538320"/>
        </p:xfrm>
        <a:graphic>
          <a:graphicData uri="http://schemas.openxmlformats.org/drawingml/2006/table">
            <a:tbl>
              <a:tblPr firstRow="1" bandRow="1">
                <a:tableStyleId>{72833802-FEF1-4C79-8D5D-14CF1EAF98D9}</a:tableStyleId>
              </a:tblPr>
              <a:tblGrid>
                <a:gridCol w="1044004"/>
                <a:gridCol w="1155977"/>
                <a:gridCol w="803099"/>
                <a:gridCol w="420942"/>
              </a:tblGrid>
              <a:tr h="307664">
                <a:tc>
                  <a:txBody>
                    <a:bodyPr/>
                    <a:lstStyle/>
                    <a:p>
                      <a:pPr algn="ctr" fontAlgn="ctr"/>
                      <a:r>
                        <a:rPr sz="1400" dirty="0">
                          <a:solidFill>
                            <a:schemeClr val="tx1"/>
                          </a:solidFill>
                          <a:latin typeface="Huawei Sans" panose="020C0503030203020204" pitchFamily="34" charset="0"/>
                        </a:rPr>
                        <a:t>Device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Loopback0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RD</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RT</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07664">
                <a:tc>
                  <a:txBody>
                    <a:bodyPr/>
                    <a:lstStyle/>
                    <a:p>
                      <a:pPr algn="ctr" fontAlgn="ctr"/>
                      <a:r>
                        <a:rPr sz="1200">
                          <a:solidFill>
                            <a:schemeClr val="tx1"/>
                          </a:solidFill>
                          <a:latin typeface="Huawei Sans" panose="020C0503030203020204" pitchFamily="34" charset="0"/>
                        </a:rPr>
                        <a:t>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10.0.1.1/32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7664">
                <a:tc>
                  <a:txBody>
                    <a:bodyPr/>
                    <a:lstStyle/>
                    <a:p>
                      <a:pPr algn="ctr" fontAlgn="ctr"/>
                      <a:r>
                        <a:rPr sz="1200">
                          <a:solidFill>
                            <a:schemeClr val="tx1"/>
                          </a:solidFill>
                          <a:latin typeface="Huawei Sans" panose="020C0503030203020204" pitchFamily="34" charset="0"/>
                        </a:rPr>
                        <a:t>ASBR-PE1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10.0.3.3/32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ASBR-PE2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10.0.4.4/32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10.0.6.6/32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200:6</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solidFill>
                            <a:schemeClr val="tx1"/>
                          </a:solidFill>
                          <a:latin typeface="Huawei Sans" panose="020C0503030203020204" pitchFamily="34" charset="0"/>
                        </a:rPr>
                        <a:t>1:1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9" name="文本框 8"/>
          <p:cNvSpPr txBox="1"/>
          <p:nvPr/>
        </p:nvSpPr>
        <p:spPr bwMode="gray">
          <a:xfrm>
            <a:off x="4453046" y="4785324"/>
            <a:ext cx="1065871" cy="307777"/>
          </a:xfrm>
          <a:prstGeom prst="rect">
            <a:avLst/>
          </a:prstGeom>
          <a:solidFill>
            <a:srgbClr val="F28944"/>
          </a:solidFill>
        </p:spPr>
        <p:txBody>
          <a:bodyPr wrap="square" rtlCol="0">
            <a:noAutofit/>
          </a:bodyPr>
          <a:lstStyle/>
          <a:p>
            <a:pPr algn="ctr" fontAlgn="ctr"/>
            <a:r>
              <a:rPr sz="1400" dirty="0">
                <a:solidFill>
                  <a:schemeClr val="bg1"/>
                </a:solidFill>
                <a:latin typeface="Huawei Sans" panose="020C0503030203020204" pitchFamily="34" charset="0"/>
              </a:rPr>
              <a:t>Data plan</a:t>
            </a:r>
            <a:endPar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a:off x="309719" y="1339575"/>
            <a:ext cx="5939070" cy="2218263"/>
            <a:chOff x="309719" y="1339575"/>
            <a:chExt cx="5939070" cy="2218263"/>
          </a:xfrm>
        </p:grpSpPr>
        <p:sp>
          <p:nvSpPr>
            <p:cNvPr id="32" name="圆角矩形 31"/>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p:cNvCxnSpPr>
              <a:stCxn id="17" idx="1"/>
              <a:endCxn id="14"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7"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8"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9"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20" name="直接连接符 19"/>
            <p:cNvCxnSpPr>
              <a:stCxn id="14" idx="1"/>
              <a:endCxn id="13"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2" idx="0"/>
              <a:endCxn id="13"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9" idx="0"/>
              <a:endCxn id="17"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8" idx="0"/>
              <a:endCxn id="19"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5"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4946322"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占位符 64"/>
          <p:cNvSpPr txBox="1">
            <a:spLocks/>
          </p:cNvSpPr>
          <p:nvPr/>
        </p:nvSpPr>
        <p:spPr bwMode="gray">
          <a:xfrm>
            <a:off x="6101028" y="1327720"/>
            <a:ext cx="5648059" cy="2303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sz="1400" dirty="0">
                <a:latin typeface="Huawei Sans" panose="020C0503030203020204" pitchFamily="34" charset="0"/>
              </a:rPr>
              <a:t>Configuration roadmap</a:t>
            </a:r>
            <a:endParaRPr lang="en-US" altLang="zh-CN" sz="14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basic MPLS capabilities and MPLS LDP on the MPLS backbone network to establish LDP LSPs in each AS. (The configuration details are not provided here.)</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a:t>
            </a:r>
            <a:r>
              <a:rPr lang="en-US" sz="1200" dirty="0" smtClean="0">
                <a:latin typeface="Huawei Sans" panose="020C0503030203020204" pitchFamily="34" charset="0"/>
              </a:rPr>
              <a:t>a </a:t>
            </a:r>
            <a:r>
              <a:rPr sz="1200" dirty="0" smtClean="0">
                <a:latin typeface="Huawei Sans" panose="020C0503030203020204" pitchFamily="34" charset="0"/>
              </a:rPr>
              <a:t>VPN instance </a:t>
            </a:r>
            <a:r>
              <a:rPr sz="1200" dirty="0">
                <a:latin typeface="Huawei Sans" panose="020C0503030203020204" pitchFamily="34" charset="0"/>
              </a:rPr>
              <a:t>on the </a:t>
            </a:r>
            <a:r>
              <a:rPr sz="1200" dirty="0" smtClean="0">
                <a:latin typeface="Huawei Sans" panose="020C0503030203020204" pitchFamily="34" charset="0"/>
              </a:rPr>
              <a:t>PE </a:t>
            </a:r>
            <a:r>
              <a:rPr sz="1200" dirty="0">
                <a:latin typeface="Huawei Sans" panose="020C0503030203020204" pitchFamily="34" charset="0"/>
              </a:rPr>
              <a:t>connected to the </a:t>
            </a:r>
            <a:r>
              <a:rPr sz="1200" dirty="0" smtClean="0">
                <a:latin typeface="Huawei Sans" panose="020C0503030203020204" pitchFamily="34" charset="0"/>
              </a:rPr>
              <a:t>CE </a:t>
            </a:r>
            <a:r>
              <a:rPr sz="1200" dirty="0">
                <a:latin typeface="Huawei Sans" panose="020C0503030203020204" pitchFamily="34" charset="0"/>
              </a:rPr>
              <a:t>in each AS and establish EBGP peer relationships between the </a:t>
            </a:r>
            <a:r>
              <a:rPr sz="1200" dirty="0" smtClean="0">
                <a:latin typeface="Huawei Sans" panose="020C0503030203020204" pitchFamily="34" charset="0"/>
              </a:rPr>
              <a:t>PE </a:t>
            </a:r>
            <a:r>
              <a:rPr sz="1200" dirty="0">
                <a:latin typeface="Huawei Sans" panose="020C0503030203020204" pitchFamily="34" charset="0"/>
              </a:rPr>
              <a:t>and </a:t>
            </a:r>
            <a:r>
              <a:rPr sz="1200" dirty="0" smtClean="0">
                <a:latin typeface="Huawei Sans" panose="020C0503030203020204" pitchFamily="34" charset="0"/>
              </a:rPr>
              <a:t>CE </a:t>
            </a:r>
            <a:r>
              <a:rPr sz="1200" dirty="0">
                <a:latin typeface="Huawei Sans" panose="020C0503030203020204" pitchFamily="34" charset="0"/>
              </a:rPr>
              <a:t>to exchange VPN routing information. (The configuration details are not provided here.)</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smtClean="0">
                <a:latin typeface="Huawei Sans" panose="020C0503030203020204" pitchFamily="34" charset="0"/>
              </a:rPr>
              <a:t>Establish </a:t>
            </a:r>
            <a:r>
              <a:rPr sz="1200" dirty="0">
                <a:latin typeface="Huawei Sans" panose="020C0503030203020204" pitchFamily="34" charset="0"/>
              </a:rPr>
              <a:t>an MP-IBGP peer relationship between the PE and ASBR-PE in each AS to exchange labeled IPv4 routes.</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Enable each ASBR-PE to exchange labeled IPv4 routes with the peer ASBR PE.</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a:t>
            </a:r>
            <a:r>
              <a:rPr sz="1200" dirty="0" smtClean="0">
                <a:latin typeface="Huawei Sans" panose="020C0503030203020204" pitchFamily="34" charset="0"/>
              </a:rPr>
              <a:t>route-polic</a:t>
            </a:r>
            <a:r>
              <a:rPr lang="en-US" sz="1200" dirty="0" smtClean="0">
                <a:latin typeface="Huawei Sans" panose="020C0503030203020204" pitchFamily="34" charset="0"/>
              </a:rPr>
              <a:t>ies </a:t>
            </a:r>
            <a:r>
              <a:rPr sz="1200" dirty="0" smtClean="0">
                <a:latin typeface="Huawei Sans" panose="020C0503030203020204" pitchFamily="34" charset="0"/>
              </a:rPr>
              <a:t>on </a:t>
            </a:r>
            <a:r>
              <a:rPr sz="1200" dirty="0">
                <a:latin typeface="Huawei Sans" panose="020C0503030203020204" pitchFamily="34" charset="0"/>
              </a:rPr>
              <a:t>each ASBR-PE, so that it can allocate MPLS labels to the routes to be advertised to the peer ASBR and allocate new MPLS labels to the labeled IPv4 routes to be advertised to the PE in the same AS.</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Establish an MP-EBGP peer relationship between PEs in different ASs and set the maximum number of hops between the PEs.</a:t>
            </a:r>
            <a:endParaRPr lang="en-US" altLang="zh-CN" sz="1200" dirty="0" smtClean="0">
              <a:latin typeface="Huawei Sans" panose="020C0503030203020204" pitchFamily="34" charset="0"/>
              <a:sym typeface="Huawei Sans" panose="020C0503030203020204" pitchFamily="34" charset="0"/>
            </a:endParaRPr>
          </a:p>
        </p:txBody>
      </p:sp>
      <p:sp>
        <p:nvSpPr>
          <p:cNvPr id="43" name="文本框 42"/>
          <p:cNvSpPr txBox="1"/>
          <p:nvPr/>
        </p:nvSpPr>
        <p:spPr bwMode="gray">
          <a:xfrm>
            <a:off x="4238536" y="5422401"/>
            <a:ext cx="1895665" cy="523220"/>
          </a:xfrm>
          <a:prstGeom prst="rect">
            <a:avLst/>
          </a:prstGeom>
          <a:solidFill>
            <a:srgbClr val="F28944"/>
          </a:solidFill>
        </p:spPr>
        <p:txBody>
          <a:bodyPr wrap="square" rtlCol="0">
            <a:noAutofit/>
          </a:bodyPr>
          <a:lstStyle/>
          <a:p>
            <a:pPr algn="ctr" fontAlgn="ctr"/>
            <a:r>
              <a:rPr sz="1400" dirty="0">
                <a:solidFill>
                  <a:schemeClr val="bg1"/>
                </a:solidFill>
                <a:latin typeface="Huawei Sans" panose="020C0503030203020204" pitchFamily="34" charset="0"/>
              </a:rPr>
              <a:t>RT values of PE1 and PE2 must match.</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a:xfrm>
            <a:off x="9950136" y="114300"/>
            <a:ext cx="1797364" cy="212400"/>
            <a:chOff x="10022136" y="114300"/>
            <a:chExt cx="1797364" cy="212400"/>
          </a:xfrm>
        </p:grpSpPr>
        <p:sp>
          <p:nvSpPr>
            <p:cNvPr id="45"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五边形 45"/>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8474143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Option C (Solution 1) Configuration Example (2)</a:t>
            </a:r>
            <a:endParaRPr lang="en-US" altLang="zh-CN" dirty="0">
              <a:sym typeface="Huawei Sans" panose="020C0503030203020204" pitchFamily="34" charset="0"/>
            </a:endParaRPr>
          </a:p>
        </p:txBody>
      </p:sp>
      <p:grpSp>
        <p:nvGrpSpPr>
          <p:cNvPr id="7" name="组合 6"/>
          <p:cNvGrpSpPr/>
          <p:nvPr/>
        </p:nvGrpSpPr>
        <p:grpSpPr bwMode="gray">
          <a:xfrm>
            <a:off x="309719" y="1339575"/>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4937530"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6" name="组合 75"/>
          <p:cNvGrpSpPr/>
          <p:nvPr/>
        </p:nvGrpSpPr>
        <p:grpSpPr bwMode="gray">
          <a:xfrm>
            <a:off x="455613" y="3748048"/>
            <a:ext cx="5675818" cy="1350093"/>
            <a:chOff x="455613" y="3748048"/>
            <a:chExt cx="5675818" cy="1350093"/>
          </a:xfrm>
        </p:grpSpPr>
        <p:sp>
          <p:nvSpPr>
            <p:cNvPr id="41" name="文本框 40"/>
            <p:cNvSpPr txBox="1"/>
            <p:nvPr/>
          </p:nvSpPr>
          <p:spPr bwMode="gray">
            <a:xfrm>
              <a:off x="582402" y="4267144"/>
              <a:ext cx="5367721" cy="830997"/>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peer 10.0.1.1 route-policy policy2 export</a:t>
              </a:r>
            </a:p>
            <a:p>
              <a:pPr fontAlgn="ctr"/>
              <a:r>
                <a:rPr sz="1200" dirty="0">
                  <a:latin typeface="Huawei Sans" panose="020C0503030203020204" pitchFamily="34" charset="0"/>
                </a:rPr>
                <a:t>[ASBR-PE1-bgp] peer 10.0.1.1 label-route-capability</a:t>
              </a: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占位符 64"/>
            <p:cNvSpPr txBox="1">
              <a:spLocks/>
            </p:cNvSpPr>
            <p:nvPr/>
          </p:nvSpPr>
          <p:spPr bwMode="gray">
            <a:xfrm>
              <a:off x="455613" y="3748048"/>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4"/>
              </a:pPr>
              <a:r>
                <a:rPr sz="1200" dirty="0">
                  <a:latin typeface="Huawei Sans" panose="020C0503030203020204" pitchFamily="34" charset="0"/>
                </a:rPr>
                <a:t>On ASBR-PE1, apply </a:t>
              </a:r>
              <a:r>
                <a:rPr lang="en-US" sz="1200" dirty="0" smtClean="0">
                  <a:latin typeface="Huawei Sans" panose="020C0503030203020204" pitchFamily="34" charset="0"/>
                </a:rPr>
                <a:t>the</a:t>
              </a:r>
              <a:r>
                <a:rPr sz="1200" dirty="0" smtClean="0">
                  <a:latin typeface="Huawei Sans" panose="020C0503030203020204" pitchFamily="34" charset="0"/>
                </a:rPr>
                <a:t> </a:t>
              </a:r>
              <a:r>
                <a:rPr sz="1200" dirty="0">
                  <a:latin typeface="Huawei Sans" panose="020C0503030203020204" pitchFamily="34" charset="0"/>
                </a:rPr>
                <a:t>route-policy </a:t>
              </a:r>
              <a:r>
                <a:rPr lang="en-US" altLang="zh-CN" sz="1200" b="1" dirty="0" smtClean="0">
                  <a:latin typeface="Huawei Sans" panose="020C0503030203020204" pitchFamily="34" charset="0"/>
                </a:rPr>
                <a:t>policy2</a:t>
              </a:r>
              <a:r>
                <a:rPr lang="en-US" altLang="zh-CN" sz="1200" dirty="0" smtClean="0">
                  <a:latin typeface="Huawei Sans" panose="020C0503030203020204" pitchFamily="34" charset="0"/>
                </a:rPr>
                <a:t> </a:t>
              </a:r>
              <a:r>
                <a:rPr sz="1200" dirty="0" smtClean="0">
                  <a:latin typeface="Huawei Sans" panose="020C0503030203020204" pitchFamily="34" charset="0"/>
                </a:rPr>
                <a:t>to </a:t>
              </a:r>
              <a:r>
                <a:rPr sz="1200" dirty="0">
                  <a:latin typeface="Huawei Sans" panose="020C0503030203020204" pitchFamily="34" charset="0"/>
                </a:rPr>
                <a:t>the routes advertised to PE1 and enable the capability to exchange labeled IPv4 routes with PE1.</a:t>
              </a:r>
              <a:endParaRPr lang="en-US" altLang="zh-CN" sz="1200" dirty="0" smtClean="0">
                <a:latin typeface="Huawei Sans" panose="020C0503030203020204" pitchFamily="34" charset="0"/>
                <a:sym typeface="Huawei Sans" panose="020C0503030203020204" pitchFamily="34" charset="0"/>
              </a:endParaRPr>
            </a:p>
          </p:txBody>
        </p:sp>
      </p:grpSp>
      <p:grpSp>
        <p:nvGrpSpPr>
          <p:cNvPr id="74" name="组合 73"/>
          <p:cNvGrpSpPr/>
          <p:nvPr/>
        </p:nvGrpSpPr>
        <p:grpSpPr bwMode="gray">
          <a:xfrm>
            <a:off x="6101647" y="3572156"/>
            <a:ext cx="5675818" cy="1122611"/>
            <a:chOff x="6101647" y="3529091"/>
            <a:chExt cx="5675818" cy="1122611"/>
          </a:xfrm>
        </p:grpSpPr>
        <p:sp>
          <p:nvSpPr>
            <p:cNvPr id="43" name="文本框 42"/>
            <p:cNvSpPr txBox="1"/>
            <p:nvPr/>
          </p:nvSpPr>
          <p:spPr bwMode="gray">
            <a:xfrm>
              <a:off x="6317657" y="3820705"/>
              <a:ext cx="5367721" cy="830997"/>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interface gigabitethernet 2/0/0</a:t>
              </a:r>
            </a:p>
            <a:p>
              <a:pPr fontAlgn="ctr"/>
              <a:r>
                <a:rPr sz="1200">
                  <a:latin typeface="Huawei Sans" panose="020C0503030203020204" pitchFamily="34" charset="0"/>
                </a:rPr>
                <a:t>[ASBR-PE1-GigabitEthernet2/0/0] mpls  </a:t>
              </a:r>
              <a:r>
                <a:rPr sz="1200" b="1">
                  <a:latin typeface="Huawei Sans" panose="020C0503030203020204" pitchFamily="34" charset="0"/>
                </a:rPr>
                <a:t># Interfaces between ASBRs support MPLS.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[ASBR-PE1-GigabitEthernet2/0/0]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64"/>
            <p:cNvSpPr txBox="1">
              <a:spLocks/>
            </p:cNvSpPr>
            <p:nvPr/>
          </p:nvSpPr>
          <p:spPr bwMode="gray">
            <a:xfrm>
              <a:off x="6101647" y="3529091"/>
              <a:ext cx="5675818" cy="2370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2"/>
              </a:pPr>
              <a:r>
                <a:rPr sz="1200" dirty="0">
                  <a:latin typeface="Huawei Sans" panose="020C0503030203020204" pitchFamily="34" charset="0"/>
                </a:rPr>
                <a:t>On ASBR-PE1, enable MPLS on the interface connected to ASBR-PE2.</a:t>
              </a:r>
              <a:endParaRPr lang="en-US" altLang="zh-CN" sz="1200" dirty="0" smtClean="0">
                <a:latin typeface="Huawei Sans" panose="020C0503030203020204" pitchFamily="34" charset="0"/>
                <a:sym typeface="Huawei Sans" panose="020C0503030203020204" pitchFamily="34" charset="0"/>
              </a:endParaRPr>
            </a:p>
          </p:txBody>
        </p:sp>
      </p:grpSp>
      <p:sp>
        <p:nvSpPr>
          <p:cNvPr id="39" name="文本占位符 64"/>
          <p:cNvSpPr txBox="1">
            <a:spLocks/>
          </p:cNvSpPr>
          <p:nvPr/>
        </p:nvSpPr>
        <p:spPr bwMode="gray">
          <a:xfrm>
            <a:off x="6073270" y="996074"/>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a:pPr>
            <a:r>
              <a:rPr sz="1200" dirty="0">
                <a:latin typeface="Huawei Sans" panose="020C0503030203020204" pitchFamily="34" charset="0"/>
              </a:rPr>
              <a:t>On ASBR-PE1, create </a:t>
            </a:r>
            <a:r>
              <a:rPr sz="1200" dirty="0" smtClean="0">
                <a:latin typeface="Huawei Sans" panose="020C0503030203020204" pitchFamily="34" charset="0"/>
              </a:rPr>
              <a:t>route-polic</a:t>
            </a:r>
            <a:r>
              <a:rPr lang="en-US" sz="1200" dirty="0" smtClean="0">
                <a:latin typeface="Huawei Sans" panose="020C0503030203020204" pitchFamily="34" charset="0"/>
              </a:rPr>
              <a:t>ies</a:t>
            </a:r>
            <a:r>
              <a:rPr sz="1200" dirty="0" smtClean="0">
                <a:latin typeface="Huawei Sans" panose="020C0503030203020204" pitchFamily="34" charset="0"/>
              </a:rPr>
              <a:t>.</a:t>
            </a:r>
            <a:endParaRPr lang="en-US" altLang="zh-CN" sz="1200" dirty="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6295385" y="1311385"/>
            <a:ext cx="5367721" cy="1384995"/>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route-policy policy1 permit node 1</a:t>
            </a:r>
          </a:p>
          <a:p>
            <a:pPr fontAlgn="ctr"/>
            <a:r>
              <a:rPr sz="1200">
                <a:latin typeface="Huawei Sans" panose="020C0503030203020204" pitchFamily="34" charset="0"/>
              </a:rPr>
              <a:t>[ASBR-PE1-route-policy] apply mpls-label</a:t>
            </a:r>
          </a:p>
          <a:p>
            <a:pPr fontAlgn="ctr"/>
            <a:r>
              <a:rPr sz="1200">
                <a:latin typeface="Huawei Sans" panose="020C0503030203020204" pitchFamily="34" charset="0"/>
              </a:rPr>
              <a:t>[ASBR-PE1-route-policy] quit</a:t>
            </a:r>
          </a:p>
          <a:p>
            <a:pPr fontAlgn="ctr"/>
            <a:r>
              <a:rPr sz="1200">
                <a:latin typeface="Huawei Sans" panose="020C0503030203020204" pitchFamily="34" charset="0"/>
              </a:rPr>
              <a:t>[ASBR-PE1] route-policy policy2 permit node 1</a:t>
            </a:r>
          </a:p>
          <a:p>
            <a:pPr fontAlgn="ctr"/>
            <a:r>
              <a:rPr sz="1200">
                <a:latin typeface="Huawei Sans" panose="020C0503030203020204" pitchFamily="34" charset="0"/>
              </a:rPr>
              <a:t>[ASBR-PE1-route-policy] if-match mpls-label</a:t>
            </a:r>
          </a:p>
          <a:p>
            <a:pPr fontAlgn="ctr"/>
            <a:r>
              <a:rPr sz="1200">
                <a:latin typeface="Huawei Sans" panose="020C0503030203020204" pitchFamily="34" charset="0"/>
              </a:rPr>
              <a:t>[ASBR-PE1-route-policy] apply mpls-label</a:t>
            </a:r>
          </a:p>
          <a:p>
            <a:pPr fontAlgn="ctr"/>
            <a:r>
              <a:rPr sz="1200">
                <a:latin typeface="Huawei Sans" panose="020C0503030203020204" pitchFamily="34" charset="0"/>
              </a:rPr>
              <a:t>[ASBR-PE1-route-policy]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7220198" y="2728179"/>
            <a:ext cx="4233956" cy="347511"/>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The route-policy </a:t>
            </a:r>
            <a:r>
              <a:rPr sz="1200" b="1" dirty="0">
                <a:solidFill>
                  <a:schemeClr val="bg1"/>
                </a:solidFill>
                <a:latin typeface="Huawei Sans" panose="020C0503030203020204" pitchFamily="34" charset="0"/>
              </a:rPr>
              <a:t>policy1</a:t>
            </a:r>
            <a:r>
              <a:rPr sz="1200" dirty="0">
                <a:solidFill>
                  <a:schemeClr val="bg1"/>
                </a:solidFill>
                <a:latin typeface="Huawei Sans" panose="020C0503030203020204" pitchFamily="34" charset="0"/>
              </a:rPr>
              <a:t> is used to advertise labeled routes to ASBR-PE2.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6340757" y="1342362"/>
            <a:ext cx="3375898"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肘形连接符 46"/>
          <p:cNvCxnSpPr>
            <a:stCxn id="46" idx="3"/>
            <a:endCxn id="45" idx="3"/>
          </p:cNvCxnSpPr>
          <p:nvPr/>
        </p:nvCxnSpPr>
        <p:spPr bwMode="gray">
          <a:xfrm>
            <a:off x="9716655" y="1450362"/>
            <a:ext cx="1737499" cy="1451573"/>
          </a:xfrm>
          <a:prstGeom prst="bentConnector3">
            <a:avLst>
              <a:gd name="adj1" fmla="val 113157"/>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6379505" y="3132038"/>
            <a:ext cx="4082656" cy="357367"/>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The route-policy </a:t>
            </a:r>
            <a:r>
              <a:rPr sz="1200" b="1" dirty="0">
                <a:solidFill>
                  <a:schemeClr val="bg1"/>
                </a:solidFill>
                <a:latin typeface="Huawei Sans" panose="020C0503030203020204" pitchFamily="34" charset="0"/>
              </a:rPr>
              <a:t>policy2</a:t>
            </a:r>
            <a:r>
              <a:rPr sz="1200" dirty="0">
                <a:solidFill>
                  <a:schemeClr val="bg1"/>
                </a:solidFill>
                <a:latin typeface="Huawei Sans" panose="020C0503030203020204" pitchFamily="34" charset="0"/>
              </a:rPr>
              <a:t> is used to allocate BGP labels to the labeled routes received from ASBR-PE2.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6340757" y="1868855"/>
            <a:ext cx="3375898"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肘形连接符 60"/>
          <p:cNvCxnSpPr>
            <a:stCxn id="40" idx="1"/>
            <a:endCxn id="58" idx="1"/>
          </p:cNvCxnSpPr>
          <p:nvPr/>
        </p:nvCxnSpPr>
        <p:spPr bwMode="gray">
          <a:xfrm rot="10800000" flipH="1" flipV="1">
            <a:off x="6295385" y="2003882"/>
            <a:ext cx="84120" cy="1306839"/>
          </a:xfrm>
          <a:prstGeom prst="bentConnector3">
            <a:avLst>
              <a:gd name="adj1" fmla="val -271755"/>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bwMode="gray">
          <a:xfrm>
            <a:off x="6101647" y="4731410"/>
            <a:ext cx="5675818" cy="1446443"/>
            <a:chOff x="6101647" y="4611338"/>
            <a:chExt cx="5675818" cy="1446443"/>
          </a:xfrm>
        </p:grpSpPr>
        <p:sp>
          <p:nvSpPr>
            <p:cNvPr id="71" name="文本框 70"/>
            <p:cNvSpPr txBox="1"/>
            <p:nvPr/>
          </p:nvSpPr>
          <p:spPr bwMode="gray">
            <a:xfrm>
              <a:off x="6317657" y="5226784"/>
              <a:ext cx="5367721" cy="830997"/>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peer 10.0.34.4 route-policy policy1 export</a:t>
              </a:r>
            </a:p>
            <a:p>
              <a:pPr fontAlgn="ctr"/>
              <a:r>
                <a:rPr sz="1200" dirty="0">
                  <a:latin typeface="Huawei Sans" panose="020C0503030203020204" pitchFamily="34" charset="0"/>
                </a:rPr>
                <a:t>[ASBR-PE1-bgp] peer 10.0.34.4 label-route-capability</a:t>
              </a: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占位符 64"/>
            <p:cNvSpPr txBox="1">
              <a:spLocks/>
            </p:cNvSpPr>
            <p:nvPr/>
          </p:nvSpPr>
          <p:spPr bwMode="gray">
            <a:xfrm>
              <a:off x="6101647" y="4611338"/>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3"/>
              </a:pPr>
              <a:r>
                <a:rPr sz="1200" dirty="0">
                  <a:latin typeface="Huawei Sans" panose="020C0503030203020204" pitchFamily="34" charset="0"/>
                </a:rPr>
                <a:t>On ASBR-PE1, apply </a:t>
              </a:r>
              <a:r>
                <a:rPr lang="en-US" sz="1200" dirty="0" smtClean="0">
                  <a:latin typeface="Huawei Sans" panose="020C0503030203020204" pitchFamily="34" charset="0"/>
                </a:rPr>
                <a:t>the</a:t>
              </a:r>
              <a:r>
                <a:rPr sz="1200" dirty="0" smtClean="0">
                  <a:latin typeface="Huawei Sans" panose="020C0503030203020204" pitchFamily="34" charset="0"/>
                </a:rPr>
                <a:t> </a:t>
              </a:r>
              <a:r>
                <a:rPr sz="1200" dirty="0">
                  <a:latin typeface="Huawei Sans" panose="020C0503030203020204" pitchFamily="34" charset="0"/>
                </a:rPr>
                <a:t>route-policy </a:t>
              </a:r>
              <a:r>
                <a:rPr lang="en-US" altLang="zh-CN" sz="1200" b="1" dirty="0">
                  <a:latin typeface="Huawei Sans" panose="020C0503030203020204" pitchFamily="34" charset="0"/>
                </a:rPr>
                <a:t>policy1</a:t>
              </a:r>
              <a:r>
                <a:rPr lang="en-US" altLang="zh-CN" sz="1200" dirty="0">
                  <a:latin typeface="Huawei Sans" panose="020C0503030203020204" pitchFamily="34" charset="0"/>
                </a:rPr>
                <a:t> </a:t>
              </a:r>
              <a:r>
                <a:rPr sz="1200" dirty="0" smtClean="0">
                  <a:latin typeface="Huawei Sans" panose="020C0503030203020204" pitchFamily="34" charset="0"/>
                </a:rPr>
                <a:t>to </a:t>
              </a:r>
              <a:r>
                <a:rPr sz="1200" dirty="0">
                  <a:latin typeface="Huawei Sans" panose="020C0503030203020204" pitchFamily="34" charset="0"/>
                </a:rPr>
                <a:t>the routes advertised to ASBR-PE2 and enable the capability to exchange labeled IPv4 routes with ASBR-PE2.</a:t>
              </a:r>
              <a:endParaRPr lang="en-US" altLang="zh-CN" sz="1200" dirty="0" smtClean="0">
                <a:latin typeface="Huawei Sans" panose="020C0503030203020204" pitchFamily="34" charset="0"/>
                <a:sym typeface="Huawei Sans" panose="020C0503030203020204" pitchFamily="34" charset="0"/>
              </a:endParaRPr>
            </a:p>
          </p:txBody>
        </p:sp>
      </p:grpSp>
      <p:sp>
        <p:nvSpPr>
          <p:cNvPr id="2" name="文本框 1"/>
          <p:cNvSpPr txBox="1"/>
          <p:nvPr/>
        </p:nvSpPr>
        <p:spPr bwMode="gray">
          <a:xfrm>
            <a:off x="582402" y="5670012"/>
            <a:ext cx="5049694" cy="523220"/>
          </a:xfrm>
          <a:prstGeom prst="rect">
            <a:avLst/>
          </a:prstGeom>
          <a:noFill/>
        </p:spPr>
        <p:txBody>
          <a:bodyPr wrap="square" rtlCol="0">
            <a:spAutoFit/>
          </a:bodyPr>
          <a:lstStyle/>
          <a:p>
            <a:r>
              <a:rPr lang="en-US" altLang="zh-CN" sz="1400" dirty="0" smtClean="0"/>
              <a:t>In this example, the </a:t>
            </a:r>
            <a:r>
              <a:rPr lang="en-US" altLang="zh-CN" sz="1400" dirty="0"/>
              <a:t>configuration of </a:t>
            </a:r>
            <a:r>
              <a:rPr lang="en-US" altLang="zh-CN" sz="1400" dirty="0" smtClean="0"/>
              <a:t>ASBR-PE1 is provided for your reference. </a:t>
            </a:r>
            <a:endParaRPr lang="zh-CN" altLang="en-US" sz="1400" dirty="0"/>
          </a:p>
        </p:txBody>
      </p:sp>
      <p:grpSp>
        <p:nvGrpSpPr>
          <p:cNvPr id="56" name="组合 55"/>
          <p:cNvGrpSpPr/>
          <p:nvPr/>
        </p:nvGrpSpPr>
        <p:grpSpPr bwMode="gray">
          <a:xfrm>
            <a:off x="9950136" y="114300"/>
            <a:ext cx="1797364" cy="212400"/>
            <a:chOff x="10022136" y="114300"/>
            <a:chExt cx="1797364" cy="212400"/>
          </a:xfrm>
        </p:grpSpPr>
        <p:sp>
          <p:nvSpPr>
            <p:cNvPr id="57"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五边形 58"/>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6652457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Option C (Solution 1) Configuration Example (3)</a:t>
            </a:r>
            <a:endParaRPr lang="en-US" altLang="zh-CN" dirty="0">
              <a:sym typeface="Huawei Sans" panose="020C0503030203020204" pitchFamily="34" charset="0"/>
            </a:endParaRPr>
          </a:p>
        </p:txBody>
      </p:sp>
      <p:grpSp>
        <p:nvGrpSpPr>
          <p:cNvPr id="7" name="组合 6"/>
          <p:cNvGrpSpPr/>
          <p:nvPr/>
        </p:nvGrpSpPr>
        <p:grpSpPr bwMode="gray">
          <a:xfrm>
            <a:off x="309719" y="2531064"/>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5028314" y="2173769"/>
              <a:ext cx="495415"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5028314" y="2956375"/>
              <a:ext cx="495415"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4" name="组合 73"/>
          <p:cNvGrpSpPr/>
          <p:nvPr/>
        </p:nvGrpSpPr>
        <p:grpSpPr bwMode="gray">
          <a:xfrm>
            <a:off x="6101647" y="2980636"/>
            <a:ext cx="5675818" cy="2083339"/>
            <a:chOff x="6101647" y="3307026"/>
            <a:chExt cx="5675818" cy="2083339"/>
          </a:xfrm>
        </p:grpSpPr>
        <p:sp>
          <p:nvSpPr>
            <p:cNvPr id="43" name="文本框 42"/>
            <p:cNvSpPr txBox="1"/>
            <p:nvPr/>
          </p:nvSpPr>
          <p:spPr bwMode="gray">
            <a:xfrm>
              <a:off x="6317657" y="3820705"/>
              <a:ext cx="5367721" cy="1569660"/>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[PE1-bgp] peer 10.0.6.6 as-number 200</a:t>
              </a:r>
            </a:p>
            <a:p>
              <a:pPr fontAlgn="ctr"/>
              <a:r>
                <a:rPr sz="1200" dirty="0">
                  <a:latin typeface="Huawei Sans" panose="020C0503030203020204" pitchFamily="34" charset="0"/>
                </a:rPr>
                <a:t>[PE1-bgp] peer 10.0.6.6 connect-interface </a:t>
              </a:r>
              <a:r>
                <a:rPr sz="1200" dirty="0" err="1">
                  <a:latin typeface="Huawei Sans" panose="020C0503030203020204" pitchFamily="34" charset="0"/>
                </a:rPr>
                <a:t>LoopBack</a:t>
              </a:r>
              <a:r>
                <a:rPr sz="1200" dirty="0">
                  <a:latin typeface="Huawei Sans" panose="020C0503030203020204" pitchFamily="34" charset="0"/>
                </a:rPr>
                <a:t> 1</a:t>
              </a:r>
            </a:p>
            <a:p>
              <a:pPr fontAlgn="ctr"/>
              <a:r>
                <a:rPr sz="1200" dirty="0">
                  <a:latin typeface="Huawei Sans" panose="020C0503030203020204" pitchFamily="34" charset="0"/>
                </a:rPr>
                <a:t>[PE1-bgp] peer 10.0.6.6 </a:t>
              </a:r>
              <a:r>
                <a:rPr lang="en-US" sz="1200" dirty="0" err="1" smtClean="0">
                  <a:latin typeface="Huawei Sans" panose="020C0503030203020204" pitchFamily="34" charset="0"/>
                </a:rPr>
                <a:t>ebgp</a:t>
              </a:r>
              <a:r>
                <a:rPr sz="1200" dirty="0" smtClean="0">
                  <a:latin typeface="Huawei Sans" panose="020C0503030203020204" pitchFamily="34" charset="0"/>
                </a:rPr>
                <a:t>-max-hop </a:t>
              </a:r>
              <a:r>
                <a:rPr sz="1200" dirty="0">
                  <a:latin typeface="Huawei Sans" panose="020C0503030203020204" pitchFamily="34" charset="0"/>
                </a:rPr>
                <a:t>10</a:t>
              </a:r>
            </a:p>
            <a:p>
              <a:pPr fontAlgn="ctr"/>
              <a:r>
                <a:rPr sz="1200" dirty="0">
                  <a:latin typeface="Huawei Sans" panose="020C0503030203020204" pitchFamily="34" charset="0"/>
                </a:rPr>
                <a:t>[PE1-bgp] ipv4-family vpnv4</a:t>
              </a:r>
            </a:p>
            <a:p>
              <a:pPr fontAlgn="ctr"/>
              <a:r>
                <a:rPr sz="1200" dirty="0">
                  <a:latin typeface="Huawei Sans" panose="020C0503030203020204" pitchFamily="34" charset="0"/>
                </a:rPr>
                <a:t>[PE1-bgp-af-vpnv4] peer 10.0.6.6 enable</a:t>
              </a:r>
            </a:p>
            <a:p>
              <a:pPr fontAlgn="ctr"/>
              <a:r>
                <a:rPr sz="1200" dirty="0">
                  <a:latin typeface="Huawei Sans" panose="020C0503030203020204" pitchFamily="34" charset="0"/>
                </a:rPr>
                <a:t>[PE1-bgp-af-vpnv4] quit</a:t>
              </a:r>
            </a:p>
            <a:p>
              <a:pPr fontAlgn="ctr"/>
              <a:r>
                <a:rPr sz="1200" dirty="0">
                  <a:latin typeface="Huawei Sans" panose="020C0503030203020204" pitchFamily="34" charset="0"/>
                </a:rPr>
                <a:t>[PE1-bgp]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64"/>
            <p:cNvSpPr txBox="1">
              <a:spLocks/>
            </p:cNvSpPr>
            <p:nvPr/>
          </p:nvSpPr>
          <p:spPr bwMode="gray">
            <a:xfrm>
              <a:off x="6101647" y="3307026"/>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6"/>
              </a:pPr>
              <a:r>
                <a:rPr sz="1400" dirty="0">
                  <a:latin typeface="Huawei Sans" panose="020C0503030203020204" pitchFamily="34" charset="0"/>
                </a:rPr>
                <a:t>On PE1, </a:t>
              </a:r>
              <a:r>
                <a:rPr lang="en-US" sz="1400" dirty="0" smtClean="0">
                  <a:latin typeface="Huawei Sans" panose="020C0503030203020204" pitchFamily="34" charset="0"/>
                </a:rPr>
                <a:t>enable it to </a:t>
              </a:r>
              <a:r>
                <a:rPr sz="1400" dirty="0" smtClean="0">
                  <a:latin typeface="Huawei Sans" panose="020C0503030203020204" pitchFamily="34" charset="0"/>
                </a:rPr>
                <a:t>establish </a:t>
              </a:r>
              <a:r>
                <a:rPr sz="1400" dirty="0">
                  <a:latin typeface="Huawei Sans" panose="020C0503030203020204" pitchFamily="34" charset="0"/>
                </a:rPr>
                <a:t>an MP-EBGP peer relationship </a:t>
              </a:r>
              <a:r>
                <a:rPr lang="en-US" sz="1400" dirty="0" smtClean="0">
                  <a:latin typeface="Huawei Sans" panose="020C0503030203020204" pitchFamily="34" charset="0"/>
                </a:rPr>
                <a:t>with </a:t>
              </a:r>
              <a:r>
                <a:rPr sz="1400" dirty="0" smtClean="0">
                  <a:latin typeface="Huawei Sans" panose="020C0503030203020204" pitchFamily="34" charset="0"/>
                </a:rPr>
                <a:t>PE2</a:t>
              </a:r>
              <a:r>
                <a:rPr sz="1400" dirty="0">
                  <a:latin typeface="Huawei Sans" panose="020C0503030203020204" pitchFamily="34" charset="0"/>
                </a:rPr>
                <a:t>.</a:t>
              </a:r>
              <a:endParaRPr lang="en-US" altLang="zh-CN" sz="1400" dirty="0" smtClean="0">
                <a:latin typeface="Huawei Sans" panose="020C0503030203020204" pitchFamily="34" charset="0"/>
                <a:sym typeface="Huawei Sans" panose="020C0503030203020204" pitchFamily="34" charset="0"/>
              </a:endParaRPr>
            </a:p>
          </p:txBody>
        </p:sp>
      </p:grpSp>
      <p:sp>
        <p:nvSpPr>
          <p:cNvPr id="39" name="文本占位符 64"/>
          <p:cNvSpPr txBox="1">
            <a:spLocks/>
          </p:cNvSpPr>
          <p:nvPr/>
        </p:nvSpPr>
        <p:spPr bwMode="gray">
          <a:xfrm>
            <a:off x="6073270" y="1535782"/>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5"/>
            </a:pPr>
            <a:r>
              <a:rPr sz="1400" dirty="0">
                <a:latin typeface="Huawei Sans" panose="020C0503030203020204" pitchFamily="34" charset="0"/>
              </a:rPr>
              <a:t>Configure ASBR-PE1 to advertise the route destined for PE1's loopback interface to ASBR-PE2, which then advertises the route to PE2.</a:t>
            </a:r>
            <a:endParaRPr lang="en-US" altLang="zh-CN" sz="1400" dirty="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6295385" y="2291859"/>
            <a:ext cx="5367721" cy="646331"/>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bgp 100</a:t>
            </a:r>
          </a:p>
          <a:p>
            <a:pPr fontAlgn="ctr"/>
            <a:r>
              <a:rPr sz="1200">
                <a:latin typeface="Huawei Sans" panose="020C0503030203020204" pitchFamily="34" charset="0"/>
              </a:rPr>
              <a:t>[ASBR-PE1-bgp] network 10.0.1.1 32</a:t>
            </a:r>
          </a:p>
          <a:p>
            <a:pPr fontAlgn="ctr"/>
            <a:r>
              <a:rPr sz="120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6317657" y="5113847"/>
            <a:ext cx="5089252" cy="651668"/>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If there is no directly connected physical link between EBGP peers, the </a:t>
            </a:r>
            <a:r>
              <a:rPr sz="1200" b="1" dirty="0">
                <a:solidFill>
                  <a:schemeClr val="bg1"/>
                </a:solidFill>
                <a:latin typeface="Huawei Sans" panose="020C0503030203020204" pitchFamily="34" charset="0"/>
              </a:rPr>
              <a:t>peer </a:t>
            </a:r>
            <a:r>
              <a:rPr sz="1200" b="1" dirty="0" err="1">
                <a:solidFill>
                  <a:schemeClr val="bg1"/>
                </a:solidFill>
                <a:latin typeface="Huawei Sans" panose="020C0503030203020204" pitchFamily="34" charset="0"/>
              </a:rPr>
              <a:t>ebgp</a:t>
            </a:r>
            <a:r>
              <a:rPr sz="1200" b="1" dirty="0">
                <a:solidFill>
                  <a:schemeClr val="bg1"/>
                </a:solidFill>
                <a:latin typeface="Huawei Sans" panose="020C0503030203020204" pitchFamily="34" charset="0"/>
              </a:rPr>
              <a:t>-max-hop</a:t>
            </a:r>
            <a:r>
              <a:rPr sz="1200" dirty="0">
                <a:solidFill>
                  <a:schemeClr val="bg1"/>
                </a:solidFill>
                <a:latin typeface="Huawei Sans" panose="020C0503030203020204" pitchFamily="34" charset="0"/>
              </a:rPr>
              <a:t> command must be run to configure EBGP peers to establish TCP connections across multiple hops.</a:t>
            </a:r>
          </a:p>
        </p:txBody>
      </p:sp>
      <p:sp>
        <p:nvSpPr>
          <p:cNvPr id="56" name="矩形 55"/>
          <p:cNvSpPr/>
          <p:nvPr/>
        </p:nvSpPr>
        <p:spPr bwMode="gray">
          <a:xfrm>
            <a:off x="6347228" y="4067936"/>
            <a:ext cx="3375898"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肘形连接符 56"/>
          <p:cNvCxnSpPr>
            <a:stCxn id="56" idx="3"/>
            <a:endCxn id="55" idx="3"/>
          </p:cNvCxnSpPr>
          <p:nvPr/>
        </p:nvCxnSpPr>
        <p:spPr bwMode="gray">
          <a:xfrm>
            <a:off x="9723126" y="4175936"/>
            <a:ext cx="1683783" cy="1263745"/>
          </a:xfrm>
          <a:prstGeom prst="bentConnector3">
            <a:avLst>
              <a:gd name="adj1" fmla="val 113577"/>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9950136" y="114300"/>
            <a:ext cx="1797364" cy="212400"/>
            <a:chOff x="10022136" y="114300"/>
            <a:chExt cx="1797364" cy="212400"/>
          </a:xfrm>
        </p:grpSpPr>
        <p:sp>
          <p:nvSpPr>
            <p:cNvPr id="48"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9" name="五边形 48"/>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599496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(1)</a:t>
            </a:r>
            <a:endParaRPr lang="en-US" altLang="zh-CN" dirty="0">
              <a:sym typeface="Huawei Sans" panose="020C0503030203020204" pitchFamily="34" charset="0"/>
            </a:endParaRPr>
          </a:p>
        </p:txBody>
      </p:sp>
      <p:grpSp>
        <p:nvGrpSpPr>
          <p:cNvPr id="7" name="组合 6"/>
          <p:cNvGrpSpPr/>
          <p:nvPr/>
        </p:nvGrpSpPr>
        <p:grpSpPr bwMode="gray">
          <a:xfrm>
            <a:off x="309719" y="1339575"/>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5003543" y="2173769"/>
              <a:ext cx="544957"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4993144" y="2956375"/>
              <a:ext cx="495415"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占位符 64"/>
          <p:cNvSpPr txBox="1">
            <a:spLocks/>
          </p:cNvSpPr>
          <p:nvPr/>
        </p:nvSpPr>
        <p:spPr bwMode="gray">
          <a:xfrm>
            <a:off x="6073270" y="943654"/>
            <a:ext cx="4774230"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a:pPr>
            <a:r>
              <a:rPr sz="1400" dirty="0">
                <a:latin typeface="Huawei Sans" panose="020C0503030203020204" pitchFamily="34" charset="0"/>
              </a:rPr>
              <a:t>Check CE1's routing information on PE2.</a:t>
            </a:r>
            <a:endParaRPr lang="en-US" altLang="zh-CN" sz="1400" dirty="0" smtClean="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6248789" y="1247601"/>
            <a:ext cx="5367721" cy="3231654"/>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&lt;PE2&gt;display </a:t>
            </a:r>
            <a:r>
              <a:rPr sz="1200" dirty="0" err="1">
                <a:latin typeface="Huawei Sans" panose="020C0503030203020204" pitchFamily="34" charset="0"/>
              </a:rPr>
              <a:t>bgp</a:t>
            </a:r>
            <a:r>
              <a:rPr sz="1200" dirty="0">
                <a:latin typeface="Huawei Sans" panose="020C0503030203020204" pitchFamily="34" charset="0"/>
              </a:rPr>
              <a:t> vpnv4 all routing-table 192.168.1.0</a:t>
            </a:r>
          </a:p>
          <a:p>
            <a:pPr fontAlgn="ctr"/>
            <a:r>
              <a:rPr sz="1200" dirty="0">
                <a:latin typeface="Huawei Sans" panose="020C0503030203020204" pitchFamily="34" charset="0"/>
              </a:rPr>
              <a:t> BGP local router ID : 10.0.6.6</a:t>
            </a:r>
          </a:p>
          <a:p>
            <a:pPr fontAlgn="ctr"/>
            <a:r>
              <a:rPr sz="1200" dirty="0">
                <a:latin typeface="Huawei Sans" panose="020C0503030203020204" pitchFamily="34" charset="0"/>
              </a:rPr>
              <a:t> Local AS number : 200</a:t>
            </a:r>
          </a:p>
          <a:p>
            <a:pPr fontAlgn="ctr"/>
            <a:r>
              <a:rPr sz="1200" dirty="0">
                <a:latin typeface="Huawei Sans" panose="020C0503030203020204" pitchFamily="34" charset="0"/>
              </a:rPr>
              <a:t> Total routes of Route Distinguisher(100:1): 1</a:t>
            </a:r>
          </a:p>
          <a:p>
            <a:pPr fontAlgn="ctr"/>
            <a:r>
              <a:rPr sz="1200" dirty="0">
                <a:latin typeface="Huawei Sans" panose="020C0503030203020204" pitchFamily="34" charset="0"/>
              </a:rPr>
              <a:t> BGP routing table entry information of 192.168.1.0/24:</a:t>
            </a:r>
          </a:p>
          <a:p>
            <a:pPr fontAlgn="ctr"/>
            <a:r>
              <a:rPr sz="1200" dirty="0">
                <a:latin typeface="Huawei Sans" panose="020C0503030203020204" pitchFamily="34" charset="0"/>
              </a:rPr>
              <a:t> Label information (Received/Applied): 1029/NULL</a:t>
            </a:r>
          </a:p>
          <a:p>
            <a:pPr fontAlgn="ctr"/>
            <a:r>
              <a:rPr sz="1200" dirty="0">
                <a:latin typeface="Huawei Sans" panose="020C0503030203020204" pitchFamily="34" charset="0"/>
              </a:rPr>
              <a:t> From: 10.0.1.1 (10.0.1.1)</a:t>
            </a:r>
          </a:p>
          <a:p>
            <a:pPr fontAlgn="ctr"/>
            <a:r>
              <a:rPr sz="1200" dirty="0">
                <a:latin typeface="Huawei Sans" panose="020C0503030203020204" pitchFamily="34" charset="0"/>
              </a:rPr>
              <a:t> Route Duration: 00h00m14s  </a:t>
            </a:r>
          </a:p>
          <a:p>
            <a:pPr fontAlgn="ctr"/>
            <a:r>
              <a:rPr sz="1200" dirty="0">
                <a:latin typeface="Huawei Sans" panose="020C0503030203020204" pitchFamily="34" charset="0"/>
              </a:rPr>
              <a:t> Relay IP </a:t>
            </a:r>
            <a:r>
              <a:rPr sz="1200" dirty="0" err="1">
                <a:latin typeface="Huawei Sans" panose="020C0503030203020204" pitchFamily="34" charset="0"/>
              </a:rPr>
              <a:t>Nexthop</a:t>
            </a:r>
            <a:r>
              <a:rPr sz="1200" dirty="0">
                <a:latin typeface="Huawei Sans" panose="020C0503030203020204" pitchFamily="34" charset="0"/>
              </a:rPr>
              <a:t>: 10.0.56.5</a:t>
            </a:r>
          </a:p>
          <a:p>
            <a:pPr fontAlgn="ctr"/>
            <a:r>
              <a:rPr sz="1200" dirty="0">
                <a:latin typeface="Huawei Sans" panose="020C0503030203020204" pitchFamily="34" charset="0"/>
              </a:rPr>
              <a:t> Relay IP Out-Interface: GigabitEthernet0/0/1</a:t>
            </a:r>
          </a:p>
          <a:p>
            <a:pPr fontAlgn="ctr"/>
            <a:r>
              <a:rPr sz="1200" dirty="0">
                <a:latin typeface="Huawei Sans" panose="020C0503030203020204" pitchFamily="34" charset="0"/>
              </a:rPr>
              <a:t> Relay Tunnel Out-Interface: GigabitEthernet0/0/1</a:t>
            </a:r>
          </a:p>
          <a:p>
            <a:pPr fontAlgn="ctr"/>
            <a:r>
              <a:rPr sz="1200" dirty="0">
                <a:latin typeface="Huawei Sans" panose="020C0503030203020204" pitchFamily="34" charset="0"/>
              </a:rPr>
              <a:t> Relay token: 0x9</a:t>
            </a:r>
          </a:p>
          <a:p>
            <a:pPr fontAlgn="ctr"/>
            <a:r>
              <a:rPr sz="1200" dirty="0">
                <a:latin typeface="Huawei Sans" panose="020C0503030203020204" pitchFamily="34" charset="0"/>
              </a:rPr>
              <a:t> Original </a:t>
            </a:r>
            <a:r>
              <a:rPr sz="1200" dirty="0" err="1">
                <a:latin typeface="Huawei Sans" panose="020C0503030203020204" pitchFamily="34" charset="0"/>
              </a:rPr>
              <a:t>nexthop</a:t>
            </a:r>
            <a:r>
              <a:rPr sz="1200" dirty="0">
                <a:latin typeface="Huawei Sans" panose="020C0503030203020204" pitchFamily="34" charset="0"/>
              </a:rPr>
              <a:t>: 10.0.1.1</a:t>
            </a:r>
          </a:p>
          <a:p>
            <a:pPr fontAlgn="ctr"/>
            <a:r>
              <a:rPr sz="1200" dirty="0">
                <a:latin typeface="Huawei Sans" panose="020C0503030203020204" pitchFamily="34" charset="0"/>
              </a:rPr>
              <a:t> </a:t>
            </a:r>
            <a:r>
              <a:rPr sz="1200" dirty="0" err="1">
                <a:latin typeface="Huawei Sans" panose="020C0503030203020204" pitchFamily="34" charset="0"/>
              </a:rPr>
              <a:t>Qos</a:t>
            </a:r>
            <a:r>
              <a:rPr sz="1200" dirty="0">
                <a:latin typeface="Huawei Sans" panose="020C0503030203020204" pitchFamily="34" charset="0"/>
              </a:rPr>
              <a:t> information : 0x0</a:t>
            </a:r>
          </a:p>
          <a:p>
            <a:pPr fontAlgn="ctr"/>
            <a:r>
              <a:rPr sz="1200" dirty="0">
                <a:latin typeface="Huawei Sans" panose="020C0503030203020204" pitchFamily="34" charset="0"/>
              </a:rPr>
              <a:t> </a:t>
            </a:r>
            <a:r>
              <a:rPr sz="1200" dirty="0" err="1">
                <a:latin typeface="Huawei Sans" panose="020C0503030203020204" pitchFamily="34" charset="0"/>
              </a:rPr>
              <a:t>Ext-Community:RT</a:t>
            </a:r>
            <a:r>
              <a:rPr sz="1200" dirty="0">
                <a:latin typeface="Huawei Sans" panose="020C0503030203020204" pitchFamily="34" charset="0"/>
              </a:rPr>
              <a:t> &lt;1 : 1&gt;</a:t>
            </a:r>
          </a:p>
          <a:p>
            <a:pPr fontAlgn="ctr"/>
            <a:r>
              <a:rPr sz="1200" dirty="0">
                <a:latin typeface="Huawei Sans" panose="020C0503030203020204" pitchFamily="34" charset="0"/>
              </a:rPr>
              <a:t> AS-path 100 65000, origin </a:t>
            </a:r>
            <a:r>
              <a:rPr sz="1200" dirty="0" err="1">
                <a:latin typeface="Huawei Sans" panose="020C0503030203020204" pitchFamily="34" charset="0"/>
              </a:rPr>
              <a:t>igp</a:t>
            </a:r>
            <a:r>
              <a:rPr sz="1200" dirty="0">
                <a:latin typeface="Huawei Sans" panose="020C0503030203020204" pitchFamily="34" charset="0"/>
              </a:rPr>
              <a:t>, </a:t>
            </a:r>
            <a:r>
              <a:rPr sz="1200" dirty="0" err="1">
                <a:latin typeface="Huawei Sans" panose="020C0503030203020204" pitchFamily="34" charset="0"/>
              </a:rPr>
              <a:t>pref-val</a:t>
            </a:r>
            <a:r>
              <a:rPr sz="1200" dirty="0">
                <a:latin typeface="Huawei Sans" panose="020C0503030203020204" pitchFamily="34" charset="0"/>
              </a:rPr>
              <a:t> 0, valid, external, best, select, pre 255, IGP cost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6416052" y="4675410"/>
            <a:ext cx="3606083" cy="295345"/>
          </a:xfrm>
          <a:prstGeom prst="rect">
            <a:avLst/>
          </a:prstGeom>
          <a:solidFill>
            <a:srgbClr val="F28944"/>
          </a:solidFill>
        </p:spPr>
        <p:txBody>
          <a:bodyPr wrap="square" rtlCol="0" anchor="ctr">
            <a:noAutofit/>
          </a:bodyPr>
          <a:lstStyle/>
          <a:p>
            <a:pPr fontAlgn="ctr"/>
            <a:r>
              <a:rPr sz="1400" dirty="0">
                <a:solidFill>
                  <a:schemeClr val="bg1"/>
                </a:solidFill>
                <a:latin typeface="Huawei Sans" panose="020C0503030203020204" pitchFamily="34" charset="0"/>
              </a:rPr>
              <a:t>PE1 allocates the label 1029 to the route.</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6340757" y="2195225"/>
            <a:ext cx="372463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42" idx="1"/>
            <a:endCxn id="41" idx="1"/>
          </p:cNvCxnSpPr>
          <p:nvPr/>
        </p:nvCxnSpPr>
        <p:spPr bwMode="gray">
          <a:xfrm rot="10800000" flipH="1" flipV="1">
            <a:off x="6340756" y="2303225"/>
            <a:ext cx="75295" cy="2519858"/>
          </a:xfrm>
          <a:prstGeom prst="bentConnector3">
            <a:avLst>
              <a:gd name="adj1" fmla="val -303606"/>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1715433" y="3005490"/>
            <a:ext cx="3021660" cy="523220"/>
          </a:xfrm>
          <a:prstGeom prst="rect">
            <a:avLst/>
          </a:prstGeom>
          <a:solidFill>
            <a:srgbClr val="F28944"/>
          </a:solidFill>
        </p:spPr>
        <p:txBody>
          <a:bodyPr wrap="square" rtlCol="0">
            <a:noAutofit/>
          </a:bodyPr>
          <a:lstStyle/>
          <a:p>
            <a:pPr fontAlgn="ctr"/>
            <a:r>
              <a:rPr sz="1400">
                <a:solidFill>
                  <a:schemeClr val="bg1"/>
                </a:solidFill>
                <a:latin typeface="Huawei Sans" panose="020C0503030203020204" pitchFamily="34" charset="0"/>
              </a:rPr>
              <a:t>PE1 directly sends the VPNv4 route to PE2.</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1146486" y="2509775"/>
            <a:ext cx="4477109" cy="367722"/>
          </a:xfrm>
          <a:custGeom>
            <a:avLst/>
            <a:gdLst>
              <a:gd name="connsiteX0" fmla="*/ 0 w 4477109"/>
              <a:gd name="connsiteY0" fmla="*/ 0 h 43133"/>
              <a:gd name="connsiteX1" fmla="*/ 4477109 w 4477109"/>
              <a:gd name="connsiteY1" fmla="*/ 43133 h 43133"/>
              <a:gd name="connsiteX0" fmla="*/ 0 w 4477109"/>
              <a:gd name="connsiteY0" fmla="*/ 0 h 224634"/>
              <a:gd name="connsiteX1" fmla="*/ 4477109 w 4477109"/>
              <a:gd name="connsiteY1" fmla="*/ 43133 h 224634"/>
              <a:gd name="connsiteX0" fmla="*/ 0 w 4477109"/>
              <a:gd name="connsiteY0" fmla="*/ 0 h 367722"/>
              <a:gd name="connsiteX1" fmla="*/ 4477109 w 4477109"/>
              <a:gd name="connsiteY1" fmla="*/ 43133 h 367722"/>
            </a:gdLst>
            <a:ahLst/>
            <a:cxnLst>
              <a:cxn ang="0">
                <a:pos x="connsiteX0" y="connsiteY0"/>
              </a:cxn>
              <a:cxn ang="0">
                <a:pos x="connsiteX1" y="connsiteY1"/>
              </a:cxn>
            </a:cxnLst>
            <a:rect l="l" t="t" r="r" b="b"/>
            <a:pathLst>
              <a:path w="4477109" h="367722">
                <a:moveTo>
                  <a:pt x="0" y="0"/>
                </a:moveTo>
                <a:cubicBezTo>
                  <a:pt x="1276710" y="497457"/>
                  <a:pt x="3088256" y="468702"/>
                  <a:pt x="4477109" y="43133"/>
                </a:cubicBezTo>
              </a:path>
            </a:pathLst>
          </a:cu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47" name="椭圆 46"/>
          <p:cNvSpPr/>
          <p:nvPr/>
        </p:nvSpPr>
        <p:spPr bwMode="gray">
          <a:xfrm>
            <a:off x="3192415" y="2775932"/>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bwMode="gray">
          <a:xfrm>
            <a:off x="9950136" y="114300"/>
            <a:ext cx="1797364" cy="212400"/>
            <a:chOff x="10022136" y="114300"/>
            <a:chExt cx="1797364" cy="212400"/>
          </a:xfrm>
        </p:grpSpPr>
        <p:sp>
          <p:nvSpPr>
            <p:cNvPr id="50"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1" name="五边形 50"/>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8891267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(2)</a:t>
            </a:r>
            <a:endParaRPr lang="en-US" altLang="zh-CN" dirty="0">
              <a:sym typeface="Huawei Sans" panose="020C0503030203020204" pitchFamily="34" charset="0"/>
            </a:endParaRPr>
          </a:p>
        </p:txBody>
      </p:sp>
      <p:grpSp>
        <p:nvGrpSpPr>
          <p:cNvPr id="7" name="组合 6"/>
          <p:cNvGrpSpPr/>
          <p:nvPr/>
        </p:nvGrpSpPr>
        <p:grpSpPr bwMode="gray">
          <a:xfrm>
            <a:off x="309719" y="1339575"/>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72698"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5003543" y="2956375"/>
              <a:ext cx="544957"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占位符 64"/>
          <p:cNvSpPr txBox="1">
            <a:spLocks/>
          </p:cNvSpPr>
          <p:nvPr/>
        </p:nvSpPr>
        <p:spPr bwMode="gray">
          <a:xfrm>
            <a:off x="6073270" y="943654"/>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2"/>
            </a:pPr>
            <a:r>
              <a:rPr sz="1400" dirty="0">
                <a:latin typeface="Huawei Sans" panose="020C0503030203020204" pitchFamily="34" charset="0"/>
              </a:rPr>
              <a:t>Check information about routes destined for 10.0.1.1 on PE2.</a:t>
            </a:r>
            <a:endParaRPr lang="en-US" altLang="zh-CN" sz="1400" dirty="0" smtClean="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6248789" y="1247601"/>
            <a:ext cx="5367721" cy="3416320"/>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&lt;PE2&gt;display bgp routing-table 10.0.1.1</a:t>
            </a:r>
          </a:p>
          <a:p>
            <a:pPr fontAlgn="ctr"/>
            <a:r>
              <a:rPr sz="1200">
                <a:latin typeface="Huawei Sans" panose="020C0503030203020204" pitchFamily="34" charset="0"/>
              </a:rPr>
              <a:t> BGP local router ID : 10.0.6.6</a:t>
            </a:r>
          </a:p>
          <a:p>
            <a:pPr fontAlgn="ctr"/>
            <a:r>
              <a:rPr sz="1200">
                <a:latin typeface="Huawei Sans" panose="020C0503030203020204" pitchFamily="34" charset="0"/>
              </a:rPr>
              <a:t> Local AS number : 200</a:t>
            </a:r>
          </a:p>
          <a:p>
            <a:pPr fontAlgn="ctr"/>
            <a:r>
              <a:rPr sz="1200">
                <a:latin typeface="Huawei Sans" panose="020C0503030203020204" pitchFamily="34" charset="0"/>
              </a:rPr>
              <a:t> Paths:   1 available, 1 best, 1 select</a:t>
            </a:r>
          </a:p>
          <a:p>
            <a:pPr fontAlgn="ctr"/>
            <a:r>
              <a:rPr sz="1200">
                <a:latin typeface="Huawei Sans" panose="020C0503030203020204" pitchFamily="34" charset="0"/>
              </a:rPr>
              <a:t> BGP routing table entry information of 10.0.1.1/32:</a:t>
            </a:r>
          </a:p>
          <a:p>
            <a:pPr fontAlgn="ctr"/>
            <a:r>
              <a:rPr sz="1200">
                <a:latin typeface="Huawei Sans" panose="020C0503030203020204" pitchFamily="34" charset="0"/>
              </a:rPr>
              <a:t> Label information (Received/Applied): 1032/NULL</a:t>
            </a:r>
          </a:p>
          <a:p>
            <a:pPr fontAlgn="ctr"/>
            <a:r>
              <a:rPr sz="1200">
                <a:latin typeface="Huawei Sans" panose="020C0503030203020204" pitchFamily="34" charset="0"/>
              </a:rPr>
              <a:t> From: 10.0.4.4 (10.0.4.4)</a:t>
            </a:r>
          </a:p>
          <a:p>
            <a:pPr fontAlgn="ctr"/>
            <a:r>
              <a:rPr sz="1200">
                <a:latin typeface="Huawei Sans" panose="020C0503030203020204" pitchFamily="34" charset="0"/>
              </a:rPr>
              <a:t> Route Duration: 00h07m52s  </a:t>
            </a:r>
          </a:p>
          <a:p>
            <a:pPr fontAlgn="ctr"/>
            <a:r>
              <a:rPr sz="1200">
                <a:latin typeface="Huawei Sans" panose="020C0503030203020204" pitchFamily="34" charset="0"/>
              </a:rPr>
              <a:t> Relay IP Nexthop: 10.0.56.5</a:t>
            </a:r>
          </a:p>
          <a:p>
            <a:pPr fontAlgn="ctr"/>
            <a:r>
              <a:rPr sz="1200">
                <a:latin typeface="Huawei Sans" panose="020C0503030203020204" pitchFamily="34" charset="0"/>
              </a:rPr>
              <a:t> Relay IP Out-Interface: GigabitEthernet0/0/1</a:t>
            </a:r>
          </a:p>
          <a:p>
            <a:pPr fontAlgn="ctr"/>
            <a:r>
              <a:rPr sz="1200">
                <a:latin typeface="Huawei Sans" panose="020C0503030203020204" pitchFamily="34" charset="0"/>
              </a:rPr>
              <a:t> Relay Tunnel Out-Interface: GigabitEthernet0/0/1</a:t>
            </a:r>
          </a:p>
          <a:p>
            <a:pPr fontAlgn="ctr"/>
            <a:r>
              <a:rPr sz="1200">
                <a:latin typeface="Huawei Sans" panose="020C0503030203020204" pitchFamily="34" charset="0"/>
              </a:rPr>
              <a:t> Relay token: 0x1</a:t>
            </a:r>
          </a:p>
          <a:p>
            <a:pPr fontAlgn="ctr"/>
            <a:r>
              <a:rPr sz="1200">
                <a:latin typeface="Huawei Sans" panose="020C0503030203020204" pitchFamily="34" charset="0"/>
              </a:rPr>
              <a:t> Original nexthop: 10.0.4.4</a:t>
            </a:r>
          </a:p>
          <a:p>
            <a:pPr fontAlgn="ctr"/>
            <a:r>
              <a:rPr sz="1200">
                <a:latin typeface="Huawei Sans" panose="020C0503030203020204" pitchFamily="34" charset="0"/>
              </a:rPr>
              <a:t> Qos information : 0x0</a:t>
            </a:r>
          </a:p>
          <a:p>
            <a:pPr fontAlgn="ctr"/>
            <a:r>
              <a:rPr sz="1200">
                <a:latin typeface="Huawei Sans" panose="020C0503030203020204" pitchFamily="34" charset="0"/>
              </a:rPr>
              <a:t> AS-path 100, origin igp, MED 2, localpref 100, pref-val 0, valid, internal, bes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t, select, active, pre 255, IGP cost 2</a:t>
            </a:r>
          </a:p>
          <a:p>
            <a:pPr fontAlgn="ctr"/>
            <a:r>
              <a:rPr sz="1200">
                <a:latin typeface="Huawei Sans" panose="020C0503030203020204" pitchFamily="34" charset="0"/>
              </a:rPr>
              <a:t> Not advertised to any peer yet</a:t>
            </a:r>
          </a:p>
        </p:txBody>
      </p:sp>
      <p:sp>
        <p:nvSpPr>
          <p:cNvPr id="41" name="文本框 40"/>
          <p:cNvSpPr txBox="1"/>
          <p:nvPr/>
        </p:nvSpPr>
        <p:spPr bwMode="gray">
          <a:xfrm>
            <a:off x="6416052" y="4716513"/>
            <a:ext cx="3865371" cy="396129"/>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ASBR-PE2 allocates the BGP label 1032 to the route destined for 10.0.1.1.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6340757" y="2167232"/>
            <a:ext cx="372463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肘形连接符 42"/>
          <p:cNvCxnSpPr>
            <a:stCxn id="42" idx="1"/>
            <a:endCxn id="41" idx="1"/>
          </p:cNvCxnSpPr>
          <p:nvPr/>
        </p:nvCxnSpPr>
        <p:spPr bwMode="gray">
          <a:xfrm rot="10800000" flipH="1" flipV="1">
            <a:off x="6340756" y="2275232"/>
            <a:ext cx="75295" cy="2639346"/>
          </a:xfrm>
          <a:prstGeom prst="bentConnector3">
            <a:avLst>
              <a:gd name="adj1" fmla="val -303606"/>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bwMode="gray">
          <a:xfrm>
            <a:off x="4405802" y="1869570"/>
            <a:ext cx="907398" cy="648907"/>
          </a:xfrm>
          <a:prstGeom prst="straightConnector1">
            <a:avLst/>
          </a:prstGeom>
          <a:ln w="1270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6763295" y="5204080"/>
            <a:ext cx="4487167" cy="393104"/>
          </a:xfrm>
          <a:prstGeom prst="rect">
            <a:avLst/>
          </a:prstGeom>
          <a:solidFill>
            <a:srgbClr val="F28944"/>
          </a:solidFill>
        </p:spPr>
        <p:txBody>
          <a:bodyPr wrap="square" rtlCol="0" anchor="ctr">
            <a:noAutofit/>
          </a:bodyPr>
          <a:lstStyle/>
          <a:p>
            <a:pPr fontAlgn="ctr"/>
            <a:r>
              <a:rPr sz="1200">
                <a:solidFill>
                  <a:schemeClr val="bg1"/>
                </a:solidFill>
                <a:latin typeface="Huawei Sans" panose="020C0503030203020204" pitchFamily="34" charset="0"/>
              </a:rPr>
              <a:t>The next hop of the route to 10.0.1.1 is 10.0.4.4. Therefore, PE2 performs recursive query again.</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340291" y="2394382"/>
            <a:ext cx="372463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肘形连接符 51"/>
          <p:cNvCxnSpPr>
            <a:stCxn id="51" idx="3"/>
            <a:endCxn id="50" idx="3"/>
          </p:cNvCxnSpPr>
          <p:nvPr/>
        </p:nvCxnSpPr>
        <p:spPr bwMode="gray">
          <a:xfrm>
            <a:off x="10064922" y="2502382"/>
            <a:ext cx="1185540" cy="2898250"/>
          </a:xfrm>
          <a:prstGeom prst="bentConnector3">
            <a:avLst>
              <a:gd name="adj1" fmla="val 119282"/>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3" name="椭圆 52"/>
          <p:cNvSpPr/>
          <p:nvPr/>
        </p:nvSpPr>
        <p:spPr bwMode="gray">
          <a:xfrm>
            <a:off x="4669460" y="2043909"/>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任意多边形 48"/>
          <p:cNvSpPr/>
          <p:nvPr/>
        </p:nvSpPr>
        <p:spPr bwMode="gray">
          <a:xfrm>
            <a:off x="1146486" y="2509775"/>
            <a:ext cx="4477109" cy="367722"/>
          </a:xfrm>
          <a:custGeom>
            <a:avLst/>
            <a:gdLst>
              <a:gd name="connsiteX0" fmla="*/ 0 w 4477109"/>
              <a:gd name="connsiteY0" fmla="*/ 0 h 43133"/>
              <a:gd name="connsiteX1" fmla="*/ 4477109 w 4477109"/>
              <a:gd name="connsiteY1" fmla="*/ 43133 h 43133"/>
              <a:gd name="connsiteX0" fmla="*/ 0 w 4477109"/>
              <a:gd name="connsiteY0" fmla="*/ 0 h 224634"/>
              <a:gd name="connsiteX1" fmla="*/ 4477109 w 4477109"/>
              <a:gd name="connsiteY1" fmla="*/ 43133 h 224634"/>
              <a:gd name="connsiteX0" fmla="*/ 0 w 4477109"/>
              <a:gd name="connsiteY0" fmla="*/ 0 h 367722"/>
              <a:gd name="connsiteX1" fmla="*/ 4477109 w 4477109"/>
              <a:gd name="connsiteY1" fmla="*/ 43133 h 367722"/>
            </a:gdLst>
            <a:ahLst/>
            <a:cxnLst>
              <a:cxn ang="0">
                <a:pos x="connsiteX0" y="connsiteY0"/>
              </a:cxn>
              <a:cxn ang="0">
                <a:pos x="connsiteX1" y="connsiteY1"/>
              </a:cxn>
            </a:cxnLst>
            <a:rect l="l" t="t" r="r" b="b"/>
            <a:pathLst>
              <a:path w="4477109" h="367722">
                <a:moveTo>
                  <a:pt x="0" y="0"/>
                </a:moveTo>
                <a:cubicBezTo>
                  <a:pt x="1276710" y="497457"/>
                  <a:pt x="3088256" y="468702"/>
                  <a:pt x="4477109" y="43133"/>
                </a:cubicBezTo>
              </a:path>
            </a:pathLst>
          </a:cu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5" name="椭圆 54"/>
          <p:cNvSpPr/>
          <p:nvPr/>
        </p:nvSpPr>
        <p:spPr bwMode="gray">
          <a:xfrm>
            <a:off x="3192415" y="2775932"/>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9950136" y="114300"/>
            <a:ext cx="1797364" cy="212400"/>
            <a:chOff x="10022136" y="114300"/>
            <a:chExt cx="1797364" cy="212400"/>
          </a:xfrm>
        </p:grpSpPr>
        <p:sp>
          <p:nvSpPr>
            <p:cNvPr id="58"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9" name="五边形 58"/>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7663766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(3)</a:t>
            </a:r>
            <a:endParaRPr lang="en-US" altLang="zh-CN" dirty="0">
              <a:sym typeface="Huawei Sans" panose="020C0503030203020204" pitchFamily="34" charset="0"/>
            </a:endParaRPr>
          </a:p>
        </p:txBody>
      </p:sp>
      <p:grpSp>
        <p:nvGrpSpPr>
          <p:cNvPr id="7" name="组合 6"/>
          <p:cNvGrpSpPr/>
          <p:nvPr/>
        </p:nvGrpSpPr>
        <p:grpSpPr bwMode="gray">
          <a:xfrm>
            <a:off x="309719" y="1339575"/>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63367" y="2173769"/>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4937530"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9" name="文本占位符 64"/>
          <p:cNvSpPr txBox="1">
            <a:spLocks/>
          </p:cNvSpPr>
          <p:nvPr/>
        </p:nvSpPr>
        <p:spPr bwMode="gray">
          <a:xfrm>
            <a:off x="6073270" y="943654"/>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3"/>
            </a:pPr>
            <a:r>
              <a:rPr sz="1400" dirty="0">
                <a:latin typeface="Huawei Sans" panose="020C0503030203020204" pitchFamily="34" charset="0"/>
              </a:rPr>
              <a:t>Check information about routes destined for 10.0.4.4 on PE2.</a:t>
            </a:r>
            <a:endParaRPr lang="en-US" altLang="zh-CN" sz="1400" dirty="0" smtClean="0">
              <a:latin typeface="Huawei Sans" panose="020C0503030203020204" pitchFamily="34" charset="0"/>
              <a:sym typeface="Huawei Sans" panose="020C0503030203020204" pitchFamily="34" charset="0"/>
            </a:endParaRPr>
          </a:p>
        </p:txBody>
      </p:sp>
      <p:sp>
        <p:nvSpPr>
          <p:cNvPr id="40" name="文本框 39"/>
          <p:cNvSpPr txBox="1"/>
          <p:nvPr/>
        </p:nvSpPr>
        <p:spPr bwMode="gray">
          <a:xfrm>
            <a:off x="6248789" y="1247601"/>
            <a:ext cx="5367721" cy="4893647"/>
          </a:xfrm>
          <a:prstGeom prst="rect">
            <a:avLst/>
          </a:prstGeom>
          <a:solidFill>
            <a:schemeClr val="bg1">
              <a:lumMod val="85000"/>
            </a:schemeClr>
          </a:solidFill>
        </p:spPr>
        <p:txBody>
          <a:bodyPr wrap="square" rtlCol="0">
            <a:noAutofit/>
          </a:bodyPr>
          <a:lstStyle/>
          <a:p>
            <a:pPr fontAlgn="ctr"/>
            <a:r>
              <a:rPr sz="1200" b="1">
                <a:latin typeface="Huawei Sans" panose="020C0503030203020204" pitchFamily="34" charset="0"/>
              </a:rPr>
              <a:t>&lt;PE2&gt;display fib 10.0.4.4</a:t>
            </a:r>
          </a:p>
          <a:p>
            <a:pPr fontAlgn="ctr"/>
            <a:r>
              <a:rPr sz="1200">
                <a:latin typeface="Huawei Sans" panose="020C0503030203020204" pitchFamily="34" charset="0"/>
              </a:rPr>
              <a:t>  Route Entry Count: 1</a:t>
            </a:r>
          </a:p>
          <a:p>
            <a:pPr fontAlgn="ctr"/>
            <a:r>
              <a:rPr sz="1200">
                <a:latin typeface="Huawei Sans" panose="020C0503030203020204" pitchFamily="34" charset="0"/>
              </a:rPr>
              <a:t>Destination/Mask    Nexthop           Interface        TunnelID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10.0.4.4/32              10.0.56.5           GE0/0/1           0x1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b="1">
                <a:latin typeface="Huawei Sans" panose="020C0503030203020204" pitchFamily="34" charset="0"/>
              </a:rPr>
              <a:t>&lt;PE2&gt;display tunnel-info tunnel-id 1</a:t>
            </a:r>
          </a:p>
          <a:p>
            <a:pPr fontAlgn="ctr"/>
            <a:r>
              <a:rPr sz="1200">
                <a:latin typeface="Huawei Sans" panose="020C0503030203020204" pitchFamily="34" charset="0"/>
              </a:rPr>
              <a:t>Tunnel ID:                    0x1</a:t>
            </a:r>
          </a:p>
          <a:p>
            <a:pPr fontAlgn="ctr"/>
            <a:r>
              <a:rPr sz="1200">
                <a:latin typeface="Huawei Sans" panose="020C0503030203020204" pitchFamily="34" charset="0"/>
              </a:rPr>
              <a:t>Tunnel Token:                 1</a:t>
            </a:r>
          </a:p>
          <a:p>
            <a:pPr fontAlgn="ctr"/>
            <a:r>
              <a:rPr sz="1200">
                <a:latin typeface="Huawei Sans" panose="020C0503030203020204" pitchFamily="34" charset="0"/>
              </a:rPr>
              <a:t>Type:                         lsp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Destination:                  10.0.4.4</a:t>
            </a:r>
          </a:p>
          <a:p>
            <a:pPr fontAlgn="ctr"/>
            <a:r>
              <a:rPr sz="1200">
                <a:latin typeface="Huawei Sans" panose="020C0503030203020204" pitchFamily="34" charset="0"/>
              </a:rPr>
              <a:t>Out Interface:                GigabitEthernet0/0/1</a:t>
            </a:r>
          </a:p>
          <a:p>
            <a:pPr fontAlgn="ctr"/>
            <a:r>
              <a:rPr sz="1200">
                <a:latin typeface="Huawei Sans" panose="020C0503030203020204" pitchFamily="34" charset="0"/>
              </a:rPr>
              <a:t>Out Label:                    1024</a:t>
            </a:r>
          </a:p>
          <a:p>
            <a:pPr fontAlgn="ctr"/>
            <a:r>
              <a:rPr sz="1200">
                <a:latin typeface="Huawei Sans" panose="020C0503030203020204" pitchFamily="34" charset="0"/>
              </a:rPr>
              <a:t>Next Hop:                     10.0.56.5</a:t>
            </a:r>
          </a:p>
          <a:p>
            <a:pPr fontAlgn="ctr"/>
            <a:r>
              <a:rPr sz="1200" b="1">
                <a:latin typeface="Huawei Sans" panose="020C0503030203020204" pitchFamily="34" charset="0"/>
              </a:rPr>
              <a:t>Lsp Index:                    6144</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b="1">
                <a:latin typeface="Huawei Sans" panose="020C0503030203020204" pitchFamily="34" charset="0"/>
              </a:rPr>
              <a:t>&lt;PE2&gt;display mpls lsp out-label 1024 verbose </a:t>
            </a:r>
          </a:p>
          <a:p>
            <a:pPr fontAlgn="ctr"/>
            <a:r>
              <a:rPr sz="1200">
                <a:latin typeface="Huawei Sans" panose="020C0503030203020204" pitchFamily="34" charset="0"/>
              </a:rPr>
              <a:t>  No                  :  1</a:t>
            </a:r>
          </a:p>
          <a:p>
            <a:pPr fontAlgn="ctr"/>
            <a:r>
              <a:rPr sz="1200">
                <a:latin typeface="Huawei Sans" panose="020C0503030203020204" pitchFamily="34" charset="0"/>
              </a:rPr>
              <a:t>  Fec                 :  10.0.4.4/32</a:t>
            </a:r>
          </a:p>
          <a:p>
            <a:pPr fontAlgn="ctr"/>
            <a:r>
              <a:rPr sz="1200">
                <a:latin typeface="Huawei Sans" panose="020C0503030203020204" pitchFamily="34" charset="0"/>
              </a:rPr>
              <a:t>  Nexthop             :  10.0.56.5</a:t>
            </a:r>
          </a:p>
          <a:p>
            <a:pPr fontAlgn="ctr"/>
            <a:r>
              <a:rPr sz="1200">
                <a:latin typeface="Huawei Sans" panose="020C0503030203020204" pitchFamily="34" charset="0"/>
              </a:rPr>
              <a:t>  In-Label            :  NULL</a:t>
            </a:r>
          </a:p>
          <a:p>
            <a:pPr fontAlgn="ctr"/>
            <a:r>
              <a:rPr sz="1200">
                <a:latin typeface="Huawei Sans" panose="020C0503030203020204" pitchFamily="34" charset="0"/>
              </a:rPr>
              <a:t>  </a:t>
            </a:r>
            <a:r>
              <a:rPr sz="1200" b="1">
                <a:latin typeface="Huawei Sans" panose="020C0503030203020204" pitchFamily="34" charset="0"/>
              </a:rPr>
              <a:t>Out-Label           :  1024</a:t>
            </a:r>
          </a:p>
          <a:p>
            <a:pPr fontAlgn="ctr"/>
            <a:r>
              <a:rPr sz="1200">
                <a:latin typeface="Huawei Sans" panose="020C0503030203020204" pitchFamily="34" charset="0"/>
              </a:rPr>
              <a:t>  In-Interface        :  ----------</a:t>
            </a:r>
          </a:p>
          <a:p>
            <a:pPr fontAlgn="ctr"/>
            <a:r>
              <a:rPr sz="1200">
                <a:latin typeface="Huawei Sans" panose="020C0503030203020204" pitchFamily="34" charset="0"/>
              </a:rPr>
              <a:t>  Out-Interface       :  GigabitEthernet0/0/1</a:t>
            </a:r>
          </a:p>
          <a:p>
            <a:pPr fontAlgn="ctr"/>
            <a:r>
              <a:rPr sz="1200" b="1">
                <a:latin typeface="Huawei Sans" panose="020C0503030203020204" pitchFamily="34" charset="0"/>
              </a:rPr>
              <a:t>  LspIndex            :  6144</a:t>
            </a:r>
          </a:p>
          <a:p>
            <a:pPr fontAlgn="ctr"/>
            <a:r>
              <a:rPr sz="1200">
                <a:latin typeface="Huawei Sans" panose="020C0503030203020204" pitchFamily="34" charset="0"/>
              </a:rPr>
              <a:t>  Token               :  0x1</a:t>
            </a:r>
          </a:p>
          <a:p>
            <a:pPr fontAlgn="ctr"/>
            <a:r>
              <a:rPr sz="1200">
                <a:latin typeface="Huawei Sans" panose="020C0503030203020204" pitchFamily="34" charset="0"/>
              </a:rPr>
              <a:t>  LsrType             :  Ingress</a:t>
            </a:r>
          </a:p>
          <a:p>
            <a:pPr fontAlgn="ctr"/>
            <a:r>
              <a:rPr sz="1200" b="1">
                <a:latin typeface="Huawei Sans" panose="020C0503030203020204" pitchFamily="34" charset="0"/>
              </a:rPr>
              <a:t>  Label Operation     :  PUSH</a:t>
            </a:r>
          </a:p>
        </p:txBody>
      </p:sp>
      <p:cxnSp>
        <p:nvCxnSpPr>
          <p:cNvPr id="44" name="直接箭头连接符 43"/>
          <p:cNvCxnSpPr/>
          <p:nvPr/>
        </p:nvCxnSpPr>
        <p:spPr bwMode="gray">
          <a:xfrm>
            <a:off x="4405802" y="1869570"/>
            <a:ext cx="907398" cy="648907"/>
          </a:xfrm>
          <a:prstGeom prst="straightConnector1">
            <a:avLst/>
          </a:prstGeom>
          <a:ln w="1270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bwMode="gray">
          <a:xfrm>
            <a:off x="8909278" y="2331606"/>
            <a:ext cx="2219640" cy="393105"/>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Packets are transmitted to 10.0.4.4 over tunnel 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9601200" y="1819357"/>
            <a:ext cx="1148576" cy="188713"/>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肘形连接符 51"/>
          <p:cNvCxnSpPr>
            <a:stCxn id="51" idx="3"/>
            <a:endCxn id="50" idx="3"/>
          </p:cNvCxnSpPr>
          <p:nvPr/>
        </p:nvCxnSpPr>
        <p:spPr bwMode="gray">
          <a:xfrm>
            <a:off x="10749776" y="1913714"/>
            <a:ext cx="379142" cy="614445"/>
          </a:xfrm>
          <a:prstGeom prst="bentConnector3">
            <a:avLst>
              <a:gd name="adj1" fmla="val 160294"/>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3" name="椭圆 52"/>
          <p:cNvSpPr/>
          <p:nvPr/>
        </p:nvSpPr>
        <p:spPr bwMode="gray">
          <a:xfrm>
            <a:off x="4669460" y="2043909"/>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2</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a:off x="5254418" y="1638307"/>
            <a:ext cx="519988" cy="399086"/>
          </a:xfrm>
          <a:prstGeom prst="straightConnector1">
            <a:avLst/>
          </a:prstGeom>
          <a:ln w="1270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5" name="椭圆 54"/>
          <p:cNvSpPr/>
          <p:nvPr/>
        </p:nvSpPr>
        <p:spPr bwMode="gray">
          <a:xfrm>
            <a:off x="5449390" y="1763470"/>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3</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8363412" y="5280317"/>
            <a:ext cx="2703687" cy="379051"/>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The label 1024 needs to be added to the packets reaching 10.0.4.4.</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6275802" y="4571085"/>
            <a:ext cx="3127068" cy="188713"/>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肘形连接符 66"/>
          <p:cNvCxnSpPr>
            <a:stCxn id="66" idx="3"/>
            <a:endCxn id="65" idx="3"/>
          </p:cNvCxnSpPr>
          <p:nvPr/>
        </p:nvCxnSpPr>
        <p:spPr bwMode="gray">
          <a:xfrm>
            <a:off x="9402870" y="4665442"/>
            <a:ext cx="1664229" cy="804401"/>
          </a:xfrm>
          <a:prstGeom prst="bentConnector3">
            <a:avLst>
              <a:gd name="adj1" fmla="val 113736"/>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74" name="文本占位符 64"/>
          <p:cNvSpPr txBox="1">
            <a:spLocks/>
          </p:cNvSpPr>
          <p:nvPr/>
        </p:nvSpPr>
        <p:spPr bwMode="gray">
          <a:xfrm>
            <a:off x="464784" y="3692979"/>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SzPct val="100000"/>
              <a:buNone/>
            </a:pPr>
            <a:r>
              <a:rPr sz="1400" dirty="0">
                <a:latin typeface="Huawei Sans" panose="020C0503030203020204" pitchFamily="34" charset="0"/>
              </a:rPr>
              <a:t>Based on steps 1, 2, and 3, the packets sent by PE2 should carry the following labels:</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93" name="表格 92"/>
          <p:cNvGraphicFramePr>
            <a:graphicFrameLocks noGrp="1"/>
          </p:cNvGraphicFramePr>
          <p:nvPr>
            <p:extLst/>
          </p:nvPr>
        </p:nvGraphicFramePr>
        <p:xfrm>
          <a:off x="535624" y="4322879"/>
          <a:ext cx="5348624" cy="1401557"/>
        </p:xfrm>
        <a:graphic>
          <a:graphicData uri="http://schemas.openxmlformats.org/drawingml/2006/table">
            <a:tbl>
              <a:tblPr firstRow="1" bandRow="1">
                <a:tableStyleId>{72833802-FEF1-4C79-8D5D-14CF1EAF98D9}</a:tableStyleId>
              </a:tblPr>
              <a:tblGrid>
                <a:gridCol w="1240422"/>
                <a:gridCol w="1169377"/>
                <a:gridCol w="1310054"/>
                <a:gridCol w="1628771"/>
              </a:tblGrid>
              <a:tr h="379391">
                <a:tc>
                  <a:txBody>
                    <a:bodyPr/>
                    <a:lstStyle/>
                    <a:p>
                      <a:pPr algn="ctr" fontAlgn="ctr"/>
                      <a:r>
                        <a:rPr sz="1400" dirty="0">
                          <a:solidFill>
                            <a:schemeClr val="tx1"/>
                          </a:solidFill>
                          <a:latin typeface="Huawei Sans" panose="020C0503030203020204" pitchFamily="34" charset="0"/>
                        </a:rPr>
                        <a:t>Label Value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Type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FEC</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Label Allocation Device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34757">
                <a:tc>
                  <a:txBody>
                    <a:bodyPr/>
                    <a:lstStyle/>
                    <a:p>
                      <a:pPr algn="ctr" fontAlgn="ctr"/>
                      <a:r>
                        <a:rPr sz="1200">
                          <a:latin typeface="Huawei Sans" panose="020C0503030203020204" pitchFamily="34" charset="0"/>
                        </a:rPr>
                        <a:t>1029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VPN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192.168.1.0/24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PE1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5891">
                <a:tc>
                  <a:txBody>
                    <a:bodyPr/>
                    <a:lstStyle/>
                    <a:p>
                      <a:pPr algn="ctr" fontAlgn="ctr"/>
                      <a:r>
                        <a:rPr sz="1200">
                          <a:latin typeface="Huawei Sans" panose="020C0503030203020204" pitchFamily="34" charset="0"/>
                        </a:rPr>
                        <a:t>1032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BGP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10.0.1.1/32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ASBR-PE2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5891">
                <a:tc>
                  <a:txBody>
                    <a:bodyPr/>
                    <a:lstStyle/>
                    <a:p>
                      <a:pPr algn="ctr" fontAlgn="ctr"/>
                      <a:r>
                        <a:rPr sz="1200">
                          <a:latin typeface="Huawei Sans" panose="020C0503030203020204" pitchFamily="34" charset="0"/>
                        </a:rPr>
                        <a:t>1024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LDP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10.0.4.4/32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latin typeface="Huawei Sans" panose="020C0503030203020204" pitchFamily="34" charset="0"/>
                        </a:rPr>
                        <a:t>P2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94" name="文本占位符 64"/>
          <p:cNvSpPr txBox="1">
            <a:spLocks/>
          </p:cNvSpPr>
          <p:nvPr/>
        </p:nvSpPr>
        <p:spPr bwMode="gray">
          <a:xfrm>
            <a:off x="464783" y="5864481"/>
            <a:ext cx="4914253"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SzPct val="100000"/>
              <a:buNone/>
            </a:pPr>
            <a:r>
              <a:rPr sz="1400" dirty="0">
                <a:latin typeface="Huawei Sans" panose="020C0503030203020204" pitchFamily="34" charset="0"/>
              </a:rPr>
              <a:t>Note: Other devices are not described here.</a:t>
            </a:r>
            <a:endParaRPr lang="en-US" altLang="zh-CN" sz="1400" dirty="0" smtClean="0">
              <a:latin typeface="Huawei Sans" panose="020C0503030203020204" pitchFamily="34" charset="0"/>
              <a:sym typeface="Huawei Sans" panose="020C0503030203020204" pitchFamily="34" charset="0"/>
            </a:endParaRPr>
          </a:p>
        </p:txBody>
      </p:sp>
      <p:sp>
        <p:nvSpPr>
          <p:cNvPr id="56" name="任意多边形 55"/>
          <p:cNvSpPr/>
          <p:nvPr/>
        </p:nvSpPr>
        <p:spPr bwMode="gray">
          <a:xfrm>
            <a:off x="1146486" y="2509775"/>
            <a:ext cx="4477109" cy="367722"/>
          </a:xfrm>
          <a:custGeom>
            <a:avLst/>
            <a:gdLst>
              <a:gd name="connsiteX0" fmla="*/ 0 w 4477109"/>
              <a:gd name="connsiteY0" fmla="*/ 0 h 43133"/>
              <a:gd name="connsiteX1" fmla="*/ 4477109 w 4477109"/>
              <a:gd name="connsiteY1" fmla="*/ 43133 h 43133"/>
              <a:gd name="connsiteX0" fmla="*/ 0 w 4477109"/>
              <a:gd name="connsiteY0" fmla="*/ 0 h 224634"/>
              <a:gd name="connsiteX1" fmla="*/ 4477109 w 4477109"/>
              <a:gd name="connsiteY1" fmla="*/ 43133 h 224634"/>
              <a:gd name="connsiteX0" fmla="*/ 0 w 4477109"/>
              <a:gd name="connsiteY0" fmla="*/ 0 h 367722"/>
              <a:gd name="connsiteX1" fmla="*/ 4477109 w 4477109"/>
              <a:gd name="connsiteY1" fmla="*/ 43133 h 367722"/>
            </a:gdLst>
            <a:ahLst/>
            <a:cxnLst>
              <a:cxn ang="0">
                <a:pos x="connsiteX0" y="connsiteY0"/>
              </a:cxn>
              <a:cxn ang="0">
                <a:pos x="connsiteX1" y="connsiteY1"/>
              </a:cxn>
            </a:cxnLst>
            <a:rect l="l" t="t" r="r" b="b"/>
            <a:pathLst>
              <a:path w="4477109" h="367722">
                <a:moveTo>
                  <a:pt x="0" y="0"/>
                </a:moveTo>
                <a:cubicBezTo>
                  <a:pt x="1276710" y="497457"/>
                  <a:pt x="3088256" y="468702"/>
                  <a:pt x="4477109" y="43133"/>
                </a:cubicBezTo>
              </a:path>
            </a:pathLst>
          </a:custGeom>
          <a:ln w="12700">
            <a:solidFill>
              <a:srgbClr val="F28944"/>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8" name="椭圆 57"/>
          <p:cNvSpPr/>
          <p:nvPr/>
        </p:nvSpPr>
        <p:spPr bwMode="gray">
          <a:xfrm>
            <a:off x="3192415" y="2775932"/>
            <a:ext cx="192625" cy="192625"/>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200">
                <a:solidFill>
                  <a:schemeClr val="bg1"/>
                </a:solidFill>
                <a:latin typeface="Huawei Sans" panose="020C0503030203020204" pitchFamily="34" charset="0"/>
              </a:rPr>
              <a:t>1</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p:cNvGrpSpPr/>
          <p:nvPr/>
        </p:nvGrpSpPr>
        <p:grpSpPr bwMode="gray">
          <a:xfrm>
            <a:off x="9950136" y="114300"/>
            <a:ext cx="1797364" cy="212400"/>
            <a:chOff x="10022136" y="114300"/>
            <a:chExt cx="1797364" cy="212400"/>
          </a:xfrm>
        </p:grpSpPr>
        <p:sp>
          <p:nvSpPr>
            <p:cNvPr id="60"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1" name="五边形 60"/>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32388015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Verifying the Configuration (4)</a:t>
            </a:r>
            <a:endParaRPr lang="en-US" altLang="zh-CN" dirty="0">
              <a:sym typeface="Huawei Sans" panose="020C0503030203020204" pitchFamily="34" charset="0"/>
            </a:endParaRPr>
          </a:p>
        </p:txBody>
      </p:sp>
      <p:grpSp>
        <p:nvGrpSpPr>
          <p:cNvPr id="7" name="组合 6"/>
          <p:cNvGrpSpPr/>
          <p:nvPr/>
        </p:nvGrpSpPr>
        <p:grpSpPr bwMode="gray">
          <a:xfrm>
            <a:off x="338173" y="2733477"/>
            <a:ext cx="5939070" cy="2218263"/>
            <a:chOff x="309719" y="1339575"/>
            <a:chExt cx="5939070" cy="2218263"/>
          </a:xfrm>
        </p:grpSpPr>
        <p:sp>
          <p:nvSpPr>
            <p:cNvPr id="29" name="圆角矩形 28"/>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14" idx="1"/>
              <a:endCxn id="11"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7" name="直接连接符 16"/>
            <p:cNvCxnSpPr>
              <a:stCxn id="11" idx="1"/>
              <a:endCxn id="10"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 idx="0"/>
              <a:endCxn id="10"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a:endCxn id="14"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0"/>
              <a:endCxn id="16"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Box 165"/>
            <p:cNvSpPr txBox="1">
              <a:spLocks noChangeArrowheads="1"/>
            </p:cNvSpPr>
            <p:nvPr/>
          </p:nvSpPr>
          <p:spPr bwMode="gray">
            <a:xfrm>
              <a:off x="328842"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2"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63367" y="2173769"/>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4946322"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文本占位符 64"/>
          <p:cNvSpPr txBox="1">
            <a:spLocks/>
          </p:cNvSpPr>
          <p:nvPr/>
        </p:nvSpPr>
        <p:spPr bwMode="gray">
          <a:xfrm>
            <a:off x="6178778" y="3114231"/>
            <a:ext cx="5391899" cy="3155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4"/>
            </a:pPr>
            <a:r>
              <a:rPr sz="1400" dirty="0">
                <a:latin typeface="Huawei Sans" panose="020C0503030203020204" pitchFamily="34" charset="0"/>
              </a:rPr>
              <a:t>Ping 192.168.1.1 from CE2.</a:t>
            </a:r>
            <a:endParaRPr lang="en-US" altLang="zh-CN" sz="1400" dirty="0" smtClean="0">
              <a:latin typeface="Huawei Sans" panose="020C0503030203020204" pitchFamily="34" charset="0"/>
              <a:sym typeface="Huawei Sans" panose="020C0503030203020204" pitchFamily="34" charset="0"/>
            </a:endParaRPr>
          </a:p>
        </p:txBody>
      </p:sp>
      <p:sp>
        <p:nvSpPr>
          <p:cNvPr id="42" name="文本框 41"/>
          <p:cNvSpPr txBox="1"/>
          <p:nvPr/>
        </p:nvSpPr>
        <p:spPr bwMode="gray">
          <a:xfrm>
            <a:off x="6248789" y="3454353"/>
            <a:ext cx="5367721" cy="1200329"/>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&lt;CE2&gt;ping -a 192.168.2.1 192.168.1.1</a:t>
            </a:r>
          </a:p>
          <a:p>
            <a:pPr fontAlgn="ctr"/>
            <a:r>
              <a:rPr sz="1200">
                <a:latin typeface="Huawei Sans" panose="020C0503030203020204" pitchFamily="34" charset="0"/>
              </a:rPr>
              <a:t>  PING 192.168.1.1: 56  data bytes, press CTRL_C to break</a:t>
            </a:r>
          </a:p>
          <a:p>
            <a:pPr fontAlgn="ctr"/>
            <a:r>
              <a:rPr sz="1200">
                <a:latin typeface="Huawei Sans" panose="020C0503030203020204" pitchFamily="34" charset="0"/>
              </a:rPr>
              <a:t>    Reply from 192.168.1.1: bytes=56 Sequence=1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Sequence=2 ttl=250 time=50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Sequence=3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Sequence=4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a:xfrm>
            <a:off x="9950136" y="114300"/>
            <a:ext cx="1797364" cy="212400"/>
            <a:chOff x="10022136" y="114300"/>
            <a:chExt cx="1797364" cy="212400"/>
          </a:xfrm>
        </p:grpSpPr>
        <p:sp>
          <p:nvSpPr>
            <p:cNvPr id="43"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五边形 43"/>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5894040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Summary of Key Configurations for Inter-AS VPN Option C (Solution 1)</a:t>
            </a:r>
            <a:endParaRPr lang="en-US" altLang="zh-CN" dirty="0">
              <a:sym typeface="Huawei Sans" panose="020C0503030203020204" pitchFamily="34" charset="0"/>
            </a:endParaRPr>
          </a:p>
        </p:txBody>
      </p:sp>
      <p:grpSp>
        <p:nvGrpSpPr>
          <p:cNvPr id="4" name="组合 3"/>
          <p:cNvGrpSpPr/>
          <p:nvPr/>
        </p:nvGrpSpPr>
        <p:grpSpPr bwMode="gray">
          <a:xfrm>
            <a:off x="335119" y="2444475"/>
            <a:ext cx="5939070" cy="2218263"/>
            <a:chOff x="309719" y="1339575"/>
            <a:chExt cx="5939070" cy="2218263"/>
          </a:xfrm>
        </p:grpSpPr>
        <p:sp>
          <p:nvSpPr>
            <p:cNvPr id="26" name="圆角矩形 25"/>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1" idx="1"/>
              <a:endCxn id="8"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7"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4" name="直接连接符 13"/>
            <p:cNvCxnSpPr>
              <a:stCxn id="8" idx="1"/>
              <a:endCxn id="7"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0"/>
              <a:endCxn id="7"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3" idx="0"/>
              <a:endCxn id="11"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2" idx="0"/>
              <a:endCxn id="13"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 Box 165"/>
            <p:cNvSpPr txBox="1">
              <a:spLocks noChangeArrowheads="1"/>
            </p:cNvSpPr>
            <p:nvPr/>
          </p:nvSpPr>
          <p:spPr bwMode="gray">
            <a:xfrm>
              <a:off x="319511"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19"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 Box 165"/>
            <p:cNvSpPr txBox="1">
              <a:spLocks noChangeArrowheads="1"/>
            </p:cNvSpPr>
            <p:nvPr/>
          </p:nvSpPr>
          <p:spPr bwMode="gray">
            <a:xfrm>
              <a:off x="4954036" y="2173769"/>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 Box 165"/>
            <p:cNvSpPr txBox="1">
              <a:spLocks noChangeArrowheads="1"/>
            </p:cNvSpPr>
            <p:nvPr/>
          </p:nvSpPr>
          <p:spPr bwMode="gray">
            <a:xfrm>
              <a:off x="4919946"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1452318"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2153031" y="1935692"/>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3661242" y="1926474"/>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4636413" y="1926474"/>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2" name="表格 41"/>
          <p:cNvGraphicFramePr>
            <a:graphicFrameLocks noGrp="1"/>
          </p:cNvGraphicFramePr>
          <p:nvPr>
            <p:extLst/>
          </p:nvPr>
        </p:nvGraphicFramePr>
        <p:xfrm>
          <a:off x="6376801" y="2467790"/>
          <a:ext cx="5304527" cy="2223201"/>
        </p:xfrm>
        <a:graphic>
          <a:graphicData uri="http://schemas.openxmlformats.org/drawingml/2006/table">
            <a:tbl>
              <a:tblPr firstRow="1" bandRow="1">
                <a:tableStyleId>{72833802-FEF1-4C79-8D5D-14CF1EAF98D9}</a:tableStyleId>
              </a:tblPr>
              <a:tblGrid>
                <a:gridCol w="920133"/>
                <a:gridCol w="4384394"/>
              </a:tblGrid>
              <a:tr h="394401">
                <a:tc>
                  <a:txBody>
                    <a:bodyPr/>
                    <a:lstStyle/>
                    <a:p>
                      <a:pPr algn="ctr" fontAlgn="ctr"/>
                      <a:r>
                        <a:rPr sz="1400" dirty="0">
                          <a:solidFill>
                            <a:schemeClr val="tx1"/>
                          </a:solidFill>
                          <a:latin typeface="Huawei Sans" panose="020C0503030203020204" pitchFamily="34" charset="0"/>
                        </a:rPr>
                        <a:t>Device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Key Points</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85049">
                <a:tc>
                  <a:txBody>
                    <a:bodyPr/>
                    <a:lstStyle/>
                    <a:p>
                      <a:pPr algn="ctr" fontAlgn="ctr"/>
                      <a:r>
                        <a:rPr sz="1200">
                          <a:latin typeface="Huawei Sans" panose="020C0503030203020204" pitchFamily="34" charset="0"/>
                        </a:rPr>
                        <a:t>PE1</a:t>
                      </a:r>
                    </a:p>
                    <a:p>
                      <a:pPr algn="ctr" fontAlgn="ctr"/>
                      <a:r>
                        <a:rPr sz="1200">
                          <a:latin typeface="Huawei Sans" panose="020C0503030203020204" pitchFamily="34" charset="0"/>
                        </a:rPr>
                        <a:t>PE2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sz="1200" dirty="0">
                          <a:latin typeface="Huawei Sans" panose="020C0503030203020204" pitchFamily="34" charset="0"/>
                        </a:rPr>
                        <a:t>Enable PEs to exchange labeled IPv4 routes with the ASBR-PEs in the same AS.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sz="1200" dirty="0">
                          <a:latin typeface="Huawei Sans" panose="020C0503030203020204" pitchFamily="34" charset="0"/>
                        </a:rPr>
                        <a:t>Enable PEs to establish multi-hop MP-EBGP peer relationships with the PEs in other ASs.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5049">
                <a:tc>
                  <a:txBody>
                    <a:bodyPr/>
                    <a:lstStyle/>
                    <a:p>
                      <a:pPr algn="ctr" fontAlgn="ctr"/>
                      <a:r>
                        <a:rPr sz="1200">
                          <a:latin typeface="Huawei Sans" panose="020C0503030203020204" pitchFamily="34" charset="0"/>
                        </a:rPr>
                        <a:t>ASBR-PE1</a:t>
                      </a:r>
                    </a:p>
                    <a:p>
                      <a:pPr algn="ctr" fontAlgn="ctr"/>
                      <a:r>
                        <a:rPr sz="1200">
                          <a:latin typeface="Huawei Sans" panose="020C0503030203020204" pitchFamily="34" charset="0"/>
                        </a:rPr>
                        <a:t>ASBR-PE2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ASBR-PEs to exchange labeled IPv4 routes with ASBR-PEs in other </a:t>
                      </a:r>
                      <a:r>
                        <a:rPr sz="1200" dirty="0" smtClean="0">
                          <a:latin typeface="Huawei Sans" panose="020C0503030203020204" pitchFamily="34" charset="0"/>
                        </a:rPr>
                        <a:t>AS</a:t>
                      </a:r>
                      <a:r>
                        <a:rPr lang="en-US" sz="1200" dirty="0" smtClean="0">
                          <a:latin typeface="Huawei Sans" panose="020C0503030203020204" pitchFamily="34" charset="0"/>
                        </a:rPr>
                        <a:t>s</a:t>
                      </a:r>
                      <a:r>
                        <a:rPr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ASBR-PEs to exchange labeled IPv4 routes with the PEs in the same AS.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MPLS on the interfaces connecting ASBRs.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41" name="组合 40"/>
          <p:cNvGrpSpPr/>
          <p:nvPr/>
        </p:nvGrpSpPr>
        <p:grpSpPr bwMode="gray">
          <a:xfrm>
            <a:off x="9950136" y="114300"/>
            <a:ext cx="1797364" cy="212400"/>
            <a:chOff x="10022136" y="114300"/>
            <a:chExt cx="1797364" cy="212400"/>
          </a:xfrm>
        </p:grpSpPr>
        <p:sp>
          <p:nvSpPr>
            <p:cNvPr id="43"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Solution 2</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五边形 43"/>
            <p:cNvSpPr/>
            <p:nvPr/>
          </p:nvSpPr>
          <p:spPr bwMode="gray">
            <a:xfrm>
              <a:off x="10022136" y="114300"/>
              <a:ext cx="900000" cy="2124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1</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6893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Option C (Solution 2) Configuration Example (1)</a:t>
            </a:r>
            <a:endParaRPr lang="en-US" altLang="zh-CN" dirty="0">
              <a:sym typeface="Huawei Sans" panose="020C0503030203020204" pitchFamily="34" charset="0"/>
            </a:endParaRPr>
          </a:p>
        </p:txBody>
      </p:sp>
      <p:sp>
        <p:nvSpPr>
          <p:cNvPr id="6" name="文本占位符 64"/>
          <p:cNvSpPr txBox="1">
            <a:spLocks/>
          </p:cNvSpPr>
          <p:nvPr/>
        </p:nvSpPr>
        <p:spPr bwMode="gray">
          <a:xfrm>
            <a:off x="455613" y="3874598"/>
            <a:ext cx="5644670" cy="221121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sz="1300" dirty="0">
                <a:latin typeface="Huawei Sans" panose="020C0503030203020204" pitchFamily="34" charset="0"/>
              </a:rPr>
              <a:t>CE1 and CE2 belong to the same VPN named </a:t>
            </a:r>
            <a:r>
              <a:rPr sz="1300" b="1" dirty="0" err="1">
                <a:latin typeface="Huawei Sans" panose="020C0503030203020204" pitchFamily="34" charset="0"/>
              </a:rPr>
              <a:t>vpna</a:t>
            </a:r>
            <a:r>
              <a:rPr sz="1300" dirty="0">
                <a:latin typeface="Huawei Sans" panose="020C0503030203020204" pitchFamily="34" charset="0"/>
              </a:rPr>
              <a:t>. CE1 and CE2 need to communicate with each other using Option C (solution 1). RR1 and RR2 reflect routes but do not forward traffic.</a:t>
            </a:r>
            <a:endParaRPr lang="en-US" altLang="zh-CN" sz="1300" dirty="0" smtClean="0">
              <a:latin typeface="Huawei Sans" panose="020C0503030203020204" pitchFamily="34" charset="0"/>
              <a:sym typeface="Huawei Sans" panose="020C0503030203020204" pitchFamily="34" charset="0"/>
            </a:endParaRPr>
          </a:p>
        </p:txBody>
      </p:sp>
      <p:graphicFrame>
        <p:nvGraphicFramePr>
          <p:cNvPr id="7" name="表格 6"/>
          <p:cNvGraphicFramePr>
            <a:graphicFrameLocks noGrp="1"/>
          </p:cNvGraphicFramePr>
          <p:nvPr>
            <p:extLst/>
          </p:nvPr>
        </p:nvGraphicFramePr>
        <p:xfrm>
          <a:off x="1452318" y="4650331"/>
          <a:ext cx="3424022" cy="1402080"/>
        </p:xfrm>
        <a:graphic>
          <a:graphicData uri="http://schemas.openxmlformats.org/drawingml/2006/table">
            <a:tbl>
              <a:tblPr firstRow="1" bandRow="1">
                <a:tableStyleId>{72833802-FEF1-4C79-8D5D-14CF1EAF98D9}</a:tableStyleId>
              </a:tblPr>
              <a:tblGrid>
                <a:gridCol w="1044004"/>
                <a:gridCol w="1155977"/>
                <a:gridCol w="803099"/>
                <a:gridCol w="420942"/>
              </a:tblGrid>
              <a:tr h="302975">
                <a:tc>
                  <a:txBody>
                    <a:bodyPr/>
                    <a:lstStyle/>
                    <a:p>
                      <a:pPr algn="ctr" fontAlgn="ctr"/>
                      <a:r>
                        <a:rPr sz="1400" dirty="0">
                          <a:solidFill>
                            <a:schemeClr val="tx1"/>
                          </a:solidFill>
                          <a:latin typeface="Huawei Sans" panose="020C0503030203020204" pitchFamily="34" charset="0"/>
                        </a:rPr>
                        <a:t>Device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Loopback0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RD</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RT</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72677">
                <a:tc>
                  <a:txBody>
                    <a:bodyPr/>
                    <a:lstStyle/>
                    <a:p>
                      <a:pPr algn="ctr" fontAlgn="ctr"/>
                      <a:r>
                        <a:rPr sz="1200">
                          <a:solidFill>
                            <a:schemeClr val="tx1"/>
                          </a:solidFill>
                          <a:latin typeface="Huawei Sans" panose="020C0503030203020204" pitchFamily="34" charset="0"/>
                        </a:rPr>
                        <a:t>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dirty="0">
                          <a:solidFill>
                            <a:schemeClr val="tx1"/>
                          </a:solidFill>
                          <a:latin typeface="Huawei Sans" panose="020C0503030203020204" pitchFamily="34" charset="0"/>
                        </a:rPr>
                        <a:t>10.0.1.1/32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100:1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sz="1200">
                          <a:solidFill>
                            <a:schemeClr val="tx1"/>
                          </a:solidFill>
                          <a:latin typeface="Huawei Sans" panose="020C0503030203020204" pitchFamily="34" charset="0"/>
                        </a:rPr>
                        <a:t>1:1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2677">
                <a:tc>
                  <a:txBody>
                    <a:bodyPr/>
                    <a:lstStyle/>
                    <a:p>
                      <a:pPr algn="ctr" fontAlgn="ctr"/>
                      <a:r>
                        <a:rPr sz="1200">
                          <a:solidFill>
                            <a:schemeClr val="tx1"/>
                          </a:solidFill>
                          <a:latin typeface="Huawei Sans" panose="020C0503030203020204" pitchFamily="34" charset="0"/>
                        </a:rPr>
                        <a:t>ASBR-PE1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10.0.3.3/32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677">
                <a:tc>
                  <a:txBody>
                    <a:bodyPr/>
                    <a:lstStyle/>
                    <a:p>
                      <a:pPr algn="ctr" fontAlgn="ctr"/>
                      <a:r>
                        <a:rPr sz="1200">
                          <a:solidFill>
                            <a:schemeClr val="tx1"/>
                          </a:solidFill>
                          <a:latin typeface="Huawei Sans" panose="020C0503030203020204" pitchFamily="34" charset="0"/>
                        </a:rPr>
                        <a:t>ASBR-PE2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10.0.4.4/32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677">
                <a:tc>
                  <a:txBody>
                    <a:bodyPr/>
                    <a:lstStyle/>
                    <a:p>
                      <a:pPr algn="ctr" fontAlgn="ctr"/>
                      <a:r>
                        <a:rPr sz="1200">
                          <a:solidFill>
                            <a:schemeClr val="tx1"/>
                          </a:solidFill>
                          <a:latin typeface="Huawei Sans" panose="020C0503030203020204" pitchFamily="34" charset="0"/>
                        </a:rPr>
                        <a:t>PE2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10.0.6.6/32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200:6</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solidFill>
                            <a:schemeClr val="tx1"/>
                          </a:solidFill>
                          <a:latin typeface="Huawei Sans" panose="020C0503030203020204" pitchFamily="34" charset="0"/>
                        </a:rPr>
                        <a:t>1:1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9" name="组合 8"/>
          <p:cNvGrpSpPr/>
          <p:nvPr/>
        </p:nvGrpSpPr>
        <p:grpSpPr bwMode="gray">
          <a:xfrm>
            <a:off x="309719" y="1339575"/>
            <a:ext cx="5790564" cy="2218263"/>
            <a:chOff x="309719" y="1339575"/>
            <a:chExt cx="5790564" cy="2218263"/>
          </a:xfrm>
        </p:grpSpPr>
        <p:sp>
          <p:nvSpPr>
            <p:cNvPr id="31" name="圆角矩形 30"/>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a:stCxn id="16" idx="1"/>
              <a:endCxn id="13"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7"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8"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13" idx="1"/>
              <a:endCxn id="12"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1" idx="0"/>
              <a:endCxn id="12"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0"/>
              <a:endCxn id="16"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0"/>
              <a:endCxn id="18"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4"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4919945"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36"/>
            <p:cNvSpPr txBox="1">
              <a:spLocks noChangeArrowheads="1"/>
            </p:cNvSpPr>
            <p:nvPr/>
          </p:nvSpPr>
          <p:spPr bwMode="gray">
            <a:xfrm>
              <a:off x="5315035" y="1450812"/>
              <a:ext cx="715381" cy="307777"/>
            </a:xfrm>
            <a:prstGeom prst="rect">
              <a:avLst/>
            </a:prstGeom>
            <a:noFill/>
            <a:ln w="9525">
              <a:noFill/>
              <a:miter lim="800000"/>
              <a:headEnd/>
              <a:tailEnd/>
            </a:ln>
            <a:effectLst/>
          </p:spPr>
          <p:txBody>
            <a:bodyPr wrap="square">
              <a:noAutofit/>
            </a:bodyPr>
            <a:lstStyle/>
            <a:p>
              <a:pPr algn="ctr" fontAlgn="ctr"/>
              <a:r>
                <a:rPr sz="1400" b="1" dirty="0">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46"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7"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p:cNvCxnSpPr>
              <a:stCxn id="45" idx="1"/>
              <a:endCxn id="12"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18" idx="1"/>
              <a:endCxn id="46"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 Box 165"/>
            <p:cNvSpPr txBox="1">
              <a:spLocks noChangeArrowheads="1"/>
            </p:cNvSpPr>
            <p:nvPr/>
          </p:nvSpPr>
          <p:spPr bwMode="gray">
            <a:xfrm>
              <a:off x="2710664" y="23271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文本占位符 64"/>
          <p:cNvSpPr txBox="1">
            <a:spLocks/>
          </p:cNvSpPr>
          <p:nvPr/>
        </p:nvSpPr>
        <p:spPr bwMode="gray">
          <a:xfrm>
            <a:off x="6098367" y="1375072"/>
            <a:ext cx="5648059" cy="2303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sz="1400" dirty="0">
                <a:latin typeface="Huawei Sans" panose="020C0503030203020204" pitchFamily="34" charset="0"/>
              </a:rPr>
              <a:t>Configuration roadmap</a:t>
            </a:r>
            <a:endParaRPr lang="en-US" altLang="zh-CN" sz="14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basic MPLS capabilities and MPLS LDP on the MPLS backbone network to establish LDP LSPs in each AS. (The configuration details are not provided here.)</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a:t>
            </a:r>
            <a:r>
              <a:rPr lang="en-US" sz="1200" dirty="0" smtClean="0">
                <a:latin typeface="Huawei Sans" panose="020C0503030203020204" pitchFamily="34" charset="0"/>
              </a:rPr>
              <a:t>a </a:t>
            </a:r>
            <a:r>
              <a:rPr sz="1200" dirty="0" smtClean="0">
                <a:latin typeface="Huawei Sans" panose="020C0503030203020204" pitchFamily="34" charset="0"/>
              </a:rPr>
              <a:t>VPN instance </a:t>
            </a:r>
            <a:r>
              <a:rPr sz="1200" dirty="0">
                <a:latin typeface="Huawei Sans" panose="020C0503030203020204" pitchFamily="34" charset="0"/>
              </a:rPr>
              <a:t>on the </a:t>
            </a:r>
            <a:r>
              <a:rPr sz="1200" dirty="0" smtClean="0">
                <a:latin typeface="Huawei Sans" panose="020C0503030203020204" pitchFamily="34" charset="0"/>
              </a:rPr>
              <a:t>PE</a:t>
            </a:r>
            <a:r>
              <a:rPr lang="en-US" sz="1200" dirty="0" smtClean="0">
                <a:latin typeface="Huawei Sans" panose="020C0503030203020204" pitchFamily="34" charset="0"/>
              </a:rPr>
              <a:t> </a:t>
            </a:r>
            <a:r>
              <a:rPr sz="1200" dirty="0" smtClean="0">
                <a:latin typeface="Huawei Sans" panose="020C0503030203020204" pitchFamily="34" charset="0"/>
              </a:rPr>
              <a:t>connected </a:t>
            </a:r>
            <a:r>
              <a:rPr sz="1200" dirty="0">
                <a:latin typeface="Huawei Sans" panose="020C0503030203020204" pitchFamily="34" charset="0"/>
              </a:rPr>
              <a:t>to the </a:t>
            </a:r>
            <a:r>
              <a:rPr sz="1200" dirty="0" smtClean="0">
                <a:latin typeface="Huawei Sans" panose="020C0503030203020204" pitchFamily="34" charset="0"/>
              </a:rPr>
              <a:t>CE </a:t>
            </a:r>
            <a:r>
              <a:rPr sz="1200" dirty="0">
                <a:latin typeface="Huawei Sans" panose="020C0503030203020204" pitchFamily="34" charset="0"/>
              </a:rPr>
              <a:t>in each AS and establish EBGP peer relationships between the </a:t>
            </a:r>
            <a:r>
              <a:rPr sz="1200" dirty="0" smtClean="0">
                <a:latin typeface="Huawei Sans" panose="020C0503030203020204" pitchFamily="34" charset="0"/>
              </a:rPr>
              <a:t>PE </a:t>
            </a:r>
            <a:r>
              <a:rPr sz="1200" dirty="0">
                <a:latin typeface="Huawei Sans" panose="020C0503030203020204" pitchFamily="34" charset="0"/>
              </a:rPr>
              <a:t>and </a:t>
            </a:r>
            <a:r>
              <a:rPr sz="1200" dirty="0" smtClean="0">
                <a:latin typeface="Huawei Sans" panose="020C0503030203020204" pitchFamily="34" charset="0"/>
              </a:rPr>
              <a:t>CE </a:t>
            </a:r>
            <a:r>
              <a:rPr sz="1200" dirty="0">
                <a:latin typeface="Huawei Sans" panose="020C0503030203020204" pitchFamily="34" charset="0"/>
              </a:rPr>
              <a:t>to exchange VPN routing information</a:t>
            </a:r>
            <a:r>
              <a:rPr sz="1200" dirty="0" smtClean="0">
                <a:latin typeface="Huawei Sans" panose="020C0503030203020204" pitchFamily="34" charset="0"/>
              </a:rPr>
              <a:t>.</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smtClean="0">
                <a:latin typeface="Huawei Sans" panose="020C0503030203020204" pitchFamily="34" charset="0"/>
              </a:rPr>
              <a:t>Advertise the routes of a PE in an AS to the peer PE: Configure the local ASBR-PE to advertise the routes of a PE in the local AS to the peer ASBR-PE using BGP, import BGP routes into an IGP on the peer ASBR-PE so that the peer PE can use an IGP to learn the routes of the PE in the same AS.</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smtClean="0">
                <a:latin typeface="Huawei Sans" panose="020C0503030203020204" pitchFamily="34" charset="0"/>
              </a:rPr>
              <a:t>Enable </a:t>
            </a:r>
            <a:r>
              <a:rPr sz="1200" dirty="0">
                <a:latin typeface="Huawei Sans" panose="020C0503030203020204" pitchFamily="34" charset="0"/>
              </a:rPr>
              <a:t>ASBR-PE1 and ASBR-PE2 to exchange labeled IPv4 routes.</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Configure ASBR-PEs to establish LDP LSPs for labeled BGP routes of the public network.</a:t>
            </a:r>
            <a:endParaRPr lang="en-US" altLang="zh-CN" sz="1200" dirty="0" smtClean="0">
              <a:latin typeface="Huawei Sans" panose="020C0503030203020204" pitchFamily="34" charset="0"/>
              <a:sym typeface="Huawei Sans" panose="020C0503030203020204" pitchFamily="34" charset="0"/>
            </a:endParaRPr>
          </a:p>
          <a:p>
            <a:pPr lvl="1" fontAlgn="ctr">
              <a:lnSpc>
                <a:spcPct val="100000"/>
              </a:lnSpc>
            </a:pPr>
            <a:r>
              <a:rPr sz="1200" dirty="0">
                <a:latin typeface="Huawei Sans" panose="020C0503030203020204" pitchFamily="34" charset="0"/>
              </a:rPr>
              <a:t>Establish an MP-EBGP peer relationship between RRs in different ASs and set the maximum number of hops between the RRs.</a:t>
            </a:r>
            <a:endParaRPr lang="en-US" altLang="zh-CN" sz="1200" dirty="0" smtClean="0">
              <a:latin typeface="Huawei Sans" panose="020C0503030203020204" pitchFamily="34" charset="0"/>
              <a:sym typeface="Huawei Sans" panose="020C0503030203020204" pitchFamily="34" charset="0"/>
            </a:endParaRPr>
          </a:p>
        </p:txBody>
      </p:sp>
      <p:graphicFrame>
        <p:nvGraphicFramePr>
          <p:cNvPr id="3" name="表格 2"/>
          <p:cNvGraphicFramePr>
            <a:graphicFrameLocks noGrp="1"/>
          </p:cNvGraphicFramePr>
          <p:nvPr>
            <p:extLst/>
          </p:nvPr>
        </p:nvGraphicFramePr>
        <p:xfrm>
          <a:off x="2183142" y="2658743"/>
          <a:ext cx="2025206" cy="922992"/>
        </p:xfrm>
        <a:graphic>
          <a:graphicData uri="http://schemas.openxmlformats.org/drawingml/2006/table">
            <a:tbl>
              <a:tblPr firstRow="1" bandRow="1">
                <a:tableStyleId>{72833802-FEF1-4C79-8D5D-14CF1EAF98D9}</a:tableStyleId>
              </a:tblPr>
              <a:tblGrid>
                <a:gridCol w="858996"/>
                <a:gridCol w="1166210"/>
              </a:tblGrid>
              <a:tr h="307664">
                <a:tc>
                  <a:txBody>
                    <a:bodyPr/>
                    <a:lstStyle/>
                    <a:p>
                      <a:pPr algn="ctr" fontAlgn="ctr"/>
                      <a:r>
                        <a:rPr sz="1400">
                          <a:solidFill>
                            <a:schemeClr val="tx1"/>
                          </a:solidFill>
                          <a:latin typeface="Huawei Sans" panose="020C0503030203020204" pitchFamily="34" charset="0"/>
                        </a:rPr>
                        <a:t>Device</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Loopback0</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07664">
                <a:tc>
                  <a:txBody>
                    <a:bodyPr/>
                    <a:lstStyle/>
                    <a:p>
                      <a:pPr algn="ctr" fontAlgn="ctr"/>
                      <a:r>
                        <a:rPr sz="1200">
                          <a:solidFill>
                            <a:schemeClr val="tx1"/>
                          </a:solidFill>
                          <a:latin typeface="Huawei Sans" panose="020C0503030203020204" pitchFamily="34" charset="0"/>
                        </a:rPr>
                        <a:t>RR1</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10.0.7.7/32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664">
                <a:tc>
                  <a:txBody>
                    <a:bodyPr/>
                    <a:lstStyle/>
                    <a:p>
                      <a:pPr algn="ctr" fontAlgn="ctr"/>
                      <a:r>
                        <a:rPr sz="1200">
                          <a:solidFill>
                            <a:schemeClr val="tx1"/>
                          </a:solidFill>
                          <a:latin typeface="Huawei Sans" panose="020C0503030203020204" pitchFamily="34" charset="0"/>
                        </a:rPr>
                        <a:t>RR2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solidFill>
                            <a:schemeClr val="tx1"/>
                          </a:solidFill>
                          <a:latin typeface="Huawei Sans" panose="020C0503030203020204" pitchFamily="34" charset="0"/>
                        </a:rPr>
                        <a:t>10.0.8.8/32</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55" name="直接箭头连接符 54"/>
          <p:cNvCxnSpPr>
            <a:stCxn id="45" idx="3"/>
            <a:endCxn id="46" idx="1"/>
          </p:cNvCxnSpPr>
          <p:nvPr/>
        </p:nvCxnSpPr>
        <p:spPr bwMode="gray">
          <a:xfrm>
            <a:off x="1984889" y="2312269"/>
            <a:ext cx="2512509" cy="0"/>
          </a:xfrm>
          <a:prstGeom prst="straightConnector1">
            <a:avLst/>
          </a:prstGeom>
          <a:ln w="19050">
            <a:solidFill>
              <a:srgbClr val="F2894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9950136" y="114300"/>
            <a:ext cx="1797364" cy="212400"/>
            <a:chOff x="10022136" y="114300"/>
            <a:chExt cx="1797364" cy="212400"/>
          </a:xfrm>
        </p:grpSpPr>
        <p:sp>
          <p:nvSpPr>
            <p:cNvPr id="51"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3" name="五边形 52"/>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7911392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ext Box 271"/>
          <p:cNvSpPr txBox="1">
            <a:spLocks noChangeArrowheads="1"/>
          </p:cNvSpPr>
          <p:nvPr/>
        </p:nvSpPr>
        <p:spPr bwMode="gray">
          <a:xfrm>
            <a:off x="6858003" y="2095080"/>
            <a:ext cx="930742" cy="830997"/>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FEC: PE1</a:t>
            </a:r>
          </a:p>
          <a:p>
            <a:pPr algn="ctr" fontAlgn="ctr">
              <a:spcBef>
                <a:spcPct val="50000"/>
              </a:spcBef>
            </a:pPr>
            <a:r>
              <a:rPr sz="1200">
                <a:latin typeface="Huawei Sans" panose="020C0503030203020204" pitchFamily="34" charset="0"/>
              </a:rPr>
              <a:t>Label: </a:t>
            </a:r>
            <a:r>
              <a:rPr sz="1200" b="1">
                <a:solidFill>
                  <a:srgbClr val="30B5C5"/>
                </a:solidFill>
                <a:latin typeface="Huawei Sans" panose="020C0503030203020204" pitchFamily="34" charset="0"/>
              </a:rPr>
              <a:t>T2</a:t>
            </a:r>
          </a:p>
          <a:p>
            <a:pPr algn="ctr" fontAlgn="ctr">
              <a:spcBef>
                <a:spcPct val="50000"/>
              </a:spcBef>
            </a:pP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Text Box 271"/>
          <p:cNvSpPr txBox="1">
            <a:spLocks noChangeArrowheads="1"/>
          </p:cNvSpPr>
          <p:nvPr/>
        </p:nvSpPr>
        <p:spPr bwMode="gray">
          <a:xfrm>
            <a:off x="4351018" y="2095080"/>
            <a:ext cx="930742" cy="830997"/>
          </a:xfrm>
          <a:prstGeom prst="rect">
            <a:avLst/>
          </a:prstGeom>
          <a:noFill/>
          <a:ln w="12700" algn="ctr">
            <a:noFill/>
            <a:miter lim="800000"/>
            <a:headEnd/>
            <a:tailEnd/>
          </a:ln>
          <a:effectLst/>
        </p:spPr>
        <p:txBody>
          <a:bodyPr wrap="square">
            <a:noAutofit/>
          </a:bodyPr>
          <a:lstStyle/>
          <a:p>
            <a:pPr algn="ctr" fontAlgn="ctr">
              <a:spcBef>
                <a:spcPct val="50000"/>
              </a:spcBef>
            </a:pPr>
            <a:r>
              <a:rPr sz="1200">
                <a:latin typeface="Huawei Sans" panose="020C0503030203020204" pitchFamily="34" charset="0"/>
              </a:rPr>
              <a:t>FEC: PE1</a:t>
            </a:r>
          </a:p>
          <a:p>
            <a:pPr algn="ctr" fontAlgn="ctr">
              <a:spcBef>
                <a:spcPct val="50000"/>
              </a:spcBef>
            </a:pPr>
            <a:r>
              <a:rPr sz="1200">
                <a:latin typeface="Huawei Sans" panose="020C0503030203020204" pitchFamily="34" charset="0"/>
              </a:rPr>
              <a:t>Label: </a:t>
            </a:r>
            <a:r>
              <a:rPr sz="1200" b="1">
                <a:solidFill>
                  <a:srgbClr val="30B5C5"/>
                </a:solidFill>
                <a:latin typeface="Huawei Sans" panose="020C0503030203020204" pitchFamily="34" charset="0"/>
              </a:rPr>
              <a:t>T1</a:t>
            </a:r>
          </a:p>
          <a:p>
            <a:pPr algn="ctr" fontAlgn="ctr">
              <a:spcBef>
                <a:spcPct val="50000"/>
              </a:spcBef>
            </a:pP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3314868" y="1509687"/>
            <a:ext cx="5635290" cy="1361483"/>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smtClean="0"/>
              <a:t>Fundamentals of Intra-AS MPLS VPN: Route Advertisement and Label Distribution</a:t>
            </a:r>
            <a:endParaRPr lang="en-US" dirty="0">
              <a:sym typeface="Huawei Sans" panose="020C0503030203020204" pitchFamily="34" charset="0"/>
            </a:endParaRPr>
          </a:p>
        </p:txBody>
      </p:sp>
      <p:cxnSp>
        <p:nvCxnSpPr>
          <p:cNvPr id="94" name="直接连接符 93"/>
          <p:cNvCxnSpPr/>
          <p:nvPr/>
        </p:nvCxnSpPr>
        <p:spPr bwMode="gray">
          <a:xfrm>
            <a:off x="4119445" y="1919411"/>
            <a:ext cx="4063429" cy="91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bwMode="gray">
          <a:xfrm>
            <a:off x="1267043" y="2495610"/>
            <a:ext cx="550687" cy="712575"/>
            <a:chOff x="4073209" y="4947622"/>
            <a:chExt cx="550687" cy="712575"/>
          </a:xfrm>
        </p:grpSpPr>
        <p:pic>
          <p:nvPicPr>
            <p:cNvPr id="9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93" name="文本框 92"/>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圆角矩形 40"/>
          <p:cNvSpPr/>
          <p:nvPr/>
        </p:nvSpPr>
        <p:spPr bwMode="gray">
          <a:xfrm>
            <a:off x="1020434" y="2411382"/>
            <a:ext cx="1092530" cy="994971"/>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92" idx="0"/>
            <a:endCxn id="140" idx="1"/>
          </p:cNvCxnSpPr>
          <p:nvPr/>
        </p:nvCxnSpPr>
        <p:spPr bwMode="gray">
          <a:xfrm flipV="1">
            <a:off x="1537043" y="1919411"/>
            <a:ext cx="2042402" cy="5761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10484588" y="2484259"/>
            <a:ext cx="540000" cy="723926"/>
            <a:chOff x="4073209" y="4947622"/>
            <a:chExt cx="540000" cy="723926"/>
          </a:xfrm>
        </p:grpSpPr>
        <p:pic>
          <p:nvPicPr>
            <p:cNvPr id="8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9" name="文本框 88"/>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8" name="直接连接符 47"/>
          <p:cNvCxnSpPr>
            <a:stCxn id="88" idx="0"/>
            <a:endCxn id="137" idx="3"/>
          </p:cNvCxnSpPr>
          <p:nvPr/>
        </p:nvCxnSpPr>
        <p:spPr bwMode="gray">
          <a:xfrm flipH="1" flipV="1">
            <a:off x="8722874" y="1919411"/>
            <a:ext cx="2031714" cy="5648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141"/>
          <p:cNvSpPr/>
          <p:nvPr/>
        </p:nvSpPr>
        <p:spPr bwMode="gray">
          <a:xfrm>
            <a:off x="849066" y="3096923"/>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Site1</a:t>
            </a:r>
          </a:p>
        </p:txBody>
      </p:sp>
      <p:sp>
        <p:nvSpPr>
          <p:cNvPr id="62" name="圆角矩形 61"/>
          <p:cNvSpPr/>
          <p:nvPr/>
        </p:nvSpPr>
        <p:spPr bwMode="gray">
          <a:xfrm>
            <a:off x="10202058" y="2411382"/>
            <a:ext cx="1092530" cy="994971"/>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Line 260"/>
          <p:cNvSpPr>
            <a:spLocks noChangeShapeType="1"/>
          </p:cNvSpPr>
          <p:nvPr/>
        </p:nvSpPr>
        <p:spPr bwMode="gray">
          <a:xfrm flipH="1">
            <a:off x="3847064" y="2366521"/>
            <a:ext cx="0" cy="1586579"/>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ne 260"/>
          <p:cNvSpPr>
            <a:spLocks noChangeShapeType="1"/>
          </p:cNvSpPr>
          <p:nvPr/>
        </p:nvSpPr>
        <p:spPr bwMode="gray">
          <a:xfrm flipH="1">
            <a:off x="8463663" y="2366521"/>
            <a:ext cx="0" cy="1556377"/>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3888565" y="3041186"/>
            <a:ext cx="4562046" cy="307777"/>
            <a:chOff x="3888565" y="3180262"/>
            <a:chExt cx="4562046" cy="307777"/>
          </a:xfrm>
        </p:grpSpPr>
        <p:cxnSp>
          <p:nvCxnSpPr>
            <p:cNvPr id="18" name="直接箭头连接符 17"/>
            <p:cNvCxnSpPr/>
            <p:nvPr/>
          </p:nvCxnSpPr>
          <p:spPr bwMode="gray">
            <a:xfrm>
              <a:off x="3888565" y="3332433"/>
              <a:ext cx="4562046" cy="0"/>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bwMode="gray">
            <a:xfrm>
              <a:off x="5571723" y="3180262"/>
              <a:ext cx="1143371" cy="307777"/>
              <a:chOff x="5452698" y="2895303"/>
              <a:chExt cx="1143371" cy="307777"/>
            </a:xfrm>
          </p:grpSpPr>
          <p:sp>
            <p:nvSpPr>
              <p:cNvPr id="19" name="文本框 18"/>
              <p:cNvSpPr txBox="1"/>
              <p:nvPr/>
            </p:nvSpPr>
            <p:spPr bwMode="gray">
              <a:xfrm>
                <a:off x="5682036" y="2895303"/>
                <a:ext cx="914033"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MP-IBGP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p:cNvSpPr/>
              <p:nvPr/>
            </p:nvSpPr>
            <p:spPr bwMode="gray">
              <a:xfrm>
                <a:off x="5452698" y="2935673"/>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2</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5" name="矩形 141"/>
          <p:cNvSpPr/>
          <p:nvPr/>
        </p:nvSpPr>
        <p:spPr bwMode="gray">
          <a:xfrm>
            <a:off x="10652772" y="3096923"/>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Site2</a:t>
            </a:r>
          </a:p>
        </p:txBody>
      </p:sp>
      <p:sp>
        <p:nvSpPr>
          <p:cNvPr id="76" name="Line 260"/>
          <p:cNvSpPr>
            <a:spLocks noChangeShapeType="1"/>
          </p:cNvSpPr>
          <p:nvPr/>
        </p:nvSpPr>
        <p:spPr bwMode="gray">
          <a:xfrm flipH="1">
            <a:off x="1510174" y="3096923"/>
            <a:ext cx="0" cy="82597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Line 260"/>
          <p:cNvSpPr>
            <a:spLocks noChangeShapeType="1"/>
          </p:cNvSpPr>
          <p:nvPr/>
        </p:nvSpPr>
        <p:spPr bwMode="gray">
          <a:xfrm>
            <a:off x="10806556" y="3152051"/>
            <a:ext cx="0" cy="750886"/>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箭头连接符 77"/>
          <p:cNvCxnSpPr/>
          <p:nvPr/>
        </p:nvCxnSpPr>
        <p:spPr bwMode="gray">
          <a:xfrm>
            <a:off x="1512634" y="3655690"/>
            <a:ext cx="2334430" cy="0"/>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bwMode="gray">
          <a:xfrm>
            <a:off x="2394877" y="3491692"/>
            <a:ext cx="873957"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IGP/BGP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p:nvPr/>
        </p:nvSpPr>
        <p:spPr bwMode="gray">
          <a:xfrm>
            <a:off x="2189501" y="3532062"/>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1</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箭头连接符 80"/>
          <p:cNvCxnSpPr/>
          <p:nvPr/>
        </p:nvCxnSpPr>
        <p:spPr bwMode="gray">
          <a:xfrm>
            <a:off x="8472127" y="3655690"/>
            <a:ext cx="2334430" cy="0"/>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Line 260"/>
          <p:cNvSpPr>
            <a:spLocks noChangeShapeType="1"/>
          </p:cNvSpPr>
          <p:nvPr/>
        </p:nvSpPr>
        <p:spPr bwMode="gray">
          <a:xfrm>
            <a:off x="4119444" y="2366521"/>
            <a:ext cx="0" cy="785199"/>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Line 260"/>
          <p:cNvSpPr>
            <a:spLocks noChangeShapeType="1"/>
          </p:cNvSpPr>
          <p:nvPr/>
        </p:nvSpPr>
        <p:spPr bwMode="gray">
          <a:xfrm>
            <a:off x="5881160" y="2366521"/>
            <a:ext cx="0" cy="785199"/>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Line 260"/>
          <p:cNvSpPr>
            <a:spLocks noChangeShapeType="1"/>
          </p:cNvSpPr>
          <p:nvPr/>
        </p:nvSpPr>
        <p:spPr bwMode="gray">
          <a:xfrm>
            <a:off x="6421158" y="2366521"/>
            <a:ext cx="0" cy="785199"/>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Line 260"/>
          <p:cNvSpPr>
            <a:spLocks noChangeShapeType="1"/>
          </p:cNvSpPr>
          <p:nvPr/>
        </p:nvSpPr>
        <p:spPr bwMode="gray">
          <a:xfrm>
            <a:off x="8182874" y="2366521"/>
            <a:ext cx="0" cy="785199"/>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bwMode="gray">
          <a:xfrm>
            <a:off x="4114800" y="2631187"/>
            <a:ext cx="1766360" cy="307777"/>
            <a:chOff x="4114800" y="2312403"/>
            <a:chExt cx="1766360" cy="307777"/>
          </a:xfrm>
        </p:grpSpPr>
        <p:cxnSp>
          <p:nvCxnSpPr>
            <p:cNvPr id="91" name="直接箭头连接符 90"/>
            <p:cNvCxnSpPr/>
            <p:nvPr/>
          </p:nvCxnSpPr>
          <p:spPr bwMode="gray">
            <a:xfrm>
              <a:off x="4114800" y="2462045"/>
              <a:ext cx="1766360" cy="8493"/>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bwMode="gray">
            <a:xfrm>
              <a:off x="4640204" y="2312403"/>
              <a:ext cx="715553" cy="307777"/>
              <a:chOff x="4692828" y="2312403"/>
              <a:chExt cx="715553" cy="307777"/>
            </a:xfrm>
          </p:grpSpPr>
          <p:sp>
            <p:nvSpPr>
              <p:cNvPr id="104" name="文本框 103"/>
              <p:cNvSpPr txBox="1"/>
              <p:nvPr/>
            </p:nvSpPr>
            <p:spPr bwMode="gray">
              <a:xfrm>
                <a:off x="4899907" y="2312403"/>
                <a:ext cx="508474"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LDP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p:nvPr/>
            </p:nvSpPr>
            <p:spPr bwMode="gray">
              <a:xfrm>
                <a:off x="4692828" y="2352773"/>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4</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06" name="文本框 105"/>
          <p:cNvSpPr txBox="1"/>
          <p:nvPr/>
        </p:nvSpPr>
        <p:spPr bwMode="gray">
          <a:xfrm>
            <a:off x="9486117" y="3491692"/>
            <a:ext cx="873957"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IGP/BGP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bwMode="gray">
          <a:xfrm>
            <a:off x="9280741" y="3532062"/>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3</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8" name="组合 107"/>
          <p:cNvGrpSpPr/>
          <p:nvPr/>
        </p:nvGrpSpPr>
        <p:grpSpPr bwMode="gray">
          <a:xfrm>
            <a:off x="6393865" y="2631187"/>
            <a:ext cx="1766360" cy="307777"/>
            <a:chOff x="4114800" y="2312403"/>
            <a:chExt cx="1766360" cy="307777"/>
          </a:xfrm>
        </p:grpSpPr>
        <p:cxnSp>
          <p:nvCxnSpPr>
            <p:cNvPr id="109" name="直接箭头连接符 108"/>
            <p:cNvCxnSpPr/>
            <p:nvPr/>
          </p:nvCxnSpPr>
          <p:spPr bwMode="gray">
            <a:xfrm>
              <a:off x="4114800" y="2462045"/>
              <a:ext cx="1766360" cy="8493"/>
            </a:xfrm>
            <a:prstGeom prst="straightConnector1">
              <a:avLst/>
            </a:prstGeom>
            <a:ln w="190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bwMode="gray">
            <a:xfrm>
              <a:off x="4640204" y="2312403"/>
              <a:ext cx="715553" cy="307777"/>
              <a:chOff x="4692828" y="2312403"/>
              <a:chExt cx="715553" cy="307777"/>
            </a:xfrm>
          </p:grpSpPr>
          <p:sp>
            <p:nvSpPr>
              <p:cNvPr id="111" name="文本框 110"/>
              <p:cNvSpPr txBox="1"/>
              <p:nvPr/>
            </p:nvSpPr>
            <p:spPr bwMode="gray">
              <a:xfrm>
                <a:off x="4899907" y="2312403"/>
                <a:ext cx="508474"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LDP</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a:off x="4692828" y="2352773"/>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4</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3" name="矩形 141"/>
          <p:cNvSpPr/>
          <p:nvPr/>
        </p:nvSpPr>
        <p:spPr bwMode="gray">
          <a:xfrm>
            <a:off x="4970675" y="1456728"/>
            <a:ext cx="2360969" cy="346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spcBef>
                <a:spcPct val="0"/>
              </a:spcBef>
              <a:spcAft>
                <a:spcPct val="0"/>
              </a:spcAft>
              <a:buClr>
                <a:srgbClr val="CC9900"/>
              </a:buClr>
              <a:buSzTx/>
              <a:tabLst/>
            </a:pPr>
            <a:r>
              <a:rPr sz="1200" b="1" dirty="0">
                <a:solidFill>
                  <a:schemeClr val="bg1">
                    <a:lumMod val="50000"/>
                  </a:schemeClr>
                </a:solidFill>
                <a:latin typeface="Huawei Sans" panose="020C0503030203020204" pitchFamily="34" charset="0"/>
              </a:rPr>
              <a:t>MPLS backbone network</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 Box 286"/>
          <p:cNvSpPr txBox="1">
            <a:spLocks noChangeArrowheads="1"/>
          </p:cNvSpPr>
          <p:nvPr/>
        </p:nvSpPr>
        <p:spPr bwMode="gray">
          <a:xfrm>
            <a:off x="2234351" y="2977938"/>
            <a:ext cx="1058862" cy="276225"/>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Text Box 287"/>
          <p:cNvSpPr txBox="1">
            <a:spLocks noChangeArrowheads="1"/>
          </p:cNvSpPr>
          <p:nvPr/>
        </p:nvSpPr>
        <p:spPr bwMode="gray">
          <a:xfrm>
            <a:off x="2234351" y="3171613"/>
            <a:ext cx="963612" cy="274637"/>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CE1</a:t>
            </a:r>
          </a:p>
        </p:txBody>
      </p:sp>
      <p:grpSp>
        <p:nvGrpSpPr>
          <p:cNvPr id="56" name="组合 55"/>
          <p:cNvGrpSpPr/>
          <p:nvPr/>
        </p:nvGrpSpPr>
        <p:grpSpPr bwMode="gray">
          <a:xfrm>
            <a:off x="5616774" y="3356166"/>
            <a:ext cx="1735921" cy="620713"/>
            <a:chOff x="5579527" y="3523190"/>
            <a:chExt cx="1735921" cy="620713"/>
          </a:xfrm>
        </p:grpSpPr>
        <p:sp>
          <p:nvSpPr>
            <p:cNvPr id="119" name="Text Box 281"/>
            <p:cNvSpPr txBox="1">
              <a:spLocks noChangeArrowheads="1"/>
            </p:cNvSpPr>
            <p:nvPr/>
          </p:nvSpPr>
          <p:spPr bwMode="gray">
            <a:xfrm>
              <a:off x="5579527" y="3523190"/>
              <a:ext cx="1735921" cy="206375"/>
            </a:xfrm>
            <a:prstGeom prst="rect">
              <a:avLst/>
            </a:prstGeom>
            <a:noFill/>
            <a:ln w="12700" algn="ctr">
              <a:noFill/>
              <a:miter lim="800000"/>
              <a:headEnd/>
              <a:tailEnd/>
            </a:ln>
            <a:effectLst/>
          </p:spPr>
          <p:txBody>
            <a:bodyPr wrap="square" tIns="10800" bIns="10800">
              <a:noAutofit/>
            </a:bodyPr>
            <a:lstStyle/>
            <a:p>
              <a:pPr fontAlgn="ctr">
                <a:spcBef>
                  <a:spcPct val="50000"/>
                </a:spcBef>
              </a:pPr>
              <a:r>
                <a:rPr sz="1200" dirty="0">
                  <a:latin typeface="Huawei Sans" panose="020C0503030203020204" pitchFamily="34" charset="0"/>
                </a:rPr>
                <a:t>VPNv4: RD1+Net1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Rectangle 282"/>
            <p:cNvSpPr>
              <a:spLocks noChangeArrowheads="1"/>
            </p:cNvSpPr>
            <p:nvPr/>
          </p:nvSpPr>
          <p:spPr bwMode="gray">
            <a:xfrm>
              <a:off x="5579527" y="3674003"/>
              <a:ext cx="1444724" cy="274638"/>
            </a:xfrm>
            <a:prstGeom prst="rect">
              <a:avLst/>
            </a:prstGeom>
            <a:noFill/>
            <a:ln w="12700" algn="ctr">
              <a:noFill/>
              <a:miter lim="800000"/>
              <a:headEnd/>
              <a:tailEnd/>
            </a:ln>
            <a:effectLst/>
          </p:spPr>
          <p:txBody>
            <a:bodyPr wrap="square">
              <a:noAutofit/>
            </a:bodyPr>
            <a:lstStyle/>
            <a:p>
              <a:pPr fontAlgn="ctr"/>
              <a:r>
                <a:rPr sz="1200" dirty="0">
                  <a:latin typeface="Huawei Sans" panose="020C0503030203020204" pitchFamily="34" charset="0"/>
                </a:rPr>
                <a:t>NH: PE1</a:t>
              </a:r>
            </a:p>
          </p:txBody>
        </p:sp>
        <p:sp>
          <p:nvSpPr>
            <p:cNvPr id="121" name="Rectangle 283"/>
            <p:cNvSpPr>
              <a:spLocks noChangeArrowheads="1"/>
            </p:cNvSpPr>
            <p:nvPr/>
          </p:nvSpPr>
          <p:spPr bwMode="gray">
            <a:xfrm>
              <a:off x="5579527" y="3869265"/>
              <a:ext cx="1444724" cy="274638"/>
            </a:xfrm>
            <a:prstGeom prst="rect">
              <a:avLst/>
            </a:prstGeom>
            <a:noFill/>
            <a:ln w="12700" algn="ctr">
              <a:noFill/>
              <a:miter lim="800000"/>
              <a:headEnd/>
              <a:tailEnd/>
            </a:ln>
            <a:effectLst/>
          </p:spPr>
          <p:txBody>
            <a:bodyPr wrap="square">
              <a:noAutofit/>
            </a:bodyPr>
            <a:lstStyle/>
            <a:p>
              <a:pPr fontAlgn="ctr"/>
              <a:r>
                <a:rPr sz="1200" dirty="0">
                  <a:latin typeface="Huawei Sans" panose="020C0503030203020204" pitchFamily="34" charset="0"/>
                </a:rPr>
                <a:t>VPN Label: </a:t>
              </a:r>
              <a:r>
                <a:rPr sz="1200" b="1" dirty="0">
                  <a:solidFill>
                    <a:srgbClr val="62B230"/>
                  </a:solidFill>
                  <a:latin typeface="Huawei Sans" panose="020C0503030203020204" pitchFamily="34" charset="0"/>
                </a:rPr>
                <a:t>V1</a:t>
              </a:r>
            </a:p>
          </p:txBody>
        </p:sp>
      </p:grpSp>
      <p:sp>
        <p:nvSpPr>
          <p:cNvPr id="122" name="Text Box 313"/>
          <p:cNvSpPr txBox="1">
            <a:spLocks noChangeArrowheads="1"/>
          </p:cNvSpPr>
          <p:nvPr/>
        </p:nvSpPr>
        <p:spPr bwMode="gray">
          <a:xfrm>
            <a:off x="9084803" y="3005243"/>
            <a:ext cx="1033462" cy="276225"/>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IPv4: 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 Box 314"/>
          <p:cNvSpPr txBox="1">
            <a:spLocks noChangeArrowheads="1"/>
          </p:cNvSpPr>
          <p:nvPr/>
        </p:nvSpPr>
        <p:spPr bwMode="gray">
          <a:xfrm>
            <a:off x="9084803" y="3198918"/>
            <a:ext cx="963612" cy="274637"/>
          </a:xfrm>
          <a:prstGeom prst="rect">
            <a:avLst/>
          </a:prstGeom>
          <a:noFill/>
          <a:ln w="12700" algn="ctr">
            <a:noFill/>
            <a:miter lim="800000"/>
            <a:headEnd/>
            <a:tailEnd/>
          </a:ln>
          <a:effectLst/>
        </p:spPr>
        <p:txBody>
          <a:bodyPr wrap="square">
            <a:noAutofit/>
          </a:bodyPr>
          <a:lstStyle/>
          <a:p>
            <a:pPr fontAlgn="ctr">
              <a:spcBef>
                <a:spcPct val="50000"/>
              </a:spcBef>
            </a:pPr>
            <a:r>
              <a:rPr sz="1200">
                <a:latin typeface="Huawei Sans" panose="020C0503030203020204" pitchFamily="34" charset="0"/>
              </a:rPr>
              <a:t>NH: PE2</a:t>
            </a:r>
          </a:p>
        </p:txBody>
      </p:sp>
      <p:sp>
        <p:nvSpPr>
          <p:cNvPr id="124" name="Text Box 162"/>
          <p:cNvSpPr txBox="1">
            <a:spLocks noChangeArrowheads="1"/>
          </p:cNvSpPr>
          <p:nvPr/>
        </p:nvSpPr>
        <p:spPr bwMode="gray">
          <a:xfrm>
            <a:off x="2116879" y="2678849"/>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a:latin typeface="Huawei Sans" panose="020C0503030203020204" pitchFamily="34" charset="0"/>
              </a:rPr>
              <a:t>IPv4 routing</a:t>
            </a:r>
          </a:p>
        </p:txBody>
      </p:sp>
      <p:sp>
        <p:nvSpPr>
          <p:cNvPr id="125" name="Line 278"/>
          <p:cNvSpPr>
            <a:spLocks noChangeShapeType="1"/>
          </p:cNvSpPr>
          <p:nvPr/>
        </p:nvSpPr>
        <p:spPr bwMode="gray">
          <a:xfrm>
            <a:off x="2254991" y="2956662"/>
            <a:ext cx="889000" cy="0"/>
          </a:xfrm>
          <a:prstGeom prst="line">
            <a:avLst/>
          </a:prstGeom>
          <a:noFill/>
          <a:ln w="28575"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p:cNvGrpSpPr/>
          <p:nvPr/>
        </p:nvGrpSpPr>
        <p:grpSpPr bwMode="gray">
          <a:xfrm>
            <a:off x="4081551" y="3409181"/>
            <a:ext cx="1382713" cy="276999"/>
            <a:chOff x="5515309" y="3225030"/>
            <a:chExt cx="1382713" cy="276999"/>
          </a:xfrm>
        </p:grpSpPr>
        <p:sp>
          <p:nvSpPr>
            <p:cNvPr id="126" name="Text Box 304"/>
            <p:cNvSpPr txBox="1">
              <a:spLocks noChangeArrowheads="1"/>
            </p:cNvSpPr>
            <p:nvPr/>
          </p:nvSpPr>
          <p:spPr bwMode="gray">
            <a:xfrm>
              <a:off x="5515309" y="3225030"/>
              <a:ext cx="1382713" cy="276999"/>
            </a:xfrm>
            <a:prstGeom prst="rect">
              <a:avLst/>
            </a:prstGeom>
            <a:noFill/>
            <a:ln w="12700" algn="ctr">
              <a:noFill/>
              <a:miter lim="800000"/>
              <a:headEnd/>
              <a:tailEnd/>
            </a:ln>
            <a:effectLst/>
          </p:spPr>
          <p:txBody>
            <a:bodyPr wrap="square">
              <a:noAutofit/>
            </a:bodyPr>
            <a:lstStyle/>
            <a:p>
              <a:pPr algn="ctr" fontAlgn="ctr">
                <a:spcBef>
                  <a:spcPct val="50000"/>
                </a:spcBef>
              </a:pPr>
              <a:r>
                <a:rPr sz="1200" b="1" dirty="0">
                  <a:latin typeface="Huawei Sans" panose="020C0503030203020204" pitchFamily="34" charset="0"/>
                </a:rPr>
                <a:t>VPNv4 routing</a:t>
              </a:r>
            </a:p>
          </p:txBody>
        </p:sp>
        <p:sp>
          <p:nvSpPr>
            <p:cNvPr id="127" name="Line 278"/>
            <p:cNvSpPr>
              <a:spLocks noChangeShapeType="1"/>
            </p:cNvSpPr>
            <p:nvPr/>
          </p:nvSpPr>
          <p:spPr bwMode="gray">
            <a:xfrm>
              <a:off x="5762165" y="3487800"/>
              <a:ext cx="889000" cy="0"/>
            </a:xfrm>
            <a:prstGeom prst="line">
              <a:avLst/>
            </a:prstGeom>
            <a:noFill/>
            <a:ln w="28575"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8" name="Text Box 162"/>
          <p:cNvSpPr txBox="1">
            <a:spLocks noChangeArrowheads="1"/>
          </p:cNvSpPr>
          <p:nvPr/>
        </p:nvSpPr>
        <p:spPr bwMode="gray">
          <a:xfrm>
            <a:off x="8921169" y="2678849"/>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a:latin typeface="Huawei Sans" panose="020C0503030203020204" pitchFamily="34" charset="0"/>
              </a:rPr>
              <a:t>IPv4 routing</a:t>
            </a:r>
          </a:p>
        </p:txBody>
      </p:sp>
      <p:sp>
        <p:nvSpPr>
          <p:cNvPr id="129" name="Line 278"/>
          <p:cNvSpPr>
            <a:spLocks noChangeShapeType="1"/>
          </p:cNvSpPr>
          <p:nvPr/>
        </p:nvSpPr>
        <p:spPr bwMode="gray">
          <a:xfrm>
            <a:off x="9059281" y="2956662"/>
            <a:ext cx="889000" cy="0"/>
          </a:xfrm>
          <a:prstGeom prst="line">
            <a:avLst/>
          </a:prstGeom>
          <a:noFill/>
          <a:ln w="28575" cap="rnd">
            <a:solidFill>
              <a:srgbClr val="62B230"/>
            </a:solidFill>
            <a:prstDash val="sysDot"/>
            <a:round/>
            <a:headEnd/>
            <a:tailEnd type="stealth"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09429" y="1498332"/>
            <a:ext cx="2177784" cy="610466"/>
          </a:xfrm>
          <a:prstGeom prst="rect">
            <a:avLst/>
          </a:prstGeom>
          <a:solidFill>
            <a:srgbClr val="F6B78C"/>
          </a:solidFill>
        </p:spPr>
        <p:txBody>
          <a:bodyPr wrap="square" rtlCol="0" anchor="ctr">
            <a:noAutofit/>
          </a:bodyPr>
          <a:lstStyle/>
          <a:p>
            <a:pPr algn="ctr" fontAlgn="ctr"/>
            <a:r>
              <a:rPr sz="1200" dirty="0">
                <a:latin typeface="Huawei Sans" panose="020C0503030203020204" pitchFamily="34" charset="0"/>
              </a:rPr>
              <a:t>The following example describes how </a:t>
            </a:r>
            <a:r>
              <a:rPr lang="en-US" altLang="zh-CN" sz="1200" dirty="0">
                <a:latin typeface="Huawei Sans" panose="020C0503030203020204" pitchFamily="34" charset="0"/>
              </a:rPr>
              <a:t>CE1</a:t>
            </a:r>
            <a:r>
              <a:rPr sz="1200" dirty="0" smtClean="0">
                <a:latin typeface="Huawei Sans" panose="020C0503030203020204" pitchFamily="34" charset="0"/>
              </a:rPr>
              <a:t> advertise</a:t>
            </a:r>
            <a:r>
              <a:rPr lang="en-US" sz="1200" dirty="0" smtClean="0">
                <a:latin typeface="Huawei Sans" panose="020C0503030203020204" pitchFamily="34" charset="0"/>
              </a:rPr>
              <a:t>s</a:t>
            </a:r>
            <a:r>
              <a:rPr sz="1200" dirty="0" smtClean="0">
                <a:latin typeface="Huawei Sans" panose="020C0503030203020204" pitchFamily="34" charset="0"/>
              </a:rPr>
              <a:t> </a:t>
            </a:r>
            <a:r>
              <a:rPr sz="1200" dirty="0">
                <a:latin typeface="Huawei Sans" panose="020C0503030203020204" pitchFamily="34" charset="0"/>
              </a:rPr>
              <a:t>routes </a:t>
            </a:r>
            <a:r>
              <a:rPr sz="1200" dirty="0" smtClean="0">
                <a:latin typeface="Huawei Sans" panose="020C0503030203020204" pitchFamily="34" charset="0"/>
              </a:rPr>
              <a:t>to </a:t>
            </a:r>
            <a:r>
              <a:rPr sz="1200" dirty="0">
                <a:latin typeface="Huawei Sans" panose="020C0503030203020204" pitchFamily="34" charset="0"/>
              </a:rPr>
              <a:t>CE2.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文本占位符 29"/>
          <p:cNvSpPr txBox="1">
            <a:spLocks/>
          </p:cNvSpPr>
          <p:nvPr/>
        </p:nvSpPr>
        <p:spPr bwMode="gray">
          <a:xfrm>
            <a:off x="438829" y="3960303"/>
            <a:ext cx="11293475" cy="13950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457200" indent="-457200" fontAlgn="ctr">
              <a:lnSpc>
                <a:spcPct val="100000"/>
              </a:lnSpc>
              <a:spcBef>
                <a:spcPts val="0"/>
              </a:spcBef>
              <a:buSzPct val="100000"/>
              <a:buFont typeface="+mj-lt"/>
              <a:buAutoNum type="arabicPeriod"/>
            </a:pPr>
            <a:r>
              <a:rPr sz="1600" dirty="0">
                <a:latin typeface="Huawei Sans" panose="020C0503030203020204" pitchFamily="34" charset="0"/>
              </a:rPr>
              <a:t>CE1 and PE1 run </a:t>
            </a:r>
            <a:r>
              <a:rPr sz="1600" dirty="0" smtClean="0">
                <a:latin typeface="Huawei Sans" panose="020C0503030203020204" pitchFamily="34" charset="0"/>
              </a:rPr>
              <a:t>IGP/BGP </a:t>
            </a:r>
            <a:r>
              <a:rPr sz="1600" dirty="0">
                <a:latin typeface="Huawei Sans" panose="020C0503030203020204" pitchFamily="34" charset="0"/>
              </a:rPr>
              <a:t>to exchange routing information (IPv4 routes).</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spcBef>
                <a:spcPts val="0"/>
              </a:spcBef>
              <a:buSzPct val="100000"/>
              <a:buFont typeface="+mj-lt"/>
              <a:buAutoNum type="arabicPeriod"/>
            </a:pPr>
            <a:r>
              <a:rPr sz="1600" dirty="0">
                <a:latin typeface="Huawei Sans" panose="020C0503030203020204" pitchFamily="34" charset="0"/>
              </a:rPr>
              <a:t>After PE1 receives a route from CE1, PE1 converts the route into a VPNv4 route, </a:t>
            </a:r>
            <a:r>
              <a:rPr lang="en-US" sz="1600" dirty="0" smtClean="0">
                <a:latin typeface="Huawei Sans" panose="020C0503030203020204" pitchFamily="34" charset="0"/>
              </a:rPr>
              <a:t>advertise</a:t>
            </a:r>
            <a:r>
              <a:rPr sz="1600" dirty="0" smtClean="0">
                <a:latin typeface="Huawei Sans" panose="020C0503030203020204" pitchFamily="34" charset="0"/>
              </a:rPr>
              <a:t>s </a:t>
            </a:r>
            <a:r>
              <a:rPr sz="1600" dirty="0">
                <a:latin typeface="Huawei Sans" panose="020C0503030203020204" pitchFamily="34" charset="0"/>
              </a:rPr>
              <a:t>the VPNv4 route to PE2 using MP-IBGP, and allocates a VPN label </a:t>
            </a:r>
            <a:r>
              <a:rPr sz="1600" b="1" dirty="0">
                <a:solidFill>
                  <a:srgbClr val="62B230"/>
                </a:solidFill>
                <a:latin typeface="Huawei Sans" panose="020C0503030203020204" pitchFamily="34" charset="0"/>
              </a:rPr>
              <a:t>V1</a:t>
            </a:r>
            <a:r>
              <a:rPr sz="1600" dirty="0">
                <a:latin typeface="Huawei Sans" panose="020C0503030203020204" pitchFamily="34" charset="0"/>
              </a:rPr>
              <a:t> to the route.</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spcBef>
                <a:spcPts val="0"/>
              </a:spcBef>
              <a:buSzPct val="100000"/>
              <a:buFont typeface="+mj-lt"/>
              <a:buAutoNum type="arabicPeriod"/>
            </a:pPr>
            <a:r>
              <a:rPr sz="1600" dirty="0">
                <a:latin typeface="Huawei Sans" panose="020C0503030203020204" pitchFamily="34" charset="0"/>
              </a:rPr>
              <a:t>After PE2 receives the VPNv4 route, PE2 converts the route into an IPv4 route and </a:t>
            </a:r>
            <a:r>
              <a:rPr lang="en-US" altLang="zh-CN" sz="1600" dirty="0">
                <a:latin typeface="Huawei Sans" panose="020C0503030203020204" pitchFamily="34" charset="0"/>
              </a:rPr>
              <a:t>advertises</a:t>
            </a:r>
            <a:r>
              <a:rPr sz="1600" dirty="0" smtClean="0">
                <a:latin typeface="Huawei Sans" panose="020C0503030203020204" pitchFamily="34" charset="0"/>
              </a:rPr>
              <a:t> </a:t>
            </a:r>
            <a:r>
              <a:rPr sz="1600" dirty="0">
                <a:latin typeface="Huawei Sans" panose="020C0503030203020204" pitchFamily="34" charset="0"/>
              </a:rPr>
              <a:t>the route to CE2 using IGP/BGP.</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spcBef>
                <a:spcPts val="0"/>
              </a:spcBef>
              <a:buSzPct val="100000"/>
              <a:buFont typeface="+mj-lt"/>
              <a:buAutoNum type="arabicPeriod"/>
            </a:pPr>
            <a:r>
              <a:rPr sz="1600" dirty="0" smtClean="0">
                <a:latin typeface="Huawei Sans" panose="020C0503030203020204" pitchFamily="34" charset="0"/>
              </a:rPr>
              <a:t>PEs </a:t>
            </a:r>
            <a:r>
              <a:rPr sz="1600" dirty="0">
                <a:latin typeface="Huawei Sans" panose="020C0503030203020204" pitchFamily="34" charset="0"/>
              </a:rPr>
              <a:t>and the P on the MPLS backbone network </a:t>
            </a:r>
            <a:r>
              <a:rPr lang="en-US" sz="1600" dirty="0" smtClean="0">
                <a:latin typeface="Huawei Sans" panose="020C0503030203020204" pitchFamily="34" charset="0"/>
              </a:rPr>
              <a:t>run LDP </a:t>
            </a:r>
            <a:r>
              <a:rPr sz="1600" dirty="0" smtClean="0">
                <a:latin typeface="Huawei Sans" panose="020C0503030203020204" pitchFamily="34" charset="0"/>
              </a:rPr>
              <a:t>to </a:t>
            </a:r>
            <a:r>
              <a:rPr sz="1600" dirty="0">
                <a:latin typeface="Huawei Sans" panose="020C0503030203020204" pitchFamily="34" charset="0"/>
              </a:rPr>
              <a:t>allocate tunnel labels. Assume that the labels allocated by PE1 and allocated by P to PE1 are </a:t>
            </a:r>
            <a:r>
              <a:rPr sz="1600" b="1" dirty="0" smtClean="0">
                <a:solidFill>
                  <a:srgbClr val="30B5C5"/>
                </a:solidFill>
                <a:latin typeface="Huawei Sans" panose="020C0503030203020204" pitchFamily="34" charset="0"/>
              </a:rPr>
              <a:t>T1</a:t>
            </a:r>
            <a:r>
              <a:rPr lang="en-US" sz="1600" dirty="0">
                <a:latin typeface="Huawei Sans" panose="020C0503030203020204" pitchFamily="34" charset="0"/>
              </a:rPr>
              <a:t> and </a:t>
            </a:r>
            <a:r>
              <a:rPr sz="1600" b="1" dirty="0" smtClean="0">
                <a:solidFill>
                  <a:srgbClr val="30B5C5"/>
                </a:solidFill>
                <a:latin typeface="Huawei Sans" panose="020C0503030203020204" pitchFamily="34" charset="0"/>
              </a:rPr>
              <a:t>T2</a:t>
            </a:r>
            <a:r>
              <a:rPr sz="1600" dirty="0" smtClean="0">
                <a:latin typeface="Huawei Sans" panose="020C0503030203020204" pitchFamily="34" charset="0"/>
              </a:rPr>
              <a:t> </a:t>
            </a:r>
            <a:r>
              <a:rPr sz="1600" dirty="0">
                <a:latin typeface="Huawei Sans" panose="020C0503030203020204" pitchFamily="34" charset="0"/>
              </a:rPr>
              <a:t>respectively.</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spcBef>
                <a:spcPts val="0"/>
              </a:spcBef>
              <a:buSzPct val="100000"/>
              <a:buFont typeface="+mj-lt"/>
              <a:buAutoNum type="arabicPeriod"/>
            </a:pPr>
            <a:endParaRPr lang="zh-CN" altLang="en-US" sz="1600" dirty="0">
              <a:latin typeface="Huawei Sans" panose="020C0503030203020204" pitchFamily="34" charset="0"/>
              <a:sym typeface="Huawei Sans" panose="020C0503030203020204" pitchFamily="34" charset="0"/>
            </a:endParaRPr>
          </a:p>
        </p:txBody>
      </p:sp>
      <p:sp>
        <p:nvSpPr>
          <p:cNvPr id="132" name="文本框 131"/>
          <p:cNvSpPr txBox="1"/>
          <p:nvPr/>
        </p:nvSpPr>
        <p:spPr bwMode="gray">
          <a:xfrm>
            <a:off x="2618230" y="5753103"/>
            <a:ext cx="6968239" cy="447151"/>
          </a:xfrm>
          <a:prstGeom prst="rect">
            <a:avLst/>
          </a:prstGeom>
          <a:solidFill>
            <a:srgbClr val="F28944"/>
          </a:solidFill>
        </p:spPr>
        <p:txBody>
          <a:bodyPr wrap="square" rtlCol="0" anchor="ctr">
            <a:noAutofit/>
          </a:bodyPr>
          <a:lstStyle/>
          <a:p>
            <a:pPr algn="ctr" fontAlgn="ctr"/>
            <a:r>
              <a:rPr sz="1400" dirty="0">
                <a:solidFill>
                  <a:schemeClr val="bg1"/>
                </a:solidFill>
                <a:latin typeface="Huawei Sans" panose="020C0503030203020204" pitchFamily="34" charset="0"/>
              </a:rPr>
              <a:t>Only PEs are aware of VPN routing information, while the P device is not.</a:t>
            </a:r>
            <a:endParaRPr lang="en-US" altLang="zh-CN" sz="14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400" dirty="0">
                <a:solidFill>
                  <a:schemeClr val="bg1"/>
                </a:solidFill>
                <a:latin typeface="Huawei Sans" panose="020C0503030203020204" pitchFamily="34" charset="0"/>
              </a:rPr>
              <a:t>The backbone network uses MPLS tunnel forwarding to avoid routing </a:t>
            </a:r>
            <a:r>
              <a:rPr sz="1400" dirty="0" err="1">
                <a:solidFill>
                  <a:schemeClr val="bg1"/>
                </a:solidFill>
                <a:latin typeface="Huawei Sans" panose="020C0503030203020204" pitchFamily="34" charset="0"/>
              </a:rPr>
              <a:t>blackholes</a:t>
            </a:r>
            <a:r>
              <a:rPr sz="1400" dirty="0">
                <a:solidFill>
                  <a:schemeClr val="bg1"/>
                </a:solidFill>
                <a:latin typeface="Huawei Sans" panose="020C0503030203020204" pitchFamily="34" charset="0"/>
              </a:rPr>
              <a:t>.</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3" name="组合 132"/>
          <p:cNvGrpSpPr/>
          <p:nvPr/>
        </p:nvGrpSpPr>
        <p:grpSpPr bwMode="gray">
          <a:xfrm>
            <a:off x="5881160" y="1698502"/>
            <a:ext cx="540000" cy="723926"/>
            <a:chOff x="5881160" y="1477078"/>
            <a:chExt cx="540000" cy="723926"/>
          </a:xfrm>
        </p:grpSpPr>
        <p:pic>
          <p:nvPicPr>
            <p:cNvPr id="134" name="Picture 12" descr="E:\2016.01\1.12 扁平化图标\蓝色\AR-蓝色最新-40.png"/>
            <p:cNvPicPr>
              <a:picLocks noChangeAspect="1" noChangeArrowheads="1"/>
            </p:cNvPicPr>
            <p:nvPr/>
          </p:nvPicPr>
          <p:blipFill>
            <a:blip r:embed="rId3" cstate="print"/>
            <a:srcRect/>
            <a:stretch>
              <a:fillRect/>
            </a:stretch>
          </p:blipFill>
          <p:spPr bwMode="gray">
            <a:xfrm>
              <a:off x="5881160" y="1477078"/>
              <a:ext cx="540000" cy="441818"/>
            </a:xfrm>
            <a:prstGeom prst="rect">
              <a:avLst/>
            </a:prstGeom>
            <a:noFill/>
          </p:spPr>
        </p:pic>
        <p:sp>
          <p:nvSpPr>
            <p:cNvPr id="135" name="文本框 134"/>
            <p:cNvSpPr txBox="1"/>
            <p:nvPr/>
          </p:nvSpPr>
          <p:spPr bwMode="gray">
            <a:xfrm>
              <a:off x="6005126" y="1893227"/>
              <a:ext cx="292068" cy="307777"/>
            </a:xfrm>
            <a:prstGeom prst="rect">
              <a:avLst/>
            </a:prstGeom>
            <a:noFill/>
          </p:spPr>
          <p:txBody>
            <a:bodyPr wrap="square" rtlCol="0">
              <a:noAutofit/>
            </a:bodyPr>
            <a:lstStyle/>
            <a:p>
              <a:pPr fontAlgn="ctr"/>
              <a:r>
                <a:rPr sz="1400" b="1">
                  <a:latin typeface="Huawei Sans" panose="020C0503030203020204" pitchFamily="34" charset="0"/>
                </a:rPr>
                <a:t>P</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6" name="组合 135"/>
          <p:cNvGrpSpPr/>
          <p:nvPr/>
        </p:nvGrpSpPr>
        <p:grpSpPr bwMode="gray">
          <a:xfrm>
            <a:off x="8182874" y="1698502"/>
            <a:ext cx="540000" cy="723926"/>
            <a:chOff x="8182874" y="1477078"/>
            <a:chExt cx="540000" cy="723926"/>
          </a:xfrm>
        </p:grpSpPr>
        <p:pic>
          <p:nvPicPr>
            <p:cNvPr id="137" name="Picture 12" descr="E:\2016.01\1.12 扁平化图标\蓝色\AR-蓝色最新-40.png"/>
            <p:cNvPicPr>
              <a:picLocks noChangeAspect="1" noChangeArrowheads="1"/>
            </p:cNvPicPr>
            <p:nvPr/>
          </p:nvPicPr>
          <p:blipFill>
            <a:blip r:embed="rId3" cstate="print"/>
            <a:srcRect/>
            <a:stretch>
              <a:fillRect/>
            </a:stretch>
          </p:blipFill>
          <p:spPr bwMode="gray">
            <a:xfrm>
              <a:off x="8182874" y="1477078"/>
              <a:ext cx="540000" cy="441818"/>
            </a:xfrm>
            <a:prstGeom prst="rect">
              <a:avLst/>
            </a:prstGeom>
            <a:noFill/>
          </p:spPr>
        </p:pic>
        <p:sp>
          <p:nvSpPr>
            <p:cNvPr id="138" name="文本框 137"/>
            <p:cNvSpPr txBox="1"/>
            <p:nvPr/>
          </p:nvSpPr>
          <p:spPr bwMode="gray">
            <a:xfrm>
              <a:off x="8205042" y="1893227"/>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9" name="组合 138"/>
          <p:cNvGrpSpPr/>
          <p:nvPr/>
        </p:nvGrpSpPr>
        <p:grpSpPr bwMode="gray">
          <a:xfrm>
            <a:off x="3579445" y="1698502"/>
            <a:ext cx="540000" cy="723926"/>
            <a:chOff x="3579445" y="1477078"/>
            <a:chExt cx="540000" cy="723926"/>
          </a:xfrm>
        </p:grpSpPr>
        <p:pic>
          <p:nvPicPr>
            <p:cNvPr id="140" name="Picture 12" descr="E:\2016.01\1.12 扁平化图标\蓝色\AR-蓝色最新-40.png"/>
            <p:cNvPicPr>
              <a:picLocks noChangeAspect="1" noChangeArrowheads="1"/>
            </p:cNvPicPr>
            <p:nvPr/>
          </p:nvPicPr>
          <p:blipFill>
            <a:blip r:embed="rId3" cstate="print"/>
            <a:srcRect/>
            <a:stretch>
              <a:fillRect/>
            </a:stretch>
          </p:blipFill>
          <p:spPr bwMode="gray">
            <a:xfrm>
              <a:off x="3579445" y="1477078"/>
              <a:ext cx="540000" cy="441818"/>
            </a:xfrm>
            <a:prstGeom prst="rect">
              <a:avLst/>
            </a:prstGeom>
            <a:noFill/>
          </p:spPr>
        </p:pic>
        <p:sp>
          <p:nvSpPr>
            <p:cNvPr id="141" name="文本框 140"/>
            <p:cNvSpPr txBox="1"/>
            <p:nvPr/>
          </p:nvSpPr>
          <p:spPr bwMode="gray">
            <a:xfrm>
              <a:off x="3600819" y="1893227"/>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6550911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Option C (Solution 2) Configuration Example (2)</a:t>
            </a:r>
            <a:endParaRPr lang="en-US" altLang="zh-CN" dirty="0">
              <a:sym typeface="Huawei Sans" panose="020C0503030203020204" pitchFamily="34" charset="0"/>
            </a:endParaRPr>
          </a:p>
        </p:txBody>
      </p:sp>
      <p:sp>
        <p:nvSpPr>
          <p:cNvPr id="46" name="文本占位符 64"/>
          <p:cNvSpPr txBox="1">
            <a:spLocks/>
          </p:cNvSpPr>
          <p:nvPr/>
        </p:nvSpPr>
        <p:spPr bwMode="gray">
          <a:xfrm>
            <a:off x="6073270" y="900162"/>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a:pPr>
            <a:r>
              <a:rPr sz="1200" dirty="0">
                <a:latin typeface="Huawei Sans" panose="020C0503030203020204" pitchFamily="34" charset="0"/>
              </a:rPr>
              <a:t>On RR1, configure RR1 to establish VPNv4 peer relationships with RR2 and PE1, and configure RR1 not to change the next hops of routes.</a:t>
            </a:r>
            <a:endParaRPr lang="en-US" altLang="zh-CN" sz="1200" dirty="0">
              <a:latin typeface="Huawei Sans" panose="020C0503030203020204" pitchFamily="34" charset="0"/>
              <a:sym typeface="Huawei Sans" panose="020C0503030203020204" pitchFamily="34" charset="0"/>
            </a:endParaRPr>
          </a:p>
        </p:txBody>
      </p:sp>
      <p:sp>
        <p:nvSpPr>
          <p:cNvPr id="47" name="文本框 46"/>
          <p:cNvSpPr txBox="1"/>
          <p:nvPr/>
        </p:nvSpPr>
        <p:spPr bwMode="gray">
          <a:xfrm>
            <a:off x="6295385" y="1313199"/>
            <a:ext cx="5367721" cy="2649466"/>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[RR1]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[RR1-bgp] peer 10.0.8.8 as-number 200</a:t>
            </a:r>
          </a:p>
          <a:p>
            <a:pPr fontAlgn="ctr"/>
            <a:r>
              <a:rPr sz="1200" dirty="0">
                <a:latin typeface="Huawei Sans" panose="020C0503030203020204" pitchFamily="34" charset="0"/>
              </a:rPr>
              <a:t>[RR1-bgp] peer 10.0.8.8 connect-interface </a:t>
            </a:r>
            <a:r>
              <a:rPr sz="1200" dirty="0" err="1">
                <a:latin typeface="Huawei Sans" panose="020C0503030203020204" pitchFamily="34" charset="0"/>
              </a:rPr>
              <a:t>LoopBack</a:t>
            </a:r>
            <a:r>
              <a:rPr sz="1200" dirty="0">
                <a:latin typeface="Huawei Sans" panose="020C0503030203020204" pitchFamily="34" charset="0"/>
              </a:rPr>
              <a:t> 1</a:t>
            </a:r>
          </a:p>
          <a:p>
            <a:pPr fontAlgn="ctr"/>
            <a:r>
              <a:rPr sz="1200" dirty="0">
                <a:latin typeface="Huawei Sans" panose="020C0503030203020204" pitchFamily="34" charset="0"/>
              </a:rPr>
              <a:t>[RR1-bgp] peer 10.0.8.8 EBGP-max-hop 100</a:t>
            </a:r>
          </a:p>
          <a:p>
            <a:pPr fontAlgn="ctr"/>
            <a:r>
              <a:rPr sz="1200" dirty="0">
                <a:latin typeface="Huawei Sans" panose="020C0503030203020204" pitchFamily="34" charset="0"/>
              </a:rPr>
              <a:t>[RR1-bgp] peer 10.0.1.1 as-number 100</a:t>
            </a:r>
          </a:p>
          <a:p>
            <a:pPr fontAlgn="ctr"/>
            <a:r>
              <a:rPr sz="1200" dirty="0">
                <a:latin typeface="Huawei Sans" panose="020C0503030203020204" pitchFamily="34" charset="0"/>
              </a:rPr>
              <a:t>[RR1-bgp] peer 10.0.1.1 connect-interface </a:t>
            </a:r>
            <a:r>
              <a:rPr sz="1200" dirty="0" err="1">
                <a:latin typeface="Huawei Sans" panose="020C0503030203020204" pitchFamily="34" charset="0"/>
              </a:rPr>
              <a:t>LoopBack</a:t>
            </a:r>
            <a:r>
              <a:rPr sz="1200" dirty="0">
                <a:latin typeface="Huawei Sans" panose="020C0503030203020204" pitchFamily="34" charset="0"/>
              </a:rPr>
              <a:t> 1</a:t>
            </a:r>
          </a:p>
          <a:p>
            <a:pPr fontAlgn="ctr"/>
            <a:r>
              <a:rPr sz="1200" dirty="0">
                <a:latin typeface="Huawei Sans" panose="020C0503030203020204" pitchFamily="34" charset="0"/>
              </a:rPr>
              <a:t>[RR1-bgp] ipv4-family vpnv4</a:t>
            </a:r>
          </a:p>
          <a:p>
            <a:pPr fontAlgn="ctr"/>
            <a:r>
              <a:rPr sz="1200" dirty="0">
                <a:latin typeface="Huawei Sans" panose="020C0503030203020204" pitchFamily="34" charset="0"/>
              </a:rPr>
              <a:t>[RR1-bgp-af-vpnv4] </a:t>
            </a:r>
            <a:r>
              <a:rPr sz="1200" b="1" dirty="0">
                <a:latin typeface="Huawei Sans" panose="020C0503030203020204" pitchFamily="34" charset="0"/>
              </a:rPr>
              <a:t>undo policy </a:t>
            </a:r>
            <a:r>
              <a:rPr sz="1200" b="1" dirty="0" err="1">
                <a:latin typeface="Huawei Sans" panose="020C0503030203020204" pitchFamily="34" charset="0"/>
              </a:rPr>
              <a:t>vpn</a:t>
            </a:r>
            <a:r>
              <a:rPr sz="1200" b="1" dirty="0">
                <a:latin typeface="Huawei Sans" panose="020C0503030203020204" pitchFamily="34" charset="0"/>
              </a:rPr>
              <a:t>-target</a:t>
            </a:r>
          </a:p>
          <a:p>
            <a:pPr fontAlgn="ctr"/>
            <a:r>
              <a:rPr sz="1200" dirty="0">
                <a:latin typeface="Huawei Sans" panose="020C0503030203020204" pitchFamily="34" charset="0"/>
              </a:rPr>
              <a:t>[RR1-bgp-af-vpnv4] peer 10.0.8.8 enable</a:t>
            </a:r>
          </a:p>
          <a:p>
            <a:pPr fontAlgn="ctr"/>
            <a:r>
              <a:rPr sz="1200" dirty="0">
                <a:latin typeface="Huawei Sans" panose="020C0503030203020204" pitchFamily="34" charset="0"/>
              </a:rPr>
              <a:t>[RR1-bgp-af-vpnv4] peer 10.0.8.8 next-hop-invariable</a:t>
            </a:r>
          </a:p>
          <a:p>
            <a:pPr fontAlgn="ctr"/>
            <a:r>
              <a:rPr sz="1200" dirty="0">
                <a:latin typeface="Huawei Sans" panose="020C0503030203020204" pitchFamily="34" charset="0"/>
              </a:rPr>
              <a:t>[RR1-bgp-af-vpnv4] peer 10.0.1.1 enable</a:t>
            </a:r>
          </a:p>
          <a:p>
            <a:pPr fontAlgn="ctr"/>
            <a:r>
              <a:rPr sz="1200" dirty="0">
                <a:latin typeface="Huawei Sans" panose="020C0503030203020204" pitchFamily="34" charset="0"/>
              </a:rPr>
              <a:t>[RR1-bgp-af-vpnv4] peer 10.0.1.1 next-hop-invariable</a:t>
            </a:r>
          </a:p>
          <a:p>
            <a:pPr fontAlgn="ctr"/>
            <a:r>
              <a:rPr sz="1200" dirty="0">
                <a:latin typeface="Huawei Sans" panose="020C0503030203020204" pitchFamily="34" charset="0"/>
              </a:rPr>
              <a:t>[RR1-bgp-af-vpnv4] quit</a:t>
            </a:r>
          </a:p>
          <a:p>
            <a:pPr fontAlgn="ctr"/>
            <a:r>
              <a:rPr sz="1200" dirty="0">
                <a:latin typeface="Huawei Sans" panose="020C0503030203020204" pitchFamily="34" charset="0"/>
              </a:rPr>
              <a:t>[RR1-bgp] quit</a:t>
            </a:r>
          </a:p>
        </p:txBody>
      </p:sp>
      <p:sp>
        <p:nvSpPr>
          <p:cNvPr id="48" name="文本框 47"/>
          <p:cNvSpPr txBox="1"/>
          <p:nvPr/>
        </p:nvSpPr>
        <p:spPr bwMode="gray">
          <a:xfrm>
            <a:off x="6155181" y="3999229"/>
            <a:ext cx="5336573" cy="555987"/>
          </a:xfrm>
          <a:prstGeom prst="rect">
            <a:avLst/>
          </a:prstGeom>
          <a:solidFill>
            <a:srgbClr val="F28944"/>
          </a:solidFill>
        </p:spPr>
        <p:txBody>
          <a:bodyPr wrap="square" rtlCol="0" anchor="ctr">
            <a:noAutofit/>
          </a:bodyPr>
          <a:lstStyle/>
          <a:p>
            <a:pPr fontAlgn="ctr"/>
            <a:r>
              <a:rPr sz="1200" dirty="0">
                <a:solidFill>
                  <a:schemeClr val="bg1"/>
                </a:solidFill>
                <a:latin typeface="Huawei Sans" panose="020C0503030203020204" pitchFamily="34" charset="0"/>
              </a:rPr>
              <a:t>Configure RR1 not to change the next </a:t>
            </a:r>
            <a:r>
              <a:rPr sz="1200" dirty="0" smtClean="0">
                <a:solidFill>
                  <a:schemeClr val="bg1"/>
                </a:solidFill>
                <a:latin typeface="Huawei Sans" panose="020C0503030203020204" pitchFamily="34" charset="0"/>
              </a:rPr>
              <a:t>hop</a:t>
            </a:r>
            <a:r>
              <a:rPr lang="en-US" sz="1200" dirty="0" smtClean="0">
                <a:solidFill>
                  <a:schemeClr val="bg1"/>
                </a:solidFill>
                <a:latin typeface="Huawei Sans" panose="020C0503030203020204" pitchFamily="34" charset="0"/>
              </a:rPr>
              <a:t>s</a:t>
            </a:r>
            <a:r>
              <a:rPr sz="1200" dirty="0" smtClean="0">
                <a:solidFill>
                  <a:schemeClr val="bg1"/>
                </a:solidFill>
                <a:latin typeface="Huawei Sans" panose="020C0503030203020204" pitchFamily="34" charset="0"/>
              </a:rPr>
              <a:t> </a:t>
            </a:r>
            <a:r>
              <a:rPr sz="1200" dirty="0">
                <a:solidFill>
                  <a:schemeClr val="bg1"/>
                </a:solidFill>
                <a:latin typeface="Huawei Sans" panose="020C0503030203020204" pitchFamily="34" charset="0"/>
              </a:rPr>
              <a:t>of routes so that traffic does not pass through RR1. That is, RR1 only reflects routes without forwarding traffic.</a:t>
            </a:r>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6359626" y="2985305"/>
            <a:ext cx="391165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肘形连接符 49"/>
          <p:cNvCxnSpPr>
            <a:stCxn id="49" idx="3"/>
            <a:endCxn id="48" idx="3"/>
          </p:cNvCxnSpPr>
          <p:nvPr/>
        </p:nvCxnSpPr>
        <p:spPr bwMode="gray">
          <a:xfrm>
            <a:off x="10271277" y="3093305"/>
            <a:ext cx="1220477" cy="1183918"/>
          </a:xfrm>
          <a:prstGeom prst="bentConnector3">
            <a:avLst>
              <a:gd name="adj1" fmla="val 11873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gray">
          <a:xfrm>
            <a:off x="6359626" y="3371072"/>
            <a:ext cx="391165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肘形连接符 57"/>
          <p:cNvCxnSpPr>
            <a:stCxn id="57" idx="3"/>
            <a:endCxn id="48" idx="3"/>
          </p:cNvCxnSpPr>
          <p:nvPr/>
        </p:nvCxnSpPr>
        <p:spPr bwMode="gray">
          <a:xfrm>
            <a:off x="10271277" y="3479072"/>
            <a:ext cx="1220477" cy="798151"/>
          </a:xfrm>
          <a:prstGeom prst="bentConnector3">
            <a:avLst>
              <a:gd name="adj1" fmla="val 11873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bwMode="gray">
          <a:xfrm>
            <a:off x="309719" y="1339575"/>
            <a:ext cx="5939070" cy="2218263"/>
            <a:chOff x="309719" y="1339575"/>
            <a:chExt cx="5939070" cy="2218263"/>
          </a:xfrm>
        </p:grpSpPr>
        <p:grpSp>
          <p:nvGrpSpPr>
            <p:cNvPr id="6" name="组合 5"/>
            <p:cNvGrpSpPr/>
            <p:nvPr/>
          </p:nvGrpSpPr>
          <p:grpSpPr bwMode="gray">
            <a:xfrm>
              <a:off x="309719" y="1339575"/>
              <a:ext cx="5939070" cy="2218263"/>
              <a:chOff x="309719" y="1339575"/>
              <a:chExt cx="5939070" cy="2218263"/>
            </a:xfrm>
          </p:grpSpPr>
          <p:sp>
            <p:nvSpPr>
              <p:cNvPr id="28" name="圆角矩形 27"/>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3" idx="1"/>
                <a:endCxn id="10"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6" name="直接连接符 15"/>
              <p:cNvCxnSpPr>
                <a:stCxn id="10" idx="1"/>
                <a:endCxn id="9"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9"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0"/>
                <a:endCxn id="13"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5"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1"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11152"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39"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0"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38" idx="1"/>
                <a:endCxn id="9"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5" idx="1"/>
                <a:endCxn id="39"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 Box 165"/>
              <p:cNvSpPr txBox="1">
                <a:spLocks noChangeArrowheads="1"/>
              </p:cNvSpPr>
              <p:nvPr/>
            </p:nvSpPr>
            <p:spPr bwMode="gray">
              <a:xfrm>
                <a:off x="2710664" y="23271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MP-EBGP</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5" name="直接箭头连接符 44"/>
            <p:cNvCxnSpPr>
              <a:stCxn id="38" idx="3"/>
              <a:endCxn id="39" idx="1"/>
            </p:cNvCxnSpPr>
            <p:nvPr/>
          </p:nvCxnSpPr>
          <p:spPr bwMode="gray">
            <a:xfrm>
              <a:off x="1984889" y="2312269"/>
              <a:ext cx="2512509" cy="0"/>
            </a:xfrm>
            <a:prstGeom prst="straightConnector1">
              <a:avLst/>
            </a:prstGeom>
            <a:ln w="19050">
              <a:solidFill>
                <a:srgbClr val="F2894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79" name="文本占位符 64"/>
          <p:cNvSpPr txBox="1">
            <a:spLocks/>
          </p:cNvSpPr>
          <p:nvPr/>
        </p:nvSpPr>
        <p:spPr bwMode="gray">
          <a:xfrm>
            <a:off x="455613" y="3823198"/>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2"/>
            </a:pPr>
            <a:r>
              <a:rPr sz="1200" dirty="0">
                <a:latin typeface="Huawei Sans" panose="020C0503030203020204" pitchFamily="34" charset="0"/>
              </a:rPr>
              <a:t>On ASBR-PE1, create a route-policy.</a:t>
            </a:r>
            <a:endParaRPr lang="en-US" altLang="zh-CN" sz="1200" dirty="0">
              <a:latin typeface="Huawei Sans" panose="020C0503030203020204" pitchFamily="34" charset="0"/>
              <a:sym typeface="Huawei Sans" panose="020C0503030203020204" pitchFamily="34" charset="0"/>
            </a:endParaRPr>
          </a:p>
        </p:txBody>
      </p:sp>
      <p:sp>
        <p:nvSpPr>
          <p:cNvPr id="80" name="文本框 79"/>
          <p:cNvSpPr txBox="1"/>
          <p:nvPr/>
        </p:nvSpPr>
        <p:spPr bwMode="gray">
          <a:xfrm>
            <a:off x="677728" y="4092393"/>
            <a:ext cx="5367721" cy="646331"/>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route-policy policy1 permit node 1</a:t>
            </a:r>
          </a:p>
          <a:p>
            <a:pPr fontAlgn="ctr"/>
            <a:r>
              <a:rPr sz="1200" dirty="0">
                <a:latin typeface="Huawei Sans" panose="020C0503030203020204" pitchFamily="34" charset="0"/>
              </a:rPr>
              <a:t>[ASBR-PE1-route-policy] apply </a:t>
            </a:r>
            <a:r>
              <a:rPr sz="1200" dirty="0" err="1">
                <a:latin typeface="Huawei Sans" panose="020C0503030203020204" pitchFamily="34" charset="0"/>
              </a:rPr>
              <a:t>mpls</a:t>
            </a:r>
            <a:r>
              <a:rPr sz="1200" dirty="0">
                <a:latin typeface="Huawei Sans" panose="020C0503030203020204" pitchFamily="34" charset="0"/>
              </a:rPr>
              <a:t>-label</a:t>
            </a:r>
          </a:p>
          <a:p>
            <a:pPr fontAlgn="ctr"/>
            <a:r>
              <a:rPr sz="1200" dirty="0">
                <a:latin typeface="Huawei Sans" panose="020C0503030203020204" pitchFamily="34" charset="0"/>
              </a:rPr>
              <a:t>[ASBR-PE1-route-policy] quit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1" name="组合 80"/>
          <p:cNvGrpSpPr/>
          <p:nvPr/>
        </p:nvGrpSpPr>
        <p:grpSpPr bwMode="gray">
          <a:xfrm>
            <a:off x="424465" y="4729132"/>
            <a:ext cx="5675818" cy="1418367"/>
            <a:chOff x="6101647" y="4524204"/>
            <a:chExt cx="5675818" cy="1418367"/>
          </a:xfrm>
        </p:grpSpPr>
        <p:sp>
          <p:nvSpPr>
            <p:cNvPr id="82" name="文本框 81"/>
            <p:cNvSpPr txBox="1"/>
            <p:nvPr/>
          </p:nvSpPr>
          <p:spPr bwMode="gray">
            <a:xfrm>
              <a:off x="6317657" y="5111574"/>
              <a:ext cx="5367721" cy="830997"/>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peer 10.0.34.4 route-policy policy1 export</a:t>
              </a:r>
            </a:p>
            <a:p>
              <a:pPr fontAlgn="ctr"/>
              <a:r>
                <a:rPr sz="1200" dirty="0">
                  <a:latin typeface="Huawei Sans" panose="020C0503030203020204" pitchFamily="34" charset="0"/>
                </a:rPr>
                <a:t>[ASBR-PE1-bgp] peer 10.0.34.4 label-route-capability</a:t>
              </a: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占位符 64"/>
            <p:cNvSpPr txBox="1">
              <a:spLocks/>
            </p:cNvSpPr>
            <p:nvPr/>
          </p:nvSpPr>
          <p:spPr bwMode="gray">
            <a:xfrm>
              <a:off x="6101647" y="4524204"/>
              <a:ext cx="5675818" cy="5825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3"/>
              </a:pPr>
              <a:r>
                <a:rPr sz="1200" dirty="0">
                  <a:latin typeface="Huawei Sans" panose="020C0503030203020204" pitchFamily="34" charset="0"/>
                </a:rPr>
                <a:t>On ASBR-PE1, apply </a:t>
              </a:r>
              <a:r>
                <a:rPr lang="en-US" sz="1200" dirty="0" smtClean="0">
                  <a:latin typeface="Huawei Sans" panose="020C0503030203020204" pitchFamily="34" charset="0"/>
                </a:rPr>
                <a:t>the</a:t>
              </a:r>
              <a:r>
                <a:rPr sz="1200" dirty="0" smtClean="0">
                  <a:latin typeface="Huawei Sans" panose="020C0503030203020204" pitchFamily="34" charset="0"/>
                </a:rPr>
                <a:t> </a:t>
              </a:r>
              <a:r>
                <a:rPr sz="1200" dirty="0">
                  <a:latin typeface="Huawei Sans" panose="020C0503030203020204" pitchFamily="34" charset="0"/>
                </a:rPr>
                <a:t>route-policy to the routes advertised to ASBR-PE2 and enable the capability to exchange labeled IPv4 routes with ASBR-PE2.</a:t>
              </a:r>
              <a:endParaRPr lang="en-US" altLang="zh-CN" sz="1200" dirty="0" smtClean="0">
                <a:latin typeface="Huawei Sans" panose="020C0503030203020204" pitchFamily="34" charset="0"/>
                <a:sym typeface="Huawei Sans" panose="020C0503030203020204" pitchFamily="34" charset="0"/>
              </a:endParaRPr>
            </a:p>
          </p:txBody>
        </p:sp>
      </p:grpSp>
      <p:sp>
        <p:nvSpPr>
          <p:cNvPr id="84" name="文本占位符 64"/>
          <p:cNvSpPr txBox="1">
            <a:spLocks/>
          </p:cNvSpPr>
          <p:nvPr/>
        </p:nvSpPr>
        <p:spPr bwMode="gray">
          <a:xfrm>
            <a:off x="6096000" y="4534841"/>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4"/>
            </a:pPr>
            <a:r>
              <a:rPr sz="1200" dirty="0">
                <a:latin typeface="Huawei Sans" panose="020C0503030203020204" pitchFamily="34" charset="0"/>
              </a:rPr>
              <a:t>On ASBR-PE1, advertise the routes destined for the loopback interfaces of PE1 and RR1 to ASBR-PE2.</a:t>
            </a:r>
            <a:endParaRPr lang="en-US" altLang="zh-CN" sz="1200" dirty="0">
              <a:latin typeface="Huawei Sans" panose="020C0503030203020204" pitchFamily="34" charset="0"/>
              <a:sym typeface="Huawei Sans" panose="020C0503030203020204" pitchFamily="34" charset="0"/>
            </a:endParaRPr>
          </a:p>
        </p:txBody>
      </p:sp>
      <p:sp>
        <p:nvSpPr>
          <p:cNvPr id="85" name="文本框 84"/>
          <p:cNvSpPr txBox="1"/>
          <p:nvPr/>
        </p:nvSpPr>
        <p:spPr bwMode="gray">
          <a:xfrm>
            <a:off x="6318115" y="4953238"/>
            <a:ext cx="5367721" cy="789533"/>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bgp</a:t>
            </a:r>
            <a:r>
              <a:rPr sz="1200" dirty="0">
                <a:latin typeface="Huawei Sans" panose="020C0503030203020204" pitchFamily="34" charset="0"/>
              </a:rPr>
              <a:t> 100</a:t>
            </a:r>
          </a:p>
          <a:p>
            <a:pPr fontAlgn="ctr"/>
            <a:r>
              <a:rPr sz="1200" dirty="0">
                <a:latin typeface="Huawei Sans" panose="020C0503030203020204" pitchFamily="34" charset="0"/>
              </a:rPr>
              <a:t>[ASBR-PE1-bgp] </a:t>
            </a:r>
            <a:r>
              <a:rPr sz="1200" b="1" dirty="0">
                <a:latin typeface="Huawei Sans" panose="020C0503030203020204" pitchFamily="34" charset="0"/>
              </a:rPr>
              <a:t>network 10.0.1.1 32  # Required for data forwarding</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[ASBR-PE1-bgp] network 10.0.7.7 32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[ASBR-PE1-bgp] quit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bwMode="gray">
          <a:xfrm>
            <a:off x="6935256" y="5800801"/>
            <a:ext cx="4532748" cy="393104"/>
          </a:xfrm>
          <a:prstGeom prst="rect">
            <a:avLst/>
          </a:prstGeom>
          <a:solidFill>
            <a:srgbClr val="F28944"/>
          </a:solidFill>
        </p:spPr>
        <p:txBody>
          <a:bodyPr wrap="square" rtlCol="0" anchor="ctr">
            <a:noAutofit/>
          </a:bodyPr>
          <a:lstStyle/>
          <a:p>
            <a:pPr fontAlgn="ctr"/>
            <a:r>
              <a:rPr sz="1400" dirty="0">
                <a:solidFill>
                  <a:schemeClr val="bg1"/>
                </a:solidFill>
                <a:latin typeface="Huawei Sans" panose="020C0503030203020204" pitchFamily="34" charset="0"/>
              </a:rPr>
              <a:t>Enable RR2 to learn the route to RR1 and establish a VPNv4 neighbor relationship.</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肘形连接符 88"/>
          <p:cNvCxnSpPr>
            <a:stCxn id="91" idx="3"/>
            <a:endCxn id="88" idx="3"/>
          </p:cNvCxnSpPr>
          <p:nvPr/>
        </p:nvCxnSpPr>
        <p:spPr bwMode="gray">
          <a:xfrm>
            <a:off x="10271277" y="5458856"/>
            <a:ext cx="1196727" cy="538497"/>
          </a:xfrm>
          <a:prstGeom prst="bentConnector3">
            <a:avLst>
              <a:gd name="adj1" fmla="val 119102"/>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sp>
        <p:nvSpPr>
          <p:cNvPr id="91" name="矩形 90"/>
          <p:cNvSpPr/>
          <p:nvPr/>
        </p:nvSpPr>
        <p:spPr bwMode="gray">
          <a:xfrm>
            <a:off x="6359626" y="5350856"/>
            <a:ext cx="391165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a:xfrm>
            <a:off x="9950136" y="114300"/>
            <a:ext cx="1797364" cy="212400"/>
            <a:chOff x="10022136" y="114300"/>
            <a:chExt cx="1797364" cy="212400"/>
          </a:xfrm>
        </p:grpSpPr>
        <p:sp>
          <p:nvSpPr>
            <p:cNvPr id="67"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8" name="五边形 67"/>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4659453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Option C (Solution 2) Configuration Example (3)</a:t>
            </a:r>
            <a:endParaRPr lang="en-US" altLang="zh-CN" dirty="0">
              <a:sym typeface="Huawei Sans" panose="020C0503030203020204" pitchFamily="34" charset="0"/>
            </a:endParaRPr>
          </a:p>
        </p:txBody>
      </p:sp>
      <p:sp>
        <p:nvSpPr>
          <p:cNvPr id="6" name="文本占位符 64"/>
          <p:cNvSpPr txBox="1">
            <a:spLocks/>
          </p:cNvSpPr>
          <p:nvPr/>
        </p:nvSpPr>
        <p:spPr bwMode="gray">
          <a:xfrm>
            <a:off x="6073270" y="2298138"/>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5"/>
            </a:pPr>
            <a:r>
              <a:rPr sz="1400" dirty="0">
                <a:latin typeface="Huawei Sans" panose="020C0503030203020204" pitchFamily="34" charset="0"/>
              </a:rPr>
              <a:t>On ASBR-PE1, import BGP routes into an IGP.</a:t>
            </a:r>
            <a:endParaRPr lang="en-US" altLang="zh-CN" sz="1400" dirty="0">
              <a:latin typeface="Huawei Sans" panose="020C0503030203020204" pitchFamily="34" charset="0"/>
              <a:sym typeface="Huawei Sans" panose="020C0503030203020204" pitchFamily="34" charset="0"/>
            </a:endParaRPr>
          </a:p>
        </p:txBody>
      </p:sp>
      <p:sp>
        <p:nvSpPr>
          <p:cNvPr id="7" name="文本框 6"/>
          <p:cNvSpPr txBox="1"/>
          <p:nvPr/>
        </p:nvSpPr>
        <p:spPr bwMode="gray">
          <a:xfrm>
            <a:off x="6295384" y="2682985"/>
            <a:ext cx="5367721" cy="646331"/>
          </a:xfrm>
          <a:prstGeom prst="rect">
            <a:avLst/>
          </a:prstGeom>
          <a:solidFill>
            <a:schemeClr val="bg1">
              <a:lumMod val="85000"/>
            </a:schemeClr>
          </a:solidFill>
        </p:spPr>
        <p:txBody>
          <a:bodyPr wrap="square" rtlCol="0">
            <a:noAutofit/>
          </a:bodyPr>
          <a:lstStyle/>
          <a:p>
            <a:pPr fontAlgn="ctr"/>
            <a:r>
              <a:rPr sz="1200" dirty="0">
                <a:latin typeface="Huawei Sans" panose="020C0503030203020204" pitchFamily="34" charset="0"/>
              </a:rPr>
              <a:t>[ASBR-PE1] </a:t>
            </a:r>
            <a:r>
              <a:rPr sz="1200" dirty="0" err="1">
                <a:latin typeface="Huawei Sans" panose="020C0503030203020204" pitchFamily="34" charset="0"/>
              </a:rPr>
              <a:t>ospf</a:t>
            </a:r>
            <a:r>
              <a:rPr sz="1200" dirty="0">
                <a:latin typeface="Huawei Sans" panose="020C0503030203020204" pitchFamily="34" charset="0"/>
              </a:rPr>
              <a:t> 1</a:t>
            </a:r>
          </a:p>
          <a:p>
            <a:pPr fontAlgn="ctr"/>
            <a:r>
              <a:rPr sz="1200" dirty="0">
                <a:latin typeface="Huawei Sans" panose="020C0503030203020204" pitchFamily="34" charset="0"/>
              </a:rPr>
              <a:t>[ASBR-PE1-ospf-1] import-route </a:t>
            </a:r>
            <a:r>
              <a:rPr sz="1200" dirty="0" err="1">
                <a:latin typeface="Huawei Sans" panose="020C0503030203020204" pitchFamily="34" charset="0"/>
              </a:rPr>
              <a:t>bgp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[ASBR-PE1-ospf-1] quit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bwMode="gray">
          <a:xfrm>
            <a:off x="309719" y="2355575"/>
            <a:ext cx="5939070" cy="2218263"/>
            <a:chOff x="309719" y="1339575"/>
            <a:chExt cx="5939070" cy="2218263"/>
          </a:xfrm>
        </p:grpSpPr>
        <p:sp>
          <p:nvSpPr>
            <p:cNvPr id="33" name="圆角矩形 32"/>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18" idx="1"/>
              <a:endCxn id="15"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7"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8"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9"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20"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21" name="直接连接符 20"/>
            <p:cNvCxnSpPr>
              <a:stCxn id="15" idx="1"/>
              <a:endCxn id="14"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3" idx="0"/>
              <a:endCxn id="14"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0" idx="0"/>
              <a:endCxn id="18"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0"/>
              <a:endCxn id="20"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6" name="Text Box 165"/>
            <p:cNvSpPr txBox="1">
              <a:spLocks noChangeArrowheads="1"/>
            </p:cNvSpPr>
            <p:nvPr/>
          </p:nvSpPr>
          <p:spPr bwMode="gray">
            <a:xfrm>
              <a:off x="319511"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4954036"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44"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5" name="Text Box 165"/>
            <p:cNvSpPr txBox="1">
              <a:spLocks noChangeArrowheads="1"/>
            </p:cNvSpPr>
            <p:nvPr/>
          </p:nvSpPr>
          <p:spPr bwMode="gray">
            <a:xfrm>
              <a:off x="1440618" y="254243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65"/>
            <p:cNvSpPr txBox="1">
              <a:spLocks noChangeArrowheads="1"/>
            </p:cNvSpPr>
            <p:nvPr/>
          </p:nvSpPr>
          <p:spPr bwMode="gray">
            <a:xfrm>
              <a:off x="4390766" y="2542430"/>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a:stCxn id="43" idx="1"/>
              <a:endCxn id="14"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20" idx="1"/>
              <a:endCxn id="44"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 name="文本占位符 64"/>
          <p:cNvSpPr txBox="1">
            <a:spLocks/>
          </p:cNvSpPr>
          <p:nvPr/>
        </p:nvSpPr>
        <p:spPr bwMode="gray">
          <a:xfrm>
            <a:off x="6073270" y="3562601"/>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6"/>
            </a:pPr>
            <a:r>
              <a:rPr sz="1400" dirty="0">
                <a:latin typeface="Huawei Sans" panose="020C0503030203020204" pitchFamily="34" charset="0"/>
              </a:rPr>
              <a:t>On ASBR-PE1, establish LDP LSPs for labeled BGP routes of the public network.</a:t>
            </a:r>
            <a:endParaRPr lang="en-US" altLang="zh-CN" sz="1400" dirty="0">
              <a:latin typeface="Huawei Sans" panose="020C0503030203020204" pitchFamily="34" charset="0"/>
              <a:sym typeface="Huawei Sans" panose="020C0503030203020204" pitchFamily="34" charset="0"/>
            </a:endParaRPr>
          </a:p>
        </p:txBody>
      </p:sp>
      <p:sp>
        <p:nvSpPr>
          <p:cNvPr id="51" name="文本框 50"/>
          <p:cNvSpPr txBox="1"/>
          <p:nvPr/>
        </p:nvSpPr>
        <p:spPr bwMode="gray">
          <a:xfrm>
            <a:off x="6295385" y="4105709"/>
            <a:ext cx="5367721" cy="646331"/>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[ASBR-PE1] mpls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[ASBR-PE1-mpls] lsp-trigger bgp-label-route</a:t>
            </a:r>
          </a:p>
          <a:p>
            <a:pPr fontAlgn="ctr"/>
            <a:r>
              <a:rPr sz="1200">
                <a:latin typeface="Huawei Sans" panose="020C0503030203020204" pitchFamily="34" charset="0"/>
              </a:rPr>
              <a:t>[ASBR-PE1-mpls] quit</a:t>
            </a:r>
          </a:p>
        </p:txBody>
      </p:sp>
      <p:grpSp>
        <p:nvGrpSpPr>
          <p:cNvPr id="54" name="组合 53"/>
          <p:cNvGrpSpPr/>
          <p:nvPr/>
        </p:nvGrpSpPr>
        <p:grpSpPr>
          <a:xfrm>
            <a:off x="9950136" y="114300"/>
            <a:ext cx="1797364" cy="212400"/>
            <a:chOff x="10022136" y="114300"/>
            <a:chExt cx="1797364" cy="212400"/>
          </a:xfrm>
        </p:grpSpPr>
        <p:sp>
          <p:nvSpPr>
            <p:cNvPr id="55"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6" name="五边形 55"/>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0779125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Verifying the Configuration (1)</a:t>
            </a:r>
            <a:endParaRPr lang="en-US" altLang="zh-CN" dirty="0">
              <a:sym typeface="Huawei Sans" panose="020C0503030203020204" pitchFamily="34" charset="0"/>
            </a:endParaRPr>
          </a:p>
        </p:txBody>
      </p:sp>
      <p:grpSp>
        <p:nvGrpSpPr>
          <p:cNvPr id="7" name="组合 6"/>
          <p:cNvGrpSpPr/>
          <p:nvPr/>
        </p:nvGrpSpPr>
        <p:grpSpPr bwMode="gray">
          <a:xfrm>
            <a:off x="309719" y="2339700"/>
            <a:ext cx="5939070" cy="2218263"/>
            <a:chOff x="309719" y="1339575"/>
            <a:chExt cx="5939070" cy="2218263"/>
          </a:xfrm>
        </p:grpSpPr>
        <p:sp>
          <p:nvSpPr>
            <p:cNvPr id="31" name="圆角矩形 30"/>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a:stCxn id="16" idx="1"/>
              <a:endCxn id="13"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6"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7"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8"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9" name="直接连接符 18"/>
            <p:cNvCxnSpPr>
              <a:stCxn id="13" idx="1"/>
              <a:endCxn id="12"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1" idx="0"/>
              <a:endCxn id="12"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0"/>
              <a:endCxn id="16"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7" idx="0"/>
              <a:endCxn id="18"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4"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4944705"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42"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3"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p:cNvCxnSpPr>
              <a:stCxn id="41" idx="1"/>
              <a:endCxn id="12"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1"/>
              <a:endCxn id="42"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文本占位符 64"/>
          <p:cNvSpPr txBox="1">
            <a:spLocks/>
          </p:cNvSpPr>
          <p:nvPr/>
        </p:nvSpPr>
        <p:spPr bwMode="gray">
          <a:xfrm>
            <a:off x="6073270" y="1907601"/>
            <a:ext cx="5675818" cy="3155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a:pPr>
            <a:r>
              <a:rPr sz="1400" dirty="0">
                <a:latin typeface="Huawei Sans" panose="020C0503030203020204" pitchFamily="34" charset="0"/>
              </a:rPr>
              <a:t>Check CE1's routing information on PE2.</a:t>
            </a:r>
            <a:endParaRPr lang="en-US" altLang="zh-CN" sz="1400" dirty="0" smtClean="0">
              <a:latin typeface="Huawei Sans" panose="020C0503030203020204" pitchFamily="34" charset="0"/>
              <a:sym typeface="Huawei Sans" panose="020C0503030203020204" pitchFamily="34" charset="0"/>
            </a:endParaRPr>
          </a:p>
        </p:txBody>
      </p:sp>
      <p:sp>
        <p:nvSpPr>
          <p:cNvPr id="49" name="文本框 48"/>
          <p:cNvSpPr txBox="1"/>
          <p:nvPr/>
        </p:nvSpPr>
        <p:spPr bwMode="gray">
          <a:xfrm>
            <a:off x="6248789" y="2247726"/>
            <a:ext cx="5367721" cy="2862322"/>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&lt;PE2&gt;display ip routing-table vpn-instance vpna 192.168.1.0 verbose</a:t>
            </a:r>
          </a:p>
          <a:p>
            <a:pPr fontAlgn="ctr"/>
            <a:r>
              <a:rPr sz="1200">
                <a:latin typeface="Huawei Sans" panose="020C0503030203020204" pitchFamily="34" charset="0"/>
              </a:rPr>
              <a:t>Route Flags: R - relay, D - download to fib</a:t>
            </a:r>
          </a:p>
          <a:p>
            <a:pPr fontAlgn="ctr"/>
            <a:r>
              <a:rPr sz="1200">
                <a:latin typeface="Huawei Sans" panose="020C0503030203020204" pitchFamily="34" charset="0"/>
              </a:rPr>
              <a:t>------------------------------------------------------------------------------</a:t>
            </a:r>
          </a:p>
          <a:p>
            <a:pPr fontAlgn="ctr"/>
            <a:r>
              <a:rPr sz="1200">
                <a:latin typeface="Huawei Sans" panose="020C0503030203020204" pitchFamily="34" charset="0"/>
              </a:rPr>
              <a:t>Routing Table : vpna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Summary Count :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Destination: 192.168.1.0/24</a:t>
            </a:r>
          </a:p>
          <a:p>
            <a:pPr fontAlgn="ctr"/>
            <a:r>
              <a:rPr sz="1200">
                <a:latin typeface="Huawei Sans" panose="020C0503030203020204" pitchFamily="34" charset="0"/>
              </a:rPr>
              <a:t>     Protocol: IBGP             Process ID: 0</a:t>
            </a:r>
          </a:p>
          <a:p>
            <a:pPr fontAlgn="ctr"/>
            <a:r>
              <a:rPr sz="1200">
                <a:latin typeface="Huawei Sans" panose="020C0503030203020204" pitchFamily="34" charset="0"/>
              </a:rPr>
              <a:t>   Preference: 255                    Cost: 0</a:t>
            </a:r>
          </a:p>
          <a:p>
            <a:pPr fontAlgn="ctr"/>
            <a:r>
              <a:rPr sz="1200">
                <a:latin typeface="Huawei Sans" panose="020C0503030203020204" pitchFamily="34" charset="0"/>
              </a:rPr>
              <a:t>      NextHop: 10.0.1.1          Neighbour: 10.0.8.8</a:t>
            </a:r>
          </a:p>
          <a:p>
            <a:pPr fontAlgn="ctr"/>
            <a:r>
              <a:rPr sz="1200">
                <a:latin typeface="Huawei Sans" panose="020C0503030203020204" pitchFamily="34" charset="0"/>
              </a:rPr>
              <a:t>        State: Active Adv Relied       Age: 00h00m05s</a:t>
            </a:r>
          </a:p>
          <a:p>
            <a:pPr fontAlgn="ctr"/>
            <a:r>
              <a:rPr sz="1200">
                <a:latin typeface="Huawei Sans" panose="020C0503030203020204" pitchFamily="34" charset="0"/>
              </a:rPr>
              <a:t>          Tag: 0                  Priority: low</a:t>
            </a:r>
          </a:p>
          <a:p>
            <a:pPr fontAlgn="ctr"/>
            <a:r>
              <a:rPr sz="1200">
                <a:latin typeface="Huawei Sans" panose="020C0503030203020204" pitchFamily="34" charset="0"/>
              </a:rPr>
              <a:t>        Label: 1028                QoSInfo: 0x0</a:t>
            </a:r>
          </a:p>
          <a:p>
            <a:pPr fontAlgn="ctr"/>
            <a:r>
              <a:rPr sz="1200">
                <a:latin typeface="Huawei Sans" panose="020C0503030203020204" pitchFamily="34" charset="0"/>
              </a:rPr>
              <a:t>   IndirectID: 0x12             </a:t>
            </a:r>
          </a:p>
          <a:p>
            <a:pPr fontAlgn="ctr"/>
            <a:r>
              <a:rPr sz="1200">
                <a:latin typeface="Huawei Sans" panose="020C0503030203020204" pitchFamily="34" charset="0"/>
              </a:rPr>
              <a:t> RelayNextHop: 10.0.56.5         Interface: GigabitEthernet0/0/1</a:t>
            </a:r>
          </a:p>
          <a:p>
            <a:pPr fontAlgn="ctr"/>
            <a:r>
              <a:rPr sz="1200">
                <a:latin typeface="Huawei Sans" panose="020C0503030203020204" pitchFamily="34" charset="0"/>
              </a:rPr>
              <a:t>     TunnelID: 0xe                   Flags: RD</a:t>
            </a:r>
          </a:p>
        </p:txBody>
      </p:sp>
      <p:sp>
        <p:nvSpPr>
          <p:cNvPr id="50" name="文本框 49"/>
          <p:cNvSpPr txBox="1"/>
          <p:nvPr/>
        </p:nvSpPr>
        <p:spPr bwMode="gray">
          <a:xfrm>
            <a:off x="6416053" y="5186796"/>
            <a:ext cx="3385866" cy="475655"/>
          </a:xfrm>
          <a:prstGeom prst="rect">
            <a:avLst/>
          </a:prstGeom>
          <a:solidFill>
            <a:srgbClr val="F28944"/>
          </a:solidFill>
        </p:spPr>
        <p:txBody>
          <a:bodyPr wrap="square" rtlCol="0" anchor="ctr">
            <a:noAutofit/>
          </a:bodyPr>
          <a:lstStyle/>
          <a:p>
            <a:pPr fontAlgn="ctr"/>
            <a:r>
              <a:rPr sz="1400" dirty="0">
                <a:solidFill>
                  <a:schemeClr val="bg1"/>
                </a:solidFill>
                <a:latin typeface="Huawei Sans" panose="020C0503030203020204" pitchFamily="34" charset="0"/>
              </a:rPr>
              <a:t>The route is learned from RR2 and its next hop is 10.0.1.1.</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6451066" y="3736132"/>
            <a:ext cx="372463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肘形连接符 51"/>
          <p:cNvCxnSpPr>
            <a:stCxn id="51" idx="1"/>
            <a:endCxn id="50" idx="1"/>
          </p:cNvCxnSpPr>
          <p:nvPr/>
        </p:nvCxnSpPr>
        <p:spPr bwMode="gray">
          <a:xfrm rot="10800000" flipV="1">
            <a:off x="6416054" y="3844132"/>
            <a:ext cx="35013" cy="1580492"/>
          </a:xfrm>
          <a:prstGeom prst="bentConnector3">
            <a:avLst>
              <a:gd name="adj1" fmla="val 75290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9950136" y="114300"/>
            <a:ext cx="1797364" cy="212400"/>
            <a:chOff x="10022136" y="114300"/>
            <a:chExt cx="1797364" cy="212400"/>
          </a:xfrm>
        </p:grpSpPr>
        <p:sp>
          <p:nvSpPr>
            <p:cNvPr id="57"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五边形 57"/>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9401215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Verifying the Configuration (2)</a:t>
            </a:r>
            <a:endParaRPr lang="en-US" altLang="zh-CN" dirty="0">
              <a:sym typeface="Huawei Sans" panose="020C0503030203020204" pitchFamily="34" charset="0"/>
            </a:endParaRPr>
          </a:p>
        </p:txBody>
      </p:sp>
      <p:grpSp>
        <p:nvGrpSpPr>
          <p:cNvPr id="6" name="组合 5"/>
          <p:cNvGrpSpPr/>
          <p:nvPr/>
        </p:nvGrpSpPr>
        <p:grpSpPr bwMode="gray">
          <a:xfrm>
            <a:off x="309719" y="1339575"/>
            <a:ext cx="5939070" cy="2218263"/>
            <a:chOff x="309719" y="1339575"/>
            <a:chExt cx="5939070" cy="2218263"/>
          </a:xfrm>
        </p:grpSpPr>
        <p:sp>
          <p:nvSpPr>
            <p:cNvPr id="28" name="圆角矩形 27"/>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3" idx="1"/>
              <a:endCxn id="10"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6" name="直接连接符 15"/>
            <p:cNvCxnSpPr>
              <a:stCxn id="10" idx="1"/>
              <a:endCxn id="9"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9"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0"/>
              <a:endCxn id="13"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5"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1"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37530" y="2956375"/>
              <a:ext cx="659398"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39"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0"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38" idx="1"/>
              <a:endCxn id="9"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5" idx="1"/>
              <a:endCxn id="39"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文本占位符 64"/>
          <p:cNvSpPr txBox="1">
            <a:spLocks/>
          </p:cNvSpPr>
          <p:nvPr/>
        </p:nvSpPr>
        <p:spPr bwMode="gray">
          <a:xfrm>
            <a:off x="6073270" y="996406"/>
            <a:ext cx="5675818" cy="26078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2"/>
            </a:pPr>
            <a:r>
              <a:rPr sz="1300" dirty="0">
                <a:latin typeface="Huawei Sans" panose="020C0503030203020204" pitchFamily="34" charset="0"/>
              </a:rPr>
              <a:t>Check information about routes destined for 10.0.1.1 (PE1) on PE2.</a:t>
            </a:r>
            <a:endParaRPr lang="en-US" altLang="zh-CN" sz="1300" dirty="0" smtClean="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248789" y="1313199"/>
            <a:ext cx="5367721" cy="4432341"/>
          </a:xfrm>
          <a:prstGeom prst="rect">
            <a:avLst/>
          </a:prstGeom>
          <a:solidFill>
            <a:schemeClr val="bg1">
              <a:lumMod val="85000"/>
            </a:schemeClr>
          </a:solidFill>
        </p:spPr>
        <p:txBody>
          <a:bodyPr wrap="square" rtlCol="0">
            <a:noAutofit/>
          </a:bodyPr>
          <a:lstStyle/>
          <a:p>
            <a:pPr fontAlgn="ctr"/>
            <a:r>
              <a:rPr sz="1200" b="1" dirty="0">
                <a:latin typeface="Huawei Sans" panose="020C0503030203020204" pitchFamily="34" charset="0"/>
              </a:rPr>
              <a:t>&lt;PE2&gt;display fib 10.0.1.1</a:t>
            </a:r>
          </a:p>
          <a:p>
            <a:pPr fontAlgn="ctr"/>
            <a:r>
              <a:rPr sz="1200" dirty="0">
                <a:latin typeface="Huawei Sans" panose="020C0503030203020204" pitchFamily="34" charset="0"/>
              </a:rPr>
              <a:t>  Route Entry Count: 1</a:t>
            </a:r>
          </a:p>
          <a:p>
            <a:pPr fontAlgn="ctr"/>
            <a:r>
              <a:rPr sz="1200" dirty="0">
                <a:latin typeface="Huawei Sans" panose="020C0503030203020204" pitchFamily="34" charset="0"/>
              </a:rPr>
              <a:t>Destination/Mask   </a:t>
            </a:r>
            <a:r>
              <a:rPr sz="1200" dirty="0" err="1">
                <a:latin typeface="Huawei Sans" panose="020C0503030203020204" pitchFamily="34" charset="0"/>
              </a:rPr>
              <a:t>Nexthop</a:t>
            </a:r>
            <a:r>
              <a:rPr sz="1200" dirty="0">
                <a:latin typeface="Huawei Sans" panose="020C0503030203020204" pitchFamily="34" charset="0"/>
              </a:rPr>
              <a:t>         Interface      </a:t>
            </a:r>
            <a:r>
              <a:rPr sz="1200" dirty="0" err="1">
                <a:latin typeface="Huawei Sans" panose="020C0503030203020204" pitchFamily="34" charset="0"/>
              </a:rPr>
              <a:t>TunnelID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10.0.1.1/32        10.0.56.5              GE0/0/1        </a:t>
            </a:r>
            <a:r>
              <a:rPr sz="1200" b="1" dirty="0">
                <a:latin typeface="Huawei Sans" panose="020C0503030203020204" pitchFamily="34" charset="0"/>
              </a:rPr>
              <a:t>0xe</a:t>
            </a:r>
          </a:p>
          <a:p>
            <a:pPr fontAlgn="ctr"/>
            <a:r>
              <a:rPr sz="1200" b="1" dirty="0">
                <a:latin typeface="Huawei Sans" panose="020C0503030203020204" pitchFamily="34" charset="0"/>
              </a:rPr>
              <a:t>&lt;PE2&gt;display tunnel-info tunnel-id e</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Tunnel ID:                    0xe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Tunnel Token:                 14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Type:                         </a:t>
            </a:r>
            <a:r>
              <a:rPr sz="1200" dirty="0" err="1">
                <a:latin typeface="Huawei Sans" panose="020C0503030203020204" pitchFamily="34" charset="0"/>
              </a:rPr>
              <a:t>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Destination:                  10.0.1.1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Out Interface:                GigabitEthernet0/0/1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Out Label:                    1028</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Next Hop:                     10.0.56.5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err="1">
                <a:latin typeface="Huawei Sans" panose="020C0503030203020204" pitchFamily="34" charset="0"/>
              </a:rPr>
              <a:t>Lsp</a:t>
            </a:r>
            <a:r>
              <a:rPr sz="1200" dirty="0">
                <a:latin typeface="Huawei Sans" panose="020C0503030203020204" pitchFamily="34" charset="0"/>
              </a:rPr>
              <a:t> Index:                    </a:t>
            </a:r>
            <a:r>
              <a:rPr sz="1200" b="1" dirty="0">
                <a:latin typeface="Huawei Sans" panose="020C0503030203020204" pitchFamily="34" charset="0"/>
              </a:rPr>
              <a:t>6151</a:t>
            </a:r>
          </a:p>
          <a:p>
            <a:pPr fontAlgn="ctr"/>
            <a:r>
              <a:rPr sz="1200" b="1" dirty="0">
                <a:latin typeface="Huawei Sans" panose="020C0503030203020204" pitchFamily="34" charset="0"/>
              </a:rPr>
              <a:t>&lt;PE2&gt;display </a:t>
            </a:r>
            <a:r>
              <a:rPr sz="1200" b="1" dirty="0" err="1">
                <a:latin typeface="Huawei Sans" panose="020C0503030203020204" pitchFamily="34" charset="0"/>
              </a:rPr>
              <a:t>mpls</a:t>
            </a:r>
            <a:r>
              <a:rPr sz="1200" b="1" dirty="0">
                <a:latin typeface="Huawei Sans" panose="020C0503030203020204" pitchFamily="34" charset="0"/>
              </a:rPr>
              <a:t> </a:t>
            </a:r>
            <a:r>
              <a:rPr sz="1200" b="1" dirty="0" err="1">
                <a:latin typeface="Huawei Sans" panose="020C0503030203020204" pitchFamily="34" charset="0"/>
              </a:rPr>
              <a:t>lsp</a:t>
            </a:r>
            <a:r>
              <a:rPr sz="1200" b="1" dirty="0">
                <a:latin typeface="Huawei Sans" panose="020C0503030203020204" pitchFamily="34" charset="0"/>
              </a:rPr>
              <a:t> out-label 1028 verbose </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No                  :  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a:t>
            </a:r>
            <a:r>
              <a:rPr sz="1200" dirty="0" err="1">
                <a:latin typeface="Huawei Sans" panose="020C0503030203020204" pitchFamily="34" charset="0"/>
              </a:rPr>
              <a:t>Fec</a:t>
            </a:r>
            <a:r>
              <a:rPr sz="1200" dirty="0">
                <a:latin typeface="Huawei Sans" panose="020C0503030203020204" pitchFamily="34" charset="0"/>
              </a:rPr>
              <a:t>                 :  10.0.1.1/32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a:t>
            </a:r>
            <a:r>
              <a:rPr sz="1200" dirty="0" err="1">
                <a:latin typeface="Huawei Sans" panose="020C0503030203020204" pitchFamily="34" charset="0"/>
              </a:rPr>
              <a:t>Nexthop</a:t>
            </a:r>
            <a:r>
              <a:rPr sz="1200" dirty="0">
                <a:latin typeface="Huawei Sans" panose="020C0503030203020204" pitchFamily="34" charset="0"/>
              </a:rPr>
              <a:t>             :  10.0.56.5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In-Label            :  NULL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Out-Label           :  1028</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a:t>
            </a:r>
            <a:r>
              <a:rPr sz="1200" dirty="0" err="1">
                <a:latin typeface="Huawei Sans" panose="020C0503030203020204" pitchFamily="34" charset="0"/>
              </a:rPr>
              <a:t>LspIndex</a:t>
            </a:r>
            <a:r>
              <a:rPr sz="1200" dirty="0">
                <a:latin typeface="Huawei Sans" panose="020C0503030203020204" pitchFamily="34" charset="0"/>
              </a:rPr>
              <a:t>            :  </a:t>
            </a:r>
            <a:r>
              <a:rPr sz="1200" b="1" dirty="0">
                <a:latin typeface="Huawei Sans" panose="020C0503030203020204" pitchFamily="34" charset="0"/>
              </a:rPr>
              <a:t>6151</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Token               :  0xe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a:t>
            </a:r>
            <a:r>
              <a:rPr sz="1200" dirty="0" err="1">
                <a:latin typeface="Huawei Sans" panose="020C0503030203020204" pitchFamily="34" charset="0"/>
              </a:rPr>
              <a:t>LsrType</a:t>
            </a:r>
            <a:r>
              <a:rPr sz="1200" dirty="0">
                <a:latin typeface="Huawei Sans" panose="020C0503030203020204" pitchFamily="34" charset="0"/>
              </a:rPr>
              <a:t>             :  Ingress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dirty="0">
                <a:latin typeface="Huawei Sans" panose="020C0503030203020204" pitchFamily="34" charset="0"/>
              </a:rPr>
              <a:t>  Label Operation     :  PUSH</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占位符 64"/>
          <p:cNvSpPr txBox="1">
            <a:spLocks/>
          </p:cNvSpPr>
          <p:nvPr/>
        </p:nvSpPr>
        <p:spPr bwMode="gray">
          <a:xfrm>
            <a:off x="464784" y="3701772"/>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SzPct val="100000"/>
              <a:buNone/>
            </a:pPr>
            <a:r>
              <a:rPr sz="1400" dirty="0">
                <a:latin typeface="Huawei Sans" panose="020C0503030203020204" pitchFamily="34" charset="0"/>
              </a:rPr>
              <a:t>Based on steps 1 and 2, the packets sent by PE2 should carry the following labels:</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53" name="表格 52"/>
          <p:cNvGraphicFramePr>
            <a:graphicFrameLocks noGrp="1"/>
          </p:cNvGraphicFramePr>
          <p:nvPr>
            <p:extLst/>
          </p:nvPr>
        </p:nvGraphicFramePr>
        <p:xfrm>
          <a:off x="535624" y="4270124"/>
          <a:ext cx="5348624" cy="1217134"/>
        </p:xfrm>
        <a:graphic>
          <a:graphicData uri="http://schemas.openxmlformats.org/drawingml/2006/table">
            <a:tbl>
              <a:tblPr firstRow="1" bandRow="1">
                <a:tableStyleId>{72833802-FEF1-4C79-8D5D-14CF1EAF98D9}</a:tableStyleId>
              </a:tblPr>
              <a:tblGrid>
                <a:gridCol w="1337156"/>
                <a:gridCol w="1116605"/>
                <a:gridCol w="1230923"/>
                <a:gridCol w="1663940"/>
              </a:tblGrid>
              <a:tr h="349487">
                <a:tc>
                  <a:txBody>
                    <a:bodyPr/>
                    <a:lstStyle/>
                    <a:p>
                      <a:pPr algn="ctr" fontAlgn="ctr"/>
                      <a:r>
                        <a:rPr sz="1400" dirty="0">
                          <a:solidFill>
                            <a:schemeClr val="tx1"/>
                          </a:solidFill>
                          <a:latin typeface="Huawei Sans" panose="020C0503030203020204" pitchFamily="34" charset="0"/>
                        </a:rPr>
                        <a:t>Label Value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Type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FEC</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Label Allocation Device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9487">
                <a:tc>
                  <a:txBody>
                    <a:bodyPr/>
                    <a:lstStyle/>
                    <a:p>
                      <a:pPr algn="ctr" fontAlgn="ctr"/>
                      <a:r>
                        <a:rPr sz="1200">
                          <a:latin typeface="Huawei Sans" panose="020C0503030203020204" pitchFamily="34" charset="0"/>
                        </a:rPr>
                        <a:t>1028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VPN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192.168.1.0/24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PE1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9487">
                <a:tc>
                  <a:txBody>
                    <a:bodyPr/>
                    <a:lstStyle/>
                    <a:p>
                      <a:pPr algn="ctr" fontAlgn="ctr"/>
                      <a:r>
                        <a:rPr sz="1200">
                          <a:latin typeface="Huawei Sans" panose="020C0503030203020204" pitchFamily="34" charset="0"/>
                        </a:rPr>
                        <a:t>1028</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LDP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latin typeface="Huawei Sans" panose="020C0503030203020204" pitchFamily="34" charset="0"/>
                        </a:rPr>
                        <a:t>10.0.1.1/32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latin typeface="Huawei Sans" panose="020C0503030203020204" pitchFamily="34" charset="0"/>
                        </a:rPr>
                        <a:t>P2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50" name="组合 49"/>
          <p:cNvGrpSpPr/>
          <p:nvPr/>
        </p:nvGrpSpPr>
        <p:grpSpPr bwMode="gray">
          <a:xfrm>
            <a:off x="9950136" y="114300"/>
            <a:ext cx="1797364" cy="212400"/>
            <a:chOff x="10022136" y="114300"/>
            <a:chExt cx="1797364" cy="212400"/>
          </a:xfrm>
        </p:grpSpPr>
        <p:sp>
          <p:nvSpPr>
            <p:cNvPr id="51"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4" name="五边形 53"/>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38514476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Verifying the Configuration (3)</a:t>
            </a:r>
            <a:endParaRPr lang="en-US" altLang="zh-CN" dirty="0">
              <a:sym typeface="Huawei Sans" panose="020C0503030203020204" pitchFamily="34" charset="0"/>
            </a:endParaRPr>
          </a:p>
        </p:txBody>
      </p:sp>
      <p:grpSp>
        <p:nvGrpSpPr>
          <p:cNvPr id="6" name="组合 5"/>
          <p:cNvGrpSpPr/>
          <p:nvPr/>
        </p:nvGrpSpPr>
        <p:grpSpPr bwMode="gray">
          <a:xfrm>
            <a:off x="309719" y="1339575"/>
            <a:ext cx="5939070" cy="2218263"/>
            <a:chOff x="309719" y="1339575"/>
            <a:chExt cx="5939070" cy="2218263"/>
          </a:xfrm>
        </p:grpSpPr>
        <p:sp>
          <p:nvSpPr>
            <p:cNvPr id="28" name="圆角矩形 27"/>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3" idx="1"/>
              <a:endCxn id="10"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6" name="直接连接符 15"/>
            <p:cNvCxnSpPr>
              <a:stCxn id="10" idx="1"/>
              <a:endCxn id="9"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9"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0"/>
              <a:endCxn id="13"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5"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1"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4968373" y="2956375"/>
              <a:ext cx="544957"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39"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0"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38" idx="1"/>
              <a:endCxn id="9"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5" idx="1"/>
              <a:endCxn id="39"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文本占位符 64"/>
          <p:cNvSpPr txBox="1">
            <a:spLocks/>
          </p:cNvSpPr>
          <p:nvPr/>
        </p:nvSpPr>
        <p:spPr bwMode="gray">
          <a:xfrm>
            <a:off x="6073270" y="944454"/>
            <a:ext cx="5543240"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algn="l" fontAlgn="ctr">
              <a:lnSpc>
                <a:spcPct val="100000"/>
              </a:lnSpc>
              <a:buSzPct val="100000"/>
              <a:buFont typeface="+mj-lt"/>
              <a:buAutoNum type="arabicPeriod" startAt="3"/>
            </a:pPr>
            <a:r>
              <a:rPr sz="1400" dirty="0">
                <a:latin typeface="Huawei Sans" panose="020C0503030203020204" pitchFamily="34" charset="0"/>
              </a:rPr>
              <a:t>Check information about routes destined for 10.0.1.1 (PE1) on ASBR-PE2.</a:t>
            </a:r>
            <a:endParaRPr lang="en-US" altLang="zh-CN" sz="1400" dirty="0" smtClean="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248789" y="1467406"/>
            <a:ext cx="5367721" cy="2862322"/>
          </a:xfrm>
          <a:prstGeom prst="rect">
            <a:avLst/>
          </a:prstGeom>
          <a:solidFill>
            <a:schemeClr val="bg1">
              <a:lumMod val="85000"/>
            </a:schemeClr>
          </a:solidFill>
        </p:spPr>
        <p:txBody>
          <a:bodyPr wrap="square" rtlCol="0">
            <a:noAutofit/>
          </a:bodyPr>
          <a:lstStyle/>
          <a:p>
            <a:pPr fontAlgn="ctr"/>
            <a:r>
              <a:rPr sz="1200" b="1">
                <a:latin typeface="Huawei Sans" panose="020C0503030203020204" pitchFamily="34" charset="0"/>
              </a:rPr>
              <a:t>&lt;ASBR-PE2&gt;display bgp routing-table 10.0.1.1 32 </a:t>
            </a:r>
          </a:p>
          <a:p>
            <a:pPr fontAlgn="ctr"/>
            <a:r>
              <a:rPr sz="1200">
                <a:latin typeface="Huawei Sans" panose="020C0503030203020204" pitchFamily="34" charset="0"/>
              </a:rPr>
              <a:t> BGP local router ID : 10.0.4.4</a:t>
            </a:r>
          </a:p>
          <a:p>
            <a:pPr fontAlgn="ctr"/>
            <a:r>
              <a:rPr sz="1200">
                <a:latin typeface="Huawei Sans" panose="020C0503030203020204" pitchFamily="34" charset="0"/>
              </a:rPr>
              <a:t> Local AS number : 200</a:t>
            </a:r>
          </a:p>
          <a:p>
            <a:pPr fontAlgn="ctr"/>
            <a:r>
              <a:rPr sz="1200">
                <a:latin typeface="Huawei Sans" panose="020C0503030203020204" pitchFamily="34" charset="0"/>
              </a:rPr>
              <a:t> Paths:   1 available, 1 best, 1 select</a:t>
            </a:r>
          </a:p>
          <a:p>
            <a:pPr fontAlgn="ctr"/>
            <a:r>
              <a:rPr sz="1200">
                <a:latin typeface="Huawei Sans" panose="020C0503030203020204" pitchFamily="34" charset="0"/>
              </a:rPr>
              <a:t> BGP routing table entry information of 10.0.1.1/32:</a:t>
            </a:r>
          </a:p>
          <a:p>
            <a:pPr fontAlgn="ctr"/>
            <a:r>
              <a:rPr sz="1200">
                <a:latin typeface="Huawei Sans" panose="020C0503030203020204" pitchFamily="34" charset="0"/>
              </a:rPr>
              <a:t> Label information (Received/Applied): 1025/NULL</a:t>
            </a:r>
          </a:p>
          <a:p>
            <a:pPr fontAlgn="ctr"/>
            <a:r>
              <a:rPr sz="1200">
                <a:latin typeface="Huawei Sans" panose="020C0503030203020204" pitchFamily="34" charset="0"/>
              </a:rPr>
              <a:t> From: 10.0.34.3 (10.0.3.3)</a:t>
            </a:r>
          </a:p>
          <a:p>
            <a:pPr fontAlgn="ctr"/>
            <a:r>
              <a:rPr sz="1200">
                <a:latin typeface="Huawei Sans" panose="020C0503030203020204" pitchFamily="34" charset="0"/>
              </a:rPr>
              <a:t> Route Duration: 01h30m31s  </a:t>
            </a:r>
          </a:p>
          <a:p>
            <a:pPr fontAlgn="ctr"/>
            <a:r>
              <a:rPr sz="1200">
                <a:latin typeface="Huawei Sans" panose="020C0503030203020204" pitchFamily="34" charset="0"/>
              </a:rPr>
              <a:t> Direct Out-interface: GigabitEthernet0/0/1</a:t>
            </a:r>
          </a:p>
          <a:p>
            <a:pPr fontAlgn="ctr"/>
            <a:r>
              <a:rPr sz="1200">
                <a:latin typeface="Huawei Sans" panose="020C0503030203020204" pitchFamily="34" charset="0"/>
              </a:rPr>
              <a:t> Relay Tunnel Out-Interface: GigabitEthernet0/0/1</a:t>
            </a:r>
          </a:p>
          <a:p>
            <a:pPr fontAlgn="ctr"/>
            <a:r>
              <a:rPr sz="1200">
                <a:latin typeface="Huawei Sans" panose="020C0503030203020204" pitchFamily="34" charset="0"/>
              </a:rPr>
              <a:t> Relay token: 0x1</a:t>
            </a:r>
          </a:p>
          <a:p>
            <a:pPr fontAlgn="ctr"/>
            <a:r>
              <a:rPr sz="1200">
                <a:latin typeface="Huawei Sans" panose="020C0503030203020204" pitchFamily="34" charset="0"/>
              </a:rPr>
              <a:t> Original nexthop: 10.0.34.3</a:t>
            </a:r>
          </a:p>
          <a:p>
            <a:pPr fontAlgn="ctr"/>
            <a:r>
              <a:rPr sz="1200">
                <a:latin typeface="Huawei Sans" panose="020C0503030203020204" pitchFamily="34" charset="0"/>
              </a:rPr>
              <a:t> Qos information : 0x0</a:t>
            </a:r>
          </a:p>
          <a:p>
            <a:pPr fontAlgn="ctr"/>
            <a:r>
              <a:rPr sz="1200">
                <a:latin typeface="Huawei Sans" panose="020C0503030203020204" pitchFamily="34" charset="0"/>
              </a:rPr>
              <a:t> AS-path 100, origin igp, MED 2, pref-val 0, valid, external, best, select, active, pre 255</a:t>
            </a:r>
          </a:p>
        </p:txBody>
      </p:sp>
      <p:sp>
        <p:nvSpPr>
          <p:cNvPr id="52" name="文本占位符 64"/>
          <p:cNvSpPr txBox="1">
            <a:spLocks/>
          </p:cNvSpPr>
          <p:nvPr/>
        </p:nvSpPr>
        <p:spPr bwMode="gray">
          <a:xfrm>
            <a:off x="464784" y="3692981"/>
            <a:ext cx="5675818" cy="34710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SzPct val="100000"/>
              <a:buNone/>
            </a:pPr>
            <a:r>
              <a:rPr sz="1400" dirty="0">
                <a:latin typeface="Huawei Sans" panose="020C0503030203020204" pitchFamily="34" charset="0"/>
              </a:rPr>
              <a:t>Based on steps 1 and 3, the packets sent by ASBR-PE2 should carry the following labels:</a:t>
            </a:r>
            <a:endParaRPr lang="en-US" altLang="zh-CN" sz="1400" dirty="0" smtClean="0">
              <a:latin typeface="Huawei Sans" panose="020C0503030203020204" pitchFamily="34" charset="0"/>
              <a:sym typeface="Huawei Sans" panose="020C0503030203020204" pitchFamily="34" charset="0"/>
            </a:endParaRPr>
          </a:p>
        </p:txBody>
      </p:sp>
      <p:graphicFrame>
        <p:nvGraphicFramePr>
          <p:cNvPr id="53" name="表格 52"/>
          <p:cNvGraphicFramePr>
            <a:graphicFrameLocks noGrp="1"/>
          </p:cNvGraphicFramePr>
          <p:nvPr>
            <p:extLst/>
          </p:nvPr>
        </p:nvGraphicFramePr>
        <p:xfrm>
          <a:off x="535624" y="4287709"/>
          <a:ext cx="5348624" cy="1217134"/>
        </p:xfrm>
        <a:graphic>
          <a:graphicData uri="http://schemas.openxmlformats.org/drawingml/2006/table">
            <a:tbl>
              <a:tblPr firstRow="1" bandRow="1">
                <a:tableStyleId>{72833802-FEF1-4C79-8D5D-14CF1EAF98D9}</a:tableStyleId>
              </a:tblPr>
              <a:tblGrid>
                <a:gridCol w="1337156"/>
                <a:gridCol w="1099020"/>
                <a:gridCol w="1310054"/>
                <a:gridCol w="1602394"/>
              </a:tblGrid>
              <a:tr h="349487">
                <a:tc>
                  <a:txBody>
                    <a:bodyPr/>
                    <a:lstStyle/>
                    <a:p>
                      <a:pPr algn="ctr" fontAlgn="ctr"/>
                      <a:r>
                        <a:rPr sz="1400" dirty="0">
                          <a:solidFill>
                            <a:schemeClr val="tx1"/>
                          </a:solidFill>
                          <a:latin typeface="Huawei Sans" panose="020C0503030203020204" pitchFamily="34" charset="0"/>
                        </a:rPr>
                        <a:t>Label Value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Type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FEC</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a:solidFill>
                            <a:schemeClr val="tx1"/>
                          </a:solidFill>
                          <a:latin typeface="Huawei Sans" panose="020C0503030203020204" pitchFamily="34" charset="0"/>
                        </a:rPr>
                        <a:t>Label Allocation Device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9487">
                <a:tc>
                  <a:txBody>
                    <a:bodyPr/>
                    <a:lstStyle/>
                    <a:p>
                      <a:pPr algn="ctr" fontAlgn="ctr"/>
                      <a:r>
                        <a:rPr sz="1200">
                          <a:latin typeface="Huawei Sans" panose="020C0503030203020204" pitchFamily="34" charset="0"/>
                        </a:rPr>
                        <a:t>1028</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VPN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192.168.1.0/24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PE1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9487">
                <a:tc>
                  <a:txBody>
                    <a:bodyPr/>
                    <a:lstStyle/>
                    <a:p>
                      <a:pPr algn="ctr" fontAlgn="ctr"/>
                      <a:r>
                        <a:rPr sz="1200">
                          <a:latin typeface="Huawei Sans" panose="020C0503030203020204" pitchFamily="34" charset="0"/>
                        </a:rPr>
                        <a:t>1025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BGP label</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a:latin typeface="Huawei Sans" panose="020C0503030203020204" pitchFamily="34" charset="0"/>
                        </a:rPr>
                        <a:t>10.0.1.1/32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sz="1200" dirty="0">
                          <a:latin typeface="Huawei Sans" panose="020C0503030203020204" pitchFamily="34" charset="0"/>
                        </a:rPr>
                        <a:t>ASBR-PE2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8" name="文本框 47"/>
          <p:cNvSpPr txBox="1"/>
          <p:nvPr/>
        </p:nvSpPr>
        <p:spPr bwMode="gray">
          <a:xfrm>
            <a:off x="6416053" y="4462160"/>
            <a:ext cx="3385866" cy="475655"/>
          </a:xfrm>
          <a:prstGeom prst="rect">
            <a:avLst/>
          </a:prstGeom>
          <a:solidFill>
            <a:srgbClr val="F28944"/>
          </a:solidFill>
        </p:spPr>
        <p:txBody>
          <a:bodyPr wrap="square" rtlCol="0" anchor="ctr">
            <a:noAutofit/>
          </a:bodyPr>
          <a:lstStyle/>
          <a:p>
            <a:pPr fontAlgn="ctr"/>
            <a:r>
              <a:rPr sz="1400" dirty="0">
                <a:solidFill>
                  <a:schemeClr val="bg1"/>
                </a:solidFill>
                <a:latin typeface="Huawei Sans" panose="020C0503030203020204" pitchFamily="34" charset="0"/>
              </a:rPr>
              <a:t>Label allocated by ASBR-PE1 to the route destined for 10.0.1.1</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6349466" y="2409712"/>
            <a:ext cx="3724631" cy="216000"/>
          </a:xfrm>
          <a:prstGeom prst="rect">
            <a:avLst/>
          </a:prstGeom>
          <a:noFill/>
          <a:ln>
            <a:solidFill>
              <a:srgbClr val="F2894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肘形连接符 49"/>
          <p:cNvCxnSpPr>
            <a:stCxn id="49" idx="1"/>
            <a:endCxn id="48" idx="1"/>
          </p:cNvCxnSpPr>
          <p:nvPr/>
        </p:nvCxnSpPr>
        <p:spPr bwMode="gray">
          <a:xfrm rot="10800000" flipH="1" flipV="1">
            <a:off x="6349465" y="2517712"/>
            <a:ext cx="66587" cy="2182276"/>
          </a:xfrm>
          <a:prstGeom prst="bentConnector3">
            <a:avLst>
              <a:gd name="adj1" fmla="val -343310"/>
            </a:avLst>
          </a:prstGeom>
          <a:ln>
            <a:solidFill>
              <a:srgbClr val="F28944"/>
            </a:solidFill>
            <a:tailEnd type="triangle"/>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9950136" y="114300"/>
            <a:ext cx="1797364" cy="212400"/>
            <a:chOff x="10022136" y="114300"/>
            <a:chExt cx="1797364" cy="212400"/>
          </a:xfrm>
        </p:grpSpPr>
        <p:sp>
          <p:nvSpPr>
            <p:cNvPr id="57"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8" name="五边形 57"/>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9952487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Verifying the Configuration (4)</a:t>
            </a:r>
            <a:endParaRPr lang="en-US" altLang="zh-CN" dirty="0">
              <a:sym typeface="Huawei Sans" panose="020C0503030203020204" pitchFamily="34" charset="0"/>
            </a:endParaRPr>
          </a:p>
        </p:txBody>
      </p:sp>
      <p:grpSp>
        <p:nvGrpSpPr>
          <p:cNvPr id="6" name="组合 5"/>
          <p:cNvGrpSpPr/>
          <p:nvPr/>
        </p:nvGrpSpPr>
        <p:grpSpPr bwMode="gray">
          <a:xfrm>
            <a:off x="309719" y="2640585"/>
            <a:ext cx="5939070" cy="2218263"/>
            <a:chOff x="309719" y="1339575"/>
            <a:chExt cx="5939070" cy="2218263"/>
          </a:xfrm>
        </p:grpSpPr>
        <p:sp>
          <p:nvSpPr>
            <p:cNvPr id="28" name="圆角矩形 27"/>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a:stCxn id="13" idx="1"/>
              <a:endCxn id="10"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10"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11"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12"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13"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14"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1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16" name="直接连接符 15"/>
            <p:cNvCxnSpPr>
              <a:stCxn id="10" idx="1"/>
              <a:endCxn id="9"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9"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5" idx="0"/>
              <a:endCxn id="13"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5"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21"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 Box 165"/>
            <p:cNvSpPr txBox="1">
              <a:spLocks noChangeArrowheads="1"/>
            </p:cNvSpPr>
            <p:nvPr/>
          </p:nvSpPr>
          <p:spPr bwMode="gray">
            <a:xfrm>
              <a:off x="5019522" y="2956375"/>
              <a:ext cx="495415"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39"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40"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p:cNvCxnSpPr>
              <a:stCxn id="38" idx="1"/>
              <a:endCxn id="9"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5" idx="1"/>
              <a:endCxn id="39"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文本占位符 64"/>
          <p:cNvSpPr txBox="1">
            <a:spLocks/>
          </p:cNvSpPr>
          <p:nvPr/>
        </p:nvSpPr>
        <p:spPr bwMode="gray">
          <a:xfrm>
            <a:off x="6073270" y="2818223"/>
            <a:ext cx="5224845" cy="3155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SzPct val="100000"/>
              <a:buFont typeface="+mj-lt"/>
              <a:buAutoNum type="arabicPeriod" startAt="4"/>
            </a:pPr>
            <a:r>
              <a:rPr sz="1400" dirty="0">
                <a:latin typeface="Huawei Sans" panose="020C0503030203020204" pitchFamily="34" charset="0"/>
              </a:rPr>
              <a:t>Ping 192.168.1.1 from CE2.</a:t>
            </a:r>
            <a:endParaRPr lang="en-US" altLang="zh-CN" sz="1400" dirty="0" smtClean="0">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6248789" y="3149553"/>
            <a:ext cx="5367721" cy="1200329"/>
          </a:xfrm>
          <a:prstGeom prst="rect">
            <a:avLst/>
          </a:prstGeom>
          <a:solidFill>
            <a:schemeClr val="bg1">
              <a:lumMod val="85000"/>
            </a:schemeClr>
          </a:solidFill>
        </p:spPr>
        <p:txBody>
          <a:bodyPr wrap="square" rtlCol="0">
            <a:noAutofit/>
          </a:bodyPr>
          <a:lstStyle/>
          <a:p>
            <a:pPr fontAlgn="ctr"/>
            <a:r>
              <a:rPr sz="1200">
                <a:latin typeface="Huawei Sans" panose="020C0503030203020204" pitchFamily="34" charset="0"/>
              </a:rPr>
              <a:t>&lt;CE2&gt;ping -a 192.168.2.1 192.168.1.1</a:t>
            </a:r>
          </a:p>
          <a:p>
            <a:pPr fontAlgn="ctr"/>
            <a:r>
              <a:rPr sz="1200">
                <a:latin typeface="Huawei Sans" panose="020C0503030203020204" pitchFamily="34" charset="0"/>
              </a:rPr>
              <a:t>  PING 192.168.1.1: 56  data bytes, press CTRL_C to break</a:t>
            </a:r>
          </a:p>
          <a:p>
            <a:pPr fontAlgn="ctr"/>
            <a:r>
              <a:rPr sz="1200">
                <a:latin typeface="Huawei Sans" panose="020C0503030203020204" pitchFamily="34" charset="0"/>
              </a:rPr>
              <a:t>    Reply from 192.168.1.1: bytes=56 Sequence=1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Sequence=2 ttl=250 time=50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Sequence=3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sz="1200">
                <a:latin typeface="Huawei Sans" panose="020C0503030203020204" pitchFamily="34" charset="0"/>
              </a:rPr>
              <a:t>    Reply from 192.168.1.1: bytes=56 Sequence=4 ttl=250 time=60 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a:xfrm>
            <a:off x="9950136" y="114300"/>
            <a:ext cx="1797364" cy="212400"/>
            <a:chOff x="10022136" y="114300"/>
            <a:chExt cx="1797364" cy="212400"/>
          </a:xfrm>
        </p:grpSpPr>
        <p:sp>
          <p:nvSpPr>
            <p:cNvPr id="51"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2" name="五边形 51"/>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7183047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Summary of Key Configurations for Inter-AS VPN Option C (Solution 2)</a:t>
            </a:r>
            <a:endParaRPr lang="en-US" dirty="0"/>
          </a:p>
        </p:txBody>
      </p:sp>
      <p:graphicFrame>
        <p:nvGraphicFramePr>
          <p:cNvPr id="36" name="表格 35"/>
          <p:cNvGraphicFramePr>
            <a:graphicFrameLocks noGrp="1"/>
          </p:cNvGraphicFramePr>
          <p:nvPr>
            <p:extLst/>
          </p:nvPr>
        </p:nvGraphicFramePr>
        <p:xfrm>
          <a:off x="6333117" y="2357943"/>
          <a:ext cx="5355910" cy="2918145"/>
        </p:xfrm>
        <a:graphic>
          <a:graphicData uri="http://schemas.openxmlformats.org/drawingml/2006/table">
            <a:tbl>
              <a:tblPr firstRow="1" bandRow="1">
                <a:tableStyleId>{72833802-FEF1-4C79-8D5D-14CF1EAF98D9}</a:tableStyleId>
              </a:tblPr>
              <a:tblGrid>
                <a:gridCol w="929046"/>
                <a:gridCol w="4426864"/>
              </a:tblGrid>
              <a:tr h="513273">
                <a:tc>
                  <a:txBody>
                    <a:bodyPr/>
                    <a:lstStyle/>
                    <a:p>
                      <a:pPr algn="ctr" fontAlgn="ctr"/>
                      <a:r>
                        <a:rPr sz="1400" dirty="0">
                          <a:solidFill>
                            <a:schemeClr val="tx1"/>
                          </a:solidFill>
                          <a:latin typeface="Huawei Sans" panose="020C0503030203020204" pitchFamily="34" charset="0"/>
                        </a:rPr>
                        <a:t>Device</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sz="1400" dirty="0">
                          <a:solidFill>
                            <a:schemeClr val="tx1"/>
                          </a:solidFill>
                          <a:latin typeface="Huawei Sans" panose="020C0503030203020204" pitchFamily="34" charset="0"/>
                        </a:rPr>
                        <a:t>Key Points</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76072">
                <a:tc>
                  <a:txBody>
                    <a:bodyPr/>
                    <a:lstStyle/>
                    <a:p>
                      <a:pPr algn="ctr" fontAlgn="ctr"/>
                      <a:r>
                        <a:rPr sz="1200">
                          <a:latin typeface="Huawei Sans" panose="020C0503030203020204" pitchFamily="34" charset="0"/>
                        </a:rPr>
                        <a:t>PE1</a:t>
                      </a:r>
                    </a:p>
                    <a:p>
                      <a:pPr algn="ctr" fontAlgn="ctr"/>
                      <a:r>
                        <a:rPr sz="1200">
                          <a:latin typeface="Huawei Sans" panose="020C0503030203020204" pitchFamily="34" charset="0"/>
                        </a:rPr>
                        <a:t>PE2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sz="1200" dirty="0">
                          <a:latin typeface="Huawei Sans" panose="020C0503030203020204" pitchFamily="34" charset="0"/>
                        </a:rPr>
                        <a:t>Enable PEs to establish MP-IBGP peer relationships with RRs in the local AS.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360">
                <a:tc>
                  <a:txBody>
                    <a:bodyPr/>
                    <a:lstStyle/>
                    <a:p>
                      <a:pPr algn="ctr" fontAlgn="ctr"/>
                      <a:r>
                        <a:rPr sz="1200">
                          <a:latin typeface="Huawei Sans" panose="020C0503030203020204" pitchFamily="34" charset="0"/>
                        </a:rPr>
                        <a:t>RR1</a:t>
                      </a:r>
                    </a:p>
                    <a:p>
                      <a:pPr algn="ctr" fontAlgn="ctr"/>
                      <a:r>
                        <a:rPr sz="1200">
                          <a:latin typeface="Huawei Sans" panose="020C0503030203020204" pitchFamily="34" charset="0"/>
                        </a:rPr>
                        <a:t>RR2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sz="1200" dirty="0">
                          <a:latin typeface="Huawei Sans" panose="020C0503030203020204" pitchFamily="34" charset="0"/>
                        </a:rPr>
                        <a:t>Enable RRs to establish MP-EBGP peer relationships with RRs in other ASs and not to change the next </a:t>
                      </a:r>
                      <a:r>
                        <a:rPr sz="1200" dirty="0" smtClean="0">
                          <a:latin typeface="Huawei Sans" panose="020C0503030203020204" pitchFamily="34" charset="0"/>
                        </a:rPr>
                        <a:t>hop</a:t>
                      </a:r>
                      <a:r>
                        <a:rPr lang="en-US" sz="1200" dirty="0" smtClean="0">
                          <a:latin typeface="Huawei Sans" panose="020C0503030203020204" pitchFamily="34" charset="0"/>
                        </a:rPr>
                        <a:t>s</a:t>
                      </a:r>
                      <a:r>
                        <a:rPr sz="1200" dirty="0" smtClean="0">
                          <a:latin typeface="Huawei Sans" panose="020C0503030203020204" pitchFamily="34" charset="0"/>
                        </a:rPr>
                        <a:t> </a:t>
                      </a:r>
                      <a:r>
                        <a:rPr sz="1200" dirty="0">
                          <a:latin typeface="Huawei Sans" panose="020C0503030203020204" pitchFamily="34" charset="0"/>
                        </a:rPr>
                        <a:t>of routes.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sz="1200" dirty="0">
                          <a:latin typeface="Huawei Sans" panose="020C0503030203020204" pitchFamily="34" charset="0"/>
                        </a:rPr>
                        <a:t>Enable RRs to establish MP-IBGP peer relationships with PEs in the same AS and not to change the next </a:t>
                      </a:r>
                      <a:r>
                        <a:rPr sz="1200" dirty="0" smtClean="0">
                          <a:latin typeface="Huawei Sans" panose="020C0503030203020204" pitchFamily="34" charset="0"/>
                        </a:rPr>
                        <a:t>hop</a:t>
                      </a:r>
                      <a:r>
                        <a:rPr lang="en-US" sz="1200" dirty="0" smtClean="0">
                          <a:latin typeface="Huawei Sans" panose="020C0503030203020204" pitchFamily="34" charset="0"/>
                        </a:rPr>
                        <a:t>s</a:t>
                      </a:r>
                      <a:r>
                        <a:rPr sz="1200" dirty="0" smtClean="0">
                          <a:latin typeface="Huawei Sans" panose="020C0503030203020204" pitchFamily="34" charset="0"/>
                        </a:rPr>
                        <a:t> </a:t>
                      </a:r>
                      <a:r>
                        <a:rPr sz="1200" dirty="0">
                          <a:latin typeface="Huawei Sans" panose="020C0503030203020204" pitchFamily="34" charset="0"/>
                        </a:rPr>
                        <a:t>of routes.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85049">
                <a:tc>
                  <a:txBody>
                    <a:bodyPr/>
                    <a:lstStyle/>
                    <a:p>
                      <a:pPr algn="ctr" fontAlgn="ctr"/>
                      <a:r>
                        <a:rPr sz="1200">
                          <a:latin typeface="Huawei Sans" panose="020C0503030203020204" pitchFamily="34" charset="0"/>
                        </a:rPr>
                        <a:t>ASBR-PE1</a:t>
                      </a:r>
                    </a:p>
                    <a:p>
                      <a:pPr algn="ctr" fontAlgn="ctr"/>
                      <a:r>
                        <a:rPr sz="1200">
                          <a:latin typeface="Huawei Sans" panose="020C0503030203020204" pitchFamily="34" charset="0"/>
                        </a:rPr>
                        <a:t>ASBR-PE2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ASBR-PEs to exchange labeled IPv4 routes with ASBR-PEs in other </a:t>
                      </a:r>
                      <a:r>
                        <a:rPr sz="1200" dirty="0" smtClean="0">
                          <a:latin typeface="Huawei Sans" panose="020C0503030203020204" pitchFamily="34" charset="0"/>
                        </a:rPr>
                        <a:t>AS</a:t>
                      </a:r>
                      <a:r>
                        <a:rPr lang="en-US" sz="1200" dirty="0" smtClean="0">
                          <a:latin typeface="Huawei Sans" panose="020C0503030203020204" pitchFamily="34" charset="0"/>
                        </a:rPr>
                        <a:t>s</a:t>
                      </a:r>
                      <a:r>
                        <a:rPr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ASBR-PEs to establish LDP LSPs for labeled BGP routes of the public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l" defTabSz="914034" rtl="0" eaLnBrk="1" fontAlgn="ctr" latinLnBrk="0" hangingPunct="1">
                        <a:lnSpc>
                          <a:spcPct val="100000"/>
                        </a:lnSpc>
                        <a:spcBef>
                          <a:spcPts val="0"/>
                        </a:spcBef>
                        <a:spcAft>
                          <a:spcPts val="0"/>
                        </a:spcAft>
                        <a:buClrTx/>
                        <a:buSzTx/>
                        <a:buFontTx/>
                        <a:buNone/>
                        <a:tabLst/>
                        <a:defRPr/>
                      </a:pPr>
                      <a:r>
                        <a:rPr sz="1200" dirty="0">
                          <a:latin typeface="Huawei Sans" panose="020C0503030203020204" pitchFamily="34" charset="0"/>
                        </a:rPr>
                        <a:t>Enable MPLS on the interfaces connecting ASBRs.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76" name="组合 75"/>
          <p:cNvGrpSpPr/>
          <p:nvPr/>
        </p:nvGrpSpPr>
        <p:grpSpPr bwMode="gray">
          <a:xfrm>
            <a:off x="309719" y="2640585"/>
            <a:ext cx="5939070" cy="2218263"/>
            <a:chOff x="309719" y="1339575"/>
            <a:chExt cx="5939070" cy="2218263"/>
          </a:xfrm>
        </p:grpSpPr>
        <p:sp>
          <p:nvSpPr>
            <p:cNvPr id="98" name="圆角矩形 97"/>
            <p:cNvSpPr/>
            <p:nvPr/>
          </p:nvSpPr>
          <p:spPr bwMode="gray">
            <a:xfrm>
              <a:off x="494375"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3513276" y="1339575"/>
              <a:ext cx="2491196" cy="1245024"/>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a:stCxn id="83" idx="1"/>
              <a:endCxn id="80" idx="3"/>
            </p:cNvCxnSpPr>
            <p:nvPr/>
          </p:nvCxnSpPr>
          <p:spPr bwMode="gray">
            <a:xfrm flipH="1">
              <a:off x="2000335" y="1738186"/>
              <a:ext cx="27493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Picture 185" descr="E:\2016.01\1.12 扁平化图标\蓝色\AR-蓝色最新-40.png"/>
            <p:cNvPicPr>
              <a:picLocks noChangeAspect="1" noChangeArrowheads="1"/>
            </p:cNvPicPr>
            <p:nvPr/>
          </p:nvPicPr>
          <p:blipFill>
            <a:blip r:embed="rId3" cstate="print"/>
            <a:srcRect/>
            <a:stretch>
              <a:fillRect/>
            </a:stretch>
          </p:blipFill>
          <p:spPr bwMode="gray">
            <a:xfrm>
              <a:off x="788558" y="2897369"/>
              <a:ext cx="436636" cy="395012"/>
            </a:xfrm>
            <a:prstGeom prst="rect">
              <a:avLst/>
            </a:prstGeom>
            <a:noFill/>
          </p:spPr>
        </p:pic>
        <p:pic>
          <p:nvPicPr>
            <p:cNvPr id="79" name="Picture 185" descr="E:\2016.01\1.12 扁平化图标\蓝色\AR-蓝色最新-40.png"/>
            <p:cNvPicPr>
              <a:picLocks noChangeAspect="1" noChangeArrowheads="1"/>
            </p:cNvPicPr>
            <p:nvPr/>
          </p:nvPicPr>
          <p:blipFill>
            <a:blip r:embed="rId3" cstate="print"/>
            <a:srcRect/>
            <a:stretch>
              <a:fillRect/>
            </a:stretch>
          </p:blipFill>
          <p:spPr bwMode="gray">
            <a:xfrm>
              <a:off x="788558" y="2114763"/>
              <a:ext cx="436636" cy="395012"/>
            </a:xfrm>
            <a:prstGeom prst="rect">
              <a:avLst/>
            </a:prstGeom>
            <a:noFill/>
          </p:spPr>
        </p:pic>
        <p:pic>
          <p:nvPicPr>
            <p:cNvPr id="80" name="Picture 185" descr="E:\2016.01\1.12 扁平化图标\蓝色\AR-蓝色最新-40.png"/>
            <p:cNvPicPr>
              <a:picLocks noChangeAspect="1" noChangeArrowheads="1"/>
            </p:cNvPicPr>
            <p:nvPr/>
          </p:nvPicPr>
          <p:blipFill>
            <a:blip r:embed="rId3" cstate="print"/>
            <a:srcRect/>
            <a:stretch>
              <a:fillRect/>
            </a:stretch>
          </p:blipFill>
          <p:spPr bwMode="gray">
            <a:xfrm>
              <a:off x="1563699" y="1540680"/>
              <a:ext cx="436636" cy="395012"/>
            </a:xfrm>
            <a:prstGeom prst="rect">
              <a:avLst/>
            </a:prstGeom>
            <a:noFill/>
          </p:spPr>
        </p:pic>
        <p:pic>
          <p:nvPicPr>
            <p:cNvPr id="81" name="Picture 185" descr="E:\2016.01\1.12 扁平化图标\蓝色\AR-蓝色最新-40.png"/>
            <p:cNvPicPr>
              <a:picLocks noChangeAspect="1" noChangeArrowheads="1"/>
            </p:cNvPicPr>
            <p:nvPr/>
          </p:nvPicPr>
          <p:blipFill>
            <a:blip r:embed="rId3" cstate="print"/>
            <a:srcRect/>
            <a:stretch>
              <a:fillRect/>
            </a:stretch>
          </p:blipFill>
          <p:spPr bwMode="gray">
            <a:xfrm>
              <a:off x="2410002" y="1540680"/>
              <a:ext cx="436636" cy="395012"/>
            </a:xfrm>
            <a:prstGeom prst="rect">
              <a:avLst/>
            </a:prstGeom>
            <a:noFill/>
          </p:spPr>
        </p:pic>
        <p:pic>
          <p:nvPicPr>
            <p:cNvPr id="82" name="Picture 185" descr="E:\2016.01\1.12 扁平化图标\蓝色\AR-蓝色最新-40.png"/>
            <p:cNvPicPr>
              <a:picLocks noChangeAspect="1" noChangeArrowheads="1"/>
            </p:cNvPicPr>
            <p:nvPr/>
          </p:nvPicPr>
          <p:blipFill>
            <a:blip r:embed="rId3" cstate="print"/>
            <a:srcRect/>
            <a:stretch>
              <a:fillRect/>
            </a:stretch>
          </p:blipFill>
          <p:spPr bwMode="gray">
            <a:xfrm>
              <a:off x="3903429" y="1540680"/>
              <a:ext cx="436636" cy="395012"/>
            </a:xfrm>
            <a:prstGeom prst="rect">
              <a:avLst/>
            </a:prstGeom>
            <a:noFill/>
          </p:spPr>
        </p:pic>
        <p:pic>
          <p:nvPicPr>
            <p:cNvPr id="83" name="Picture 185" descr="E:\2016.01\1.12 扁平化图标\蓝色\AR-蓝色最新-40.png"/>
            <p:cNvPicPr>
              <a:picLocks noChangeAspect="1" noChangeArrowheads="1"/>
            </p:cNvPicPr>
            <p:nvPr/>
          </p:nvPicPr>
          <p:blipFill>
            <a:blip r:embed="rId3" cstate="print"/>
            <a:srcRect/>
            <a:stretch>
              <a:fillRect/>
            </a:stretch>
          </p:blipFill>
          <p:spPr bwMode="gray">
            <a:xfrm>
              <a:off x="4749732" y="1540680"/>
              <a:ext cx="436636" cy="395012"/>
            </a:xfrm>
            <a:prstGeom prst="rect">
              <a:avLst/>
            </a:prstGeom>
            <a:noFill/>
          </p:spPr>
        </p:pic>
        <p:pic>
          <p:nvPicPr>
            <p:cNvPr id="84"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897369"/>
              <a:ext cx="436636" cy="395012"/>
            </a:xfrm>
            <a:prstGeom prst="rect">
              <a:avLst/>
            </a:prstGeom>
            <a:noFill/>
          </p:spPr>
        </p:pic>
        <p:pic>
          <p:nvPicPr>
            <p:cNvPr id="85" name="Picture 185" descr="E:\2016.01\1.12 扁平化图标\蓝色\AR-蓝色最新-40.png"/>
            <p:cNvPicPr>
              <a:picLocks noChangeAspect="1" noChangeArrowheads="1"/>
            </p:cNvPicPr>
            <p:nvPr/>
          </p:nvPicPr>
          <p:blipFill>
            <a:blip r:embed="rId3" cstate="print"/>
            <a:srcRect/>
            <a:stretch>
              <a:fillRect/>
            </a:stretch>
          </p:blipFill>
          <p:spPr bwMode="gray">
            <a:xfrm>
              <a:off x="5427740" y="2114763"/>
              <a:ext cx="436636" cy="395012"/>
            </a:xfrm>
            <a:prstGeom prst="rect">
              <a:avLst/>
            </a:prstGeom>
            <a:noFill/>
          </p:spPr>
        </p:pic>
        <p:cxnSp>
          <p:nvCxnSpPr>
            <p:cNvPr id="86" name="直接连接符 85"/>
            <p:cNvCxnSpPr>
              <a:stCxn id="80" idx="1"/>
              <a:endCxn id="79" idx="0"/>
            </p:cNvCxnSpPr>
            <p:nvPr/>
          </p:nvCxnSpPr>
          <p:spPr bwMode="gray">
            <a:xfrm flipH="1">
              <a:off x="1006876" y="1738186"/>
              <a:ext cx="556823"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8" idx="0"/>
              <a:endCxn id="79" idx="2"/>
            </p:cNvCxnSpPr>
            <p:nvPr/>
          </p:nvCxnSpPr>
          <p:spPr bwMode="gray">
            <a:xfrm flipV="1">
              <a:off x="1006876"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0"/>
              <a:endCxn id="83" idx="3"/>
            </p:cNvCxnSpPr>
            <p:nvPr/>
          </p:nvCxnSpPr>
          <p:spPr bwMode="gray">
            <a:xfrm flipH="1" flipV="1">
              <a:off x="5186368" y="1738186"/>
              <a:ext cx="459690" cy="37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4" idx="0"/>
              <a:endCxn id="85" idx="2"/>
            </p:cNvCxnSpPr>
            <p:nvPr/>
          </p:nvCxnSpPr>
          <p:spPr bwMode="gray">
            <a:xfrm flipV="1">
              <a:off x="5646058" y="2509775"/>
              <a:ext cx="0" cy="3875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 Box 165"/>
            <p:cNvSpPr txBox="1">
              <a:spLocks noChangeArrowheads="1"/>
            </p:cNvSpPr>
            <p:nvPr/>
          </p:nvSpPr>
          <p:spPr bwMode="gray">
            <a:xfrm>
              <a:off x="338173" y="2173769"/>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PE1</a:t>
              </a:r>
            </a:p>
          </p:txBody>
        </p:sp>
        <p:sp>
          <p:nvSpPr>
            <p:cNvPr id="91" name="Text Box 165"/>
            <p:cNvSpPr txBox="1">
              <a:spLocks noChangeArrowheads="1"/>
            </p:cNvSpPr>
            <p:nvPr/>
          </p:nvSpPr>
          <p:spPr bwMode="gray">
            <a:xfrm>
              <a:off x="338173" y="2956375"/>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CE1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 Box 165"/>
            <p:cNvSpPr txBox="1">
              <a:spLocks noChangeArrowheads="1"/>
            </p:cNvSpPr>
            <p:nvPr/>
          </p:nvSpPr>
          <p:spPr bwMode="gray">
            <a:xfrm>
              <a:off x="5408402" y="1893243"/>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Text Box 165"/>
            <p:cNvSpPr txBox="1">
              <a:spLocks noChangeArrowheads="1"/>
            </p:cNvSpPr>
            <p:nvPr/>
          </p:nvSpPr>
          <p:spPr bwMode="gray">
            <a:xfrm>
              <a:off x="4994751" y="2956375"/>
              <a:ext cx="544957" cy="276999"/>
            </a:xfrm>
            <a:prstGeom prst="rect">
              <a:avLst/>
            </a:prstGeom>
            <a:noFill/>
            <a:ln w="9525">
              <a:noFill/>
              <a:miter lim="800000"/>
              <a:headEnd/>
              <a:tailEnd/>
            </a:ln>
            <a:effectLst/>
          </p:spPr>
          <p:txBody>
            <a:bodyPr wrap="square">
              <a:noAutofit/>
            </a:bodyPr>
            <a:lstStyle/>
            <a:p>
              <a:pPr algn="ctr" fontAlgn="ctr"/>
              <a:r>
                <a:rPr sz="1200" dirty="0">
                  <a:latin typeface="Huawei Sans" panose="020C0503030203020204" pitchFamily="34" charset="0"/>
                </a:rPr>
                <a:t>CE2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 Box 165"/>
            <p:cNvSpPr txBox="1">
              <a:spLocks noChangeArrowheads="1"/>
            </p:cNvSpPr>
            <p:nvPr/>
          </p:nvSpPr>
          <p:spPr bwMode="gray">
            <a:xfrm>
              <a:off x="1452318"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 Box 165"/>
            <p:cNvSpPr txBox="1">
              <a:spLocks noChangeArrowheads="1"/>
            </p:cNvSpPr>
            <p:nvPr/>
          </p:nvSpPr>
          <p:spPr bwMode="gray">
            <a:xfrm>
              <a:off x="2153031" y="1881870"/>
              <a:ext cx="95057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 Box 165"/>
            <p:cNvSpPr txBox="1">
              <a:spLocks noChangeArrowheads="1"/>
            </p:cNvSpPr>
            <p:nvPr/>
          </p:nvSpPr>
          <p:spPr bwMode="gray">
            <a:xfrm>
              <a:off x="3661242" y="1881870"/>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ASBR-PE2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 Box 165"/>
            <p:cNvSpPr txBox="1">
              <a:spLocks noChangeArrowheads="1"/>
            </p:cNvSpPr>
            <p:nvPr/>
          </p:nvSpPr>
          <p:spPr bwMode="gray">
            <a:xfrm>
              <a:off x="4636413" y="1881870"/>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P2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圆角矩形 98"/>
            <p:cNvSpPr/>
            <p:nvPr/>
          </p:nvSpPr>
          <p:spPr bwMode="gray">
            <a:xfrm>
              <a:off x="449365"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bwMode="gray">
            <a:xfrm>
              <a:off x="4912611" y="2822676"/>
              <a:ext cx="1160659" cy="7351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 Box 165"/>
            <p:cNvSpPr txBox="1">
              <a:spLocks noChangeArrowheads="1"/>
            </p:cNvSpPr>
            <p:nvPr/>
          </p:nvSpPr>
          <p:spPr bwMode="gray">
            <a:xfrm>
              <a:off x="422351"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192.168.1.1/24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 Box 165"/>
            <p:cNvSpPr txBox="1">
              <a:spLocks noChangeArrowheads="1"/>
            </p:cNvSpPr>
            <p:nvPr/>
          </p:nvSpPr>
          <p:spPr bwMode="gray">
            <a:xfrm>
              <a:off x="4885597" y="3280839"/>
              <a:ext cx="1214686"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192.168.2.1/24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 Box 36"/>
            <p:cNvSpPr txBox="1">
              <a:spLocks noChangeArrowheads="1"/>
            </p:cNvSpPr>
            <p:nvPr/>
          </p:nvSpPr>
          <p:spPr bwMode="gray">
            <a:xfrm>
              <a:off x="309719"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AS100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 Box 36"/>
            <p:cNvSpPr txBox="1">
              <a:spLocks noChangeArrowheads="1"/>
            </p:cNvSpPr>
            <p:nvPr/>
          </p:nvSpPr>
          <p:spPr bwMode="gray">
            <a:xfrm>
              <a:off x="5096661" y="1450812"/>
              <a:ext cx="1152128" cy="307777"/>
            </a:xfrm>
            <a:prstGeom prst="rect">
              <a:avLst/>
            </a:prstGeom>
            <a:noFill/>
            <a:ln w="9525">
              <a:noFill/>
              <a:miter lim="800000"/>
              <a:headEnd/>
              <a:tailEnd/>
            </a:ln>
            <a:effectLst/>
          </p:spPr>
          <p:txBody>
            <a:bodyPr wrap="square">
              <a:noAutofit/>
            </a:bodyPr>
            <a:lstStyle/>
            <a:p>
              <a:pPr algn="ctr" fontAlgn="ctr"/>
              <a:r>
                <a:rPr sz="1400" b="1">
                  <a:latin typeface="Huawei Sans" panose="020C0503030203020204" pitchFamily="34" charset="0"/>
                </a:rPr>
                <a:t>AS200</a:t>
              </a:r>
              <a:endParaRPr lang="en-US" altLang="zh-CN" sz="14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Text Box 165"/>
            <p:cNvSpPr txBox="1">
              <a:spLocks noChangeArrowheads="1"/>
            </p:cNvSpPr>
            <p:nvPr/>
          </p:nvSpPr>
          <p:spPr bwMode="gray">
            <a:xfrm>
              <a:off x="2863824" y="1484413"/>
              <a:ext cx="918511"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GE2/0/0</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Text Box 165"/>
            <p:cNvSpPr txBox="1">
              <a:spLocks noChangeArrowheads="1"/>
            </p:cNvSpPr>
            <p:nvPr/>
          </p:nvSpPr>
          <p:spPr bwMode="gray">
            <a:xfrm>
              <a:off x="2797675" y="1731071"/>
              <a:ext cx="1067804"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10.0.34.0/24</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8" name="Picture 185" descr="E:\2016.01\1.12 扁平化图标\蓝色\AR-蓝色最新-40.png"/>
            <p:cNvPicPr>
              <a:picLocks noChangeAspect="1" noChangeArrowheads="1"/>
            </p:cNvPicPr>
            <p:nvPr/>
          </p:nvPicPr>
          <p:blipFill>
            <a:blip r:embed="rId3" cstate="print"/>
            <a:srcRect/>
            <a:stretch>
              <a:fillRect/>
            </a:stretch>
          </p:blipFill>
          <p:spPr bwMode="gray">
            <a:xfrm>
              <a:off x="1548253" y="2114763"/>
              <a:ext cx="436636" cy="395012"/>
            </a:xfrm>
            <a:prstGeom prst="rect">
              <a:avLst/>
            </a:prstGeom>
            <a:noFill/>
          </p:spPr>
        </p:pic>
        <p:pic>
          <p:nvPicPr>
            <p:cNvPr id="109" name="Picture 185" descr="E:\2016.01\1.12 扁平化图标\蓝色\AR-蓝色最新-40.png"/>
            <p:cNvPicPr>
              <a:picLocks noChangeAspect="1" noChangeArrowheads="1"/>
            </p:cNvPicPr>
            <p:nvPr/>
          </p:nvPicPr>
          <p:blipFill>
            <a:blip r:embed="rId3" cstate="print"/>
            <a:srcRect/>
            <a:stretch>
              <a:fillRect/>
            </a:stretch>
          </p:blipFill>
          <p:spPr bwMode="gray">
            <a:xfrm>
              <a:off x="4497398" y="2114763"/>
              <a:ext cx="436636" cy="395012"/>
            </a:xfrm>
            <a:prstGeom prst="rect">
              <a:avLst/>
            </a:prstGeom>
            <a:noFill/>
          </p:spPr>
        </p:pic>
        <p:sp>
          <p:nvSpPr>
            <p:cNvPr id="110" name="Text Box 165"/>
            <p:cNvSpPr txBox="1">
              <a:spLocks noChangeArrowheads="1"/>
            </p:cNvSpPr>
            <p:nvPr/>
          </p:nvSpPr>
          <p:spPr bwMode="gray">
            <a:xfrm>
              <a:off x="1440618"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Text Box 165"/>
            <p:cNvSpPr txBox="1">
              <a:spLocks noChangeArrowheads="1"/>
            </p:cNvSpPr>
            <p:nvPr/>
          </p:nvSpPr>
          <p:spPr bwMode="gray">
            <a:xfrm>
              <a:off x="4390766" y="2505106"/>
              <a:ext cx="659398" cy="276999"/>
            </a:xfrm>
            <a:prstGeom prst="rect">
              <a:avLst/>
            </a:prstGeom>
            <a:noFill/>
            <a:ln w="9525">
              <a:noFill/>
              <a:miter lim="800000"/>
              <a:headEnd/>
              <a:tailEnd/>
            </a:ln>
            <a:effectLst/>
          </p:spPr>
          <p:txBody>
            <a:bodyPr wrap="square">
              <a:noAutofit/>
            </a:bodyPr>
            <a:lstStyle/>
            <a:p>
              <a:pPr algn="ctr" fontAlgn="ctr"/>
              <a:r>
                <a:rPr sz="1200">
                  <a:latin typeface="Huawei Sans" panose="020C0503030203020204" pitchFamily="34" charset="0"/>
                </a:rPr>
                <a:t>RR2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2" name="直接连接符 111"/>
            <p:cNvCxnSpPr>
              <a:stCxn id="108" idx="1"/>
              <a:endCxn id="79" idx="3"/>
            </p:cNvCxnSpPr>
            <p:nvPr/>
          </p:nvCxnSpPr>
          <p:spPr bwMode="gray">
            <a:xfrm flipH="1">
              <a:off x="1225194" y="2312269"/>
              <a:ext cx="3230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85" idx="1"/>
              <a:endCxn id="109" idx="3"/>
            </p:cNvCxnSpPr>
            <p:nvPr/>
          </p:nvCxnSpPr>
          <p:spPr bwMode="gray">
            <a:xfrm flipH="1">
              <a:off x="4934034" y="2312269"/>
              <a:ext cx="4937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9950136" y="114300"/>
            <a:ext cx="1797364" cy="212400"/>
            <a:chOff x="10022136" y="114300"/>
            <a:chExt cx="1797364" cy="212400"/>
          </a:xfrm>
        </p:grpSpPr>
        <p:sp>
          <p:nvSpPr>
            <p:cNvPr id="49" name="燕尾形 26">
              <a:extLst>
                <a:ext uri="{FF2B5EF4-FFF2-40B4-BE49-F238E27FC236}">
                  <a16:creationId xmlns="" xmlns:a16="http://schemas.microsoft.com/office/drawing/2014/main" id="{21056BB4-1035-4B48-93C4-82662DFBD2D4}"/>
                </a:ext>
              </a:extLst>
            </p:cNvPr>
            <p:cNvSpPr/>
            <p:nvPr/>
          </p:nvSpPr>
          <p:spPr bwMode="gray">
            <a:xfrm>
              <a:off x="10847500" y="114300"/>
              <a:ext cx="972000" cy="2124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chemeClr val="bg1"/>
                  </a:solidFill>
                  <a:latin typeface="Huawei Sans" panose="020C0503030203020204" pitchFamily="34" charset="0"/>
                </a:rPr>
                <a:t>Solution 2</a:t>
              </a:r>
              <a:endParaRPr lang="en-US" altLang="zh-CN" sz="1200" b="1" kern="0"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0" name="五边形 49"/>
            <p:cNvSpPr/>
            <p:nvPr/>
          </p:nvSpPr>
          <p:spPr bwMode="gray">
            <a:xfrm>
              <a:off x="10022136" y="114300"/>
              <a:ext cx="900000" cy="212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a:latin typeface="Huawei Sans" panose="020C0503030203020204" pitchFamily="34" charset="0"/>
                </a:rPr>
                <a:t>Solution 1</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93139188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smtClean="0"/>
              <a:t>(Single-answer question) Which of the following inter-AS VPN solutions does not require ASBRs to save CE-side routing information? (     )</a:t>
            </a:r>
            <a:endParaRPr lang="en-US" altLang="zh-CN" sz="1600" dirty="0" smtClean="0">
              <a:sym typeface="Huawei Sans" panose="020C0503030203020204" pitchFamily="34" charset="0"/>
            </a:endParaRPr>
          </a:p>
          <a:p>
            <a:pPr lvl="1"/>
            <a:r>
              <a:rPr lang="en-US" sz="1400" dirty="0" smtClean="0"/>
              <a:t>Option A</a:t>
            </a:r>
            <a:endParaRPr lang="en-US" altLang="zh-CN" sz="1400" dirty="0" smtClean="0">
              <a:sym typeface="Huawei Sans" panose="020C0503030203020204" pitchFamily="34" charset="0"/>
            </a:endParaRPr>
          </a:p>
          <a:p>
            <a:pPr lvl="1"/>
            <a:r>
              <a:rPr lang="en-US" sz="1400" dirty="0" smtClean="0"/>
              <a:t>Option B</a:t>
            </a:r>
            <a:endParaRPr lang="en-US" altLang="zh-CN" sz="1400" dirty="0" smtClean="0">
              <a:sym typeface="Huawei Sans" panose="020C0503030203020204" pitchFamily="34" charset="0"/>
            </a:endParaRPr>
          </a:p>
          <a:p>
            <a:pPr lvl="1"/>
            <a:r>
              <a:rPr lang="en-US" sz="1400" dirty="0" smtClean="0"/>
              <a:t>Option C</a:t>
            </a:r>
            <a:endParaRPr lang="en-US" altLang="zh-CN" sz="1400" dirty="0" smtClean="0">
              <a:sym typeface="Huawei Sans" panose="020C0503030203020204" pitchFamily="34" charset="0"/>
            </a:endParaRPr>
          </a:p>
          <a:p>
            <a:r>
              <a:rPr lang="en-US" sz="1600" dirty="0" smtClean="0"/>
              <a:t>(Single-answer question) When only LDP or BGP is used to allocate labels, which of the following inter-AS VPN solutions may use three types of labels during packet forwarding? (     )</a:t>
            </a:r>
            <a:endParaRPr lang="en-US" altLang="zh-CN" sz="1600" dirty="0" smtClean="0">
              <a:sym typeface="Huawei Sans" panose="020C0503030203020204" pitchFamily="34" charset="0"/>
            </a:endParaRPr>
          </a:p>
          <a:p>
            <a:pPr lvl="1"/>
            <a:r>
              <a:rPr lang="en-US" sz="1400" dirty="0" smtClean="0"/>
              <a:t>Option A</a:t>
            </a:r>
            <a:endParaRPr lang="en-US" altLang="zh-CN" sz="1400" dirty="0" smtClean="0">
              <a:sym typeface="Huawei Sans" panose="020C0503030203020204" pitchFamily="34" charset="0"/>
            </a:endParaRPr>
          </a:p>
          <a:p>
            <a:pPr lvl="1"/>
            <a:r>
              <a:rPr lang="en-US" sz="1400" dirty="0" smtClean="0"/>
              <a:t>Option B</a:t>
            </a:r>
            <a:endParaRPr lang="en-US" altLang="zh-CN" sz="1400" dirty="0" smtClean="0">
              <a:sym typeface="Huawei Sans" panose="020C0503030203020204" pitchFamily="34" charset="0"/>
            </a:endParaRPr>
          </a:p>
          <a:p>
            <a:pPr lvl="1"/>
            <a:r>
              <a:rPr lang="en-US" sz="1400" dirty="0" smtClean="0"/>
              <a:t>Option C</a:t>
            </a:r>
            <a:endParaRPr lang="en-US" altLang="zh-CN" sz="1400" dirty="0" smtClean="0">
              <a:sym typeface="Huawei Sans" panose="020C0503030203020204" pitchFamily="34" charset="0"/>
            </a:endParaRPr>
          </a:p>
          <a:p>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259420129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a:xfrm>
            <a:off x="1019175" y="1844674"/>
            <a:ext cx="10153650" cy="4248215"/>
          </a:xfrm>
        </p:spPr>
        <p:txBody>
          <a:bodyPr/>
          <a:lstStyle/>
          <a:p>
            <a:r>
              <a:rPr lang="en-US" sz="1800" dirty="0" smtClean="0"/>
              <a:t>When VPN routing information is exchanged between ASs, three inter-AS VPN solutions are proposed in related standards:</a:t>
            </a:r>
            <a:endParaRPr lang="en-US" altLang="zh-CN" sz="1800" dirty="0" smtClean="0">
              <a:sym typeface="Huawei Sans" panose="020C0503030203020204" pitchFamily="34" charset="0"/>
            </a:endParaRPr>
          </a:p>
          <a:p>
            <a:pPr lvl="1"/>
            <a:r>
              <a:rPr lang="en-US" sz="1600" dirty="0" smtClean="0"/>
              <a:t>Option A: It features simple configurations as MPLS does not need to run between ASBRs. It is applicable to the scenario with a small number of VPNs.</a:t>
            </a:r>
            <a:endParaRPr lang="en-US" altLang="zh-CN" sz="1600" dirty="0" smtClean="0">
              <a:sym typeface="Huawei Sans" panose="020C0503030203020204" pitchFamily="34" charset="0"/>
            </a:endParaRPr>
          </a:p>
          <a:p>
            <a:pPr lvl="1"/>
            <a:r>
              <a:rPr lang="en-US" sz="1600" dirty="0" smtClean="0"/>
              <a:t>Option B: It does not require interfaces to be created for each inter-AS VPN. All traffic is forwarded by ASBRs, facilitating traffic control but burdening ASBRs. When there are a large number of VPN routes, ASBRs are overloaded and may become a bottleneck.</a:t>
            </a:r>
            <a:endParaRPr lang="en-US" altLang="zh-CN" sz="1600" dirty="0" smtClean="0">
              <a:sym typeface="Huawei Sans" panose="020C0503030203020204" pitchFamily="34" charset="0"/>
            </a:endParaRPr>
          </a:p>
          <a:p>
            <a:pPr lvl="1"/>
            <a:r>
              <a:rPr lang="en-US" sz="1600" dirty="0" smtClean="0"/>
              <a:t>Option C: It does not require ASBRs to maintain or advertise VPN-IPv4 routes because these routes are directly exchanged between PEs. Option C is applicable to scenarios where multiple ASs are spanned. The disadvantage of Option C is that it costs too much to manage an end-to-end BGP LSP between PEs.</a:t>
            </a:r>
          </a:p>
          <a:p>
            <a:pPr lvl="1"/>
            <a:endParaRPr lang="en-US" altLang="zh-CN" sz="1600" dirty="0" smtClean="0">
              <a:sym typeface="Huawei Sans" panose="020C0503030203020204" pitchFamily="34" charset="0"/>
            </a:endParaRPr>
          </a:p>
          <a:p>
            <a:pPr lvl="1"/>
            <a:endParaRPr lang="en-US" altLang="zh-CN" sz="1600" dirty="0">
              <a:sym typeface="Huawei Sans" panose="020C0503030203020204" pitchFamily="34" charset="0"/>
            </a:endParaRPr>
          </a:p>
        </p:txBody>
      </p:sp>
    </p:spTree>
    <p:extLst>
      <p:ext uri="{BB962C8B-B14F-4D97-AF65-F5344CB8AC3E}">
        <p14:creationId xmlns:p14="http://schemas.microsoft.com/office/powerpoint/2010/main" val="37578240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Line 260"/>
          <p:cNvSpPr>
            <a:spLocks noChangeShapeType="1"/>
          </p:cNvSpPr>
          <p:nvPr/>
        </p:nvSpPr>
        <p:spPr bwMode="gray">
          <a:xfrm flipH="1">
            <a:off x="3847064" y="2173090"/>
            <a:ext cx="0" cy="1539986"/>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Line 260"/>
          <p:cNvSpPr>
            <a:spLocks noChangeShapeType="1"/>
          </p:cNvSpPr>
          <p:nvPr/>
        </p:nvSpPr>
        <p:spPr bwMode="gray">
          <a:xfrm>
            <a:off x="8463663" y="2173090"/>
            <a:ext cx="0" cy="1543248"/>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Line 260"/>
          <p:cNvSpPr>
            <a:spLocks noChangeShapeType="1"/>
          </p:cNvSpPr>
          <p:nvPr/>
        </p:nvSpPr>
        <p:spPr bwMode="gray">
          <a:xfrm flipH="1">
            <a:off x="1504171" y="2903491"/>
            <a:ext cx="6001" cy="902515"/>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Line 260"/>
          <p:cNvSpPr>
            <a:spLocks noChangeShapeType="1"/>
          </p:cNvSpPr>
          <p:nvPr/>
        </p:nvSpPr>
        <p:spPr bwMode="gray">
          <a:xfrm>
            <a:off x="10806556" y="2903492"/>
            <a:ext cx="0" cy="851388"/>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Line 260"/>
          <p:cNvSpPr>
            <a:spLocks noChangeShapeType="1"/>
          </p:cNvSpPr>
          <p:nvPr/>
        </p:nvSpPr>
        <p:spPr bwMode="gray">
          <a:xfrm flipH="1">
            <a:off x="4119445" y="1987615"/>
            <a:ext cx="0" cy="1539986"/>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Line 260"/>
          <p:cNvSpPr>
            <a:spLocks noChangeShapeType="1"/>
          </p:cNvSpPr>
          <p:nvPr/>
        </p:nvSpPr>
        <p:spPr bwMode="gray">
          <a:xfrm flipH="1">
            <a:off x="8175431" y="1987615"/>
            <a:ext cx="0" cy="1659424"/>
          </a:xfrm>
          <a:prstGeom prst="line">
            <a:avLst/>
          </a:prstGeom>
          <a:noFill/>
          <a:ln w="19050" cap="rnd">
            <a:solidFill>
              <a:schemeClr val="tx1"/>
            </a:solidFill>
            <a:prstDash val="sysDot"/>
            <a:round/>
            <a:headEn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 46"/>
          <p:cNvSpPr/>
          <p:nvPr/>
        </p:nvSpPr>
        <p:spPr bwMode="gray">
          <a:xfrm>
            <a:off x="3314868" y="1177866"/>
            <a:ext cx="5635290" cy="148121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a:lstStyle/>
          <a:p>
            <a:r>
              <a:rPr lang="en-US" dirty="0" smtClean="0"/>
              <a:t>Fundamentals of Intra-AS MPLS VPN: Data Forwarding</a:t>
            </a:r>
            <a:endParaRPr lang="en-US" dirty="0">
              <a:sym typeface="Huawei Sans" panose="020C0503030203020204" pitchFamily="34" charset="0"/>
            </a:endParaRPr>
          </a:p>
        </p:txBody>
      </p:sp>
      <p:cxnSp>
        <p:nvCxnSpPr>
          <p:cNvPr id="94" name="直接连接符 93"/>
          <p:cNvCxnSpPr>
            <a:stCxn id="98" idx="3"/>
            <a:endCxn id="100" idx="1"/>
          </p:cNvCxnSpPr>
          <p:nvPr/>
        </p:nvCxnSpPr>
        <p:spPr bwMode="gray">
          <a:xfrm>
            <a:off x="4119445" y="1697987"/>
            <a:ext cx="4063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5881160" y="1477078"/>
            <a:ext cx="540000" cy="723926"/>
            <a:chOff x="5881160" y="1477078"/>
            <a:chExt cx="540000" cy="723926"/>
          </a:xfrm>
        </p:grpSpPr>
        <p:pic>
          <p:nvPicPr>
            <p:cNvPr id="102" name="Picture 12" descr="E:\2016.01\1.12 扁平化图标\蓝色\AR-蓝色最新-40.png"/>
            <p:cNvPicPr>
              <a:picLocks noChangeAspect="1" noChangeArrowheads="1"/>
            </p:cNvPicPr>
            <p:nvPr/>
          </p:nvPicPr>
          <p:blipFill>
            <a:blip r:embed="rId3" cstate="print"/>
            <a:srcRect/>
            <a:stretch>
              <a:fillRect/>
            </a:stretch>
          </p:blipFill>
          <p:spPr bwMode="gray">
            <a:xfrm>
              <a:off x="5881160" y="1477078"/>
              <a:ext cx="540000" cy="441818"/>
            </a:xfrm>
            <a:prstGeom prst="rect">
              <a:avLst/>
            </a:prstGeom>
            <a:noFill/>
          </p:spPr>
        </p:pic>
        <p:sp>
          <p:nvSpPr>
            <p:cNvPr id="103" name="文本框 102"/>
            <p:cNvSpPr txBox="1"/>
            <p:nvPr/>
          </p:nvSpPr>
          <p:spPr bwMode="gray">
            <a:xfrm>
              <a:off x="6005126" y="1893227"/>
              <a:ext cx="292068" cy="307777"/>
            </a:xfrm>
            <a:prstGeom prst="rect">
              <a:avLst/>
            </a:prstGeom>
            <a:noFill/>
          </p:spPr>
          <p:txBody>
            <a:bodyPr wrap="square" rtlCol="0">
              <a:noAutofit/>
            </a:bodyPr>
            <a:lstStyle/>
            <a:p>
              <a:pPr fontAlgn="ctr"/>
              <a:r>
                <a:rPr sz="1400" b="1">
                  <a:latin typeface="Huawei Sans" panose="020C0503030203020204" pitchFamily="34" charset="0"/>
                </a:rPr>
                <a:t>P</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8182874" y="1477078"/>
            <a:ext cx="540000" cy="723926"/>
            <a:chOff x="8182874" y="1477078"/>
            <a:chExt cx="540000" cy="723926"/>
          </a:xfrm>
        </p:grpSpPr>
        <p:pic>
          <p:nvPicPr>
            <p:cNvPr id="100" name="Picture 12" descr="E:\2016.01\1.12 扁平化图标\蓝色\AR-蓝色最新-40.png"/>
            <p:cNvPicPr>
              <a:picLocks noChangeAspect="1" noChangeArrowheads="1"/>
            </p:cNvPicPr>
            <p:nvPr/>
          </p:nvPicPr>
          <p:blipFill>
            <a:blip r:embed="rId3" cstate="print"/>
            <a:srcRect/>
            <a:stretch>
              <a:fillRect/>
            </a:stretch>
          </p:blipFill>
          <p:spPr bwMode="gray">
            <a:xfrm>
              <a:off x="8182874" y="1477078"/>
              <a:ext cx="540000" cy="441818"/>
            </a:xfrm>
            <a:prstGeom prst="rect">
              <a:avLst/>
            </a:prstGeom>
            <a:noFill/>
          </p:spPr>
        </p:pic>
        <p:sp>
          <p:nvSpPr>
            <p:cNvPr id="101" name="文本框 100"/>
            <p:cNvSpPr txBox="1"/>
            <p:nvPr/>
          </p:nvSpPr>
          <p:spPr bwMode="gray">
            <a:xfrm>
              <a:off x="8205042" y="1893227"/>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 name="组合 6"/>
          <p:cNvGrpSpPr/>
          <p:nvPr/>
        </p:nvGrpSpPr>
        <p:grpSpPr bwMode="gray">
          <a:xfrm>
            <a:off x="3579445" y="1477078"/>
            <a:ext cx="540000" cy="723926"/>
            <a:chOff x="3579445" y="1477078"/>
            <a:chExt cx="540000" cy="723926"/>
          </a:xfrm>
        </p:grpSpPr>
        <p:pic>
          <p:nvPicPr>
            <p:cNvPr id="98" name="Picture 12" descr="E:\2016.01\1.12 扁平化图标\蓝色\AR-蓝色最新-40.png"/>
            <p:cNvPicPr>
              <a:picLocks noChangeAspect="1" noChangeArrowheads="1"/>
            </p:cNvPicPr>
            <p:nvPr/>
          </p:nvPicPr>
          <p:blipFill>
            <a:blip r:embed="rId3" cstate="print"/>
            <a:srcRect/>
            <a:stretch>
              <a:fillRect/>
            </a:stretch>
          </p:blipFill>
          <p:spPr bwMode="gray">
            <a:xfrm>
              <a:off x="3579445" y="1477078"/>
              <a:ext cx="540000" cy="441818"/>
            </a:xfrm>
            <a:prstGeom prst="rect">
              <a:avLst/>
            </a:prstGeom>
            <a:noFill/>
          </p:spPr>
        </p:pic>
        <p:sp>
          <p:nvSpPr>
            <p:cNvPr id="99" name="文本框 98"/>
            <p:cNvSpPr txBox="1"/>
            <p:nvPr/>
          </p:nvSpPr>
          <p:spPr bwMode="gray">
            <a:xfrm>
              <a:off x="3600819" y="1893227"/>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 name="组合 39"/>
          <p:cNvGrpSpPr/>
          <p:nvPr/>
        </p:nvGrpSpPr>
        <p:grpSpPr bwMode="gray">
          <a:xfrm>
            <a:off x="1267043" y="2302179"/>
            <a:ext cx="550687" cy="712575"/>
            <a:chOff x="4073209" y="4947622"/>
            <a:chExt cx="550687" cy="712575"/>
          </a:xfrm>
        </p:grpSpPr>
        <p:pic>
          <p:nvPicPr>
            <p:cNvPr id="9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93" name="文本框 92"/>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 name="圆角矩形 40"/>
          <p:cNvSpPr/>
          <p:nvPr/>
        </p:nvSpPr>
        <p:spPr bwMode="gray">
          <a:xfrm>
            <a:off x="1020434" y="2217951"/>
            <a:ext cx="1092530" cy="994971"/>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92" idx="0"/>
            <a:endCxn id="98" idx="1"/>
          </p:cNvCxnSpPr>
          <p:nvPr/>
        </p:nvCxnSpPr>
        <p:spPr bwMode="gray">
          <a:xfrm flipV="1">
            <a:off x="1537043" y="1697987"/>
            <a:ext cx="2042402" cy="6041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10484588" y="2290828"/>
            <a:ext cx="540000" cy="723926"/>
            <a:chOff x="4073209" y="4947622"/>
            <a:chExt cx="540000" cy="723926"/>
          </a:xfrm>
        </p:grpSpPr>
        <p:pic>
          <p:nvPicPr>
            <p:cNvPr id="8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89" name="文本框 88"/>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8" name="直接连接符 47"/>
          <p:cNvCxnSpPr>
            <a:stCxn id="88" idx="0"/>
            <a:endCxn id="100" idx="3"/>
          </p:cNvCxnSpPr>
          <p:nvPr/>
        </p:nvCxnSpPr>
        <p:spPr bwMode="gray">
          <a:xfrm flipH="1" flipV="1">
            <a:off x="8722874" y="1697987"/>
            <a:ext cx="2031714" cy="5928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矩形 141"/>
          <p:cNvSpPr/>
          <p:nvPr/>
        </p:nvSpPr>
        <p:spPr bwMode="gray">
          <a:xfrm>
            <a:off x="849066" y="2903492"/>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Site1</a:t>
            </a:r>
          </a:p>
        </p:txBody>
      </p:sp>
      <p:sp>
        <p:nvSpPr>
          <p:cNvPr id="62" name="圆角矩形 61"/>
          <p:cNvSpPr/>
          <p:nvPr/>
        </p:nvSpPr>
        <p:spPr bwMode="gray">
          <a:xfrm>
            <a:off x="10202058" y="2217951"/>
            <a:ext cx="1092530" cy="994971"/>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141"/>
          <p:cNvSpPr/>
          <p:nvPr/>
        </p:nvSpPr>
        <p:spPr bwMode="gray">
          <a:xfrm>
            <a:off x="10652772" y="2903492"/>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Site2</a:t>
            </a:r>
          </a:p>
        </p:txBody>
      </p:sp>
      <p:sp>
        <p:nvSpPr>
          <p:cNvPr id="113" name="矩形 141"/>
          <p:cNvSpPr/>
          <p:nvPr/>
        </p:nvSpPr>
        <p:spPr bwMode="gray">
          <a:xfrm>
            <a:off x="5077992" y="1194292"/>
            <a:ext cx="2146335"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dirty="0">
                <a:solidFill>
                  <a:schemeClr val="bg1">
                    <a:lumMod val="50000"/>
                  </a:schemeClr>
                </a:solidFill>
                <a:latin typeface="Huawei Sans" panose="020C0503030203020204" pitchFamily="34" charset="0"/>
              </a:rPr>
              <a:t>MPLS backbone network</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9315471" y="1194196"/>
            <a:ext cx="2196844" cy="610466"/>
          </a:xfrm>
          <a:prstGeom prst="rect">
            <a:avLst/>
          </a:prstGeom>
          <a:solidFill>
            <a:srgbClr val="F6B78C"/>
          </a:solidFill>
        </p:spPr>
        <p:txBody>
          <a:bodyPr wrap="square" lIns="19050" tIns="19050" rIns="19050" bIns="19050" rtlCol="0" anchor="ctr">
            <a:noAutofit/>
          </a:bodyPr>
          <a:lstStyle/>
          <a:p>
            <a:pPr algn="ctr" fontAlgn="ctr"/>
            <a:r>
              <a:rPr sz="1200" dirty="0">
                <a:latin typeface="Huawei Sans" panose="020C0503030203020204" pitchFamily="34" charset="0"/>
              </a:rPr>
              <a:t>The following example describes how </a:t>
            </a:r>
            <a:r>
              <a:rPr lang="en-US" sz="1200" dirty="0" smtClean="0">
                <a:latin typeface="Huawei Sans" panose="020C0503030203020204" pitchFamily="34" charset="0"/>
              </a:rPr>
              <a:t>CE2 </a:t>
            </a:r>
            <a:r>
              <a:rPr lang="en-US" altLang="zh-CN" sz="1200" dirty="0" smtClean="0">
                <a:latin typeface="Huawei Sans" panose="020C0503030203020204" pitchFamily="34" charset="0"/>
              </a:rPr>
              <a:t>sends </a:t>
            </a:r>
            <a:r>
              <a:rPr sz="1200" dirty="0" smtClean="0">
                <a:latin typeface="Huawei Sans" panose="020C0503030203020204" pitchFamily="34" charset="0"/>
              </a:rPr>
              <a:t>a </a:t>
            </a:r>
            <a:r>
              <a:rPr sz="1200" dirty="0">
                <a:latin typeface="Huawei Sans" panose="020C0503030203020204" pitchFamily="34" charset="0"/>
              </a:rPr>
              <a:t>data </a:t>
            </a:r>
            <a:r>
              <a:rPr sz="1200" dirty="0" smtClean="0">
                <a:latin typeface="Huawei Sans" panose="020C0503030203020204" pitchFamily="34" charset="0"/>
              </a:rPr>
              <a:t>packet to </a:t>
            </a:r>
            <a:r>
              <a:rPr sz="1200" dirty="0">
                <a:latin typeface="Huawei Sans" panose="020C0503030203020204" pitchFamily="34" charset="0"/>
              </a:rPr>
              <a:t>CE1.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占位符 29"/>
          <p:cNvSpPr txBox="1">
            <a:spLocks/>
          </p:cNvSpPr>
          <p:nvPr/>
        </p:nvSpPr>
        <p:spPr bwMode="gray">
          <a:xfrm>
            <a:off x="442372" y="4244162"/>
            <a:ext cx="11293475" cy="13950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457200" indent="-457200" fontAlgn="ctr">
              <a:lnSpc>
                <a:spcPct val="100000"/>
              </a:lnSpc>
              <a:buSzPct val="100000"/>
              <a:buFont typeface="+mj-lt"/>
              <a:buAutoNum type="arabicPeriod"/>
            </a:pPr>
            <a:r>
              <a:rPr sz="1600" dirty="0">
                <a:latin typeface="Huawei Sans" panose="020C0503030203020204" pitchFamily="34" charset="0"/>
              </a:rPr>
              <a:t>CE2 sends an IPv4 packet with the destination address Net1.</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buSzPct val="100000"/>
              <a:buFont typeface="+mj-lt"/>
              <a:buAutoNum type="arabicPeriod"/>
            </a:pPr>
            <a:r>
              <a:rPr sz="1600" dirty="0">
                <a:latin typeface="Huawei Sans" panose="020C0503030203020204" pitchFamily="34" charset="0"/>
              </a:rPr>
              <a:t>After PE2 receives the packet, it encapsulates the packet with a VPN label </a:t>
            </a:r>
            <a:r>
              <a:rPr sz="1600" b="1" dirty="0">
                <a:solidFill>
                  <a:srgbClr val="62B230"/>
                </a:solidFill>
                <a:latin typeface="Huawei Sans" panose="020C0503030203020204" pitchFamily="34" charset="0"/>
              </a:rPr>
              <a:t>V1</a:t>
            </a:r>
            <a:r>
              <a:rPr sz="1600" dirty="0">
                <a:latin typeface="Huawei Sans" panose="020C0503030203020204" pitchFamily="34" charset="0"/>
              </a:rPr>
              <a:t> and then an outer label </a:t>
            </a:r>
            <a:r>
              <a:rPr sz="1600" b="1" dirty="0">
                <a:solidFill>
                  <a:srgbClr val="30B5C5"/>
                </a:solidFill>
                <a:latin typeface="Huawei Sans" panose="020C0503030203020204" pitchFamily="34" charset="0"/>
              </a:rPr>
              <a:t>T2</a:t>
            </a:r>
            <a:r>
              <a:rPr sz="1600" dirty="0">
                <a:latin typeface="Huawei Sans" panose="020C0503030203020204" pitchFamily="34" charset="0"/>
              </a:rPr>
              <a:t> and forwards the packet to the P device.</a:t>
            </a:r>
            <a:endParaRPr lang="zh-CN" altLang="en-US" sz="1600" dirty="0">
              <a:latin typeface="Huawei Sans" panose="020C0503030203020204" pitchFamily="34" charset="0"/>
              <a:sym typeface="Huawei Sans" panose="020C0503030203020204" pitchFamily="34" charset="0"/>
            </a:endParaRPr>
          </a:p>
          <a:p>
            <a:pPr marL="457200" indent="-457200" fontAlgn="ctr">
              <a:lnSpc>
                <a:spcPct val="100000"/>
              </a:lnSpc>
              <a:buSzPct val="100000"/>
              <a:buFont typeface="+mj-lt"/>
              <a:buAutoNum type="arabicPeriod"/>
            </a:pPr>
            <a:r>
              <a:rPr sz="1600" dirty="0">
                <a:latin typeface="Huawei Sans" panose="020C0503030203020204" pitchFamily="34" charset="0"/>
              </a:rPr>
              <a:t>The P device swaps the outer label </a:t>
            </a:r>
            <a:r>
              <a:rPr sz="1600" b="1" dirty="0">
                <a:solidFill>
                  <a:srgbClr val="30B5C5"/>
                </a:solidFill>
                <a:latin typeface="Huawei Sans" panose="020C0503030203020204" pitchFamily="34" charset="0"/>
              </a:rPr>
              <a:t>T2</a:t>
            </a:r>
            <a:r>
              <a:rPr sz="1600" dirty="0">
                <a:latin typeface="Huawei Sans" panose="020C0503030203020204" pitchFamily="34" charset="0"/>
              </a:rPr>
              <a:t> with </a:t>
            </a:r>
            <a:r>
              <a:rPr sz="1600" b="1" dirty="0">
                <a:solidFill>
                  <a:srgbClr val="30B5C5"/>
                </a:solidFill>
                <a:latin typeface="Huawei Sans" panose="020C0503030203020204" pitchFamily="34" charset="0"/>
              </a:rPr>
              <a:t>T1</a:t>
            </a:r>
            <a:r>
              <a:rPr sz="1600" dirty="0">
                <a:latin typeface="Huawei Sans" panose="020C0503030203020204" pitchFamily="34" charset="0"/>
              </a:rPr>
              <a:t> and forwards the packet to PE1.</a:t>
            </a:r>
            <a:endParaRPr lang="en-US" altLang="zh-CN" sz="1600" dirty="0" smtClean="0">
              <a:latin typeface="Huawei Sans" panose="020C0503030203020204" pitchFamily="34" charset="0"/>
              <a:sym typeface="Huawei Sans" panose="020C0503030203020204" pitchFamily="34" charset="0"/>
            </a:endParaRPr>
          </a:p>
          <a:p>
            <a:pPr marL="457200" indent="-457200" fontAlgn="ctr">
              <a:lnSpc>
                <a:spcPct val="100000"/>
              </a:lnSpc>
              <a:buSzPct val="100000"/>
              <a:buFont typeface="+mj-lt"/>
              <a:buAutoNum type="arabicPeriod"/>
            </a:pPr>
            <a:r>
              <a:rPr sz="1600" dirty="0">
                <a:latin typeface="Huawei Sans" panose="020C0503030203020204" pitchFamily="34" charset="0"/>
              </a:rPr>
              <a:t>PE1 removes all labels from the packet and forwards the packet to CE1</a:t>
            </a:r>
            <a:r>
              <a:rPr sz="1600" dirty="0" smtClean="0">
                <a:latin typeface="Huawei Sans" panose="020C0503030203020204" pitchFamily="34" charset="0"/>
              </a:rPr>
              <a:t>.</a:t>
            </a:r>
            <a:endParaRPr sz="1600" dirty="0">
              <a:latin typeface="Huawei Sans" panose="020C0503030203020204" pitchFamily="34" charset="0"/>
            </a:endParaRPr>
          </a:p>
        </p:txBody>
      </p:sp>
      <p:grpSp>
        <p:nvGrpSpPr>
          <p:cNvPr id="5" name="组合 4"/>
          <p:cNvGrpSpPr/>
          <p:nvPr/>
        </p:nvGrpSpPr>
        <p:grpSpPr bwMode="gray">
          <a:xfrm>
            <a:off x="8921169" y="2093539"/>
            <a:ext cx="1214437" cy="629744"/>
            <a:chOff x="8921169" y="2485418"/>
            <a:chExt cx="1214437" cy="629744"/>
          </a:xfrm>
        </p:grpSpPr>
        <p:sp>
          <p:nvSpPr>
            <p:cNvPr id="128" name="Text Box 162"/>
            <p:cNvSpPr txBox="1">
              <a:spLocks noChangeArrowheads="1"/>
            </p:cNvSpPr>
            <p:nvPr/>
          </p:nvSpPr>
          <p:spPr bwMode="gray">
            <a:xfrm>
              <a:off x="8921169" y="2485418"/>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a:latin typeface="Huawei Sans" panose="020C0503030203020204" pitchFamily="34" charset="0"/>
                </a:rPr>
                <a:t>IP</a:t>
              </a:r>
              <a:endParaRPr lang="en-US" altLang="zh-CN" sz="12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Line 278"/>
            <p:cNvSpPr>
              <a:spLocks noChangeShapeType="1"/>
            </p:cNvSpPr>
            <p:nvPr/>
          </p:nvSpPr>
          <p:spPr bwMode="gray">
            <a:xfrm>
              <a:off x="9059281" y="2763231"/>
              <a:ext cx="889000" cy="0"/>
            </a:xfrm>
            <a:prstGeom prst="line">
              <a:avLst/>
            </a:prstGeom>
            <a:noFill/>
            <a:ln w="28575" cap="rnd">
              <a:solidFill>
                <a:srgbClr val="62B230"/>
              </a:solidFill>
              <a:prstDash val="sysDot"/>
              <a:round/>
              <a:headEnd type="triangl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Rectangle 272"/>
            <p:cNvSpPr>
              <a:spLocks noChangeArrowheads="1"/>
            </p:cNvSpPr>
            <p:nvPr/>
          </p:nvSpPr>
          <p:spPr bwMode="gray">
            <a:xfrm>
              <a:off x="9133893" y="2897088"/>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a:latin typeface="Huawei Sans" panose="020C0503030203020204" pitchFamily="34" charset="0"/>
                </a:rPr>
                <a:t>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 name="组合 3"/>
          <p:cNvGrpSpPr/>
          <p:nvPr/>
        </p:nvGrpSpPr>
        <p:grpSpPr bwMode="gray">
          <a:xfrm>
            <a:off x="6874236" y="2093539"/>
            <a:ext cx="1214437" cy="1042183"/>
            <a:chOff x="7135117" y="2485418"/>
            <a:chExt cx="1214437" cy="1042183"/>
          </a:xfrm>
        </p:grpSpPr>
        <p:sp>
          <p:nvSpPr>
            <p:cNvPr id="116" name="Rectangle 272"/>
            <p:cNvSpPr>
              <a:spLocks noChangeArrowheads="1"/>
            </p:cNvSpPr>
            <p:nvPr/>
          </p:nvSpPr>
          <p:spPr bwMode="gray">
            <a:xfrm>
              <a:off x="7420450" y="2897088"/>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a:latin typeface="Huawei Sans" panose="020C0503030203020204" pitchFamily="34" charset="0"/>
                </a:rPr>
                <a:t>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Rectangle 272"/>
            <p:cNvSpPr>
              <a:spLocks noChangeArrowheads="1"/>
            </p:cNvSpPr>
            <p:nvPr/>
          </p:nvSpPr>
          <p:spPr bwMode="gray">
            <a:xfrm>
              <a:off x="7420450" y="3098293"/>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b="1">
                  <a:solidFill>
                    <a:srgbClr val="62B230"/>
                  </a:solidFill>
                  <a:latin typeface="Huawei Sans" panose="020C0503030203020204" pitchFamily="34" charset="0"/>
                </a:rPr>
                <a:t>V1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Rectangle 272"/>
            <p:cNvSpPr>
              <a:spLocks noChangeArrowheads="1"/>
            </p:cNvSpPr>
            <p:nvPr/>
          </p:nvSpPr>
          <p:spPr bwMode="gray">
            <a:xfrm>
              <a:off x="7420450" y="3309527"/>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spcBef>
                  <a:spcPct val="50000"/>
                </a:spcBef>
              </a:pPr>
              <a:r>
                <a:rPr sz="1200" b="1">
                  <a:solidFill>
                    <a:srgbClr val="30B5C5"/>
                  </a:solidFill>
                  <a:latin typeface="Huawei Sans" panose="020C0503030203020204" pitchFamily="34" charset="0"/>
                </a:rPr>
                <a:t>T2</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Text Box 162"/>
            <p:cNvSpPr txBox="1">
              <a:spLocks noChangeArrowheads="1"/>
            </p:cNvSpPr>
            <p:nvPr/>
          </p:nvSpPr>
          <p:spPr bwMode="gray">
            <a:xfrm>
              <a:off x="7135117" y="2485418"/>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dirty="0">
                  <a:latin typeface="Huawei Sans" panose="020C0503030203020204" pitchFamily="34" charset="0"/>
                </a:rPr>
                <a:t>MPLS</a:t>
              </a:r>
              <a:endParaRPr lang="en-US" altLang="zh-CN" sz="12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Line 278"/>
            <p:cNvSpPr>
              <a:spLocks noChangeShapeType="1"/>
            </p:cNvSpPr>
            <p:nvPr/>
          </p:nvSpPr>
          <p:spPr bwMode="gray">
            <a:xfrm>
              <a:off x="7273229" y="2763231"/>
              <a:ext cx="889000" cy="0"/>
            </a:xfrm>
            <a:prstGeom prst="line">
              <a:avLst/>
            </a:prstGeom>
            <a:noFill/>
            <a:ln w="28575" cap="rnd">
              <a:solidFill>
                <a:srgbClr val="62B230"/>
              </a:solidFill>
              <a:prstDash val="sysDot"/>
              <a:round/>
              <a:headEnd type="triangl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5" name="组合 134"/>
          <p:cNvGrpSpPr/>
          <p:nvPr/>
        </p:nvGrpSpPr>
        <p:grpSpPr bwMode="gray">
          <a:xfrm>
            <a:off x="4608765" y="2093539"/>
            <a:ext cx="1214437" cy="1042183"/>
            <a:chOff x="7135117" y="2485418"/>
            <a:chExt cx="1214437" cy="1042183"/>
          </a:xfrm>
        </p:grpSpPr>
        <p:sp>
          <p:nvSpPr>
            <p:cNvPr id="136" name="Rectangle 272"/>
            <p:cNvSpPr>
              <a:spLocks noChangeArrowheads="1"/>
            </p:cNvSpPr>
            <p:nvPr/>
          </p:nvSpPr>
          <p:spPr bwMode="gray">
            <a:xfrm>
              <a:off x="7420450" y="2897088"/>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a:latin typeface="Huawei Sans" panose="020C0503030203020204" pitchFamily="34" charset="0"/>
                </a:rPr>
                <a:t>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Rectangle 272"/>
            <p:cNvSpPr>
              <a:spLocks noChangeArrowheads="1"/>
            </p:cNvSpPr>
            <p:nvPr/>
          </p:nvSpPr>
          <p:spPr bwMode="gray">
            <a:xfrm>
              <a:off x="7420450" y="3098293"/>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b="1">
                  <a:solidFill>
                    <a:srgbClr val="62B230"/>
                  </a:solidFill>
                  <a:latin typeface="Huawei Sans" panose="020C0503030203020204" pitchFamily="34" charset="0"/>
                </a:rPr>
                <a:t>V2</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Rectangle 272"/>
            <p:cNvSpPr>
              <a:spLocks noChangeArrowheads="1"/>
            </p:cNvSpPr>
            <p:nvPr/>
          </p:nvSpPr>
          <p:spPr bwMode="gray">
            <a:xfrm>
              <a:off x="7420450" y="3309527"/>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spcBef>
                  <a:spcPct val="50000"/>
                </a:spcBef>
              </a:pPr>
              <a:r>
                <a:rPr sz="1200" b="1">
                  <a:solidFill>
                    <a:srgbClr val="30B5C5"/>
                  </a:solidFill>
                  <a:latin typeface="Huawei Sans" panose="020C0503030203020204" pitchFamily="34" charset="0"/>
                </a:rPr>
                <a:t>T1</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Text Box 162"/>
            <p:cNvSpPr txBox="1">
              <a:spLocks noChangeArrowheads="1"/>
            </p:cNvSpPr>
            <p:nvPr/>
          </p:nvSpPr>
          <p:spPr bwMode="gray">
            <a:xfrm>
              <a:off x="7135117" y="2485418"/>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dirty="0">
                  <a:latin typeface="Huawei Sans" panose="020C0503030203020204" pitchFamily="34" charset="0"/>
                </a:rPr>
                <a:t>MPLS</a:t>
              </a:r>
              <a:endParaRPr lang="en-US" altLang="zh-CN" sz="12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Line 278"/>
            <p:cNvSpPr>
              <a:spLocks noChangeShapeType="1"/>
            </p:cNvSpPr>
            <p:nvPr/>
          </p:nvSpPr>
          <p:spPr bwMode="gray">
            <a:xfrm>
              <a:off x="7273229" y="2763231"/>
              <a:ext cx="889000" cy="0"/>
            </a:xfrm>
            <a:prstGeom prst="line">
              <a:avLst/>
            </a:prstGeom>
            <a:noFill/>
            <a:ln w="28575" cap="rnd">
              <a:solidFill>
                <a:srgbClr val="62B230"/>
              </a:solidFill>
              <a:prstDash val="sysDot"/>
              <a:round/>
              <a:headEnd type="triangl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3" name="组合 142"/>
          <p:cNvGrpSpPr/>
          <p:nvPr/>
        </p:nvGrpSpPr>
        <p:grpSpPr bwMode="gray">
          <a:xfrm>
            <a:off x="2201713" y="2093539"/>
            <a:ext cx="1214437" cy="629744"/>
            <a:chOff x="8921169" y="2485418"/>
            <a:chExt cx="1214437" cy="629744"/>
          </a:xfrm>
        </p:grpSpPr>
        <p:sp>
          <p:nvSpPr>
            <p:cNvPr id="144" name="Text Box 162"/>
            <p:cNvSpPr txBox="1">
              <a:spLocks noChangeArrowheads="1"/>
            </p:cNvSpPr>
            <p:nvPr/>
          </p:nvSpPr>
          <p:spPr bwMode="gray">
            <a:xfrm>
              <a:off x="8921169" y="2485418"/>
              <a:ext cx="1214437" cy="274638"/>
            </a:xfrm>
            <a:prstGeom prst="rect">
              <a:avLst/>
            </a:prstGeom>
            <a:noFill/>
            <a:ln w="12700" algn="ctr">
              <a:noFill/>
              <a:miter lim="800000"/>
              <a:headEnd/>
              <a:tailEnd/>
            </a:ln>
            <a:effectLst/>
          </p:spPr>
          <p:txBody>
            <a:bodyPr wrap="square">
              <a:noAutofit/>
            </a:bodyPr>
            <a:lstStyle/>
            <a:p>
              <a:pPr algn="ctr" fontAlgn="ctr">
                <a:spcBef>
                  <a:spcPct val="50000"/>
                </a:spcBef>
              </a:pPr>
              <a:r>
                <a:rPr sz="1200" b="1">
                  <a:latin typeface="Huawei Sans" panose="020C0503030203020204" pitchFamily="34" charset="0"/>
                </a:rPr>
                <a:t>IP</a:t>
              </a:r>
              <a:endParaRPr lang="en-US" altLang="zh-CN" sz="1200" b="1" i="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Line 278"/>
            <p:cNvSpPr>
              <a:spLocks noChangeShapeType="1"/>
            </p:cNvSpPr>
            <p:nvPr/>
          </p:nvSpPr>
          <p:spPr bwMode="gray">
            <a:xfrm>
              <a:off x="9059281" y="2763231"/>
              <a:ext cx="889000" cy="0"/>
            </a:xfrm>
            <a:prstGeom prst="line">
              <a:avLst/>
            </a:prstGeom>
            <a:noFill/>
            <a:ln w="28575" cap="rnd">
              <a:solidFill>
                <a:srgbClr val="62B230"/>
              </a:solidFill>
              <a:prstDash val="sysDot"/>
              <a:round/>
              <a:headEnd type="triangle" w="med" len="med"/>
              <a:tailEnd type="none" w="med" len="med"/>
            </a:ln>
            <a:effectLst/>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Rectangle 272"/>
            <p:cNvSpPr>
              <a:spLocks noChangeArrowheads="1"/>
            </p:cNvSpPr>
            <p:nvPr/>
          </p:nvSpPr>
          <p:spPr bwMode="gray">
            <a:xfrm>
              <a:off x="9133893" y="2897088"/>
              <a:ext cx="739775" cy="218074"/>
            </a:xfrm>
            <a:prstGeom prst="rect">
              <a:avLst/>
            </a:prstGeom>
            <a:solidFill>
              <a:srgbClr val="FFFFFF"/>
            </a:solidFill>
            <a:ln w="12700" algn="ctr">
              <a:solidFill>
                <a:srgbClr val="000000"/>
              </a:solidFill>
              <a:miter lim="800000"/>
              <a:headEnd/>
              <a:tailEnd/>
            </a:ln>
            <a:effectLst/>
          </p:spPr>
          <p:txBody>
            <a:bodyPr wrap="square" anchor="ctr">
              <a:noAutofit/>
            </a:bodyPr>
            <a:lstStyle/>
            <a:p>
              <a:pPr algn="ctr" fontAlgn="ctr"/>
              <a:r>
                <a:rPr sz="1200">
                  <a:latin typeface="Huawei Sans" panose="020C0503030203020204" pitchFamily="34" charset="0"/>
                </a:rPr>
                <a:t>Net1</a:t>
              </a:r>
              <a:endParaRPr lang="en-US" altLang="zh-CN" sz="1200" i="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1" name="AutoShape 93"/>
          <p:cNvSpPr>
            <a:spLocks noChangeArrowheads="1"/>
          </p:cNvSpPr>
          <p:nvPr/>
        </p:nvSpPr>
        <p:spPr bwMode="gray">
          <a:xfrm rot="5400000">
            <a:off x="6035963" y="-812715"/>
            <a:ext cx="244800" cy="9296382"/>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AutoShape 94"/>
          <p:cNvSpPr>
            <a:spLocks noChangeArrowheads="1"/>
          </p:cNvSpPr>
          <p:nvPr/>
        </p:nvSpPr>
        <p:spPr bwMode="gray">
          <a:xfrm rot="5400000">
            <a:off x="5972591" y="1521511"/>
            <a:ext cx="390525" cy="4641581"/>
          </a:xfrm>
          <a:prstGeom prst="can">
            <a:avLst>
              <a:gd name="adj" fmla="val 27212"/>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AutoShape 95"/>
          <p:cNvSpPr>
            <a:spLocks noChangeArrowheads="1"/>
          </p:cNvSpPr>
          <p:nvPr/>
        </p:nvSpPr>
        <p:spPr bwMode="gray">
          <a:xfrm rot="5400000">
            <a:off x="5731937" y="1716200"/>
            <a:ext cx="809625" cy="4077361"/>
          </a:xfrm>
          <a:prstGeom prst="can">
            <a:avLst>
              <a:gd name="adj" fmla="val 27157"/>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椭圆 159"/>
          <p:cNvSpPr/>
          <p:nvPr/>
        </p:nvSpPr>
        <p:spPr bwMode="gray">
          <a:xfrm>
            <a:off x="9895150" y="2511737"/>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1</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椭圆 160"/>
          <p:cNvSpPr/>
          <p:nvPr/>
        </p:nvSpPr>
        <p:spPr bwMode="gray">
          <a:xfrm>
            <a:off x="7917836" y="2511737"/>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2</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椭圆 161"/>
          <p:cNvSpPr/>
          <p:nvPr/>
        </p:nvSpPr>
        <p:spPr bwMode="gray">
          <a:xfrm>
            <a:off x="5654798" y="2511737"/>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3</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椭圆 162"/>
          <p:cNvSpPr/>
          <p:nvPr/>
        </p:nvSpPr>
        <p:spPr bwMode="gray">
          <a:xfrm>
            <a:off x="3169975" y="2511737"/>
            <a:ext cx="227036" cy="227036"/>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bg1"/>
                </a:solidFill>
                <a:latin typeface="Huawei Sans" panose="020C0503030203020204" pitchFamily="34" charset="0"/>
              </a:rPr>
              <a:t>4</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AutoShape 93"/>
          <p:cNvSpPr>
            <a:spLocks noChangeArrowheads="1"/>
          </p:cNvSpPr>
          <p:nvPr/>
        </p:nvSpPr>
        <p:spPr bwMode="gray">
          <a:xfrm rot="5400000">
            <a:off x="10563367" y="5249052"/>
            <a:ext cx="150924" cy="641816"/>
          </a:xfrm>
          <a:prstGeom prst="can">
            <a:avLst>
              <a:gd name="adj" fmla="val 77995"/>
            </a:avLst>
          </a:prstGeom>
          <a:solidFill>
            <a:srgbClr val="FAD3BB">
              <a:alpha val="4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文本框 170"/>
          <p:cNvSpPr txBox="1"/>
          <p:nvPr/>
        </p:nvSpPr>
        <p:spPr bwMode="gray">
          <a:xfrm>
            <a:off x="10959737" y="5432215"/>
            <a:ext cx="478016" cy="276999"/>
          </a:xfrm>
          <a:prstGeom prst="rect">
            <a:avLst/>
          </a:prstGeom>
          <a:noFill/>
        </p:spPr>
        <p:txBody>
          <a:bodyPr wrap="square" rtlCol="0">
            <a:noAutofit/>
          </a:bodyPr>
          <a:lstStyle/>
          <a:p>
            <a:pPr fontAlgn="ctr"/>
            <a:r>
              <a:rPr sz="1200" dirty="0">
                <a:latin typeface="Huawei Sans" panose="020C0503030203020204" pitchFamily="34" charset="0"/>
              </a:rPr>
              <a:t>IPv4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AutoShape 93"/>
          <p:cNvSpPr>
            <a:spLocks noChangeArrowheads="1"/>
          </p:cNvSpPr>
          <p:nvPr/>
        </p:nvSpPr>
        <p:spPr bwMode="gray">
          <a:xfrm rot="5400000">
            <a:off x="10563367" y="5497427"/>
            <a:ext cx="150924" cy="641816"/>
          </a:xfrm>
          <a:prstGeom prst="can">
            <a:avLst>
              <a:gd name="adj" fmla="val 77995"/>
            </a:avLst>
          </a:prstGeom>
          <a:solidFill>
            <a:srgbClr val="62B230">
              <a:alpha val="79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p:cNvSpPr txBox="1"/>
          <p:nvPr/>
        </p:nvSpPr>
        <p:spPr bwMode="gray">
          <a:xfrm>
            <a:off x="10959737" y="5680590"/>
            <a:ext cx="535724" cy="276999"/>
          </a:xfrm>
          <a:prstGeom prst="rect">
            <a:avLst/>
          </a:prstGeom>
          <a:noFill/>
        </p:spPr>
        <p:txBody>
          <a:bodyPr wrap="square" rtlCol="0">
            <a:noAutofit/>
          </a:bodyPr>
          <a:lstStyle/>
          <a:p>
            <a:pPr fontAlgn="ctr"/>
            <a:r>
              <a:rPr sz="1200">
                <a:latin typeface="Huawei Sans" panose="020C0503030203020204" pitchFamily="34" charset="0"/>
              </a:rPr>
              <a:t>VPN </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AutoShape 93"/>
          <p:cNvSpPr>
            <a:spLocks noChangeArrowheads="1"/>
          </p:cNvSpPr>
          <p:nvPr/>
        </p:nvSpPr>
        <p:spPr bwMode="gray">
          <a:xfrm rot="5400000">
            <a:off x="10563367" y="5745802"/>
            <a:ext cx="150924" cy="641816"/>
          </a:xfrm>
          <a:prstGeom prst="can">
            <a:avLst>
              <a:gd name="adj" fmla="val 77995"/>
            </a:avLst>
          </a:prstGeom>
          <a:solidFill>
            <a:srgbClr val="56C4D2">
              <a:alpha val="50000"/>
            </a:srgbClr>
          </a:solidFill>
          <a:ln w="12700" cap="rnd">
            <a:noFill/>
            <a:prstDash val="sysDot"/>
            <a:round/>
            <a:headEnd/>
            <a:tailEnd/>
          </a:ln>
          <a:effectLst/>
        </p:spPr>
        <p:txBody>
          <a:bodyPr wrap="square"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文本框 174"/>
          <p:cNvSpPr txBox="1"/>
          <p:nvPr/>
        </p:nvSpPr>
        <p:spPr bwMode="gray">
          <a:xfrm>
            <a:off x="10959737" y="5928965"/>
            <a:ext cx="760144" cy="276999"/>
          </a:xfrm>
          <a:prstGeom prst="rect">
            <a:avLst/>
          </a:prstGeom>
          <a:noFill/>
        </p:spPr>
        <p:txBody>
          <a:bodyPr wrap="square" rtlCol="0">
            <a:noAutofit/>
          </a:bodyPr>
          <a:lstStyle/>
          <a:p>
            <a:pPr fontAlgn="ctr"/>
            <a:r>
              <a:rPr sz="1200">
                <a:latin typeface="Huawei Sans" panose="020C0503030203020204" pitchFamily="34" charset="0"/>
              </a:rPr>
              <a:t>LDP LSP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243371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a:stCxn id="44" idx="3"/>
            <a:endCxn id="41" idx="1"/>
          </p:cNvCxnSpPr>
          <p:nvPr/>
        </p:nvCxnSpPr>
        <p:spPr bwMode="gray">
          <a:xfrm>
            <a:off x="2384860" y="2185684"/>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Background of Inter-AS MPLS VPN Solutions</a:t>
            </a:r>
            <a:endParaRPr lang="en-US" dirty="0">
              <a:sym typeface="Huawei Sans" panose="020C0503030203020204" pitchFamily="34" charset="0"/>
            </a:endParaRPr>
          </a:p>
        </p:txBody>
      </p:sp>
      <p:sp>
        <p:nvSpPr>
          <p:cNvPr id="52" name="文本占位符 51"/>
          <p:cNvSpPr>
            <a:spLocks noGrp="1"/>
          </p:cNvSpPr>
          <p:nvPr>
            <p:ph type="body" sz="quarter" idx="10"/>
          </p:nvPr>
        </p:nvSpPr>
        <p:spPr/>
        <p:txBody>
          <a:bodyPr/>
          <a:lstStyle/>
          <a:p>
            <a:r>
              <a:rPr lang="en-US" sz="1400" smtClean="0"/>
              <a:t>As the enterprise scale keeps increasing, enterprise sites in different locations may belong to different ASs. As shown in the figure, when CEs in two different ASs need to communicate with each other, the inter-AS VPN technology is required.</a:t>
            </a:r>
            <a:endParaRPr lang="en-US" altLang="zh-CN" sz="1400" dirty="0" smtClean="0">
              <a:sym typeface="Huawei Sans" panose="020C0503030203020204" pitchFamily="34" charset="0"/>
            </a:endParaRPr>
          </a:p>
        </p:txBody>
      </p:sp>
      <p:grpSp>
        <p:nvGrpSpPr>
          <p:cNvPr id="4" name="组合 3"/>
          <p:cNvGrpSpPr/>
          <p:nvPr/>
        </p:nvGrpSpPr>
        <p:grpSpPr bwMode="gray">
          <a:xfrm>
            <a:off x="860640" y="1964775"/>
            <a:ext cx="4444817" cy="1509016"/>
            <a:chOff x="860640" y="1181905"/>
            <a:chExt cx="4444817" cy="1509016"/>
          </a:xfrm>
        </p:grpSpPr>
        <p:grpSp>
          <p:nvGrpSpPr>
            <p:cNvPr id="37" name="组合 36"/>
            <p:cNvGrpSpPr/>
            <p:nvPr/>
          </p:nvGrpSpPr>
          <p:grpSpPr bwMode="gray">
            <a:xfrm>
              <a:off x="2818393" y="1181905"/>
              <a:ext cx="540000" cy="723926"/>
              <a:chOff x="5312873" y="4947622"/>
              <a:chExt cx="540000" cy="723926"/>
            </a:xfrm>
          </p:grpSpPr>
          <p:pic>
            <p:nvPicPr>
              <p:cNvPr id="38"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39" name="文本框 38"/>
              <p:cNvSpPr txBox="1"/>
              <p:nvPr/>
            </p:nvSpPr>
            <p:spPr bwMode="gray">
              <a:xfrm>
                <a:off x="5436839" y="5363771"/>
                <a:ext cx="292068" cy="307777"/>
              </a:xfrm>
              <a:prstGeom prst="rect">
                <a:avLst/>
              </a:prstGeom>
              <a:noFill/>
            </p:spPr>
            <p:txBody>
              <a:bodyPr wrap="square" rtlCol="0">
                <a:noAutofit/>
              </a:bodyPr>
              <a:lstStyle/>
              <a:p>
                <a:pPr fontAlgn="ctr"/>
                <a:r>
                  <a:rPr sz="1400" b="1">
                    <a:latin typeface="Huawei Sans" panose="020C0503030203020204" pitchFamily="34" charset="0"/>
                  </a:rPr>
                  <a:t>P</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 name="组合 39"/>
            <p:cNvGrpSpPr/>
            <p:nvPr/>
          </p:nvGrpSpPr>
          <p:grpSpPr bwMode="gray">
            <a:xfrm>
              <a:off x="3791925" y="1181905"/>
              <a:ext cx="540000" cy="723926"/>
              <a:chOff x="8062138" y="4938500"/>
              <a:chExt cx="540000" cy="723926"/>
            </a:xfrm>
          </p:grpSpPr>
          <p:pic>
            <p:nvPicPr>
              <p:cNvPr id="41"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42" name="文本框 41"/>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p:cNvGrpSpPr/>
            <p:nvPr/>
          </p:nvGrpSpPr>
          <p:grpSpPr bwMode="gray">
            <a:xfrm>
              <a:off x="1844860" y="1181905"/>
              <a:ext cx="540000" cy="723926"/>
              <a:chOff x="4088571" y="4947622"/>
              <a:chExt cx="540000" cy="723926"/>
            </a:xfrm>
          </p:grpSpPr>
          <p:pic>
            <p:nvPicPr>
              <p:cNvPr id="44"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45" name="文本框 44"/>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6" name="组合 45"/>
            <p:cNvGrpSpPr/>
            <p:nvPr/>
          </p:nvGrpSpPr>
          <p:grpSpPr bwMode="gray">
            <a:xfrm>
              <a:off x="860640" y="1978346"/>
              <a:ext cx="550687" cy="712575"/>
              <a:chOff x="4073209" y="4947622"/>
              <a:chExt cx="550687" cy="712575"/>
            </a:xfrm>
          </p:grpSpPr>
          <p:pic>
            <p:nvPicPr>
              <p:cNvPr id="47"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48" name="文本框 47"/>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 name="组合 48"/>
            <p:cNvGrpSpPr/>
            <p:nvPr/>
          </p:nvGrpSpPr>
          <p:grpSpPr bwMode="gray">
            <a:xfrm>
              <a:off x="4765457" y="1966995"/>
              <a:ext cx="540000" cy="723926"/>
              <a:chOff x="4073209" y="4947622"/>
              <a:chExt cx="540000" cy="723926"/>
            </a:xfrm>
          </p:grpSpPr>
          <p:pic>
            <p:nvPicPr>
              <p:cNvPr id="5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51" name="文本框 50"/>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CE3</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64" name="直接连接符 63"/>
          <p:cNvCxnSpPr>
            <a:stCxn id="47" idx="0"/>
            <a:endCxn id="44" idx="1"/>
          </p:cNvCxnSpPr>
          <p:nvPr/>
        </p:nvCxnSpPr>
        <p:spPr bwMode="gray">
          <a:xfrm flipV="1">
            <a:off x="1130640" y="2185684"/>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0" idx="0"/>
            <a:endCxn id="41" idx="3"/>
          </p:cNvCxnSpPr>
          <p:nvPr/>
        </p:nvCxnSpPr>
        <p:spPr bwMode="gray">
          <a:xfrm flipH="1" flipV="1">
            <a:off x="4331925" y="2185684"/>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圆角矩形 66"/>
          <p:cNvSpPr/>
          <p:nvPr/>
        </p:nvSpPr>
        <p:spPr bwMode="gray">
          <a:xfrm>
            <a:off x="1716753" y="1862013"/>
            <a:ext cx="2791757" cy="1610948"/>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141"/>
          <p:cNvSpPr/>
          <p:nvPr/>
        </p:nvSpPr>
        <p:spPr bwMode="gray">
          <a:xfrm>
            <a:off x="1718534" y="3140521"/>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p:cNvCxnSpPr>
            <a:stCxn id="102" idx="3"/>
            <a:endCxn id="104" idx="1"/>
          </p:cNvCxnSpPr>
          <p:nvPr/>
        </p:nvCxnSpPr>
        <p:spPr bwMode="gray">
          <a:xfrm>
            <a:off x="8305369" y="2185684"/>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bwMode="gray">
          <a:xfrm>
            <a:off x="6781149" y="1964775"/>
            <a:ext cx="4444817" cy="1509016"/>
            <a:chOff x="860640" y="1181905"/>
            <a:chExt cx="4444817" cy="1509016"/>
          </a:xfrm>
        </p:grpSpPr>
        <p:grpSp>
          <p:nvGrpSpPr>
            <p:cNvPr id="93" name="组合 92"/>
            <p:cNvGrpSpPr/>
            <p:nvPr/>
          </p:nvGrpSpPr>
          <p:grpSpPr bwMode="gray">
            <a:xfrm>
              <a:off x="2818393" y="1181905"/>
              <a:ext cx="540000" cy="723926"/>
              <a:chOff x="5312873" y="4947622"/>
              <a:chExt cx="540000" cy="723926"/>
            </a:xfrm>
          </p:grpSpPr>
          <p:pic>
            <p:nvPicPr>
              <p:cNvPr id="106"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07" name="文本框 106"/>
              <p:cNvSpPr txBox="1"/>
              <p:nvPr/>
            </p:nvSpPr>
            <p:spPr bwMode="gray">
              <a:xfrm>
                <a:off x="5436839" y="5363771"/>
                <a:ext cx="292068" cy="307777"/>
              </a:xfrm>
              <a:prstGeom prst="rect">
                <a:avLst/>
              </a:prstGeom>
              <a:noFill/>
            </p:spPr>
            <p:txBody>
              <a:bodyPr wrap="square" rtlCol="0">
                <a:noAutofit/>
              </a:bodyPr>
              <a:lstStyle/>
              <a:p>
                <a:pPr fontAlgn="ctr"/>
                <a:r>
                  <a:rPr sz="1400" b="1">
                    <a:latin typeface="Huawei Sans" panose="020C0503030203020204" pitchFamily="34" charset="0"/>
                  </a:rPr>
                  <a:t>P</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p:nvPr/>
          </p:nvGrpSpPr>
          <p:grpSpPr bwMode="gray">
            <a:xfrm>
              <a:off x="3791925" y="1181905"/>
              <a:ext cx="540000" cy="723926"/>
              <a:chOff x="8062138" y="4938500"/>
              <a:chExt cx="540000" cy="723926"/>
            </a:xfrm>
          </p:grpSpPr>
          <p:pic>
            <p:nvPicPr>
              <p:cNvPr id="104"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05" name="文本框 104"/>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94"/>
            <p:cNvGrpSpPr/>
            <p:nvPr/>
          </p:nvGrpSpPr>
          <p:grpSpPr bwMode="gray">
            <a:xfrm>
              <a:off x="1844860" y="1181905"/>
              <a:ext cx="540000" cy="723926"/>
              <a:chOff x="4088571" y="4947622"/>
              <a:chExt cx="540000" cy="723926"/>
            </a:xfrm>
          </p:grpSpPr>
          <p:pic>
            <p:nvPicPr>
              <p:cNvPr id="102"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03" name="文本框 102"/>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a:off x="860640" y="1978346"/>
              <a:ext cx="550687" cy="712575"/>
              <a:chOff x="4073209" y="4947622"/>
              <a:chExt cx="550687" cy="712575"/>
            </a:xfrm>
          </p:grpSpPr>
          <p:pic>
            <p:nvPicPr>
              <p:cNvPr id="100"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01" name="文本框 100"/>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CE4</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7" name="组合 96"/>
            <p:cNvGrpSpPr/>
            <p:nvPr/>
          </p:nvGrpSpPr>
          <p:grpSpPr bwMode="gray">
            <a:xfrm>
              <a:off x="4765457" y="1966995"/>
              <a:ext cx="540000" cy="723926"/>
              <a:chOff x="4073209" y="4947622"/>
              <a:chExt cx="540000" cy="723926"/>
            </a:xfrm>
          </p:grpSpPr>
          <p:pic>
            <p:nvPicPr>
              <p:cNvPr id="98"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99" name="文本框 98"/>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108" name="直接连接符 107"/>
          <p:cNvCxnSpPr>
            <a:stCxn id="100" idx="0"/>
            <a:endCxn id="102" idx="1"/>
          </p:cNvCxnSpPr>
          <p:nvPr/>
        </p:nvCxnSpPr>
        <p:spPr bwMode="gray">
          <a:xfrm flipV="1">
            <a:off x="7051149" y="2185684"/>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98" idx="0"/>
            <a:endCxn id="104" idx="3"/>
          </p:cNvCxnSpPr>
          <p:nvPr/>
        </p:nvCxnSpPr>
        <p:spPr bwMode="gray">
          <a:xfrm flipH="1" flipV="1">
            <a:off x="10252434" y="2185684"/>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圆角矩形 109"/>
          <p:cNvSpPr/>
          <p:nvPr/>
        </p:nvSpPr>
        <p:spPr bwMode="gray">
          <a:xfrm>
            <a:off x="7591149" y="1853210"/>
            <a:ext cx="2837870" cy="1610948"/>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4" name="直接连接符 133"/>
          <p:cNvCxnSpPr>
            <a:stCxn id="145" idx="3"/>
            <a:endCxn id="147" idx="1"/>
          </p:cNvCxnSpPr>
          <p:nvPr/>
        </p:nvCxnSpPr>
        <p:spPr bwMode="gray">
          <a:xfrm>
            <a:off x="2384860" y="4952188"/>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5" name="组合 134"/>
          <p:cNvGrpSpPr/>
          <p:nvPr/>
        </p:nvGrpSpPr>
        <p:grpSpPr bwMode="gray">
          <a:xfrm>
            <a:off x="860640" y="4731279"/>
            <a:ext cx="4444817" cy="1509016"/>
            <a:chOff x="860640" y="1181905"/>
            <a:chExt cx="4444817" cy="1509016"/>
          </a:xfrm>
        </p:grpSpPr>
        <p:grpSp>
          <p:nvGrpSpPr>
            <p:cNvPr id="136" name="组合 135"/>
            <p:cNvGrpSpPr/>
            <p:nvPr/>
          </p:nvGrpSpPr>
          <p:grpSpPr bwMode="gray">
            <a:xfrm>
              <a:off x="2818393" y="1181905"/>
              <a:ext cx="540000" cy="723926"/>
              <a:chOff x="5312873" y="4947622"/>
              <a:chExt cx="540000" cy="723926"/>
            </a:xfrm>
          </p:grpSpPr>
          <p:pic>
            <p:nvPicPr>
              <p:cNvPr id="149"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50" name="文本框 149"/>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7" name="组合 136"/>
            <p:cNvGrpSpPr/>
            <p:nvPr/>
          </p:nvGrpSpPr>
          <p:grpSpPr bwMode="gray">
            <a:xfrm>
              <a:off x="3584013" y="1181905"/>
              <a:ext cx="1019831" cy="723926"/>
              <a:chOff x="7854226" y="4938500"/>
              <a:chExt cx="1019831" cy="723926"/>
            </a:xfrm>
          </p:grpSpPr>
          <p:pic>
            <p:nvPicPr>
              <p:cNvPr id="147"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48" name="文本框 147"/>
              <p:cNvSpPr txBox="1"/>
              <p:nvPr/>
            </p:nvSpPr>
            <p:spPr bwMode="gray">
              <a:xfrm>
                <a:off x="7854226" y="5354649"/>
                <a:ext cx="1019831"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ASBR-PE1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8" name="组合 137"/>
            <p:cNvGrpSpPr/>
            <p:nvPr/>
          </p:nvGrpSpPr>
          <p:grpSpPr bwMode="gray">
            <a:xfrm>
              <a:off x="1844860" y="1181905"/>
              <a:ext cx="540000" cy="723926"/>
              <a:chOff x="4088571" y="4947622"/>
              <a:chExt cx="540000" cy="723926"/>
            </a:xfrm>
          </p:grpSpPr>
          <p:pic>
            <p:nvPicPr>
              <p:cNvPr id="145"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46" name="文本框 145"/>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9" name="组合 138"/>
            <p:cNvGrpSpPr/>
            <p:nvPr/>
          </p:nvGrpSpPr>
          <p:grpSpPr bwMode="gray">
            <a:xfrm>
              <a:off x="860640" y="1978346"/>
              <a:ext cx="550687" cy="712575"/>
              <a:chOff x="4073209" y="4947622"/>
              <a:chExt cx="550687" cy="712575"/>
            </a:xfrm>
          </p:grpSpPr>
          <p:pic>
            <p:nvPicPr>
              <p:cNvPr id="14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44" name="文本框 143"/>
              <p:cNvSpPr txBox="1"/>
              <p:nvPr/>
            </p:nvSpPr>
            <p:spPr bwMode="gray">
              <a:xfrm>
                <a:off x="4121835" y="5352420"/>
                <a:ext cx="502061" cy="307777"/>
              </a:xfrm>
              <a:prstGeom prst="rect">
                <a:avLst/>
              </a:prstGeom>
              <a:noFill/>
            </p:spPr>
            <p:txBody>
              <a:bodyPr wrap="square" rtlCol="0">
                <a:noAutofit/>
              </a:bodyPr>
              <a:lstStyle/>
              <a:p>
                <a:pPr fontAlgn="ctr"/>
                <a:r>
                  <a:rPr sz="1400" b="1">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0" name="组合 139"/>
            <p:cNvGrpSpPr/>
            <p:nvPr/>
          </p:nvGrpSpPr>
          <p:grpSpPr bwMode="gray">
            <a:xfrm>
              <a:off x="4765457" y="1966995"/>
              <a:ext cx="540000" cy="723926"/>
              <a:chOff x="4073209" y="4947622"/>
              <a:chExt cx="540000" cy="723926"/>
            </a:xfrm>
          </p:grpSpPr>
          <p:pic>
            <p:nvPicPr>
              <p:cNvPr id="141" name="Picture 12" descr="E:\2016.01\1.12 扁平化图标\蓝色\AR-蓝色最新-40.png"/>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4073209" y="4947622"/>
                <a:ext cx="540000" cy="441818"/>
              </a:xfrm>
              <a:prstGeom prst="rect">
                <a:avLst/>
              </a:prstGeom>
              <a:noFill/>
            </p:spPr>
          </p:pic>
          <p:sp>
            <p:nvSpPr>
              <p:cNvPr id="142" name="文本框 141"/>
              <p:cNvSpPr txBox="1"/>
              <p:nvPr/>
            </p:nvSpPr>
            <p:spPr bwMode="gray">
              <a:xfrm>
                <a:off x="4086262" y="5363771"/>
                <a:ext cx="502061" cy="307777"/>
              </a:xfrm>
              <a:prstGeom prst="rect">
                <a:avLst/>
              </a:prstGeom>
              <a:noFill/>
            </p:spPr>
            <p:txBody>
              <a:bodyPr wrap="square" rtlCol="0">
                <a:noAutofit/>
              </a:bodyPr>
              <a:lstStyle/>
              <a:p>
                <a:pPr fontAlgn="ctr"/>
                <a:r>
                  <a:rPr sz="1400" b="1">
                    <a:solidFill>
                      <a:schemeClr val="bg1">
                        <a:lumMod val="50000"/>
                      </a:schemeClr>
                    </a:solidFill>
                    <a:latin typeface="Huawei Sans" panose="020C0503030203020204" pitchFamily="34" charset="0"/>
                  </a:rPr>
                  <a:t>CE3</a:t>
                </a:r>
                <a:endParaRPr lang="zh-CN" alt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151" name="直接连接符 150"/>
          <p:cNvCxnSpPr>
            <a:stCxn id="143" idx="0"/>
            <a:endCxn id="145" idx="1"/>
          </p:cNvCxnSpPr>
          <p:nvPr/>
        </p:nvCxnSpPr>
        <p:spPr bwMode="gray">
          <a:xfrm flipV="1">
            <a:off x="1130640" y="4952188"/>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41" idx="0"/>
            <a:endCxn id="147" idx="3"/>
          </p:cNvCxnSpPr>
          <p:nvPr/>
        </p:nvCxnSpPr>
        <p:spPr bwMode="gray">
          <a:xfrm flipH="1" flipV="1">
            <a:off x="4331925" y="4952188"/>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3" name="圆角矩形 152"/>
          <p:cNvSpPr/>
          <p:nvPr/>
        </p:nvSpPr>
        <p:spPr bwMode="gray">
          <a:xfrm>
            <a:off x="1713749" y="4628517"/>
            <a:ext cx="2794761"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5" name="直接连接符 154"/>
          <p:cNvCxnSpPr>
            <a:stCxn id="166" idx="3"/>
            <a:endCxn id="168" idx="1"/>
          </p:cNvCxnSpPr>
          <p:nvPr/>
        </p:nvCxnSpPr>
        <p:spPr bwMode="gray">
          <a:xfrm>
            <a:off x="8305369" y="4952188"/>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bwMode="gray">
          <a:xfrm>
            <a:off x="6781149" y="4731279"/>
            <a:ext cx="4444817" cy="1509016"/>
            <a:chOff x="860640" y="1181905"/>
            <a:chExt cx="4444817" cy="1509016"/>
          </a:xfrm>
        </p:grpSpPr>
        <p:grpSp>
          <p:nvGrpSpPr>
            <p:cNvPr id="157" name="组合 156"/>
            <p:cNvGrpSpPr/>
            <p:nvPr/>
          </p:nvGrpSpPr>
          <p:grpSpPr bwMode="gray">
            <a:xfrm>
              <a:off x="2818393" y="1181905"/>
              <a:ext cx="540000" cy="723926"/>
              <a:chOff x="5312873" y="4947622"/>
              <a:chExt cx="540000" cy="723926"/>
            </a:xfrm>
          </p:grpSpPr>
          <p:pic>
            <p:nvPicPr>
              <p:cNvPr id="170"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171" name="文本框 170"/>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8" name="组合 157"/>
            <p:cNvGrpSpPr/>
            <p:nvPr/>
          </p:nvGrpSpPr>
          <p:grpSpPr bwMode="gray">
            <a:xfrm>
              <a:off x="3791925" y="1181905"/>
              <a:ext cx="540000" cy="723926"/>
              <a:chOff x="8062138" y="4938500"/>
              <a:chExt cx="540000" cy="723926"/>
            </a:xfrm>
          </p:grpSpPr>
          <p:pic>
            <p:nvPicPr>
              <p:cNvPr id="168"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69" name="文本框 168"/>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9" name="组合 158"/>
            <p:cNvGrpSpPr/>
            <p:nvPr/>
          </p:nvGrpSpPr>
          <p:grpSpPr bwMode="gray">
            <a:xfrm>
              <a:off x="1604946" y="1181905"/>
              <a:ext cx="1019831" cy="723926"/>
              <a:chOff x="3848657" y="4947622"/>
              <a:chExt cx="1019831" cy="723926"/>
            </a:xfrm>
          </p:grpSpPr>
          <p:pic>
            <p:nvPicPr>
              <p:cNvPr id="166"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67" name="文本框 166"/>
              <p:cNvSpPr txBox="1"/>
              <p:nvPr/>
            </p:nvSpPr>
            <p:spPr bwMode="gray">
              <a:xfrm>
                <a:off x="3848657" y="5363771"/>
                <a:ext cx="1019831" cy="307777"/>
              </a:xfrm>
              <a:prstGeom prst="rect">
                <a:avLst/>
              </a:prstGeom>
              <a:noFill/>
            </p:spPr>
            <p:txBody>
              <a:bodyPr wrap="square" rtlCol="0">
                <a:noAutofit/>
              </a:bodyPr>
              <a:lstStyle/>
              <a:p>
                <a:pPr algn="ctr" fontAlgn="ctr"/>
                <a:r>
                  <a:rPr sz="1400" b="1">
                    <a:solidFill>
                      <a:srgbClr val="30B5C5"/>
                    </a:solidFill>
                    <a:latin typeface="Huawei Sans" panose="020C0503030203020204" pitchFamily="34" charset="0"/>
                  </a:rPr>
                  <a:t>ASBR-PE2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0" name="组合 159"/>
            <p:cNvGrpSpPr/>
            <p:nvPr/>
          </p:nvGrpSpPr>
          <p:grpSpPr bwMode="gray">
            <a:xfrm>
              <a:off x="860640" y="1978346"/>
              <a:ext cx="550687" cy="712575"/>
              <a:chOff x="4073209" y="4947622"/>
              <a:chExt cx="550687" cy="712575"/>
            </a:xfrm>
          </p:grpSpPr>
          <p:pic>
            <p:nvPicPr>
              <p:cNvPr id="164" name="Picture 12" descr="E:\2016.01\1.12 扁平化图标\蓝色\AR-蓝色最新-40.png"/>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Lst>
              </a:blip>
              <a:srcRect/>
              <a:stretch>
                <a:fillRect/>
              </a:stretch>
            </p:blipFill>
            <p:spPr bwMode="gray">
              <a:xfrm>
                <a:off x="4073209" y="4947622"/>
                <a:ext cx="540000" cy="441818"/>
              </a:xfrm>
              <a:prstGeom prst="rect">
                <a:avLst/>
              </a:prstGeom>
              <a:noFill/>
            </p:spPr>
          </p:pic>
          <p:sp>
            <p:nvSpPr>
              <p:cNvPr id="165" name="文本框 164"/>
              <p:cNvSpPr txBox="1"/>
              <p:nvPr/>
            </p:nvSpPr>
            <p:spPr bwMode="gray">
              <a:xfrm>
                <a:off x="4121835" y="5352420"/>
                <a:ext cx="502061" cy="307777"/>
              </a:xfrm>
              <a:prstGeom prst="rect">
                <a:avLst/>
              </a:prstGeom>
              <a:noFill/>
            </p:spPr>
            <p:txBody>
              <a:bodyPr wrap="square" rtlCol="0">
                <a:noAutofit/>
              </a:bodyPr>
              <a:lstStyle/>
              <a:p>
                <a:pPr fontAlgn="ctr"/>
                <a:r>
                  <a:rPr sz="1400" b="1">
                    <a:solidFill>
                      <a:schemeClr val="bg1">
                        <a:lumMod val="50000"/>
                      </a:schemeClr>
                    </a:solidFill>
                    <a:latin typeface="Huawei Sans" panose="020C0503030203020204" pitchFamily="34" charset="0"/>
                  </a:rPr>
                  <a:t>CE4</a:t>
                </a:r>
                <a:endParaRPr lang="zh-CN" alt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1" name="组合 160"/>
            <p:cNvGrpSpPr/>
            <p:nvPr/>
          </p:nvGrpSpPr>
          <p:grpSpPr bwMode="gray">
            <a:xfrm>
              <a:off x="4765457" y="1966995"/>
              <a:ext cx="540000" cy="723926"/>
              <a:chOff x="4073209" y="4947622"/>
              <a:chExt cx="540000" cy="723926"/>
            </a:xfrm>
          </p:grpSpPr>
          <p:pic>
            <p:nvPicPr>
              <p:cNvPr id="16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63" name="文本框 162"/>
              <p:cNvSpPr txBox="1"/>
              <p:nvPr/>
            </p:nvSpPr>
            <p:spPr bwMode="gray">
              <a:xfrm>
                <a:off x="4086262" y="5363771"/>
                <a:ext cx="502061" cy="307777"/>
              </a:xfrm>
              <a:prstGeom prst="rect">
                <a:avLst/>
              </a:prstGeom>
              <a:noFill/>
            </p:spPr>
            <p:txBody>
              <a:bodyPr wrap="square" rtlCol="0">
                <a:noAutofit/>
              </a:bodyPr>
              <a:lstStyle/>
              <a:p>
                <a:pPr fontAlgn="ctr"/>
                <a:r>
                  <a:rPr sz="1400" b="1">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172" name="直接连接符 171"/>
          <p:cNvCxnSpPr>
            <a:stCxn id="164" idx="0"/>
            <a:endCxn id="166" idx="1"/>
          </p:cNvCxnSpPr>
          <p:nvPr/>
        </p:nvCxnSpPr>
        <p:spPr bwMode="gray">
          <a:xfrm flipV="1">
            <a:off x="7051149" y="4952188"/>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2" idx="0"/>
            <a:endCxn id="168" idx="3"/>
          </p:cNvCxnSpPr>
          <p:nvPr/>
        </p:nvCxnSpPr>
        <p:spPr bwMode="gray">
          <a:xfrm flipH="1" flipV="1">
            <a:off x="10252434" y="4952188"/>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4" name="圆角矩形 173"/>
          <p:cNvSpPr/>
          <p:nvPr/>
        </p:nvSpPr>
        <p:spPr bwMode="gray">
          <a:xfrm>
            <a:off x="7591148" y="4628516"/>
            <a:ext cx="2837871" cy="153910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6" name="直接连接符 175"/>
          <p:cNvCxnSpPr>
            <a:stCxn id="166" idx="1"/>
            <a:endCxn id="147" idx="3"/>
          </p:cNvCxnSpPr>
          <p:nvPr/>
        </p:nvCxnSpPr>
        <p:spPr bwMode="gray">
          <a:xfrm flipH="1">
            <a:off x="4331925" y="4952188"/>
            <a:ext cx="34334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2" name="文本框 181"/>
          <p:cNvSpPr txBox="1"/>
          <p:nvPr/>
        </p:nvSpPr>
        <p:spPr bwMode="gray">
          <a:xfrm>
            <a:off x="4831436" y="4602055"/>
            <a:ext cx="1991251" cy="307777"/>
          </a:xfrm>
          <a:prstGeom prst="rect">
            <a:avLst/>
          </a:prstGeom>
          <a:solidFill>
            <a:schemeClr val="bg1"/>
          </a:solidFill>
        </p:spPr>
        <p:txBody>
          <a:bodyPr wrap="square" rtlCol="0">
            <a:noAutofit/>
          </a:bodyPr>
          <a:lstStyle/>
          <a:p>
            <a:pPr algn="ctr" fontAlgn="ctr"/>
            <a:r>
              <a:rPr sz="1400">
                <a:latin typeface="Huawei Sans" panose="020C0503030203020204" pitchFamily="34" charset="0"/>
              </a:rPr>
              <a:t>EBGP or static routing</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文本占位符 51"/>
          <p:cNvSpPr txBox="1">
            <a:spLocks/>
          </p:cNvSpPr>
          <p:nvPr/>
        </p:nvSpPr>
        <p:spPr bwMode="gray">
          <a:xfrm>
            <a:off x="513667" y="3467420"/>
            <a:ext cx="5182033" cy="69762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base"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base"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base"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base"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base"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400" dirty="0" smtClean="0">
              <a:latin typeface="Huawei Sans" panose="020C0503030203020204" pitchFamily="34" charset="0"/>
              <a:sym typeface="Huawei Sans" panose="020C0503030203020204" pitchFamily="34" charset="0"/>
            </a:endParaRPr>
          </a:p>
        </p:txBody>
      </p:sp>
      <p:cxnSp>
        <p:nvCxnSpPr>
          <p:cNvPr id="186" name="直接箭头连接符 185"/>
          <p:cNvCxnSpPr>
            <a:stCxn id="67" idx="2"/>
            <a:endCxn id="182" idx="0"/>
          </p:cNvCxnSpPr>
          <p:nvPr/>
        </p:nvCxnSpPr>
        <p:spPr bwMode="gray">
          <a:xfrm>
            <a:off x="3112632" y="3472961"/>
            <a:ext cx="2714430" cy="1129094"/>
          </a:xfrm>
          <a:prstGeom prst="straightConnector1">
            <a:avLst/>
          </a:prstGeom>
          <a:ln w="38100">
            <a:solidFill>
              <a:srgbClr val="BEE9EE"/>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接箭头连接符 186"/>
          <p:cNvCxnSpPr>
            <a:stCxn id="110" idx="2"/>
            <a:endCxn id="182" idx="0"/>
          </p:cNvCxnSpPr>
          <p:nvPr/>
        </p:nvCxnSpPr>
        <p:spPr bwMode="gray">
          <a:xfrm flipH="1">
            <a:off x="5827062" y="3464158"/>
            <a:ext cx="3183022" cy="1137897"/>
          </a:xfrm>
          <a:prstGeom prst="straightConnector1">
            <a:avLst/>
          </a:prstGeom>
          <a:ln w="38100">
            <a:solidFill>
              <a:srgbClr val="BEE9EE"/>
            </a:solidFill>
            <a:tailEnd type="triangle"/>
          </a:ln>
        </p:spPr>
        <p:style>
          <a:lnRef idx="1">
            <a:schemeClr val="accent1"/>
          </a:lnRef>
          <a:fillRef idx="0">
            <a:schemeClr val="accent1"/>
          </a:fillRef>
          <a:effectRef idx="0">
            <a:schemeClr val="accent1"/>
          </a:effectRef>
          <a:fontRef idx="minor">
            <a:schemeClr val="tx1"/>
          </a:fontRef>
        </p:style>
      </p:cxnSp>
      <p:sp>
        <p:nvSpPr>
          <p:cNvPr id="190" name="文本框 189"/>
          <p:cNvSpPr txBox="1"/>
          <p:nvPr/>
        </p:nvSpPr>
        <p:spPr bwMode="gray">
          <a:xfrm>
            <a:off x="4267247" y="3682836"/>
            <a:ext cx="3302342" cy="531614"/>
          </a:xfrm>
          <a:prstGeom prst="rect">
            <a:avLst/>
          </a:prstGeom>
          <a:noFill/>
        </p:spPr>
        <p:txBody>
          <a:bodyPr wrap="square" rtlCol="0">
            <a:noAutofit/>
          </a:bodyPr>
          <a:lstStyle/>
          <a:p>
            <a:pPr algn="ctr" fontAlgn="ctr"/>
            <a:r>
              <a:rPr sz="1400" dirty="0">
                <a:latin typeface="Huawei Sans" panose="020C0503030203020204" pitchFamily="34" charset="0"/>
              </a:rPr>
              <a:t>Devices in ASs </a:t>
            </a:r>
            <a:r>
              <a:rPr lang="en-US" sz="1400" dirty="0" smtClean="0">
                <a:latin typeface="Huawei Sans" panose="020C0503030203020204" pitchFamily="34" charset="0"/>
              </a:rPr>
              <a:t>communicate </a:t>
            </a:r>
            <a:r>
              <a:rPr sz="1400" dirty="0" smtClean="0">
                <a:latin typeface="Huawei Sans" panose="020C0503030203020204" pitchFamily="34" charset="0"/>
              </a:rPr>
              <a:t>using </a:t>
            </a:r>
            <a:r>
              <a:rPr sz="1400" dirty="0">
                <a:latin typeface="Huawei Sans" panose="020C0503030203020204" pitchFamily="34" charset="0"/>
              </a:rPr>
              <a:t>EBGP or static routing.</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矩形 141"/>
          <p:cNvSpPr/>
          <p:nvPr/>
        </p:nvSpPr>
        <p:spPr bwMode="gray">
          <a:xfrm>
            <a:off x="9646243" y="3129117"/>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圆角矩形 193"/>
          <p:cNvSpPr/>
          <p:nvPr/>
        </p:nvSpPr>
        <p:spPr bwMode="gray">
          <a:xfrm>
            <a:off x="675733" y="2688701"/>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圆角矩形 198"/>
          <p:cNvSpPr/>
          <p:nvPr/>
        </p:nvSpPr>
        <p:spPr bwMode="gray">
          <a:xfrm>
            <a:off x="10517363" y="2688701"/>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圆角矩形 199"/>
          <p:cNvSpPr/>
          <p:nvPr/>
        </p:nvSpPr>
        <p:spPr bwMode="gray">
          <a:xfrm>
            <a:off x="675733" y="5410046"/>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圆角矩形 200"/>
          <p:cNvSpPr/>
          <p:nvPr/>
        </p:nvSpPr>
        <p:spPr bwMode="gray">
          <a:xfrm>
            <a:off x="10557313" y="5410046"/>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矩形 141"/>
          <p:cNvSpPr/>
          <p:nvPr/>
        </p:nvSpPr>
        <p:spPr bwMode="gray">
          <a:xfrm>
            <a:off x="1718534" y="5831375"/>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矩形 141"/>
          <p:cNvSpPr/>
          <p:nvPr/>
        </p:nvSpPr>
        <p:spPr bwMode="gray">
          <a:xfrm>
            <a:off x="9646243" y="5819971"/>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圆角矩形 203"/>
          <p:cNvSpPr/>
          <p:nvPr/>
        </p:nvSpPr>
        <p:spPr bwMode="gray">
          <a:xfrm>
            <a:off x="4575613" y="2688701"/>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圆角矩形 204"/>
          <p:cNvSpPr/>
          <p:nvPr/>
        </p:nvSpPr>
        <p:spPr bwMode="gray">
          <a:xfrm>
            <a:off x="6615733" y="2688701"/>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圆角矩形 205"/>
          <p:cNvSpPr/>
          <p:nvPr/>
        </p:nvSpPr>
        <p:spPr bwMode="gray">
          <a:xfrm>
            <a:off x="4575613" y="5406330"/>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圆角矩形 206"/>
          <p:cNvSpPr/>
          <p:nvPr/>
        </p:nvSpPr>
        <p:spPr bwMode="gray">
          <a:xfrm>
            <a:off x="6615733" y="5406330"/>
            <a:ext cx="877206" cy="784259"/>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63901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矩形 139"/>
          <p:cNvSpPr/>
          <p:nvPr/>
        </p:nvSpPr>
        <p:spPr bwMode="gray">
          <a:xfrm>
            <a:off x="1923552" y="1227507"/>
            <a:ext cx="8407574" cy="787605"/>
          </a:xfrm>
          <a:prstGeom prst="rect">
            <a:avLst/>
          </a:prstGeom>
          <a:solidFill>
            <a:srgbClr val="BEE9EE"/>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p:cNvSpPr/>
          <p:nvPr/>
        </p:nvSpPr>
        <p:spPr bwMode="gray">
          <a:xfrm>
            <a:off x="572654" y="1096058"/>
            <a:ext cx="11046691" cy="1704144"/>
          </a:xfrm>
          <a:prstGeom prst="rect">
            <a:avLst/>
          </a:pr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Problems Caused by Inter-AS MPLS VPN</a:t>
            </a:r>
            <a:endParaRPr lang="en-US" altLang="zh-CN" dirty="0">
              <a:sym typeface="Huawei Sans" panose="020C0503030203020204" pitchFamily="34" charset="0"/>
            </a:endParaRPr>
          </a:p>
        </p:txBody>
      </p:sp>
      <p:sp>
        <p:nvSpPr>
          <p:cNvPr id="138" name="文本占位符 137"/>
          <p:cNvSpPr>
            <a:spLocks noGrp="1"/>
          </p:cNvSpPr>
          <p:nvPr>
            <p:ph type="body" sz="quarter" idx="10"/>
          </p:nvPr>
        </p:nvSpPr>
        <p:spPr>
          <a:xfrm>
            <a:off x="455612" y="3050126"/>
            <a:ext cx="11293476" cy="3181861"/>
          </a:xfrm>
        </p:spPr>
        <p:txBody>
          <a:bodyPr/>
          <a:lstStyle/>
          <a:p>
            <a:r>
              <a:rPr lang="en-US" sz="1600" smtClean="0"/>
              <a:t>Compared with intra-AS MPLS VPN, inter-AS MPLS VPN has similar fundamentals but faces the following problems:</a:t>
            </a:r>
            <a:endParaRPr lang="en-US" altLang="zh-CN" sz="1600" smtClean="0">
              <a:sym typeface="Huawei Sans" panose="020C0503030203020204" pitchFamily="34" charset="0"/>
            </a:endParaRPr>
          </a:p>
          <a:p>
            <a:pPr lvl="1"/>
            <a:r>
              <a:rPr lang="en-US" sz="1400" smtClean="0"/>
              <a:t>LDP does not run between ASs, as a result of which, outer tunnels cannot be established between ASs.</a:t>
            </a:r>
            <a:endParaRPr lang="en-US" altLang="zh-CN" sz="1400" smtClean="0">
              <a:sym typeface="Huawei Sans" panose="020C0503030203020204" pitchFamily="34" charset="0"/>
            </a:endParaRPr>
          </a:p>
          <a:p>
            <a:pPr lvl="1"/>
            <a:r>
              <a:rPr lang="en-US" sz="1400" smtClean="0"/>
              <a:t>PEs do not run IGP, cannot establish BGP peer relationships between each other by default, and so cannot directly advertise VPNv4 routes to each other.</a:t>
            </a:r>
            <a:endParaRPr lang="en-US" altLang="zh-CN" sz="1400" smtClean="0">
              <a:sym typeface="Huawei Sans" panose="020C0503030203020204" pitchFamily="34" charset="0"/>
            </a:endParaRPr>
          </a:p>
          <a:p>
            <a:r>
              <a:rPr lang="en-US" sz="1600" smtClean="0"/>
              <a:t>The solutions to the preceding problems are as follows:</a:t>
            </a:r>
            <a:endParaRPr lang="en-US" altLang="zh-CN" sz="1600" smtClean="0">
              <a:sym typeface="Huawei Sans" panose="020C0503030203020204" pitchFamily="34" charset="0"/>
            </a:endParaRPr>
          </a:p>
          <a:p>
            <a:pPr lvl="1"/>
            <a:r>
              <a:rPr lang="en-US" sz="1400" smtClean="0"/>
              <a:t>ASBRs exchange IPv4 routes and forward IPv4 data packets. This solution is easy to understand.</a:t>
            </a:r>
            <a:endParaRPr lang="en-US" altLang="zh-CN" sz="1400" smtClean="0">
              <a:sym typeface="Huawei Sans" panose="020C0503030203020204" pitchFamily="34" charset="0"/>
            </a:endParaRPr>
          </a:p>
          <a:p>
            <a:pPr lvl="1"/>
            <a:r>
              <a:rPr lang="en-US" sz="1400" smtClean="0"/>
              <a:t>ASBRs exchange VPNv4 routes and forward packets carrying one MPLS label.</a:t>
            </a:r>
            <a:endParaRPr lang="en-US" altLang="zh-CN" sz="1400" smtClean="0">
              <a:sym typeface="Huawei Sans" panose="020C0503030203020204" pitchFamily="34" charset="0"/>
            </a:endParaRPr>
          </a:p>
          <a:p>
            <a:pPr lvl="1"/>
            <a:r>
              <a:rPr lang="en-US" sz="1400" smtClean="0"/>
              <a:t>PEs exchange VPNv4 routes and forward packets carrying multiple MPLS labels.</a:t>
            </a:r>
            <a:endParaRPr lang="en-US" altLang="zh-CN" sz="1400" dirty="0" smtClean="0">
              <a:sym typeface="Huawei Sans" panose="020C0503030203020204" pitchFamily="34" charset="0"/>
            </a:endParaRPr>
          </a:p>
        </p:txBody>
      </p:sp>
      <p:grpSp>
        <p:nvGrpSpPr>
          <p:cNvPr id="48" name="组合 47"/>
          <p:cNvGrpSpPr/>
          <p:nvPr/>
        </p:nvGrpSpPr>
        <p:grpSpPr bwMode="gray">
          <a:xfrm>
            <a:off x="939331" y="1188423"/>
            <a:ext cx="10365326" cy="1623865"/>
            <a:chOff x="860640" y="4584556"/>
            <a:chExt cx="10365326" cy="1623865"/>
          </a:xfrm>
        </p:grpSpPr>
        <p:cxnSp>
          <p:nvCxnSpPr>
            <p:cNvPr id="4" name="直接连接符 3"/>
            <p:cNvCxnSpPr>
              <a:stCxn id="15" idx="3"/>
              <a:endCxn id="17" idx="1"/>
            </p:cNvCxnSpPr>
            <p:nvPr/>
          </p:nvCxnSpPr>
          <p:spPr bwMode="gray">
            <a:xfrm>
              <a:off x="2384860" y="4908228"/>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gray">
            <a:xfrm>
              <a:off x="860640" y="4687319"/>
              <a:ext cx="3743204" cy="1482640"/>
              <a:chOff x="860640" y="1181905"/>
              <a:chExt cx="3743204" cy="1482640"/>
            </a:xfrm>
          </p:grpSpPr>
          <p:grpSp>
            <p:nvGrpSpPr>
              <p:cNvPr id="6" name="组合 5"/>
              <p:cNvGrpSpPr/>
              <p:nvPr/>
            </p:nvGrpSpPr>
            <p:grpSpPr bwMode="gray">
              <a:xfrm>
                <a:off x="2818393" y="1181905"/>
                <a:ext cx="540000" cy="723926"/>
                <a:chOff x="5312873" y="4947622"/>
                <a:chExt cx="540000" cy="723926"/>
              </a:xfrm>
            </p:grpSpPr>
            <p:pic>
              <p:nvPicPr>
                <p:cNvPr id="19"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20" name="文本框 19"/>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 name="组合 6"/>
              <p:cNvGrpSpPr/>
              <p:nvPr/>
            </p:nvGrpSpPr>
            <p:grpSpPr bwMode="gray">
              <a:xfrm>
                <a:off x="3584013" y="1181905"/>
                <a:ext cx="1019831" cy="723926"/>
                <a:chOff x="7854226" y="4938500"/>
                <a:chExt cx="1019831"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18" name="文本框 17"/>
                <p:cNvSpPr txBox="1"/>
                <p:nvPr/>
              </p:nvSpPr>
              <p:spPr bwMode="gray">
                <a:xfrm>
                  <a:off x="7854226" y="5354649"/>
                  <a:ext cx="1019831" cy="307777"/>
                </a:xfrm>
                <a:prstGeom prst="rect">
                  <a:avLst/>
                </a:prstGeom>
                <a:noFill/>
              </p:spPr>
              <p:txBody>
                <a:bodyPr wrap="square" rtlCol="0">
                  <a:noAutofit/>
                </a:bodyPr>
                <a:lstStyle/>
                <a:p>
                  <a:pPr fontAlgn="ctr"/>
                  <a:r>
                    <a:rPr sz="1400" b="1">
                      <a:solidFill>
                        <a:srgbClr val="30B5C5"/>
                      </a:solidFill>
                      <a:latin typeface="Huawei Sans" panose="020C0503030203020204" pitchFamily="34" charset="0"/>
                    </a:rPr>
                    <a:t>ASBR-PE1</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 name="组合 7"/>
              <p:cNvGrpSpPr/>
              <p:nvPr/>
            </p:nvGrpSpPr>
            <p:grpSpPr bwMode="gray">
              <a:xfrm>
                <a:off x="1844860" y="1181905"/>
                <a:ext cx="540000" cy="723926"/>
                <a:chOff x="4088571"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16" name="文本框 15"/>
                <p:cNvSpPr txBox="1"/>
                <p:nvPr/>
              </p:nvSpPr>
              <p:spPr bwMode="gray">
                <a:xfrm>
                  <a:off x="4109945" y="5363771"/>
                  <a:ext cx="497252" cy="307777"/>
                </a:xfrm>
                <a:prstGeom prst="rect">
                  <a:avLst/>
                </a:prstGeom>
                <a:noFill/>
              </p:spPr>
              <p:txBody>
                <a:bodyPr wrap="square" rtlCol="0">
                  <a:noAutofit/>
                </a:bodyPr>
                <a:lstStyle/>
                <a:p>
                  <a:pPr algn="ctr" fontAlgn="ctr"/>
                  <a:r>
                    <a:rPr sz="1400" b="1">
                      <a:latin typeface="Huawei Sans" panose="020C0503030203020204" pitchFamily="34" charset="0"/>
                    </a:rPr>
                    <a:t>PE1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 name="组合 8"/>
              <p:cNvGrpSpPr/>
              <p:nvPr/>
            </p:nvGrpSpPr>
            <p:grpSpPr bwMode="gray">
              <a:xfrm>
                <a:off x="860640" y="1978346"/>
                <a:ext cx="540000" cy="686199"/>
                <a:chOff x="4073209" y="4947622"/>
                <a:chExt cx="540000" cy="686199"/>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14" name="文本框 13"/>
                <p:cNvSpPr txBox="1"/>
                <p:nvPr/>
              </p:nvSpPr>
              <p:spPr bwMode="gray">
                <a:xfrm>
                  <a:off x="4104251" y="5326044"/>
                  <a:ext cx="502061" cy="307777"/>
                </a:xfrm>
                <a:prstGeom prst="rect">
                  <a:avLst/>
                </a:prstGeom>
                <a:noFill/>
              </p:spPr>
              <p:txBody>
                <a:bodyPr wrap="square" rtlCol="0">
                  <a:noAutofit/>
                </a:bodyPr>
                <a:lstStyle/>
                <a:p>
                  <a:pPr fontAlgn="ctr"/>
                  <a:r>
                    <a:rPr sz="1400" b="1" dirty="0">
                      <a:latin typeface="Huawei Sans" panose="020C0503030203020204" pitchFamily="34" charset="0"/>
                    </a:rPr>
                    <a:t>CE1</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21" name="直接连接符 20"/>
            <p:cNvCxnSpPr>
              <a:stCxn id="13" idx="0"/>
              <a:endCxn id="15" idx="1"/>
            </p:cNvCxnSpPr>
            <p:nvPr/>
          </p:nvCxnSpPr>
          <p:spPr bwMode="gray">
            <a:xfrm flipV="1">
              <a:off x="1130640" y="4908228"/>
              <a:ext cx="714220" cy="5755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bwMode="gray">
            <a:xfrm>
              <a:off x="1698525" y="4584557"/>
              <a:ext cx="3769402" cy="1539100"/>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141"/>
            <p:cNvSpPr/>
            <p:nvPr/>
          </p:nvSpPr>
          <p:spPr bwMode="gray">
            <a:xfrm>
              <a:off x="1712574" y="5820809"/>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a:solidFill>
                    <a:schemeClr val="bg1">
                      <a:lumMod val="50000"/>
                    </a:schemeClr>
                  </a:solidFill>
                  <a:latin typeface="Huawei Sans" panose="020C0503030203020204" pitchFamily="34" charset="0"/>
                </a:rPr>
                <a:t>AS100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36" idx="3"/>
              <a:endCxn id="38" idx="1"/>
            </p:cNvCxnSpPr>
            <p:nvPr/>
          </p:nvCxnSpPr>
          <p:spPr bwMode="gray">
            <a:xfrm>
              <a:off x="8305369" y="4908228"/>
              <a:ext cx="14070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bwMode="gray">
            <a:xfrm>
              <a:off x="7525455" y="4687319"/>
              <a:ext cx="3700511" cy="1482640"/>
              <a:chOff x="1604946" y="1181905"/>
              <a:chExt cx="3700511" cy="1482640"/>
            </a:xfrm>
          </p:grpSpPr>
          <p:grpSp>
            <p:nvGrpSpPr>
              <p:cNvPr id="27" name="组合 26"/>
              <p:cNvGrpSpPr/>
              <p:nvPr/>
            </p:nvGrpSpPr>
            <p:grpSpPr bwMode="gray">
              <a:xfrm>
                <a:off x="2818393" y="1181905"/>
                <a:ext cx="540000" cy="723926"/>
                <a:chOff x="5312873" y="4947622"/>
                <a:chExt cx="540000" cy="723926"/>
              </a:xfrm>
            </p:grpSpPr>
            <p:pic>
              <p:nvPicPr>
                <p:cNvPr id="40" name="Picture 12" descr="E:\2016.01\1.12 扁平化图标\蓝色\AR-蓝色最新-40.png"/>
                <p:cNvPicPr>
                  <a:picLocks noChangeAspect="1" noChangeArrowheads="1"/>
                </p:cNvPicPr>
                <p:nvPr/>
              </p:nvPicPr>
              <p:blipFill>
                <a:blip r:embed="rId3" cstate="print"/>
                <a:srcRect/>
                <a:stretch>
                  <a:fillRect/>
                </a:stretch>
              </p:blipFill>
              <p:spPr bwMode="gray">
                <a:xfrm>
                  <a:off x="5312873" y="4947622"/>
                  <a:ext cx="540000" cy="441818"/>
                </a:xfrm>
                <a:prstGeom prst="rect">
                  <a:avLst/>
                </a:prstGeom>
                <a:noFill/>
              </p:spPr>
            </p:pic>
            <p:sp>
              <p:nvSpPr>
                <p:cNvPr id="41" name="文本框 40"/>
                <p:cNvSpPr txBox="1"/>
                <p:nvPr/>
              </p:nvSpPr>
              <p:spPr bwMode="gray">
                <a:xfrm>
                  <a:off x="5436839" y="5363771"/>
                  <a:ext cx="396262" cy="307777"/>
                </a:xfrm>
                <a:prstGeom prst="rect">
                  <a:avLst/>
                </a:prstGeom>
                <a:noFill/>
              </p:spPr>
              <p:txBody>
                <a:bodyPr wrap="square" rtlCol="0">
                  <a:noAutofit/>
                </a:bodyPr>
                <a:lstStyle/>
                <a:p>
                  <a:pPr fontAlgn="ctr"/>
                  <a:r>
                    <a:rPr sz="1400" b="1">
                      <a:latin typeface="Huawei Sans" panose="020C0503030203020204" pitchFamily="34" charset="0"/>
                    </a:rPr>
                    <a:t>P</a:t>
                  </a:r>
                  <a:r>
                    <a:rPr sz="1400" b="1">
                      <a:solidFill>
                        <a:srgbClr val="30B5C5"/>
                      </a:solidFill>
                      <a:latin typeface="Huawei Sans" panose="020C0503030203020204" pitchFamily="34" charset="0"/>
                    </a:rPr>
                    <a:t>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p:cNvGrpSpPr/>
              <p:nvPr/>
            </p:nvGrpSpPr>
            <p:grpSpPr bwMode="gray">
              <a:xfrm>
                <a:off x="3791925" y="1181905"/>
                <a:ext cx="540000" cy="723926"/>
                <a:chOff x="8062138" y="4938500"/>
                <a:chExt cx="540000" cy="723926"/>
              </a:xfrm>
            </p:grpSpPr>
            <p:pic>
              <p:nvPicPr>
                <p:cNvPr id="38" name="Picture 12" descr="E:\2016.01\1.12 扁平化图标\蓝色\AR-蓝色最新-40.png"/>
                <p:cNvPicPr>
                  <a:picLocks noChangeAspect="1" noChangeArrowheads="1"/>
                </p:cNvPicPr>
                <p:nvPr/>
              </p:nvPicPr>
              <p:blipFill>
                <a:blip r:embed="rId3" cstate="print"/>
                <a:srcRect/>
                <a:stretch>
                  <a:fillRect/>
                </a:stretch>
              </p:blipFill>
              <p:spPr bwMode="gray">
                <a:xfrm>
                  <a:off x="8062138" y="4938500"/>
                  <a:ext cx="540000" cy="441818"/>
                </a:xfrm>
                <a:prstGeom prst="rect">
                  <a:avLst/>
                </a:prstGeom>
                <a:noFill/>
              </p:spPr>
            </p:pic>
            <p:sp>
              <p:nvSpPr>
                <p:cNvPr id="39" name="文本框 38"/>
                <p:cNvSpPr txBox="1"/>
                <p:nvPr/>
              </p:nvSpPr>
              <p:spPr bwMode="gray">
                <a:xfrm>
                  <a:off x="8084306" y="5354649"/>
                  <a:ext cx="497252" cy="307777"/>
                </a:xfrm>
                <a:prstGeom prst="rect">
                  <a:avLst/>
                </a:prstGeom>
                <a:noFill/>
              </p:spPr>
              <p:txBody>
                <a:bodyPr wrap="square" rtlCol="0">
                  <a:noAutofit/>
                </a:bodyPr>
                <a:lstStyle/>
                <a:p>
                  <a:pPr fontAlgn="ctr"/>
                  <a:r>
                    <a:rPr sz="1400" b="1">
                      <a:latin typeface="Huawei Sans" panose="020C0503030203020204" pitchFamily="34" charset="0"/>
                    </a:rPr>
                    <a:t>PE2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 name="组合 28"/>
              <p:cNvGrpSpPr/>
              <p:nvPr/>
            </p:nvGrpSpPr>
            <p:grpSpPr bwMode="gray">
              <a:xfrm>
                <a:off x="1604946" y="1181905"/>
                <a:ext cx="1019831" cy="723926"/>
                <a:chOff x="3848657" y="4947622"/>
                <a:chExt cx="1019831" cy="723926"/>
              </a:xfrm>
            </p:grpSpPr>
            <p:pic>
              <p:nvPicPr>
                <p:cNvPr id="36" name="Picture 12" descr="E:\2016.01\1.12 扁平化图标\蓝色\AR-蓝色最新-40.png"/>
                <p:cNvPicPr>
                  <a:picLocks noChangeAspect="1" noChangeArrowheads="1"/>
                </p:cNvPicPr>
                <p:nvPr/>
              </p:nvPicPr>
              <p:blipFill>
                <a:blip r:embed="rId3" cstate="print"/>
                <a:srcRect/>
                <a:stretch>
                  <a:fillRect/>
                </a:stretch>
              </p:blipFill>
              <p:spPr bwMode="gray">
                <a:xfrm>
                  <a:off x="4088571" y="4947622"/>
                  <a:ext cx="540000" cy="441818"/>
                </a:xfrm>
                <a:prstGeom prst="rect">
                  <a:avLst/>
                </a:prstGeom>
                <a:noFill/>
              </p:spPr>
            </p:pic>
            <p:sp>
              <p:nvSpPr>
                <p:cNvPr id="37" name="文本框 36"/>
                <p:cNvSpPr txBox="1"/>
                <p:nvPr/>
              </p:nvSpPr>
              <p:spPr bwMode="gray">
                <a:xfrm>
                  <a:off x="3848657" y="5363771"/>
                  <a:ext cx="1019831" cy="307777"/>
                </a:xfrm>
                <a:prstGeom prst="rect">
                  <a:avLst/>
                </a:prstGeom>
                <a:noFill/>
              </p:spPr>
              <p:txBody>
                <a:bodyPr wrap="square" rtlCol="0">
                  <a:noAutofit/>
                </a:bodyPr>
                <a:lstStyle/>
                <a:p>
                  <a:pPr algn="ctr" fontAlgn="ctr"/>
                  <a:r>
                    <a:rPr sz="1400" b="1">
                      <a:solidFill>
                        <a:srgbClr val="30B5C5"/>
                      </a:solidFill>
                      <a:latin typeface="Huawei Sans" panose="020C0503030203020204" pitchFamily="34" charset="0"/>
                    </a:rPr>
                    <a:t>ASBR-PE2</a:t>
                  </a:r>
                  <a:endParaRPr lang="zh-CN" altLang="en-US"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1" name="组合 30"/>
              <p:cNvGrpSpPr/>
              <p:nvPr/>
            </p:nvGrpSpPr>
            <p:grpSpPr bwMode="gray">
              <a:xfrm>
                <a:off x="4765457" y="1966995"/>
                <a:ext cx="540000" cy="697550"/>
                <a:chOff x="4073209" y="4947622"/>
                <a:chExt cx="540000" cy="697550"/>
              </a:xfrm>
            </p:grpSpPr>
            <p:pic>
              <p:nvPicPr>
                <p:cNvPr id="32" name="Picture 12" descr="E:\2016.01\1.12 扁平化图标\蓝色\AR-蓝色最新-40.png"/>
                <p:cNvPicPr>
                  <a:picLocks noChangeAspect="1" noChangeArrowheads="1"/>
                </p:cNvPicPr>
                <p:nvPr/>
              </p:nvPicPr>
              <p:blipFill>
                <a:blip r:embed="rId3" cstate="print"/>
                <a:srcRect/>
                <a:stretch>
                  <a:fillRect/>
                </a:stretch>
              </p:blipFill>
              <p:spPr bwMode="gray">
                <a:xfrm>
                  <a:off x="4073209" y="4947622"/>
                  <a:ext cx="540000" cy="441818"/>
                </a:xfrm>
                <a:prstGeom prst="rect">
                  <a:avLst/>
                </a:prstGeom>
                <a:noFill/>
              </p:spPr>
            </p:pic>
            <p:sp>
              <p:nvSpPr>
                <p:cNvPr id="33" name="文本框 32"/>
                <p:cNvSpPr txBox="1"/>
                <p:nvPr/>
              </p:nvSpPr>
              <p:spPr bwMode="gray">
                <a:xfrm>
                  <a:off x="4086262" y="5337395"/>
                  <a:ext cx="502061" cy="307777"/>
                </a:xfrm>
                <a:prstGeom prst="rect">
                  <a:avLst/>
                </a:prstGeom>
                <a:noFill/>
              </p:spPr>
              <p:txBody>
                <a:bodyPr wrap="square" rtlCol="0">
                  <a:noAutofit/>
                </a:bodyPr>
                <a:lstStyle/>
                <a:p>
                  <a:pPr fontAlgn="ctr"/>
                  <a:r>
                    <a:rPr sz="1400" b="1" dirty="0">
                      <a:latin typeface="Huawei Sans" panose="020C0503030203020204" pitchFamily="34" charset="0"/>
                    </a:rPr>
                    <a:t>CE2</a:t>
                  </a:r>
                  <a:endParaRPr lang="zh-CN" altLang="en-US"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cxnSp>
          <p:nvCxnSpPr>
            <p:cNvPr id="43" name="直接连接符 42"/>
            <p:cNvCxnSpPr>
              <a:stCxn id="32" idx="0"/>
              <a:endCxn id="38" idx="3"/>
            </p:cNvCxnSpPr>
            <p:nvPr/>
          </p:nvCxnSpPr>
          <p:spPr bwMode="gray">
            <a:xfrm flipH="1" flipV="1">
              <a:off x="10252434" y="4908228"/>
              <a:ext cx="703532" cy="5641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bwMode="gray">
            <a:xfrm>
              <a:off x="6567054" y="4584556"/>
              <a:ext cx="3893293" cy="1539101"/>
            </a:xfrm>
            <a:prstGeom prst="roundRect">
              <a:avLst/>
            </a:prstGeom>
            <a:noFill/>
            <a:ln w="28575" cap="flat" cmpd="sng" algn="ctr">
              <a:solidFill>
                <a:srgbClr val="BEE9EE"/>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141"/>
            <p:cNvSpPr/>
            <p:nvPr/>
          </p:nvSpPr>
          <p:spPr bwMode="gray">
            <a:xfrm>
              <a:off x="9760943" y="5826852"/>
              <a:ext cx="789259" cy="38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
                  <a:srgbClr val="CC9900"/>
                </a:buClr>
                <a:buSzTx/>
                <a:tabLst/>
              </a:pPr>
              <a:r>
                <a:rPr sz="1200" b="1" dirty="0">
                  <a:solidFill>
                    <a:schemeClr val="bg1">
                      <a:lumMod val="50000"/>
                    </a:schemeClr>
                  </a:solidFill>
                  <a:latin typeface="Huawei Sans" panose="020C0503030203020204" pitchFamily="34" charset="0"/>
                </a:rPr>
                <a:t>AS200</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36" idx="1"/>
              <a:endCxn id="17" idx="3"/>
            </p:cNvCxnSpPr>
            <p:nvPr/>
          </p:nvCxnSpPr>
          <p:spPr bwMode="gray">
            <a:xfrm flipH="1">
              <a:off x="4331925" y="4908228"/>
              <a:ext cx="34334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1" name="文本框 140"/>
          <p:cNvSpPr txBox="1"/>
          <p:nvPr/>
        </p:nvSpPr>
        <p:spPr bwMode="gray">
          <a:xfrm>
            <a:off x="4889967" y="1604461"/>
            <a:ext cx="2125903" cy="307777"/>
          </a:xfrm>
          <a:prstGeom prst="rect">
            <a:avLst/>
          </a:prstGeom>
          <a:noFill/>
        </p:spPr>
        <p:txBody>
          <a:bodyPr wrap="square" rtlCol="0">
            <a:noAutofit/>
          </a:bodyPr>
          <a:lstStyle/>
          <a:p>
            <a:pPr algn="ctr" fontAlgn="ctr"/>
            <a:r>
              <a:rPr sz="1400">
                <a:latin typeface="Huawei Sans" panose="020C0503030203020204" pitchFamily="34" charset="0"/>
              </a:rPr>
              <a:t>New backbone network</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10152189" y="5060342"/>
            <a:ext cx="1014954" cy="279796"/>
          </a:xfrm>
          <a:prstGeom prst="rect">
            <a:avLst/>
          </a:prstGeom>
          <a:solidFill>
            <a:srgbClr val="F28944"/>
          </a:solidFill>
        </p:spPr>
        <p:txBody>
          <a:bodyPr wrap="square" rtlCol="0" anchor="ctr">
            <a:noAutofit/>
          </a:bodyPr>
          <a:lstStyle/>
          <a:p>
            <a:pPr algn="ctr" fontAlgn="ctr"/>
            <a:r>
              <a:rPr sz="1400" dirty="0">
                <a:solidFill>
                  <a:schemeClr val="bg1"/>
                </a:solidFill>
                <a:latin typeface="Huawei Sans" panose="020C0503030203020204" pitchFamily="34" charset="0"/>
              </a:rPr>
              <a:t>Option A</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a:off x="10152189" y="5380360"/>
            <a:ext cx="1014954" cy="279796"/>
          </a:xfrm>
          <a:prstGeom prst="rect">
            <a:avLst/>
          </a:prstGeom>
          <a:solidFill>
            <a:srgbClr val="F28944"/>
          </a:solidFill>
        </p:spPr>
        <p:txBody>
          <a:bodyPr wrap="square" rtlCol="0" anchor="ctr">
            <a:noAutofit/>
          </a:bodyPr>
          <a:lstStyle/>
          <a:p>
            <a:pPr algn="ctr" fontAlgn="ctr"/>
            <a:r>
              <a:rPr sz="1400" dirty="0">
                <a:solidFill>
                  <a:schemeClr val="bg1"/>
                </a:solidFill>
                <a:latin typeface="Huawei Sans" panose="020C0503030203020204" pitchFamily="34" charset="0"/>
              </a:rPr>
              <a:t>Option B</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10152189" y="5717963"/>
            <a:ext cx="1014954" cy="279796"/>
          </a:xfrm>
          <a:prstGeom prst="rect">
            <a:avLst/>
          </a:prstGeom>
          <a:solidFill>
            <a:srgbClr val="F28944"/>
          </a:solidFill>
        </p:spPr>
        <p:txBody>
          <a:bodyPr wrap="square" rtlCol="0" anchor="ctr">
            <a:noAutofit/>
          </a:bodyPr>
          <a:lstStyle/>
          <a:p>
            <a:pPr algn="ctr" fontAlgn="ctr"/>
            <a:r>
              <a:rPr sz="1400" dirty="0">
                <a:solidFill>
                  <a:schemeClr val="bg1"/>
                </a:solidFill>
                <a:latin typeface="Huawei Sans" panose="020C0503030203020204" pitchFamily="34" charset="0"/>
              </a:rPr>
              <a:t>Option C</a:t>
            </a:r>
            <a:endParaRPr lang="zh-CN" alt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圆角矩形 144"/>
          <p:cNvSpPr/>
          <p:nvPr/>
        </p:nvSpPr>
        <p:spPr bwMode="gray">
          <a:xfrm>
            <a:off x="741219" y="2024262"/>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圆角矩形 146"/>
          <p:cNvSpPr/>
          <p:nvPr/>
        </p:nvSpPr>
        <p:spPr bwMode="gray">
          <a:xfrm>
            <a:off x="10590137" y="2015112"/>
            <a:ext cx="877206" cy="703262"/>
          </a:xfrm>
          <a:prstGeom prst="roundRect">
            <a:avLst/>
          </a:prstGeom>
          <a:noFill/>
          <a:ln w="254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41612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B5B94B-B159-4727-AA31-5BB3AC13BA08}"/>
</file>

<file path=customXml/itemProps2.xml><?xml version="1.0" encoding="utf-8"?>
<ds:datastoreItem xmlns:ds="http://schemas.openxmlformats.org/officeDocument/2006/customXml" ds:itemID="{12296AD3-5121-4DF6-8150-62C25C031437}">
  <ds:schemaRefs>
    <ds:schemaRef ds:uri="http://schemas.microsoft.com/office/infopath/2007/PartnerControls"/>
    <ds:schemaRef ds:uri="http://purl.org/dc/elements/1.1/"/>
    <ds:schemaRef ds:uri="http://purl.org/dc/terms/"/>
    <ds:schemaRef ds:uri="http://schemas.microsoft.com/office/2006/documentManagement/types"/>
    <ds:schemaRef ds:uri="http://purl.org/dc/dcmitype/"/>
    <ds:schemaRef ds:uri="http://www.w3.org/XML/1998/namespace"/>
    <ds:schemaRef ds:uri="http://schemas.microsoft.com/office/2006/metadata/properties"/>
    <ds:schemaRef ds:uri="http://schemas.openxmlformats.org/package/2006/metadata/core-properties"/>
    <ds:schemaRef ds:uri="475f1e55-3009-46d8-9566-5d569a2b3a98"/>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5129</TotalTime>
  <Words>11280</Words>
  <Application>Microsoft Office PowerPoint</Application>
  <PresentationFormat>宽屏</PresentationFormat>
  <Paragraphs>2006</Paragraphs>
  <Slides>69</Slides>
  <Notes>69</Notes>
  <HiddenSlides>1</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69</vt:i4>
      </vt:variant>
    </vt:vector>
  </HeadingPairs>
  <TitlesOfParts>
    <vt:vector size="79"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Inter-AS MPLS L3VPN</vt:lpstr>
      <vt:lpstr>PowerPoint 演示文稿</vt:lpstr>
      <vt:lpstr>PowerPoint 演示文稿</vt:lpstr>
      <vt:lpstr>PowerPoint 演示文稿</vt:lpstr>
      <vt:lpstr>Fundamentals of Intra-AS MPLS VPN: Route Advertisement and Label Distribution</vt:lpstr>
      <vt:lpstr>Fundamentals of Intra-AS MPLS VPN: Data Forwarding</vt:lpstr>
      <vt:lpstr>Background of Inter-AS MPLS VPN Solutions</vt:lpstr>
      <vt:lpstr>Problems Caused by Inter-AS MPLS VPN</vt:lpstr>
      <vt:lpstr>Inter-AS MPLS VPN Solutions</vt:lpstr>
      <vt:lpstr>PowerPoint 演示文稿</vt:lpstr>
      <vt:lpstr>Inter-AS VPN Option A Overview</vt:lpstr>
      <vt:lpstr>Inter-AS VPN Option A Topology</vt:lpstr>
      <vt:lpstr>Inter-AS VPN Option A: Control Plane</vt:lpstr>
      <vt:lpstr>Inter-AS VPN Option A: Forwarding Plane</vt:lpstr>
      <vt:lpstr>Inter-AS VPN Option A Characteristics</vt:lpstr>
      <vt:lpstr>PowerPoint 演示文稿</vt:lpstr>
      <vt:lpstr>Inter-AS VPN Option A Configuration Example (1)</vt:lpstr>
      <vt:lpstr>Inter-AS VPN Option A Configuration Example (2)</vt:lpstr>
      <vt:lpstr>Verifying the Configuration (1)</vt:lpstr>
      <vt:lpstr>Verifying the Configuration (2)</vt:lpstr>
      <vt:lpstr>PowerPoint 演示文稿</vt:lpstr>
      <vt:lpstr>Inter-AS VPN Option B Overview</vt:lpstr>
      <vt:lpstr>Inter-AS VPN Option B Topology</vt:lpstr>
      <vt:lpstr>Inter-AS VPN Option B: Control Plane Without RRs</vt:lpstr>
      <vt:lpstr>Inter-AS VPN Option B: Control Plane with RRs</vt:lpstr>
      <vt:lpstr>Inter-AS VPN Option B: Forwarding Plane</vt:lpstr>
      <vt:lpstr>Inter-AS VPN Option B Characteristics</vt:lpstr>
      <vt:lpstr>PowerPoint 演示文稿</vt:lpstr>
      <vt:lpstr>Inter-AS VPN Option B Configuration Example (1)</vt:lpstr>
      <vt:lpstr>Inter-AS VPN Option B Configuration Example (2)</vt:lpstr>
      <vt:lpstr>Verifying the Configuration (1)</vt:lpstr>
      <vt:lpstr>Verifying the Configuration (2)</vt:lpstr>
      <vt:lpstr>Verifying the Configuration (3)</vt:lpstr>
      <vt:lpstr>PowerPoint 演示文稿</vt:lpstr>
      <vt:lpstr>Inter-AS VPN Option C Overview</vt:lpstr>
      <vt:lpstr>Inter-AS VPN Option C Topology (Solution 1)</vt:lpstr>
      <vt:lpstr>Inter-AS VPN Option C (Solution 1): Without RRs</vt:lpstr>
      <vt:lpstr>Inter-AS VPN Option C (Solution 1): With RRs</vt:lpstr>
      <vt:lpstr>Inter-AS VPN Option C (Solution 1): Forwarding Plane</vt:lpstr>
      <vt:lpstr>Inter-AS VPN Option C (Solution 1) FAQ (1)</vt:lpstr>
      <vt:lpstr>Inter-AS VPN Option C (Solution 1) FAQ (2)</vt:lpstr>
      <vt:lpstr>Inter-AS VPN Option C (Solution 2)</vt:lpstr>
      <vt:lpstr>Inter-AS VPN Option C (Solution 2) Topology</vt:lpstr>
      <vt:lpstr>Inter-AS VPN Option C (Solution 2): Without RRs</vt:lpstr>
      <vt:lpstr>Inter-AS VPN Option C (Solution 2): Control Plane with RRs</vt:lpstr>
      <vt:lpstr>Inter-AS VPN Option C (Solution 2) Forwarding Plane</vt:lpstr>
      <vt:lpstr>Inter-AS VPN Option C Characteristics</vt:lpstr>
      <vt:lpstr>Comparison of Three Inter-AS VPN Solutions</vt:lpstr>
      <vt:lpstr>PowerPoint 演示文稿</vt:lpstr>
      <vt:lpstr>Option C (Solution 1) Configuration Example (1)</vt:lpstr>
      <vt:lpstr>Option C (Solution 1) Configuration Example (2)</vt:lpstr>
      <vt:lpstr>Option C (Solution 1) Configuration Example (3)</vt:lpstr>
      <vt:lpstr>Verifying the Configuration (1)</vt:lpstr>
      <vt:lpstr>Verifying the Configuration (2)</vt:lpstr>
      <vt:lpstr>Verifying the Configuration (3)</vt:lpstr>
      <vt:lpstr>Verifying the Configuration (4)</vt:lpstr>
      <vt:lpstr>Summary of Key Configurations for Inter-AS VPN Option C (Solution 1)</vt:lpstr>
      <vt:lpstr>Option C (Solution 2) Configuration Example (1)</vt:lpstr>
      <vt:lpstr>Option C (Solution 2) Configuration Example (2)</vt:lpstr>
      <vt:lpstr>Option C (Solution 2) Configuration Example (3)</vt:lpstr>
      <vt:lpstr>Verifying the Configuration (1)</vt:lpstr>
      <vt:lpstr>Verifying the Configuration (2)</vt:lpstr>
      <vt:lpstr>Verifying the Configuration (3)</vt:lpstr>
      <vt:lpstr>Verifying the Configuration (4)</vt:lpstr>
      <vt:lpstr>Summary of Key Configurations for Inter-AS VPN Option C (Solution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681</cp:revision>
  <dcterms:created xsi:type="dcterms:W3CDTF">2018-11-29T10:16:29Z</dcterms:created>
  <dcterms:modified xsi:type="dcterms:W3CDTF">2021-11-03T02:16:03Z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(3)JUOX1zm8tiG4ZlEfHEQy8KsYwOjC1s1JZCaa2er8quItdGb9ltegabyN3WF5Fhia5XSkOOwj
J6Dq5S/3FPloa4EpC0tOUF4AP1vLTqvpgul1AaIo9Fc9s/+n/Rt5w6L+BEK2kxAwVfXy7DQM
vaYUGRiwD/MT2iOQv+n1ictsHieLz/sHMj4xpo9BuO/+BVoz3PWM8WOG5GoAd7Zl301HWjA4
cd+0qaPt08xO0LeOQ7</vt:lpwstr>
  </property>
  <property fmtid="{D5CDD505-2E9C-101B-9397-08002B2CF9AE}" pid="3" name="_2015_ms_pID_7253431">
    <vt:lpwstr>RxdTPgnvmObq6FOCyO9cgOAZxrmPmeQzM/Ljh8l5iGr8U5LlvV0myT
kD6WvSljF1W/NzQW56M6OnMIw57anx+mj3Ye6CV+KBVkn1XzYynmvK0+Pm9LYDW224Y064Ki
oDv/aIsZzdC/N1z3NblYhnjLH3H5970fDpjDGVVdYF530woD+04vswY/DLBGXkFxQ/ewsCBQ
xfanfV6EzIZSASaIskqZ5EkPs7WDfQyMfP1M</vt:lpwstr>
  </property>
  <property fmtid="{D5CDD505-2E9C-101B-9397-08002B2CF9AE}" pid="4" name="_2015_ms_pID_7253432">
    <vt:lpwstr>vRfN5K4q9z9XU8pXItijMpk=</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